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257" r:id="rId2"/>
    <p:sldId id="258" r:id="rId3"/>
    <p:sldId id="260" r:id="rId4"/>
    <p:sldId id="262" r:id="rId5"/>
    <p:sldId id="263" r:id="rId6"/>
    <p:sldId id="264" r:id="rId7"/>
    <p:sldId id="265" r:id="rId8"/>
    <p:sldId id="266" r:id="rId9"/>
    <p:sldId id="341" r:id="rId10"/>
    <p:sldId id="267" r:id="rId11"/>
    <p:sldId id="268" r:id="rId12"/>
    <p:sldId id="269" r:id="rId13"/>
    <p:sldId id="270" r:id="rId14"/>
    <p:sldId id="271" r:id="rId15"/>
    <p:sldId id="273" r:id="rId16"/>
    <p:sldId id="272" r:id="rId17"/>
    <p:sldId id="274" r:id="rId18"/>
    <p:sldId id="275" r:id="rId19"/>
    <p:sldId id="278" r:id="rId20"/>
    <p:sldId id="276" r:id="rId21"/>
    <p:sldId id="277" r:id="rId22"/>
    <p:sldId id="279" r:id="rId23"/>
    <p:sldId id="280" r:id="rId24"/>
    <p:sldId id="281" r:id="rId25"/>
    <p:sldId id="283" r:id="rId26"/>
    <p:sldId id="351" r:id="rId27"/>
    <p:sldId id="294" r:id="rId28"/>
    <p:sldId id="306" r:id="rId29"/>
    <p:sldId id="308" r:id="rId30"/>
    <p:sldId id="313" r:id="rId31"/>
    <p:sldId id="309" r:id="rId32"/>
    <p:sldId id="310" r:id="rId33"/>
    <p:sldId id="311" r:id="rId34"/>
    <p:sldId id="352" r:id="rId35"/>
    <p:sldId id="312" r:id="rId36"/>
    <p:sldId id="314" r:id="rId37"/>
    <p:sldId id="315" r:id="rId38"/>
    <p:sldId id="316" r:id="rId39"/>
    <p:sldId id="317" r:id="rId40"/>
    <p:sldId id="318" r:id="rId41"/>
    <p:sldId id="319" r:id="rId42"/>
    <p:sldId id="320" r:id="rId43"/>
    <p:sldId id="321" r:id="rId44"/>
    <p:sldId id="322" r:id="rId45"/>
    <p:sldId id="323" r:id="rId46"/>
    <p:sldId id="324" r:id="rId47"/>
    <p:sldId id="325" r:id="rId48"/>
    <p:sldId id="326" r:id="rId49"/>
    <p:sldId id="342" r:id="rId50"/>
    <p:sldId id="343" r:id="rId51"/>
    <p:sldId id="344" r:id="rId52"/>
    <p:sldId id="345" r:id="rId53"/>
    <p:sldId id="346" r:id="rId54"/>
    <p:sldId id="347" r:id="rId55"/>
    <p:sldId id="348" r:id="rId56"/>
    <p:sldId id="349" r:id="rId57"/>
    <p:sldId id="350" r:id="rId58"/>
    <p:sldId id="329" r:id="rId59"/>
    <p:sldId id="328" r:id="rId60"/>
    <p:sldId id="330" r:id="rId61"/>
    <p:sldId id="331" r:id="rId62"/>
    <p:sldId id="332" r:id="rId63"/>
    <p:sldId id="333" r:id="rId64"/>
    <p:sldId id="334" r:id="rId65"/>
    <p:sldId id="335" r:id="rId66"/>
    <p:sldId id="336" r:id="rId67"/>
    <p:sldId id="337" r:id="rId68"/>
    <p:sldId id="340" r:id="rId69"/>
    <p:sldId id="282" r:id="rId70"/>
    <p:sldId id="288" r:id="rId71"/>
    <p:sldId id="286" r:id="rId72"/>
    <p:sldId id="287" r:id="rId73"/>
    <p:sldId id="289" r:id="rId74"/>
    <p:sldId id="290" r:id="rId75"/>
    <p:sldId id="291" r:id="rId76"/>
    <p:sldId id="292" r:id="rId77"/>
    <p:sldId id="295" r:id="rId78"/>
    <p:sldId id="293" r:id="rId79"/>
    <p:sldId id="297" r:id="rId80"/>
    <p:sldId id="298" r:id="rId81"/>
    <p:sldId id="299" r:id="rId82"/>
    <p:sldId id="300" r:id="rId83"/>
    <p:sldId id="301" r:id="rId84"/>
    <p:sldId id="302" r:id="rId85"/>
    <p:sldId id="304" r:id="rId86"/>
    <p:sldId id="305" r:id="rId87"/>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4746"/>
  </p:normalViewPr>
  <p:slideViewPr>
    <p:cSldViewPr snapToGrid="0" snapToObjects="1">
      <p:cViewPr>
        <p:scale>
          <a:sx n="92" d="100"/>
          <a:sy n="92" d="100"/>
        </p:scale>
        <p:origin x="552"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8DF4-4B3A-534F-AF83-00D05D11CFB0}" type="datetimeFigureOut">
              <a:rPr lang="it-IT" smtClean="0"/>
              <a:t>18/10/19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16B62F-8039-124E-81F1-42E8E5BF649B}" type="slidenum">
              <a:rPr lang="it-IT" smtClean="0"/>
              <a:t>‹N›</a:t>
            </a:fld>
            <a:endParaRPr lang="it-IT"/>
          </a:p>
        </p:txBody>
      </p:sp>
    </p:spTree>
    <p:extLst>
      <p:ext uri="{BB962C8B-B14F-4D97-AF65-F5344CB8AC3E}">
        <p14:creationId xmlns:p14="http://schemas.microsoft.com/office/powerpoint/2010/main" val="10951466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519EF48-6038-4841-BEBB-8E4CCD69672E}" type="slidenum">
              <a:rPr lang="it-IT" smtClean="0"/>
              <a:t>1</a:t>
            </a:fld>
            <a:endParaRPr lang="it-IT"/>
          </a:p>
        </p:txBody>
      </p:sp>
    </p:spTree>
    <p:extLst>
      <p:ext uri="{BB962C8B-B14F-4D97-AF65-F5344CB8AC3E}">
        <p14:creationId xmlns:p14="http://schemas.microsoft.com/office/powerpoint/2010/main" val="2588928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1BE5F31-455D-A047-AA47-A4BD12CF6FF3}" type="datetimeFigureOut">
              <a:rPr lang="it-IT" smtClean="0"/>
              <a:t>18/10/19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92B6DE9-EF3A-974E-B673-F45071136727}" type="slidenum">
              <a:rPr lang="it-IT" smtClean="0"/>
              <a:t>‹N›</a:t>
            </a:fld>
            <a:endParaRPr lang="it-IT"/>
          </a:p>
        </p:txBody>
      </p:sp>
    </p:spTree>
    <p:extLst>
      <p:ext uri="{BB962C8B-B14F-4D97-AF65-F5344CB8AC3E}">
        <p14:creationId xmlns:p14="http://schemas.microsoft.com/office/powerpoint/2010/main" val="188336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1BE5F31-455D-A047-AA47-A4BD12CF6FF3}" type="datetimeFigureOut">
              <a:rPr lang="it-IT" smtClean="0"/>
              <a:t>18/10/19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92B6DE9-EF3A-974E-B673-F45071136727}" type="slidenum">
              <a:rPr lang="it-IT" smtClean="0"/>
              <a:t>‹N›</a:t>
            </a:fld>
            <a:endParaRPr lang="it-IT"/>
          </a:p>
        </p:txBody>
      </p:sp>
    </p:spTree>
    <p:extLst>
      <p:ext uri="{BB962C8B-B14F-4D97-AF65-F5344CB8AC3E}">
        <p14:creationId xmlns:p14="http://schemas.microsoft.com/office/powerpoint/2010/main" val="2898101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1BE5F31-455D-A047-AA47-A4BD12CF6FF3}" type="datetimeFigureOut">
              <a:rPr lang="it-IT" smtClean="0"/>
              <a:t>18/10/19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92B6DE9-EF3A-974E-B673-F45071136727}" type="slidenum">
              <a:rPr lang="it-IT" smtClean="0"/>
              <a:t>‹N›</a:t>
            </a:fld>
            <a:endParaRPr lang="it-IT"/>
          </a:p>
        </p:txBody>
      </p:sp>
    </p:spTree>
    <p:extLst>
      <p:ext uri="{BB962C8B-B14F-4D97-AF65-F5344CB8AC3E}">
        <p14:creationId xmlns:p14="http://schemas.microsoft.com/office/powerpoint/2010/main" val="252152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1BE5F31-455D-A047-AA47-A4BD12CF6FF3}" type="datetimeFigureOut">
              <a:rPr lang="it-IT" smtClean="0"/>
              <a:t>18/10/19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92B6DE9-EF3A-974E-B673-F45071136727}" type="slidenum">
              <a:rPr lang="it-IT" smtClean="0"/>
              <a:t>‹N›</a:t>
            </a:fld>
            <a:endParaRPr lang="it-IT"/>
          </a:p>
        </p:txBody>
      </p:sp>
    </p:spTree>
    <p:extLst>
      <p:ext uri="{BB962C8B-B14F-4D97-AF65-F5344CB8AC3E}">
        <p14:creationId xmlns:p14="http://schemas.microsoft.com/office/powerpoint/2010/main" val="172651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71BE5F31-455D-A047-AA47-A4BD12CF6FF3}" type="datetimeFigureOut">
              <a:rPr lang="it-IT" smtClean="0"/>
              <a:t>18/10/19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92B6DE9-EF3A-974E-B673-F45071136727}" type="slidenum">
              <a:rPr lang="it-IT" smtClean="0"/>
              <a:t>‹N›</a:t>
            </a:fld>
            <a:endParaRPr lang="it-IT"/>
          </a:p>
        </p:txBody>
      </p:sp>
    </p:spTree>
    <p:extLst>
      <p:ext uri="{BB962C8B-B14F-4D97-AF65-F5344CB8AC3E}">
        <p14:creationId xmlns:p14="http://schemas.microsoft.com/office/powerpoint/2010/main" val="420996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1BE5F31-455D-A047-AA47-A4BD12CF6FF3}" type="datetimeFigureOut">
              <a:rPr lang="it-IT" smtClean="0"/>
              <a:t>18/10/19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92B6DE9-EF3A-974E-B673-F45071136727}" type="slidenum">
              <a:rPr lang="it-IT" smtClean="0"/>
              <a:t>‹N›</a:t>
            </a:fld>
            <a:endParaRPr lang="it-IT"/>
          </a:p>
        </p:txBody>
      </p:sp>
    </p:spTree>
    <p:extLst>
      <p:ext uri="{BB962C8B-B14F-4D97-AF65-F5344CB8AC3E}">
        <p14:creationId xmlns:p14="http://schemas.microsoft.com/office/powerpoint/2010/main" val="160153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1BE5F31-455D-A047-AA47-A4BD12CF6FF3}" type="datetimeFigureOut">
              <a:rPr lang="it-IT" smtClean="0"/>
              <a:t>18/10/19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92B6DE9-EF3A-974E-B673-F45071136727}" type="slidenum">
              <a:rPr lang="it-IT" smtClean="0"/>
              <a:t>‹N›</a:t>
            </a:fld>
            <a:endParaRPr lang="it-IT"/>
          </a:p>
        </p:txBody>
      </p:sp>
    </p:spTree>
    <p:extLst>
      <p:ext uri="{BB962C8B-B14F-4D97-AF65-F5344CB8AC3E}">
        <p14:creationId xmlns:p14="http://schemas.microsoft.com/office/powerpoint/2010/main" val="979936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71BE5F31-455D-A047-AA47-A4BD12CF6FF3}" type="datetimeFigureOut">
              <a:rPr lang="it-IT" smtClean="0"/>
              <a:t>18/10/19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92B6DE9-EF3A-974E-B673-F45071136727}" type="slidenum">
              <a:rPr lang="it-IT" smtClean="0"/>
              <a:t>‹N›</a:t>
            </a:fld>
            <a:endParaRPr lang="it-IT"/>
          </a:p>
        </p:txBody>
      </p:sp>
    </p:spTree>
    <p:extLst>
      <p:ext uri="{BB962C8B-B14F-4D97-AF65-F5344CB8AC3E}">
        <p14:creationId xmlns:p14="http://schemas.microsoft.com/office/powerpoint/2010/main" val="1258197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1BE5F31-455D-A047-AA47-A4BD12CF6FF3}" type="datetimeFigureOut">
              <a:rPr lang="it-IT" smtClean="0"/>
              <a:t>18/10/19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92B6DE9-EF3A-974E-B673-F45071136727}" type="slidenum">
              <a:rPr lang="it-IT" smtClean="0"/>
              <a:t>‹N›</a:t>
            </a:fld>
            <a:endParaRPr lang="it-IT"/>
          </a:p>
        </p:txBody>
      </p:sp>
    </p:spTree>
    <p:extLst>
      <p:ext uri="{BB962C8B-B14F-4D97-AF65-F5344CB8AC3E}">
        <p14:creationId xmlns:p14="http://schemas.microsoft.com/office/powerpoint/2010/main" val="3773024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1BE5F31-455D-A047-AA47-A4BD12CF6FF3}" type="datetimeFigureOut">
              <a:rPr lang="it-IT" smtClean="0"/>
              <a:t>18/10/19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92B6DE9-EF3A-974E-B673-F45071136727}" type="slidenum">
              <a:rPr lang="it-IT" smtClean="0"/>
              <a:t>‹N›</a:t>
            </a:fld>
            <a:endParaRPr lang="it-IT"/>
          </a:p>
        </p:txBody>
      </p:sp>
    </p:spTree>
    <p:extLst>
      <p:ext uri="{BB962C8B-B14F-4D97-AF65-F5344CB8AC3E}">
        <p14:creationId xmlns:p14="http://schemas.microsoft.com/office/powerpoint/2010/main" val="1619390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71BE5F31-455D-A047-AA47-A4BD12CF6FF3}" type="datetimeFigureOut">
              <a:rPr lang="it-IT" smtClean="0"/>
              <a:t>18/10/19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92B6DE9-EF3A-974E-B673-F45071136727}" type="slidenum">
              <a:rPr lang="it-IT" smtClean="0"/>
              <a:t>‹N›</a:t>
            </a:fld>
            <a:endParaRPr lang="it-IT"/>
          </a:p>
        </p:txBody>
      </p:sp>
    </p:spTree>
    <p:extLst>
      <p:ext uri="{BB962C8B-B14F-4D97-AF65-F5344CB8AC3E}">
        <p14:creationId xmlns:p14="http://schemas.microsoft.com/office/powerpoint/2010/main" val="1724648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BE5F31-455D-A047-AA47-A4BD12CF6FF3}" type="datetimeFigureOut">
              <a:rPr lang="it-IT" smtClean="0"/>
              <a:t>18/10/19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B6DE9-EF3A-974E-B673-F45071136727}" type="slidenum">
              <a:rPr lang="it-IT" smtClean="0"/>
              <a:t>‹N›</a:t>
            </a:fld>
            <a:endParaRPr lang="it-IT"/>
          </a:p>
        </p:txBody>
      </p:sp>
    </p:spTree>
    <p:extLst>
      <p:ext uri="{BB962C8B-B14F-4D97-AF65-F5344CB8AC3E}">
        <p14:creationId xmlns:p14="http://schemas.microsoft.com/office/powerpoint/2010/main" val="1058800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97274" y="5128572"/>
            <a:ext cx="8491670" cy="923330"/>
          </a:xfrm>
          <a:prstGeom prst="rect">
            <a:avLst/>
          </a:prstGeom>
          <a:noFill/>
        </p:spPr>
        <p:txBody>
          <a:bodyPr wrap="square" rtlCol="0">
            <a:spAutoFit/>
          </a:bodyPr>
          <a:lstStyle/>
          <a:p>
            <a:pPr algn="ctr"/>
            <a:r>
              <a:rPr lang="it-IT" b="1" dirty="0">
                <a:latin typeface="Arial" panose="020B0604020202020204" pitchFamily="34" charset="0"/>
                <a:cs typeface="Arial" panose="020B0604020202020204" pitchFamily="34" charset="0"/>
              </a:rPr>
              <a:t>Sergio Crovella</a:t>
            </a:r>
          </a:p>
          <a:p>
            <a:pPr algn="ctr"/>
            <a:r>
              <a:rPr lang="it-IT" b="1" dirty="0" err="1">
                <a:latin typeface="Arial" panose="020B0604020202020204" pitchFamily="34" charset="0"/>
                <a:cs typeface="Arial" panose="020B0604020202020204" pitchFamily="34" charset="0"/>
              </a:rPr>
              <a:t>sergio.crovella@burlo.trieste.it</a:t>
            </a:r>
            <a:endParaRPr lang="it-IT" b="1" dirty="0">
              <a:latin typeface="Arial" panose="020B0604020202020204" pitchFamily="34" charset="0"/>
              <a:cs typeface="Arial" panose="020B0604020202020204" pitchFamily="34" charset="0"/>
            </a:endParaRPr>
          </a:p>
          <a:p>
            <a:pPr algn="ctr"/>
            <a:r>
              <a:rPr lang="it-IT" b="1" dirty="0" err="1">
                <a:latin typeface="Arial" panose="020B0604020202020204" pitchFamily="34" charset="0"/>
                <a:cs typeface="Arial" panose="020B0604020202020204" pitchFamily="34" charset="0"/>
              </a:rPr>
              <a:t>Skype:thecrovels</a:t>
            </a:r>
            <a:endParaRPr lang="it-IT" b="1" dirty="0">
              <a:latin typeface="Arial" panose="020B0604020202020204" pitchFamily="34" charset="0"/>
              <a:cs typeface="Arial" panose="020B0604020202020204" pitchFamily="34" charset="0"/>
            </a:endParaRPr>
          </a:p>
        </p:txBody>
      </p:sp>
      <p:pic>
        <p:nvPicPr>
          <p:cNvPr id="5" name="Immagin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874" y="67150"/>
            <a:ext cx="2021664" cy="889304"/>
          </a:xfrm>
          <a:prstGeom prst="rect">
            <a:avLst/>
          </a:prstGeom>
        </p:spPr>
      </p:pic>
      <p:pic>
        <p:nvPicPr>
          <p:cNvPr id="6" name="Immagine 5"/>
          <p:cNvPicPr>
            <a:picLocks noChangeAspect="1"/>
          </p:cNvPicPr>
          <p:nvPr/>
        </p:nvPicPr>
        <p:blipFill>
          <a:blip r:embed="rId4"/>
          <a:stretch>
            <a:fillRect/>
          </a:stretch>
        </p:blipFill>
        <p:spPr>
          <a:xfrm>
            <a:off x="298874" y="1076040"/>
            <a:ext cx="2031132" cy="672816"/>
          </a:xfrm>
          <a:prstGeom prst="rect">
            <a:avLst/>
          </a:prstGeom>
        </p:spPr>
      </p:pic>
      <p:sp>
        <p:nvSpPr>
          <p:cNvPr id="3" name="CasellaDiTesto 2"/>
          <p:cNvSpPr txBox="1"/>
          <p:nvPr/>
        </p:nvSpPr>
        <p:spPr>
          <a:xfrm>
            <a:off x="197274" y="2210648"/>
            <a:ext cx="8751473"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400" b="1" dirty="0">
                <a:latin typeface="Arial" panose="020B0604020202020204" pitchFamily="34" charset="0"/>
                <a:cs typeface="Arial" panose="020B0604020202020204" pitchFamily="34" charset="0"/>
              </a:rPr>
              <a:t>ZIKA VIRUS</a:t>
            </a:r>
          </a:p>
          <a:p>
            <a:pPr algn="ctr"/>
            <a:endParaRPr lang="en-GB" sz="2400" b="1" dirty="0">
              <a:latin typeface="Arial" panose="020B0604020202020204" pitchFamily="34" charset="0"/>
              <a:cs typeface="Arial" panose="020B0604020202020204" pitchFamily="34" charset="0"/>
            </a:endParaRPr>
          </a:p>
          <a:p>
            <a:pPr algn="ctr"/>
            <a:r>
              <a:rPr lang="en-GB" sz="2400" b="1" dirty="0">
                <a:latin typeface="Arial" panose="020B0604020202020204" pitchFamily="34" charset="0"/>
                <a:cs typeface="Arial" panose="020B0604020202020204" pitchFamily="34" charset="0"/>
              </a:rPr>
              <a:t>Pandemic and public health issues</a:t>
            </a:r>
          </a:p>
          <a:p>
            <a:pPr algn="ctr"/>
            <a:r>
              <a:rPr lang="en-GB" sz="2400" b="1" dirty="0">
                <a:latin typeface="Arial" panose="020B0604020202020204" pitchFamily="34" charset="0"/>
                <a:cs typeface="Arial" panose="020B0604020202020204" pitchFamily="34" charset="0"/>
              </a:rPr>
              <a:t>Natural history of flavivirus related diseases</a:t>
            </a:r>
          </a:p>
          <a:p>
            <a:pPr algn="ctr"/>
            <a:r>
              <a:rPr lang="en-GB" sz="2400" b="1" dirty="0">
                <a:latin typeface="Arial" panose="020B0604020202020204" pitchFamily="34" charset="0"/>
                <a:cs typeface="Arial" panose="020B0604020202020204" pitchFamily="34" charset="0"/>
              </a:rPr>
              <a:t>Molecular mechanisms at the basis of the disease</a:t>
            </a:r>
          </a:p>
          <a:p>
            <a:pPr algn="ctr"/>
            <a:endParaRPr lang="en-GB" sz="2400" b="1" dirty="0">
              <a:latin typeface="Arial" panose="020B0604020202020204" pitchFamily="34" charset="0"/>
              <a:cs typeface="Arial" panose="020B0604020202020204" pitchFamily="34" charset="0"/>
            </a:endParaRPr>
          </a:p>
        </p:txBody>
      </p:sp>
      <p:pic>
        <p:nvPicPr>
          <p:cNvPr id="8" name="Immagine 37" descr="Schermata 2016-10-10 alle 12.46.55.png">
            <a:extLst>
              <a:ext uri="{FF2B5EF4-FFF2-40B4-BE49-F238E27FC236}">
                <a16:creationId xmlns:a16="http://schemas.microsoft.com/office/drawing/2014/main" id="{98832D74-2AE1-FB47-959C-C62953F9E6B6}"/>
              </a:ext>
            </a:extLst>
          </p:cNvPr>
          <p:cNvPicPr>
            <a:picLocks noChangeAspect="1"/>
          </p:cNvPicPr>
          <p:nvPr/>
        </p:nvPicPr>
        <p:blipFill>
          <a:blip r:embed="rId5"/>
          <a:stretch>
            <a:fillRect/>
          </a:stretch>
        </p:blipFill>
        <p:spPr>
          <a:xfrm>
            <a:off x="6954982" y="397110"/>
            <a:ext cx="1733962" cy="1118687"/>
          </a:xfrm>
          <a:prstGeom prst="rect">
            <a:avLst/>
          </a:prstGeom>
        </p:spPr>
      </p:pic>
      <p:pic>
        <p:nvPicPr>
          <p:cNvPr id="10" name="Immagine 9">
            <a:extLst>
              <a:ext uri="{FF2B5EF4-FFF2-40B4-BE49-F238E27FC236}">
                <a16:creationId xmlns:a16="http://schemas.microsoft.com/office/drawing/2014/main" id="{EC1D2A49-2117-BF4D-864C-E2BA0A61D55E}"/>
              </a:ext>
            </a:extLst>
          </p:cNvPr>
          <p:cNvPicPr>
            <a:picLocks noChangeAspect="1"/>
          </p:cNvPicPr>
          <p:nvPr/>
        </p:nvPicPr>
        <p:blipFill>
          <a:blip r:embed="rId6"/>
          <a:stretch>
            <a:fillRect/>
          </a:stretch>
        </p:blipFill>
        <p:spPr>
          <a:xfrm>
            <a:off x="5854278" y="191348"/>
            <a:ext cx="996950" cy="1409700"/>
          </a:xfrm>
          <a:prstGeom prst="rect">
            <a:avLst/>
          </a:prstGeom>
        </p:spPr>
      </p:pic>
    </p:spTree>
    <p:extLst>
      <p:ext uri="{BB962C8B-B14F-4D97-AF65-F5344CB8AC3E}">
        <p14:creationId xmlns:p14="http://schemas.microsoft.com/office/powerpoint/2010/main" val="340448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78007" y="317485"/>
            <a:ext cx="8255683"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Modes of transmission of ZIKV</a:t>
            </a:r>
          </a:p>
        </p:txBody>
      </p:sp>
      <p:pic>
        <p:nvPicPr>
          <p:cNvPr id="4" name="Immagine 3"/>
          <p:cNvPicPr>
            <a:picLocks noChangeAspect="1"/>
          </p:cNvPicPr>
          <p:nvPr/>
        </p:nvPicPr>
        <p:blipFill>
          <a:blip r:embed="rId2"/>
          <a:stretch>
            <a:fillRect/>
          </a:stretch>
        </p:blipFill>
        <p:spPr>
          <a:xfrm>
            <a:off x="604812" y="1043156"/>
            <a:ext cx="8028878" cy="5208753"/>
          </a:xfrm>
          <a:prstGeom prst="rect">
            <a:avLst/>
          </a:prstGeom>
        </p:spPr>
      </p:pic>
      <p:sp>
        <p:nvSpPr>
          <p:cNvPr id="11" name="CasellaDiTesto 10"/>
          <p:cNvSpPr txBox="1"/>
          <p:nvPr/>
        </p:nvSpPr>
        <p:spPr>
          <a:xfrm>
            <a:off x="2176677" y="6505411"/>
            <a:ext cx="7053704" cy="276999"/>
          </a:xfrm>
          <a:prstGeom prst="rect">
            <a:avLst/>
          </a:prstGeom>
          <a:noFill/>
        </p:spPr>
        <p:txBody>
          <a:bodyPr wrap="square" rtlCol="0">
            <a:spAutoFit/>
          </a:bodyPr>
          <a:lstStyle/>
          <a:p>
            <a:r>
              <a:rPr lang="fr-FR" sz="1200" dirty="0">
                <a:latin typeface="Times New Roman"/>
                <a:cs typeface="Times New Roman"/>
              </a:rPr>
              <a:t>Boyer, S. et al., 2018. </a:t>
            </a:r>
            <a:r>
              <a:rPr lang="fr-FR" sz="1200" i="1" dirty="0">
                <a:latin typeface="Times New Roman"/>
                <a:cs typeface="Times New Roman"/>
              </a:rPr>
              <a:t>Microbes and Infection</a:t>
            </a:r>
            <a:r>
              <a:rPr lang="fr-FR" sz="1200"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10.1016/j.micinf.2018.01.006</a:t>
            </a:r>
          </a:p>
        </p:txBody>
      </p:sp>
      <p:cxnSp>
        <p:nvCxnSpPr>
          <p:cNvPr id="5" name="Connettore 1 4"/>
          <p:cNvCxnSpPr/>
          <p:nvPr/>
        </p:nvCxnSpPr>
        <p:spPr>
          <a:xfrm>
            <a:off x="1649606" y="784548"/>
            <a:ext cx="5576544"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78478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32646" y="272133"/>
            <a:ext cx="8255683"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Modes of transmission of ZIKV</a:t>
            </a:r>
          </a:p>
        </p:txBody>
      </p:sp>
      <p:sp>
        <p:nvSpPr>
          <p:cNvPr id="5" name="CasellaDiTesto 4"/>
          <p:cNvSpPr txBox="1"/>
          <p:nvPr/>
        </p:nvSpPr>
        <p:spPr>
          <a:xfrm>
            <a:off x="332646" y="1345521"/>
            <a:ext cx="8811354" cy="2031325"/>
          </a:xfrm>
          <a:prstGeom prst="rect">
            <a:avLst/>
          </a:prstGeom>
          <a:noFill/>
        </p:spPr>
        <p:txBody>
          <a:bodyPr wrap="square" rtlCol="0">
            <a:spAutoFit/>
          </a:bodyPr>
          <a:lstStyle/>
          <a:p>
            <a:pPr marL="285750" indent="-285750">
              <a:buFont typeface="Arial"/>
              <a:buChar char="•"/>
            </a:pPr>
            <a:r>
              <a:rPr lang="en-GB" b="1" dirty="0">
                <a:latin typeface="Arial" panose="020B0604020202020204" pitchFamily="34" charset="0"/>
                <a:cs typeface="Arial" panose="020B0604020202020204" pitchFamily="34" charset="0"/>
              </a:rPr>
              <a:t>Vector-borne transmission </a:t>
            </a:r>
            <a:r>
              <a:rPr lang="en-GB" dirty="0">
                <a:latin typeface="Arial" panose="020B0604020202020204" pitchFamily="34" charset="0"/>
                <a:cs typeface="Arial" panose="020B0604020202020204" pitchFamily="34" charset="0"/>
              </a:rPr>
              <a:t>comprise a:</a:t>
            </a:r>
          </a:p>
          <a:p>
            <a:r>
              <a:rPr lang="en-GB" b="1" dirty="0">
                <a:latin typeface="Arial" panose="020B0604020202020204" pitchFamily="34" charset="0"/>
                <a:cs typeface="Arial" panose="020B0604020202020204" pitchFamily="34" charset="0"/>
              </a:rPr>
              <a:t>           </a:t>
            </a:r>
          </a:p>
          <a:p>
            <a:r>
              <a:rPr lang="en-GB" b="1" dirty="0">
                <a:latin typeface="Arial" panose="020B0604020202020204" pitchFamily="34" charset="0"/>
                <a:cs typeface="Arial" panose="020B0604020202020204" pitchFamily="34" charset="0"/>
              </a:rPr>
              <a:t>sylvatic cycle</a:t>
            </a:r>
            <a:r>
              <a:rPr lang="en-GB" b="1" dirty="0">
                <a:latin typeface="Arial" panose="020B0604020202020204" pitchFamily="34" charset="0"/>
                <a:cs typeface="Arial" panose="020B0604020202020204" pitchFamily="34" charset="0"/>
                <a:sym typeface="Wingdings"/>
              </a:rPr>
              <a:t> </a:t>
            </a:r>
            <a:r>
              <a:rPr lang="en-GB" dirty="0">
                <a:latin typeface="Arial" panose="020B0604020202020204" pitchFamily="34" charset="0"/>
                <a:cs typeface="Arial" panose="020B0604020202020204" pitchFamily="34" charset="0"/>
                <a:sym typeface="Wingdings"/>
              </a:rPr>
              <a:t>with viral circulation between non-human primates (NHPs) and   zoophilic mosquitoes (</a:t>
            </a:r>
            <a:r>
              <a:rPr lang="en-GB" i="1" dirty="0" err="1">
                <a:latin typeface="Arial" panose="020B0604020202020204" pitchFamily="34" charset="0"/>
                <a:cs typeface="Arial" panose="020B0604020202020204" pitchFamily="34" charset="0"/>
                <a:sym typeface="Wingdings"/>
              </a:rPr>
              <a:t>Aedes</a:t>
            </a:r>
            <a:r>
              <a:rPr lang="en-GB" i="1" dirty="0">
                <a:latin typeface="Arial" panose="020B0604020202020204" pitchFamily="34" charset="0"/>
                <a:cs typeface="Arial" panose="020B0604020202020204" pitchFamily="34" charset="0"/>
                <a:sym typeface="Wingdings"/>
              </a:rPr>
              <a:t> </a:t>
            </a:r>
            <a:r>
              <a:rPr lang="en-GB" dirty="0">
                <a:latin typeface="Arial" panose="020B0604020202020204" pitchFamily="34" charset="0"/>
                <a:cs typeface="Arial" panose="020B0604020202020204" pitchFamily="34" charset="0"/>
                <a:sym typeface="Wingdings"/>
              </a:rPr>
              <a:t>genus).</a:t>
            </a:r>
          </a:p>
          <a:p>
            <a:endParaRPr lang="en-GB" dirty="0">
              <a:latin typeface="Arial" panose="020B0604020202020204" pitchFamily="34" charset="0"/>
              <a:cs typeface="Arial" panose="020B0604020202020204" pitchFamily="34" charset="0"/>
              <a:sym typeface="Wingdings"/>
            </a:endParaRPr>
          </a:p>
          <a:p>
            <a:r>
              <a:rPr lang="en-GB" b="1" dirty="0">
                <a:latin typeface="Arial" panose="020B0604020202020204" pitchFamily="34" charset="0"/>
                <a:cs typeface="Arial" panose="020B0604020202020204" pitchFamily="34" charset="0"/>
                <a:sym typeface="Wingdings"/>
              </a:rPr>
              <a:t>urban cycle </a:t>
            </a:r>
            <a:r>
              <a:rPr lang="en-GB" dirty="0">
                <a:latin typeface="Arial" panose="020B0604020202020204" pitchFamily="34" charset="0"/>
                <a:cs typeface="Arial" panose="020B0604020202020204" pitchFamily="34" charset="0"/>
                <a:sym typeface="Wingdings"/>
              </a:rPr>
              <a:t>with humans as reservoir and amplification hosts and </a:t>
            </a:r>
            <a:r>
              <a:rPr lang="en-GB" dirty="0" err="1">
                <a:latin typeface="Arial" panose="020B0604020202020204" pitchFamily="34" charset="0"/>
                <a:cs typeface="Arial" panose="020B0604020202020204" pitchFamily="34" charset="0"/>
                <a:sym typeface="Wingdings"/>
              </a:rPr>
              <a:t>anthropophilic</a:t>
            </a:r>
            <a:r>
              <a:rPr lang="en-GB" dirty="0">
                <a:latin typeface="Arial" panose="020B0604020202020204" pitchFamily="34" charset="0"/>
                <a:cs typeface="Arial" panose="020B0604020202020204" pitchFamily="34" charset="0"/>
                <a:sym typeface="Wingdings"/>
              </a:rPr>
              <a:t> mosquitoes as vectors.</a:t>
            </a:r>
            <a:endParaRPr lang="en-GB" dirty="0">
              <a:latin typeface="Arial" panose="020B0604020202020204" pitchFamily="34" charset="0"/>
              <a:cs typeface="Arial" panose="020B0604020202020204" pitchFamily="34" charset="0"/>
            </a:endParaRPr>
          </a:p>
        </p:txBody>
      </p:sp>
      <p:pic>
        <p:nvPicPr>
          <p:cNvPr id="6" name="Immagine 5"/>
          <p:cNvPicPr>
            <a:picLocks noChangeAspect="1"/>
          </p:cNvPicPr>
          <p:nvPr/>
        </p:nvPicPr>
        <p:blipFill>
          <a:blip r:embed="rId2"/>
          <a:stretch>
            <a:fillRect/>
          </a:stretch>
        </p:blipFill>
        <p:spPr>
          <a:xfrm>
            <a:off x="1455328" y="3583018"/>
            <a:ext cx="6225783" cy="2553512"/>
          </a:xfrm>
          <a:prstGeom prst="rect">
            <a:avLst/>
          </a:prstGeom>
        </p:spPr>
      </p:pic>
      <p:sp>
        <p:nvSpPr>
          <p:cNvPr id="7" name="CasellaDiTesto 6"/>
          <p:cNvSpPr txBox="1"/>
          <p:nvPr/>
        </p:nvSpPr>
        <p:spPr>
          <a:xfrm>
            <a:off x="2131317" y="6535647"/>
            <a:ext cx="7053704" cy="276999"/>
          </a:xfrm>
          <a:prstGeom prst="rect">
            <a:avLst/>
          </a:prstGeom>
          <a:noFill/>
        </p:spPr>
        <p:txBody>
          <a:bodyPr wrap="square" rtlCol="0">
            <a:spAutoFit/>
          </a:bodyPr>
          <a:lstStyle/>
          <a:p>
            <a:r>
              <a:rPr lang="it-IT" sz="1200" dirty="0" err="1">
                <a:latin typeface="Times New Roman"/>
                <a:cs typeface="Times New Roman"/>
              </a:rPr>
              <a:t>Gutiérrez-Bugallo</a:t>
            </a:r>
            <a:r>
              <a:rPr lang="it-IT" sz="1200" dirty="0">
                <a:latin typeface="Times New Roman"/>
                <a:cs typeface="Times New Roman"/>
              </a:rPr>
              <a:t> G. et al., 2019. Nature </a:t>
            </a:r>
            <a:r>
              <a:rPr lang="it-IT" sz="1200" dirty="0" err="1">
                <a:latin typeface="Times New Roman"/>
                <a:cs typeface="Times New Roman"/>
              </a:rPr>
              <a:t>Ecology</a:t>
            </a:r>
            <a:r>
              <a:rPr lang="it-IT" sz="1200" dirty="0">
                <a:latin typeface="Times New Roman"/>
                <a:cs typeface="Times New Roman"/>
              </a:rPr>
              <a:t> &amp; </a:t>
            </a:r>
            <a:r>
              <a:rPr lang="it-IT" sz="1200" dirty="0" err="1">
                <a:latin typeface="Times New Roman"/>
                <a:cs typeface="Times New Roman"/>
              </a:rPr>
              <a:t>Evolution</a:t>
            </a:r>
            <a:r>
              <a:rPr lang="it-IT" sz="1200" dirty="0">
                <a:latin typeface="Times New Roman"/>
                <a:cs typeface="Times New Roman"/>
              </a:rPr>
              <a:t>. </a:t>
            </a:r>
            <a:r>
              <a:rPr lang="it-IT" sz="1200" dirty="0" err="1">
                <a:latin typeface="Times New Roman"/>
                <a:cs typeface="Times New Roman"/>
              </a:rPr>
              <a:t>doi</a:t>
            </a:r>
            <a:r>
              <a:rPr lang="it-IT" sz="1200" dirty="0">
                <a:latin typeface="Times New Roman"/>
                <a:cs typeface="Times New Roman"/>
              </a:rPr>
              <a:t>: </a:t>
            </a:r>
            <a:r>
              <a:rPr lang="fr-FR" sz="1200" dirty="0">
                <a:latin typeface="Times New Roman"/>
                <a:cs typeface="Times New Roman"/>
              </a:rPr>
              <a:t>https://doi.org/10.1038/s41559-019-0836-z </a:t>
            </a:r>
          </a:p>
        </p:txBody>
      </p:sp>
      <p:cxnSp>
        <p:nvCxnSpPr>
          <p:cNvPr id="8" name="Connettore 1 7"/>
          <p:cNvCxnSpPr/>
          <p:nvPr/>
        </p:nvCxnSpPr>
        <p:spPr>
          <a:xfrm>
            <a:off x="1649606" y="784548"/>
            <a:ext cx="5576544"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74361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32646" y="272133"/>
            <a:ext cx="8255683"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Modes of transmission of ZIKV</a:t>
            </a:r>
          </a:p>
        </p:txBody>
      </p:sp>
      <p:sp>
        <p:nvSpPr>
          <p:cNvPr id="5" name="CasellaDiTesto 4"/>
          <p:cNvSpPr txBox="1"/>
          <p:nvPr/>
        </p:nvSpPr>
        <p:spPr>
          <a:xfrm>
            <a:off x="529179" y="1084926"/>
            <a:ext cx="8085640" cy="2031325"/>
          </a:xfrm>
          <a:prstGeom prst="rect">
            <a:avLst/>
          </a:prstGeom>
          <a:noFill/>
        </p:spPr>
        <p:txBody>
          <a:bodyPr wrap="square" rtlCol="0">
            <a:spAutoFit/>
          </a:bodyPr>
          <a:lstStyle/>
          <a:p>
            <a:pPr marL="285750" indent="-285750">
              <a:buFont typeface="Arial"/>
              <a:buChar char="•"/>
            </a:pPr>
            <a:r>
              <a:rPr lang="en-GB" b="1" dirty="0">
                <a:latin typeface="Arial" panose="020B0604020202020204" pitchFamily="34" charset="0"/>
                <a:cs typeface="Arial" panose="020B0604020202020204" pitchFamily="34" charset="0"/>
              </a:rPr>
              <a:t>Non-Vector-borne transmission </a:t>
            </a:r>
            <a:r>
              <a:rPr lang="en-GB" dirty="0">
                <a:latin typeface="Arial" panose="020B0604020202020204" pitchFamily="34" charset="0"/>
                <a:cs typeface="Arial" panose="020B0604020202020204" pitchFamily="34" charset="0"/>
              </a:rPr>
              <a:t>involves human-to-human transmission including:</a:t>
            </a:r>
          </a:p>
          <a:p>
            <a:pPr algn="ctr"/>
            <a:r>
              <a:rPr lang="en-GB" b="1" dirty="0">
                <a:latin typeface="Arial" panose="020B0604020202020204" pitchFamily="34" charset="0"/>
                <a:cs typeface="Arial" panose="020B0604020202020204" pitchFamily="34" charset="0"/>
              </a:rPr>
              <a:t>intrauterine, </a:t>
            </a:r>
            <a:r>
              <a:rPr lang="en-GB" b="1" dirty="0" err="1">
                <a:latin typeface="Arial" panose="020B0604020202020204" pitchFamily="34" charset="0"/>
                <a:cs typeface="Arial" panose="020B0604020202020204" pitchFamily="34" charset="0"/>
              </a:rPr>
              <a:t>intrapartum</a:t>
            </a:r>
            <a:r>
              <a:rPr lang="en-GB" b="1" dirty="0">
                <a:latin typeface="Arial" panose="020B0604020202020204" pitchFamily="34" charset="0"/>
                <a:cs typeface="Arial" panose="020B0604020202020204" pitchFamily="34" charset="0"/>
              </a:rPr>
              <a:t>, sexual transmission</a:t>
            </a:r>
            <a:r>
              <a:rPr lang="en-GB" dirty="0">
                <a:latin typeface="Arial" panose="020B0604020202020204" pitchFamily="34" charset="0"/>
                <a:cs typeface="Arial" panose="020B0604020202020204" pitchFamily="34" charset="0"/>
              </a:rPr>
              <a:t>.</a:t>
            </a:r>
          </a:p>
          <a:p>
            <a:pPr algn="ct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Possible viral transmission by </a:t>
            </a:r>
            <a:r>
              <a:rPr lang="en-GB" b="1" dirty="0">
                <a:latin typeface="Arial" panose="020B0604020202020204" pitchFamily="34" charset="0"/>
                <a:cs typeface="Arial" panose="020B0604020202020204" pitchFamily="34" charset="0"/>
              </a:rPr>
              <a:t>blood transfusion, animal bite, organ transplantation and laboratory exposure </a:t>
            </a:r>
            <a:r>
              <a:rPr lang="en-GB" dirty="0">
                <a:latin typeface="Arial" panose="020B0604020202020204" pitchFamily="34" charset="0"/>
                <a:cs typeface="Arial" panose="020B0604020202020204" pitchFamily="34" charset="0"/>
              </a:rPr>
              <a:t>have been described.</a:t>
            </a:r>
          </a:p>
          <a:p>
            <a:r>
              <a:rPr lang="en-GB" b="1" dirty="0">
                <a:latin typeface="Times New Roman"/>
                <a:cs typeface="Times New Roman"/>
              </a:rPr>
              <a:t>           </a:t>
            </a:r>
          </a:p>
        </p:txBody>
      </p:sp>
      <p:pic>
        <p:nvPicPr>
          <p:cNvPr id="2" name="Immagine 1"/>
          <p:cNvPicPr>
            <a:picLocks noChangeAspect="1"/>
          </p:cNvPicPr>
          <p:nvPr/>
        </p:nvPicPr>
        <p:blipFill>
          <a:blip r:embed="rId2"/>
          <a:stretch>
            <a:fillRect/>
          </a:stretch>
        </p:blipFill>
        <p:spPr>
          <a:xfrm>
            <a:off x="2915692" y="3093398"/>
            <a:ext cx="3312615" cy="3492469"/>
          </a:xfrm>
          <a:prstGeom prst="rect">
            <a:avLst/>
          </a:prstGeom>
        </p:spPr>
      </p:pic>
      <p:sp>
        <p:nvSpPr>
          <p:cNvPr id="4" name="Rettangolo 3"/>
          <p:cNvSpPr/>
          <p:nvPr/>
        </p:nvSpPr>
        <p:spPr>
          <a:xfrm>
            <a:off x="2011000" y="5170429"/>
            <a:ext cx="1436428" cy="1148984"/>
          </a:xfrm>
          <a:prstGeom prst="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cxnSp>
        <p:nvCxnSpPr>
          <p:cNvPr id="7" name="Connettore 1 6"/>
          <p:cNvCxnSpPr/>
          <p:nvPr/>
        </p:nvCxnSpPr>
        <p:spPr>
          <a:xfrm>
            <a:off x="1649606" y="784548"/>
            <a:ext cx="5576544"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3910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32646" y="272133"/>
            <a:ext cx="8752962"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Mother-to-child transmission</a:t>
            </a:r>
          </a:p>
        </p:txBody>
      </p:sp>
      <p:sp>
        <p:nvSpPr>
          <p:cNvPr id="5" name="CasellaDiTesto 4"/>
          <p:cNvSpPr txBox="1"/>
          <p:nvPr/>
        </p:nvSpPr>
        <p:spPr>
          <a:xfrm>
            <a:off x="332646" y="1783491"/>
            <a:ext cx="8811354" cy="2862323"/>
          </a:xfrm>
          <a:prstGeom prst="rect">
            <a:avLst/>
          </a:prstGeom>
          <a:noFill/>
        </p:spPr>
        <p:txBody>
          <a:bodyPr wrap="square" rtlCol="0">
            <a:spAutoFit/>
          </a:bodyPr>
          <a:lstStyle/>
          <a:p>
            <a:pPr marL="285750" indent="-285750">
              <a:buFont typeface="Arial"/>
              <a:buChar char="•"/>
            </a:pPr>
            <a:r>
              <a:rPr lang="en-GB" b="1" i="1" dirty="0" err="1">
                <a:latin typeface="Arial" panose="020B0604020202020204" pitchFamily="34" charset="0"/>
                <a:cs typeface="Arial" panose="020B0604020202020204" pitchFamily="34" charset="0"/>
              </a:rPr>
              <a:t>Intrauterin</a:t>
            </a:r>
            <a:r>
              <a:rPr lang="en-GB" b="1" i="1" dirty="0">
                <a:latin typeface="Arial" panose="020B0604020202020204" pitchFamily="34" charset="0"/>
                <a:cs typeface="Arial" panose="020B0604020202020204" pitchFamily="34" charset="0"/>
              </a:rPr>
              <a:t> transmission </a:t>
            </a:r>
            <a:r>
              <a:rPr lang="en-GB" dirty="0">
                <a:latin typeface="Arial" panose="020B0604020202020204" pitchFamily="34" charset="0"/>
                <a:cs typeface="Arial" panose="020B0604020202020204" pitchFamily="34" charset="0"/>
              </a:rPr>
              <a:t>supported by laboratory evidences:</a:t>
            </a:r>
          </a:p>
          <a:p>
            <a:pPr marL="285750" indent="-285750">
              <a:buFont typeface="Arial"/>
              <a:buChar char="•"/>
            </a:pPr>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viral RNA </a:t>
            </a:r>
            <a:r>
              <a:rPr lang="en-GB" dirty="0">
                <a:latin typeface="Arial" panose="020B0604020202020204" pitchFamily="34" charset="0"/>
                <a:cs typeface="Arial" panose="020B0604020202020204" pitchFamily="34" charset="0"/>
              </a:rPr>
              <a:t>has been detected by </a:t>
            </a:r>
            <a:r>
              <a:rPr lang="en-GB" b="1" dirty="0">
                <a:latin typeface="Arial" panose="020B0604020202020204" pitchFamily="34" charset="0"/>
                <a:cs typeface="Arial" panose="020B0604020202020204" pitchFamily="34" charset="0"/>
              </a:rPr>
              <a:t>reverse transcription PCR </a:t>
            </a:r>
            <a:r>
              <a:rPr lang="en-GB" dirty="0">
                <a:latin typeface="Arial" panose="020B0604020202020204" pitchFamily="34" charset="0"/>
                <a:cs typeface="Arial" panose="020B0604020202020204" pitchFamily="34" charset="0"/>
              </a:rPr>
              <a:t>(RT-PCR) in the amniotic fluid of two mothers presenting symptoms of ZIKV infection during pregnancy. Both women delivered neonates with microcephaly.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ZIKV RNA has also been registered in tissues of foetuses of women infected by the virus during pregnancy and in the brains of two live-born babies born with microcephaly who died &gt;20 hours after birth.</a:t>
            </a:r>
          </a:p>
          <a:p>
            <a:endParaRPr lang="en-GB" dirty="0">
              <a:latin typeface="Times New Roman"/>
              <a:cs typeface="Times New Roman"/>
            </a:endParaRPr>
          </a:p>
        </p:txBody>
      </p:sp>
      <p:pic>
        <p:nvPicPr>
          <p:cNvPr id="7" name="Picture 3" descr="Schermata 2017-03-22 alle 12.41.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971" y="0"/>
            <a:ext cx="2093029" cy="1594628"/>
          </a:xfrm>
          <a:prstGeom prst="rect">
            <a:avLst/>
          </a:prstGeom>
        </p:spPr>
      </p:pic>
      <p:pic>
        <p:nvPicPr>
          <p:cNvPr id="8" name="Picture 2" descr="Schermata 2017-03-21 alle 15.34.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7" y="57249"/>
            <a:ext cx="2341201" cy="1288272"/>
          </a:xfrm>
          <a:prstGeom prst="rect">
            <a:avLst/>
          </a:prstGeom>
        </p:spPr>
      </p:pic>
      <p:sp>
        <p:nvSpPr>
          <p:cNvPr id="9" name="CasellaDiTesto 8"/>
          <p:cNvSpPr txBox="1"/>
          <p:nvPr/>
        </p:nvSpPr>
        <p:spPr>
          <a:xfrm>
            <a:off x="274254" y="4863928"/>
            <a:ext cx="8674494" cy="1754326"/>
          </a:xfrm>
          <a:prstGeom prst="rect">
            <a:avLst/>
          </a:prstGeom>
          <a:noFill/>
        </p:spPr>
        <p:txBody>
          <a:bodyPr wrap="square" rtlCol="0">
            <a:spAutoFit/>
          </a:bodyPr>
          <a:lstStyle/>
          <a:p>
            <a:pPr marL="285750" indent="-285750">
              <a:buFont typeface="Arial"/>
              <a:buChar char="•"/>
            </a:pPr>
            <a:r>
              <a:rPr lang="en-GB" b="1" i="1" dirty="0" err="1">
                <a:latin typeface="Arial" panose="020B0604020202020204" pitchFamily="34" charset="0"/>
                <a:cs typeface="Arial" panose="020B0604020202020204" pitchFamily="34" charset="0"/>
              </a:rPr>
              <a:t>Intrapartum</a:t>
            </a:r>
            <a:r>
              <a:rPr lang="en-GB" b="1" i="1" dirty="0">
                <a:latin typeface="Arial" panose="020B0604020202020204" pitchFamily="34" charset="0"/>
                <a:cs typeface="Arial" panose="020B0604020202020204" pitchFamily="34" charset="0"/>
              </a:rPr>
              <a:t> transmission </a:t>
            </a:r>
            <a:r>
              <a:rPr lang="en-GB" dirty="0">
                <a:latin typeface="Arial" panose="020B0604020202020204" pitchFamily="34" charset="0"/>
                <a:cs typeface="Arial" panose="020B0604020202020204" pitchFamily="34" charset="0"/>
              </a:rPr>
              <a:t>supported by laboratory evidences:</a:t>
            </a:r>
          </a:p>
          <a:p>
            <a:pPr marL="285750" indent="-285750">
              <a:buFont typeface="Arial"/>
              <a:buChar char="•"/>
            </a:pP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2 </a:t>
            </a:r>
            <a:r>
              <a:rPr lang="en-GB" dirty="0" err="1">
                <a:latin typeface="Arial" panose="020B0604020202020204" pitchFamily="34" charset="0"/>
                <a:cs typeface="Arial" panose="020B0604020202020204" pitchFamily="34" charset="0"/>
              </a:rPr>
              <a:t>newborns</a:t>
            </a:r>
            <a:r>
              <a:rPr lang="en-GB" dirty="0">
                <a:latin typeface="Arial" panose="020B0604020202020204" pitchFamily="34" charset="0"/>
                <a:cs typeface="Arial" panose="020B0604020202020204" pitchFamily="34" charset="0"/>
              </a:rPr>
              <a:t> found to be </a:t>
            </a:r>
            <a:r>
              <a:rPr lang="en-GB" dirty="0" err="1">
                <a:latin typeface="Arial" panose="020B0604020202020204" pitchFamily="34" charset="0"/>
                <a:cs typeface="Arial" panose="020B0604020202020204" pitchFamily="34" charset="0"/>
              </a:rPr>
              <a:t>viremic</a:t>
            </a:r>
            <a:r>
              <a:rPr lang="en-GB" dirty="0">
                <a:latin typeface="Arial" panose="020B0604020202020204" pitchFamily="34" charset="0"/>
                <a:cs typeface="Arial" panose="020B0604020202020204" pitchFamily="34" charset="0"/>
              </a:rPr>
              <a:t> with ZIKV &gt;4 days after being born to infected mothers.</a:t>
            </a:r>
          </a:p>
          <a:p>
            <a:r>
              <a:rPr lang="en-GB" dirty="0">
                <a:latin typeface="Arial" panose="020B0604020202020204" pitchFamily="34" charset="0"/>
                <a:cs typeface="Arial" panose="020B0604020202020204" pitchFamily="34" charset="0"/>
              </a:rPr>
              <a:t>Detection of viral RNA, but not of </a:t>
            </a:r>
            <a:r>
              <a:rPr lang="en-GB" dirty="0" err="1">
                <a:latin typeface="Arial" panose="020B0604020202020204" pitchFamily="34" charset="0"/>
                <a:cs typeface="Arial" panose="020B0604020202020204" pitchFamily="34" charset="0"/>
              </a:rPr>
              <a:t>culturable</a:t>
            </a:r>
            <a:r>
              <a:rPr lang="en-GB" dirty="0">
                <a:latin typeface="Arial" panose="020B0604020202020204" pitchFamily="34" charset="0"/>
                <a:cs typeface="Arial" panose="020B0604020202020204" pitchFamily="34" charset="0"/>
              </a:rPr>
              <a:t> virus, in breast milk</a:t>
            </a:r>
            <a:r>
              <a:rPr lang="en-GB" dirty="0">
                <a:latin typeface="Times New Roman"/>
                <a:cs typeface="Times New Roman"/>
              </a:rPr>
              <a:t>.</a:t>
            </a:r>
          </a:p>
          <a:p>
            <a:endParaRPr lang="en-GB" dirty="0">
              <a:latin typeface="Times New Roman"/>
              <a:cs typeface="Times New Roman"/>
            </a:endParaRPr>
          </a:p>
        </p:txBody>
      </p:sp>
      <p:cxnSp>
        <p:nvCxnSpPr>
          <p:cNvPr id="10" name="Connettore 1 9"/>
          <p:cNvCxnSpPr/>
          <p:nvPr/>
        </p:nvCxnSpPr>
        <p:spPr>
          <a:xfrm flipV="1">
            <a:off x="2355868" y="769949"/>
            <a:ext cx="4695103" cy="10806"/>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40114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94871" y="272133"/>
            <a:ext cx="7050972" cy="954107"/>
          </a:xfrm>
          <a:prstGeom prst="rect">
            <a:avLst/>
          </a:prstGeom>
          <a:noFill/>
        </p:spPr>
        <p:txBody>
          <a:bodyPr wrap="square" rtlCol="0">
            <a:spAutoFit/>
          </a:bodyPr>
          <a:lstStyle/>
          <a:p>
            <a:pPr algn="ctr"/>
            <a:r>
              <a:rPr lang="en-GB" sz="2800" b="1" dirty="0">
                <a:latin typeface="Times New Roman"/>
                <a:cs typeface="Times New Roman"/>
              </a:rPr>
              <a:t>Mother-to-child transmission and microcephaly</a:t>
            </a:r>
          </a:p>
        </p:txBody>
      </p:sp>
      <p:pic>
        <p:nvPicPr>
          <p:cNvPr id="2" name="Immagine 1"/>
          <p:cNvPicPr>
            <a:picLocks noChangeAspect="1"/>
          </p:cNvPicPr>
          <p:nvPr/>
        </p:nvPicPr>
        <p:blipFill>
          <a:blip r:embed="rId2"/>
          <a:stretch>
            <a:fillRect/>
          </a:stretch>
        </p:blipFill>
        <p:spPr>
          <a:xfrm>
            <a:off x="204381" y="140741"/>
            <a:ext cx="1226247" cy="1070999"/>
          </a:xfrm>
          <a:prstGeom prst="rect">
            <a:avLst/>
          </a:prstGeom>
        </p:spPr>
      </p:pic>
      <p:cxnSp>
        <p:nvCxnSpPr>
          <p:cNvPr id="10" name="Connettore 1 9"/>
          <p:cNvCxnSpPr/>
          <p:nvPr/>
        </p:nvCxnSpPr>
        <p:spPr>
          <a:xfrm>
            <a:off x="1751792" y="755350"/>
            <a:ext cx="557654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1" name="Connettore 1 10"/>
          <p:cNvCxnSpPr/>
          <p:nvPr/>
        </p:nvCxnSpPr>
        <p:spPr>
          <a:xfrm>
            <a:off x="3386802" y="1185131"/>
            <a:ext cx="2700682" cy="0"/>
          </a:xfrm>
          <a:prstGeom prst="line">
            <a:avLst/>
          </a:prstGeom>
        </p:spPr>
        <p:style>
          <a:lnRef idx="1">
            <a:schemeClr val="accent6"/>
          </a:lnRef>
          <a:fillRef idx="0">
            <a:schemeClr val="accent6"/>
          </a:fillRef>
          <a:effectRef idx="0">
            <a:schemeClr val="accent6"/>
          </a:effectRef>
          <a:fontRef idx="minor">
            <a:schemeClr val="tx1"/>
          </a:fontRef>
        </p:style>
      </p:cxnSp>
      <p:pic>
        <p:nvPicPr>
          <p:cNvPr id="13" name="Immagine 12" descr="Schermata 2017-12-04 alle 21.44.12.png"/>
          <p:cNvPicPr>
            <a:picLocks noChangeAspect="1"/>
          </p:cNvPicPr>
          <p:nvPr/>
        </p:nvPicPr>
        <p:blipFill>
          <a:blip r:embed="rId3"/>
          <a:stretch>
            <a:fillRect/>
          </a:stretch>
        </p:blipFill>
        <p:spPr>
          <a:xfrm>
            <a:off x="0" y="1517943"/>
            <a:ext cx="9144000" cy="5308600"/>
          </a:xfrm>
          <a:prstGeom prst="rect">
            <a:avLst/>
          </a:prstGeom>
        </p:spPr>
      </p:pic>
    </p:spTree>
    <p:extLst>
      <p:ext uri="{BB962C8B-B14F-4D97-AF65-F5344CB8AC3E}">
        <p14:creationId xmlns:p14="http://schemas.microsoft.com/office/powerpoint/2010/main" val="455224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94871" y="272133"/>
            <a:ext cx="7050972" cy="954107"/>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Mother-to-child transmission and microcephaly</a:t>
            </a:r>
          </a:p>
        </p:txBody>
      </p:sp>
      <p:sp>
        <p:nvSpPr>
          <p:cNvPr id="5" name="CasellaDiTesto 4"/>
          <p:cNvSpPr txBox="1"/>
          <p:nvPr/>
        </p:nvSpPr>
        <p:spPr>
          <a:xfrm>
            <a:off x="332646" y="1433109"/>
            <a:ext cx="8557709" cy="4247317"/>
          </a:xfrm>
          <a:prstGeom prst="rect">
            <a:avLst/>
          </a:prstGeom>
          <a:noFill/>
        </p:spPr>
        <p:txBody>
          <a:bodyPr wrap="square" rtlCol="0">
            <a:spAutoFit/>
          </a:bodyPr>
          <a:lstStyle/>
          <a:p>
            <a:pPr marL="285750" indent="-285750">
              <a:buFont typeface="Arial"/>
              <a:buChar char="•"/>
            </a:pPr>
            <a:r>
              <a:rPr lang="en-GB" dirty="0">
                <a:latin typeface="Arial" panose="020B0604020202020204" pitchFamily="34" charset="0"/>
                <a:cs typeface="Arial" panose="020B0604020202020204" pitchFamily="34" charset="0"/>
              </a:rPr>
              <a:t>During the last outbreak of ZIKV in Brazil, reports of infants born with microcephaly have significantly increased (&gt;3800 cases, 20 cases/10 000 live births against 0,5 cases/10 000 live births as previously described).</a:t>
            </a:r>
          </a:p>
          <a:p>
            <a:pPr marL="285750" indent="-285750">
              <a:buFont typeface="Arial"/>
              <a:buChar char="•"/>
            </a:pPr>
            <a:endParaRPr lang="en-GB" dirty="0">
              <a:latin typeface="Arial" panose="020B0604020202020204" pitchFamily="34" charset="0"/>
              <a:cs typeface="Arial" panose="020B0604020202020204" pitchFamily="34" charset="0"/>
            </a:endParaRPr>
          </a:p>
          <a:p>
            <a:pPr marL="285750" indent="-285750">
              <a:buFont typeface="Arial"/>
              <a:buChar char="•"/>
            </a:pPr>
            <a:r>
              <a:rPr lang="en-GB" dirty="0">
                <a:latin typeface="Arial" panose="020B0604020202020204" pitchFamily="34" charset="0"/>
                <a:cs typeface="Arial" panose="020B0604020202020204" pitchFamily="34" charset="0"/>
              </a:rPr>
              <a:t>These </a:t>
            </a:r>
            <a:r>
              <a:rPr lang="en-GB" b="1" dirty="0">
                <a:latin typeface="Arial" panose="020B0604020202020204" pitchFamily="34" charset="0"/>
                <a:cs typeface="Arial" panose="020B0604020202020204" pitchFamily="34" charset="0"/>
              </a:rPr>
              <a:t>data may be in part artefactual</a:t>
            </a:r>
            <a:r>
              <a:rPr lang="en-GB" dirty="0">
                <a:latin typeface="Arial" panose="020B0604020202020204" pitchFamily="34" charset="0"/>
                <a:cs typeface="Arial" panose="020B0604020202020204" pitchFamily="34" charset="0"/>
              </a:rPr>
              <a:t> due to previous underreporting of microcephaly cases and by confounding other risk factors for microcephaly.</a:t>
            </a:r>
          </a:p>
          <a:p>
            <a:pPr marL="285750" indent="-285750">
              <a:buFont typeface="Arial"/>
              <a:buChar char="•"/>
            </a:pPr>
            <a:endParaRPr lang="en-GB" dirty="0">
              <a:latin typeface="Arial" panose="020B0604020202020204" pitchFamily="34" charset="0"/>
              <a:cs typeface="Arial" panose="020B0604020202020204" pitchFamily="34" charset="0"/>
            </a:endParaRPr>
          </a:p>
          <a:p>
            <a:pPr marL="285750" indent="-285750">
              <a:buFont typeface="Arial"/>
              <a:buChar char="•"/>
            </a:pPr>
            <a:r>
              <a:rPr lang="en-GB" dirty="0">
                <a:latin typeface="Arial" panose="020B0604020202020204" pitchFamily="34" charset="0"/>
                <a:cs typeface="Arial" panose="020B0604020202020204" pitchFamily="34" charset="0"/>
              </a:rPr>
              <a:t>Systematic surveillance for microcephaly was previously undertaken. </a:t>
            </a:r>
          </a:p>
          <a:p>
            <a:pPr marL="285750" indent="-285750">
              <a:buFont typeface="Arial"/>
              <a:buChar char="•"/>
            </a:pPr>
            <a:endParaRPr lang="en-GB" dirty="0">
              <a:latin typeface="Arial" panose="020B0604020202020204" pitchFamily="34" charset="0"/>
              <a:cs typeface="Arial" panose="020B0604020202020204" pitchFamily="34" charset="0"/>
            </a:endParaRPr>
          </a:p>
          <a:p>
            <a:pPr marL="285750" indent="-285750">
              <a:buFont typeface="Arial"/>
              <a:buChar char="•"/>
            </a:pPr>
            <a:r>
              <a:rPr lang="en-GB" dirty="0">
                <a:latin typeface="Arial" panose="020B0604020202020204" pitchFamily="34" charset="0"/>
                <a:cs typeface="Arial" panose="020B0604020202020204" pitchFamily="34" charset="0"/>
              </a:rPr>
              <a:t>The baseline rate of microcephaly in Brazil is unknown.</a:t>
            </a:r>
          </a:p>
          <a:p>
            <a:pPr marL="285750" indent="-285750">
              <a:buFont typeface="Arial"/>
              <a:buChar char="•"/>
            </a:pPr>
            <a:endParaRPr lang="en-GB" dirty="0">
              <a:latin typeface="Arial" panose="020B0604020202020204" pitchFamily="34" charset="0"/>
              <a:cs typeface="Arial" panose="020B0604020202020204" pitchFamily="34" charset="0"/>
            </a:endParaRPr>
          </a:p>
          <a:p>
            <a:pPr marL="285750" indent="-285750">
              <a:buFont typeface="Arial"/>
              <a:buChar char="•"/>
            </a:pPr>
            <a:r>
              <a:rPr lang="en-GB" dirty="0">
                <a:latin typeface="Arial" panose="020B0604020202020204" pitchFamily="34" charset="0"/>
                <a:cs typeface="Arial" panose="020B0604020202020204" pitchFamily="34" charset="0"/>
              </a:rPr>
              <a:t>Nevertheless, available evidences suggest that the </a:t>
            </a:r>
            <a:r>
              <a:rPr lang="en-GB" b="1" dirty="0">
                <a:latin typeface="Arial" panose="020B0604020202020204" pitchFamily="34" charset="0"/>
                <a:cs typeface="Arial" panose="020B0604020202020204" pitchFamily="34" charset="0"/>
              </a:rPr>
              <a:t>infection during the first trimester of  pregnancy</a:t>
            </a:r>
            <a:r>
              <a:rPr lang="en-GB" dirty="0">
                <a:latin typeface="Arial" panose="020B0604020202020204" pitchFamily="34" charset="0"/>
                <a:cs typeface="Arial" panose="020B0604020202020204" pitchFamily="34" charset="0"/>
              </a:rPr>
              <a:t>, period in which the central nervous system of the foetus is being formed, is associated to a higher risk of </a:t>
            </a:r>
            <a:r>
              <a:rPr lang="en-GB" b="1" dirty="0">
                <a:latin typeface="Arial" panose="020B0604020202020204" pitchFamily="34" charset="0"/>
                <a:cs typeface="Arial" panose="020B0604020202020204" pitchFamily="34" charset="0"/>
              </a:rPr>
              <a:t>microcephaly, miscarriages and perinatal death</a:t>
            </a:r>
            <a:r>
              <a:rPr lang="en-GB" dirty="0">
                <a:latin typeface="Arial" panose="020B0604020202020204" pitchFamily="34" charset="0"/>
                <a:cs typeface="Arial" panose="020B0604020202020204" pitchFamily="34" charset="0"/>
              </a:rPr>
              <a:t>.</a:t>
            </a:r>
          </a:p>
        </p:txBody>
      </p:sp>
      <p:pic>
        <p:nvPicPr>
          <p:cNvPr id="2" name="Immagine 1"/>
          <p:cNvPicPr>
            <a:picLocks noChangeAspect="1"/>
          </p:cNvPicPr>
          <p:nvPr/>
        </p:nvPicPr>
        <p:blipFill>
          <a:blip r:embed="rId2"/>
          <a:stretch>
            <a:fillRect/>
          </a:stretch>
        </p:blipFill>
        <p:spPr>
          <a:xfrm>
            <a:off x="204381" y="140741"/>
            <a:ext cx="1226247" cy="1070999"/>
          </a:xfrm>
          <a:prstGeom prst="rect">
            <a:avLst/>
          </a:prstGeom>
        </p:spPr>
      </p:pic>
      <p:pic>
        <p:nvPicPr>
          <p:cNvPr id="9" name="Picture 3" descr="Schermata 2017-03-22 alle 19.56.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807" y="5403427"/>
            <a:ext cx="3584203" cy="1369610"/>
          </a:xfrm>
          <a:prstGeom prst="rect">
            <a:avLst/>
          </a:prstGeom>
        </p:spPr>
      </p:pic>
      <p:cxnSp>
        <p:nvCxnSpPr>
          <p:cNvPr id="10" name="Connettore 1 9"/>
          <p:cNvCxnSpPr/>
          <p:nvPr/>
        </p:nvCxnSpPr>
        <p:spPr>
          <a:xfrm>
            <a:off x="1751792" y="755350"/>
            <a:ext cx="557654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1" name="Connettore 1 10"/>
          <p:cNvCxnSpPr/>
          <p:nvPr/>
        </p:nvCxnSpPr>
        <p:spPr>
          <a:xfrm>
            <a:off x="3386802" y="1185131"/>
            <a:ext cx="2700682"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535278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28813" y="272447"/>
            <a:ext cx="7050972"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Clinical manifestations</a:t>
            </a:r>
          </a:p>
        </p:txBody>
      </p:sp>
      <p:pic>
        <p:nvPicPr>
          <p:cNvPr id="6" name="Immagine 5" descr="ZIKV.clinical manifestations.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8975" y="1562135"/>
            <a:ext cx="8467004" cy="4084148"/>
          </a:xfrm>
          <a:prstGeom prst="rect">
            <a:avLst/>
          </a:prstGeom>
        </p:spPr>
      </p:pic>
      <p:pic>
        <p:nvPicPr>
          <p:cNvPr id="7" name="Picture 2" descr="Schermata 2017-03-22 alle 17.10.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61" y="3980045"/>
            <a:ext cx="2843808" cy="2514932"/>
          </a:xfrm>
          <a:prstGeom prst="rect">
            <a:avLst/>
          </a:prstGeom>
        </p:spPr>
      </p:pic>
      <p:pic>
        <p:nvPicPr>
          <p:cNvPr id="4" name="Immagine 3"/>
          <p:cNvPicPr>
            <a:picLocks noChangeAspect="1"/>
          </p:cNvPicPr>
          <p:nvPr/>
        </p:nvPicPr>
        <p:blipFill>
          <a:blip r:embed="rId4"/>
          <a:stretch>
            <a:fillRect/>
          </a:stretch>
        </p:blipFill>
        <p:spPr>
          <a:xfrm>
            <a:off x="6642217" y="29198"/>
            <a:ext cx="2496306" cy="2116891"/>
          </a:xfrm>
          <a:prstGeom prst="rect">
            <a:avLst/>
          </a:prstGeom>
        </p:spPr>
      </p:pic>
      <p:cxnSp>
        <p:nvCxnSpPr>
          <p:cNvPr id="10" name="Connettore 1 9"/>
          <p:cNvCxnSpPr/>
          <p:nvPr/>
        </p:nvCxnSpPr>
        <p:spPr>
          <a:xfrm>
            <a:off x="2759076" y="755350"/>
            <a:ext cx="3678767"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021113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94871" y="272133"/>
            <a:ext cx="7050972"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Clinical manifestations</a:t>
            </a:r>
          </a:p>
        </p:txBody>
      </p:sp>
      <p:cxnSp>
        <p:nvCxnSpPr>
          <p:cNvPr id="10" name="Connettore 1 9"/>
          <p:cNvCxnSpPr/>
          <p:nvPr/>
        </p:nvCxnSpPr>
        <p:spPr>
          <a:xfrm>
            <a:off x="2759076" y="755350"/>
            <a:ext cx="3678767" cy="0"/>
          </a:xfrm>
          <a:prstGeom prst="line">
            <a:avLst/>
          </a:prstGeom>
        </p:spPr>
        <p:style>
          <a:lnRef idx="1">
            <a:schemeClr val="accent6"/>
          </a:lnRef>
          <a:fillRef idx="0">
            <a:schemeClr val="accent6"/>
          </a:fillRef>
          <a:effectRef idx="0">
            <a:schemeClr val="accent6"/>
          </a:effectRef>
          <a:fontRef idx="minor">
            <a:schemeClr val="tx1"/>
          </a:fontRef>
        </p:style>
      </p:cxnSp>
      <p:sp>
        <p:nvSpPr>
          <p:cNvPr id="2" name="CasellaDiTesto 1"/>
          <p:cNvSpPr txBox="1"/>
          <p:nvPr/>
        </p:nvSpPr>
        <p:spPr>
          <a:xfrm>
            <a:off x="569333" y="1741728"/>
            <a:ext cx="8058253" cy="3693319"/>
          </a:xfrm>
          <a:prstGeom prst="rect">
            <a:avLst/>
          </a:prstGeom>
          <a:noFill/>
        </p:spPr>
        <p:txBody>
          <a:bodyPr wrap="square" rtlCol="0">
            <a:spAutoFit/>
          </a:bodyPr>
          <a:lstStyle/>
          <a:p>
            <a:pPr marL="285750" indent="-285750" algn="just">
              <a:buFont typeface="Arial"/>
              <a:buChar char="•"/>
            </a:pPr>
            <a:r>
              <a:rPr lang="en-GB" dirty="0">
                <a:latin typeface="Arial" panose="020B0604020202020204" pitchFamily="34" charset="0"/>
                <a:cs typeface="Arial" panose="020B0604020202020204" pitchFamily="34" charset="0"/>
              </a:rPr>
              <a:t>In human hosts, the incubation period following the mosquito bite to the onset of clinical symptoms is of ≈ 3-12 days.</a:t>
            </a:r>
          </a:p>
          <a:p>
            <a:pPr marL="285750" indent="-285750" algn="just">
              <a:buFont typeface="Arial"/>
              <a:buChar char="•"/>
            </a:pPr>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pPr marL="285750" indent="-285750" algn="just">
              <a:buFont typeface="Arial"/>
              <a:buChar char="•"/>
            </a:pPr>
            <a:r>
              <a:rPr lang="en-GB" dirty="0">
                <a:latin typeface="Arial" panose="020B0604020202020204" pitchFamily="34" charset="0"/>
                <a:cs typeface="Arial" panose="020B0604020202020204" pitchFamily="34" charset="0"/>
              </a:rPr>
              <a:t>In 80% of cases ZIKV infection is asymptomatic. </a:t>
            </a:r>
          </a:p>
          <a:p>
            <a:pPr marL="285750" indent="-285750" algn="just">
              <a:buFont typeface="Arial"/>
              <a:buChar char="•"/>
            </a:pPr>
            <a:endParaRPr lang="en-GB" dirty="0">
              <a:latin typeface="Arial" panose="020B0604020202020204" pitchFamily="34" charset="0"/>
              <a:cs typeface="Arial" panose="020B0604020202020204" pitchFamily="34" charset="0"/>
            </a:endParaRPr>
          </a:p>
          <a:p>
            <a:pPr marL="285750" indent="-285750" algn="just">
              <a:buFont typeface="Arial"/>
              <a:buChar char="•"/>
            </a:pPr>
            <a:endParaRPr lang="en-GB" dirty="0">
              <a:latin typeface="Arial" panose="020B0604020202020204" pitchFamily="34" charset="0"/>
              <a:cs typeface="Arial" panose="020B0604020202020204" pitchFamily="34" charset="0"/>
            </a:endParaRPr>
          </a:p>
          <a:p>
            <a:pPr marL="285750" indent="-285750" algn="just">
              <a:buFont typeface="Arial"/>
              <a:buChar char="•"/>
            </a:pPr>
            <a:r>
              <a:rPr lang="en-GB" dirty="0">
                <a:latin typeface="Arial" panose="020B0604020202020204" pitchFamily="34" charset="0"/>
                <a:cs typeface="Arial" panose="020B0604020202020204" pitchFamily="34" charset="0"/>
              </a:rPr>
              <a:t>All ages are susceptible (4 days- 74 years) with slight preponderance in females.</a:t>
            </a:r>
          </a:p>
          <a:p>
            <a:pPr algn="just"/>
            <a:endParaRPr lang="en-GB" dirty="0">
              <a:latin typeface="Arial" panose="020B0604020202020204" pitchFamily="34" charset="0"/>
              <a:cs typeface="Arial" panose="020B0604020202020204" pitchFamily="34" charset="0"/>
            </a:endParaRPr>
          </a:p>
          <a:p>
            <a:pPr marL="285750" indent="-285750" algn="just">
              <a:buFont typeface="Arial"/>
              <a:buChar char="•"/>
            </a:pPr>
            <a:endParaRPr lang="en-GB" dirty="0">
              <a:latin typeface="Arial" panose="020B0604020202020204" pitchFamily="34" charset="0"/>
              <a:cs typeface="Arial" panose="020B0604020202020204" pitchFamily="34" charset="0"/>
            </a:endParaRPr>
          </a:p>
          <a:p>
            <a:pPr marL="285750" indent="-285750" algn="just">
              <a:buFont typeface="Arial"/>
              <a:buChar char="•"/>
            </a:pPr>
            <a:r>
              <a:rPr lang="en-GB" b="1" i="1" dirty="0">
                <a:latin typeface="Arial" panose="020B0604020202020204" pitchFamily="34" charset="0"/>
                <a:cs typeface="Arial" panose="020B0604020202020204" pitchFamily="34" charset="0"/>
              </a:rPr>
              <a:t>Clinical diagnosis is may be confounding </a:t>
            </a:r>
            <a:r>
              <a:rPr lang="en-GB" dirty="0">
                <a:latin typeface="Arial" panose="020B0604020202020204" pitchFamily="34" charset="0"/>
                <a:cs typeface="Arial" panose="020B0604020202020204" pitchFamily="34" charset="0"/>
              </a:rPr>
              <a:t>due the similarity of clinical manifestations of other </a:t>
            </a:r>
            <a:r>
              <a:rPr lang="en-GB" dirty="0" err="1">
                <a:latin typeface="Arial" panose="020B0604020202020204" pitchFamily="34" charset="0"/>
                <a:cs typeface="Arial" panose="020B0604020202020204" pitchFamily="34" charset="0"/>
              </a:rPr>
              <a:t>arboviruses</a:t>
            </a:r>
            <a:r>
              <a:rPr lang="en-GB"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a:t>
            </a:r>
            <a:r>
              <a:rPr lang="en-GB" i="1" dirty="0" err="1">
                <a:latin typeface="Arial" panose="020B0604020202020204" pitchFamily="34" charset="0"/>
                <a:cs typeface="Arial" panose="020B0604020202020204" pitchFamily="34" charset="0"/>
              </a:rPr>
              <a:t>i.g</a:t>
            </a:r>
            <a:r>
              <a:rPr lang="en-GB" i="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DENV,  CHIKV).</a:t>
            </a:r>
          </a:p>
        </p:txBody>
      </p:sp>
    </p:spTree>
    <p:extLst>
      <p:ext uri="{BB962C8B-B14F-4D97-AF65-F5344CB8AC3E}">
        <p14:creationId xmlns:p14="http://schemas.microsoft.com/office/powerpoint/2010/main" val="1295059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83733" y="272133"/>
            <a:ext cx="6756400"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Laboratory diagnosis of ZIKV infection</a:t>
            </a:r>
          </a:p>
        </p:txBody>
      </p:sp>
      <p:cxnSp>
        <p:nvCxnSpPr>
          <p:cNvPr id="10" name="Connettore 1 9"/>
          <p:cNvCxnSpPr/>
          <p:nvPr/>
        </p:nvCxnSpPr>
        <p:spPr>
          <a:xfrm>
            <a:off x="1253067" y="755350"/>
            <a:ext cx="6333066" cy="0"/>
          </a:xfrm>
          <a:prstGeom prst="line">
            <a:avLst/>
          </a:prstGeom>
        </p:spPr>
        <p:style>
          <a:lnRef idx="1">
            <a:schemeClr val="accent6"/>
          </a:lnRef>
          <a:fillRef idx="0">
            <a:schemeClr val="accent6"/>
          </a:fillRef>
          <a:effectRef idx="0">
            <a:schemeClr val="accent6"/>
          </a:effectRef>
          <a:fontRef idx="minor">
            <a:schemeClr val="tx1"/>
          </a:fontRef>
        </p:style>
      </p:cxnSp>
      <p:sp>
        <p:nvSpPr>
          <p:cNvPr id="2" name="CasellaDiTesto 1"/>
          <p:cNvSpPr txBox="1"/>
          <p:nvPr/>
        </p:nvSpPr>
        <p:spPr>
          <a:xfrm>
            <a:off x="101600" y="1292964"/>
            <a:ext cx="5428343" cy="6124754"/>
          </a:xfrm>
          <a:prstGeom prst="rect">
            <a:avLst/>
          </a:prstGeom>
          <a:noFill/>
        </p:spPr>
        <p:txBody>
          <a:bodyPr wrap="square" rtlCol="0">
            <a:spAutoFit/>
          </a:bodyPr>
          <a:lstStyle/>
          <a:p>
            <a:pPr marL="285750" indent="-285750" algn="just">
              <a:buFont typeface="Arial"/>
              <a:buChar char="•"/>
            </a:pPr>
            <a:r>
              <a:rPr lang="en-GB" sz="1600" dirty="0">
                <a:latin typeface="Arial" panose="020B0604020202020204" pitchFamily="34" charset="0"/>
                <a:cs typeface="Arial" panose="020B0604020202020204" pitchFamily="34" charset="0"/>
              </a:rPr>
              <a:t>General laboratory findings to confirm ZIKV infection are critical and often difficult comprehension.</a:t>
            </a:r>
          </a:p>
          <a:p>
            <a:pPr marL="285750" indent="-285750" algn="just">
              <a:buFont typeface="Arial"/>
              <a:buChar char="•"/>
            </a:pPr>
            <a:endParaRPr lang="en-GB" sz="1600" dirty="0">
              <a:latin typeface="Arial" panose="020B0604020202020204" pitchFamily="34" charset="0"/>
              <a:cs typeface="Arial" panose="020B0604020202020204" pitchFamily="34" charset="0"/>
            </a:endParaRPr>
          </a:p>
          <a:p>
            <a:pPr marL="285750" indent="-285750" algn="just">
              <a:buFont typeface="Arial"/>
              <a:buChar char="•"/>
            </a:pPr>
            <a:r>
              <a:rPr lang="en-GB" sz="1600" b="1" i="1" dirty="0">
                <a:latin typeface="Arial" panose="020B0604020202020204" pitchFamily="34" charset="0"/>
                <a:cs typeface="Arial" panose="020B0604020202020204" pitchFamily="34" charset="0"/>
              </a:rPr>
              <a:t>Complete blood count is often normal</a:t>
            </a:r>
            <a:r>
              <a:rPr lang="en-GB" sz="1600" dirty="0">
                <a:latin typeface="Arial" panose="020B0604020202020204" pitchFamily="34" charset="0"/>
                <a:cs typeface="Arial" panose="020B0604020202020204" pitchFamily="34" charset="0"/>
              </a:rPr>
              <a:t>. In the case of abnormal blood counts, there are no reported changes specifically associated to ZIKV </a:t>
            </a:r>
            <a:r>
              <a:rPr lang="en-GB" sz="1600" i="1" dirty="0">
                <a:latin typeface="Arial" panose="020B0604020202020204" pitchFamily="34" charset="0"/>
                <a:cs typeface="Arial" panose="020B0604020202020204" pitchFamily="34" charset="0"/>
              </a:rPr>
              <a:t>(</a:t>
            </a:r>
            <a:r>
              <a:rPr lang="en-GB" sz="1600" i="1" dirty="0" err="1">
                <a:latin typeface="Arial" panose="020B0604020202020204" pitchFamily="34" charset="0"/>
                <a:cs typeface="Arial" panose="020B0604020202020204" pitchFamily="34" charset="0"/>
              </a:rPr>
              <a:t>i.g</a:t>
            </a:r>
            <a:r>
              <a:rPr lang="en-GB" sz="1600" i="1"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mild </a:t>
            </a:r>
            <a:r>
              <a:rPr lang="en-GB" sz="1600" dirty="0" err="1">
                <a:latin typeface="Arial" panose="020B0604020202020204" pitchFamily="34" charset="0"/>
                <a:cs typeface="Arial" panose="020B0604020202020204" pitchFamily="34" charset="0"/>
              </a:rPr>
              <a:t>lymphopenia</a:t>
            </a:r>
            <a:r>
              <a:rPr lang="en-GB" sz="1600" dirty="0">
                <a:latin typeface="Arial" panose="020B0604020202020204" pitchFamily="34" charset="0"/>
                <a:cs typeface="Arial" panose="020B0604020202020204" pitchFamily="34" charset="0"/>
              </a:rPr>
              <a:t>; mild neutropenia; mild-to-moderate </a:t>
            </a:r>
            <a:r>
              <a:rPr lang="en-GB" sz="1600" dirty="0" err="1">
                <a:latin typeface="Arial" panose="020B0604020202020204" pitchFamily="34" charset="0"/>
                <a:cs typeface="Arial" panose="020B0604020202020204" pitchFamily="34" charset="0"/>
              </a:rPr>
              <a:t>trombocytopenia</a:t>
            </a:r>
            <a:r>
              <a:rPr lang="en-GB" sz="1600" dirty="0">
                <a:latin typeface="Arial" panose="020B0604020202020204" pitchFamily="34" charset="0"/>
                <a:cs typeface="Arial" panose="020B0604020202020204" pitchFamily="34" charset="0"/>
              </a:rPr>
              <a:t>).</a:t>
            </a:r>
          </a:p>
          <a:p>
            <a:pPr marL="285750" indent="-285750" algn="just">
              <a:buFont typeface="Arial"/>
              <a:buChar char="•"/>
            </a:pPr>
            <a:endParaRPr lang="en-GB" sz="1600" dirty="0">
              <a:latin typeface="Arial" panose="020B0604020202020204" pitchFamily="34" charset="0"/>
              <a:cs typeface="Arial" panose="020B0604020202020204" pitchFamily="34" charset="0"/>
            </a:endParaRPr>
          </a:p>
          <a:p>
            <a:pPr marL="285750" indent="-285750" algn="just">
              <a:buFont typeface="Arial"/>
              <a:buChar char="•"/>
            </a:pPr>
            <a:r>
              <a:rPr lang="en-GB" sz="1600" dirty="0">
                <a:latin typeface="Arial" panose="020B0604020202020204" pitchFamily="34" charset="0"/>
                <a:cs typeface="Arial" panose="020B0604020202020204" pitchFamily="34" charset="0"/>
              </a:rPr>
              <a:t>ZIKV induces an inflammatory response in infected cases which is characterised by </a:t>
            </a:r>
            <a:r>
              <a:rPr lang="en-GB" sz="1600" b="1" i="1" dirty="0">
                <a:latin typeface="Arial" panose="020B0604020202020204" pitchFamily="34" charset="0"/>
                <a:cs typeface="Arial" panose="020B0604020202020204" pitchFamily="34" charset="0"/>
              </a:rPr>
              <a:t>a mild increment in inflammatory marker production </a:t>
            </a:r>
            <a:r>
              <a:rPr lang="en-GB" sz="1600" dirty="0">
                <a:latin typeface="Arial" panose="020B0604020202020204" pitchFamily="34" charset="0"/>
                <a:cs typeface="Arial" panose="020B0604020202020204" pitchFamily="34" charset="0"/>
              </a:rPr>
              <a:t>(C-reactive protein, fibrinogen, ferritin).  Serum located </a:t>
            </a:r>
            <a:r>
              <a:rPr lang="en-GB" sz="1600" dirty="0" err="1">
                <a:latin typeface="Arial" panose="020B0604020202020204" pitchFamily="34" charset="0"/>
                <a:cs typeface="Arial" panose="020B0604020202020204" pitchFamily="34" charset="0"/>
              </a:rPr>
              <a:t>hydrogenase</a:t>
            </a:r>
            <a:r>
              <a:rPr lang="en-GB" sz="1600" dirty="0">
                <a:latin typeface="Arial" panose="020B0604020202020204" pitchFamily="34" charset="0"/>
                <a:cs typeface="Arial" panose="020B0604020202020204" pitchFamily="34" charset="0"/>
              </a:rPr>
              <a:t> or liver enzymes can also be present following infection.</a:t>
            </a:r>
          </a:p>
          <a:p>
            <a:pPr marL="285750" indent="-285750" algn="just">
              <a:buFont typeface="Arial"/>
              <a:buChar char="•"/>
            </a:pPr>
            <a:endParaRPr lang="en-GB" sz="1600" dirty="0">
              <a:latin typeface="Arial" panose="020B0604020202020204" pitchFamily="34" charset="0"/>
              <a:cs typeface="Arial" panose="020B0604020202020204" pitchFamily="34" charset="0"/>
            </a:endParaRPr>
          </a:p>
          <a:p>
            <a:pPr marL="285750" indent="-285750" algn="just">
              <a:buFont typeface="Arial"/>
              <a:buChar char="•"/>
            </a:pPr>
            <a:r>
              <a:rPr lang="en-GB" sz="1600" b="1" i="1" dirty="0">
                <a:latin typeface="Arial" panose="020B0604020202020204" pitchFamily="34" charset="0"/>
                <a:cs typeface="Arial" panose="020B0604020202020204" pitchFamily="34" charset="0"/>
              </a:rPr>
              <a:t>These symptoms are associated and found in many other viral infections (DENV,      CHIKV) and therefore none of these laboratory alterations can reliably diagnose ZIKV infection from other infections!</a:t>
            </a:r>
          </a:p>
          <a:p>
            <a:pPr algn="just"/>
            <a:endParaRPr lang="en-GB" dirty="0">
              <a:latin typeface="Times New Roman"/>
              <a:cs typeface="Times New Roman"/>
            </a:endParaRPr>
          </a:p>
          <a:p>
            <a:pPr marL="285750" indent="-285750" algn="just">
              <a:buFont typeface="Arial"/>
              <a:buChar char="•"/>
            </a:pPr>
            <a:endParaRPr lang="en-GB" dirty="0">
              <a:latin typeface="Times New Roman"/>
              <a:cs typeface="Times New Roman"/>
            </a:endParaRPr>
          </a:p>
          <a:p>
            <a:pPr algn="just"/>
            <a:r>
              <a:rPr lang="en-GB" dirty="0">
                <a:latin typeface="Times New Roman"/>
                <a:cs typeface="Times New Roman"/>
              </a:rPr>
              <a:t> </a:t>
            </a:r>
          </a:p>
          <a:p>
            <a:pPr algn="just"/>
            <a:endParaRPr lang="en-GB" dirty="0">
              <a:latin typeface="Times New Roman"/>
              <a:cs typeface="Times New Roman"/>
            </a:endParaRPr>
          </a:p>
        </p:txBody>
      </p:sp>
      <p:pic>
        <p:nvPicPr>
          <p:cNvPr id="9" name="Immagine 8"/>
          <p:cNvPicPr>
            <a:picLocks noChangeAspect="1"/>
          </p:cNvPicPr>
          <p:nvPr/>
        </p:nvPicPr>
        <p:blipFill>
          <a:blip r:embed="rId2"/>
          <a:stretch>
            <a:fillRect/>
          </a:stretch>
        </p:blipFill>
        <p:spPr>
          <a:xfrm flipH="1">
            <a:off x="-2" y="-225478"/>
            <a:ext cx="1253067" cy="1405893"/>
          </a:xfrm>
          <a:prstGeom prst="rect">
            <a:avLst/>
          </a:prstGeom>
        </p:spPr>
      </p:pic>
      <p:pic>
        <p:nvPicPr>
          <p:cNvPr id="18" name="Picture 2" descr="Schermata 2017-03-22 alle 23.30.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8719" y="1913464"/>
            <a:ext cx="3253681" cy="3580780"/>
          </a:xfrm>
          <a:prstGeom prst="rect">
            <a:avLst/>
          </a:prstGeom>
        </p:spPr>
      </p:pic>
    </p:spTree>
    <p:extLst>
      <p:ext uri="{BB962C8B-B14F-4D97-AF65-F5344CB8AC3E}">
        <p14:creationId xmlns:p14="http://schemas.microsoft.com/office/powerpoint/2010/main" val="2080138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94871" y="272133"/>
            <a:ext cx="7050972"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Laboratory diagnosis of ZIKV infection</a:t>
            </a:r>
          </a:p>
        </p:txBody>
      </p:sp>
      <p:cxnSp>
        <p:nvCxnSpPr>
          <p:cNvPr id="10" name="Connettore 1 9"/>
          <p:cNvCxnSpPr/>
          <p:nvPr/>
        </p:nvCxnSpPr>
        <p:spPr>
          <a:xfrm>
            <a:off x="1497882" y="755350"/>
            <a:ext cx="6647961" cy="0"/>
          </a:xfrm>
          <a:prstGeom prst="line">
            <a:avLst/>
          </a:prstGeom>
        </p:spPr>
        <p:style>
          <a:lnRef idx="1">
            <a:schemeClr val="accent6"/>
          </a:lnRef>
          <a:fillRef idx="0">
            <a:schemeClr val="accent6"/>
          </a:fillRef>
          <a:effectRef idx="0">
            <a:schemeClr val="accent6"/>
          </a:effectRef>
          <a:fontRef idx="minor">
            <a:schemeClr val="tx1"/>
          </a:fontRef>
        </p:style>
      </p:cxnSp>
      <p:sp>
        <p:nvSpPr>
          <p:cNvPr id="2" name="CasellaDiTesto 1"/>
          <p:cNvSpPr txBox="1"/>
          <p:nvPr/>
        </p:nvSpPr>
        <p:spPr>
          <a:xfrm>
            <a:off x="569333" y="989313"/>
            <a:ext cx="8058253" cy="2585323"/>
          </a:xfrm>
          <a:prstGeom prst="rect">
            <a:avLst/>
          </a:prstGeom>
          <a:noFill/>
        </p:spPr>
        <p:txBody>
          <a:bodyPr wrap="square" rtlCol="0">
            <a:spAutoFit/>
          </a:bodyPr>
          <a:lstStyle/>
          <a:p>
            <a:pPr marL="285750" indent="-285750" algn="just">
              <a:buFont typeface="Arial"/>
              <a:buChar char="•"/>
            </a:pPr>
            <a:r>
              <a:rPr lang="en-GB" dirty="0">
                <a:latin typeface="Arial" panose="020B0604020202020204" pitchFamily="34" charset="0"/>
                <a:cs typeface="Arial" panose="020B0604020202020204" pitchFamily="34" charset="0"/>
              </a:rPr>
              <a:t>Depending on the purpose of the investigation, laboratory detection of ZIKV can be performed following different routes.</a:t>
            </a:r>
          </a:p>
          <a:p>
            <a:pPr marL="285750" indent="-285750" algn="just">
              <a:buFont typeface="Arial"/>
              <a:buChar char="•"/>
            </a:pPr>
            <a:endParaRPr lang="en-GB" dirty="0">
              <a:latin typeface="Arial" panose="020B0604020202020204" pitchFamily="34" charset="0"/>
              <a:cs typeface="Arial" panose="020B0604020202020204" pitchFamily="34" charset="0"/>
            </a:endParaRPr>
          </a:p>
          <a:p>
            <a:pPr marL="342900" indent="-342900" algn="just">
              <a:buAutoNum type="arabicPeriod"/>
            </a:pPr>
            <a:r>
              <a:rPr lang="en-GB" b="1" i="1" dirty="0">
                <a:latin typeface="Arial" panose="020B0604020202020204" pitchFamily="34" charset="0"/>
                <a:cs typeface="Arial" panose="020B0604020202020204" pitchFamily="34" charset="0"/>
              </a:rPr>
              <a:t>Molecular detection: </a:t>
            </a:r>
            <a:r>
              <a:rPr lang="en-GB" dirty="0">
                <a:latin typeface="Arial" panose="020B0604020202020204" pitchFamily="34" charset="0"/>
                <a:cs typeface="Arial" panose="020B0604020202020204" pitchFamily="34" charset="0"/>
              </a:rPr>
              <a:t>highly sensitive and specific</a:t>
            </a:r>
          </a:p>
          <a:p>
            <a:pPr algn="just"/>
            <a:r>
              <a:rPr lang="en-GB" b="1" i="1" dirty="0">
                <a:latin typeface="Arial" panose="020B0604020202020204" pitchFamily="34" charset="0"/>
                <a:cs typeface="Arial" panose="020B0604020202020204" pitchFamily="34" charset="0"/>
                <a:sym typeface="Wingdings"/>
              </a:rPr>
              <a:t>                               </a:t>
            </a:r>
          </a:p>
          <a:p>
            <a:pPr algn="just"/>
            <a:r>
              <a:rPr lang="en-GB" b="1" i="1" dirty="0">
                <a:latin typeface="Arial" panose="020B0604020202020204" pitchFamily="34" charset="0"/>
                <a:cs typeface="Arial" panose="020B0604020202020204" pitchFamily="34" charset="0"/>
                <a:sym typeface="Wingdings"/>
              </a:rPr>
              <a:t>  Molecular detection of viral RNA: </a:t>
            </a:r>
            <a:r>
              <a:rPr lang="en-GB" dirty="0">
                <a:latin typeface="Arial" panose="020B0604020202020204" pitchFamily="34" charset="0"/>
                <a:cs typeface="Arial" panose="020B0604020202020204" pitchFamily="34" charset="0"/>
                <a:sym typeface="Wingdings"/>
              </a:rPr>
              <a:t>	</a:t>
            </a:r>
          </a:p>
          <a:p>
            <a:pPr algn="just"/>
            <a:endParaRPr lang="en-GB" dirty="0">
              <a:latin typeface="Arial" panose="020B0604020202020204" pitchFamily="34" charset="0"/>
              <a:cs typeface="Arial" panose="020B0604020202020204" pitchFamily="34" charset="0"/>
              <a:sym typeface="Wingdings"/>
            </a:endParaRPr>
          </a:p>
          <a:p>
            <a:pPr marL="342900" indent="-342900" algn="just">
              <a:buFont typeface="+mj-lt"/>
              <a:buAutoNum type="alphaLcPeriod"/>
            </a:pPr>
            <a:r>
              <a:rPr lang="en-GB" dirty="0">
                <a:latin typeface="Arial" panose="020B0604020202020204" pitchFamily="34" charset="0"/>
                <a:cs typeface="Arial" panose="020B0604020202020204" pitchFamily="34" charset="0"/>
                <a:sym typeface="Wingdings"/>
              </a:rPr>
              <a:t>Reverse- transcriptase Polymerase Chain Reaction (RT-PCR). </a:t>
            </a:r>
            <a:endParaRPr lang="en-GB" dirty="0">
              <a:latin typeface="Arial" panose="020B0604020202020204" pitchFamily="34" charset="0"/>
              <a:cs typeface="Arial" panose="020B0604020202020204" pitchFamily="34" charset="0"/>
            </a:endParaRPr>
          </a:p>
          <a:p>
            <a:pPr algn="just"/>
            <a:r>
              <a:rPr lang="en-GB" dirty="0">
                <a:latin typeface="Times New Roman"/>
                <a:cs typeface="Times New Roman"/>
              </a:rPr>
              <a:t>                   </a:t>
            </a:r>
          </a:p>
        </p:txBody>
      </p:sp>
      <p:pic>
        <p:nvPicPr>
          <p:cNvPr id="6" name="Immagine 5"/>
          <p:cNvPicPr>
            <a:picLocks noChangeAspect="1"/>
          </p:cNvPicPr>
          <p:nvPr/>
        </p:nvPicPr>
        <p:blipFill>
          <a:blip r:embed="rId2"/>
          <a:stretch>
            <a:fillRect/>
          </a:stretch>
        </p:blipFill>
        <p:spPr>
          <a:xfrm>
            <a:off x="2458480" y="3402545"/>
            <a:ext cx="4630216" cy="1438963"/>
          </a:xfrm>
          <a:prstGeom prst="rect">
            <a:avLst/>
          </a:prstGeom>
        </p:spPr>
      </p:pic>
      <p:pic>
        <p:nvPicPr>
          <p:cNvPr id="68" name="Immagine 67"/>
          <p:cNvPicPr>
            <a:picLocks noChangeAspect="1"/>
          </p:cNvPicPr>
          <p:nvPr/>
        </p:nvPicPr>
        <p:blipFill>
          <a:blip r:embed="rId3"/>
          <a:stretch>
            <a:fillRect/>
          </a:stretch>
        </p:blipFill>
        <p:spPr>
          <a:xfrm>
            <a:off x="2458480" y="4919690"/>
            <a:ext cx="4630216" cy="1422921"/>
          </a:xfrm>
          <a:prstGeom prst="rect">
            <a:avLst/>
          </a:prstGeom>
        </p:spPr>
      </p:pic>
      <p:sp>
        <p:nvSpPr>
          <p:cNvPr id="69" name="CasellaDiTesto 68"/>
          <p:cNvSpPr txBox="1"/>
          <p:nvPr/>
        </p:nvSpPr>
        <p:spPr>
          <a:xfrm>
            <a:off x="5148708" y="6498775"/>
            <a:ext cx="3879976" cy="276999"/>
          </a:xfrm>
          <a:prstGeom prst="rect">
            <a:avLst/>
          </a:prstGeom>
          <a:noFill/>
        </p:spPr>
        <p:txBody>
          <a:bodyPr wrap="square" rtlCol="0">
            <a:spAutoFit/>
          </a:bodyPr>
          <a:lstStyle/>
          <a:p>
            <a:r>
              <a:rPr lang="fr-FR" sz="1200" dirty="0" err="1">
                <a:latin typeface="Times New Roman"/>
                <a:cs typeface="Times New Roman"/>
              </a:rPr>
              <a:t>Lanciotti</a:t>
            </a:r>
            <a:r>
              <a:rPr lang="fr-FR" sz="1200" dirty="0">
                <a:latin typeface="Times New Roman"/>
                <a:cs typeface="Times New Roman"/>
              </a:rPr>
              <a:t>, RS. et al., 1992. </a:t>
            </a:r>
            <a:r>
              <a:rPr lang="fr-FR" sz="1200" i="1" dirty="0">
                <a:latin typeface="Times New Roman"/>
                <a:cs typeface="Times New Roman"/>
              </a:rPr>
              <a:t>J Clin </a:t>
            </a:r>
            <a:r>
              <a:rPr lang="fr-FR" sz="1200" i="1" dirty="0" err="1">
                <a:latin typeface="Times New Roman"/>
                <a:cs typeface="Times New Roman"/>
              </a:rPr>
              <a:t>Microbiol</a:t>
            </a:r>
            <a:r>
              <a:rPr lang="fr-FR" sz="1200" dirty="0">
                <a:latin typeface="Times New Roman"/>
                <a:cs typeface="Times New Roman"/>
              </a:rPr>
              <a:t>; 30:545-551.</a:t>
            </a:r>
          </a:p>
        </p:txBody>
      </p:sp>
    </p:spTree>
    <p:extLst>
      <p:ext uri="{BB962C8B-B14F-4D97-AF65-F5344CB8AC3E}">
        <p14:creationId xmlns:p14="http://schemas.microsoft.com/office/powerpoint/2010/main" val="4067887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4387" y="42805"/>
            <a:ext cx="8229600" cy="670639"/>
          </a:xfrm>
        </p:spPr>
        <p:txBody>
          <a:bodyPr>
            <a:normAutofit/>
          </a:bodyPr>
          <a:lstStyle/>
          <a:p>
            <a:r>
              <a:rPr lang="en-GB" sz="2400" b="1" dirty="0" err="1">
                <a:latin typeface="Arial" panose="020B0604020202020204" pitchFamily="34" charset="0"/>
                <a:cs typeface="Arial" panose="020B0604020202020204" pitchFamily="34" charset="0"/>
              </a:rPr>
              <a:t>Zika</a:t>
            </a:r>
            <a:r>
              <a:rPr lang="en-GB" sz="2400" b="1" dirty="0">
                <a:latin typeface="Arial" panose="020B0604020202020204" pitchFamily="34" charset="0"/>
                <a:cs typeface="Arial" panose="020B0604020202020204" pitchFamily="34" charset="0"/>
              </a:rPr>
              <a:t> virus natural history and geographical distribution</a:t>
            </a:r>
          </a:p>
        </p:txBody>
      </p:sp>
      <p:sp>
        <p:nvSpPr>
          <p:cNvPr id="3" name="Segnaposto contenuto 2"/>
          <p:cNvSpPr>
            <a:spLocks noGrp="1"/>
          </p:cNvSpPr>
          <p:nvPr>
            <p:ph idx="1"/>
          </p:nvPr>
        </p:nvSpPr>
        <p:spPr>
          <a:xfrm>
            <a:off x="457200" y="834294"/>
            <a:ext cx="8229600" cy="6035755"/>
          </a:xfrm>
        </p:spPr>
        <p:txBody>
          <a:bodyPr>
            <a:normAutofit/>
          </a:bodyPr>
          <a:lstStyle/>
          <a:p>
            <a:pPr algn="just"/>
            <a:r>
              <a:rPr lang="en-GB" sz="1800" b="1" dirty="0" err="1">
                <a:latin typeface="Arial" panose="020B0604020202020204" pitchFamily="34" charset="0"/>
                <a:cs typeface="Arial" panose="020B0604020202020204" pitchFamily="34" charset="0"/>
              </a:rPr>
              <a:t>Zika</a:t>
            </a:r>
            <a:r>
              <a:rPr lang="en-GB" sz="1800" b="1" dirty="0">
                <a:latin typeface="Arial" panose="020B0604020202020204" pitchFamily="34" charset="0"/>
                <a:cs typeface="Arial" panose="020B0604020202020204" pitchFamily="34" charset="0"/>
              </a:rPr>
              <a:t> virus </a:t>
            </a:r>
            <a:r>
              <a:rPr lang="en-GB" sz="1800" dirty="0">
                <a:latin typeface="Arial" panose="020B0604020202020204" pitchFamily="34" charset="0"/>
                <a:cs typeface="Arial" panose="020B0604020202020204" pitchFamily="34" charset="0"/>
              </a:rPr>
              <a:t>(ZIKV)  is an </a:t>
            </a:r>
            <a:r>
              <a:rPr lang="en-GB" sz="1800" b="1" dirty="0">
                <a:latin typeface="Arial" panose="020B0604020202020204" pitchFamily="34" charset="0"/>
                <a:cs typeface="Arial" panose="020B0604020202020204" pitchFamily="34" charset="0"/>
              </a:rPr>
              <a:t>arthropod-borne </a:t>
            </a:r>
            <a:r>
              <a:rPr lang="en-GB" sz="1800" b="1" i="1" dirty="0" err="1">
                <a:latin typeface="Arial" panose="020B0604020202020204" pitchFamily="34" charset="0"/>
                <a:cs typeface="Arial" panose="020B0604020202020204" pitchFamily="34" charset="0"/>
              </a:rPr>
              <a:t>Flavivirus</a:t>
            </a:r>
            <a:r>
              <a:rPr lang="en-GB" sz="1800" b="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related to Dengue virus (DENV), Japanese Encephalitis virus (JEV), Usutu virus (USUV) and West Nile virus (WNV).</a:t>
            </a:r>
          </a:p>
          <a:p>
            <a:pPr algn="just"/>
            <a:endParaRPr lang="en-GB" sz="1800" dirty="0">
              <a:latin typeface="Arial" panose="020B0604020202020204" pitchFamily="34" charset="0"/>
              <a:cs typeface="Arial" panose="020B0604020202020204" pitchFamily="34" charset="0"/>
            </a:endParaRPr>
          </a:p>
          <a:p>
            <a:pPr algn="just"/>
            <a:r>
              <a:rPr lang="en-GB" sz="1800" dirty="0">
                <a:latin typeface="Arial" panose="020B0604020202020204" pitchFamily="34" charset="0"/>
                <a:cs typeface="Arial" panose="020B0604020202020204" pitchFamily="34" charset="0"/>
              </a:rPr>
              <a:t>ZIKV was first isolated in 1947 in the Zika Forest (Uganda) from a febrile rhesus macaque and was also found circulating in</a:t>
            </a:r>
            <a:r>
              <a:rPr lang="en-GB" sz="1800" i="1" dirty="0">
                <a:latin typeface="Arial" panose="020B0604020202020204" pitchFamily="34" charset="0"/>
                <a:cs typeface="Arial" panose="020B0604020202020204" pitchFamily="34" charset="0"/>
              </a:rPr>
              <a:t> Aedes africanus </a:t>
            </a:r>
            <a:r>
              <a:rPr lang="en-GB" sz="1800" dirty="0">
                <a:latin typeface="Arial" panose="020B0604020202020204" pitchFamily="34" charset="0"/>
                <a:cs typeface="Arial" panose="020B0604020202020204" pitchFamily="34" charset="0"/>
              </a:rPr>
              <a:t>mosquitoes. A series of serological studies performed on human serum samples in Uganda, showed the presence of neutralising antibodies against ZIKV, therefore providing the first evidence that the virus can infect humans. Indeed, the first 3 cases of infection have been reported in Nigeria in 1954.</a:t>
            </a:r>
          </a:p>
          <a:p>
            <a:pPr marL="0" indent="0" algn="just">
              <a:buNone/>
            </a:pPr>
            <a:endParaRPr lang="en-GB" sz="1800" dirty="0">
              <a:latin typeface="Arial" panose="020B0604020202020204" pitchFamily="34" charset="0"/>
              <a:cs typeface="Arial" panose="020B0604020202020204" pitchFamily="34" charset="0"/>
            </a:endParaRPr>
          </a:p>
          <a:p>
            <a:pPr algn="just"/>
            <a:r>
              <a:rPr lang="en-GB" sz="1800" b="1" dirty="0" err="1">
                <a:latin typeface="Arial" panose="020B0604020202020204" pitchFamily="34" charset="0"/>
                <a:cs typeface="Arial" panose="020B0604020202020204" pitchFamily="34" charset="0"/>
              </a:rPr>
              <a:t>Serosurveillance</a:t>
            </a:r>
            <a:r>
              <a:rPr lang="en-GB" sz="1800" b="1" dirty="0">
                <a:latin typeface="Arial" panose="020B0604020202020204" pitchFamily="34" charset="0"/>
                <a:cs typeface="Arial" panose="020B0604020202020204" pitchFamily="34" charset="0"/>
              </a:rPr>
              <a:t> studies </a:t>
            </a:r>
            <a:r>
              <a:rPr lang="en-GB" sz="1800" dirty="0">
                <a:latin typeface="Arial" panose="020B0604020202020204" pitchFamily="34" charset="0"/>
                <a:cs typeface="Arial" panose="020B0604020202020204" pitchFamily="34" charset="0"/>
              </a:rPr>
              <a:t>demonstrate that from the beginning of the 21</a:t>
            </a:r>
            <a:r>
              <a:rPr lang="en-GB" sz="1800" baseline="30000" dirty="0">
                <a:latin typeface="Arial" panose="020B0604020202020204" pitchFamily="34" charset="0"/>
                <a:cs typeface="Arial" panose="020B0604020202020204" pitchFamily="34" charset="0"/>
              </a:rPr>
              <a:t>st</a:t>
            </a:r>
            <a:r>
              <a:rPr lang="en-GB" sz="1800" dirty="0">
                <a:latin typeface="Arial" panose="020B0604020202020204" pitchFamily="34" charset="0"/>
                <a:cs typeface="Arial" panose="020B0604020202020204" pitchFamily="34" charset="0"/>
              </a:rPr>
              <a:t> century, the virus expanded throughout Africa, Asia, Oceania, the South Pacific and the Americas, </a:t>
            </a:r>
            <a:r>
              <a:rPr lang="en-GB" sz="1800" b="1" dirty="0">
                <a:latin typeface="Arial" panose="020B0604020202020204" pitchFamily="34" charset="0"/>
                <a:cs typeface="Arial" panose="020B0604020202020204" pitchFamily="34" charset="0"/>
              </a:rPr>
              <a:t>triggering a pandemic that led to 48 countries reporting active ZIKV transmission by 2017</a:t>
            </a:r>
            <a:r>
              <a:rPr lang="en-GB" sz="1800" dirty="0">
                <a:latin typeface="Arial" panose="020B0604020202020204" pitchFamily="34" charset="0"/>
                <a:cs typeface="Arial" panose="020B0604020202020204" pitchFamily="34" charset="0"/>
              </a:rPr>
              <a:t>. Prior to this expansion, there was little scientific research on this virus. Nevertheless, the many associated reports highlighting that the virus might cause abnormalities of the central nervous system, attracted the attention of the scientific community.</a:t>
            </a:r>
          </a:p>
        </p:txBody>
      </p:sp>
      <p:cxnSp>
        <p:nvCxnSpPr>
          <p:cNvPr id="5" name="Connettore 1 4"/>
          <p:cNvCxnSpPr/>
          <p:nvPr/>
        </p:nvCxnSpPr>
        <p:spPr>
          <a:xfrm>
            <a:off x="457200" y="596652"/>
            <a:ext cx="822960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297169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94871" y="272133"/>
            <a:ext cx="7050972"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Laboratory diagnosis of ZIKV infection</a:t>
            </a:r>
          </a:p>
        </p:txBody>
      </p:sp>
      <p:cxnSp>
        <p:nvCxnSpPr>
          <p:cNvPr id="10" name="Connettore 1 9"/>
          <p:cNvCxnSpPr/>
          <p:nvPr/>
        </p:nvCxnSpPr>
        <p:spPr>
          <a:xfrm>
            <a:off x="1497882" y="755350"/>
            <a:ext cx="6647961" cy="0"/>
          </a:xfrm>
          <a:prstGeom prst="line">
            <a:avLst/>
          </a:prstGeom>
        </p:spPr>
        <p:style>
          <a:lnRef idx="1">
            <a:schemeClr val="accent6"/>
          </a:lnRef>
          <a:fillRef idx="0">
            <a:schemeClr val="accent6"/>
          </a:fillRef>
          <a:effectRef idx="0">
            <a:schemeClr val="accent6"/>
          </a:effectRef>
          <a:fontRef idx="minor">
            <a:schemeClr val="tx1"/>
          </a:fontRef>
        </p:style>
      </p:cxnSp>
      <p:sp>
        <p:nvSpPr>
          <p:cNvPr id="2" name="CasellaDiTesto 1"/>
          <p:cNvSpPr txBox="1"/>
          <p:nvPr/>
        </p:nvSpPr>
        <p:spPr>
          <a:xfrm>
            <a:off x="569333" y="960285"/>
            <a:ext cx="8058253" cy="3139321"/>
          </a:xfrm>
          <a:prstGeom prst="rect">
            <a:avLst/>
          </a:prstGeom>
          <a:noFill/>
        </p:spPr>
        <p:txBody>
          <a:bodyPr wrap="square" rtlCol="0">
            <a:spAutoFit/>
          </a:bodyPr>
          <a:lstStyle/>
          <a:p>
            <a:pPr marL="285750" indent="-285750" algn="just">
              <a:buFont typeface="Arial"/>
              <a:buChar char="•"/>
            </a:pPr>
            <a:r>
              <a:rPr lang="en-GB" dirty="0">
                <a:latin typeface="Arial" panose="020B0604020202020204" pitchFamily="34" charset="0"/>
                <a:cs typeface="Arial" panose="020B0604020202020204" pitchFamily="34" charset="0"/>
              </a:rPr>
              <a:t>Depending on the purpose of the investigation, laboratory detection of ZIKV can be performed following different routes.</a:t>
            </a:r>
          </a:p>
          <a:p>
            <a:pPr marL="285750" indent="-285750" algn="just">
              <a:buFont typeface="Arial"/>
              <a:buChar char="•"/>
            </a:pPr>
            <a:endParaRPr lang="en-GB" dirty="0">
              <a:latin typeface="Arial" panose="020B0604020202020204" pitchFamily="34" charset="0"/>
              <a:cs typeface="Arial" panose="020B0604020202020204" pitchFamily="34" charset="0"/>
            </a:endParaRPr>
          </a:p>
          <a:p>
            <a:pPr marL="342900" indent="-342900" algn="just">
              <a:buAutoNum type="arabicPeriod"/>
            </a:pPr>
            <a:r>
              <a:rPr lang="en-GB" b="1" i="1" dirty="0">
                <a:latin typeface="Arial" panose="020B0604020202020204" pitchFamily="34" charset="0"/>
                <a:cs typeface="Arial" panose="020B0604020202020204" pitchFamily="34" charset="0"/>
              </a:rPr>
              <a:t>Molecular detection:</a:t>
            </a:r>
          </a:p>
          <a:p>
            <a:pPr algn="just"/>
            <a:r>
              <a:rPr lang="en-GB" b="1" i="1" dirty="0">
                <a:latin typeface="Arial" panose="020B0604020202020204" pitchFamily="34" charset="0"/>
                <a:cs typeface="Arial" panose="020B0604020202020204" pitchFamily="34" charset="0"/>
                <a:sym typeface="Wingdings"/>
              </a:rPr>
              <a:t>                               </a:t>
            </a:r>
          </a:p>
          <a:p>
            <a:pPr algn="just"/>
            <a:r>
              <a:rPr lang="en-GB" b="1" i="1" dirty="0">
                <a:latin typeface="Arial" panose="020B0604020202020204" pitchFamily="34" charset="0"/>
                <a:cs typeface="Arial" panose="020B0604020202020204" pitchFamily="34" charset="0"/>
                <a:sym typeface="Wingdings"/>
              </a:rPr>
              <a:t>  Molecular detection of viral RNA: </a:t>
            </a:r>
            <a:r>
              <a:rPr lang="en-GB" dirty="0">
                <a:latin typeface="Arial" panose="020B0604020202020204" pitchFamily="34" charset="0"/>
                <a:cs typeface="Arial" panose="020B0604020202020204" pitchFamily="34" charset="0"/>
                <a:sym typeface="Wingdings"/>
              </a:rPr>
              <a:t>	</a:t>
            </a:r>
          </a:p>
          <a:p>
            <a:pPr algn="just"/>
            <a:endParaRPr lang="en-GB" dirty="0">
              <a:latin typeface="Arial" panose="020B0604020202020204" pitchFamily="34" charset="0"/>
              <a:cs typeface="Arial" panose="020B0604020202020204" pitchFamily="34" charset="0"/>
              <a:sym typeface="Wingdings"/>
            </a:endParaRPr>
          </a:p>
          <a:p>
            <a:pPr algn="just"/>
            <a:r>
              <a:rPr lang="en-GB" dirty="0">
                <a:latin typeface="Arial" panose="020B0604020202020204" pitchFamily="34" charset="0"/>
                <a:cs typeface="Arial" panose="020B0604020202020204" pitchFamily="34" charset="0"/>
                <a:sym typeface="Wingdings"/>
              </a:rPr>
              <a:t>b. Real time PCR:  combines a standard PCR amplification with a fluorescent probe to detect the amplified product during the same reaction in real time.</a:t>
            </a:r>
            <a:endParaRPr lang="en-GB" dirty="0">
              <a:latin typeface="Arial" panose="020B0604020202020204" pitchFamily="34" charset="0"/>
              <a:cs typeface="Arial" panose="020B0604020202020204" pitchFamily="34" charset="0"/>
            </a:endParaRPr>
          </a:p>
          <a:p>
            <a:pPr algn="just"/>
            <a:endParaRPr lang="en-GB" dirty="0">
              <a:latin typeface="Times New Roman"/>
              <a:cs typeface="Times New Roman"/>
            </a:endParaRPr>
          </a:p>
          <a:p>
            <a:pPr algn="just"/>
            <a:r>
              <a:rPr lang="en-GB" dirty="0">
                <a:latin typeface="Times New Roman"/>
                <a:cs typeface="Times New Roman"/>
              </a:rPr>
              <a:t>                   </a:t>
            </a:r>
          </a:p>
        </p:txBody>
      </p:sp>
      <p:pic>
        <p:nvPicPr>
          <p:cNvPr id="4" name="Immagine 3"/>
          <p:cNvPicPr>
            <a:picLocks noChangeAspect="1"/>
          </p:cNvPicPr>
          <p:nvPr/>
        </p:nvPicPr>
        <p:blipFill>
          <a:blip r:embed="rId2"/>
          <a:stretch>
            <a:fillRect/>
          </a:stretch>
        </p:blipFill>
        <p:spPr>
          <a:xfrm>
            <a:off x="0" y="3759198"/>
            <a:ext cx="9144000" cy="2689412"/>
          </a:xfrm>
          <a:prstGeom prst="rect">
            <a:avLst/>
          </a:prstGeom>
        </p:spPr>
      </p:pic>
      <p:sp>
        <p:nvSpPr>
          <p:cNvPr id="7" name="CasellaDiTesto 6"/>
          <p:cNvSpPr txBox="1"/>
          <p:nvPr/>
        </p:nvSpPr>
        <p:spPr>
          <a:xfrm>
            <a:off x="2387600" y="6566507"/>
            <a:ext cx="6641084" cy="276999"/>
          </a:xfrm>
          <a:prstGeom prst="rect">
            <a:avLst/>
          </a:prstGeom>
          <a:noFill/>
        </p:spPr>
        <p:txBody>
          <a:bodyPr wrap="square" rtlCol="0">
            <a:spAutoFit/>
          </a:bodyPr>
          <a:lstStyle/>
          <a:p>
            <a:r>
              <a:rPr lang="fr-FR" sz="1200" dirty="0" err="1">
                <a:latin typeface="Times New Roman"/>
                <a:cs typeface="Times New Roman"/>
              </a:rPr>
              <a:t>https</a:t>
            </a:r>
            <a:r>
              <a:rPr lang="fr-FR" sz="1200" dirty="0">
                <a:latin typeface="Times New Roman"/>
                <a:cs typeface="Times New Roman"/>
              </a:rPr>
              <a:t>://</a:t>
            </a:r>
            <a:r>
              <a:rPr lang="fr-FR" sz="1200" dirty="0" err="1">
                <a:latin typeface="Times New Roman"/>
                <a:cs typeface="Times New Roman"/>
              </a:rPr>
              <a:t>www.euroimmunblog.com</a:t>
            </a:r>
            <a:r>
              <a:rPr lang="fr-FR" sz="1200" dirty="0">
                <a:latin typeface="Times New Roman"/>
                <a:cs typeface="Times New Roman"/>
              </a:rPr>
              <a:t>/eurorealtime-zika-virus-the-first-real-time-pcr-test-from-euroimmun/</a:t>
            </a:r>
          </a:p>
        </p:txBody>
      </p:sp>
    </p:spTree>
    <p:extLst>
      <p:ext uri="{BB962C8B-B14F-4D97-AF65-F5344CB8AC3E}">
        <p14:creationId xmlns:p14="http://schemas.microsoft.com/office/powerpoint/2010/main" val="3730881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094871" y="272133"/>
            <a:ext cx="7050972"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Laboratory diagnosis of ZIKV infection</a:t>
            </a:r>
          </a:p>
        </p:txBody>
      </p:sp>
      <p:cxnSp>
        <p:nvCxnSpPr>
          <p:cNvPr id="10" name="Connettore 1 9"/>
          <p:cNvCxnSpPr/>
          <p:nvPr/>
        </p:nvCxnSpPr>
        <p:spPr>
          <a:xfrm>
            <a:off x="1497882" y="755350"/>
            <a:ext cx="6647961" cy="0"/>
          </a:xfrm>
          <a:prstGeom prst="line">
            <a:avLst/>
          </a:prstGeom>
        </p:spPr>
        <p:style>
          <a:lnRef idx="1">
            <a:schemeClr val="accent6"/>
          </a:lnRef>
          <a:fillRef idx="0">
            <a:schemeClr val="accent6"/>
          </a:fillRef>
          <a:effectRef idx="0">
            <a:schemeClr val="accent6"/>
          </a:effectRef>
          <a:fontRef idx="minor">
            <a:schemeClr val="tx1"/>
          </a:fontRef>
        </p:style>
      </p:cxnSp>
      <p:sp>
        <p:nvSpPr>
          <p:cNvPr id="2" name="CasellaDiTesto 1"/>
          <p:cNvSpPr txBox="1"/>
          <p:nvPr/>
        </p:nvSpPr>
        <p:spPr>
          <a:xfrm>
            <a:off x="569333" y="960285"/>
            <a:ext cx="8058253" cy="4247317"/>
          </a:xfrm>
          <a:prstGeom prst="rect">
            <a:avLst/>
          </a:prstGeom>
          <a:noFill/>
        </p:spPr>
        <p:txBody>
          <a:bodyPr wrap="square" rtlCol="0">
            <a:spAutoFit/>
          </a:bodyPr>
          <a:lstStyle/>
          <a:p>
            <a:pPr marL="285750" indent="-285750" algn="just">
              <a:buFont typeface="Arial"/>
              <a:buChar char="•"/>
            </a:pPr>
            <a:r>
              <a:rPr lang="en-GB" dirty="0">
                <a:latin typeface="Arial" panose="020B0604020202020204" pitchFamily="34" charset="0"/>
                <a:cs typeface="Arial" panose="020B0604020202020204" pitchFamily="34" charset="0"/>
              </a:rPr>
              <a:t>Depending on the purpose of the investigation, laboratory detection of ZIKV can be performed following different routes.</a:t>
            </a:r>
          </a:p>
          <a:p>
            <a:pPr marL="285750" indent="-285750" algn="just">
              <a:buFont typeface="Arial"/>
              <a:buChar char="•"/>
            </a:pPr>
            <a:endParaRPr lang="en-GB" dirty="0">
              <a:latin typeface="Arial" panose="020B0604020202020204" pitchFamily="34" charset="0"/>
              <a:cs typeface="Arial" panose="020B0604020202020204" pitchFamily="34" charset="0"/>
            </a:endParaRPr>
          </a:p>
          <a:p>
            <a:pPr algn="just"/>
            <a:r>
              <a:rPr lang="en-GB" b="1" i="1" dirty="0">
                <a:latin typeface="Arial" panose="020B0604020202020204" pitchFamily="34" charset="0"/>
                <a:cs typeface="Arial" panose="020B0604020202020204" pitchFamily="34" charset="0"/>
              </a:rPr>
              <a:t>2. </a:t>
            </a:r>
            <a:r>
              <a:rPr lang="en-GB" b="1" i="1" dirty="0" err="1">
                <a:latin typeface="Arial" panose="020B0604020202020204" pitchFamily="34" charset="0"/>
                <a:cs typeface="Arial" panose="020B0604020202020204" pitchFamily="34" charset="0"/>
              </a:rPr>
              <a:t>Sierologial</a:t>
            </a:r>
            <a:r>
              <a:rPr lang="en-GB" b="1" i="1" dirty="0">
                <a:latin typeface="Arial" panose="020B0604020202020204" pitchFamily="34" charset="0"/>
                <a:cs typeface="Arial" panose="020B0604020202020204" pitchFamily="34" charset="0"/>
              </a:rPr>
              <a:t> diagnosis </a:t>
            </a:r>
            <a:r>
              <a:rPr lang="en-GB" dirty="0">
                <a:latin typeface="Arial" panose="020B0604020202020204" pitchFamily="34" charset="0"/>
                <a:cs typeface="Arial" panose="020B0604020202020204" pitchFamily="34" charset="0"/>
              </a:rPr>
              <a:t>for the detection of anti-ZIKV antibodies (on serum samples).</a:t>
            </a:r>
            <a:r>
              <a:rPr lang="en-GB" b="1" i="1" dirty="0">
                <a:latin typeface="Arial" panose="020B0604020202020204" pitchFamily="34" charset="0"/>
                <a:cs typeface="Arial" panose="020B0604020202020204" pitchFamily="34" charset="0"/>
              </a:rPr>
              <a:t> Not </a:t>
            </a:r>
            <a:r>
              <a:rPr lang="en-GB" dirty="0">
                <a:latin typeface="Arial" panose="020B0604020202020204" pitchFamily="34" charset="0"/>
                <a:cs typeface="Arial" panose="020B0604020202020204" pitchFamily="34" charset="0"/>
              </a:rPr>
              <a:t>recommended during the </a:t>
            </a:r>
            <a:r>
              <a:rPr lang="en-GB" b="1" i="1" dirty="0">
                <a:latin typeface="Arial" panose="020B0604020202020204" pitchFamily="34" charset="0"/>
                <a:cs typeface="Arial" panose="020B0604020202020204" pitchFamily="34" charset="0"/>
              </a:rPr>
              <a:t>acute phase</a:t>
            </a:r>
            <a:r>
              <a:rPr lang="en-GB" dirty="0">
                <a:latin typeface="Arial" panose="020B0604020202020204" pitchFamily="34" charset="0"/>
                <a:cs typeface="Arial" panose="020B0604020202020204" pitchFamily="34" charset="0"/>
              </a:rPr>
              <a:t>. Necessary diagnosis to overcome a limit of molecular diagnosis</a:t>
            </a:r>
            <a:r>
              <a:rPr lang="en-GB" dirty="0">
                <a:latin typeface="Arial" panose="020B0604020202020204" pitchFamily="34" charset="0"/>
                <a:cs typeface="Arial" panose="020B0604020202020204" pitchFamily="34" charset="0"/>
                <a:sym typeface="Wingdings"/>
              </a:rPr>
              <a:t> short periods of </a:t>
            </a:r>
            <a:r>
              <a:rPr lang="en-GB" dirty="0" err="1">
                <a:latin typeface="Arial" panose="020B0604020202020204" pitchFamily="34" charset="0"/>
                <a:cs typeface="Arial" panose="020B0604020202020204" pitchFamily="34" charset="0"/>
                <a:sym typeface="Wingdings"/>
              </a:rPr>
              <a:t>viremia</a:t>
            </a:r>
            <a:r>
              <a:rPr lang="en-GB" dirty="0">
                <a:latin typeface="Arial" panose="020B0604020202020204" pitchFamily="34" charset="0"/>
                <a:cs typeface="Arial" panose="020B0604020202020204" pitchFamily="34" charset="0"/>
                <a:sym typeface="Wingdings"/>
              </a:rPr>
              <a:t> can negatively affect RNA detection.</a:t>
            </a:r>
          </a:p>
          <a:p>
            <a:pPr marL="342900" indent="-342900" algn="just">
              <a:buFont typeface="+mj-lt"/>
              <a:buAutoNum type="alphaLcPeriod"/>
            </a:pPr>
            <a:endParaRPr lang="en-GB" dirty="0">
              <a:latin typeface="Arial" panose="020B0604020202020204" pitchFamily="34" charset="0"/>
              <a:cs typeface="Arial" panose="020B0604020202020204" pitchFamily="34" charset="0"/>
              <a:sym typeface="Wingdings"/>
            </a:endParaRPr>
          </a:p>
          <a:p>
            <a:pPr algn="just"/>
            <a:r>
              <a:rPr lang="en-GB" dirty="0">
                <a:latin typeface="Arial" panose="020B0604020202020204" pitchFamily="34" charset="0"/>
                <a:cs typeface="Arial" panose="020B0604020202020204" pitchFamily="34" charset="0"/>
              </a:rPr>
              <a:t>   b. Different tests performed: ELISA, Plaque Reduction Neutralisation test (PRNT), complement fixation, immunofluorescence assay (IF).</a:t>
            </a:r>
          </a:p>
          <a:p>
            <a:pPr marL="342900" indent="-342900" algn="just">
              <a:buFont typeface="+mj-lt"/>
              <a:buAutoNum type="alphaLcPeriod"/>
            </a:pPr>
            <a:endParaRPr lang="en-GB" dirty="0">
              <a:latin typeface="Arial" panose="020B0604020202020204" pitchFamily="34" charset="0"/>
              <a:cs typeface="Arial" panose="020B0604020202020204" pitchFamily="34" charset="0"/>
            </a:endParaRPr>
          </a:p>
          <a:p>
            <a:pPr algn="just"/>
            <a:r>
              <a:rPr lang="en-GB" b="1" dirty="0">
                <a:latin typeface="Arial" panose="020B0604020202020204" pitchFamily="34" charset="0"/>
                <a:cs typeface="Arial" panose="020B0604020202020204" pitchFamily="34" charset="0"/>
              </a:rPr>
              <a:t>1. Immunoglobulin M (</a:t>
            </a:r>
            <a:r>
              <a:rPr lang="en-GB" b="1" dirty="0" err="1">
                <a:latin typeface="Arial" panose="020B0604020202020204" pitchFamily="34" charset="0"/>
                <a:cs typeface="Arial" panose="020B0604020202020204" pitchFamily="34" charset="0"/>
              </a:rPr>
              <a:t>IgM</a:t>
            </a:r>
            <a:r>
              <a:rPr lang="en-GB" b="1"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IgM</a:t>
            </a:r>
            <a:r>
              <a:rPr lang="en-GB" dirty="0">
                <a:latin typeface="Arial" panose="020B0604020202020204" pitchFamily="34" charset="0"/>
                <a:cs typeface="Arial" panose="020B0604020202020204" pitchFamily="34" charset="0"/>
              </a:rPr>
              <a:t>-capture ELISA.</a:t>
            </a:r>
          </a:p>
          <a:p>
            <a:pPr algn="just"/>
            <a:r>
              <a:rPr lang="en-GB" b="1" dirty="0">
                <a:latin typeface="Arial" panose="020B0604020202020204" pitchFamily="34" charset="0"/>
                <a:cs typeface="Arial" panose="020B0604020202020204" pitchFamily="34" charset="0"/>
                <a:sym typeface="Wingdings"/>
              </a:rPr>
              <a:t>2. PRNT (Plaque Reduction Neutralization Tests)  confirmation</a:t>
            </a:r>
            <a:r>
              <a:rPr lang="en-GB" dirty="0">
                <a:latin typeface="Arial" panose="020B0604020202020204" pitchFamily="34" charset="0"/>
                <a:cs typeface="Arial" panose="020B0604020202020204" pitchFamily="34" charset="0"/>
                <a:sym typeface="Wingdings"/>
              </a:rPr>
              <a:t>.</a:t>
            </a:r>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                   </a:t>
            </a:r>
          </a:p>
        </p:txBody>
      </p:sp>
      <p:pic>
        <p:nvPicPr>
          <p:cNvPr id="13" name="Immagine 12"/>
          <p:cNvPicPr>
            <a:picLocks noChangeAspect="1"/>
          </p:cNvPicPr>
          <p:nvPr/>
        </p:nvPicPr>
        <p:blipFill>
          <a:blip r:embed="rId2"/>
          <a:stretch>
            <a:fillRect/>
          </a:stretch>
        </p:blipFill>
        <p:spPr>
          <a:xfrm>
            <a:off x="787048" y="4765597"/>
            <a:ext cx="2899582" cy="1820270"/>
          </a:xfrm>
          <a:prstGeom prst="rect">
            <a:avLst/>
          </a:prstGeom>
        </p:spPr>
      </p:pic>
      <p:pic>
        <p:nvPicPr>
          <p:cNvPr id="15" name="Immagine 14">
            <a:extLst>
              <a:ext uri="{FF2B5EF4-FFF2-40B4-BE49-F238E27FC236}">
                <a16:creationId xmlns:a16="http://schemas.microsoft.com/office/drawing/2014/main" id="{C171FA80-0DC1-1E48-962B-5C62C530A4F2}"/>
              </a:ext>
            </a:extLst>
          </p:cNvPr>
          <p:cNvPicPr>
            <a:picLocks noChangeAspect="1"/>
          </p:cNvPicPr>
          <p:nvPr/>
        </p:nvPicPr>
        <p:blipFill>
          <a:blip r:embed="rId3"/>
          <a:stretch>
            <a:fillRect/>
          </a:stretch>
        </p:blipFill>
        <p:spPr>
          <a:xfrm>
            <a:off x="3904345" y="5295411"/>
            <a:ext cx="5034245" cy="760641"/>
          </a:xfrm>
          <a:prstGeom prst="rect">
            <a:avLst/>
          </a:prstGeom>
        </p:spPr>
      </p:pic>
      <p:pic>
        <p:nvPicPr>
          <p:cNvPr id="16" name="Immagine 15">
            <a:extLst>
              <a:ext uri="{FF2B5EF4-FFF2-40B4-BE49-F238E27FC236}">
                <a16:creationId xmlns:a16="http://schemas.microsoft.com/office/drawing/2014/main" id="{C7AFF215-A29C-F948-8D49-AA68551B4920}"/>
              </a:ext>
            </a:extLst>
          </p:cNvPr>
          <p:cNvPicPr>
            <a:picLocks noChangeAspect="1"/>
          </p:cNvPicPr>
          <p:nvPr/>
        </p:nvPicPr>
        <p:blipFill>
          <a:blip r:embed="rId3"/>
          <a:stretch>
            <a:fillRect/>
          </a:stretch>
        </p:blipFill>
        <p:spPr>
          <a:xfrm>
            <a:off x="3811056" y="5136093"/>
            <a:ext cx="5034245" cy="760641"/>
          </a:xfrm>
          <a:prstGeom prst="rect">
            <a:avLst/>
          </a:prstGeom>
        </p:spPr>
      </p:pic>
    </p:spTree>
    <p:extLst>
      <p:ext uri="{BB962C8B-B14F-4D97-AF65-F5344CB8AC3E}">
        <p14:creationId xmlns:p14="http://schemas.microsoft.com/office/powerpoint/2010/main" val="1607772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60831" y="139086"/>
            <a:ext cx="8351814"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Recent developments in anti-ZIKV treatments</a:t>
            </a:r>
          </a:p>
        </p:txBody>
      </p:sp>
      <p:cxnSp>
        <p:nvCxnSpPr>
          <p:cNvPr id="10" name="Connettore 1 9"/>
          <p:cNvCxnSpPr>
            <a:cxnSpLocks/>
          </p:cNvCxnSpPr>
          <p:nvPr/>
        </p:nvCxnSpPr>
        <p:spPr>
          <a:xfrm>
            <a:off x="574013" y="648868"/>
            <a:ext cx="7752569" cy="13438"/>
          </a:xfrm>
          <a:prstGeom prst="line">
            <a:avLst/>
          </a:prstGeom>
        </p:spPr>
        <p:style>
          <a:lnRef idx="1">
            <a:schemeClr val="accent6"/>
          </a:lnRef>
          <a:fillRef idx="0">
            <a:schemeClr val="accent6"/>
          </a:fillRef>
          <a:effectRef idx="0">
            <a:schemeClr val="accent6"/>
          </a:effectRef>
          <a:fontRef idx="minor">
            <a:schemeClr val="tx1"/>
          </a:fontRef>
        </p:style>
      </p:cxnSp>
      <p:sp>
        <p:nvSpPr>
          <p:cNvPr id="2" name="CasellaDiTesto 1"/>
          <p:cNvSpPr txBox="1"/>
          <p:nvPr/>
        </p:nvSpPr>
        <p:spPr>
          <a:xfrm>
            <a:off x="319920" y="994691"/>
            <a:ext cx="8504160" cy="5047536"/>
          </a:xfrm>
          <a:prstGeom prst="rect">
            <a:avLst/>
          </a:prstGeom>
          <a:noFill/>
        </p:spPr>
        <p:txBody>
          <a:bodyPr wrap="square" rtlCol="0">
            <a:spAutoFit/>
          </a:bodyPr>
          <a:lstStyle/>
          <a:p>
            <a:pPr marL="285750" indent="-285750" algn="just">
              <a:buFont typeface="Arial"/>
              <a:buChar char="•"/>
            </a:pPr>
            <a:r>
              <a:rPr lang="en-GB" sz="1600" dirty="0">
                <a:latin typeface="Arial" panose="020B0604020202020204" pitchFamily="34" charset="0"/>
                <a:cs typeface="Arial" panose="020B0604020202020204" pitchFamily="34" charset="0"/>
              </a:rPr>
              <a:t>No specific nor approved treatments or vaccines to counteract ZIKV infection are yet available. </a:t>
            </a:r>
          </a:p>
          <a:p>
            <a:pPr marL="285750" indent="-285750" algn="just">
              <a:buFont typeface="Arial"/>
              <a:buChar char="•"/>
            </a:pPr>
            <a:endParaRPr lang="en-GB" sz="1600" dirty="0">
              <a:latin typeface="Arial" panose="020B0604020202020204" pitchFamily="34" charset="0"/>
              <a:cs typeface="Arial" panose="020B0604020202020204" pitchFamily="34" charset="0"/>
            </a:endParaRPr>
          </a:p>
          <a:p>
            <a:pPr marL="285750" indent="-285750" algn="just">
              <a:buFont typeface="Arial"/>
              <a:buChar char="•"/>
            </a:pPr>
            <a:r>
              <a:rPr lang="en-GB" sz="1600" dirty="0">
                <a:latin typeface="Arial" panose="020B0604020202020204" pitchFamily="34" charset="0"/>
                <a:cs typeface="Arial" panose="020B0604020202020204" pitchFamily="34" charset="0"/>
              </a:rPr>
              <a:t>The management is not </a:t>
            </a:r>
            <a:r>
              <a:rPr lang="en-GB" sz="1600" dirty="0" err="1">
                <a:latin typeface="Arial" panose="020B0604020202020204" pitchFamily="34" charset="0"/>
                <a:cs typeface="Arial" panose="020B0604020202020204" pitchFamily="34" charset="0"/>
              </a:rPr>
              <a:t>resolutive</a:t>
            </a:r>
            <a:r>
              <a:rPr lang="en-GB" sz="1600" dirty="0">
                <a:latin typeface="Arial" panose="020B0604020202020204" pitchFamily="34" charset="0"/>
                <a:cs typeface="Arial" panose="020B0604020202020204" pitchFamily="34" charset="0"/>
              </a:rPr>
              <a:t> but supportive and includes rest, analgesics, antipyretics and fluids.</a:t>
            </a:r>
          </a:p>
          <a:p>
            <a:pPr marL="285750" indent="-285750" algn="just">
              <a:buFont typeface="Arial"/>
              <a:buChar char="•"/>
            </a:pPr>
            <a:endParaRPr lang="en-GB" sz="1600" dirty="0">
              <a:latin typeface="Arial" panose="020B0604020202020204" pitchFamily="34" charset="0"/>
              <a:cs typeface="Arial" panose="020B0604020202020204" pitchFamily="34" charset="0"/>
            </a:endParaRPr>
          </a:p>
          <a:p>
            <a:pPr marL="285750" indent="-285750" algn="just">
              <a:buFont typeface="Arial"/>
              <a:buChar char="•"/>
            </a:pPr>
            <a:r>
              <a:rPr lang="en-GB" sz="1600" dirty="0">
                <a:latin typeface="Arial" panose="020B0604020202020204" pitchFamily="34" charset="0"/>
                <a:cs typeface="Arial" panose="020B0604020202020204" pitchFamily="34" charset="0"/>
              </a:rPr>
              <a:t>Non-steroidal anti-inflammatory drugs and aspirin should not be administered until the infection from DENV is excluded because of the possible risk of </a:t>
            </a:r>
            <a:r>
              <a:rPr lang="en-GB" sz="1600" dirty="0" err="1">
                <a:latin typeface="Arial" panose="020B0604020202020204" pitchFamily="34" charset="0"/>
                <a:cs typeface="Arial" panose="020B0604020202020204" pitchFamily="34" charset="0"/>
              </a:rPr>
              <a:t>hemorrhage</a:t>
            </a:r>
            <a:r>
              <a:rPr lang="en-GB" sz="1600" dirty="0">
                <a:latin typeface="Arial" panose="020B0604020202020204" pitchFamily="34" charset="0"/>
                <a:cs typeface="Arial" panose="020B0604020202020204" pitchFamily="34" charset="0"/>
              </a:rPr>
              <a:t> in dengue patients.</a:t>
            </a:r>
          </a:p>
          <a:p>
            <a:pPr marL="285750" indent="-285750" algn="just">
              <a:buFont typeface="Arial"/>
              <a:buChar char="•"/>
            </a:pPr>
            <a:endParaRPr lang="en-GB" sz="1600" dirty="0">
              <a:latin typeface="Arial" panose="020B0604020202020204" pitchFamily="34" charset="0"/>
              <a:cs typeface="Arial" panose="020B0604020202020204" pitchFamily="34" charset="0"/>
            </a:endParaRPr>
          </a:p>
          <a:p>
            <a:pPr marL="285750" indent="-285750" algn="just">
              <a:buFont typeface="Arial"/>
              <a:buChar char="•"/>
            </a:pPr>
            <a:r>
              <a:rPr lang="en-GB" sz="1600" dirty="0">
                <a:latin typeface="Arial" panose="020B0604020202020204" pitchFamily="34" charset="0"/>
                <a:cs typeface="Arial" panose="020B0604020202020204" pitchFamily="34" charset="0"/>
              </a:rPr>
              <a:t>Measures of prevention against mosquitoes bites and towards individual prevention (</a:t>
            </a:r>
            <a:r>
              <a:rPr lang="en-GB" sz="1600" i="1" dirty="0" err="1">
                <a:latin typeface="Arial" panose="020B0604020202020204" pitchFamily="34" charset="0"/>
                <a:cs typeface="Arial" panose="020B0604020202020204" pitchFamily="34" charset="0"/>
              </a:rPr>
              <a:t>i.g</a:t>
            </a:r>
            <a:r>
              <a:rPr lang="en-GB" sz="1600" dirty="0">
                <a:latin typeface="Arial" panose="020B0604020202020204" pitchFamily="34" charset="0"/>
                <a:cs typeface="Arial" panose="020B0604020202020204" pitchFamily="34" charset="0"/>
              </a:rPr>
              <a:t>. wearing long pants, light coloured clothing, use insect repellents and bed nets) specifically during the peak biting time of </a:t>
            </a:r>
            <a:r>
              <a:rPr lang="en-GB" sz="1600" i="1" dirty="0" err="1">
                <a:latin typeface="Arial" panose="020B0604020202020204" pitchFamily="34" charset="0"/>
                <a:cs typeface="Arial" panose="020B0604020202020204" pitchFamily="34" charset="0"/>
              </a:rPr>
              <a:t>Aedes</a:t>
            </a:r>
            <a:r>
              <a:rPr lang="en-GB" sz="1600" dirty="0">
                <a:latin typeface="Arial" panose="020B0604020202020204" pitchFamily="34" charset="0"/>
                <a:cs typeface="Arial" panose="020B0604020202020204" pitchFamily="34" charset="0"/>
              </a:rPr>
              <a:t> (early morning and late afternoon).</a:t>
            </a:r>
          </a:p>
          <a:p>
            <a:pPr marL="285750" indent="-285750" algn="just">
              <a:buFont typeface="Arial"/>
              <a:buChar char="•"/>
            </a:pPr>
            <a:endParaRPr lang="en-GB" sz="1600" i="1" dirty="0">
              <a:latin typeface="Arial" panose="020B0604020202020204" pitchFamily="34" charset="0"/>
              <a:cs typeface="Arial" panose="020B0604020202020204" pitchFamily="34" charset="0"/>
            </a:endParaRPr>
          </a:p>
          <a:p>
            <a:pPr marL="285750" indent="-285750" algn="just">
              <a:buFont typeface="Arial"/>
              <a:buChar char="•"/>
            </a:pPr>
            <a:r>
              <a:rPr lang="en-GB" sz="1600" dirty="0">
                <a:latin typeface="Arial" panose="020B0604020202020204" pitchFamily="34" charset="0"/>
                <a:cs typeface="Arial" panose="020B0604020202020204" pitchFamily="34" charset="0"/>
              </a:rPr>
              <a:t>Social/community-level strategies to target mosquitoes breeding through the elimination of potential egg-laying sites by using insecticides or drying the environments.</a:t>
            </a:r>
          </a:p>
          <a:p>
            <a:pPr marL="285750" indent="-285750" algn="just">
              <a:buFont typeface="Arial"/>
              <a:buChar char="•"/>
            </a:pPr>
            <a:endParaRPr lang="en-GB" sz="1600" dirty="0">
              <a:latin typeface="Arial" panose="020B0604020202020204" pitchFamily="34" charset="0"/>
              <a:cs typeface="Arial" panose="020B0604020202020204" pitchFamily="34" charset="0"/>
            </a:endParaRPr>
          </a:p>
          <a:p>
            <a:pPr marL="285750" indent="-285750" algn="just">
              <a:buFont typeface="Arial"/>
              <a:buChar char="•"/>
            </a:pPr>
            <a:r>
              <a:rPr lang="en-GB" sz="1600" dirty="0">
                <a:latin typeface="Arial" panose="020B0604020202020204" pitchFamily="34" charset="0"/>
                <a:cs typeface="Arial" panose="020B0604020202020204" pitchFamily="34" charset="0"/>
              </a:rPr>
              <a:t>Periodic foetal ultrasounds should be assessed in order examine foetal anatomy and growth every 3-4 weeks in pregnant women with positive or uncertain positivity to ZIKV.</a:t>
            </a:r>
          </a:p>
          <a:p>
            <a:pPr marL="285750" indent="-285750" algn="just">
              <a:buFont typeface="Arial"/>
              <a:buChar char="•"/>
            </a:pPr>
            <a:endParaRPr lang="en-GB" i="1" dirty="0">
              <a:latin typeface="Times New Roman"/>
              <a:cs typeface="Times New Roman"/>
            </a:endParaRPr>
          </a:p>
        </p:txBody>
      </p:sp>
    </p:spTree>
    <p:extLst>
      <p:ext uri="{BB962C8B-B14F-4D97-AF65-F5344CB8AC3E}">
        <p14:creationId xmlns:p14="http://schemas.microsoft.com/office/powerpoint/2010/main" val="3563380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54392" y="2403837"/>
            <a:ext cx="8058253" cy="2308324"/>
          </a:xfrm>
          <a:prstGeom prst="rect">
            <a:avLst/>
          </a:prstGeom>
          <a:noFill/>
        </p:spPr>
        <p:txBody>
          <a:bodyPr wrap="square" rtlCol="0">
            <a:spAutoFit/>
          </a:bodyPr>
          <a:lstStyle/>
          <a:p>
            <a:pPr algn="just"/>
            <a:r>
              <a:rPr lang="en-GB" b="1" dirty="0">
                <a:latin typeface="Arial" panose="020B0604020202020204" pitchFamily="34" charset="0"/>
                <a:cs typeface="Arial" panose="020B0604020202020204" pitchFamily="34" charset="0"/>
              </a:rPr>
              <a:t>In spite of many efforts conducted over the last years aimed at developing preventive treatments or vaccines able to limit viral internalisation and propagation, few results have been so far achieved.</a:t>
            </a:r>
          </a:p>
          <a:p>
            <a:pPr algn="just"/>
            <a:endParaRPr lang="en-GB" b="1" dirty="0">
              <a:latin typeface="Arial" panose="020B0604020202020204" pitchFamily="34" charset="0"/>
              <a:cs typeface="Arial" panose="020B0604020202020204" pitchFamily="34" charset="0"/>
            </a:endParaRPr>
          </a:p>
          <a:p>
            <a:pPr algn="just"/>
            <a:endParaRPr lang="en-GB" b="1" dirty="0">
              <a:latin typeface="Arial" panose="020B0604020202020204" pitchFamily="34" charset="0"/>
              <a:cs typeface="Arial" panose="020B0604020202020204" pitchFamily="34" charset="0"/>
            </a:endParaRPr>
          </a:p>
          <a:p>
            <a:pPr algn="just"/>
            <a:r>
              <a:rPr lang="en-GB" b="1" dirty="0">
                <a:latin typeface="Arial" panose="020B0604020202020204" pitchFamily="34" charset="0"/>
                <a:cs typeface="Arial" panose="020B0604020202020204" pitchFamily="34" charset="0"/>
              </a:rPr>
              <a:t>There is the necessity to deeply unravel ZIKV biology in order to identify potential molecular targets to hit and modulate  to achieve an effective therapeutic intervention.</a:t>
            </a:r>
          </a:p>
        </p:txBody>
      </p:sp>
      <p:pic>
        <p:nvPicPr>
          <p:cNvPr id="5" name="Immagine 4"/>
          <p:cNvPicPr>
            <a:picLocks noChangeAspect="1"/>
          </p:cNvPicPr>
          <p:nvPr/>
        </p:nvPicPr>
        <p:blipFill>
          <a:blip r:embed="rId2"/>
          <a:stretch>
            <a:fillRect/>
          </a:stretch>
        </p:blipFill>
        <p:spPr>
          <a:xfrm>
            <a:off x="0" y="0"/>
            <a:ext cx="2271059" cy="2248757"/>
          </a:xfrm>
          <a:prstGeom prst="rect">
            <a:avLst/>
          </a:prstGeom>
        </p:spPr>
      </p:pic>
      <p:sp>
        <p:nvSpPr>
          <p:cNvPr id="7" name="CasellaDiTesto 6"/>
          <p:cNvSpPr txBox="1"/>
          <p:nvPr/>
        </p:nvSpPr>
        <p:spPr>
          <a:xfrm>
            <a:off x="1094871" y="533743"/>
            <a:ext cx="7050972"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What has to be done…</a:t>
            </a:r>
          </a:p>
        </p:txBody>
      </p:sp>
      <p:cxnSp>
        <p:nvCxnSpPr>
          <p:cNvPr id="8" name="Connettore 1 7"/>
          <p:cNvCxnSpPr/>
          <p:nvPr/>
        </p:nvCxnSpPr>
        <p:spPr>
          <a:xfrm>
            <a:off x="2719294" y="989910"/>
            <a:ext cx="3854824"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22560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54392" y="890916"/>
            <a:ext cx="8058253" cy="2862322"/>
          </a:xfrm>
          <a:prstGeom prst="rect">
            <a:avLst/>
          </a:prstGeom>
          <a:noFill/>
        </p:spPr>
        <p:txBody>
          <a:bodyPr wrap="square" rtlCol="0">
            <a:spAutoFit/>
          </a:bodyPr>
          <a:lstStyle/>
          <a:p>
            <a:pPr marL="285750" indent="-285750" algn="just">
              <a:buFont typeface="Arial"/>
              <a:buChar char="•"/>
            </a:pPr>
            <a:r>
              <a:rPr lang="en-GB" dirty="0">
                <a:latin typeface="Arial" panose="020B0604020202020204" pitchFamily="34" charset="0"/>
                <a:cs typeface="Arial" panose="020B0604020202020204" pitchFamily="34" charset="0"/>
              </a:rPr>
              <a:t>ZIKV</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possesses a positive-sense single stranded RNA genome –</a:t>
            </a:r>
            <a:r>
              <a:rPr lang="en-GB" dirty="0" err="1">
                <a:latin typeface="Arial" panose="020B0604020202020204" pitchFamily="34" charset="0"/>
                <a:cs typeface="Arial" panose="020B0604020202020204" pitchFamily="34" charset="0"/>
              </a:rPr>
              <a:t>ssRNA</a:t>
            </a:r>
            <a:r>
              <a:rPr lang="en-GB" dirty="0">
                <a:latin typeface="Arial" panose="020B0604020202020204" pitchFamily="34" charset="0"/>
                <a:cs typeface="Arial" panose="020B0604020202020204" pitchFamily="34" charset="0"/>
              </a:rPr>
              <a:t>(+)- of 11 kb. Viral genome possesses 2 non-coding regions (3’-UTR and 5’-UTR) that flank a open reading frame (ORF) which encodes for 3 structural proteins (membrane precursor </a:t>
            </a:r>
            <a:r>
              <a:rPr lang="en-GB" dirty="0" err="1">
                <a:latin typeface="Arial" panose="020B0604020202020204" pitchFamily="34" charset="0"/>
                <a:cs typeface="Arial" panose="020B0604020202020204" pitchFamily="34" charset="0"/>
              </a:rPr>
              <a:t>prM</a:t>
            </a:r>
            <a:r>
              <a:rPr lang="en-GB" dirty="0">
                <a:latin typeface="Arial" panose="020B0604020202020204" pitchFamily="34" charset="0"/>
                <a:cs typeface="Arial" panose="020B0604020202020204" pitchFamily="34" charset="0"/>
              </a:rPr>
              <a:t>; envelope E glycoprotein; core C) and 7 non-structural proteins (NS1, NS2A, NS2B, NS3, NS4A, NS4B, NS5).</a:t>
            </a:r>
          </a:p>
          <a:p>
            <a:pPr algn="just"/>
            <a:endParaRPr lang="en-GB" dirty="0">
              <a:latin typeface="Arial" panose="020B0604020202020204" pitchFamily="34" charset="0"/>
              <a:cs typeface="Arial" panose="020B0604020202020204" pitchFamily="34" charset="0"/>
            </a:endParaRPr>
          </a:p>
          <a:p>
            <a:pPr algn="just"/>
            <a:r>
              <a:rPr lang="en-GB" b="1" i="1" dirty="0">
                <a:latin typeface="Arial" panose="020B0604020202020204" pitchFamily="34" charset="0"/>
                <a:cs typeface="Arial" panose="020B0604020202020204" pitchFamily="34" charset="0"/>
              </a:rPr>
              <a:t>Non-structural proteins have been seen to play a pivotal role in assisting viral pathogenesis and propagation by mediating viral entry and promotion of viral replication and propagation.</a:t>
            </a:r>
          </a:p>
        </p:txBody>
      </p:sp>
      <p:sp>
        <p:nvSpPr>
          <p:cNvPr id="7" name="CasellaDiTesto 6"/>
          <p:cNvSpPr txBox="1"/>
          <p:nvPr/>
        </p:nvSpPr>
        <p:spPr>
          <a:xfrm>
            <a:off x="1094871" y="40690"/>
            <a:ext cx="7050972" cy="523220"/>
          </a:xfrm>
          <a:prstGeom prst="rect">
            <a:avLst/>
          </a:prstGeom>
          <a:noFill/>
        </p:spPr>
        <p:txBody>
          <a:bodyPr wrap="square" rtlCol="0">
            <a:spAutoFit/>
          </a:bodyPr>
          <a:lstStyle/>
          <a:p>
            <a:pPr algn="ctr"/>
            <a:r>
              <a:rPr lang="en-GB" sz="2800" b="1" dirty="0">
                <a:latin typeface="Times New Roman"/>
                <a:cs typeface="Times New Roman"/>
              </a:rPr>
              <a:t>Who is ZIKV?</a:t>
            </a:r>
          </a:p>
        </p:txBody>
      </p:sp>
      <p:cxnSp>
        <p:nvCxnSpPr>
          <p:cNvPr id="8" name="Connettore 1 7"/>
          <p:cNvCxnSpPr/>
          <p:nvPr/>
        </p:nvCxnSpPr>
        <p:spPr>
          <a:xfrm>
            <a:off x="3257175" y="496857"/>
            <a:ext cx="2674470" cy="0"/>
          </a:xfrm>
          <a:prstGeom prst="line">
            <a:avLst/>
          </a:prstGeom>
        </p:spPr>
        <p:style>
          <a:lnRef idx="1">
            <a:schemeClr val="accent6"/>
          </a:lnRef>
          <a:fillRef idx="0">
            <a:schemeClr val="accent6"/>
          </a:fillRef>
          <a:effectRef idx="0">
            <a:schemeClr val="accent6"/>
          </a:effectRef>
          <a:fontRef idx="minor">
            <a:schemeClr val="tx1"/>
          </a:fontRef>
        </p:style>
      </p:cxnSp>
      <p:pic>
        <p:nvPicPr>
          <p:cNvPr id="9" name="Picture 3" descr="Schermata 2017-03-20 alle 23.30.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3856648"/>
            <a:ext cx="5075825" cy="2704880"/>
          </a:xfrm>
          <a:prstGeom prst="rect">
            <a:avLst/>
          </a:prstGeom>
        </p:spPr>
      </p:pic>
    </p:spTree>
    <p:extLst>
      <p:ext uri="{BB962C8B-B14F-4D97-AF65-F5344CB8AC3E}">
        <p14:creationId xmlns:p14="http://schemas.microsoft.com/office/powerpoint/2010/main" val="3777399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160216"/>
            <a:ext cx="7050972" cy="523220"/>
          </a:xfrm>
          <a:prstGeom prst="rect">
            <a:avLst/>
          </a:prstGeom>
          <a:noFill/>
        </p:spPr>
        <p:txBody>
          <a:bodyPr wrap="square" rtlCol="0">
            <a:spAutoFit/>
          </a:bodyPr>
          <a:lstStyle/>
          <a:p>
            <a:pPr algn="ctr"/>
            <a:r>
              <a:rPr lang="en-GB" sz="2800" b="1" dirty="0" err="1">
                <a:latin typeface="Times New Roman"/>
                <a:cs typeface="Times New Roman"/>
              </a:rPr>
              <a:t>Virion</a:t>
            </a:r>
            <a:r>
              <a:rPr lang="en-GB" sz="2800" b="1" dirty="0">
                <a:latin typeface="Times New Roman"/>
                <a:cs typeface="Times New Roman"/>
              </a:rPr>
              <a:t> structure</a:t>
            </a:r>
          </a:p>
        </p:txBody>
      </p:sp>
      <p:cxnSp>
        <p:nvCxnSpPr>
          <p:cNvPr id="8" name="Connettore 1 7"/>
          <p:cNvCxnSpPr/>
          <p:nvPr/>
        </p:nvCxnSpPr>
        <p:spPr>
          <a:xfrm>
            <a:off x="3257175" y="631326"/>
            <a:ext cx="2674470" cy="0"/>
          </a:xfrm>
          <a:prstGeom prst="line">
            <a:avLst/>
          </a:prstGeom>
        </p:spPr>
        <p:style>
          <a:lnRef idx="1">
            <a:schemeClr val="accent6"/>
          </a:lnRef>
          <a:fillRef idx="0">
            <a:schemeClr val="accent6"/>
          </a:fillRef>
          <a:effectRef idx="0">
            <a:schemeClr val="accent6"/>
          </a:effectRef>
          <a:fontRef idx="minor">
            <a:schemeClr val="tx1"/>
          </a:fontRef>
        </p:style>
      </p:cxnSp>
      <p:sp>
        <p:nvSpPr>
          <p:cNvPr id="11" name="CasellaDiTesto 10"/>
          <p:cNvSpPr txBox="1"/>
          <p:nvPr/>
        </p:nvSpPr>
        <p:spPr>
          <a:xfrm>
            <a:off x="1169576" y="6551566"/>
            <a:ext cx="7963695" cy="276999"/>
          </a:xfrm>
          <a:prstGeom prst="rect">
            <a:avLst/>
          </a:prstGeom>
          <a:noFill/>
        </p:spPr>
        <p:txBody>
          <a:bodyPr wrap="square" rtlCol="0">
            <a:spAutoFit/>
          </a:bodyPr>
          <a:lstStyle/>
          <a:p>
            <a:r>
              <a:rPr lang="fr-FR" sz="1200" dirty="0" err="1">
                <a:latin typeface="Times New Roman"/>
                <a:cs typeface="Times New Roman"/>
              </a:rPr>
              <a:t>https</a:t>
            </a:r>
            <a:r>
              <a:rPr lang="fr-FR" sz="1200" dirty="0">
                <a:latin typeface="Times New Roman"/>
                <a:cs typeface="Times New Roman"/>
              </a:rPr>
              <a:t>://</a:t>
            </a:r>
            <a:r>
              <a:rPr lang="fr-FR" sz="1200" dirty="0" err="1">
                <a:latin typeface="Times New Roman"/>
                <a:cs typeface="Times New Roman"/>
              </a:rPr>
              <a:t>laboratoryinfo.com</a:t>
            </a:r>
            <a:r>
              <a:rPr lang="fr-FR" sz="1200" dirty="0">
                <a:latin typeface="Times New Roman"/>
                <a:cs typeface="Times New Roman"/>
              </a:rPr>
              <a:t>/zika-virus-structure-epidemiology-pathogenesis-symptoms-laboratory-diagnosis-and-prevention/</a:t>
            </a:r>
          </a:p>
        </p:txBody>
      </p:sp>
      <p:sp>
        <p:nvSpPr>
          <p:cNvPr id="9" name="Rettangolo 8"/>
          <p:cNvSpPr/>
          <p:nvPr/>
        </p:nvSpPr>
        <p:spPr>
          <a:xfrm>
            <a:off x="298824" y="4659402"/>
            <a:ext cx="8546352" cy="1815882"/>
          </a:xfrm>
          <a:prstGeom prst="rect">
            <a:avLst/>
          </a:prstGeom>
        </p:spPr>
        <p:txBody>
          <a:bodyPr wrap="square">
            <a:spAutoFit/>
          </a:bodyPr>
          <a:lstStyle/>
          <a:p>
            <a:pPr algn="just"/>
            <a:r>
              <a:rPr lang="en-GB" sz="1600" b="1" dirty="0" err="1">
                <a:latin typeface="Times New Roman"/>
                <a:cs typeface="Times New Roman"/>
              </a:rPr>
              <a:t>Virion</a:t>
            </a:r>
            <a:r>
              <a:rPr lang="en-GB" sz="1600" b="1" dirty="0">
                <a:latin typeface="Times New Roman"/>
                <a:cs typeface="Times New Roman"/>
              </a:rPr>
              <a:t> structure</a:t>
            </a:r>
            <a:r>
              <a:rPr lang="en-GB" sz="1600" dirty="0">
                <a:latin typeface="Times New Roman"/>
                <a:cs typeface="Times New Roman"/>
              </a:rPr>
              <a:t>. ZIKV is a 50 nm </a:t>
            </a:r>
            <a:r>
              <a:rPr lang="en-GB" sz="1600" dirty="0" err="1">
                <a:latin typeface="Times New Roman"/>
                <a:cs typeface="Times New Roman"/>
              </a:rPr>
              <a:t>icosaedral</a:t>
            </a:r>
            <a:r>
              <a:rPr lang="en-GB" sz="1600" dirty="0">
                <a:latin typeface="Times New Roman"/>
                <a:cs typeface="Times New Roman"/>
              </a:rPr>
              <a:t> and enveloped virus. </a:t>
            </a:r>
            <a:r>
              <a:rPr lang="en-GB" sz="1600" b="1" i="1" dirty="0">
                <a:latin typeface="Times New Roman"/>
                <a:cs typeface="Times New Roman"/>
              </a:rPr>
              <a:t>Protein C</a:t>
            </a:r>
            <a:r>
              <a:rPr lang="en-GB" sz="1600" dirty="0">
                <a:latin typeface="Times New Roman"/>
                <a:cs typeface="Times New Roman"/>
              </a:rPr>
              <a:t>, basic </a:t>
            </a:r>
            <a:r>
              <a:rPr lang="en-GB" sz="1600" dirty="0" err="1">
                <a:latin typeface="Times New Roman"/>
                <a:cs typeface="Times New Roman"/>
              </a:rPr>
              <a:t>dimeric</a:t>
            </a:r>
            <a:r>
              <a:rPr lang="en-GB" sz="1600" dirty="0">
                <a:latin typeface="Times New Roman"/>
                <a:cs typeface="Times New Roman"/>
              </a:rPr>
              <a:t> protein that binds to the genome to form the </a:t>
            </a:r>
            <a:r>
              <a:rPr lang="en-GB" sz="1600" dirty="0" err="1">
                <a:latin typeface="Times New Roman"/>
                <a:cs typeface="Times New Roman"/>
              </a:rPr>
              <a:t>nucleocapsid</a:t>
            </a:r>
            <a:r>
              <a:rPr lang="en-GB" sz="1600" dirty="0">
                <a:latin typeface="Times New Roman"/>
                <a:cs typeface="Times New Roman"/>
              </a:rPr>
              <a:t> which is further wrapped around a lipid bilayer derived from the host cell.</a:t>
            </a:r>
          </a:p>
          <a:p>
            <a:pPr algn="just"/>
            <a:r>
              <a:rPr lang="en-GB" sz="1600" dirty="0">
                <a:latin typeface="Times New Roman"/>
                <a:cs typeface="Times New Roman"/>
              </a:rPr>
              <a:t>The viral membrane (envelope) is decorated by two </a:t>
            </a:r>
            <a:r>
              <a:rPr lang="en-GB" sz="1600" dirty="0" err="1">
                <a:latin typeface="Times New Roman"/>
                <a:cs typeface="Times New Roman"/>
              </a:rPr>
              <a:t>transmembrane</a:t>
            </a:r>
            <a:r>
              <a:rPr lang="en-GB" sz="1600" dirty="0">
                <a:latin typeface="Times New Roman"/>
                <a:cs typeface="Times New Roman"/>
              </a:rPr>
              <a:t> viral glycoproteins</a:t>
            </a:r>
            <a:r>
              <a:rPr lang="en-GB" sz="1600" b="1" dirty="0">
                <a:latin typeface="Times New Roman"/>
                <a:cs typeface="Times New Roman"/>
              </a:rPr>
              <a:t>, </a:t>
            </a:r>
            <a:r>
              <a:rPr lang="en-GB" sz="1600" b="1" i="1" dirty="0" err="1">
                <a:latin typeface="Times New Roman"/>
                <a:cs typeface="Times New Roman"/>
              </a:rPr>
              <a:t>prM</a:t>
            </a:r>
            <a:r>
              <a:rPr lang="en-GB" sz="1600" b="1" i="1" dirty="0">
                <a:latin typeface="Times New Roman"/>
                <a:cs typeface="Times New Roman"/>
              </a:rPr>
              <a:t>/M and E</a:t>
            </a:r>
            <a:r>
              <a:rPr lang="en-GB" sz="1600" dirty="0">
                <a:latin typeface="Times New Roman"/>
                <a:cs typeface="Times New Roman"/>
              </a:rPr>
              <a:t>, playing major roles during the viral entry processes.</a:t>
            </a:r>
          </a:p>
          <a:p>
            <a:pPr algn="just"/>
            <a:r>
              <a:rPr lang="en-GB" sz="1600" b="1" i="1" dirty="0">
                <a:latin typeface="Times New Roman"/>
                <a:cs typeface="Times New Roman"/>
              </a:rPr>
              <a:t>Protein E </a:t>
            </a:r>
            <a:r>
              <a:rPr lang="en-GB" sz="1600" dirty="0">
                <a:latin typeface="Times New Roman"/>
                <a:cs typeface="Times New Roman"/>
              </a:rPr>
              <a:t>is the </a:t>
            </a:r>
            <a:r>
              <a:rPr lang="en-GB" sz="1600" b="1" i="1" dirty="0">
                <a:latin typeface="Times New Roman"/>
                <a:cs typeface="Times New Roman"/>
              </a:rPr>
              <a:t>receptor-binding protein</a:t>
            </a:r>
            <a:r>
              <a:rPr lang="en-GB" sz="1600" dirty="0">
                <a:latin typeface="Times New Roman"/>
                <a:cs typeface="Times New Roman"/>
              </a:rPr>
              <a:t> and the </a:t>
            </a:r>
            <a:r>
              <a:rPr lang="en-GB" sz="1600" b="1" i="1" dirty="0">
                <a:latin typeface="Times New Roman"/>
                <a:cs typeface="Times New Roman"/>
              </a:rPr>
              <a:t>fusion protein</a:t>
            </a:r>
            <a:r>
              <a:rPr lang="en-GB" sz="1600" dirty="0">
                <a:latin typeface="Times New Roman"/>
                <a:cs typeface="Times New Roman"/>
              </a:rPr>
              <a:t>. </a:t>
            </a:r>
            <a:r>
              <a:rPr lang="en-GB" sz="1600" dirty="0" err="1">
                <a:latin typeface="Times New Roman"/>
                <a:cs typeface="Times New Roman"/>
              </a:rPr>
              <a:t>PrM</a:t>
            </a:r>
            <a:r>
              <a:rPr lang="en-GB" sz="1600" dirty="0">
                <a:latin typeface="Times New Roman"/>
                <a:cs typeface="Times New Roman"/>
              </a:rPr>
              <a:t> acts as a chaperone of E to prevent premature fusion.</a:t>
            </a:r>
          </a:p>
        </p:txBody>
      </p:sp>
      <p:pic>
        <p:nvPicPr>
          <p:cNvPr id="3" name="Immagine 2"/>
          <p:cNvPicPr>
            <a:picLocks noChangeAspect="1"/>
          </p:cNvPicPr>
          <p:nvPr/>
        </p:nvPicPr>
        <p:blipFill>
          <a:blip r:embed="rId2"/>
          <a:stretch>
            <a:fillRect/>
          </a:stretch>
        </p:blipFill>
        <p:spPr>
          <a:xfrm>
            <a:off x="0" y="789644"/>
            <a:ext cx="9144000" cy="3767734"/>
          </a:xfrm>
          <a:prstGeom prst="rect">
            <a:avLst/>
          </a:prstGeom>
        </p:spPr>
      </p:pic>
    </p:spTree>
    <p:extLst>
      <p:ext uri="{BB962C8B-B14F-4D97-AF65-F5344CB8AC3E}">
        <p14:creationId xmlns:p14="http://schemas.microsoft.com/office/powerpoint/2010/main" val="1087133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99AAA9E-BCA4-1B44-8F14-46ADC5AABBB2}"/>
              </a:ext>
            </a:extLst>
          </p:cNvPr>
          <p:cNvPicPr>
            <a:picLocks noChangeAspect="1"/>
          </p:cNvPicPr>
          <p:nvPr/>
        </p:nvPicPr>
        <p:blipFill>
          <a:blip r:embed="rId2"/>
          <a:stretch>
            <a:fillRect/>
          </a:stretch>
        </p:blipFill>
        <p:spPr>
          <a:xfrm>
            <a:off x="505978" y="553605"/>
            <a:ext cx="4861987" cy="2466685"/>
          </a:xfrm>
          <a:prstGeom prst="rect">
            <a:avLst/>
          </a:prstGeom>
        </p:spPr>
      </p:pic>
      <p:pic>
        <p:nvPicPr>
          <p:cNvPr id="9" name="Immagine 8">
            <a:extLst>
              <a:ext uri="{FF2B5EF4-FFF2-40B4-BE49-F238E27FC236}">
                <a16:creationId xmlns:a16="http://schemas.microsoft.com/office/drawing/2014/main" id="{1713CD8B-6A01-7C40-857E-542A246D80D7}"/>
              </a:ext>
            </a:extLst>
          </p:cNvPr>
          <p:cNvPicPr>
            <a:picLocks noChangeAspect="1"/>
          </p:cNvPicPr>
          <p:nvPr/>
        </p:nvPicPr>
        <p:blipFill>
          <a:blip r:embed="rId3"/>
          <a:stretch>
            <a:fillRect/>
          </a:stretch>
        </p:blipFill>
        <p:spPr>
          <a:xfrm>
            <a:off x="3312511" y="3588327"/>
            <a:ext cx="4930944" cy="2834064"/>
          </a:xfrm>
          <a:prstGeom prst="rect">
            <a:avLst/>
          </a:prstGeom>
        </p:spPr>
      </p:pic>
    </p:spTree>
    <p:extLst>
      <p:ext uri="{BB962C8B-B14F-4D97-AF65-F5344CB8AC3E}">
        <p14:creationId xmlns:p14="http://schemas.microsoft.com/office/powerpoint/2010/main" val="748636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94687"/>
            <a:ext cx="7050972"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ZIKV: infectious cycle</a:t>
            </a:r>
          </a:p>
        </p:txBody>
      </p:sp>
      <p:cxnSp>
        <p:nvCxnSpPr>
          <p:cNvPr id="8" name="Connettore 1 7"/>
          <p:cNvCxnSpPr/>
          <p:nvPr/>
        </p:nvCxnSpPr>
        <p:spPr>
          <a:xfrm>
            <a:off x="2599765" y="810618"/>
            <a:ext cx="4078941" cy="0"/>
          </a:xfrm>
          <a:prstGeom prst="line">
            <a:avLst/>
          </a:prstGeom>
        </p:spPr>
        <p:style>
          <a:lnRef idx="1">
            <a:schemeClr val="accent6"/>
          </a:lnRef>
          <a:fillRef idx="0">
            <a:schemeClr val="accent6"/>
          </a:fillRef>
          <a:effectRef idx="0">
            <a:schemeClr val="accent6"/>
          </a:effectRef>
          <a:fontRef idx="minor">
            <a:schemeClr val="tx1"/>
          </a:fontRef>
        </p:style>
      </p:cxnSp>
      <p:sp>
        <p:nvSpPr>
          <p:cNvPr id="11" name="CasellaDiTesto 10"/>
          <p:cNvSpPr txBox="1"/>
          <p:nvPr/>
        </p:nvSpPr>
        <p:spPr>
          <a:xfrm>
            <a:off x="3956405" y="6566507"/>
            <a:ext cx="6641084" cy="276999"/>
          </a:xfrm>
          <a:prstGeom prst="rect">
            <a:avLst/>
          </a:prstGeom>
          <a:noFill/>
        </p:spPr>
        <p:txBody>
          <a:bodyPr wrap="square" rtlCol="0">
            <a:spAutoFit/>
          </a:bodyPr>
          <a:lstStyle/>
          <a:p>
            <a:r>
              <a:rPr lang="fr-FR" sz="1200" dirty="0">
                <a:latin typeface="Times New Roman"/>
                <a:cs typeface="Times New Roman"/>
              </a:rPr>
              <a:t>Gratton, R. et al. 2019. </a:t>
            </a:r>
            <a:r>
              <a:rPr lang="fr-FR" sz="1200" i="1" dirty="0">
                <a:latin typeface="Times New Roman"/>
                <a:cs typeface="Times New Roman"/>
              </a:rPr>
              <a:t>Int J Mol </a:t>
            </a:r>
            <a:r>
              <a:rPr lang="fr-FR" sz="1200" i="1" dirty="0" err="1">
                <a:latin typeface="Times New Roman"/>
                <a:cs typeface="Times New Roman"/>
              </a:rPr>
              <a:t>Sci</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a:t>
            </a:r>
            <a:r>
              <a:rPr lang="fr-FR" sz="1200" dirty="0" err="1">
                <a:latin typeface="Times New Roman"/>
                <a:cs typeface="Times New Roman"/>
              </a:rPr>
              <a:t>https</a:t>
            </a:r>
            <a:r>
              <a:rPr lang="fr-FR" sz="1200" dirty="0">
                <a:latin typeface="Times New Roman"/>
                <a:cs typeface="Times New Roman"/>
              </a:rPr>
              <a:t>://</a:t>
            </a:r>
            <a:r>
              <a:rPr lang="fr-FR" sz="1200" dirty="0" err="1">
                <a:latin typeface="Times New Roman"/>
                <a:cs typeface="Times New Roman"/>
              </a:rPr>
              <a:t>doi.org</a:t>
            </a:r>
            <a:r>
              <a:rPr lang="fr-FR" sz="1200" dirty="0">
                <a:latin typeface="Times New Roman"/>
                <a:cs typeface="Times New Roman"/>
              </a:rPr>
              <a:t>/10.3390/ijms20051048</a:t>
            </a:r>
            <a:endParaRPr lang="fr-FR" sz="1200" i="1" dirty="0">
              <a:latin typeface="Times New Roman"/>
              <a:cs typeface="Times New Roman"/>
            </a:endParaRPr>
          </a:p>
        </p:txBody>
      </p:sp>
      <p:pic>
        <p:nvPicPr>
          <p:cNvPr id="3" name="Immagine 2"/>
          <p:cNvPicPr>
            <a:picLocks noChangeAspect="1"/>
          </p:cNvPicPr>
          <p:nvPr/>
        </p:nvPicPr>
        <p:blipFill>
          <a:blip r:embed="rId2"/>
          <a:stretch>
            <a:fillRect/>
          </a:stretch>
        </p:blipFill>
        <p:spPr>
          <a:xfrm>
            <a:off x="463177" y="986117"/>
            <a:ext cx="8396941" cy="5490743"/>
          </a:xfrm>
          <a:prstGeom prst="rect">
            <a:avLst/>
          </a:prstGeom>
        </p:spPr>
      </p:pic>
    </p:spTree>
    <p:extLst>
      <p:ext uri="{BB962C8B-B14F-4D97-AF65-F5344CB8AC3E}">
        <p14:creationId xmlns:p14="http://schemas.microsoft.com/office/powerpoint/2010/main" val="2905921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814989" y="692819"/>
            <a:ext cx="7537058" cy="8309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400" b="1" dirty="0">
                <a:latin typeface="Arial" panose="020B0604020202020204" pitchFamily="34" charset="0"/>
                <a:cs typeface="Arial" panose="020B0604020202020204" pitchFamily="34" charset="0"/>
              </a:rPr>
              <a:t>Autophagy in ZIKV infection: a possible therapeutic target to counteract viral replication</a:t>
            </a:r>
          </a:p>
        </p:txBody>
      </p: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554391" y="725084"/>
            <a:ext cx="8058254" cy="369332"/>
          </a:xfrm>
          <a:prstGeom prst="rect">
            <a:avLst/>
          </a:prstGeom>
          <a:noFill/>
        </p:spPr>
        <p:txBody>
          <a:bodyPr wrap="square" rtlCol="0">
            <a:spAutoFit/>
          </a:bodyPr>
          <a:lstStyle/>
          <a:p>
            <a:pPr marL="285750" indent="-285750" algn="just">
              <a:buFont typeface="Arial"/>
              <a:buChar char="•"/>
            </a:pPr>
            <a:endParaRPr lang="en-GB" dirty="0">
              <a:latin typeface="Times New Roman"/>
              <a:cs typeface="Times New Roman"/>
            </a:endParaRPr>
          </a:p>
        </p:txBody>
      </p:sp>
      <p:pic>
        <p:nvPicPr>
          <p:cNvPr id="10" name="Immagine 9" descr="Schermata 2017-12-05 alle 21.37.30.png"/>
          <p:cNvPicPr>
            <a:picLocks noChangeAspect="1"/>
          </p:cNvPicPr>
          <p:nvPr/>
        </p:nvPicPr>
        <p:blipFill>
          <a:blip r:embed="rId2"/>
          <a:stretch>
            <a:fillRect/>
          </a:stretch>
        </p:blipFill>
        <p:spPr>
          <a:xfrm>
            <a:off x="1524000" y="2636905"/>
            <a:ext cx="5943600" cy="2813636"/>
          </a:xfrm>
          <a:prstGeom prst="rect">
            <a:avLst/>
          </a:prstGeom>
        </p:spPr>
      </p:pic>
    </p:spTree>
    <p:extLst>
      <p:ext uri="{BB962C8B-B14F-4D97-AF65-F5344CB8AC3E}">
        <p14:creationId xmlns:p14="http://schemas.microsoft.com/office/powerpoint/2010/main" val="1270994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What is autophagy?</a:t>
            </a:r>
          </a:p>
        </p:txBody>
      </p:sp>
      <p:cxnSp>
        <p:nvCxnSpPr>
          <p:cNvPr id="12" name="Connettore 1 11"/>
          <p:cNvCxnSpPr/>
          <p:nvPr/>
        </p:nvCxnSpPr>
        <p:spPr>
          <a:xfrm>
            <a:off x="2779059" y="706953"/>
            <a:ext cx="3615765" cy="0"/>
          </a:xfrm>
          <a:prstGeom prst="line">
            <a:avLst/>
          </a:prstGeom>
        </p:spPr>
        <p:style>
          <a:lnRef idx="1">
            <a:schemeClr val="accent6"/>
          </a:lnRef>
          <a:fillRef idx="0">
            <a:schemeClr val="accent6"/>
          </a:fillRef>
          <a:effectRef idx="0">
            <a:schemeClr val="accent6"/>
          </a:effectRef>
          <a:fontRef idx="minor">
            <a:schemeClr val="tx1"/>
          </a:fontRef>
        </p:style>
      </p:cxnSp>
      <p:sp>
        <p:nvSpPr>
          <p:cNvPr id="14" name="CasellaDiTesto 13"/>
          <p:cNvSpPr txBox="1"/>
          <p:nvPr/>
        </p:nvSpPr>
        <p:spPr>
          <a:xfrm>
            <a:off x="554391" y="1696385"/>
            <a:ext cx="8058254" cy="3139321"/>
          </a:xfrm>
          <a:prstGeom prst="rect">
            <a:avLst/>
          </a:prstGeom>
          <a:noFill/>
        </p:spPr>
        <p:txBody>
          <a:bodyPr wrap="square" rtlCol="0">
            <a:spAutoFit/>
          </a:bodyPr>
          <a:lstStyle/>
          <a:p>
            <a:pPr marL="285750" indent="-285750" algn="just">
              <a:buFont typeface="Arial"/>
              <a:buChar char="•"/>
            </a:pPr>
            <a:r>
              <a:rPr lang="en-GB" b="1" dirty="0">
                <a:latin typeface="Arial" panose="020B0604020202020204" pitchFamily="34" charset="0"/>
                <a:cs typeface="Arial" panose="020B0604020202020204" pitchFamily="34" charset="0"/>
              </a:rPr>
              <a:t>Autophagy</a:t>
            </a:r>
            <a:r>
              <a:rPr lang="en-GB" dirty="0">
                <a:latin typeface="Arial" panose="020B0604020202020204" pitchFamily="34" charset="0"/>
                <a:cs typeface="Arial" panose="020B0604020202020204" pitchFamily="34" charset="0"/>
              </a:rPr>
              <a:t> is a strictly regulated </a:t>
            </a:r>
            <a:r>
              <a:rPr lang="en-GB" b="1" dirty="0">
                <a:latin typeface="Arial" panose="020B0604020202020204" pitchFamily="34" charset="0"/>
                <a:cs typeface="Arial" panose="020B0604020202020204" pitchFamily="34" charset="0"/>
              </a:rPr>
              <a:t>cellular </a:t>
            </a:r>
            <a:r>
              <a:rPr lang="en-GB" b="1" dirty="0" err="1">
                <a:latin typeface="Arial" panose="020B0604020202020204" pitchFamily="34" charset="0"/>
                <a:cs typeface="Arial" panose="020B0604020202020204" pitchFamily="34" charset="0"/>
              </a:rPr>
              <a:t>degradative</a:t>
            </a:r>
            <a:r>
              <a:rPr lang="en-GB" b="1" dirty="0">
                <a:latin typeface="Arial" panose="020B0604020202020204" pitchFamily="34" charset="0"/>
                <a:cs typeface="Arial" panose="020B0604020202020204" pitchFamily="34" charset="0"/>
              </a:rPr>
              <a:t> pathway </a:t>
            </a:r>
            <a:r>
              <a:rPr lang="en-GB" dirty="0">
                <a:latin typeface="Arial" panose="020B0604020202020204" pitchFamily="34" charset="0"/>
                <a:cs typeface="Arial" panose="020B0604020202020204" pitchFamily="34" charset="0"/>
              </a:rPr>
              <a:t>involving the </a:t>
            </a:r>
            <a:r>
              <a:rPr lang="en-GB" b="1" i="1" dirty="0">
                <a:latin typeface="Arial" panose="020B0604020202020204" pitchFamily="34" charset="0"/>
                <a:cs typeface="Arial" panose="020B0604020202020204" pitchFamily="34" charset="0"/>
              </a:rPr>
              <a:t>delivery of cytoplasmic cargos for </a:t>
            </a:r>
            <a:r>
              <a:rPr lang="en-GB" b="1" i="1" dirty="0" err="1">
                <a:latin typeface="Arial" panose="020B0604020202020204" pitchFamily="34" charset="0"/>
                <a:cs typeface="Arial" panose="020B0604020202020204" pitchFamily="34" charset="0"/>
              </a:rPr>
              <a:t>lysosomal</a:t>
            </a:r>
            <a:r>
              <a:rPr lang="en-GB" b="1" i="1" dirty="0">
                <a:latin typeface="Arial" panose="020B0604020202020204" pitchFamily="34" charset="0"/>
                <a:cs typeface="Arial" panose="020B0604020202020204" pitchFamily="34" charset="0"/>
              </a:rPr>
              <a:t> degradation </a:t>
            </a:r>
            <a:r>
              <a:rPr lang="en-GB" dirty="0">
                <a:latin typeface="Arial" panose="020B0604020202020204" pitchFamily="34" charset="0"/>
                <a:cs typeface="Arial" panose="020B0604020202020204" pitchFamily="34" charset="0"/>
              </a:rPr>
              <a:t>and subsequent recycling of the resulting macromolecular constituents.</a:t>
            </a:r>
          </a:p>
          <a:p>
            <a:pPr marL="285750" indent="-285750" algn="just">
              <a:buFont typeface="Arial"/>
              <a:buChar char="•"/>
            </a:pPr>
            <a:endParaRPr lang="en-GB" dirty="0">
              <a:latin typeface="Arial" panose="020B0604020202020204" pitchFamily="34" charset="0"/>
              <a:cs typeface="Arial" panose="020B0604020202020204" pitchFamily="34" charset="0"/>
            </a:endParaRPr>
          </a:p>
          <a:p>
            <a:pPr marL="285750" indent="-285750" algn="just">
              <a:buFont typeface="Arial"/>
              <a:buChar char="•"/>
            </a:pPr>
            <a:r>
              <a:rPr lang="en-GB" dirty="0">
                <a:latin typeface="Arial" panose="020B0604020202020204" pitchFamily="34" charset="0"/>
                <a:cs typeface="Arial" panose="020B0604020202020204" pitchFamily="34" charset="0"/>
              </a:rPr>
              <a:t>Autophagy removes damaged or long-living organelles (peroxisomes, mitochondria, ER) and redundant proteins through the lysosome machinery. It </a:t>
            </a:r>
            <a:r>
              <a:rPr lang="en-US" dirty="0">
                <a:latin typeface="Arial" panose="020B0604020202020204" pitchFamily="34" charset="0"/>
                <a:cs typeface="Arial" panose="020B0604020202020204" pitchFamily="34" charset="0"/>
              </a:rPr>
              <a:t>is known to occur virtually at basal levels in every living cell in the organism, but it can be rapidly </a:t>
            </a:r>
            <a:r>
              <a:rPr lang="en-US" dirty="0" err="1">
                <a:latin typeface="Arial" panose="020B0604020202020204" pitchFamily="34" charset="0"/>
                <a:cs typeface="Arial" panose="020B0604020202020204" pitchFamily="34" charset="0"/>
              </a:rPr>
              <a:t>upregulated</a:t>
            </a:r>
            <a:r>
              <a:rPr lang="en-US" dirty="0">
                <a:latin typeface="Arial" panose="020B0604020202020204" pitchFamily="34" charset="0"/>
                <a:cs typeface="Arial" panose="020B0604020202020204" pitchFamily="34" charset="0"/>
              </a:rPr>
              <a:t> to respond to unfavorable stress signals by generating energy for cellular homeostasis maintenance.</a:t>
            </a:r>
          </a:p>
          <a:p>
            <a:pPr marL="285750" indent="-285750" algn="just">
              <a:buFont typeface="Arial"/>
              <a:buChar char="•"/>
            </a:pPr>
            <a:endParaRPr lang="it-IT" dirty="0">
              <a:latin typeface="Times New Roman"/>
              <a:cs typeface="Times New Roman"/>
            </a:endParaRPr>
          </a:p>
          <a:p>
            <a:pPr algn="just"/>
            <a:endParaRPr lang="en-GB" dirty="0">
              <a:latin typeface="Times New Roman"/>
              <a:cs typeface="Times New Roman"/>
            </a:endParaRPr>
          </a:p>
        </p:txBody>
      </p:sp>
      <p:pic>
        <p:nvPicPr>
          <p:cNvPr id="3" name="Immagine 2"/>
          <p:cNvPicPr>
            <a:picLocks noChangeAspect="1"/>
          </p:cNvPicPr>
          <p:nvPr/>
        </p:nvPicPr>
        <p:blipFill>
          <a:blip r:embed="rId2"/>
          <a:stretch>
            <a:fillRect/>
          </a:stretch>
        </p:blipFill>
        <p:spPr>
          <a:xfrm>
            <a:off x="5669575" y="4327712"/>
            <a:ext cx="3474425" cy="2530288"/>
          </a:xfrm>
          <a:prstGeom prst="rect">
            <a:avLst/>
          </a:prstGeom>
        </p:spPr>
      </p:pic>
    </p:spTree>
    <p:extLst>
      <p:ext uri="{BB962C8B-B14F-4D97-AF65-F5344CB8AC3E}">
        <p14:creationId xmlns:p14="http://schemas.microsoft.com/office/powerpoint/2010/main" val="3920696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1327182" y="174008"/>
            <a:ext cx="7192704" cy="830997"/>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Emergence and evolution of ZIKV vector-borne transmission</a:t>
            </a:r>
          </a:p>
        </p:txBody>
      </p:sp>
      <p:sp>
        <p:nvSpPr>
          <p:cNvPr id="3" name="CasellaDiTesto 2"/>
          <p:cNvSpPr txBox="1"/>
          <p:nvPr/>
        </p:nvSpPr>
        <p:spPr>
          <a:xfrm>
            <a:off x="837011" y="1491080"/>
            <a:ext cx="7836169" cy="1477328"/>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Surveillance studies identified the development of human immunisation towards ZIKV in at least 25 African countries from 1945 to 2014.</a:t>
            </a:r>
          </a:p>
          <a:p>
            <a:pPr algn="just"/>
            <a:endParaRPr lang="en-GB" dirty="0">
              <a:latin typeface="Times New Roman"/>
              <a:cs typeface="Times New Roman"/>
            </a:endParaRPr>
          </a:p>
          <a:p>
            <a:pPr algn="just"/>
            <a:endParaRPr lang="en-GB" dirty="0">
              <a:latin typeface="Times New Roman"/>
              <a:cs typeface="Times New Roman"/>
            </a:endParaRPr>
          </a:p>
          <a:p>
            <a:endParaRPr lang="en-GB" dirty="0">
              <a:latin typeface="Times New Roman"/>
              <a:cs typeface="Times New Roman"/>
            </a:endParaRPr>
          </a:p>
        </p:txBody>
      </p:sp>
      <p:sp>
        <p:nvSpPr>
          <p:cNvPr id="11" name="CasellaDiTesto 10"/>
          <p:cNvSpPr txBox="1"/>
          <p:nvPr/>
        </p:nvSpPr>
        <p:spPr>
          <a:xfrm>
            <a:off x="461799" y="1688353"/>
            <a:ext cx="259763"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sz="1400" dirty="0">
                <a:latin typeface="Times New Roman"/>
                <a:cs typeface="Times New Roman"/>
              </a:rPr>
              <a:t>1</a:t>
            </a:r>
          </a:p>
        </p:txBody>
      </p:sp>
      <p:sp>
        <p:nvSpPr>
          <p:cNvPr id="14" name="CasellaDiTesto 13"/>
          <p:cNvSpPr txBox="1"/>
          <p:nvPr/>
        </p:nvSpPr>
        <p:spPr>
          <a:xfrm>
            <a:off x="2176677" y="6581001"/>
            <a:ext cx="7053704" cy="276999"/>
          </a:xfrm>
          <a:prstGeom prst="rect">
            <a:avLst/>
          </a:prstGeom>
          <a:noFill/>
        </p:spPr>
        <p:txBody>
          <a:bodyPr wrap="square" rtlCol="0">
            <a:spAutoFit/>
          </a:bodyPr>
          <a:lstStyle/>
          <a:p>
            <a:r>
              <a:rPr lang="it-IT" sz="1200" dirty="0" err="1">
                <a:latin typeface="Times New Roman"/>
                <a:cs typeface="Times New Roman"/>
              </a:rPr>
              <a:t>Gutiérrez-Bugallo</a:t>
            </a:r>
            <a:r>
              <a:rPr lang="it-IT" sz="1200" dirty="0">
                <a:latin typeface="Times New Roman"/>
                <a:cs typeface="Times New Roman"/>
              </a:rPr>
              <a:t> G. et al., 2019. Nature </a:t>
            </a:r>
            <a:r>
              <a:rPr lang="it-IT" sz="1200" dirty="0" err="1">
                <a:latin typeface="Times New Roman"/>
                <a:cs typeface="Times New Roman"/>
              </a:rPr>
              <a:t>Ecology</a:t>
            </a:r>
            <a:r>
              <a:rPr lang="it-IT" sz="1200" dirty="0">
                <a:latin typeface="Times New Roman"/>
                <a:cs typeface="Times New Roman"/>
              </a:rPr>
              <a:t> &amp; </a:t>
            </a:r>
            <a:r>
              <a:rPr lang="it-IT" sz="1200" dirty="0" err="1">
                <a:latin typeface="Times New Roman"/>
                <a:cs typeface="Times New Roman"/>
              </a:rPr>
              <a:t>Evolution</a:t>
            </a:r>
            <a:r>
              <a:rPr lang="it-IT" sz="1200" dirty="0">
                <a:latin typeface="Times New Roman"/>
                <a:cs typeface="Times New Roman"/>
              </a:rPr>
              <a:t>. </a:t>
            </a:r>
            <a:r>
              <a:rPr lang="it-IT" sz="1200" dirty="0" err="1">
                <a:latin typeface="Times New Roman"/>
                <a:cs typeface="Times New Roman"/>
              </a:rPr>
              <a:t>doi</a:t>
            </a:r>
            <a:r>
              <a:rPr lang="it-IT" sz="1200" dirty="0">
                <a:latin typeface="Times New Roman"/>
                <a:cs typeface="Times New Roman"/>
              </a:rPr>
              <a:t>: </a:t>
            </a:r>
            <a:r>
              <a:rPr lang="fr-FR" sz="1200" dirty="0">
                <a:latin typeface="Times New Roman"/>
                <a:cs typeface="Times New Roman"/>
              </a:rPr>
              <a:t>https://doi.org/10.1038/s41559-019-0836-z </a:t>
            </a:r>
          </a:p>
        </p:txBody>
      </p:sp>
      <p:pic>
        <p:nvPicPr>
          <p:cNvPr id="15" name="Immagine 14"/>
          <p:cNvPicPr>
            <a:picLocks noChangeAspect="1"/>
          </p:cNvPicPr>
          <p:nvPr/>
        </p:nvPicPr>
        <p:blipFill>
          <a:blip r:embed="rId2"/>
          <a:stretch>
            <a:fillRect/>
          </a:stretch>
        </p:blipFill>
        <p:spPr>
          <a:xfrm>
            <a:off x="187606" y="2162318"/>
            <a:ext cx="8615456" cy="4302456"/>
          </a:xfrm>
          <a:prstGeom prst="rect">
            <a:avLst/>
          </a:prstGeom>
        </p:spPr>
      </p:pic>
      <p:sp>
        <p:nvSpPr>
          <p:cNvPr id="16" name="CasellaDiTesto 15"/>
          <p:cNvSpPr txBox="1"/>
          <p:nvPr/>
        </p:nvSpPr>
        <p:spPr>
          <a:xfrm>
            <a:off x="3182961" y="5006269"/>
            <a:ext cx="259763"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sz="1200" dirty="0">
                <a:latin typeface="Times New Roman"/>
                <a:cs typeface="Times New Roman"/>
              </a:rPr>
              <a:t>1</a:t>
            </a:r>
          </a:p>
        </p:txBody>
      </p:sp>
      <p:pic>
        <p:nvPicPr>
          <p:cNvPr id="6" name="Immagine 5"/>
          <p:cNvPicPr>
            <a:picLocks noChangeAspect="1"/>
          </p:cNvPicPr>
          <p:nvPr/>
        </p:nvPicPr>
        <p:blipFill>
          <a:blip r:embed="rId3"/>
          <a:stretch>
            <a:fillRect/>
          </a:stretch>
        </p:blipFill>
        <p:spPr>
          <a:xfrm>
            <a:off x="14434" y="5742"/>
            <a:ext cx="1168931" cy="1278556"/>
          </a:xfrm>
          <a:prstGeom prst="rect">
            <a:avLst/>
          </a:prstGeom>
        </p:spPr>
      </p:pic>
      <p:cxnSp>
        <p:nvCxnSpPr>
          <p:cNvPr id="9" name="Connettore 1 8"/>
          <p:cNvCxnSpPr>
            <a:cxnSpLocks/>
            <a:stCxn id="10" idx="1"/>
            <a:endCxn id="10" idx="3"/>
          </p:cNvCxnSpPr>
          <p:nvPr/>
        </p:nvCxnSpPr>
        <p:spPr>
          <a:xfrm>
            <a:off x="1327182" y="589507"/>
            <a:ext cx="719270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2" name="Connettore 1 11"/>
          <p:cNvCxnSpPr/>
          <p:nvPr/>
        </p:nvCxnSpPr>
        <p:spPr>
          <a:xfrm>
            <a:off x="3442724" y="960892"/>
            <a:ext cx="2352795"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81293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dirty="0">
                <a:latin typeface="Times New Roman"/>
                <a:cs typeface="Times New Roman"/>
              </a:rPr>
              <a:t>Autophagy in eukaryotic cells</a:t>
            </a:r>
          </a:p>
        </p:txBody>
      </p: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554391" y="725084"/>
            <a:ext cx="8058254" cy="369332"/>
          </a:xfrm>
          <a:prstGeom prst="rect">
            <a:avLst/>
          </a:prstGeom>
          <a:noFill/>
        </p:spPr>
        <p:txBody>
          <a:bodyPr wrap="square" rtlCol="0">
            <a:spAutoFit/>
          </a:bodyPr>
          <a:lstStyle/>
          <a:p>
            <a:pPr marL="285750" indent="-285750" algn="just">
              <a:buFont typeface="Arial"/>
              <a:buChar char="•"/>
            </a:pPr>
            <a:endParaRPr lang="en-GB" dirty="0">
              <a:latin typeface="Times New Roman"/>
              <a:cs typeface="Times New Roman"/>
            </a:endParaRPr>
          </a:p>
        </p:txBody>
      </p:sp>
      <p:cxnSp>
        <p:nvCxnSpPr>
          <p:cNvPr id="12" name="Connettore 1 11"/>
          <p:cNvCxnSpPr/>
          <p:nvPr/>
        </p:nvCxnSpPr>
        <p:spPr>
          <a:xfrm>
            <a:off x="2450354" y="706953"/>
            <a:ext cx="4377765" cy="0"/>
          </a:xfrm>
          <a:prstGeom prst="line">
            <a:avLst/>
          </a:prstGeom>
        </p:spPr>
        <p:style>
          <a:lnRef idx="1">
            <a:schemeClr val="accent6"/>
          </a:lnRef>
          <a:fillRef idx="0">
            <a:schemeClr val="accent6"/>
          </a:fillRef>
          <a:effectRef idx="0">
            <a:schemeClr val="accent6"/>
          </a:effectRef>
          <a:fontRef idx="minor">
            <a:schemeClr val="tx1"/>
          </a:fontRef>
        </p:style>
      </p:cxnSp>
      <p:sp>
        <p:nvSpPr>
          <p:cNvPr id="14" name="CasellaDiTesto 13"/>
          <p:cNvSpPr txBox="1"/>
          <p:nvPr/>
        </p:nvSpPr>
        <p:spPr>
          <a:xfrm>
            <a:off x="554391" y="1094416"/>
            <a:ext cx="8058254" cy="2308324"/>
          </a:xfrm>
          <a:prstGeom prst="rect">
            <a:avLst/>
          </a:prstGeom>
          <a:noFill/>
        </p:spPr>
        <p:txBody>
          <a:bodyPr wrap="square" rtlCol="0">
            <a:spAutoFit/>
          </a:bodyPr>
          <a:lstStyle/>
          <a:p>
            <a:pPr algn="just"/>
            <a:endParaRPr lang="it-IT" dirty="0">
              <a:latin typeface="Times New Roman"/>
              <a:cs typeface="Times New Roman"/>
            </a:endParaRPr>
          </a:p>
          <a:p>
            <a:pPr marL="285750" indent="-285750" algn="just">
              <a:buFont typeface="Arial"/>
              <a:buChar char="•"/>
            </a:pPr>
            <a:r>
              <a:rPr lang="en-US" dirty="0">
                <a:latin typeface="Times New Roman"/>
                <a:cs typeface="Times New Roman"/>
              </a:rPr>
              <a:t>The </a:t>
            </a:r>
            <a:r>
              <a:rPr lang="en-US" i="1" dirty="0">
                <a:latin typeface="Times New Roman"/>
                <a:cs typeface="Times New Roman"/>
              </a:rPr>
              <a:t>initial steps </a:t>
            </a:r>
            <a:r>
              <a:rPr lang="en-US" dirty="0">
                <a:latin typeface="Times New Roman"/>
                <a:cs typeface="Times New Roman"/>
              </a:rPr>
              <a:t>include </a:t>
            </a:r>
            <a:r>
              <a:rPr lang="en-US" b="1" dirty="0" err="1">
                <a:latin typeface="Times New Roman"/>
                <a:cs typeface="Times New Roman"/>
              </a:rPr>
              <a:t>phagophore</a:t>
            </a:r>
            <a:r>
              <a:rPr lang="en-US" dirty="0">
                <a:latin typeface="Times New Roman"/>
                <a:cs typeface="Times New Roman"/>
              </a:rPr>
              <a:t> or </a:t>
            </a:r>
            <a:r>
              <a:rPr lang="en-US" b="1" dirty="0">
                <a:latin typeface="Times New Roman"/>
                <a:cs typeface="Times New Roman"/>
              </a:rPr>
              <a:t>pre-</a:t>
            </a:r>
            <a:r>
              <a:rPr lang="en-US" b="1" dirty="0" err="1">
                <a:latin typeface="Times New Roman"/>
                <a:cs typeface="Times New Roman"/>
              </a:rPr>
              <a:t>autophagosome</a:t>
            </a:r>
            <a:r>
              <a:rPr lang="en-US" b="1" dirty="0">
                <a:latin typeface="Times New Roman"/>
                <a:cs typeface="Times New Roman"/>
              </a:rPr>
              <a:t> </a:t>
            </a:r>
            <a:r>
              <a:rPr lang="en-US" dirty="0">
                <a:latin typeface="Times New Roman"/>
                <a:cs typeface="Times New Roman"/>
              </a:rPr>
              <a:t>formation, an isolation membrane able to enclose and fuse its edges forming an </a:t>
            </a:r>
            <a:r>
              <a:rPr lang="en-US" dirty="0" err="1">
                <a:latin typeface="Times New Roman"/>
                <a:cs typeface="Times New Roman"/>
              </a:rPr>
              <a:t>autophagosome</a:t>
            </a:r>
            <a:r>
              <a:rPr lang="en-US" dirty="0">
                <a:latin typeface="Times New Roman"/>
                <a:cs typeface="Times New Roman"/>
              </a:rPr>
              <a:t>, which is a double-membrane partition that includes cytoplasmic material. </a:t>
            </a:r>
            <a:r>
              <a:rPr lang="en-US" dirty="0" err="1">
                <a:latin typeface="Times New Roman"/>
                <a:cs typeface="Times New Roman"/>
              </a:rPr>
              <a:t>Autophagosomes</a:t>
            </a:r>
            <a:r>
              <a:rPr lang="en-US" dirty="0">
                <a:latin typeface="Times New Roman"/>
                <a:cs typeface="Times New Roman"/>
              </a:rPr>
              <a:t> then fuse with lysosomes forming </a:t>
            </a:r>
            <a:r>
              <a:rPr lang="en-US" dirty="0" err="1">
                <a:latin typeface="Times New Roman"/>
                <a:cs typeface="Times New Roman"/>
              </a:rPr>
              <a:t>autolysosome</a:t>
            </a:r>
            <a:r>
              <a:rPr lang="en-US" dirty="0">
                <a:latin typeface="Times New Roman"/>
                <a:cs typeface="Times New Roman"/>
              </a:rPr>
              <a:t> or </a:t>
            </a:r>
            <a:r>
              <a:rPr lang="en-US" dirty="0" err="1">
                <a:latin typeface="Times New Roman"/>
                <a:cs typeface="Times New Roman"/>
              </a:rPr>
              <a:t>degradative</a:t>
            </a:r>
            <a:r>
              <a:rPr lang="en-US" dirty="0">
                <a:latin typeface="Times New Roman"/>
                <a:cs typeface="Times New Roman"/>
              </a:rPr>
              <a:t> </a:t>
            </a:r>
            <a:r>
              <a:rPr lang="en-US" dirty="0" err="1">
                <a:latin typeface="Times New Roman"/>
                <a:cs typeface="Times New Roman"/>
              </a:rPr>
              <a:t>autophagosomes</a:t>
            </a:r>
            <a:r>
              <a:rPr lang="en-US" dirty="0">
                <a:latin typeface="Times New Roman"/>
                <a:cs typeface="Times New Roman"/>
              </a:rPr>
              <a:t>, compartments where sequestered intra-</a:t>
            </a:r>
            <a:r>
              <a:rPr lang="en-US" dirty="0" err="1">
                <a:latin typeface="Times New Roman"/>
                <a:cs typeface="Times New Roman"/>
              </a:rPr>
              <a:t>autophagosomal</a:t>
            </a:r>
            <a:r>
              <a:rPr lang="en-US" dirty="0">
                <a:latin typeface="Times New Roman"/>
                <a:cs typeface="Times New Roman"/>
              </a:rPr>
              <a:t> components are degraded by </a:t>
            </a:r>
            <a:r>
              <a:rPr lang="en-US" dirty="0" err="1">
                <a:latin typeface="Times New Roman"/>
                <a:cs typeface="Times New Roman"/>
              </a:rPr>
              <a:t>lysosomal</a:t>
            </a:r>
            <a:r>
              <a:rPr lang="en-US" dirty="0">
                <a:latin typeface="Times New Roman"/>
                <a:cs typeface="Times New Roman"/>
              </a:rPr>
              <a:t> </a:t>
            </a:r>
            <a:r>
              <a:rPr lang="en-US" dirty="0" err="1">
                <a:latin typeface="Times New Roman"/>
                <a:cs typeface="Times New Roman"/>
              </a:rPr>
              <a:t>hydroxilases</a:t>
            </a:r>
            <a:r>
              <a:rPr lang="en-US" dirty="0">
                <a:latin typeface="Times New Roman"/>
                <a:cs typeface="Times New Roman"/>
              </a:rPr>
              <a:t>. </a:t>
            </a:r>
            <a:endParaRPr lang="en-GB" dirty="0">
              <a:latin typeface="Times New Roman"/>
              <a:cs typeface="Times New Roman"/>
            </a:endParaRPr>
          </a:p>
          <a:p>
            <a:pPr marL="285750" indent="-285750" algn="just">
              <a:buFont typeface="Arial"/>
              <a:buChar char="•"/>
            </a:pPr>
            <a:endParaRPr lang="en-GB" dirty="0">
              <a:latin typeface="Times New Roman"/>
              <a:cs typeface="Times New Roman"/>
            </a:endParaRPr>
          </a:p>
        </p:txBody>
      </p:sp>
      <p:pic>
        <p:nvPicPr>
          <p:cNvPr id="2" name="Immagine 1"/>
          <p:cNvPicPr>
            <a:picLocks noChangeAspect="1"/>
          </p:cNvPicPr>
          <p:nvPr/>
        </p:nvPicPr>
        <p:blipFill>
          <a:blip r:embed="rId2"/>
          <a:stretch>
            <a:fillRect/>
          </a:stretch>
        </p:blipFill>
        <p:spPr>
          <a:xfrm>
            <a:off x="1583764" y="3238386"/>
            <a:ext cx="5244355" cy="3304156"/>
          </a:xfrm>
          <a:prstGeom prst="rect">
            <a:avLst/>
          </a:prstGeom>
        </p:spPr>
      </p:pic>
    </p:spTree>
    <p:extLst>
      <p:ext uri="{BB962C8B-B14F-4D97-AF65-F5344CB8AC3E}">
        <p14:creationId xmlns:p14="http://schemas.microsoft.com/office/powerpoint/2010/main" val="1451457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Autophagy in eukaryotic cells</a:t>
            </a:r>
          </a:p>
        </p:txBody>
      </p: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554391" y="725084"/>
            <a:ext cx="8058254" cy="369332"/>
          </a:xfrm>
          <a:prstGeom prst="rect">
            <a:avLst/>
          </a:prstGeom>
          <a:noFill/>
        </p:spPr>
        <p:txBody>
          <a:bodyPr wrap="square" rtlCol="0">
            <a:spAutoFit/>
          </a:bodyPr>
          <a:lstStyle/>
          <a:p>
            <a:pPr marL="285750" indent="-285750" algn="just">
              <a:buFont typeface="Arial"/>
              <a:buChar char="•"/>
            </a:pPr>
            <a:endParaRPr lang="en-GB" dirty="0">
              <a:latin typeface="Times New Roman"/>
              <a:cs typeface="Times New Roman"/>
            </a:endParaRPr>
          </a:p>
        </p:txBody>
      </p:sp>
      <p:cxnSp>
        <p:nvCxnSpPr>
          <p:cNvPr id="12" name="Connettore 1 11"/>
          <p:cNvCxnSpPr/>
          <p:nvPr/>
        </p:nvCxnSpPr>
        <p:spPr>
          <a:xfrm>
            <a:off x="2450354" y="706953"/>
            <a:ext cx="4377765" cy="0"/>
          </a:xfrm>
          <a:prstGeom prst="line">
            <a:avLst/>
          </a:prstGeom>
        </p:spPr>
        <p:style>
          <a:lnRef idx="1">
            <a:schemeClr val="accent6"/>
          </a:lnRef>
          <a:fillRef idx="0">
            <a:schemeClr val="accent6"/>
          </a:fillRef>
          <a:effectRef idx="0">
            <a:schemeClr val="accent6"/>
          </a:effectRef>
          <a:fontRef idx="minor">
            <a:schemeClr val="tx1"/>
          </a:fontRef>
        </p:style>
      </p:cxnSp>
      <p:sp>
        <p:nvSpPr>
          <p:cNvPr id="14" name="CasellaDiTesto 13"/>
          <p:cNvSpPr txBox="1"/>
          <p:nvPr/>
        </p:nvSpPr>
        <p:spPr>
          <a:xfrm>
            <a:off x="554390" y="864742"/>
            <a:ext cx="8243245" cy="5786199"/>
          </a:xfrm>
          <a:prstGeom prst="rect">
            <a:avLst/>
          </a:prstGeom>
          <a:noFill/>
        </p:spPr>
        <p:txBody>
          <a:bodyPr wrap="square" rtlCol="0">
            <a:spAutoFit/>
          </a:bodyPr>
          <a:lstStyle/>
          <a:p>
            <a:pPr marL="285750" indent="-285750" algn="just">
              <a:buFont typeface="Arial"/>
              <a:buChar char="•"/>
            </a:pPr>
            <a:r>
              <a:rPr lang="en-US" sz="1600" dirty="0">
                <a:latin typeface="Arial" panose="020B0604020202020204" pitchFamily="34" charset="0"/>
                <a:cs typeface="Arial" panose="020B0604020202020204" pitchFamily="34" charset="0"/>
              </a:rPr>
              <a:t>1A/1B light-chain 3 (</a:t>
            </a:r>
            <a:r>
              <a:rPr lang="en-US" sz="1600" b="1" dirty="0">
                <a:latin typeface="Arial" panose="020B0604020202020204" pitchFamily="34" charset="0"/>
                <a:cs typeface="Arial" panose="020B0604020202020204" pitchFamily="34" charset="0"/>
              </a:rPr>
              <a:t>LC3</a:t>
            </a:r>
            <a:r>
              <a:rPr lang="en-US" sz="1600" dirty="0">
                <a:latin typeface="Arial" panose="020B0604020202020204" pitchFamily="34" charset="0"/>
                <a:cs typeface="Arial" panose="020B0604020202020204" pitchFamily="34" charset="0"/>
              </a:rPr>
              <a:t>) plays a central role in autophagy. An activated form of LC3 goes to </a:t>
            </a:r>
            <a:r>
              <a:rPr lang="en-US" sz="1600" dirty="0" err="1">
                <a:latin typeface="Arial" panose="020B0604020202020204" pitchFamily="34" charset="0"/>
                <a:cs typeface="Arial" panose="020B0604020202020204" pitchFamily="34" charset="0"/>
              </a:rPr>
              <a:t>autophagosomal</a:t>
            </a:r>
            <a:r>
              <a:rPr lang="en-US" sz="1600" dirty="0">
                <a:latin typeface="Arial" panose="020B0604020202020204" pitchFamily="34" charset="0"/>
                <a:cs typeface="Arial" panose="020B0604020202020204" pitchFamily="34" charset="0"/>
              </a:rPr>
              <a:t> membranes promoting </a:t>
            </a:r>
            <a:r>
              <a:rPr lang="en-US" sz="1600" b="1" dirty="0">
                <a:latin typeface="Arial" panose="020B0604020202020204" pitchFamily="34" charset="0"/>
                <a:cs typeface="Arial" panose="020B0604020202020204" pitchFamily="34" charset="0"/>
              </a:rPr>
              <a:t>membrane elongation</a:t>
            </a:r>
            <a:r>
              <a:rPr lang="en-US" sz="1600" dirty="0">
                <a:latin typeface="Arial" panose="020B0604020202020204" pitchFamily="34" charset="0"/>
                <a:cs typeface="Arial" panose="020B0604020202020204" pitchFamily="34" charset="0"/>
              </a:rPr>
              <a:t>. Following fusion of </a:t>
            </a:r>
            <a:r>
              <a:rPr lang="en-US" sz="1600" dirty="0" err="1">
                <a:latin typeface="Arial" panose="020B0604020202020204" pitchFamily="34" charset="0"/>
                <a:cs typeface="Arial" panose="020B0604020202020204" pitchFamily="34" charset="0"/>
              </a:rPr>
              <a:t>autophagosomes</a:t>
            </a:r>
            <a:r>
              <a:rPr lang="en-US" sz="1600" dirty="0">
                <a:latin typeface="Arial" panose="020B0604020202020204" pitchFamily="34" charset="0"/>
                <a:cs typeface="Arial" panose="020B0604020202020204" pitchFamily="34" charset="0"/>
              </a:rPr>
              <a:t> and lysosomes, LC3-II is still retained in the membrane and is itself degraded with </a:t>
            </a:r>
            <a:r>
              <a:rPr lang="en-US" sz="1600" dirty="0" err="1">
                <a:latin typeface="Arial" panose="020B0604020202020204" pitchFamily="34" charset="0"/>
                <a:cs typeface="Arial" panose="020B0604020202020204" pitchFamily="34" charset="0"/>
              </a:rPr>
              <a:t>autophagosomal</a:t>
            </a:r>
            <a:r>
              <a:rPr lang="en-US" sz="1600" dirty="0">
                <a:latin typeface="Arial" panose="020B0604020202020204" pitchFamily="34" charset="0"/>
                <a:cs typeface="Arial" panose="020B0604020202020204" pitchFamily="34" charset="0"/>
              </a:rPr>
              <a:t> components by lysosome </a:t>
            </a:r>
            <a:r>
              <a:rPr lang="en-US" sz="1600" dirty="0" err="1">
                <a:latin typeface="Arial" panose="020B0604020202020204" pitchFamily="34" charset="0"/>
                <a:cs typeface="Arial" panose="020B0604020202020204" pitchFamily="34" charset="0"/>
              </a:rPr>
              <a:t>hydroxilases</a:t>
            </a:r>
            <a:r>
              <a:rPr lang="en-US" sz="1600" dirty="0">
                <a:latin typeface="Arial" panose="020B0604020202020204" pitchFamily="34" charset="0"/>
                <a:cs typeface="Arial" panose="020B0604020202020204" pitchFamily="34" charset="0"/>
              </a:rPr>
              <a:t>. </a:t>
            </a:r>
          </a:p>
          <a:p>
            <a:pPr marL="285750" indent="-285750" algn="just">
              <a:buFont typeface="Arial"/>
              <a:buChar char="•"/>
            </a:pPr>
            <a:endParaRPr lang="en-US" dirty="0">
              <a:latin typeface="Times New Roman"/>
              <a:cs typeface="Times New Roman"/>
            </a:endParaRPr>
          </a:p>
          <a:p>
            <a:pPr marL="285750" indent="-285750" algn="just">
              <a:buFont typeface="Arial"/>
              <a:buChar char="•"/>
            </a:pPr>
            <a:endParaRPr lang="en-US" dirty="0">
              <a:latin typeface="Times New Roman"/>
              <a:cs typeface="Times New Roman"/>
            </a:endParaRPr>
          </a:p>
          <a:p>
            <a:pPr marL="285750" indent="-285750" algn="just">
              <a:buFont typeface="Arial"/>
              <a:buChar char="•"/>
            </a:pPr>
            <a:endParaRPr lang="en-US" dirty="0">
              <a:latin typeface="Times New Roman"/>
              <a:cs typeface="Times New Roman"/>
            </a:endParaRPr>
          </a:p>
          <a:p>
            <a:pPr marL="285750" indent="-285750" algn="just">
              <a:buFont typeface="Arial"/>
              <a:buChar char="•"/>
            </a:pPr>
            <a:endParaRPr lang="en-US" dirty="0">
              <a:latin typeface="Times New Roman"/>
              <a:cs typeface="Times New Roman"/>
            </a:endParaRPr>
          </a:p>
          <a:p>
            <a:pPr marL="285750" indent="-285750" algn="just">
              <a:buFont typeface="Arial"/>
              <a:buChar char="•"/>
            </a:pPr>
            <a:endParaRPr lang="en-US" dirty="0">
              <a:latin typeface="Times New Roman"/>
              <a:cs typeface="Times New Roman"/>
            </a:endParaRPr>
          </a:p>
          <a:p>
            <a:pPr marL="285750" indent="-285750" algn="just">
              <a:buFont typeface="Arial"/>
              <a:buChar char="•"/>
            </a:pPr>
            <a:endParaRPr lang="en-US" dirty="0">
              <a:latin typeface="Times New Roman"/>
              <a:cs typeface="Times New Roman"/>
            </a:endParaRPr>
          </a:p>
          <a:p>
            <a:pPr marL="285750" indent="-285750" algn="just">
              <a:buFont typeface="Arial"/>
              <a:buChar char="•"/>
            </a:pPr>
            <a:endParaRPr lang="en-US" dirty="0">
              <a:latin typeface="Times New Roman"/>
              <a:cs typeface="Times New Roman"/>
            </a:endParaRPr>
          </a:p>
          <a:p>
            <a:pPr marL="285750" indent="-285750" algn="just">
              <a:buFont typeface="Arial"/>
              <a:buChar char="•"/>
            </a:pPr>
            <a:endParaRPr lang="en-US" dirty="0">
              <a:latin typeface="Times New Roman"/>
              <a:cs typeface="Times New Roman"/>
            </a:endParaRPr>
          </a:p>
          <a:p>
            <a:pPr marL="285750" indent="-285750" algn="just">
              <a:buFont typeface="Arial"/>
              <a:buChar char="•"/>
            </a:pPr>
            <a:endParaRPr lang="en-US" dirty="0">
              <a:latin typeface="Times New Roman"/>
              <a:cs typeface="Times New Roman"/>
            </a:endParaRPr>
          </a:p>
          <a:p>
            <a:pPr marL="285750" indent="-285750" algn="just">
              <a:buFont typeface="Arial"/>
              <a:buChar char="•"/>
            </a:pPr>
            <a:endParaRPr lang="en-US" sz="1600" dirty="0">
              <a:latin typeface="Arial" panose="020B0604020202020204" pitchFamily="34" charset="0"/>
              <a:cs typeface="Arial" panose="020B0604020202020204" pitchFamily="34" charset="0"/>
            </a:endParaRPr>
          </a:p>
          <a:p>
            <a:pPr marL="285750" indent="-285750" algn="just">
              <a:buFont typeface="Arial"/>
              <a:buChar char="•"/>
            </a:pPr>
            <a:endParaRPr lang="en-US" sz="1600" dirty="0">
              <a:latin typeface="Arial" panose="020B0604020202020204" pitchFamily="34" charset="0"/>
              <a:cs typeface="Arial" panose="020B0604020202020204" pitchFamily="34" charset="0"/>
            </a:endParaRPr>
          </a:p>
          <a:p>
            <a:pPr marL="285750" indent="-285750" algn="just">
              <a:buFont typeface="Arial"/>
              <a:buChar char="•"/>
            </a:pPr>
            <a:endParaRPr lang="en-US" sz="1600" dirty="0">
              <a:latin typeface="Arial" panose="020B0604020202020204" pitchFamily="34" charset="0"/>
              <a:cs typeface="Arial" panose="020B0604020202020204" pitchFamily="34" charset="0"/>
            </a:endParaRPr>
          </a:p>
          <a:p>
            <a:pPr marL="285750" indent="-285750" algn="just">
              <a:buFont typeface="Arial"/>
              <a:buChar char="•"/>
            </a:pPr>
            <a:r>
              <a:rPr lang="en-US" sz="1600" dirty="0">
                <a:latin typeface="Arial" panose="020B0604020202020204" pitchFamily="34" charset="0"/>
                <a:cs typeface="Arial" panose="020B0604020202020204" pitchFamily="34" charset="0"/>
              </a:rPr>
              <a:t>LC3-II interacts with a class of autophagy adaptors known as </a:t>
            </a:r>
            <a:r>
              <a:rPr lang="en-US" sz="1600" b="1" dirty="0">
                <a:latin typeface="Arial" panose="020B0604020202020204" pitchFamily="34" charset="0"/>
                <a:cs typeface="Arial" panose="020B0604020202020204" pitchFamily="34" charset="0"/>
              </a:rPr>
              <a:t>sequestosome-1/p62-like </a:t>
            </a:r>
            <a:r>
              <a:rPr lang="en-US" sz="1600" dirty="0">
                <a:latin typeface="Arial" panose="020B0604020202020204" pitchFamily="34" charset="0"/>
                <a:cs typeface="Arial" panose="020B0604020202020204" pitchFamily="34" charset="0"/>
              </a:rPr>
              <a:t>receptors (SLRs), which are pathogen recognition receptors (PRRs) cable of selectively targeting diverse microorganisms towards selective autophagic degradation mainly via ubiquitin-signaling of invasive microorganisms. SLRs are able to pack </a:t>
            </a:r>
            <a:r>
              <a:rPr lang="en-US" sz="1600" dirty="0" err="1">
                <a:latin typeface="Arial" panose="020B0604020202020204" pitchFamily="34" charset="0"/>
                <a:cs typeface="Arial" panose="020B0604020202020204" pitchFamily="34" charset="0"/>
              </a:rPr>
              <a:t>ubiquinated</a:t>
            </a:r>
            <a:r>
              <a:rPr lang="en-US" sz="1600" dirty="0">
                <a:latin typeface="Arial" panose="020B0604020202020204" pitchFamily="34" charset="0"/>
                <a:cs typeface="Arial" panose="020B0604020202020204" pitchFamily="34" charset="0"/>
              </a:rPr>
              <a:t> microbial components, while the interaction with LC3 promotes the delivery of packed substrates towards the </a:t>
            </a:r>
            <a:r>
              <a:rPr lang="en-US" sz="1600" dirty="0" err="1">
                <a:latin typeface="Arial" panose="020B0604020202020204" pitchFamily="34" charset="0"/>
                <a:cs typeface="Arial" panose="020B0604020202020204" pitchFamily="34" charset="0"/>
              </a:rPr>
              <a:t>autophagic</a:t>
            </a:r>
            <a:r>
              <a:rPr lang="en-US" sz="1600" dirty="0">
                <a:latin typeface="Arial" panose="020B0604020202020204" pitchFamily="34" charset="0"/>
                <a:cs typeface="Arial" panose="020B0604020202020204" pitchFamily="34" charset="0"/>
              </a:rPr>
              <a:t> route. </a:t>
            </a:r>
            <a:endParaRPr lang="en-GB" sz="1600" dirty="0">
              <a:latin typeface="Arial" panose="020B0604020202020204" pitchFamily="34" charset="0"/>
              <a:cs typeface="Arial" panose="020B0604020202020204" pitchFamily="34" charset="0"/>
            </a:endParaRPr>
          </a:p>
        </p:txBody>
      </p:sp>
      <p:pic>
        <p:nvPicPr>
          <p:cNvPr id="10" name="Immagine 9" descr="ZIKV_autophagy 2.pdf"/>
          <p:cNvPicPr>
            <a:picLocks noChangeAspect="1"/>
          </p:cNvPicPr>
          <p:nvPr/>
        </p:nvPicPr>
        <p:blipFill>
          <a:blip r:embed="rId2"/>
          <a:stretch>
            <a:fillRect/>
          </a:stretch>
        </p:blipFill>
        <p:spPr>
          <a:xfrm>
            <a:off x="1763059" y="2315882"/>
            <a:ext cx="5274235" cy="2569883"/>
          </a:xfrm>
          <a:prstGeom prst="rect">
            <a:avLst/>
          </a:prstGeom>
          <a:solidFill>
            <a:schemeClr val="bg1"/>
          </a:solidFill>
        </p:spPr>
      </p:pic>
      <p:sp>
        <p:nvSpPr>
          <p:cNvPr id="2" name="Rettangolo 1"/>
          <p:cNvSpPr/>
          <p:nvPr/>
        </p:nvSpPr>
        <p:spPr>
          <a:xfrm>
            <a:off x="5976471" y="3361765"/>
            <a:ext cx="1060823" cy="41835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65475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830997"/>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Role of autophagy in the immune responses against invading microorganisms</a:t>
            </a:r>
          </a:p>
        </p:txBody>
      </p:sp>
      <p:sp>
        <p:nvSpPr>
          <p:cNvPr id="9" name="CasellaDiTesto 8"/>
          <p:cNvSpPr txBox="1"/>
          <p:nvPr/>
        </p:nvSpPr>
        <p:spPr>
          <a:xfrm>
            <a:off x="415847" y="1204880"/>
            <a:ext cx="8058253" cy="4524315"/>
          </a:xfrm>
          <a:prstGeom prst="rect">
            <a:avLst/>
          </a:prstGeom>
          <a:noFill/>
        </p:spPr>
        <p:txBody>
          <a:bodyPr wrap="square" rtlCol="0">
            <a:spAutoFit/>
          </a:bodyPr>
          <a:lstStyle/>
          <a:p>
            <a:pPr marL="285750" indent="-285750" algn="just">
              <a:buFont typeface="Arial"/>
              <a:buChar char="•"/>
            </a:pPr>
            <a:r>
              <a:rPr lang="en-GB" dirty="0">
                <a:latin typeface="Arial" panose="020B0604020202020204" pitchFamily="34" charset="0"/>
                <a:cs typeface="Arial" panose="020B0604020202020204" pitchFamily="34" charset="0"/>
              </a:rPr>
              <a:t>Autophagy is correlated to immune functions and can be seen as a </a:t>
            </a:r>
            <a:r>
              <a:rPr lang="en-GB" b="1" i="1" dirty="0">
                <a:latin typeface="Arial" panose="020B0604020202020204" pitchFamily="34" charset="0"/>
                <a:cs typeface="Arial" panose="020B0604020202020204" pitchFamily="34" charset="0"/>
              </a:rPr>
              <a:t>primordial form of innate immunity counteracting invading microorganisms</a:t>
            </a:r>
            <a:r>
              <a:rPr lang="en-GB" dirty="0">
                <a:latin typeface="Arial" panose="020B0604020202020204" pitchFamily="34" charset="0"/>
                <a:cs typeface="Arial" panose="020B0604020202020204" pitchFamily="34" charset="0"/>
              </a:rPr>
              <a:t>.</a:t>
            </a:r>
          </a:p>
          <a:p>
            <a:pPr marL="285750" indent="-285750" algn="just">
              <a:buFont typeface="Arial"/>
              <a:buChar char="•"/>
            </a:pPr>
            <a:endParaRPr lang="en-GB" dirty="0">
              <a:latin typeface="Arial" panose="020B0604020202020204" pitchFamily="34" charset="0"/>
              <a:cs typeface="Arial" panose="020B0604020202020204" pitchFamily="34" charset="0"/>
            </a:endParaRPr>
          </a:p>
          <a:p>
            <a:pPr marL="285750" indent="-285750" algn="just">
              <a:buFont typeface="Arial"/>
              <a:buChar char="•"/>
            </a:pPr>
            <a:endParaRPr lang="en-GB" dirty="0">
              <a:latin typeface="Arial" panose="020B0604020202020204" pitchFamily="34" charset="0"/>
              <a:cs typeface="Arial" panose="020B0604020202020204" pitchFamily="34" charset="0"/>
            </a:endParaRPr>
          </a:p>
          <a:p>
            <a:pPr marL="285750" indent="-285750" algn="just">
              <a:buFont typeface="Arial"/>
              <a:buChar char="•"/>
            </a:pPr>
            <a:r>
              <a:rPr lang="en-US" dirty="0">
                <a:latin typeface="Arial" panose="020B0604020202020204" pitchFamily="34" charset="0"/>
                <a:cs typeface="Arial" panose="020B0604020202020204" pitchFamily="34" charset="0"/>
              </a:rPr>
              <a:t>The principle defense mechanism is given via the </a:t>
            </a:r>
            <a:r>
              <a:rPr lang="en-US" b="1" i="1" dirty="0">
                <a:latin typeface="Arial" panose="020B0604020202020204" pitchFamily="34" charset="0"/>
                <a:cs typeface="Arial" panose="020B0604020202020204" pitchFamily="34" charset="0"/>
              </a:rPr>
              <a:t>recognition of viral-conserved pathogen-associated molecular patterns (PAMPs) </a:t>
            </a:r>
            <a:r>
              <a:rPr lang="it-IT" b="1" i="1" dirty="0">
                <a:latin typeface="Arial" panose="020B0604020202020204" pitchFamily="34" charset="0"/>
                <a:cs typeface="Arial" panose="020B0604020202020204" pitchFamily="34" charset="0"/>
              </a:rPr>
              <a:t> </a:t>
            </a:r>
            <a:r>
              <a:rPr lang="en-US" b="1" i="1" dirty="0">
                <a:latin typeface="Arial" panose="020B0604020202020204" pitchFamily="34" charset="0"/>
                <a:cs typeface="Arial" panose="020B0604020202020204" pitchFamily="34" charset="0"/>
              </a:rPr>
              <a:t>by cytosolic or membrane-bound PRRs</a:t>
            </a:r>
            <a:r>
              <a:rPr lang="en-US" dirty="0">
                <a:latin typeface="Arial" panose="020B0604020202020204" pitchFamily="34" charset="0"/>
                <a:cs typeface="Arial" panose="020B0604020202020204" pitchFamily="34" charset="0"/>
              </a:rPr>
              <a:t>. This is followed by the transduction of intracellular signals culminating in the stimulation of innate immune responses, principally including the activation of transcription factors that regulate the synthesis of inflammatory cytokines</a:t>
            </a:r>
            <a:r>
              <a:rPr lang="it-IT" dirty="0">
                <a:latin typeface="Arial" panose="020B0604020202020204" pitchFamily="34" charset="0"/>
                <a:cs typeface="Arial" panose="020B0604020202020204" pitchFamily="34" charset="0"/>
              </a:rPr>
              <a:t>.</a:t>
            </a:r>
          </a:p>
          <a:p>
            <a:pPr marL="285750" indent="-285750" algn="just">
              <a:buFont typeface="Arial"/>
              <a:buChar char="•"/>
            </a:pPr>
            <a:endParaRPr lang="it-IT" dirty="0">
              <a:latin typeface="Arial" panose="020B0604020202020204" pitchFamily="34" charset="0"/>
              <a:cs typeface="Arial" panose="020B0604020202020204" pitchFamily="34" charset="0"/>
            </a:endParaRPr>
          </a:p>
          <a:p>
            <a:pPr marL="285750" indent="-285750" algn="just">
              <a:buFont typeface="Arial"/>
              <a:buChar char="•"/>
            </a:pPr>
            <a:endParaRPr lang="it-IT" dirty="0">
              <a:latin typeface="Arial" panose="020B0604020202020204" pitchFamily="34" charset="0"/>
              <a:cs typeface="Arial" panose="020B0604020202020204" pitchFamily="34" charset="0"/>
            </a:endParaRPr>
          </a:p>
          <a:p>
            <a:pPr marL="285750" indent="-285750" algn="just">
              <a:buFont typeface="Arial"/>
              <a:buChar char="•"/>
            </a:pPr>
            <a:r>
              <a:rPr lang="en-US" dirty="0">
                <a:latin typeface="Arial" panose="020B0604020202020204" pitchFamily="34" charset="0"/>
                <a:cs typeface="Arial" panose="020B0604020202020204" pitchFamily="34" charset="0"/>
              </a:rPr>
              <a:t>During the progressive mounting of this innate response, </a:t>
            </a:r>
            <a:r>
              <a:rPr lang="en-US" b="1" i="1" dirty="0">
                <a:latin typeface="Arial" panose="020B0604020202020204" pitchFamily="34" charset="0"/>
                <a:cs typeface="Arial" panose="020B0604020202020204" pitchFamily="34" charset="0"/>
              </a:rPr>
              <a:t>autophagy constitutes an integrated, valid, and immediate option by exerting a direct immune function</a:t>
            </a:r>
            <a:r>
              <a:rPr lang="en-US" dirty="0">
                <a:latin typeface="Arial" panose="020B0604020202020204" pitchFamily="34" charset="0"/>
                <a:cs typeface="Arial" panose="020B0604020202020204" pitchFamily="34" charset="0"/>
              </a:rPr>
              <a:t>.</a:t>
            </a:r>
            <a:r>
              <a:rPr lang="it-IT"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
        <p:nvSpPr>
          <p:cNvPr id="11" name="CasellaDiTesto 10"/>
          <p:cNvSpPr txBox="1"/>
          <p:nvPr/>
        </p:nvSpPr>
        <p:spPr>
          <a:xfrm>
            <a:off x="554391" y="725084"/>
            <a:ext cx="8058254" cy="369332"/>
          </a:xfrm>
          <a:prstGeom prst="rect">
            <a:avLst/>
          </a:prstGeom>
          <a:noFill/>
        </p:spPr>
        <p:txBody>
          <a:bodyPr wrap="square" rtlCol="0">
            <a:spAutoFit/>
          </a:bodyPr>
          <a:lstStyle/>
          <a:p>
            <a:pPr marL="285750" indent="-285750" algn="just">
              <a:buFont typeface="Arial"/>
              <a:buChar char="•"/>
            </a:pPr>
            <a:endParaRPr lang="en-GB" dirty="0">
              <a:latin typeface="Times New Roman"/>
              <a:cs typeface="Times New Roman"/>
            </a:endParaRPr>
          </a:p>
        </p:txBody>
      </p:sp>
    </p:spTree>
    <p:extLst>
      <p:ext uri="{BB962C8B-B14F-4D97-AF65-F5344CB8AC3E}">
        <p14:creationId xmlns:p14="http://schemas.microsoft.com/office/powerpoint/2010/main" val="3079056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830997"/>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Role of autophagy in the immune responses against invading microorganisms</a:t>
            </a:r>
          </a:p>
        </p:txBody>
      </p:sp>
      <p:sp>
        <p:nvSpPr>
          <p:cNvPr id="11" name="CasellaDiTesto 10"/>
          <p:cNvSpPr txBox="1"/>
          <p:nvPr/>
        </p:nvSpPr>
        <p:spPr>
          <a:xfrm>
            <a:off x="554391" y="725084"/>
            <a:ext cx="8058254" cy="369332"/>
          </a:xfrm>
          <a:prstGeom prst="rect">
            <a:avLst/>
          </a:prstGeom>
          <a:noFill/>
        </p:spPr>
        <p:txBody>
          <a:bodyPr wrap="square" rtlCol="0">
            <a:spAutoFit/>
          </a:bodyPr>
          <a:lstStyle/>
          <a:p>
            <a:pPr marL="285750" indent="-285750" algn="just">
              <a:buFont typeface="Arial"/>
              <a:buChar char="•"/>
            </a:pPr>
            <a:endParaRPr lang="en-GB" dirty="0">
              <a:latin typeface="Times New Roman"/>
              <a:cs typeface="Times New Roman"/>
            </a:endParaRPr>
          </a:p>
        </p:txBody>
      </p:sp>
      <p:cxnSp>
        <p:nvCxnSpPr>
          <p:cNvPr id="12" name="Connettore 1 11"/>
          <p:cNvCxnSpPr/>
          <p:nvPr/>
        </p:nvCxnSpPr>
        <p:spPr>
          <a:xfrm>
            <a:off x="1225176" y="706953"/>
            <a:ext cx="6920667" cy="18131"/>
          </a:xfrm>
          <a:prstGeom prst="line">
            <a:avLst/>
          </a:prstGeom>
        </p:spPr>
        <p:style>
          <a:lnRef idx="1">
            <a:schemeClr val="accent6"/>
          </a:lnRef>
          <a:fillRef idx="0">
            <a:schemeClr val="accent6"/>
          </a:fillRef>
          <a:effectRef idx="0">
            <a:schemeClr val="accent6"/>
          </a:effectRef>
          <a:fontRef idx="minor">
            <a:schemeClr val="tx1"/>
          </a:fontRef>
        </p:style>
      </p:cxnSp>
      <p:cxnSp>
        <p:nvCxnSpPr>
          <p:cNvPr id="13" name="Connettore 1 12"/>
          <p:cNvCxnSpPr/>
          <p:nvPr/>
        </p:nvCxnSpPr>
        <p:spPr>
          <a:xfrm>
            <a:off x="2794000" y="1058154"/>
            <a:ext cx="3615765" cy="0"/>
          </a:xfrm>
          <a:prstGeom prst="line">
            <a:avLst/>
          </a:prstGeom>
        </p:spPr>
        <p:style>
          <a:lnRef idx="1">
            <a:schemeClr val="accent6"/>
          </a:lnRef>
          <a:fillRef idx="0">
            <a:schemeClr val="accent6"/>
          </a:fillRef>
          <a:effectRef idx="0">
            <a:schemeClr val="accent6"/>
          </a:effectRef>
          <a:fontRef idx="minor">
            <a:schemeClr val="tx1"/>
          </a:fontRef>
        </p:style>
      </p:cxnSp>
      <p:pic>
        <p:nvPicPr>
          <p:cNvPr id="8" name="Immagine 7" descr="Macintosh HD:Users:rossella:Desktop:Review ZIKV autophagy:Updated text and Figures:Figure TIFF:2. Figure 2 Innate Immunity.tiff.crdownload.tif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2902" y="1559560"/>
            <a:ext cx="6872941" cy="4760558"/>
          </a:xfrm>
          <a:prstGeom prst="rect">
            <a:avLst/>
          </a:prstGeom>
          <a:noFill/>
          <a:ln>
            <a:noFill/>
          </a:ln>
        </p:spPr>
      </p:pic>
      <p:sp>
        <p:nvSpPr>
          <p:cNvPr id="10" name="CasellaDiTesto 9"/>
          <p:cNvSpPr txBox="1"/>
          <p:nvPr/>
        </p:nvSpPr>
        <p:spPr>
          <a:xfrm>
            <a:off x="3956405" y="6566507"/>
            <a:ext cx="6641084" cy="276999"/>
          </a:xfrm>
          <a:prstGeom prst="rect">
            <a:avLst/>
          </a:prstGeom>
          <a:noFill/>
        </p:spPr>
        <p:txBody>
          <a:bodyPr wrap="square" rtlCol="0">
            <a:spAutoFit/>
          </a:bodyPr>
          <a:lstStyle/>
          <a:p>
            <a:r>
              <a:rPr lang="fr-FR" sz="1200" dirty="0">
                <a:latin typeface="Times New Roman"/>
                <a:cs typeface="Times New Roman"/>
              </a:rPr>
              <a:t>Gratton, R. et al. 2019. </a:t>
            </a:r>
            <a:r>
              <a:rPr lang="fr-FR" sz="1200" i="1" dirty="0">
                <a:latin typeface="Times New Roman"/>
                <a:cs typeface="Times New Roman"/>
              </a:rPr>
              <a:t>Int J Mol </a:t>
            </a:r>
            <a:r>
              <a:rPr lang="fr-FR" sz="1200" i="1" dirty="0" err="1">
                <a:latin typeface="Times New Roman"/>
                <a:cs typeface="Times New Roman"/>
              </a:rPr>
              <a:t>Sci</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a:t>
            </a:r>
            <a:r>
              <a:rPr lang="fr-FR" sz="1200" dirty="0" err="1">
                <a:latin typeface="Times New Roman"/>
                <a:cs typeface="Times New Roman"/>
              </a:rPr>
              <a:t>https</a:t>
            </a:r>
            <a:r>
              <a:rPr lang="fr-FR" sz="1200" dirty="0">
                <a:latin typeface="Times New Roman"/>
                <a:cs typeface="Times New Roman"/>
              </a:rPr>
              <a:t>://</a:t>
            </a:r>
            <a:r>
              <a:rPr lang="fr-FR" sz="1200" dirty="0" err="1">
                <a:latin typeface="Times New Roman"/>
                <a:cs typeface="Times New Roman"/>
              </a:rPr>
              <a:t>doi.org</a:t>
            </a:r>
            <a:r>
              <a:rPr lang="fr-FR" sz="1200" dirty="0">
                <a:latin typeface="Times New Roman"/>
                <a:cs typeface="Times New Roman"/>
              </a:rPr>
              <a:t>/10.3390/ijms20051048</a:t>
            </a:r>
            <a:endParaRPr lang="fr-FR" sz="1200" i="1" dirty="0">
              <a:latin typeface="Times New Roman"/>
              <a:cs typeface="Times New Roman"/>
            </a:endParaRPr>
          </a:p>
        </p:txBody>
      </p:sp>
    </p:spTree>
    <p:extLst>
      <p:ext uri="{BB962C8B-B14F-4D97-AF65-F5344CB8AC3E}">
        <p14:creationId xmlns:p14="http://schemas.microsoft.com/office/powerpoint/2010/main" val="1107807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11C9985-D9D9-B847-9E2A-AAE260E3C113}"/>
              </a:ext>
            </a:extLst>
          </p:cNvPr>
          <p:cNvPicPr>
            <a:picLocks noChangeAspect="1"/>
          </p:cNvPicPr>
          <p:nvPr/>
        </p:nvPicPr>
        <p:blipFill>
          <a:blip r:embed="rId2"/>
          <a:stretch>
            <a:fillRect/>
          </a:stretch>
        </p:blipFill>
        <p:spPr>
          <a:xfrm>
            <a:off x="0" y="1493988"/>
            <a:ext cx="9144000" cy="3870024"/>
          </a:xfrm>
          <a:prstGeom prst="rect">
            <a:avLst/>
          </a:prstGeom>
        </p:spPr>
      </p:pic>
    </p:spTree>
    <p:extLst>
      <p:ext uri="{BB962C8B-B14F-4D97-AF65-F5344CB8AC3E}">
        <p14:creationId xmlns:p14="http://schemas.microsoft.com/office/powerpoint/2010/main" val="3723452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787792" y="238868"/>
            <a:ext cx="7591451" cy="400110"/>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Master regulators of autophagy:PI3K/</a:t>
            </a:r>
            <a:r>
              <a:rPr lang="en-GB" sz="2000" b="1" dirty="0" err="1">
                <a:latin typeface="Arial" panose="020B0604020202020204" pitchFamily="34" charset="0"/>
                <a:cs typeface="Arial" panose="020B0604020202020204" pitchFamily="34" charset="0"/>
              </a:rPr>
              <a:t>Akt</a:t>
            </a:r>
            <a:r>
              <a:rPr lang="en-GB" sz="2000" b="1" dirty="0">
                <a:latin typeface="Arial" panose="020B0604020202020204" pitchFamily="34" charset="0"/>
                <a:cs typeface="Arial" panose="020B0604020202020204" pitchFamily="34" charset="0"/>
              </a:rPr>
              <a:t> pathway and </a:t>
            </a:r>
            <a:r>
              <a:rPr lang="en-GB" sz="2000" b="1" dirty="0" err="1">
                <a:latin typeface="Arial" panose="020B0604020202020204" pitchFamily="34" charset="0"/>
                <a:cs typeface="Arial" panose="020B0604020202020204" pitchFamily="34" charset="0"/>
              </a:rPr>
              <a:t>mTOR</a:t>
            </a:r>
            <a:endParaRPr lang="en-GB" sz="2000" b="1" dirty="0">
              <a:latin typeface="Arial" panose="020B0604020202020204" pitchFamily="34" charset="0"/>
              <a:cs typeface="Arial" panose="020B0604020202020204" pitchFamily="34" charset="0"/>
            </a:endParaRPr>
          </a:p>
        </p:txBody>
      </p:sp>
      <p:cxnSp>
        <p:nvCxnSpPr>
          <p:cNvPr id="12" name="Connettore 1 11"/>
          <p:cNvCxnSpPr/>
          <p:nvPr/>
        </p:nvCxnSpPr>
        <p:spPr>
          <a:xfrm>
            <a:off x="956235" y="706953"/>
            <a:ext cx="7189608" cy="18131"/>
          </a:xfrm>
          <a:prstGeom prst="line">
            <a:avLst/>
          </a:prstGeom>
        </p:spPr>
        <p:style>
          <a:lnRef idx="1">
            <a:schemeClr val="accent6"/>
          </a:lnRef>
          <a:fillRef idx="0">
            <a:schemeClr val="accent6"/>
          </a:fillRef>
          <a:effectRef idx="0">
            <a:schemeClr val="accent6"/>
          </a:effectRef>
          <a:fontRef idx="minor">
            <a:schemeClr val="tx1"/>
          </a:fontRef>
        </p:style>
      </p:cxnSp>
      <p:sp>
        <p:nvSpPr>
          <p:cNvPr id="14" name="CasellaDiTesto 13"/>
          <p:cNvSpPr txBox="1"/>
          <p:nvPr/>
        </p:nvSpPr>
        <p:spPr>
          <a:xfrm>
            <a:off x="554392" y="861035"/>
            <a:ext cx="8058253" cy="2585323"/>
          </a:xfrm>
          <a:prstGeom prst="rect">
            <a:avLst/>
          </a:prstGeom>
          <a:noFill/>
        </p:spPr>
        <p:txBody>
          <a:bodyPr wrap="square" rtlCol="0">
            <a:spAutoFit/>
          </a:bodyPr>
          <a:lstStyle/>
          <a:p>
            <a:pPr marL="285750" indent="-285750" algn="just">
              <a:buFont typeface="Arial"/>
              <a:buChar char="•"/>
            </a:pPr>
            <a:r>
              <a:rPr lang="en-US" sz="1600" dirty="0">
                <a:latin typeface="Arial" panose="020B0604020202020204" pitchFamily="34" charset="0"/>
                <a:cs typeface="Arial" panose="020B0604020202020204" pitchFamily="34" charset="0"/>
              </a:rPr>
              <a:t>Autophagy is sensitive to a great variety of stimuli that are transduced by different cellular effectors. In the presence of unfavorable stress conditions, the activation of </a:t>
            </a:r>
            <a:r>
              <a:rPr lang="en-US" sz="1600" dirty="0" err="1">
                <a:latin typeface="Arial" panose="020B0604020202020204" pitchFamily="34" charset="0"/>
                <a:cs typeface="Arial" panose="020B0604020202020204" pitchFamily="34" charset="0"/>
              </a:rPr>
              <a:t>autophagic</a:t>
            </a:r>
            <a:r>
              <a:rPr lang="en-US" sz="1600" dirty="0">
                <a:latin typeface="Arial" panose="020B0604020202020204" pitchFamily="34" charset="0"/>
                <a:cs typeface="Arial" panose="020B0604020202020204" pitchFamily="34" charset="0"/>
              </a:rPr>
              <a:t> flux assures energy supplies and molecular building blocks to sustain cellular proliferation and survival.</a:t>
            </a:r>
          </a:p>
          <a:p>
            <a:pPr marL="285750" indent="-285750" algn="just">
              <a:buFont typeface="Arial"/>
              <a:buChar char="•"/>
            </a:pPr>
            <a:endParaRPr lang="en-US" sz="1600" dirty="0">
              <a:latin typeface="Arial" panose="020B0604020202020204" pitchFamily="34" charset="0"/>
              <a:cs typeface="Arial" panose="020B0604020202020204" pitchFamily="34" charset="0"/>
            </a:endParaRPr>
          </a:p>
          <a:p>
            <a:pPr marL="285750" indent="-285750" algn="just">
              <a:buFont typeface="Arial"/>
              <a:buChar char="•"/>
            </a:pPr>
            <a:r>
              <a:rPr lang="en-US" sz="1600" b="1" i="1" dirty="0">
                <a:latin typeface="Arial" panose="020B0604020202020204" pitchFamily="34" charset="0"/>
                <a:cs typeface="Arial" panose="020B0604020202020204" pitchFamily="34" charset="0"/>
              </a:rPr>
              <a:t>Viruses can trigger many of these stresses in the host cell </a:t>
            </a:r>
            <a:r>
              <a:rPr lang="en-US" sz="1600" dirty="0">
                <a:latin typeface="Arial" panose="020B0604020202020204" pitchFamily="34" charset="0"/>
                <a:cs typeface="Arial" panose="020B0604020202020204" pitchFamily="34" charset="0"/>
              </a:rPr>
              <a:t>during different stages of their replication cycle. Viral binding to target receptors, as well as viral intracellular replication, are the best described events during viral infection known to elicit stress responses and subsequent stimulation of autophagy.</a:t>
            </a:r>
          </a:p>
          <a:p>
            <a:pPr algn="just"/>
            <a:endParaRPr lang="en-US" dirty="0">
              <a:latin typeface="Times New Roman"/>
              <a:cs typeface="Times New Roman"/>
            </a:endParaRPr>
          </a:p>
        </p:txBody>
      </p:sp>
      <p:pic>
        <p:nvPicPr>
          <p:cNvPr id="5" name="Immagine 4"/>
          <p:cNvPicPr>
            <a:picLocks noChangeAspect="1"/>
          </p:cNvPicPr>
          <p:nvPr/>
        </p:nvPicPr>
        <p:blipFill>
          <a:blip r:embed="rId2"/>
          <a:stretch>
            <a:fillRect/>
          </a:stretch>
        </p:blipFill>
        <p:spPr>
          <a:xfrm>
            <a:off x="2540000" y="3573946"/>
            <a:ext cx="4004235" cy="3179466"/>
          </a:xfrm>
          <a:prstGeom prst="rect">
            <a:avLst/>
          </a:prstGeom>
        </p:spPr>
      </p:pic>
    </p:spTree>
    <p:extLst>
      <p:ext uri="{BB962C8B-B14F-4D97-AF65-F5344CB8AC3E}">
        <p14:creationId xmlns:p14="http://schemas.microsoft.com/office/powerpoint/2010/main" val="2661483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i="1" dirty="0" err="1">
                <a:latin typeface="Times New Roman"/>
                <a:cs typeface="Times New Roman"/>
              </a:rPr>
              <a:t>Flavivirus</a:t>
            </a:r>
            <a:r>
              <a:rPr lang="en-GB" sz="2400" b="1" dirty="0">
                <a:latin typeface="Times New Roman"/>
                <a:cs typeface="Times New Roman"/>
              </a:rPr>
              <a:t> infection and autophagy</a:t>
            </a:r>
          </a:p>
        </p:txBody>
      </p:sp>
      <p:cxnSp>
        <p:nvCxnSpPr>
          <p:cNvPr id="12" name="Connettore 1 11"/>
          <p:cNvCxnSpPr/>
          <p:nvPr/>
        </p:nvCxnSpPr>
        <p:spPr>
          <a:xfrm>
            <a:off x="2136588" y="662130"/>
            <a:ext cx="5050118" cy="0"/>
          </a:xfrm>
          <a:prstGeom prst="line">
            <a:avLst/>
          </a:prstGeom>
        </p:spPr>
        <p:style>
          <a:lnRef idx="1">
            <a:schemeClr val="accent6"/>
          </a:lnRef>
          <a:fillRef idx="0">
            <a:schemeClr val="accent6"/>
          </a:fillRef>
          <a:effectRef idx="0">
            <a:schemeClr val="accent6"/>
          </a:effectRef>
          <a:fontRef idx="minor">
            <a:schemeClr val="tx1"/>
          </a:fontRef>
        </p:style>
      </p:cxnSp>
      <p:sp>
        <p:nvSpPr>
          <p:cNvPr id="14" name="CasellaDiTesto 13"/>
          <p:cNvSpPr txBox="1"/>
          <p:nvPr/>
        </p:nvSpPr>
        <p:spPr>
          <a:xfrm>
            <a:off x="554392" y="989954"/>
            <a:ext cx="8058253" cy="2031325"/>
          </a:xfrm>
          <a:prstGeom prst="rect">
            <a:avLst/>
          </a:prstGeom>
          <a:noFill/>
        </p:spPr>
        <p:txBody>
          <a:bodyPr wrap="square" rtlCol="0">
            <a:spAutoFit/>
          </a:bodyPr>
          <a:lstStyle/>
          <a:p>
            <a:pPr marL="285750" indent="-285750" algn="just">
              <a:buFont typeface="Arial"/>
              <a:buChar char="•"/>
            </a:pPr>
            <a:r>
              <a:rPr lang="en-US" dirty="0">
                <a:latin typeface="Times"/>
                <a:cs typeface="Times"/>
              </a:rPr>
              <a:t>As a fundamental part of the immune system, autophagy plays a crucial role in sensing the presence of viruses and mediating their elimination. It is thought that </a:t>
            </a:r>
            <a:r>
              <a:rPr lang="en-US" b="1" i="1" dirty="0">
                <a:latin typeface="Times"/>
                <a:cs typeface="Times"/>
              </a:rPr>
              <a:t>the consumption of intracellular nutrients caused by a competition between the invading virus and the host cells’ metabolism </a:t>
            </a:r>
            <a:r>
              <a:rPr lang="en-US" dirty="0">
                <a:latin typeface="Times"/>
                <a:cs typeface="Times"/>
              </a:rPr>
              <a:t>constitutes one of the principal danger signals in the eukaryotic cell used to recognize infection and mount an appropriate antiviral immune response through the activation of autophagy. </a:t>
            </a:r>
          </a:p>
          <a:p>
            <a:pPr algn="just"/>
            <a:endParaRPr lang="en-US" dirty="0">
              <a:latin typeface="Times New Roman"/>
              <a:cs typeface="Times New Roman"/>
            </a:endParaRPr>
          </a:p>
        </p:txBody>
      </p:sp>
      <p:sp>
        <p:nvSpPr>
          <p:cNvPr id="2" name="Rettangolo 1"/>
          <p:cNvSpPr/>
          <p:nvPr/>
        </p:nvSpPr>
        <p:spPr>
          <a:xfrm>
            <a:off x="3009704" y="3052873"/>
            <a:ext cx="5602941"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dirty="0">
                <a:latin typeface="Times New Roman"/>
                <a:cs typeface="Times New Roman"/>
              </a:rPr>
              <a:t>It is not surprising that several viruses have evolved mechanisms to exploit and subvert </a:t>
            </a:r>
            <a:r>
              <a:rPr lang="en-US" dirty="0" err="1">
                <a:latin typeface="Times New Roman"/>
                <a:cs typeface="Times New Roman"/>
              </a:rPr>
              <a:t>autophagic</a:t>
            </a:r>
            <a:r>
              <a:rPr lang="en-US" dirty="0">
                <a:latin typeface="Times New Roman"/>
                <a:cs typeface="Times New Roman"/>
              </a:rPr>
              <a:t> machinery, directly or indirectly, to promote their replication and propagation. </a:t>
            </a:r>
            <a:endParaRPr lang="it-IT" dirty="0">
              <a:latin typeface="Times New Roman"/>
              <a:cs typeface="Times New Roman"/>
            </a:endParaRPr>
          </a:p>
        </p:txBody>
      </p:sp>
      <p:pic>
        <p:nvPicPr>
          <p:cNvPr id="11" name="Immagine 10"/>
          <p:cNvPicPr>
            <a:picLocks noChangeAspect="1"/>
          </p:cNvPicPr>
          <p:nvPr/>
        </p:nvPicPr>
        <p:blipFill>
          <a:blip r:embed="rId2"/>
          <a:stretch>
            <a:fillRect/>
          </a:stretch>
        </p:blipFill>
        <p:spPr>
          <a:xfrm>
            <a:off x="765369" y="3499482"/>
            <a:ext cx="1958095" cy="1938216"/>
          </a:xfrm>
          <a:prstGeom prst="rect">
            <a:avLst/>
          </a:prstGeom>
        </p:spPr>
      </p:pic>
      <p:sp>
        <p:nvSpPr>
          <p:cNvPr id="13" name="Rettangolo 12"/>
          <p:cNvSpPr/>
          <p:nvPr/>
        </p:nvSpPr>
        <p:spPr>
          <a:xfrm>
            <a:off x="3009704" y="4468590"/>
            <a:ext cx="5602941"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dirty="0">
                <a:latin typeface="Times New Roman"/>
                <a:cs typeface="Times New Roman"/>
              </a:rPr>
              <a:t>In fact, </a:t>
            </a:r>
            <a:r>
              <a:rPr lang="en-US" b="1" i="1" dirty="0" err="1">
                <a:latin typeface="Times New Roman"/>
                <a:cs typeface="Times New Roman"/>
              </a:rPr>
              <a:t>Flaviviruses</a:t>
            </a:r>
            <a:r>
              <a:rPr lang="en-US" b="1" dirty="0">
                <a:latin typeface="Times New Roman"/>
                <a:cs typeface="Times New Roman"/>
              </a:rPr>
              <a:t> can hijack the </a:t>
            </a:r>
            <a:r>
              <a:rPr lang="en-US" b="1" dirty="0" err="1">
                <a:latin typeface="Times New Roman"/>
                <a:cs typeface="Times New Roman"/>
              </a:rPr>
              <a:t>autophagic</a:t>
            </a:r>
            <a:r>
              <a:rPr lang="en-US" b="1" dirty="0">
                <a:latin typeface="Times New Roman"/>
                <a:cs typeface="Times New Roman"/>
              </a:rPr>
              <a:t> response </a:t>
            </a:r>
            <a:r>
              <a:rPr lang="en-US" dirty="0">
                <a:latin typeface="Times New Roman"/>
                <a:cs typeface="Times New Roman"/>
              </a:rPr>
              <a:t>in order to enhance their own replication and facilitate the establishment of infection. Therefore, unraveling the role of autophagy during </a:t>
            </a:r>
            <a:r>
              <a:rPr lang="en-US" i="1" dirty="0" err="1">
                <a:latin typeface="Times New Roman"/>
                <a:cs typeface="Times New Roman"/>
              </a:rPr>
              <a:t>Flavivirus</a:t>
            </a:r>
            <a:r>
              <a:rPr lang="en-US" dirty="0">
                <a:latin typeface="Times New Roman"/>
                <a:cs typeface="Times New Roman"/>
              </a:rPr>
              <a:t> infection might have implications for better understanding viral pathogenesis and aid the identification of potential therapeutic targets.</a:t>
            </a:r>
            <a:endParaRPr lang="it-IT" dirty="0">
              <a:latin typeface="Times New Roman"/>
              <a:cs typeface="Times New Roman"/>
            </a:endParaRPr>
          </a:p>
          <a:p>
            <a:pPr algn="just"/>
            <a:endParaRPr lang="it-IT" dirty="0">
              <a:latin typeface="Times New Roman"/>
              <a:cs typeface="Times New Roman"/>
            </a:endParaRPr>
          </a:p>
        </p:txBody>
      </p:sp>
    </p:spTree>
    <p:extLst>
      <p:ext uri="{BB962C8B-B14F-4D97-AF65-F5344CB8AC3E}">
        <p14:creationId xmlns:p14="http://schemas.microsoft.com/office/powerpoint/2010/main" val="1066457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769441"/>
          </a:xfrm>
          <a:prstGeom prst="rect">
            <a:avLst/>
          </a:prstGeom>
          <a:noFill/>
        </p:spPr>
        <p:txBody>
          <a:bodyPr wrap="square" rtlCol="0">
            <a:spAutoFit/>
          </a:bodyPr>
          <a:lstStyle/>
          <a:p>
            <a:pPr algn="ctr"/>
            <a:r>
              <a:rPr lang="en-GB" sz="2200" b="1" i="1" dirty="0" err="1">
                <a:latin typeface="Arial" panose="020B0604020202020204" pitchFamily="34" charset="0"/>
                <a:cs typeface="Arial" panose="020B0604020202020204" pitchFamily="34" charset="0"/>
              </a:rPr>
              <a:t>Flavivirus</a:t>
            </a:r>
            <a:r>
              <a:rPr lang="en-GB" sz="2200" b="1" dirty="0">
                <a:latin typeface="Arial" panose="020B0604020202020204" pitchFamily="34" charset="0"/>
                <a:cs typeface="Arial" panose="020B0604020202020204" pitchFamily="34" charset="0"/>
              </a:rPr>
              <a:t> infection and autophagy: pro-viral or anti-viral role?</a:t>
            </a:r>
          </a:p>
        </p:txBody>
      </p:sp>
      <p:cxnSp>
        <p:nvCxnSpPr>
          <p:cNvPr id="12" name="Connettore 1 11"/>
          <p:cNvCxnSpPr/>
          <p:nvPr/>
        </p:nvCxnSpPr>
        <p:spPr>
          <a:xfrm>
            <a:off x="1374588" y="662130"/>
            <a:ext cx="6544236" cy="0"/>
          </a:xfrm>
          <a:prstGeom prst="line">
            <a:avLst/>
          </a:prstGeom>
        </p:spPr>
        <p:style>
          <a:lnRef idx="1">
            <a:schemeClr val="accent6"/>
          </a:lnRef>
          <a:fillRef idx="0">
            <a:schemeClr val="accent6"/>
          </a:fillRef>
          <a:effectRef idx="0">
            <a:schemeClr val="accent6"/>
          </a:effectRef>
          <a:fontRef idx="minor">
            <a:schemeClr val="tx1"/>
          </a:fontRef>
        </p:style>
      </p:cxnSp>
      <p:sp>
        <p:nvSpPr>
          <p:cNvPr id="14" name="CasellaDiTesto 13"/>
          <p:cNvSpPr txBox="1"/>
          <p:nvPr/>
        </p:nvSpPr>
        <p:spPr>
          <a:xfrm>
            <a:off x="572755" y="1190413"/>
            <a:ext cx="8058253" cy="369332"/>
          </a:xfrm>
          <a:prstGeom prst="rect">
            <a:avLst/>
          </a:prstGeom>
          <a:noFill/>
        </p:spPr>
        <p:txBody>
          <a:bodyPr wrap="square" rtlCol="0">
            <a:spAutoFit/>
          </a:bodyPr>
          <a:lstStyle/>
          <a:p>
            <a:pPr marL="342900" indent="-342900" algn="just">
              <a:buFont typeface="+mj-lt"/>
              <a:buAutoNum type="arabicPeriod"/>
            </a:pPr>
            <a:r>
              <a:rPr lang="en-US" b="1" dirty="0">
                <a:latin typeface="Arial" panose="020B0604020202020204" pitchFamily="34" charset="0"/>
                <a:cs typeface="Arial" panose="020B0604020202020204" pitchFamily="34" charset="0"/>
              </a:rPr>
              <a:t>Japanese encephalitis virus (JEV)</a:t>
            </a:r>
            <a:r>
              <a:rPr lang="en-US" dirty="0">
                <a:latin typeface="Arial" panose="020B0604020202020204" pitchFamily="34" charset="0"/>
                <a:cs typeface="Arial" panose="020B0604020202020204" pitchFamily="34" charset="0"/>
              </a:rPr>
              <a:t> </a:t>
            </a:r>
          </a:p>
        </p:txBody>
      </p:sp>
      <p:cxnSp>
        <p:nvCxnSpPr>
          <p:cNvPr id="8" name="Connettore 1 7"/>
          <p:cNvCxnSpPr/>
          <p:nvPr/>
        </p:nvCxnSpPr>
        <p:spPr>
          <a:xfrm>
            <a:off x="3795059" y="934058"/>
            <a:ext cx="1613647" cy="0"/>
          </a:xfrm>
          <a:prstGeom prst="line">
            <a:avLst/>
          </a:prstGeom>
        </p:spPr>
        <p:style>
          <a:lnRef idx="1">
            <a:schemeClr val="accent6"/>
          </a:lnRef>
          <a:fillRef idx="0">
            <a:schemeClr val="accent6"/>
          </a:fillRef>
          <a:effectRef idx="0">
            <a:schemeClr val="accent6"/>
          </a:effectRef>
          <a:fontRef idx="minor">
            <a:schemeClr val="tx1"/>
          </a:fontRef>
        </p:style>
      </p:cxnSp>
      <p:sp>
        <p:nvSpPr>
          <p:cNvPr id="9" name="Rettangolo 8"/>
          <p:cNvSpPr/>
          <p:nvPr/>
        </p:nvSpPr>
        <p:spPr>
          <a:xfrm>
            <a:off x="617580" y="1683795"/>
            <a:ext cx="8058252" cy="4524315"/>
          </a:xfrm>
          <a:prstGeom prst="rect">
            <a:avLst/>
          </a:prstGeom>
        </p:spPr>
        <p:txBody>
          <a:bodyPr wrap="square">
            <a:spAutoFit/>
          </a:bodyPr>
          <a:lstStyle/>
          <a:p>
            <a:pPr marL="285750" indent="-285750" algn="just">
              <a:buFont typeface="Arial"/>
              <a:buChar char="•"/>
            </a:pPr>
            <a:r>
              <a:rPr lang="en-US" dirty="0">
                <a:latin typeface="Arial" panose="020B0604020202020204" pitchFamily="34" charset="0"/>
                <a:cs typeface="Arial" panose="020B0604020202020204" pitchFamily="34" charset="0"/>
              </a:rPr>
              <a:t>JEV-induced autophagy exerts a crucial role in promoting viral replication</a:t>
            </a:r>
            <a:r>
              <a:rPr lang="it-IT" dirty="0">
                <a:latin typeface="Arial" panose="020B0604020202020204" pitchFamily="34" charset="0"/>
                <a:cs typeface="Arial" panose="020B0604020202020204" pitchFamily="34" charset="0"/>
              </a:rPr>
              <a:t> </a:t>
            </a:r>
          </a:p>
          <a:p>
            <a:pPr marL="285750" indent="-285750" algn="just">
              <a:buFont typeface="Arial"/>
              <a:buChar char="•"/>
            </a:pPr>
            <a:endParaRPr lang="it-IT" dirty="0">
              <a:latin typeface="Arial" panose="020B0604020202020204" pitchFamily="34" charset="0"/>
              <a:cs typeface="Arial" panose="020B0604020202020204" pitchFamily="34" charset="0"/>
            </a:endParaRPr>
          </a:p>
          <a:p>
            <a:pPr marL="285750" indent="-285750" algn="just">
              <a:buFont typeface="Arial"/>
              <a:buChar char="•"/>
            </a:pPr>
            <a:r>
              <a:rPr lang="en-US" dirty="0">
                <a:latin typeface="Arial" panose="020B0604020202020204" pitchFamily="34" charset="0"/>
                <a:cs typeface="Arial" panose="020B0604020202020204" pitchFamily="34" charset="0"/>
              </a:rPr>
              <a:t>The </a:t>
            </a:r>
            <a:r>
              <a:rPr lang="en-US" b="1" i="1" dirty="0">
                <a:latin typeface="Arial" panose="020B0604020202020204" pitchFamily="34" charset="0"/>
                <a:cs typeface="Arial" panose="020B0604020202020204" pitchFamily="34" charset="0"/>
              </a:rPr>
              <a:t>enhancement of viral progression</a:t>
            </a:r>
            <a:r>
              <a:rPr lang="en-US" dirty="0">
                <a:latin typeface="Arial" panose="020B0604020202020204" pitchFamily="34" charset="0"/>
                <a:cs typeface="Arial" panose="020B0604020202020204" pitchFamily="34" charset="0"/>
              </a:rPr>
              <a:t> following administration of </a:t>
            </a:r>
            <a:r>
              <a:rPr lang="en-US" b="1" i="1" dirty="0">
                <a:latin typeface="Arial" panose="020B0604020202020204" pitchFamily="34" charset="0"/>
                <a:cs typeface="Arial" panose="020B0604020202020204" pitchFamily="34" charset="0"/>
              </a:rPr>
              <a:t>autophagy inducers </a:t>
            </a:r>
            <a:r>
              <a:rPr lang="en-US" dirty="0">
                <a:latin typeface="Arial" panose="020B0604020202020204" pitchFamily="34" charset="0"/>
                <a:cs typeface="Arial" panose="020B0604020202020204" pitchFamily="34" charset="0"/>
              </a:rPr>
              <a:t>(e.g., </a:t>
            </a:r>
            <a:r>
              <a:rPr lang="en-US" dirty="0" err="1">
                <a:latin typeface="Arial" panose="020B0604020202020204" pitchFamily="34" charset="0"/>
                <a:cs typeface="Arial" panose="020B0604020202020204" pitchFamily="34" charset="0"/>
              </a:rPr>
              <a:t>rapamycin</a:t>
            </a:r>
            <a:r>
              <a:rPr lang="en-US" dirty="0">
                <a:latin typeface="Arial" panose="020B0604020202020204" pitchFamily="34" charset="0"/>
                <a:cs typeface="Arial" panose="020B0604020202020204" pitchFamily="34" charset="0"/>
              </a:rPr>
              <a:t>), and </a:t>
            </a:r>
            <a:r>
              <a:rPr lang="en-US" b="1" i="1" dirty="0">
                <a:latin typeface="Arial" panose="020B0604020202020204" pitchFamily="34" charset="0"/>
                <a:cs typeface="Arial" panose="020B0604020202020204" pitchFamily="34" charset="0"/>
              </a:rPr>
              <a:t>the suppression of viral growth </a:t>
            </a:r>
            <a:r>
              <a:rPr lang="en-US" dirty="0">
                <a:latin typeface="Arial" panose="020B0604020202020204" pitchFamily="34" charset="0"/>
                <a:cs typeface="Arial" panose="020B0604020202020204" pitchFamily="34" charset="0"/>
              </a:rPr>
              <a:t>after the administration of </a:t>
            </a:r>
            <a:r>
              <a:rPr lang="en-US" b="1" i="1" dirty="0">
                <a:latin typeface="Arial" panose="020B0604020202020204" pitchFamily="34" charset="0"/>
                <a:cs typeface="Arial" panose="020B0604020202020204" pitchFamily="34" charset="0"/>
              </a:rPr>
              <a:t>autophagy inhibitors </a:t>
            </a:r>
            <a:r>
              <a:rPr lang="en-US" dirty="0">
                <a:latin typeface="Arial" panose="020B0604020202020204" pitchFamily="34" charset="0"/>
                <a:cs typeface="Arial" panose="020B0604020202020204" pitchFamily="34" charset="0"/>
              </a:rPr>
              <a:t>(e.g., 3-methyladenine).</a:t>
            </a:r>
          </a:p>
          <a:p>
            <a:pPr marL="285750" indent="-285750" algn="just">
              <a:buFont typeface="Arial"/>
              <a:buChar char="•"/>
            </a:pPr>
            <a:endParaRPr lang="en-US" dirty="0">
              <a:latin typeface="Arial" panose="020B0604020202020204" pitchFamily="34" charset="0"/>
              <a:cs typeface="Arial" panose="020B0604020202020204" pitchFamily="34" charset="0"/>
            </a:endParaRPr>
          </a:p>
          <a:p>
            <a:pPr marL="285750" indent="-285750" algn="just">
              <a:buFont typeface="Arial"/>
              <a:buChar char="•"/>
            </a:pPr>
            <a:r>
              <a:rPr lang="en-US" dirty="0">
                <a:latin typeface="Arial" panose="020B0604020202020204" pitchFamily="34" charset="0"/>
                <a:cs typeface="Arial" panose="020B0604020202020204" pitchFamily="34" charset="0"/>
              </a:rPr>
              <a:t>Recent findings suggest that </a:t>
            </a:r>
            <a:r>
              <a:rPr lang="en-US" b="1" i="1" dirty="0" err="1">
                <a:latin typeface="Arial" panose="020B0604020202020204" pitchFamily="34" charset="0"/>
                <a:cs typeface="Arial" panose="020B0604020202020204" pitchFamily="34" charset="0"/>
              </a:rPr>
              <a:t>autophagic</a:t>
            </a:r>
            <a:r>
              <a:rPr lang="en-US" b="1" i="1" dirty="0">
                <a:latin typeface="Arial" panose="020B0604020202020204" pitchFamily="34" charset="0"/>
                <a:cs typeface="Arial" panose="020B0604020202020204" pitchFamily="34" charset="0"/>
              </a:rPr>
              <a:t> vesicles do not constitute a source of membrane compartments </a:t>
            </a:r>
            <a:r>
              <a:rPr lang="en-US" dirty="0">
                <a:latin typeface="Arial" panose="020B0604020202020204" pitchFamily="34" charset="0"/>
                <a:cs typeface="Arial" panose="020B0604020202020204" pitchFamily="34" charset="0"/>
              </a:rPr>
              <a:t>used by JEV to sustain its replication, but rather that </a:t>
            </a:r>
            <a:r>
              <a:rPr lang="en-US" b="1" i="1" dirty="0">
                <a:latin typeface="Arial" panose="020B0604020202020204" pitchFamily="34" charset="0"/>
                <a:cs typeface="Arial" panose="020B0604020202020204" pitchFamily="34" charset="0"/>
              </a:rPr>
              <a:t>viral-activated autophagy (</a:t>
            </a:r>
            <a:r>
              <a:rPr lang="en-US" b="1" i="1" dirty="0" err="1">
                <a:latin typeface="Arial" panose="020B0604020202020204" pitchFamily="34" charset="0"/>
                <a:cs typeface="Arial" panose="020B0604020202020204" pitchFamily="34" charset="0"/>
              </a:rPr>
              <a:t>lipidation</a:t>
            </a:r>
            <a:r>
              <a:rPr lang="en-US" b="1" i="1" dirty="0">
                <a:latin typeface="Arial" panose="020B0604020202020204" pitchFamily="34" charset="0"/>
                <a:cs typeface="Arial" panose="020B0604020202020204" pitchFamily="34" charset="0"/>
              </a:rPr>
              <a:t> of LC3) is capable of promoting the initial stages of infection</a:t>
            </a:r>
            <a:r>
              <a:rPr lang="en-US" dirty="0">
                <a:latin typeface="Arial" panose="020B0604020202020204" pitchFamily="34" charset="0"/>
                <a:cs typeface="Arial" panose="020B0604020202020204" pitchFamily="34" charset="0"/>
              </a:rPr>
              <a:t>, specifically the JEV entry process.</a:t>
            </a:r>
          </a:p>
          <a:p>
            <a:pPr marL="285750" indent="-285750" algn="just">
              <a:buFont typeface="Arial"/>
              <a:buChar char="•"/>
            </a:pPr>
            <a:endParaRPr lang="en-US" dirty="0">
              <a:latin typeface="Arial" panose="020B0604020202020204" pitchFamily="34" charset="0"/>
              <a:cs typeface="Arial" panose="020B0604020202020204" pitchFamily="34" charset="0"/>
            </a:endParaRPr>
          </a:p>
          <a:p>
            <a:pPr marL="285750" indent="-285750" algn="just">
              <a:buFont typeface="Arial"/>
              <a:buChar char="•"/>
            </a:pPr>
            <a:r>
              <a:rPr lang="en-US" dirty="0">
                <a:latin typeface="Arial" panose="020B0604020202020204" pitchFamily="34" charset="0"/>
                <a:cs typeface="Arial" panose="020B0604020202020204" pitchFamily="34" charset="0"/>
              </a:rPr>
              <a:t>The </a:t>
            </a:r>
            <a:r>
              <a:rPr lang="en-US" b="1" i="1" dirty="0">
                <a:latin typeface="Arial" panose="020B0604020202020204" pitchFamily="34" charset="0"/>
                <a:cs typeface="Arial" panose="020B0604020202020204" pitchFamily="34" charset="0"/>
              </a:rPr>
              <a:t>accumulation of </a:t>
            </a:r>
            <a:r>
              <a:rPr lang="en-US" b="1" i="1" dirty="0" err="1">
                <a:latin typeface="Arial" panose="020B0604020202020204" pitchFamily="34" charset="0"/>
                <a:cs typeface="Arial" panose="020B0604020202020204" pitchFamily="34" charset="0"/>
              </a:rPr>
              <a:t>autophagosomes</a:t>
            </a:r>
            <a:r>
              <a:rPr lang="en-US" b="1"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thought to </a:t>
            </a:r>
            <a:r>
              <a:rPr lang="en-US" b="1" i="1" dirty="0">
                <a:latin typeface="Arial" panose="020B0604020202020204" pitchFamily="34" charset="0"/>
                <a:cs typeface="Arial" panose="020B0604020202020204" pitchFamily="34" charset="0"/>
              </a:rPr>
              <a:t>enhance viral replication </a:t>
            </a:r>
            <a:r>
              <a:rPr lang="en-US" dirty="0">
                <a:latin typeface="Arial" panose="020B0604020202020204" pitchFamily="34" charset="0"/>
                <a:cs typeface="Arial" panose="020B0604020202020204" pitchFamily="34" charset="0"/>
              </a:rPr>
              <a:t>though the mechanisms underlining this process are not fully understood</a:t>
            </a:r>
            <a:r>
              <a:rPr lang="it-IT" dirty="0">
                <a:latin typeface="Arial" panose="020B0604020202020204" pitchFamily="34" charset="0"/>
                <a:cs typeface="Arial" panose="020B0604020202020204" pitchFamily="34" charset="0"/>
              </a:rPr>
              <a:t>.</a:t>
            </a:r>
          </a:p>
        </p:txBody>
      </p:sp>
      <p:pic>
        <p:nvPicPr>
          <p:cNvPr id="16" name="Immagine 15"/>
          <p:cNvPicPr>
            <a:picLocks noChangeAspect="1"/>
          </p:cNvPicPr>
          <p:nvPr/>
        </p:nvPicPr>
        <p:blipFill>
          <a:blip r:embed="rId2"/>
          <a:stretch>
            <a:fillRect/>
          </a:stretch>
        </p:blipFill>
        <p:spPr>
          <a:xfrm>
            <a:off x="7923996" y="5957455"/>
            <a:ext cx="905138" cy="900543"/>
          </a:xfrm>
          <a:prstGeom prst="rect">
            <a:avLst/>
          </a:prstGeom>
        </p:spPr>
      </p:pic>
    </p:spTree>
    <p:extLst>
      <p:ext uri="{BB962C8B-B14F-4D97-AF65-F5344CB8AC3E}">
        <p14:creationId xmlns:p14="http://schemas.microsoft.com/office/powerpoint/2010/main" val="1679643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769441"/>
          </a:xfrm>
          <a:prstGeom prst="rect">
            <a:avLst/>
          </a:prstGeom>
          <a:noFill/>
        </p:spPr>
        <p:txBody>
          <a:bodyPr wrap="square" rtlCol="0">
            <a:spAutoFit/>
          </a:bodyPr>
          <a:lstStyle/>
          <a:p>
            <a:pPr algn="ctr"/>
            <a:r>
              <a:rPr lang="en-GB" sz="2200" b="1" i="1" dirty="0" err="1">
                <a:latin typeface="Arial" panose="020B0604020202020204" pitchFamily="34" charset="0"/>
                <a:cs typeface="Arial" panose="020B0604020202020204" pitchFamily="34" charset="0"/>
              </a:rPr>
              <a:t>Flavivirus</a:t>
            </a:r>
            <a:r>
              <a:rPr lang="en-GB" sz="2200" b="1" dirty="0">
                <a:latin typeface="Arial" panose="020B0604020202020204" pitchFamily="34" charset="0"/>
                <a:cs typeface="Arial" panose="020B0604020202020204" pitchFamily="34" charset="0"/>
              </a:rPr>
              <a:t> infection and autophagy: pro-viral or anti-viral role?</a:t>
            </a:r>
          </a:p>
        </p:txBody>
      </p:sp>
      <p:cxnSp>
        <p:nvCxnSpPr>
          <p:cNvPr id="12" name="Connettore 1 11"/>
          <p:cNvCxnSpPr/>
          <p:nvPr/>
        </p:nvCxnSpPr>
        <p:spPr>
          <a:xfrm>
            <a:off x="1374588" y="662130"/>
            <a:ext cx="6544236" cy="0"/>
          </a:xfrm>
          <a:prstGeom prst="line">
            <a:avLst/>
          </a:prstGeom>
        </p:spPr>
        <p:style>
          <a:lnRef idx="1">
            <a:schemeClr val="accent6"/>
          </a:lnRef>
          <a:fillRef idx="0">
            <a:schemeClr val="accent6"/>
          </a:fillRef>
          <a:effectRef idx="0">
            <a:schemeClr val="accent6"/>
          </a:effectRef>
          <a:fontRef idx="minor">
            <a:schemeClr val="tx1"/>
          </a:fontRef>
        </p:style>
      </p:cxnSp>
      <p:sp>
        <p:nvSpPr>
          <p:cNvPr id="14" name="CasellaDiTesto 13"/>
          <p:cNvSpPr txBox="1"/>
          <p:nvPr/>
        </p:nvSpPr>
        <p:spPr>
          <a:xfrm>
            <a:off x="770881" y="1314463"/>
            <a:ext cx="8058253" cy="369332"/>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2. West Nile virus (WNV)</a:t>
            </a:r>
          </a:p>
        </p:txBody>
      </p:sp>
      <p:cxnSp>
        <p:nvCxnSpPr>
          <p:cNvPr id="8" name="Connettore 1 7"/>
          <p:cNvCxnSpPr/>
          <p:nvPr/>
        </p:nvCxnSpPr>
        <p:spPr>
          <a:xfrm>
            <a:off x="3795059" y="934058"/>
            <a:ext cx="1613647" cy="0"/>
          </a:xfrm>
          <a:prstGeom prst="line">
            <a:avLst/>
          </a:prstGeom>
        </p:spPr>
        <p:style>
          <a:lnRef idx="1">
            <a:schemeClr val="accent6"/>
          </a:lnRef>
          <a:fillRef idx="0">
            <a:schemeClr val="accent6"/>
          </a:fillRef>
          <a:effectRef idx="0">
            <a:schemeClr val="accent6"/>
          </a:effectRef>
          <a:fontRef idx="minor">
            <a:schemeClr val="tx1"/>
          </a:fontRef>
        </p:style>
      </p:cxnSp>
      <p:sp>
        <p:nvSpPr>
          <p:cNvPr id="9" name="Rettangolo 8"/>
          <p:cNvSpPr/>
          <p:nvPr/>
        </p:nvSpPr>
        <p:spPr>
          <a:xfrm>
            <a:off x="706792" y="1868706"/>
            <a:ext cx="8058252" cy="4247317"/>
          </a:xfrm>
          <a:prstGeom prst="rect">
            <a:avLst/>
          </a:prstGeom>
        </p:spPr>
        <p:txBody>
          <a:bodyPr wrap="square">
            <a:spAutoFit/>
          </a:bodyPr>
          <a:lstStyle/>
          <a:p>
            <a:pPr marL="285750" indent="-285750" algn="just">
              <a:buFont typeface="Arial"/>
              <a:buChar char="•"/>
            </a:pPr>
            <a:r>
              <a:rPr lang="en-US" dirty="0">
                <a:latin typeface="Arial" panose="020B0604020202020204" pitchFamily="34" charset="0"/>
                <a:cs typeface="Arial" panose="020B0604020202020204" pitchFamily="34" charset="0"/>
              </a:rPr>
              <a:t>Autophagy </a:t>
            </a:r>
            <a:r>
              <a:rPr lang="en-US" b="1" i="1" dirty="0">
                <a:latin typeface="Arial" panose="020B0604020202020204" pitchFamily="34" charset="0"/>
                <a:cs typeface="Arial" panose="020B0604020202020204" pitchFamily="34" charset="0"/>
              </a:rPr>
              <a:t>does not seem to play a pro-viral role</a:t>
            </a:r>
            <a:r>
              <a:rPr lang="en-US" dirty="0">
                <a:latin typeface="Arial" panose="020B0604020202020204" pitchFamily="34" charset="0"/>
                <a:cs typeface="Arial" panose="020B0604020202020204" pitchFamily="34" charset="0"/>
              </a:rPr>
              <a:t>, since this cellular process is supposedly not required for the activation and advancement of the viral life cycle</a:t>
            </a:r>
          </a:p>
          <a:p>
            <a:pPr algn="just"/>
            <a:endParaRPr lang="en-US" dirty="0">
              <a:latin typeface="Arial" panose="020B0604020202020204" pitchFamily="34" charset="0"/>
              <a:cs typeface="Arial" panose="020B0604020202020204" pitchFamily="34" charset="0"/>
            </a:endParaRPr>
          </a:p>
          <a:p>
            <a:pPr marL="285750" indent="-285750" algn="just">
              <a:buFont typeface="Arial"/>
              <a:buChar char="•"/>
            </a:pPr>
            <a:r>
              <a:rPr lang="en-US" dirty="0">
                <a:latin typeface="Arial" panose="020B0604020202020204" pitchFamily="34" charset="0"/>
                <a:cs typeface="Arial" panose="020B0604020202020204" pitchFamily="34" charset="0"/>
              </a:rPr>
              <a:t>Different experimental evidences support the presence of an </a:t>
            </a:r>
            <a:r>
              <a:rPr lang="en-US" b="1" i="1" dirty="0" err="1">
                <a:latin typeface="Arial" panose="020B0604020202020204" pitchFamily="34" charset="0"/>
                <a:cs typeface="Arial" panose="020B0604020202020204" pitchFamily="34" charset="0"/>
              </a:rPr>
              <a:t>upregulation</a:t>
            </a:r>
            <a:r>
              <a:rPr lang="en-US" b="1" i="1" dirty="0">
                <a:latin typeface="Arial" panose="020B0604020202020204" pitchFamily="34" charset="0"/>
                <a:cs typeface="Arial" panose="020B0604020202020204" pitchFamily="34" charset="0"/>
              </a:rPr>
              <a:t> of autophagy upon WNV infection</a:t>
            </a:r>
            <a:r>
              <a:rPr lang="en-US" dirty="0">
                <a:latin typeface="Arial" panose="020B0604020202020204" pitchFamily="34" charset="0"/>
                <a:cs typeface="Arial" panose="020B0604020202020204" pitchFamily="34" charset="0"/>
              </a:rPr>
              <a:t>, associated with an augmented </a:t>
            </a:r>
            <a:r>
              <a:rPr lang="en-US" dirty="0" err="1">
                <a:latin typeface="Arial" panose="020B0604020202020204" pitchFamily="34" charset="0"/>
                <a:cs typeface="Arial" panose="020B0604020202020204" pitchFamily="34" charset="0"/>
              </a:rPr>
              <a:t>lipidation</a:t>
            </a:r>
            <a:r>
              <a:rPr lang="en-US" dirty="0">
                <a:latin typeface="Arial" panose="020B0604020202020204" pitchFamily="34" charset="0"/>
                <a:cs typeface="Arial" panose="020B0604020202020204" pitchFamily="34" charset="0"/>
              </a:rPr>
              <a:t> and aggregation of LC3.</a:t>
            </a:r>
          </a:p>
          <a:p>
            <a:pPr marL="285750" indent="-285750" algn="just">
              <a:buFont typeface="Arial"/>
              <a:buChar char="•"/>
            </a:pPr>
            <a:endParaRPr lang="en-US" dirty="0">
              <a:latin typeface="Arial" panose="020B0604020202020204" pitchFamily="34" charset="0"/>
              <a:cs typeface="Arial" panose="020B0604020202020204" pitchFamily="34" charset="0"/>
            </a:endParaRPr>
          </a:p>
          <a:p>
            <a:pPr marL="285750" indent="-285750" algn="just">
              <a:buFont typeface="Arial"/>
              <a:buChar char="•"/>
            </a:pPr>
            <a:r>
              <a:rPr lang="en-US" b="1" i="1" dirty="0">
                <a:latin typeface="Arial" panose="020B0604020202020204" pitchFamily="34" charset="0"/>
                <a:cs typeface="Arial" panose="020B0604020202020204" pitchFamily="34" charset="0"/>
              </a:rPr>
              <a:t>Inhibition of autophagy </a:t>
            </a:r>
            <a:r>
              <a:rPr lang="en-US" dirty="0">
                <a:latin typeface="Arial" panose="020B0604020202020204" pitchFamily="34" charset="0"/>
                <a:cs typeface="Arial" panose="020B0604020202020204" pitchFamily="34" charset="0"/>
              </a:rPr>
              <a:t>by the depletion of essential autophagy </a:t>
            </a:r>
            <a:r>
              <a:rPr lang="en-US" dirty="0" err="1">
                <a:latin typeface="Arial" panose="020B0604020202020204" pitchFamily="34" charset="0"/>
                <a:cs typeface="Arial" panose="020B0604020202020204" pitchFamily="34" charset="0"/>
              </a:rPr>
              <a:t>Atg</a:t>
            </a:r>
            <a:r>
              <a:rPr lang="en-US" dirty="0">
                <a:latin typeface="Arial" panose="020B0604020202020204" pitchFamily="34" charset="0"/>
                <a:cs typeface="Arial" panose="020B0604020202020204" pitchFamily="34" charset="0"/>
              </a:rPr>
              <a:t> proteins</a:t>
            </a:r>
            <a:r>
              <a:rPr lang="it-IT" dirty="0">
                <a:latin typeface="Arial" panose="020B0604020202020204" pitchFamily="34" charset="0"/>
                <a:cs typeface="Arial" panose="020B0604020202020204" pitchFamily="34" charset="0"/>
              </a:rPr>
              <a:t> </a:t>
            </a:r>
            <a:r>
              <a:rPr lang="en-US" b="1" i="1" dirty="0">
                <a:latin typeface="Arial" panose="020B0604020202020204" pitchFamily="34" charset="0"/>
                <a:cs typeface="Arial" panose="020B0604020202020204" pitchFamily="34" charset="0"/>
              </a:rPr>
              <a:t>is not associated to an alteration of WNV replication </a:t>
            </a:r>
            <a:r>
              <a:rPr lang="en-US" dirty="0">
                <a:latin typeface="Arial" panose="020B0604020202020204" pitchFamily="34" charset="0"/>
                <a:cs typeface="Arial" panose="020B0604020202020204" pitchFamily="34" charset="0"/>
              </a:rPr>
              <a:t>in infected cells therefore suggesting that a functional autophagy pathway is not required for WNV infectious particle production</a:t>
            </a:r>
            <a:r>
              <a:rPr lang="it-IT"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285750" indent="-285750" algn="just">
              <a:buFont typeface="Arial"/>
              <a:buChar char="•"/>
            </a:pPr>
            <a:endParaRPr lang="en-US" dirty="0">
              <a:latin typeface="Times New Roman"/>
              <a:cs typeface="Times New Roman"/>
            </a:endParaRPr>
          </a:p>
          <a:p>
            <a:pPr algn="just"/>
            <a:endParaRPr lang="en-US" dirty="0">
              <a:latin typeface="Times New Roman"/>
              <a:cs typeface="Times New Roman"/>
            </a:endParaRPr>
          </a:p>
          <a:p>
            <a:pPr algn="just"/>
            <a:endParaRPr lang="it-IT" dirty="0">
              <a:latin typeface="Times New Roman"/>
              <a:cs typeface="Times New Roman"/>
            </a:endParaRPr>
          </a:p>
        </p:txBody>
      </p:sp>
    </p:spTree>
    <p:extLst>
      <p:ext uri="{BB962C8B-B14F-4D97-AF65-F5344CB8AC3E}">
        <p14:creationId xmlns:p14="http://schemas.microsoft.com/office/powerpoint/2010/main" val="57534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959225" y="235292"/>
            <a:ext cx="7374962" cy="769441"/>
          </a:xfrm>
          <a:prstGeom prst="rect">
            <a:avLst/>
          </a:prstGeom>
          <a:noFill/>
        </p:spPr>
        <p:txBody>
          <a:bodyPr wrap="square" rtlCol="0">
            <a:spAutoFit/>
          </a:bodyPr>
          <a:lstStyle/>
          <a:p>
            <a:pPr algn="ctr"/>
            <a:r>
              <a:rPr lang="en-GB" sz="2200" b="1" i="1" dirty="0" err="1">
                <a:latin typeface="Arial" panose="020B0604020202020204" pitchFamily="34" charset="0"/>
                <a:cs typeface="Arial" panose="020B0604020202020204" pitchFamily="34" charset="0"/>
              </a:rPr>
              <a:t>Flavivirus</a:t>
            </a:r>
            <a:r>
              <a:rPr lang="en-GB" sz="2200" b="1" dirty="0">
                <a:latin typeface="Arial" panose="020B0604020202020204" pitchFamily="34" charset="0"/>
                <a:cs typeface="Arial" panose="020B0604020202020204" pitchFamily="34" charset="0"/>
              </a:rPr>
              <a:t> infection and autophagy: pro-viral or anti-viral role?</a:t>
            </a:r>
          </a:p>
        </p:txBody>
      </p:sp>
      <p:cxnSp>
        <p:nvCxnSpPr>
          <p:cNvPr id="12" name="Connettore 1 11"/>
          <p:cNvCxnSpPr/>
          <p:nvPr/>
        </p:nvCxnSpPr>
        <p:spPr>
          <a:xfrm>
            <a:off x="1374588" y="662130"/>
            <a:ext cx="6544236" cy="0"/>
          </a:xfrm>
          <a:prstGeom prst="line">
            <a:avLst/>
          </a:prstGeom>
        </p:spPr>
        <p:style>
          <a:lnRef idx="1">
            <a:schemeClr val="accent6"/>
          </a:lnRef>
          <a:fillRef idx="0">
            <a:schemeClr val="accent6"/>
          </a:fillRef>
          <a:effectRef idx="0">
            <a:schemeClr val="accent6"/>
          </a:effectRef>
          <a:fontRef idx="minor">
            <a:schemeClr val="tx1"/>
          </a:fontRef>
        </p:style>
      </p:cxnSp>
      <p:sp>
        <p:nvSpPr>
          <p:cNvPr id="14" name="CasellaDiTesto 13"/>
          <p:cNvSpPr txBox="1"/>
          <p:nvPr/>
        </p:nvSpPr>
        <p:spPr>
          <a:xfrm>
            <a:off x="770881" y="1075407"/>
            <a:ext cx="8058253" cy="646331"/>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3. Dengue virus (DENV): </a:t>
            </a:r>
            <a:r>
              <a:rPr lang="en-US" dirty="0">
                <a:latin typeface="Arial" panose="020B0604020202020204" pitchFamily="34" charset="0"/>
                <a:cs typeface="Arial" panose="020B0604020202020204" pitchFamily="34" charset="0"/>
              </a:rPr>
              <a:t>DENV is known to </a:t>
            </a:r>
            <a:r>
              <a:rPr lang="en-US" b="1" i="1" dirty="0">
                <a:latin typeface="Arial" panose="020B0604020202020204" pitchFamily="34" charset="0"/>
                <a:cs typeface="Arial" panose="020B0604020202020204" pitchFamily="34" charset="0"/>
              </a:rPr>
              <a:t>induce autophagy </a:t>
            </a:r>
            <a:r>
              <a:rPr lang="en-US" dirty="0">
                <a:latin typeface="Arial" panose="020B0604020202020204" pitchFamily="34" charset="0"/>
                <a:cs typeface="Arial" panose="020B0604020202020204" pitchFamily="34" charset="0"/>
              </a:rPr>
              <a:t>and this process possesses a pro-viral activity</a:t>
            </a:r>
            <a:r>
              <a:rPr lang="en-US" dirty="0">
                <a:latin typeface="Times"/>
                <a:cs typeface="Times"/>
              </a:rPr>
              <a:t>.</a:t>
            </a:r>
            <a:r>
              <a:rPr lang="it-IT" dirty="0">
                <a:latin typeface="Times"/>
                <a:cs typeface="Times"/>
              </a:rPr>
              <a:t> </a:t>
            </a:r>
          </a:p>
        </p:txBody>
      </p:sp>
      <p:cxnSp>
        <p:nvCxnSpPr>
          <p:cNvPr id="8" name="Connettore 1 7"/>
          <p:cNvCxnSpPr/>
          <p:nvPr/>
        </p:nvCxnSpPr>
        <p:spPr>
          <a:xfrm>
            <a:off x="3795059" y="934058"/>
            <a:ext cx="1613647" cy="0"/>
          </a:xfrm>
          <a:prstGeom prst="line">
            <a:avLst/>
          </a:prstGeom>
        </p:spPr>
        <p:style>
          <a:lnRef idx="1">
            <a:schemeClr val="accent6"/>
          </a:lnRef>
          <a:fillRef idx="0">
            <a:schemeClr val="accent6"/>
          </a:fillRef>
          <a:effectRef idx="0">
            <a:schemeClr val="accent6"/>
          </a:effectRef>
          <a:fontRef idx="minor">
            <a:schemeClr val="tx1"/>
          </a:fontRef>
        </p:style>
      </p:cxnSp>
      <p:pic>
        <p:nvPicPr>
          <p:cNvPr id="11" name="Immagine 10" descr="Macintosh HD:Users:rossella:Desktop:Review ZIKV autophagy:Updated text and Figures:Figure TIFF:3. Figure 3.tif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5539" y="1960794"/>
            <a:ext cx="6253285" cy="4613641"/>
          </a:xfrm>
          <a:prstGeom prst="rect">
            <a:avLst/>
          </a:prstGeom>
          <a:noFill/>
          <a:ln>
            <a:noFill/>
          </a:ln>
        </p:spPr>
      </p:pic>
      <p:sp>
        <p:nvSpPr>
          <p:cNvPr id="13" name="CasellaDiTesto 12"/>
          <p:cNvSpPr txBox="1"/>
          <p:nvPr/>
        </p:nvSpPr>
        <p:spPr>
          <a:xfrm>
            <a:off x="3956405" y="6566507"/>
            <a:ext cx="6641084" cy="276999"/>
          </a:xfrm>
          <a:prstGeom prst="rect">
            <a:avLst/>
          </a:prstGeom>
          <a:noFill/>
        </p:spPr>
        <p:txBody>
          <a:bodyPr wrap="square" rtlCol="0">
            <a:spAutoFit/>
          </a:bodyPr>
          <a:lstStyle/>
          <a:p>
            <a:r>
              <a:rPr lang="fr-FR" sz="1200" dirty="0">
                <a:latin typeface="Times New Roman"/>
                <a:cs typeface="Times New Roman"/>
              </a:rPr>
              <a:t>Gratton, R. et al. 2019. </a:t>
            </a:r>
            <a:r>
              <a:rPr lang="fr-FR" sz="1200" i="1" dirty="0">
                <a:latin typeface="Times New Roman"/>
                <a:cs typeface="Times New Roman"/>
              </a:rPr>
              <a:t>Int J Mol </a:t>
            </a:r>
            <a:r>
              <a:rPr lang="fr-FR" sz="1200" i="1" dirty="0" err="1">
                <a:latin typeface="Times New Roman"/>
                <a:cs typeface="Times New Roman"/>
              </a:rPr>
              <a:t>Sci</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a:t>
            </a:r>
            <a:r>
              <a:rPr lang="fr-FR" sz="1200" dirty="0" err="1">
                <a:latin typeface="Times New Roman"/>
                <a:cs typeface="Times New Roman"/>
              </a:rPr>
              <a:t>https</a:t>
            </a:r>
            <a:r>
              <a:rPr lang="fr-FR" sz="1200" dirty="0">
                <a:latin typeface="Times New Roman"/>
                <a:cs typeface="Times New Roman"/>
              </a:rPr>
              <a:t>://</a:t>
            </a:r>
            <a:r>
              <a:rPr lang="fr-FR" sz="1200" dirty="0" err="1">
                <a:latin typeface="Times New Roman"/>
                <a:cs typeface="Times New Roman"/>
              </a:rPr>
              <a:t>doi.org</a:t>
            </a:r>
            <a:r>
              <a:rPr lang="fr-FR" sz="1200" dirty="0">
                <a:latin typeface="Times New Roman"/>
                <a:cs typeface="Times New Roman"/>
              </a:rPr>
              <a:t>/10.3390/ijms20051048</a:t>
            </a:r>
            <a:endParaRPr lang="fr-FR" sz="1200" i="1" dirty="0">
              <a:latin typeface="Times New Roman"/>
              <a:cs typeface="Times New Roman"/>
            </a:endParaRPr>
          </a:p>
        </p:txBody>
      </p:sp>
    </p:spTree>
    <p:extLst>
      <p:ext uri="{BB962C8B-B14F-4D97-AF65-F5344CB8AC3E}">
        <p14:creationId xmlns:p14="http://schemas.microsoft.com/office/powerpoint/2010/main" val="3197344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1327182" y="174008"/>
            <a:ext cx="7153472" cy="830997"/>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Emergence and evolution of ZIKV vector-borne transmission</a:t>
            </a:r>
          </a:p>
        </p:txBody>
      </p:sp>
      <p:sp>
        <p:nvSpPr>
          <p:cNvPr id="3" name="CasellaDiTesto 2"/>
          <p:cNvSpPr txBox="1"/>
          <p:nvPr/>
        </p:nvSpPr>
        <p:spPr>
          <a:xfrm>
            <a:off x="1061050" y="1081279"/>
            <a:ext cx="7836169" cy="2092881"/>
          </a:xfrm>
          <a:prstGeom prst="rect">
            <a:avLst/>
          </a:prstGeom>
          <a:noFill/>
        </p:spPr>
        <p:txBody>
          <a:bodyPr wrap="square" rtlCol="0">
            <a:spAutoFit/>
          </a:bodyPr>
          <a:lstStyle/>
          <a:p>
            <a:pPr algn="just"/>
            <a:r>
              <a:rPr lang="en-GB" sz="1600" dirty="0">
                <a:latin typeface="Arial" panose="020B0604020202020204" pitchFamily="34" charset="0"/>
                <a:cs typeface="Arial" panose="020B0604020202020204" pitchFamily="34" charset="0"/>
              </a:rPr>
              <a:t>Immune people were also identified in 7 Asian territories between 1952 to1997. Symptomatic ZIKV infection is no longer considered as limited to sporadic cases or small clusters of patients. </a:t>
            </a:r>
            <a:r>
              <a:rPr lang="en-GB" sz="1600" b="1" dirty="0">
                <a:latin typeface="Arial" panose="020B0604020202020204" pitchFamily="34" charset="0"/>
                <a:cs typeface="Arial" panose="020B0604020202020204" pitchFamily="34" charset="0"/>
              </a:rPr>
              <a:t>Pattern change in 2007 </a:t>
            </a:r>
            <a:r>
              <a:rPr lang="en-GB" sz="1600" dirty="0">
                <a:latin typeface="Arial" panose="020B0604020202020204" pitchFamily="34" charset="0"/>
                <a:cs typeface="Arial" panose="020B0604020202020204" pitchFamily="34" charset="0"/>
              </a:rPr>
              <a:t>where the </a:t>
            </a:r>
            <a:r>
              <a:rPr lang="en-GB" sz="1600" b="1" dirty="0">
                <a:latin typeface="Arial" panose="020B0604020202020204" pitchFamily="34" charset="0"/>
                <a:cs typeface="Arial" panose="020B0604020202020204" pitchFamily="34" charset="0"/>
              </a:rPr>
              <a:t>first documented ZIKV outbreaks occurred in Yap </a:t>
            </a:r>
            <a:r>
              <a:rPr lang="en-GB" sz="1600" dirty="0">
                <a:latin typeface="Arial" panose="020B0604020202020204" pitchFamily="34" charset="0"/>
                <a:cs typeface="Arial" panose="020B0604020202020204" pitchFamily="34" charset="0"/>
              </a:rPr>
              <a:t>(Federated states of Micronesia) where ≈73% of the population were infected and symptomatic disease developed in ≈18% of infected population. </a:t>
            </a:r>
            <a:r>
              <a:rPr lang="en-GB" sz="1600" b="1" dirty="0">
                <a:latin typeface="Arial" panose="020B0604020202020204" pitchFamily="34" charset="0"/>
                <a:cs typeface="Arial" panose="020B0604020202020204" pitchFamily="34" charset="0"/>
              </a:rPr>
              <a:t>Major outbreak in 2013 in French Polynesia </a:t>
            </a:r>
            <a:r>
              <a:rPr lang="en-GB" sz="1600" dirty="0">
                <a:latin typeface="Arial" panose="020B0604020202020204" pitchFamily="34" charset="0"/>
                <a:cs typeface="Arial" panose="020B0604020202020204" pitchFamily="34" charset="0"/>
              </a:rPr>
              <a:t>involving ≈100,000 infected people </a:t>
            </a:r>
            <a:r>
              <a:rPr lang="en-GB" sz="1600" b="1" dirty="0">
                <a:latin typeface="Arial" panose="020B0604020202020204" pitchFamily="34" charset="0"/>
                <a:cs typeface="Arial" panose="020B0604020202020204" pitchFamily="34" charset="0"/>
              </a:rPr>
              <a:t>providing the first evidence of severe diseases</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Guillan-Barré</a:t>
            </a:r>
            <a:r>
              <a:rPr lang="en-GB" sz="1600" dirty="0">
                <a:latin typeface="Arial" panose="020B0604020202020204" pitchFamily="34" charset="0"/>
                <a:cs typeface="Arial" panose="020B0604020202020204" pitchFamily="34" charset="0"/>
              </a:rPr>
              <a:t> syndrome) </a:t>
            </a:r>
            <a:r>
              <a:rPr lang="en-GB" sz="1600" b="1" dirty="0">
                <a:latin typeface="Arial" panose="020B0604020202020204" pitchFamily="34" charset="0"/>
                <a:cs typeface="Arial" panose="020B0604020202020204" pitchFamily="34" charset="0"/>
              </a:rPr>
              <a:t>associated to ZIKV infection</a:t>
            </a:r>
            <a:r>
              <a:rPr lang="en-GB" sz="1600" dirty="0">
                <a:latin typeface="Arial" panose="020B0604020202020204" pitchFamily="34" charset="0"/>
                <a:cs typeface="Arial" panose="020B0604020202020204" pitchFamily="34" charset="0"/>
              </a:rPr>
              <a:t>.</a:t>
            </a:r>
          </a:p>
        </p:txBody>
      </p:sp>
      <p:pic>
        <p:nvPicPr>
          <p:cNvPr id="15" name="Immagine 14"/>
          <p:cNvPicPr>
            <a:picLocks noChangeAspect="1"/>
          </p:cNvPicPr>
          <p:nvPr/>
        </p:nvPicPr>
        <p:blipFill>
          <a:blip r:embed="rId2"/>
          <a:stretch>
            <a:fillRect/>
          </a:stretch>
        </p:blipFill>
        <p:spPr>
          <a:xfrm>
            <a:off x="663837" y="3289227"/>
            <a:ext cx="7816817" cy="3452733"/>
          </a:xfrm>
          <a:prstGeom prst="rect">
            <a:avLst/>
          </a:prstGeom>
        </p:spPr>
      </p:pic>
      <p:sp>
        <p:nvSpPr>
          <p:cNvPr id="12" name="CasellaDiTesto 11"/>
          <p:cNvSpPr txBox="1"/>
          <p:nvPr/>
        </p:nvSpPr>
        <p:spPr>
          <a:xfrm>
            <a:off x="6840411" y="5151974"/>
            <a:ext cx="259763" cy="27699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it-IT" sz="1200" dirty="0">
                <a:latin typeface="Times New Roman"/>
                <a:cs typeface="Times New Roman"/>
              </a:rPr>
              <a:t>2</a:t>
            </a:r>
          </a:p>
        </p:txBody>
      </p:sp>
      <p:sp>
        <p:nvSpPr>
          <p:cNvPr id="13" name="CasellaDiTesto 12"/>
          <p:cNvSpPr txBox="1"/>
          <p:nvPr/>
        </p:nvSpPr>
        <p:spPr>
          <a:xfrm>
            <a:off x="476230" y="1981177"/>
            <a:ext cx="259763"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it-IT" sz="1400" dirty="0">
                <a:latin typeface="Times New Roman"/>
                <a:cs typeface="Times New Roman"/>
              </a:rPr>
              <a:t>2</a:t>
            </a:r>
          </a:p>
        </p:txBody>
      </p:sp>
      <p:pic>
        <p:nvPicPr>
          <p:cNvPr id="11" name="Immagine 10"/>
          <p:cNvPicPr>
            <a:picLocks noChangeAspect="1"/>
          </p:cNvPicPr>
          <p:nvPr/>
        </p:nvPicPr>
        <p:blipFill>
          <a:blip r:embed="rId3"/>
          <a:stretch>
            <a:fillRect/>
          </a:stretch>
        </p:blipFill>
        <p:spPr>
          <a:xfrm>
            <a:off x="21647" y="20172"/>
            <a:ext cx="1168931" cy="1278556"/>
          </a:xfrm>
          <a:prstGeom prst="rect">
            <a:avLst/>
          </a:prstGeom>
        </p:spPr>
      </p:pic>
      <p:cxnSp>
        <p:nvCxnSpPr>
          <p:cNvPr id="8" name="Connettore 1 7"/>
          <p:cNvCxnSpPr/>
          <p:nvPr/>
        </p:nvCxnSpPr>
        <p:spPr>
          <a:xfrm>
            <a:off x="1327182" y="589507"/>
            <a:ext cx="6489635"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9" name="Connettore 1 8"/>
          <p:cNvCxnSpPr/>
          <p:nvPr/>
        </p:nvCxnSpPr>
        <p:spPr>
          <a:xfrm>
            <a:off x="3442724" y="960892"/>
            <a:ext cx="2352795"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887708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769441"/>
          </a:xfrm>
          <a:prstGeom prst="rect">
            <a:avLst/>
          </a:prstGeom>
          <a:noFill/>
        </p:spPr>
        <p:txBody>
          <a:bodyPr wrap="square" rtlCol="0">
            <a:spAutoFit/>
          </a:bodyPr>
          <a:lstStyle/>
          <a:p>
            <a:pPr algn="ctr"/>
            <a:r>
              <a:rPr lang="en-GB" sz="2200" b="1" i="1" dirty="0" err="1">
                <a:latin typeface="Arial" panose="020B0604020202020204" pitchFamily="34" charset="0"/>
                <a:cs typeface="Arial" panose="020B0604020202020204" pitchFamily="34" charset="0"/>
              </a:rPr>
              <a:t>Flavivirus</a:t>
            </a:r>
            <a:r>
              <a:rPr lang="en-GB" sz="2200" b="1" dirty="0">
                <a:latin typeface="Arial" panose="020B0604020202020204" pitchFamily="34" charset="0"/>
                <a:cs typeface="Arial" panose="020B0604020202020204" pitchFamily="34" charset="0"/>
              </a:rPr>
              <a:t> infection and autophagy: pro-viral or anti-viral role?</a:t>
            </a:r>
          </a:p>
        </p:txBody>
      </p:sp>
      <p:cxnSp>
        <p:nvCxnSpPr>
          <p:cNvPr id="12" name="Connettore 1 11"/>
          <p:cNvCxnSpPr/>
          <p:nvPr/>
        </p:nvCxnSpPr>
        <p:spPr>
          <a:xfrm>
            <a:off x="1374588" y="662130"/>
            <a:ext cx="6544236" cy="0"/>
          </a:xfrm>
          <a:prstGeom prst="line">
            <a:avLst/>
          </a:prstGeom>
        </p:spPr>
        <p:style>
          <a:lnRef idx="1">
            <a:schemeClr val="accent6"/>
          </a:lnRef>
          <a:fillRef idx="0">
            <a:schemeClr val="accent6"/>
          </a:fillRef>
          <a:effectRef idx="0">
            <a:schemeClr val="accent6"/>
          </a:effectRef>
          <a:fontRef idx="minor">
            <a:schemeClr val="tx1"/>
          </a:fontRef>
        </p:style>
      </p:cxnSp>
      <p:sp>
        <p:nvSpPr>
          <p:cNvPr id="14" name="CasellaDiTesto 13"/>
          <p:cNvSpPr txBox="1"/>
          <p:nvPr/>
        </p:nvSpPr>
        <p:spPr>
          <a:xfrm>
            <a:off x="770881" y="1075407"/>
            <a:ext cx="8058253" cy="646331"/>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4. </a:t>
            </a:r>
            <a:r>
              <a:rPr lang="en-US" b="1" dirty="0" err="1">
                <a:latin typeface="Arial" panose="020B0604020202020204" pitchFamily="34" charset="0"/>
                <a:cs typeface="Arial" panose="020B0604020202020204" pitchFamily="34" charset="0"/>
              </a:rPr>
              <a:t>Zika</a:t>
            </a:r>
            <a:r>
              <a:rPr lang="en-US" b="1" dirty="0">
                <a:latin typeface="Arial" panose="020B0604020202020204" pitchFamily="34" charset="0"/>
                <a:cs typeface="Arial" panose="020B0604020202020204" pitchFamily="34" charset="0"/>
              </a:rPr>
              <a:t> virus (ZIKV): </a:t>
            </a:r>
            <a:r>
              <a:rPr lang="en-US" dirty="0">
                <a:latin typeface="Arial" panose="020B0604020202020204" pitchFamily="34" charset="0"/>
                <a:cs typeface="Arial" panose="020B0604020202020204" pitchFamily="34" charset="0"/>
              </a:rPr>
              <a:t>ZIKV is known to </a:t>
            </a:r>
            <a:r>
              <a:rPr lang="en-US" b="1" i="1" dirty="0">
                <a:latin typeface="Arial" panose="020B0604020202020204" pitchFamily="34" charset="0"/>
                <a:cs typeface="Arial" panose="020B0604020202020204" pitchFamily="34" charset="0"/>
              </a:rPr>
              <a:t>induce autophagy </a:t>
            </a:r>
            <a:r>
              <a:rPr lang="en-US" dirty="0">
                <a:latin typeface="Arial" panose="020B0604020202020204" pitchFamily="34" charset="0"/>
                <a:cs typeface="Arial" panose="020B0604020202020204" pitchFamily="34" charset="0"/>
              </a:rPr>
              <a:t>and this process possesses a pro-viral activity.</a:t>
            </a:r>
            <a:r>
              <a:rPr lang="it-IT" dirty="0">
                <a:latin typeface="Arial" panose="020B0604020202020204" pitchFamily="34" charset="0"/>
                <a:cs typeface="Arial" panose="020B0604020202020204" pitchFamily="34" charset="0"/>
              </a:rPr>
              <a:t> </a:t>
            </a:r>
          </a:p>
        </p:txBody>
      </p:sp>
      <p:cxnSp>
        <p:nvCxnSpPr>
          <p:cNvPr id="8" name="Connettore 1 7"/>
          <p:cNvCxnSpPr/>
          <p:nvPr/>
        </p:nvCxnSpPr>
        <p:spPr>
          <a:xfrm>
            <a:off x="3795059" y="934058"/>
            <a:ext cx="1613647" cy="0"/>
          </a:xfrm>
          <a:prstGeom prst="line">
            <a:avLst/>
          </a:prstGeom>
        </p:spPr>
        <p:style>
          <a:lnRef idx="1">
            <a:schemeClr val="accent6"/>
          </a:lnRef>
          <a:fillRef idx="0">
            <a:schemeClr val="accent6"/>
          </a:fillRef>
          <a:effectRef idx="0">
            <a:schemeClr val="accent6"/>
          </a:effectRef>
          <a:fontRef idx="minor">
            <a:schemeClr val="tx1"/>
          </a:fontRef>
        </p:style>
      </p:cxnSp>
      <p:sp>
        <p:nvSpPr>
          <p:cNvPr id="13" name="CasellaDiTesto 12"/>
          <p:cNvSpPr txBox="1"/>
          <p:nvPr/>
        </p:nvSpPr>
        <p:spPr>
          <a:xfrm>
            <a:off x="3956405" y="6566507"/>
            <a:ext cx="6641084" cy="276999"/>
          </a:xfrm>
          <a:prstGeom prst="rect">
            <a:avLst/>
          </a:prstGeom>
          <a:noFill/>
        </p:spPr>
        <p:txBody>
          <a:bodyPr wrap="square" rtlCol="0">
            <a:spAutoFit/>
          </a:bodyPr>
          <a:lstStyle/>
          <a:p>
            <a:r>
              <a:rPr lang="fr-FR" sz="1200" dirty="0">
                <a:latin typeface="Times New Roman"/>
                <a:cs typeface="Times New Roman"/>
              </a:rPr>
              <a:t>Gratton, R. et al. 2019. </a:t>
            </a:r>
            <a:r>
              <a:rPr lang="fr-FR" sz="1200" i="1" dirty="0">
                <a:latin typeface="Times New Roman"/>
                <a:cs typeface="Times New Roman"/>
              </a:rPr>
              <a:t>Int J Mol </a:t>
            </a:r>
            <a:r>
              <a:rPr lang="fr-FR" sz="1200" i="1" dirty="0" err="1">
                <a:latin typeface="Times New Roman"/>
                <a:cs typeface="Times New Roman"/>
              </a:rPr>
              <a:t>Sci</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a:t>
            </a:r>
            <a:r>
              <a:rPr lang="fr-FR" sz="1200" dirty="0" err="1">
                <a:latin typeface="Times New Roman"/>
                <a:cs typeface="Times New Roman"/>
              </a:rPr>
              <a:t>https</a:t>
            </a:r>
            <a:r>
              <a:rPr lang="fr-FR" sz="1200" dirty="0">
                <a:latin typeface="Times New Roman"/>
                <a:cs typeface="Times New Roman"/>
              </a:rPr>
              <a:t>://</a:t>
            </a:r>
            <a:r>
              <a:rPr lang="fr-FR" sz="1200" dirty="0" err="1">
                <a:latin typeface="Times New Roman"/>
                <a:cs typeface="Times New Roman"/>
              </a:rPr>
              <a:t>doi.org</a:t>
            </a:r>
            <a:r>
              <a:rPr lang="fr-FR" sz="1200" dirty="0">
                <a:latin typeface="Times New Roman"/>
                <a:cs typeface="Times New Roman"/>
              </a:rPr>
              <a:t>/10.3390/ijms20051048</a:t>
            </a:r>
            <a:endParaRPr lang="fr-FR" sz="1200" i="1" dirty="0">
              <a:latin typeface="Times New Roman"/>
              <a:cs typeface="Times New Roman"/>
            </a:endParaRPr>
          </a:p>
        </p:txBody>
      </p:sp>
      <p:pic>
        <p:nvPicPr>
          <p:cNvPr id="9" name="Immagine 8" descr="Macintosh HD:Users:rossella:Desktop:Review ZIKV autophagy:Updated text and Figures:Figure TIFF:5. Figure 5 ZIKV.tiff.crdownload.tif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5890" y="1867647"/>
            <a:ext cx="6569953" cy="4572000"/>
          </a:xfrm>
          <a:prstGeom prst="rect">
            <a:avLst/>
          </a:prstGeom>
          <a:noFill/>
          <a:ln>
            <a:noFill/>
          </a:ln>
        </p:spPr>
      </p:pic>
    </p:spTree>
    <p:extLst>
      <p:ext uri="{BB962C8B-B14F-4D97-AF65-F5344CB8AC3E}">
        <p14:creationId xmlns:p14="http://schemas.microsoft.com/office/powerpoint/2010/main" val="2786286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769441"/>
          </a:xfrm>
          <a:prstGeom prst="rect">
            <a:avLst/>
          </a:prstGeom>
          <a:noFill/>
        </p:spPr>
        <p:txBody>
          <a:bodyPr wrap="square" rtlCol="0">
            <a:spAutoFit/>
          </a:bodyPr>
          <a:lstStyle/>
          <a:p>
            <a:pPr algn="ctr"/>
            <a:r>
              <a:rPr lang="en-GB" sz="2200" b="1" dirty="0">
                <a:latin typeface="Arial" panose="020B0604020202020204" pitchFamily="34" charset="0"/>
                <a:cs typeface="Arial" panose="020B0604020202020204" pitchFamily="34" charset="0"/>
              </a:rPr>
              <a:t>Targeting autophagy to limit ZIKV infection: a perspective approach</a:t>
            </a:r>
          </a:p>
        </p:txBody>
      </p:sp>
      <p:cxnSp>
        <p:nvCxnSpPr>
          <p:cNvPr id="12" name="Connettore 1 11"/>
          <p:cNvCxnSpPr>
            <a:cxnSpLocks/>
          </p:cNvCxnSpPr>
          <p:nvPr/>
        </p:nvCxnSpPr>
        <p:spPr>
          <a:xfrm>
            <a:off x="1579418" y="662130"/>
            <a:ext cx="6109855"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8" name="Connettore 1 7"/>
          <p:cNvCxnSpPr>
            <a:cxnSpLocks/>
          </p:cNvCxnSpPr>
          <p:nvPr/>
        </p:nvCxnSpPr>
        <p:spPr>
          <a:xfrm>
            <a:off x="3167529" y="1014729"/>
            <a:ext cx="2873053" cy="0"/>
          </a:xfrm>
          <a:prstGeom prst="line">
            <a:avLst/>
          </a:prstGeom>
        </p:spPr>
        <p:style>
          <a:lnRef idx="1">
            <a:schemeClr val="accent6"/>
          </a:lnRef>
          <a:fillRef idx="0">
            <a:schemeClr val="accent6"/>
          </a:fillRef>
          <a:effectRef idx="0">
            <a:schemeClr val="accent6"/>
          </a:effectRef>
          <a:fontRef idx="minor">
            <a:schemeClr val="tx1"/>
          </a:fontRef>
        </p:style>
      </p:cxnSp>
      <p:sp>
        <p:nvSpPr>
          <p:cNvPr id="15" name="CasellaDiTesto 14"/>
          <p:cNvSpPr txBox="1"/>
          <p:nvPr/>
        </p:nvSpPr>
        <p:spPr>
          <a:xfrm>
            <a:off x="591230" y="2228671"/>
            <a:ext cx="8058253" cy="1200329"/>
          </a:xfrm>
          <a:prstGeom prst="rect">
            <a:avLst/>
          </a:prstGeom>
          <a:noFill/>
        </p:spPr>
        <p:txBody>
          <a:bodyPr wrap="square" rtlCol="0">
            <a:spAutoFit/>
          </a:bodyPr>
          <a:lstStyle/>
          <a:p>
            <a:pPr marL="285750" indent="-285750" algn="just">
              <a:buFont typeface="Arial"/>
              <a:buChar char="•"/>
            </a:pPr>
            <a:r>
              <a:rPr lang="en-US" b="1" i="1" dirty="0">
                <a:latin typeface="Arial" panose="020B0604020202020204" pitchFamily="34" charset="0"/>
                <a:cs typeface="Arial" panose="020B0604020202020204" pitchFamily="34" charset="0"/>
              </a:rPr>
              <a:t>Compound testing </a:t>
            </a:r>
            <a:r>
              <a:rPr lang="en-US" dirty="0">
                <a:latin typeface="Arial" panose="020B0604020202020204" pitchFamily="34" charset="0"/>
                <a:cs typeface="Arial" panose="020B0604020202020204" pitchFamily="34" charset="0"/>
              </a:rPr>
              <a:t>and </a:t>
            </a:r>
            <a:r>
              <a:rPr lang="en-US" b="1" i="1" dirty="0">
                <a:latin typeface="Arial" panose="020B0604020202020204" pitchFamily="34" charset="0"/>
                <a:cs typeface="Arial" panose="020B0604020202020204" pitchFamily="34" charset="0"/>
              </a:rPr>
              <a:t>drug design </a:t>
            </a:r>
            <a:r>
              <a:rPr lang="en-US" dirty="0">
                <a:latin typeface="Arial" panose="020B0604020202020204" pitchFamily="34" charset="0"/>
                <a:cs typeface="Arial" panose="020B0604020202020204" pitchFamily="34" charset="0"/>
              </a:rPr>
              <a:t>to block </a:t>
            </a:r>
            <a:r>
              <a:rPr lang="en-US" b="1" i="1" dirty="0">
                <a:latin typeface="Arial" panose="020B0604020202020204" pitchFamily="34" charset="0"/>
                <a:cs typeface="Arial" panose="020B0604020202020204" pitchFamily="34" charset="0"/>
              </a:rPr>
              <a:t>receptor binding</a:t>
            </a:r>
            <a:r>
              <a:rPr lang="en-US"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endosomal</a:t>
            </a:r>
            <a:r>
              <a:rPr lang="en-US" b="1" i="1" dirty="0">
                <a:latin typeface="Arial" panose="020B0604020202020204" pitchFamily="34" charset="0"/>
                <a:cs typeface="Arial" panose="020B0604020202020204" pitchFamily="34" charset="0"/>
              </a:rPr>
              <a:t> fusion</a:t>
            </a:r>
            <a:r>
              <a:rPr lang="en-US" dirty="0">
                <a:latin typeface="Arial" panose="020B0604020202020204" pitchFamily="34" charset="0"/>
                <a:cs typeface="Arial" panose="020B0604020202020204" pitchFamily="34" charset="0"/>
              </a:rPr>
              <a:t>, </a:t>
            </a:r>
            <a:r>
              <a:rPr lang="en-US" b="1" i="1" dirty="0">
                <a:latin typeface="Arial" panose="020B0604020202020204" pitchFamily="34" charset="0"/>
                <a:cs typeface="Arial" panose="020B0604020202020204" pitchFamily="34" charset="0"/>
              </a:rPr>
              <a:t>viral replication</a:t>
            </a:r>
            <a:r>
              <a:rPr lang="en-US" dirty="0">
                <a:latin typeface="Arial" panose="020B0604020202020204" pitchFamily="34" charset="0"/>
                <a:cs typeface="Arial" panose="020B0604020202020204" pitchFamily="34" charset="0"/>
              </a:rPr>
              <a:t>, and </a:t>
            </a:r>
            <a:r>
              <a:rPr lang="en-US" b="1" i="1" dirty="0">
                <a:latin typeface="Arial" panose="020B0604020202020204" pitchFamily="34" charset="0"/>
                <a:cs typeface="Arial" panose="020B0604020202020204" pitchFamily="34" charset="0"/>
              </a:rPr>
              <a:t>release from host cells </a:t>
            </a:r>
            <a:r>
              <a:rPr lang="en-US" dirty="0">
                <a:latin typeface="Arial" panose="020B0604020202020204" pitchFamily="34" charset="0"/>
                <a:cs typeface="Arial" panose="020B0604020202020204" pitchFamily="34" charset="0"/>
              </a:rPr>
              <a:t>is of contingent need to make rapid progress in the development of novel therapies that might work efficiently to fight ZIKV</a:t>
            </a:r>
            <a:r>
              <a:rPr lang="it-IT" dirty="0">
                <a:latin typeface="Arial" panose="020B0604020202020204" pitchFamily="34" charset="0"/>
                <a:cs typeface="Arial" panose="020B0604020202020204" pitchFamily="34" charset="0"/>
              </a:rPr>
              <a:t> .</a:t>
            </a:r>
          </a:p>
        </p:txBody>
      </p:sp>
      <p:pic>
        <p:nvPicPr>
          <p:cNvPr id="11" name="Immagine 10"/>
          <p:cNvPicPr>
            <a:picLocks noChangeAspect="1"/>
          </p:cNvPicPr>
          <p:nvPr/>
        </p:nvPicPr>
        <p:blipFill>
          <a:blip r:embed="rId2"/>
          <a:stretch>
            <a:fillRect/>
          </a:stretch>
        </p:blipFill>
        <p:spPr>
          <a:xfrm>
            <a:off x="6243706" y="3869764"/>
            <a:ext cx="2885353" cy="2988235"/>
          </a:xfrm>
          <a:prstGeom prst="rect">
            <a:avLst/>
          </a:prstGeom>
        </p:spPr>
      </p:pic>
    </p:spTree>
    <p:extLst>
      <p:ext uri="{BB962C8B-B14F-4D97-AF65-F5344CB8AC3E}">
        <p14:creationId xmlns:p14="http://schemas.microsoft.com/office/powerpoint/2010/main" val="3661006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769441"/>
          </a:xfrm>
          <a:prstGeom prst="rect">
            <a:avLst/>
          </a:prstGeom>
          <a:noFill/>
        </p:spPr>
        <p:txBody>
          <a:bodyPr wrap="square" rtlCol="0">
            <a:spAutoFit/>
          </a:bodyPr>
          <a:lstStyle/>
          <a:p>
            <a:pPr algn="ctr"/>
            <a:r>
              <a:rPr lang="en-GB" sz="2200" b="1" dirty="0">
                <a:latin typeface="Arial" panose="020B0604020202020204" pitchFamily="34" charset="0"/>
                <a:cs typeface="Arial" panose="020B0604020202020204" pitchFamily="34" charset="0"/>
              </a:rPr>
              <a:t>Targeting autophagy to limit ZIKV infection: a perspective approach</a:t>
            </a:r>
          </a:p>
        </p:txBody>
      </p:sp>
      <p:cxnSp>
        <p:nvCxnSpPr>
          <p:cNvPr id="12" name="Connettore 1 11"/>
          <p:cNvCxnSpPr/>
          <p:nvPr/>
        </p:nvCxnSpPr>
        <p:spPr>
          <a:xfrm>
            <a:off x="1748118" y="662130"/>
            <a:ext cx="5722470"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8" name="Connettore 1 7"/>
          <p:cNvCxnSpPr/>
          <p:nvPr/>
        </p:nvCxnSpPr>
        <p:spPr>
          <a:xfrm>
            <a:off x="3257176" y="963940"/>
            <a:ext cx="2808942" cy="0"/>
          </a:xfrm>
          <a:prstGeom prst="line">
            <a:avLst/>
          </a:prstGeom>
        </p:spPr>
        <p:style>
          <a:lnRef idx="1">
            <a:schemeClr val="accent6"/>
          </a:lnRef>
          <a:fillRef idx="0">
            <a:schemeClr val="accent6"/>
          </a:fillRef>
          <a:effectRef idx="0">
            <a:schemeClr val="accent6"/>
          </a:effectRef>
          <a:fontRef idx="minor">
            <a:schemeClr val="tx1"/>
          </a:fontRef>
        </p:style>
      </p:cxnSp>
      <p:sp>
        <p:nvSpPr>
          <p:cNvPr id="15" name="CasellaDiTesto 14"/>
          <p:cNvSpPr txBox="1"/>
          <p:nvPr/>
        </p:nvSpPr>
        <p:spPr>
          <a:xfrm>
            <a:off x="576645" y="1463877"/>
            <a:ext cx="8058253" cy="4801314"/>
          </a:xfrm>
          <a:prstGeom prst="rect">
            <a:avLst/>
          </a:prstGeom>
          <a:noFill/>
        </p:spPr>
        <p:txBody>
          <a:bodyPr wrap="square" rtlCol="0">
            <a:spAutoFit/>
          </a:bodyPr>
          <a:lstStyle/>
          <a:p>
            <a:pPr marL="342900" indent="-342900" algn="just">
              <a:buAutoNum type="arabicPeriod"/>
            </a:pPr>
            <a:r>
              <a:rPr lang="en-US" b="1" dirty="0" err="1">
                <a:latin typeface="Arial" panose="020B0604020202020204" pitchFamily="34" charset="0"/>
                <a:cs typeface="Arial" panose="020B0604020202020204" pitchFamily="34" charset="0"/>
              </a:rPr>
              <a:t>Chloroquine</a:t>
            </a:r>
            <a:r>
              <a:rPr lang="en-US" b="1" dirty="0">
                <a:latin typeface="Arial" panose="020B0604020202020204" pitchFamily="34" charset="0"/>
                <a:cs typeface="Arial" panose="020B0604020202020204" pitchFamily="34" charset="0"/>
              </a:rPr>
              <a:t> (CQ):</a:t>
            </a:r>
            <a:r>
              <a:rPr lang="en-US" dirty="0">
                <a:latin typeface="Arial" panose="020B0604020202020204" pitchFamily="34" charset="0"/>
                <a:cs typeface="Arial" panose="020B0604020202020204" pitchFamily="34" charset="0"/>
              </a:rPr>
              <a:t> has recently been seen to counteract ZIKV infection in different </a:t>
            </a:r>
            <a:r>
              <a:rPr lang="en-US" i="1" dirty="0">
                <a:latin typeface="Arial" panose="020B0604020202020204" pitchFamily="34" charset="0"/>
                <a:cs typeface="Arial" panose="020B0604020202020204" pitchFamily="34" charset="0"/>
              </a:rPr>
              <a:t>in vivo</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in vitro</a:t>
            </a:r>
            <a:r>
              <a:rPr lang="en-US" dirty="0">
                <a:latin typeface="Arial" panose="020B0604020202020204" pitchFamily="34" charset="0"/>
                <a:cs typeface="Arial" panose="020B0604020202020204" pitchFamily="34" charset="0"/>
              </a:rPr>
              <a:t> models.</a:t>
            </a:r>
            <a:r>
              <a:rPr lang="it-IT"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algn="just"/>
            <a:endParaRPr lang="en-US" b="1" dirty="0">
              <a:latin typeface="Arial" panose="020B0604020202020204" pitchFamily="34" charset="0"/>
              <a:cs typeface="Arial" panose="020B0604020202020204" pitchFamily="34" charset="0"/>
            </a:endParaRPr>
          </a:p>
          <a:p>
            <a:pPr marL="285750" indent="-285750" algn="just">
              <a:buFont typeface="Arial"/>
              <a:buChar char="•"/>
            </a:pPr>
            <a:r>
              <a:rPr lang="en-US" dirty="0">
                <a:latin typeface="Arial" panose="020B0604020202020204" pitchFamily="34" charset="0"/>
                <a:cs typeface="Arial" panose="020B0604020202020204" pitchFamily="34" charset="0"/>
              </a:rPr>
              <a:t>FDA-approved antimalarial compound with high tolerability, low cost, and </a:t>
            </a:r>
            <a:r>
              <a:rPr lang="en-US" dirty="0" err="1">
                <a:latin typeface="Arial" panose="020B0604020202020204" pitchFamily="34" charset="0"/>
                <a:cs typeface="Arial" panose="020B0604020202020204" pitchFamily="34" charset="0"/>
              </a:rPr>
              <a:t>immunomodulatory</a:t>
            </a:r>
            <a:r>
              <a:rPr lang="en-US" dirty="0">
                <a:latin typeface="Arial" panose="020B0604020202020204" pitchFamily="34" charset="0"/>
                <a:cs typeface="Arial" panose="020B0604020202020204" pitchFamily="34" charset="0"/>
              </a:rPr>
              <a:t> properties for which no substantiated reports indicate an association between drug administration and fetal harm or risk during pregnancy.</a:t>
            </a:r>
            <a:r>
              <a:rPr lang="it-IT" dirty="0">
                <a:latin typeface="Arial" panose="020B0604020202020204" pitchFamily="34" charset="0"/>
                <a:cs typeface="Arial" panose="020B0604020202020204" pitchFamily="34" charset="0"/>
              </a:rPr>
              <a:t> </a:t>
            </a:r>
          </a:p>
          <a:p>
            <a:pPr marL="285750" indent="-285750" algn="just">
              <a:buFont typeface="Arial"/>
              <a:buChar char="•"/>
            </a:pPr>
            <a:endParaRPr lang="it-IT" b="1" dirty="0">
              <a:latin typeface="Arial" panose="020B0604020202020204" pitchFamily="34" charset="0"/>
              <a:cs typeface="Arial" panose="020B0604020202020204" pitchFamily="34" charset="0"/>
            </a:endParaRPr>
          </a:p>
          <a:p>
            <a:pPr marL="285750" indent="-285750" algn="just">
              <a:buFont typeface="Arial"/>
              <a:buChar char="•"/>
            </a:pPr>
            <a:r>
              <a:rPr lang="en-US" dirty="0">
                <a:latin typeface="Arial" panose="020B0604020202020204" pitchFamily="34" charset="0"/>
                <a:cs typeface="Arial" panose="020B0604020202020204" pitchFamily="34" charset="0"/>
              </a:rPr>
              <a:t>CQ is a weak base cable of reaching intracellular compartments, and is concentrated within acidic organelles including lysosomes, Golgi vesicles and endosomes. </a:t>
            </a:r>
          </a:p>
          <a:p>
            <a:pPr marL="285750" indent="-285750" algn="just">
              <a:buFont typeface="Arial"/>
              <a:buChar char="•"/>
            </a:pPr>
            <a:endParaRPr lang="en-US" dirty="0">
              <a:latin typeface="Arial" panose="020B0604020202020204" pitchFamily="34" charset="0"/>
              <a:cs typeface="Arial" panose="020B0604020202020204" pitchFamily="34" charset="0"/>
            </a:endParaRPr>
          </a:p>
          <a:p>
            <a:pPr marL="285750" indent="-285750" algn="just">
              <a:buFont typeface="Arial"/>
              <a:buChar char="•"/>
            </a:pPr>
            <a:r>
              <a:rPr lang="en-US" dirty="0">
                <a:latin typeface="Arial" panose="020B0604020202020204" pitchFamily="34" charset="0"/>
                <a:cs typeface="Arial" panose="020B0604020202020204" pitchFamily="34" charset="0"/>
              </a:rPr>
              <a:t>CQ acts by increasing the pH acidic organelles, therefore, disrupting the activity of several enzymes (e.g., acidic hydroxylases) and inhibiting protein post-translational modifications. </a:t>
            </a:r>
          </a:p>
          <a:p>
            <a:pPr marL="285750" indent="-285750" algn="just">
              <a:buFont typeface="Arial"/>
              <a:buChar char="•"/>
            </a:pPr>
            <a:endParaRPr lang="en-US" dirty="0">
              <a:latin typeface="Times New Roman"/>
              <a:cs typeface="Times New Roman"/>
            </a:endParaRPr>
          </a:p>
          <a:p>
            <a:pPr marL="285750" indent="-285750" algn="just">
              <a:buFont typeface="Arial"/>
              <a:buChar char="•"/>
            </a:pPr>
            <a:endParaRPr lang="it-IT" dirty="0">
              <a:latin typeface="Times New Roman"/>
              <a:cs typeface="Times New Roman"/>
            </a:endParaRPr>
          </a:p>
        </p:txBody>
      </p:sp>
    </p:spTree>
    <p:extLst>
      <p:ext uri="{BB962C8B-B14F-4D97-AF65-F5344CB8AC3E}">
        <p14:creationId xmlns:p14="http://schemas.microsoft.com/office/powerpoint/2010/main" val="3775881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769441"/>
          </a:xfrm>
          <a:prstGeom prst="rect">
            <a:avLst/>
          </a:prstGeom>
          <a:noFill/>
        </p:spPr>
        <p:txBody>
          <a:bodyPr wrap="square" rtlCol="0">
            <a:spAutoFit/>
          </a:bodyPr>
          <a:lstStyle/>
          <a:p>
            <a:pPr algn="ctr"/>
            <a:r>
              <a:rPr lang="en-GB" sz="2200" b="1" dirty="0">
                <a:latin typeface="Arial" panose="020B0604020202020204" pitchFamily="34" charset="0"/>
                <a:cs typeface="Arial" panose="020B0604020202020204" pitchFamily="34" charset="0"/>
              </a:rPr>
              <a:t>Targeting autophagy to limit ZIKV infection: a perspective approach</a:t>
            </a:r>
          </a:p>
        </p:txBody>
      </p:sp>
      <p:cxnSp>
        <p:nvCxnSpPr>
          <p:cNvPr id="12" name="Connettore 1 11"/>
          <p:cNvCxnSpPr/>
          <p:nvPr/>
        </p:nvCxnSpPr>
        <p:spPr>
          <a:xfrm>
            <a:off x="1748118" y="662130"/>
            <a:ext cx="5722470"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8" name="Connettore 1 7"/>
          <p:cNvCxnSpPr/>
          <p:nvPr/>
        </p:nvCxnSpPr>
        <p:spPr>
          <a:xfrm>
            <a:off x="3257176" y="963940"/>
            <a:ext cx="2808942" cy="0"/>
          </a:xfrm>
          <a:prstGeom prst="line">
            <a:avLst/>
          </a:prstGeom>
        </p:spPr>
        <p:style>
          <a:lnRef idx="1">
            <a:schemeClr val="accent6"/>
          </a:lnRef>
          <a:fillRef idx="0">
            <a:schemeClr val="accent6"/>
          </a:fillRef>
          <a:effectRef idx="0">
            <a:schemeClr val="accent6"/>
          </a:effectRef>
          <a:fontRef idx="minor">
            <a:schemeClr val="tx1"/>
          </a:fontRef>
        </p:style>
      </p:cxnSp>
      <p:sp>
        <p:nvSpPr>
          <p:cNvPr id="15" name="CasellaDiTesto 14"/>
          <p:cNvSpPr txBox="1"/>
          <p:nvPr/>
        </p:nvSpPr>
        <p:spPr>
          <a:xfrm>
            <a:off x="580226" y="1352208"/>
            <a:ext cx="8058253" cy="923330"/>
          </a:xfrm>
          <a:prstGeom prst="rect">
            <a:avLst/>
          </a:prstGeom>
          <a:noFill/>
        </p:spPr>
        <p:txBody>
          <a:bodyPr wrap="square" rtlCol="0">
            <a:spAutoFit/>
          </a:bodyPr>
          <a:lstStyle/>
          <a:p>
            <a:pPr marL="342900" indent="-342900" algn="just">
              <a:buAutoNum type="arabicPeriod"/>
            </a:pPr>
            <a:r>
              <a:rPr lang="en-US" b="1" dirty="0" err="1">
                <a:latin typeface="Arial" panose="020B0604020202020204" pitchFamily="34" charset="0"/>
                <a:cs typeface="Arial" panose="020B0604020202020204" pitchFamily="34" charset="0"/>
              </a:rPr>
              <a:t>Chloroquine</a:t>
            </a:r>
            <a:r>
              <a:rPr lang="en-US" b="1" dirty="0">
                <a:latin typeface="Arial" panose="020B0604020202020204" pitchFamily="34" charset="0"/>
                <a:cs typeface="Arial" panose="020B0604020202020204" pitchFamily="34" charset="0"/>
              </a:rPr>
              <a:t> (CQ):</a:t>
            </a:r>
            <a:r>
              <a:rPr lang="en-US" dirty="0">
                <a:latin typeface="Arial" panose="020B0604020202020204" pitchFamily="34" charset="0"/>
                <a:cs typeface="Arial" panose="020B0604020202020204" pitchFamily="34" charset="0"/>
              </a:rPr>
              <a:t> has recently been seen to counteract ZIKV infection in different </a:t>
            </a:r>
            <a:r>
              <a:rPr lang="en-US" i="1" dirty="0">
                <a:latin typeface="Arial" panose="020B0604020202020204" pitchFamily="34" charset="0"/>
                <a:cs typeface="Arial" panose="020B0604020202020204" pitchFamily="34" charset="0"/>
              </a:rPr>
              <a:t>in vivo</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in vitro</a:t>
            </a:r>
            <a:r>
              <a:rPr lang="en-US" dirty="0">
                <a:latin typeface="Arial" panose="020B0604020202020204" pitchFamily="34" charset="0"/>
                <a:cs typeface="Arial" panose="020B0604020202020204" pitchFamily="34" charset="0"/>
              </a:rPr>
              <a:t> models.</a:t>
            </a:r>
            <a:r>
              <a:rPr lang="it-IT"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algn="just"/>
            <a:endParaRPr lang="en-US" b="1" dirty="0">
              <a:latin typeface="Times New Roman"/>
              <a:cs typeface="Times New Roman"/>
            </a:endParaRPr>
          </a:p>
        </p:txBody>
      </p:sp>
      <p:sp>
        <p:nvSpPr>
          <p:cNvPr id="6" name="CasellaDiTesto 5"/>
          <p:cNvSpPr txBox="1"/>
          <p:nvPr/>
        </p:nvSpPr>
        <p:spPr>
          <a:xfrm>
            <a:off x="3956405" y="6566507"/>
            <a:ext cx="6641084" cy="276999"/>
          </a:xfrm>
          <a:prstGeom prst="rect">
            <a:avLst/>
          </a:prstGeom>
          <a:noFill/>
        </p:spPr>
        <p:txBody>
          <a:bodyPr wrap="square" rtlCol="0">
            <a:spAutoFit/>
          </a:bodyPr>
          <a:lstStyle/>
          <a:p>
            <a:r>
              <a:rPr lang="fr-FR" sz="1200" dirty="0">
                <a:latin typeface="Times New Roman"/>
                <a:cs typeface="Times New Roman"/>
              </a:rPr>
              <a:t>Gratton, R. et al. 2019. </a:t>
            </a:r>
            <a:r>
              <a:rPr lang="fr-FR" sz="1200" i="1" dirty="0">
                <a:latin typeface="Times New Roman"/>
                <a:cs typeface="Times New Roman"/>
              </a:rPr>
              <a:t>Int J Mol </a:t>
            </a:r>
            <a:r>
              <a:rPr lang="fr-FR" sz="1200" i="1" dirty="0" err="1">
                <a:latin typeface="Times New Roman"/>
                <a:cs typeface="Times New Roman"/>
              </a:rPr>
              <a:t>Sci</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a:t>
            </a:r>
            <a:r>
              <a:rPr lang="fr-FR" sz="1200" dirty="0" err="1">
                <a:latin typeface="Times New Roman"/>
                <a:cs typeface="Times New Roman"/>
              </a:rPr>
              <a:t>https</a:t>
            </a:r>
            <a:r>
              <a:rPr lang="fr-FR" sz="1200" dirty="0">
                <a:latin typeface="Times New Roman"/>
                <a:cs typeface="Times New Roman"/>
              </a:rPr>
              <a:t>://</a:t>
            </a:r>
            <a:r>
              <a:rPr lang="fr-FR" sz="1200" dirty="0" err="1">
                <a:latin typeface="Times New Roman"/>
                <a:cs typeface="Times New Roman"/>
              </a:rPr>
              <a:t>doi.org</a:t>
            </a:r>
            <a:r>
              <a:rPr lang="fr-FR" sz="1200" dirty="0">
                <a:latin typeface="Times New Roman"/>
                <a:cs typeface="Times New Roman"/>
              </a:rPr>
              <a:t>/10.3390/ijms20051048</a:t>
            </a:r>
            <a:endParaRPr lang="fr-FR" sz="1200" i="1" dirty="0">
              <a:latin typeface="Times New Roman"/>
              <a:cs typeface="Times New Roman"/>
            </a:endParaRPr>
          </a:p>
        </p:txBody>
      </p:sp>
      <p:pic>
        <p:nvPicPr>
          <p:cNvPr id="9" name="Immagine 8" descr="Macintosh HD:Users:rossella:Desktop:Review ZIKV autophagy:Minor revision:Figure7Corrected2.tiff"/>
          <p:cNvPicPr/>
          <p:nvPr/>
        </p:nvPicPr>
        <p:blipFill>
          <a:blip r:embed="rId2">
            <a:extLst>
              <a:ext uri="{28A0092B-C50C-407E-A947-70E740481C1C}">
                <a14:useLocalDpi xmlns:a14="http://schemas.microsoft.com/office/drawing/2010/main" val="0"/>
              </a:ext>
            </a:extLst>
          </a:blip>
          <a:srcRect/>
          <a:stretch>
            <a:fillRect/>
          </a:stretch>
        </p:blipFill>
        <p:spPr bwMode="auto">
          <a:xfrm>
            <a:off x="1094871" y="2166471"/>
            <a:ext cx="7302070" cy="4213411"/>
          </a:xfrm>
          <a:prstGeom prst="rect">
            <a:avLst/>
          </a:prstGeom>
          <a:noFill/>
          <a:ln>
            <a:noFill/>
          </a:ln>
        </p:spPr>
      </p:pic>
    </p:spTree>
    <p:extLst>
      <p:ext uri="{BB962C8B-B14F-4D97-AF65-F5344CB8AC3E}">
        <p14:creationId xmlns:p14="http://schemas.microsoft.com/office/powerpoint/2010/main" val="1902278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769441"/>
          </a:xfrm>
          <a:prstGeom prst="rect">
            <a:avLst/>
          </a:prstGeom>
          <a:noFill/>
        </p:spPr>
        <p:txBody>
          <a:bodyPr wrap="square" rtlCol="0">
            <a:spAutoFit/>
          </a:bodyPr>
          <a:lstStyle/>
          <a:p>
            <a:pPr algn="ctr"/>
            <a:r>
              <a:rPr lang="en-GB" sz="2200" b="1" dirty="0">
                <a:latin typeface="Arial" panose="020B0604020202020204" pitchFamily="34" charset="0"/>
                <a:cs typeface="Arial" panose="020B0604020202020204" pitchFamily="34" charset="0"/>
              </a:rPr>
              <a:t>Targeting autophagy to limit ZIKV infection: a perspective approach</a:t>
            </a:r>
          </a:p>
        </p:txBody>
      </p:sp>
      <p:cxnSp>
        <p:nvCxnSpPr>
          <p:cNvPr id="12" name="Connettore 1 11"/>
          <p:cNvCxnSpPr/>
          <p:nvPr/>
        </p:nvCxnSpPr>
        <p:spPr>
          <a:xfrm>
            <a:off x="1748118" y="662130"/>
            <a:ext cx="5722470"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8" name="Connettore 1 7"/>
          <p:cNvCxnSpPr/>
          <p:nvPr/>
        </p:nvCxnSpPr>
        <p:spPr>
          <a:xfrm>
            <a:off x="3257176" y="963940"/>
            <a:ext cx="2808942" cy="0"/>
          </a:xfrm>
          <a:prstGeom prst="line">
            <a:avLst/>
          </a:prstGeom>
        </p:spPr>
        <p:style>
          <a:lnRef idx="1">
            <a:schemeClr val="accent6"/>
          </a:lnRef>
          <a:fillRef idx="0">
            <a:schemeClr val="accent6"/>
          </a:fillRef>
          <a:effectRef idx="0">
            <a:schemeClr val="accent6"/>
          </a:effectRef>
          <a:fontRef idx="minor">
            <a:schemeClr val="tx1"/>
          </a:fontRef>
        </p:style>
      </p:cxnSp>
      <p:sp>
        <p:nvSpPr>
          <p:cNvPr id="15" name="CasellaDiTesto 14"/>
          <p:cNvSpPr txBox="1"/>
          <p:nvPr/>
        </p:nvSpPr>
        <p:spPr>
          <a:xfrm>
            <a:off x="542873" y="1078973"/>
            <a:ext cx="8058253" cy="1107996"/>
          </a:xfrm>
          <a:prstGeom prst="rect">
            <a:avLst/>
          </a:prstGeom>
          <a:noFill/>
        </p:spPr>
        <p:txBody>
          <a:bodyPr wrap="square" rtlCol="0">
            <a:spAutoFit/>
          </a:bodyPr>
          <a:lstStyle/>
          <a:p>
            <a:pPr algn="just"/>
            <a:r>
              <a:rPr lang="en-US" sz="1600" b="1" dirty="0">
                <a:latin typeface="Arial" panose="020B0604020202020204" pitchFamily="34" charset="0"/>
                <a:cs typeface="Arial" panose="020B0604020202020204" pitchFamily="34" charset="0"/>
              </a:rPr>
              <a:t>2. </a:t>
            </a:r>
            <a:r>
              <a:rPr lang="en-US" sz="1600" b="1" dirty="0" err="1">
                <a:latin typeface="Arial" panose="020B0604020202020204" pitchFamily="34" charset="0"/>
                <a:cs typeface="Arial" panose="020B0604020202020204" pitchFamily="34" charset="0"/>
              </a:rPr>
              <a:t>Lysosomotropic</a:t>
            </a:r>
            <a:r>
              <a:rPr lang="en-US" sz="1600" b="1" dirty="0">
                <a:latin typeface="Arial" panose="020B0604020202020204" pitchFamily="34" charset="0"/>
                <a:cs typeface="Arial" panose="020B0604020202020204" pitchFamily="34" charset="0"/>
              </a:rPr>
              <a:t> agents </a:t>
            </a:r>
            <a:r>
              <a:rPr lang="en-US" sz="1600" dirty="0">
                <a:latin typeface="Arial" panose="020B0604020202020204" pitchFamily="34" charset="0"/>
                <a:cs typeface="Arial" panose="020B0604020202020204" pitchFamily="34" charset="0"/>
              </a:rPr>
              <a:t>might be tested to reveal a possible anti-ZIKV activity and they include: </a:t>
            </a:r>
            <a:r>
              <a:rPr lang="en-US" sz="1600" b="1" i="1" dirty="0">
                <a:latin typeface="Arial" panose="020B0604020202020204" pitchFamily="34" charset="0"/>
                <a:cs typeface="Arial" panose="020B0604020202020204" pitchFamily="34" charset="0"/>
              </a:rPr>
              <a:t>Lys05</a:t>
            </a:r>
            <a:r>
              <a:rPr lang="en-US" sz="1600" dirty="0">
                <a:latin typeface="Arial" panose="020B0604020202020204" pitchFamily="34" charset="0"/>
                <a:cs typeface="Arial" panose="020B0604020202020204" pitchFamily="34" charset="0"/>
              </a:rPr>
              <a:t>, a bivalent </a:t>
            </a:r>
            <a:r>
              <a:rPr lang="en-US" sz="1600" dirty="0" err="1">
                <a:latin typeface="Arial" panose="020B0604020202020204" pitchFamily="34" charset="0"/>
                <a:cs typeface="Arial" panose="020B0604020202020204" pitchFamily="34" charset="0"/>
              </a:rPr>
              <a:t>aminoquinoline</a:t>
            </a:r>
            <a:r>
              <a:rPr lang="en-US" sz="1600" dirty="0">
                <a:latin typeface="Arial" panose="020B0604020202020204" pitchFamily="34" charset="0"/>
                <a:cs typeface="Arial" panose="020B0604020202020204" pitchFamily="34" charset="0"/>
              </a:rPr>
              <a:t> that causes a significant augmentation in </a:t>
            </a:r>
            <a:r>
              <a:rPr lang="en-US" sz="1600" dirty="0" err="1">
                <a:latin typeface="Arial" panose="020B0604020202020204" pitchFamily="34" charset="0"/>
                <a:cs typeface="Arial" panose="020B0604020202020204" pitchFamily="34" charset="0"/>
              </a:rPr>
              <a:t>lysosomal</a:t>
            </a:r>
            <a:r>
              <a:rPr lang="en-US" sz="1600" dirty="0">
                <a:latin typeface="Arial" panose="020B0604020202020204" pitchFamily="34" charset="0"/>
                <a:cs typeface="Arial" panose="020B0604020202020204" pitchFamily="34" charset="0"/>
              </a:rPr>
              <a:t> pH; </a:t>
            </a:r>
            <a:r>
              <a:rPr lang="en-US" sz="1600" b="1" i="1" dirty="0">
                <a:latin typeface="Arial" panose="020B0604020202020204" pitchFamily="34" charset="0"/>
                <a:cs typeface="Arial" panose="020B0604020202020204" pitchFamily="34" charset="0"/>
              </a:rPr>
              <a:t>ARN5187</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autophagosome</a:t>
            </a:r>
            <a:r>
              <a:rPr lang="en-US" sz="1600" dirty="0">
                <a:latin typeface="Arial" panose="020B0604020202020204" pitchFamily="34" charset="0"/>
                <a:cs typeface="Arial" panose="020B0604020202020204" pitchFamily="34" charset="0"/>
              </a:rPr>
              <a:t> maturation blocker; and </a:t>
            </a:r>
            <a:r>
              <a:rPr lang="en-US" sz="1600" b="1" i="1" dirty="0" err="1">
                <a:latin typeface="Arial" panose="020B0604020202020204" pitchFamily="34" charset="0"/>
                <a:cs typeface="Arial" panose="020B0604020202020204" pitchFamily="34" charset="0"/>
              </a:rPr>
              <a:t>Quinacrine</a:t>
            </a:r>
            <a:r>
              <a:rPr lang="en-US" sz="1600" dirty="0">
                <a:latin typeface="Arial" panose="020B0604020202020204" pitchFamily="34" charset="0"/>
                <a:cs typeface="Arial" panose="020B0604020202020204" pitchFamily="34" charset="0"/>
              </a:rPr>
              <a:t>, anti-malarial drug acting as inhibitor of endosome/lysosome acidification</a:t>
            </a:r>
            <a:r>
              <a:rPr lang="en-US" dirty="0">
                <a:latin typeface="Times New Roman"/>
                <a:cs typeface="Times New Roman"/>
              </a:rPr>
              <a:t>.</a:t>
            </a:r>
            <a:endParaRPr lang="en-US" b="1" dirty="0">
              <a:latin typeface="Times New Roman"/>
              <a:cs typeface="Times New Roman"/>
            </a:endParaRPr>
          </a:p>
        </p:txBody>
      </p:sp>
      <p:pic>
        <p:nvPicPr>
          <p:cNvPr id="10" name="Immagine 9" descr="Macintosh HD:Users:rossella:Desktop:Review ZIKV autophagy:Minor revision:Figure7Corrected2.tiff"/>
          <p:cNvPicPr/>
          <p:nvPr/>
        </p:nvPicPr>
        <p:blipFill>
          <a:blip r:embed="rId2">
            <a:extLst>
              <a:ext uri="{28A0092B-C50C-407E-A947-70E740481C1C}">
                <a14:useLocalDpi xmlns:a14="http://schemas.microsoft.com/office/drawing/2010/main" val="0"/>
              </a:ext>
            </a:extLst>
          </a:blip>
          <a:srcRect/>
          <a:stretch>
            <a:fillRect/>
          </a:stretch>
        </p:blipFill>
        <p:spPr bwMode="auto">
          <a:xfrm>
            <a:off x="1094871" y="2405530"/>
            <a:ext cx="7302070" cy="4213411"/>
          </a:xfrm>
          <a:prstGeom prst="rect">
            <a:avLst/>
          </a:prstGeom>
          <a:noFill/>
          <a:ln>
            <a:noFill/>
          </a:ln>
        </p:spPr>
      </p:pic>
      <p:sp>
        <p:nvSpPr>
          <p:cNvPr id="11" name="CasellaDiTesto 10"/>
          <p:cNvSpPr txBox="1"/>
          <p:nvPr/>
        </p:nvSpPr>
        <p:spPr>
          <a:xfrm>
            <a:off x="3956405" y="6566507"/>
            <a:ext cx="6641084" cy="276999"/>
          </a:xfrm>
          <a:prstGeom prst="rect">
            <a:avLst/>
          </a:prstGeom>
          <a:noFill/>
        </p:spPr>
        <p:txBody>
          <a:bodyPr wrap="square" rtlCol="0">
            <a:spAutoFit/>
          </a:bodyPr>
          <a:lstStyle/>
          <a:p>
            <a:r>
              <a:rPr lang="fr-FR" sz="1200" dirty="0">
                <a:latin typeface="Times New Roman"/>
                <a:cs typeface="Times New Roman"/>
              </a:rPr>
              <a:t>Gratton, R. et al. 2019. </a:t>
            </a:r>
            <a:r>
              <a:rPr lang="fr-FR" sz="1200" i="1" dirty="0">
                <a:latin typeface="Times New Roman"/>
                <a:cs typeface="Times New Roman"/>
              </a:rPr>
              <a:t>Int J Mol </a:t>
            </a:r>
            <a:r>
              <a:rPr lang="fr-FR" sz="1200" i="1" dirty="0" err="1">
                <a:latin typeface="Times New Roman"/>
                <a:cs typeface="Times New Roman"/>
              </a:rPr>
              <a:t>Sci</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a:t>
            </a:r>
            <a:r>
              <a:rPr lang="fr-FR" sz="1200" dirty="0" err="1">
                <a:latin typeface="Times New Roman"/>
                <a:cs typeface="Times New Roman"/>
              </a:rPr>
              <a:t>https</a:t>
            </a:r>
            <a:r>
              <a:rPr lang="fr-FR" sz="1200" dirty="0">
                <a:latin typeface="Times New Roman"/>
                <a:cs typeface="Times New Roman"/>
              </a:rPr>
              <a:t>://</a:t>
            </a:r>
            <a:r>
              <a:rPr lang="fr-FR" sz="1200" dirty="0" err="1">
                <a:latin typeface="Times New Roman"/>
                <a:cs typeface="Times New Roman"/>
              </a:rPr>
              <a:t>doi.org</a:t>
            </a:r>
            <a:r>
              <a:rPr lang="fr-FR" sz="1200" dirty="0">
                <a:latin typeface="Times New Roman"/>
                <a:cs typeface="Times New Roman"/>
              </a:rPr>
              <a:t>/10.3390/ijms20051048</a:t>
            </a:r>
            <a:endParaRPr lang="fr-FR" sz="1200" i="1" dirty="0">
              <a:latin typeface="Times New Roman"/>
              <a:cs typeface="Times New Roman"/>
            </a:endParaRPr>
          </a:p>
        </p:txBody>
      </p:sp>
    </p:spTree>
    <p:extLst>
      <p:ext uri="{BB962C8B-B14F-4D97-AF65-F5344CB8AC3E}">
        <p14:creationId xmlns:p14="http://schemas.microsoft.com/office/powerpoint/2010/main" val="613113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769441"/>
          </a:xfrm>
          <a:prstGeom prst="rect">
            <a:avLst/>
          </a:prstGeom>
          <a:noFill/>
        </p:spPr>
        <p:txBody>
          <a:bodyPr wrap="square" rtlCol="0">
            <a:spAutoFit/>
          </a:bodyPr>
          <a:lstStyle/>
          <a:p>
            <a:pPr algn="ctr"/>
            <a:r>
              <a:rPr lang="en-GB" sz="2200" b="1" dirty="0">
                <a:latin typeface="Arial" panose="020B0604020202020204" pitchFamily="34" charset="0"/>
                <a:cs typeface="Arial" panose="020B0604020202020204" pitchFamily="34" charset="0"/>
              </a:rPr>
              <a:t>Targeting autophagy to limit ZIKV infection: a perspective approach</a:t>
            </a:r>
          </a:p>
        </p:txBody>
      </p:sp>
      <p:cxnSp>
        <p:nvCxnSpPr>
          <p:cNvPr id="12" name="Connettore 1 11"/>
          <p:cNvCxnSpPr/>
          <p:nvPr/>
        </p:nvCxnSpPr>
        <p:spPr>
          <a:xfrm>
            <a:off x="1748118" y="662130"/>
            <a:ext cx="5722470"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8" name="Connettore 1 7"/>
          <p:cNvCxnSpPr/>
          <p:nvPr/>
        </p:nvCxnSpPr>
        <p:spPr>
          <a:xfrm>
            <a:off x="3257176" y="963940"/>
            <a:ext cx="2808942" cy="0"/>
          </a:xfrm>
          <a:prstGeom prst="line">
            <a:avLst/>
          </a:prstGeom>
        </p:spPr>
        <p:style>
          <a:lnRef idx="1">
            <a:schemeClr val="accent6"/>
          </a:lnRef>
          <a:fillRef idx="0">
            <a:schemeClr val="accent6"/>
          </a:fillRef>
          <a:effectRef idx="0">
            <a:schemeClr val="accent6"/>
          </a:effectRef>
          <a:fontRef idx="minor">
            <a:schemeClr val="tx1"/>
          </a:fontRef>
        </p:style>
      </p:cxnSp>
      <p:sp>
        <p:nvSpPr>
          <p:cNvPr id="15" name="CasellaDiTesto 14"/>
          <p:cNvSpPr txBox="1"/>
          <p:nvPr/>
        </p:nvSpPr>
        <p:spPr>
          <a:xfrm>
            <a:off x="591230" y="1205201"/>
            <a:ext cx="8058253" cy="1200329"/>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3. Catalytic inhibitors of ULK kinase: </a:t>
            </a:r>
            <a:r>
              <a:rPr lang="en-US" b="1" i="1" dirty="0">
                <a:latin typeface="Arial" panose="020B0604020202020204" pitchFamily="34" charset="0"/>
                <a:cs typeface="Arial" panose="020B0604020202020204" pitchFamily="34" charset="0"/>
              </a:rPr>
              <a:t>MRT68921</a:t>
            </a:r>
            <a:r>
              <a:rPr lang="en-US" dirty="0">
                <a:latin typeface="Arial" panose="020B0604020202020204" pitchFamily="34" charset="0"/>
                <a:cs typeface="Arial" panose="020B0604020202020204" pitchFamily="34" charset="0"/>
              </a:rPr>
              <a:t>, </a:t>
            </a:r>
            <a:r>
              <a:rPr lang="en-US" b="1" i="1" dirty="0">
                <a:latin typeface="Arial" panose="020B0604020202020204" pitchFamily="34" charset="0"/>
                <a:cs typeface="Arial" panose="020B0604020202020204" pitchFamily="34" charset="0"/>
              </a:rPr>
              <a:t>Compound 6,</a:t>
            </a:r>
            <a:r>
              <a:rPr lang="en-US" dirty="0">
                <a:latin typeface="Arial" panose="020B0604020202020204" pitchFamily="34" charset="0"/>
                <a:cs typeface="Arial" panose="020B0604020202020204" pitchFamily="34" charset="0"/>
              </a:rPr>
              <a:t> and </a:t>
            </a:r>
            <a:r>
              <a:rPr lang="en-US" b="1" i="1" dirty="0">
                <a:latin typeface="Arial" panose="020B0604020202020204" pitchFamily="34" charset="0"/>
                <a:cs typeface="Arial" panose="020B0604020202020204" pitchFamily="34" charset="0"/>
              </a:rPr>
              <a:t>SBI-0206965</a:t>
            </a:r>
            <a:r>
              <a:rPr lang="en-US" dirty="0">
                <a:latin typeface="Arial" panose="020B0604020202020204" pitchFamily="34" charset="0"/>
                <a:cs typeface="Arial" panose="020B0604020202020204" pitchFamily="34" charset="0"/>
              </a:rPr>
              <a:t>, even if at the very early stages of drug discovery, seem promising in targeting the </a:t>
            </a:r>
            <a:r>
              <a:rPr lang="en-US" dirty="0" err="1">
                <a:latin typeface="Arial" panose="020B0604020202020204" pitchFamily="34" charset="0"/>
                <a:cs typeface="Arial" panose="020B0604020202020204" pitchFamily="34" charset="0"/>
              </a:rPr>
              <a:t>autophagic</a:t>
            </a:r>
            <a:r>
              <a:rPr lang="en-US" dirty="0">
                <a:latin typeface="Arial" panose="020B0604020202020204" pitchFamily="34" charset="0"/>
                <a:cs typeface="Arial" panose="020B0604020202020204" pitchFamily="34" charset="0"/>
              </a:rPr>
              <a:t> process. </a:t>
            </a:r>
            <a:r>
              <a:rPr lang="en-US" b="1" dirty="0">
                <a:latin typeface="Arial" panose="020B0604020202020204" pitchFamily="34" charset="0"/>
                <a:cs typeface="Arial" panose="020B0604020202020204" pitchFamily="34" charset="0"/>
              </a:rPr>
              <a:t> </a:t>
            </a:r>
            <a:endParaRPr lang="it-IT" b="1" dirty="0">
              <a:latin typeface="Arial" panose="020B0604020202020204" pitchFamily="34" charset="0"/>
              <a:cs typeface="Arial" panose="020B0604020202020204" pitchFamily="34" charset="0"/>
            </a:endParaRPr>
          </a:p>
          <a:p>
            <a:pPr algn="just"/>
            <a:r>
              <a:rPr lang="en-US" b="1" dirty="0">
                <a:latin typeface="Times New Roman"/>
                <a:cs typeface="Times New Roman"/>
              </a:rPr>
              <a:t> </a:t>
            </a:r>
          </a:p>
        </p:txBody>
      </p:sp>
      <p:pic>
        <p:nvPicPr>
          <p:cNvPr id="10" name="Immagine 9" descr="Macintosh HD:Users:rossella:Desktop:Review ZIKV autophagy:Minor revision:Figure7Corrected2.tiff"/>
          <p:cNvPicPr/>
          <p:nvPr/>
        </p:nvPicPr>
        <p:blipFill>
          <a:blip r:embed="rId2">
            <a:extLst>
              <a:ext uri="{28A0092B-C50C-407E-A947-70E740481C1C}">
                <a14:useLocalDpi xmlns:a14="http://schemas.microsoft.com/office/drawing/2010/main" val="0"/>
              </a:ext>
            </a:extLst>
          </a:blip>
          <a:srcRect/>
          <a:stretch>
            <a:fillRect/>
          </a:stretch>
        </p:blipFill>
        <p:spPr bwMode="auto">
          <a:xfrm>
            <a:off x="1094871" y="2405530"/>
            <a:ext cx="7302070" cy="4213411"/>
          </a:xfrm>
          <a:prstGeom prst="rect">
            <a:avLst/>
          </a:prstGeom>
          <a:noFill/>
          <a:ln>
            <a:noFill/>
          </a:ln>
        </p:spPr>
      </p:pic>
      <p:sp>
        <p:nvSpPr>
          <p:cNvPr id="11" name="CasellaDiTesto 10"/>
          <p:cNvSpPr txBox="1"/>
          <p:nvPr/>
        </p:nvSpPr>
        <p:spPr>
          <a:xfrm>
            <a:off x="3956405" y="6566507"/>
            <a:ext cx="6641084" cy="276999"/>
          </a:xfrm>
          <a:prstGeom prst="rect">
            <a:avLst/>
          </a:prstGeom>
          <a:noFill/>
        </p:spPr>
        <p:txBody>
          <a:bodyPr wrap="square" rtlCol="0">
            <a:spAutoFit/>
          </a:bodyPr>
          <a:lstStyle/>
          <a:p>
            <a:r>
              <a:rPr lang="fr-FR" sz="1200" dirty="0">
                <a:latin typeface="Times New Roman"/>
                <a:cs typeface="Times New Roman"/>
              </a:rPr>
              <a:t>Gratton, R. et al. 2019. </a:t>
            </a:r>
            <a:r>
              <a:rPr lang="fr-FR" sz="1200" i="1" dirty="0">
                <a:latin typeface="Times New Roman"/>
                <a:cs typeface="Times New Roman"/>
              </a:rPr>
              <a:t>Int J Mol </a:t>
            </a:r>
            <a:r>
              <a:rPr lang="fr-FR" sz="1200" i="1" dirty="0" err="1">
                <a:latin typeface="Times New Roman"/>
                <a:cs typeface="Times New Roman"/>
              </a:rPr>
              <a:t>Sci</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a:t>
            </a:r>
            <a:r>
              <a:rPr lang="fr-FR" sz="1200" dirty="0" err="1">
                <a:latin typeface="Times New Roman"/>
                <a:cs typeface="Times New Roman"/>
              </a:rPr>
              <a:t>https</a:t>
            </a:r>
            <a:r>
              <a:rPr lang="fr-FR" sz="1200" dirty="0">
                <a:latin typeface="Times New Roman"/>
                <a:cs typeface="Times New Roman"/>
              </a:rPr>
              <a:t>://</a:t>
            </a:r>
            <a:r>
              <a:rPr lang="fr-FR" sz="1200" dirty="0" err="1">
                <a:latin typeface="Times New Roman"/>
                <a:cs typeface="Times New Roman"/>
              </a:rPr>
              <a:t>doi.org</a:t>
            </a:r>
            <a:r>
              <a:rPr lang="fr-FR" sz="1200" dirty="0">
                <a:latin typeface="Times New Roman"/>
                <a:cs typeface="Times New Roman"/>
              </a:rPr>
              <a:t>/10.3390/ijms20051048</a:t>
            </a:r>
            <a:endParaRPr lang="fr-FR" sz="1200" i="1" dirty="0">
              <a:latin typeface="Times New Roman"/>
              <a:cs typeface="Times New Roman"/>
            </a:endParaRPr>
          </a:p>
        </p:txBody>
      </p:sp>
    </p:spTree>
    <p:extLst>
      <p:ext uri="{BB962C8B-B14F-4D97-AF65-F5344CB8AC3E}">
        <p14:creationId xmlns:p14="http://schemas.microsoft.com/office/powerpoint/2010/main" val="2145843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769441"/>
          </a:xfrm>
          <a:prstGeom prst="rect">
            <a:avLst/>
          </a:prstGeom>
          <a:noFill/>
        </p:spPr>
        <p:txBody>
          <a:bodyPr wrap="square" rtlCol="0">
            <a:spAutoFit/>
          </a:bodyPr>
          <a:lstStyle/>
          <a:p>
            <a:pPr algn="ctr"/>
            <a:r>
              <a:rPr lang="en-GB" sz="2200" b="1" dirty="0">
                <a:latin typeface="Arial" panose="020B0604020202020204" pitchFamily="34" charset="0"/>
                <a:cs typeface="Arial" panose="020B0604020202020204" pitchFamily="34" charset="0"/>
              </a:rPr>
              <a:t>Targeting autophagy to limit ZIKV infection: a perspective approach</a:t>
            </a:r>
          </a:p>
        </p:txBody>
      </p:sp>
      <p:cxnSp>
        <p:nvCxnSpPr>
          <p:cNvPr id="12" name="Connettore 1 11"/>
          <p:cNvCxnSpPr/>
          <p:nvPr/>
        </p:nvCxnSpPr>
        <p:spPr>
          <a:xfrm>
            <a:off x="1748118" y="662130"/>
            <a:ext cx="5722470"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8" name="Connettore 1 7"/>
          <p:cNvCxnSpPr/>
          <p:nvPr/>
        </p:nvCxnSpPr>
        <p:spPr>
          <a:xfrm>
            <a:off x="3257176" y="963940"/>
            <a:ext cx="2808942" cy="0"/>
          </a:xfrm>
          <a:prstGeom prst="line">
            <a:avLst/>
          </a:prstGeom>
        </p:spPr>
        <p:style>
          <a:lnRef idx="1">
            <a:schemeClr val="accent6"/>
          </a:lnRef>
          <a:fillRef idx="0">
            <a:schemeClr val="accent6"/>
          </a:fillRef>
          <a:effectRef idx="0">
            <a:schemeClr val="accent6"/>
          </a:effectRef>
          <a:fontRef idx="minor">
            <a:schemeClr val="tx1"/>
          </a:fontRef>
        </p:style>
      </p:cxnSp>
      <p:sp>
        <p:nvSpPr>
          <p:cNvPr id="15" name="CasellaDiTesto 14"/>
          <p:cNvSpPr txBox="1"/>
          <p:nvPr/>
        </p:nvSpPr>
        <p:spPr>
          <a:xfrm>
            <a:off x="576645" y="1518607"/>
            <a:ext cx="8058253" cy="3693319"/>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4. Inhibitors of later stages of autophagy</a:t>
            </a:r>
            <a:r>
              <a:rPr lang="en-US" b="1" dirty="0">
                <a:latin typeface="Arial" panose="020B0604020202020204" pitchFamily="34" charset="0"/>
                <a:cs typeface="Arial" panose="020B0604020202020204" pitchFamily="34" charset="0"/>
                <a:sym typeface="Wingdings"/>
              </a:rPr>
              <a:t></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degradation of </a:t>
            </a:r>
            <a:r>
              <a:rPr lang="en-US" dirty="0" err="1">
                <a:latin typeface="Arial" panose="020B0604020202020204" pitchFamily="34" charset="0"/>
                <a:cs typeface="Arial" panose="020B0604020202020204" pitchFamily="34" charset="0"/>
              </a:rPr>
              <a:t>autophagosome</a:t>
            </a:r>
            <a:r>
              <a:rPr lang="en-US" dirty="0">
                <a:latin typeface="Arial" panose="020B0604020202020204" pitchFamily="34" charset="0"/>
                <a:cs typeface="Arial" panose="020B0604020202020204" pitchFamily="34" charset="0"/>
              </a:rPr>
              <a:t> content by lysosome enzymes: </a:t>
            </a:r>
            <a:r>
              <a:rPr lang="en-US" b="1" i="1" dirty="0" err="1">
                <a:latin typeface="Arial" panose="020B0604020202020204" pitchFamily="34" charset="0"/>
                <a:cs typeface="Arial" panose="020B0604020202020204" pitchFamily="34" charset="0"/>
              </a:rPr>
              <a:t>Pepstatin</a:t>
            </a:r>
            <a:r>
              <a:rPr lang="en-US" b="1" i="1" dirty="0">
                <a:latin typeface="Arial" panose="020B0604020202020204" pitchFamily="34" charset="0"/>
                <a:cs typeface="Arial" panose="020B0604020202020204" pitchFamily="34" charset="0"/>
              </a:rPr>
              <a:t> A and E64d</a:t>
            </a:r>
            <a:r>
              <a:rPr lang="en-US" dirty="0">
                <a:latin typeface="Arial" panose="020B0604020202020204" pitchFamily="34" charset="0"/>
                <a:cs typeface="Arial" panose="020B0604020202020204" pitchFamily="34" charset="0"/>
              </a:rPr>
              <a:t>, inhibitors of </a:t>
            </a:r>
            <a:r>
              <a:rPr lang="en-US" dirty="0" err="1">
                <a:latin typeface="Arial" panose="020B0604020202020204" pitchFamily="34" charset="0"/>
                <a:cs typeface="Arial" panose="020B0604020202020204" pitchFamily="34" charset="0"/>
              </a:rPr>
              <a:t>lysosomal</a:t>
            </a:r>
            <a:r>
              <a:rPr lang="en-US" dirty="0">
                <a:latin typeface="Arial" panose="020B0604020202020204" pitchFamily="34" charset="0"/>
                <a:cs typeface="Arial" panose="020B0604020202020204" pitchFamily="34" charset="0"/>
              </a:rPr>
              <a:t> proteases; </a:t>
            </a:r>
            <a:r>
              <a:rPr lang="en-US" b="1" i="1" dirty="0">
                <a:latin typeface="Arial" panose="020B0604020202020204" pitchFamily="34" charset="0"/>
                <a:cs typeface="Arial" panose="020B0604020202020204" pitchFamily="34" charset="0"/>
              </a:rPr>
              <a:t>clomipramine</a:t>
            </a:r>
            <a:r>
              <a:rPr lang="en-US" dirty="0">
                <a:latin typeface="Arial" panose="020B0604020202020204" pitchFamily="34" charset="0"/>
                <a:cs typeface="Arial" panose="020B0604020202020204" pitchFamily="34" charset="0"/>
              </a:rPr>
              <a:t>, a FDA-approved drug for psychiatric disorders, which possesses an active metabolite (</a:t>
            </a:r>
            <a:r>
              <a:rPr lang="en-US" dirty="0" err="1">
                <a:latin typeface="Arial" panose="020B0604020202020204" pitchFamily="34" charset="0"/>
                <a:cs typeface="Arial" panose="020B0604020202020204" pitchFamily="34" charset="0"/>
              </a:rPr>
              <a:t>desmethylclomipramine</a:t>
            </a:r>
            <a:r>
              <a:rPr lang="en-US" dirty="0">
                <a:latin typeface="Arial" panose="020B0604020202020204" pitchFamily="34" charset="0"/>
                <a:cs typeface="Arial" panose="020B0604020202020204" pitchFamily="34" charset="0"/>
              </a:rPr>
              <a:t>) known to block </a:t>
            </a:r>
            <a:r>
              <a:rPr lang="en-US" dirty="0" err="1">
                <a:latin typeface="Arial" panose="020B0604020202020204" pitchFamily="34" charset="0"/>
                <a:cs typeface="Arial" panose="020B0604020202020204" pitchFamily="34" charset="0"/>
              </a:rPr>
              <a:t>autophagosome</a:t>
            </a:r>
            <a:r>
              <a:rPr lang="en-US" dirty="0">
                <a:latin typeface="Arial" panose="020B0604020202020204" pitchFamily="34" charset="0"/>
                <a:cs typeface="Arial" panose="020B0604020202020204" pitchFamily="34" charset="0"/>
              </a:rPr>
              <a:t>–lysosome fusion; </a:t>
            </a:r>
            <a:r>
              <a:rPr lang="en-US" b="1" i="1" dirty="0" err="1">
                <a:latin typeface="Arial" panose="020B0604020202020204" pitchFamily="34" charset="0"/>
                <a:cs typeface="Arial" panose="020B0604020202020204" pitchFamily="34" charset="0"/>
              </a:rPr>
              <a:t>lucanthone</a:t>
            </a:r>
            <a:r>
              <a:rPr lang="en-US" dirty="0">
                <a:latin typeface="Arial" panose="020B0604020202020204" pitchFamily="34" charset="0"/>
                <a:cs typeface="Arial" panose="020B0604020202020204" pitchFamily="34" charset="0"/>
              </a:rPr>
              <a:t>, disrupts </a:t>
            </a:r>
            <a:r>
              <a:rPr lang="en-US" dirty="0" err="1">
                <a:latin typeface="Arial" panose="020B0604020202020204" pitchFamily="34" charset="0"/>
                <a:cs typeface="Arial" panose="020B0604020202020204" pitchFamily="34" charset="0"/>
              </a:rPr>
              <a:t>lysosomal</a:t>
            </a:r>
            <a:r>
              <a:rPr lang="en-US" dirty="0">
                <a:latin typeface="Arial" panose="020B0604020202020204" pitchFamily="34" charset="0"/>
                <a:cs typeface="Arial" panose="020B0604020202020204" pitchFamily="34" charset="0"/>
              </a:rPr>
              <a:t> membrane </a:t>
            </a:r>
            <a:r>
              <a:rPr lang="en-US" dirty="0" err="1">
                <a:latin typeface="Arial" panose="020B0604020202020204" pitchFamily="34" charset="0"/>
                <a:cs typeface="Arial" panose="020B0604020202020204" pitchFamily="34" charset="0"/>
              </a:rPr>
              <a:t>permeabilization</a:t>
            </a:r>
            <a:r>
              <a:rPr lang="en-US"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Bafilomycin</a:t>
            </a:r>
            <a:r>
              <a:rPr lang="en-US" b="1" i="1" dirty="0">
                <a:latin typeface="Arial" panose="020B0604020202020204" pitchFamily="34" charset="0"/>
                <a:cs typeface="Arial" panose="020B0604020202020204" pitchFamily="34" charset="0"/>
              </a:rPr>
              <a:t> A1</a:t>
            </a:r>
            <a:r>
              <a:rPr lang="en-US" dirty="0">
                <a:latin typeface="Arial" panose="020B0604020202020204" pitchFamily="34" charset="0"/>
                <a:cs typeface="Arial" panose="020B0604020202020204" pitchFamily="34" charset="0"/>
              </a:rPr>
              <a:t>, inhibitor of the V-ATPase, which leads to the disruption of </a:t>
            </a:r>
            <a:r>
              <a:rPr lang="en-US" dirty="0" err="1">
                <a:latin typeface="Arial" panose="020B0604020202020204" pitchFamily="34" charset="0"/>
                <a:cs typeface="Arial" panose="020B0604020202020204" pitchFamily="34" charset="0"/>
              </a:rPr>
              <a:t>autolysosome</a:t>
            </a:r>
            <a:r>
              <a:rPr lang="en-US" dirty="0">
                <a:latin typeface="Arial" panose="020B0604020202020204" pitchFamily="34" charset="0"/>
                <a:cs typeface="Arial" panose="020B0604020202020204" pitchFamily="34" charset="0"/>
              </a:rPr>
              <a:t> acidification and to </a:t>
            </a:r>
            <a:r>
              <a:rPr lang="en-US" dirty="0" err="1">
                <a:latin typeface="Arial" panose="020B0604020202020204" pitchFamily="34" charset="0"/>
                <a:cs typeface="Arial" panose="020B0604020202020204" pitchFamily="34" charset="0"/>
              </a:rPr>
              <a:t>autophagosome</a:t>
            </a:r>
            <a:r>
              <a:rPr lang="en-US" dirty="0">
                <a:latin typeface="Arial" panose="020B0604020202020204" pitchFamily="34" charset="0"/>
                <a:cs typeface="Arial" panose="020B0604020202020204" pitchFamily="34" charset="0"/>
              </a:rPr>
              <a:t>-lysosome fusion; </a:t>
            </a:r>
            <a:r>
              <a:rPr lang="en-US" b="1" i="1" dirty="0" err="1">
                <a:latin typeface="Arial" panose="020B0604020202020204" pitchFamily="34" charset="0"/>
                <a:cs typeface="Arial" panose="020B0604020202020204" pitchFamily="34" charset="0"/>
              </a:rPr>
              <a:t>Quinacrine</a:t>
            </a:r>
            <a:r>
              <a:rPr lang="en-US" dirty="0">
                <a:latin typeface="Arial" panose="020B0604020202020204" pitchFamily="34" charset="0"/>
                <a:cs typeface="Arial" panose="020B0604020202020204" pitchFamily="34" charset="0"/>
              </a:rPr>
              <a:t>, prevents the fusion of </a:t>
            </a:r>
            <a:r>
              <a:rPr lang="en-US" dirty="0" err="1">
                <a:latin typeface="Arial" panose="020B0604020202020204" pitchFamily="34" charset="0"/>
                <a:cs typeface="Arial" panose="020B0604020202020204" pitchFamily="34" charset="0"/>
              </a:rPr>
              <a:t>autophagosomes</a:t>
            </a:r>
            <a:r>
              <a:rPr lang="en-US" dirty="0">
                <a:latin typeface="Arial" panose="020B0604020202020204" pitchFamily="34" charset="0"/>
                <a:cs typeface="Arial" panose="020B0604020202020204" pitchFamily="34" charset="0"/>
              </a:rPr>
              <a:t> and lysosomes; </a:t>
            </a:r>
            <a:r>
              <a:rPr lang="en-US" b="1" i="1" dirty="0" err="1">
                <a:latin typeface="Arial" panose="020B0604020202020204" pitchFamily="34" charset="0"/>
                <a:cs typeface="Arial" panose="020B0604020202020204" pitchFamily="34" charset="0"/>
              </a:rPr>
              <a:t>Quinacrine</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Mefloquine</a:t>
            </a:r>
            <a:r>
              <a:rPr lang="en-US" b="1" i="1" dirty="0">
                <a:latin typeface="Arial" panose="020B0604020202020204" pitchFamily="34" charset="0"/>
                <a:cs typeface="Arial" panose="020B0604020202020204" pitchFamily="34" charset="0"/>
              </a:rPr>
              <a:t>, and GSK369796</a:t>
            </a:r>
            <a:r>
              <a:rPr lang="en-US" dirty="0">
                <a:latin typeface="Arial" panose="020B0604020202020204" pitchFamily="34" charset="0"/>
                <a:cs typeface="Arial" panose="020B0604020202020204" pitchFamily="34" charset="0"/>
              </a:rPr>
              <a:t>, inhibit the activity of the </a:t>
            </a:r>
            <a:r>
              <a:rPr lang="en-US" dirty="0" err="1">
                <a:latin typeface="Arial" panose="020B0604020202020204" pitchFamily="34" charset="0"/>
                <a:cs typeface="Arial" panose="020B0604020202020204" pitchFamily="34" charset="0"/>
              </a:rPr>
              <a:t>lysosomal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cathepsin</a:t>
            </a:r>
            <a:r>
              <a:rPr lang="en-US" dirty="0">
                <a:latin typeface="Arial" panose="020B0604020202020204" pitchFamily="34" charset="0"/>
                <a:cs typeface="Arial" panose="020B0604020202020204" pitchFamily="34" charset="0"/>
              </a:rPr>
              <a:t> B presumably by direct binding to the enzyme. </a:t>
            </a:r>
            <a:endParaRPr lang="it-IT" dirty="0">
              <a:latin typeface="Arial" panose="020B0604020202020204" pitchFamily="34" charset="0"/>
              <a:cs typeface="Arial" panose="020B0604020202020204" pitchFamily="34" charset="0"/>
            </a:endParaRPr>
          </a:p>
          <a:p>
            <a:pPr algn="just"/>
            <a:r>
              <a:rPr lang="en-US" b="1" dirty="0">
                <a:latin typeface="Times New Roman"/>
                <a:cs typeface="Times New Roman"/>
              </a:rPr>
              <a:t>  </a:t>
            </a:r>
            <a:endParaRPr lang="it-IT" b="1" dirty="0">
              <a:latin typeface="Times New Roman"/>
              <a:cs typeface="Times New Roman"/>
            </a:endParaRPr>
          </a:p>
          <a:p>
            <a:pPr algn="just"/>
            <a:r>
              <a:rPr lang="en-US" b="1" dirty="0">
                <a:latin typeface="Times New Roman"/>
                <a:cs typeface="Times New Roman"/>
              </a:rPr>
              <a:t> </a:t>
            </a:r>
          </a:p>
        </p:txBody>
      </p:sp>
      <p:sp>
        <p:nvSpPr>
          <p:cNvPr id="11" name="CasellaDiTesto 10"/>
          <p:cNvSpPr txBox="1"/>
          <p:nvPr/>
        </p:nvSpPr>
        <p:spPr>
          <a:xfrm>
            <a:off x="3956405" y="6566507"/>
            <a:ext cx="6641084" cy="276999"/>
          </a:xfrm>
          <a:prstGeom prst="rect">
            <a:avLst/>
          </a:prstGeom>
          <a:noFill/>
        </p:spPr>
        <p:txBody>
          <a:bodyPr wrap="square" rtlCol="0">
            <a:spAutoFit/>
          </a:bodyPr>
          <a:lstStyle/>
          <a:p>
            <a:r>
              <a:rPr lang="fr-FR" sz="1200" dirty="0">
                <a:latin typeface="Times New Roman"/>
                <a:cs typeface="Times New Roman"/>
              </a:rPr>
              <a:t>Gratton, R. et al. 2019. </a:t>
            </a:r>
            <a:r>
              <a:rPr lang="fr-FR" sz="1200" i="1" dirty="0">
                <a:latin typeface="Times New Roman"/>
                <a:cs typeface="Times New Roman"/>
              </a:rPr>
              <a:t>Int J Mol </a:t>
            </a:r>
            <a:r>
              <a:rPr lang="fr-FR" sz="1200" i="1" dirty="0" err="1">
                <a:latin typeface="Times New Roman"/>
                <a:cs typeface="Times New Roman"/>
              </a:rPr>
              <a:t>Sci</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a:t>
            </a:r>
            <a:r>
              <a:rPr lang="fr-FR" sz="1200" dirty="0" err="1">
                <a:latin typeface="Times New Roman"/>
                <a:cs typeface="Times New Roman"/>
              </a:rPr>
              <a:t>https</a:t>
            </a:r>
            <a:r>
              <a:rPr lang="fr-FR" sz="1200" dirty="0">
                <a:latin typeface="Times New Roman"/>
                <a:cs typeface="Times New Roman"/>
              </a:rPr>
              <a:t>://</a:t>
            </a:r>
            <a:r>
              <a:rPr lang="fr-FR" sz="1200" dirty="0" err="1">
                <a:latin typeface="Times New Roman"/>
                <a:cs typeface="Times New Roman"/>
              </a:rPr>
              <a:t>doi.org</a:t>
            </a:r>
            <a:r>
              <a:rPr lang="fr-FR" sz="1200" dirty="0">
                <a:latin typeface="Times New Roman"/>
                <a:cs typeface="Times New Roman"/>
              </a:rPr>
              <a:t>/10.3390/ijms20051048</a:t>
            </a:r>
            <a:endParaRPr lang="fr-FR" sz="1200" i="1" dirty="0">
              <a:latin typeface="Times New Roman"/>
              <a:cs typeface="Times New Roman"/>
            </a:endParaRPr>
          </a:p>
        </p:txBody>
      </p:sp>
    </p:spTree>
    <p:extLst>
      <p:ext uri="{BB962C8B-B14F-4D97-AF65-F5344CB8AC3E}">
        <p14:creationId xmlns:p14="http://schemas.microsoft.com/office/powerpoint/2010/main" val="4230671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80285" y="191892"/>
            <a:ext cx="7050972" cy="769441"/>
          </a:xfrm>
          <a:prstGeom prst="rect">
            <a:avLst/>
          </a:prstGeom>
          <a:noFill/>
        </p:spPr>
        <p:txBody>
          <a:bodyPr wrap="square" rtlCol="0">
            <a:spAutoFit/>
          </a:bodyPr>
          <a:lstStyle/>
          <a:p>
            <a:pPr algn="ctr"/>
            <a:r>
              <a:rPr lang="en-GB" sz="2200" b="1" dirty="0">
                <a:latin typeface="Arial" panose="020B0604020202020204" pitchFamily="34" charset="0"/>
                <a:cs typeface="Arial" panose="020B0604020202020204" pitchFamily="34" charset="0"/>
              </a:rPr>
              <a:t>Targeting autophagy to limit ZIKV infection: a perspective approach</a:t>
            </a:r>
          </a:p>
        </p:txBody>
      </p:sp>
      <p:cxnSp>
        <p:nvCxnSpPr>
          <p:cNvPr id="12" name="Connettore 1 11"/>
          <p:cNvCxnSpPr/>
          <p:nvPr/>
        </p:nvCxnSpPr>
        <p:spPr>
          <a:xfrm>
            <a:off x="1748118" y="662130"/>
            <a:ext cx="5722470"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8" name="Connettore 1 7"/>
          <p:cNvCxnSpPr/>
          <p:nvPr/>
        </p:nvCxnSpPr>
        <p:spPr>
          <a:xfrm>
            <a:off x="3257176" y="963940"/>
            <a:ext cx="2808942" cy="0"/>
          </a:xfrm>
          <a:prstGeom prst="line">
            <a:avLst/>
          </a:prstGeom>
        </p:spPr>
        <p:style>
          <a:lnRef idx="1">
            <a:schemeClr val="accent6"/>
          </a:lnRef>
          <a:fillRef idx="0">
            <a:schemeClr val="accent6"/>
          </a:fillRef>
          <a:effectRef idx="0">
            <a:schemeClr val="accent6"/>
          </a:effectRef>
          <a:fontRef idx="minor">
            <a:schemeClr val="tx1"/>
          </a:fontRef>
        </p:style>
      </p:cxnSp>
      <p:sp>
        <p:nvSpPr>
          <p:cNvPr id="15" name="CasellaDiTesto 14"/>
          <p:cNvSpPr txBox="1"/>
          <p:nvPr/>
        </p:nvSpPr>
        <p:spPr>
          <a:xfrm>
            <a:off x="576644" y="1016983"/>
            <a:ext cx="8058253" cy="1200329"/>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5. PI3K/</a:t>
            </a:r>
            <a:r>
              <a:rPr lang="en-US" b="1" dirty="0" err="1">
                <a:latin typeface="Arial" panose="020B0604020202020204" pitchFamily="34" charset="0"/>
                <a:cs typeface="Arial" panose="020B0604020202020204" pitchFamily="34" charset="0"/>
              </a:rPr>
              <a:t>Akt</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mTORC</a:t>
            </a:r>
            <a:r>
              <a:rPr lang="en-US" b="1" dirty="0">
                <a:latin typeface="Arial" panose="020B0604020202020204" pitchFamily="34" charset="0"/>
                <a:cs typeface="Arial" panose="020B0604020202020204" pitchFamily="34" charset="0"/>
              </a:rPr>
              <a:t> signaling pathway: </a:t>
            </a:r>
            <a:r>
              <a:rPr lang="en-US" b="1" dirty="0" err="1">
                <a:latin typeface="Arial" panose="020B0604020202020204" pitchFamily="34" charset="0"/>
                <a:cs typeface="Arial" panose="020B0604020202020204" pitchFamily="34" charset="0"/>
              </a:rPr>
              <a:t>wortmannin</a:t>
            </a:r>
            <a:r>
              <a:rPr lang="en-US" dirty="0">
                <a:latin typeface="Arial" panose="020B0604020202020204" pitchFamily="34" charset="0"/>
                <a:cs typeface="Arial" panose="020B0604020202020204" pitchFamily="34" charset="0"/>
              </a:rPr>
              <a:t>, a microbial product and inhibitor of the early stages of autophagy by blocking PI3K;</a:t>
            </a:r>
            <a:r>
              <a:rPr lang="it-IT" dirty="0">
                <a:latin typeface="Arial" panose="020B0604020202020204" pitchFamily="34" charset="0"/>
                <a:cs typeface="Arial" panose="020B0604020202020204" pitchFamily="34" charset="0"/>
              </a:rPr>
              <a:t> </a:t>
            </a:r>
            <a:r>
              <a:rPr lang="en-US" b="1" i="1" dirty="0">
                <a:latin typeface="Arial" panose="020B0604020202020204" pitchFamily="34" charset="0"/>
                <a:cs typeface="Arial" panose="020B0604020202020204" pitchFamily="34" charset="0"/>
              </a:rPr>
              <a:t>3-methyladenine</a:t>
            </a:r>
            <a:r>
              <a:rPr lang="en-US" dirty="0">
                <a:latin typeface="Arial" panose="020B0604020202020204" pitchFamily="34" charset="0"/>
                <a:cs typeface="Arial" panose="020B0604020202020204" pitchFamily="34" charset="0"/>
              </a:rPr>
              <a:t>, widely used to inhibit autophagy </a:t>
            </a:r>
            <a:r>
              <a:rPr lang="en-US" i="1" dirty="0">
                <a:latin typeface="Arial" panose="020B0604020202020204" pitchFamily="34" charset="0"/>
                <a:cs typeface="Arial" panose="020B0604020202020204" pitchFamily="34" charset="0"/>
              </a:rPr>
              <a:t>in vitro</a:t>
            </a:r>
            <a:r>
              <a:rPr lang="en-US" b="1" i="1" dirty="0">
                <a:latin typeface="Arial" panose="020B0604020202020204" pitchFamily="34" charset="0"/>
                <a:cs typeface="Arial" panose="020B0604020202020204" pitchFamily="34" charset="0"/>
              </a:rPr>
              <a:t>; LY294002</a:t>
            </a:r>
            <a:r>
              <a:rPr lang="en-US" dirty="0">
                <a:latin typeface="Arial" panose="020B0604020202020204" pitchFamily="34" charset="0"/>
                <a:cs typeface="Arial" panose="020B0604020202020204" pitchFamily="34" charset="0"/>
              </a:rPr>
              <a:t>, the first synthetic inhibitor of PI3K. </a:t>
            </a:r>
            <a:endParaRPr lang="it-IT" b="1" dirty="0">
              <a:latin typeface="Arial" panose="020B0604020202020204" pitchFamily="34" charset="0"/>
              <a:cs typeface="Arial" panose="020B0604020202020204" pitchFamily="34" charset="0"/>
            </a:endParaRPr>
          </a:p>
        </p:txBody>
      </p:sp>
      <p:sp>
        <p:nvSpPr>
          <p:cNvPr id="11" name="CasellaDiTesto 10"/>
          <p:cNvSpPr txBox="1"/>
          <p:nvPr/>
        </p:nvSpPr>
        <p:spPr>
          <a:xfrm>
            <a:off x="3956405" y="6566507"/>
            <a:ext cx="6641084" cy="276999"/>
          </a:xfrm>
          <a:prstGeom prst="rect">
            <a:avLst/>
          </a:prstGeom>
          <a:noFill/>
        </p:spPr>
        <p:txBody>
          <a:bodyPr wrap="square" rtlCol="0">
            <a:spAutoFit/>
          </a:bodyPr>
          <a:lstStyle/>
          <a:p>
            <a:r>
              <a:rPr lang="fr-FR" sz="1200" dirty="0">
                <a:latin typeface="Times New Roman"/>
                <a:cs typeface="Times New Roman"/>
              </a:rPr>
              <a:t>Gratton, R. et al. 2019. </a:t>
            </a:r>
            <a:r>
              <a:rPr lang="fr-FR" sz="1200" i="1" dirty="0">
                <a:latin typeface="Times New Roman"/>
                <a:cs typeface="Times New Roman"/>
              </a:rPr>
              <a:t>Int J Mol </a:t>
            </a:r>
            <a:r>
              <a:rPr lang="fr-FR" sz="1200" i="1" dirty="0" err="1">
                <a:latin typeface="Times New Roman"/>
                <a:cs typeface="Times New Roman"/>
              </a:rPr>
              <a:t>Sci</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a:t>
            </a:r>
            <a:r>
              <a:rPr lang="fr-FR" sz="1200" dirty="0" err="1">
                <a:latin typeface="Times New Roman"/>
                <a:cs typeface="Times New Roman"/>
              </a:rPr>
              <a:t>https</a:t>
            </a:r>
            <a:r>
              <a:rPr lang="fr-FR" sz="1200" dirty="0">
                <a:latin typeface="Times New Roman"/>
                <a:cs typeface="Times New Roman"/>
              </a:rPr>
              <a:t>://</a:t>
            </a:r>
            <a:r>
              <a:rPr lang="fr-FR" sz="1200" dirty="0" err="1">
                <a:latin typeface="Times New Roman"/>
                <a:cs typeface="Times New Roman"/>
              </a:rPr>
              <a:t>doi.org</a:t>
            </a:r>
            <a:r>
              <a:rPr lang="fr-FR" sz="1200" dirty="0">
                <a:latin typeface="Times New Roman"/>
                <a:cs typeface="Times New Roman"/>
              </a:rPr>
              <a:t>/10.3390/ijms20051048</a:t>
            </a:r>
            <a:endParaRPr lang="fr-FR" sz="1200" i="1" dirty="0">
              <a:latin typeface="Times New Roman"/>
              <a:cs typeface="Times New Roman"/>
            </a:endParaRPr>
          </a:p>
        </p:txBody>
      </p:sp>
      <p:pic>
        <p:nvPicPr>
          <p:cNvPr id="9" name="Immagine 8" descr="Macintosh HD:Users:rossella:Desktop:Review ZIKV autophagy:Minor revision:Figure7Corrected2.tiff"/>
          <p:cNvPicPr/>
          <p:nvPr/>
        </p:nvPicPr>
        <p:blipFill>
          <a:blip r:embed="rId2">
            <a:extLst>
              <a:ext uri="{28A0092B-C50C-407E-A947-70E740481C1C}">
                <a14:useLocalDpi xmlns:a14="http://schemas.microsoft.com/office/drawing/2010/main" val="0"/>
              </a:ext>
            </a:extLst>
          </a:blip>
          <a:srcRect/>
          <a:stretch>
            <a:fillRect/>
          </a:stretch>
        </p:blipFill>
        <p:spPr bwMode="auto">
          <a:xfrm>
            <a:off x="1094871" y="2216641"/>
            <a:ext cx="7302070" cy="4213411"/>
          </a:xfrm>
          <a:prstGeom prst="rect">
            <a:avLst/>
          </a:prstGeom>
          <a:noFill/>
          <a:ln>
            <a:noFill/>
          </a:ln>
        </p:spPr>
      </p:pic>
    </p:spTree>
    <p:extLst>
      <p:ext uri="{BB962C8B-B14F-4D97-AF65-F5344CB8AC3E}">
        <p14:creationId xmlns:p14="http://schemas.microsoft.com/office/powerpoint/2010/main" val="2987313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In conclusion…</a:t>
            </a:r>
          </a:p>
        </p:txBody>
      </p:sp>
      <p:cxnSp>
        <p:nvCxnSpPr>
          <p:cNvPr id="12" name="Connettore 1 11"/>
          <p:cNvCxnSpPr/>
          <p:nvPr/>
        </p:nvCxnSpPr>
        <p:spPr>
          <a:xfrm>
            <a:off x="2779059" y="662130"/>
            <a:ext cx="3376706" cy="0"/>
          </a:xfrm>
          <a:prstGeom prst="line">
            <a:avLst/>
          </a:prstGeom>
        </p:spPr>
        <p:style>
          <a:lnRef idx="1">
            <a:schemeClr val="accent6"/>
          </a:lnRef>
          <a:fillRef idx="0">
            <a:schemeClr val="accent6"/>
          </a:fillRef>
          <a:effectRef idx="0">
            <a:schemeClr val="accent6"/>
          </a:effectRef>
          <a:fontRef idx="minor">
            <a:schemeClr val="tx1"/>
          </a:fontRef>
        </p:style>
      </p:cxnSp>
      <p:sp>
        <p:nvSpPr>
          <p:cNvPr id="15" name="CasellaDiTesto 14"/>
          <p:cNvSpPr txBox="1"/>
          <p:nvPr/>
        </p:nvSpPr>
        <p:spPr>
          <a:xfrm>
            <a:off x="576645" y="1650611"/>
            <a:ext cx="8058253" cy="4524315"/>
          </a:xfrm>
          <a:prstGeom prst="rect">
            <a:avLst/>
          </a:prstGeom>
          <a:noFill/>
        </p:spPr>
        <p:txBody>
          <a:bodyPr wrap="square" rtlCol="0">
            <a:spAutoFit/>
          </a:bodyPr>
          <a:lstStyle/>
          <a:p>
            <a:pPr marL="285750" indent="-285750" algn="just">
              <a:buFont typeface="Arial"/>
              <a:buChar char="•"/>
            </a:pPr>
            <a:r>
              <a:rPr lang="en-US" dirty="0">
                <a:latin typeface="Arial" panose="020B0604020202020204" pitchFamily="34" charset="0"/>
                <a:cs typeface="Arial" panose="020B0604020202020204" pitchFamily="34" charset="0"/>
              </a:rPr>
              <a:t>ZIKV infection still constitutes an ongoing challenge that requires strict surveillance and attention. </a:t>
            </a:r>
          </a:p>
          <a:p>
            <a:pPr marL="285750" indent="-285750" algn="just">
              <a:buFont typeface="Arial"/>
              <a:buChar char="•"/>
            </a:pPr>
            <a:endParaRPr lang="en-US" dirty="0">
              <a:latin typeface="Arial" panose="020B0604020202020204" pitchFamily="34" charset="0"/>
              <a:cs typeface="Arial" panose="020B0604020202020204" pitchFamily="34" charset="0"/>
            </a:endParaRPr>
          </a:p>
          <a:p>
            <a:pPr marL="285750" indent="-285750" algn="just">
              <a:buFont typeface="Arial"/>
              <a:buChar char="•"/>
            </a:pPr>
            <a:r>
              <a:rPr lang="en-US" dirty="0">
                <a:latin typeface="Arial" panose="020B0604020202020204" pitchFamily="34" charset="0"/>
                <a:cs typeface="Arial" panose="020B0604020202020204" pitchFamily="34" charset="0"/>
              </a:rPr>
              <a:t>There is the necessity to unravel ZIKV biology and the mechanisms involved in virus–host cell interactions in order to develop potential vaccines, therapies, and prophylactic regimes to counteract viral infection since they are not yet available. </a:t>
            </a:r>
          </a:p>
          <a:p>
            <a:pPr algn="just"/>
            <a:endParaRPr lang="en-US" dirty="0">
              <a:latin typeface="Arial" panose="020B0604020202020204" pitchFamily="34" charset="0"/>
              <a:cs typeface="Arial" panose="020B0604020202020204" pitchFamily="34" charset="0"/>
            </a:endParaRPr>
          </a:p>
          <a:p>
            <a:pPr marL="285750" indent="-285750" algn="just">
              <a:buFont typeface="Arial"/>
              <a:buChar char="•"/>
            </a:pPr>
            <a:r>
              <a:rPr lang="en-US" dirty="0">
                <a:latin typeface="Arial" panose="020B0604020202020204" pitchFamily="34" charset="0"/>
                <a:cs typeface="Arial" panose="020B0604020202020204" pitchFamily="34" charset="0"/>
              </a:rPr>
              <a:t>Recent findings support the assumption that autophagy might represent a potential target for therapeutic purposes. </a:t>
            </a:r>
          </a:p>
          <a:p>
            <a:pPr marL="285750" indent="-285750" algn="just">
              <a:buFont typeface="Arial"/>
              <a:buChar char="•"/>
            </a:pPr>
            <a:endParaRPr lang="en-US" dirty="0">
              <a:latin typeface="Arial" panose="020B0604020202020204" pitchFamily="34" charset="0"/>
              <a:cs typeface="Arial" panose="020B0604020202020204" pitchFamily="34" charset="0"/>
            </a:endParaRPr>
          </a:p>
          <a:p>
            <a:pPr marL="285750" indent="-285750" algn="just">
              <a:buFont typeface="Arial"/>
              <a:buChar char="•"/>
            </a:pPr>
            <a:r>
              <a:rPr lang="en-US" dirty="0">
                <a:latin typeface="Arial" panose="020B0604020202020204" pitchFamily="34" charset="0"/>
                <a:cs typeface="Arial" panose="020B0604020202020204" pitchFamily="34" charset="0"/>
              </a:rPr>
              <a:t>Understanding the specific molecular details of how ZIKV is able to engage autophagy will certainly clarify the roles of </a:t>
            </a:r>
            <a:r>
              <a:rPr lang="en-US" dirty="0" err="1">
                <a:latin typeface="Arial" panose="020B0604020202020204" pitchFamily="34" charset="0"/>
                <a:cs typeface="Arial" panose="020B0604020202020204" pitchFamily="34" charset="0"/>
              </a:rPr>
              <a:t>autophagic</a:t>
            </a:r>
            <a:r>
              <a:rPr lang="en-US" dirty="0">
                <a:latin typeface="Arial" panose="020B0604020202020204" pitchFamily="34" charset="0"/>
                <a:cs typeface="Arial" panose="020B0604020202020204" pitchFamily="34" charset="0"/>
              </a:rPr>
              <a:t> flux in viral replication and progression, and may help to assess effective therapeutics to potentially treat disease and control virus infection.</a:t>
            </a:r>
            <a:endParaRPr lang="it-IT" dirty="0">
              <a:latin typeface="Arial" panose="020B0604020202020204" pitchFamily="34" charset="0"/>
              <a:cs typeface="Arial" panose="020B0604020202020204" pitchFamily="34" charset="0"/>
            </a:endParaRPr>
          </a:p>
          <a:p>
            <a:r>
              <a:rPr lang="en-US" dirty="0"/>
              <a:t> </a:t>
            </a:r>
            <a:endParaRPr lang="it-IT" b="1" dirty="0">
              <a:latin typeface="Times"/>
              <a:cs typeface="Times"/>
            </a:endParaRPr>
          </a:p>
        </p:txBody>
      </p:sp>
      <p:pic>
        <p:nvPicPr>
          <p:cNvPr id="5" name="Immagine 4"/>
          <p:cNvPicPr>
            <a:picLocks noChangeAspect="1"/>
          </p:cNvPicPr>
          <p:nvPr/>
        </p:nvPicPr>
        <p:blipFill>
          <a:blip r:embed="rId2"/>
          <a:stretch>
            <a:fillRect/>
          </a:stretch>
        </p:blipFill>
        <p:spPr>
          <a:xfrm>
            <a:off x="7111871" y="0"/>
            <a:ext cx="1523027" cy="1650611"/>
          </a:xfrm>
          <a:prstGeom prst="rect">
            <a:avLst/>
          </a:prstGeom>
        </p:spPr>
      </p:pic>
    </p:spTree>
    <p:extLst>
      <p:ext uri="{BB962C8B-B14F-4D97-AF65-F5344CB8AC3E}">
        <p14:creationId xmlns:p14="http://schemas.microsoft.com/office/powerpoint/2010/main" val="3790190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EEAFF5-C810-4646-ACA3-E97E70CA2BC2}"/>
              </a:ext>
            </a:extLst>
          </p:cNvPr>
          <p:cNvSpPr>
            <a:spLocks noGrp="1"/>
          </p:cNvSpPr>
          <p:nvPr>
            <p:ph type="title"/>
          </p:nvPr>
        </p:nvSpPr>
        <p:spPr/>
        <p:txBody>
          <a:bodyPr>
            <a:normAutofit fontScale="90000"/>
          </a:bodyPr>
          <a:lstStyle/>
          <a:p>
            <a:pPr algn="l"/>
            <a:r>
              <a:rPr lang="it-IT" b="1" dirty="0"/>
              <a:t>Precision </a:t>
            </a:r>
            <a:r>
              <a:rPr lang="it-IT" b="1" dirty="0" err="1"/>
              <a:t>Diagnosis</a:t>
            </a:r>
            <a:r>
              <a:rPr lang="it-IT" b="1" dirty="0"/>
              <a:t> in </a:t>
            </a:r>
            <a:r>
              <a:rPr lang="it-IT" b="1" dirty="0" err="1"/>
              <a:t>Arbovirus</a:t>
            </a:r>
            <a:r>
              <a:rPr lang="it-IT" b="1" dirty="0"/>
              <a:t> </a:t>
            </a:r>
            <a:r>
              <a:rPr lang="it-IT" b="1" dirty="0" err="1"/>
              <a:t>infections</a:t>
            </a:r>
            <a:endParaRPr lang="it-IT" b="1" dirty="0"/>
          </a:p>
        </p:txBody>
      </p:sp>
      <p:sp>
        <p:nvSpPr>
          <p:cNvPr id="3" name="Segnaposto contenuto 2">
            <a:extLst>
              <a:ext uri="{FF2B5EF4-FFF2-40B4-BE49-F238E27FC236}">
                <a16:creationId xmlns:a16="http://schemas.microsoft.com/office/drawing/2014/main" id="{1259114F-040A-AE44-AE12-5ABFA1F41B9F}"/>
              </a:ext>
            </a:extLst>
          </p:cNvPr>
          <p:cNvSpPr>
            <a:spLocks noGrp="1"/>
          </p:cNvSpPr>
          <p:nvPr>
            <p:ph idx="1"/>
          </p:nvPr>
        </p:nvSpPr>
        <p:spPr>
          <a:xfrm>
            <a:off x="457200" y="1835727"/>
            <a:ext cx="8229600" cy="4525963"/>
          </a:xfrm>
        </p:spPr>
        <p:txBody>
          <a:bodyPr>
            <a:normAutofit fontScale="77500" lnSpcReduction="20000"/>
          </a:bodyPr>
          <a:lstStyle/>
          <a:p>
            <a:r>
              <a:rPr lang="it-IT" dirty="0" err="1"/>
              <a:t>Arboviruses</a:t>
            </a:r>
            <a:r>
              <a:rPr lang="it-IT" dirty="0"/>
              <a:t> are a </a:t>
            </a:r>
            <a:r>
              <a:rPr lang="it-IT" dirty="0" err="1"/>
              <a:t>viral</a:t>
            </a:r>
            <a:r>
              <a:rPr lang="it-IT" dirty="0"/>
              <a:t> </a:t>
            </a:r>
            <a:r>
              <a:rPr lang="it-IT" dirty="0" err="1"/>
              <a:t>group</a:t>
            </a:r>
            <a:r>
              <a:rPr lang="it-IT" dirty="0"/>
              <a:t> </a:t>
            </a:r>
            <a:r>
              <a:rPr lang="it-IT" dirty="0" err="1"/>
              <a:t>that</a:t>
            </a:r>
            <a:r>
              <a:rPr lang="it-IT" dirty="0"/>
              <a:t> </a:t>
            </a:r>
            <a:r>
              <a:rPr lang="it-IT" dirty="0" err="1"/>
              <a:t>includes</a:t>
            </a:r>
            <a:r>
              <a:rPr lang="it-IT" dirty="0"/>
              <a:t> </a:t>
            </a:r>
            <a:r>
              <a:rPr lang="it-IT" dirty="0" err="1"/>
              <a:t>hundreds</a:t>
            </a:r>
            <a:r>
              <a:rPr lang="it-IT" dirty="0"/>
              <a:t> of </a:t>
            </a:r>
            <a:r>
              <a:rPr lang="it-IT" dirty="0" err="1"/>
              <a:t>viruses.that</a:t>
            </a:r>
            <a:r>
              <a:rPr lang="it-IT" dirty="0"/>
              <a:t> are </a:t>
            </a:r>
            <a:r>
              <a:rPr lang="it-IT" dirty="0" err="1"/>
              <a:t>transmitted</a:t>
            </a:r>
            <a:r>
              <a:rPr lang="it-IT" dirty="0"/>
              <a:t> </a:t>
            </a:r>
            <a:r>
              <a:rPr lang="it-IT" dirty="0" err="1"/>
              <a:t>predominantly</a:t>
            </a:r>
            <a:r>
              <a:rPr lang="it-IT" dirty="0"/>
              <a:t> by </a:t>
            </a:r>
            <a:r>
              <a:rPr lang="it-IT" dirty="0" err="1"/>
              <a:t>arthropods</a:t>
            </a:r>
            <a:r>
              <a:rPr lang="it-IT" dirty="0"/>
              <a:t>, </a:t>
            </a:r>
            <a:r>
              <a:rPr lang="it-IT" dirty="0" err="1"/>
              <a:t>most</a:t>
            </a:r>
            <a:r>
              <a:rPr lang="it-IT" dirty="0"/>
              <a:t> </a:t>
            </a:r>
            <a:r>
              <a:rPr lang="it-IT" dirty="0" err="1"/>
              <a:t>often</a:t>
            </a:r>
            <a:r>
              <a:rPr lang="it-IT" dirty="0"/>
              <a:t> </a:t>
            </a:r>
            <a:r>
              <a:rPr lang="it-IT" dirty="0" err="1"/>
              <a:t>mosquitoes</a:t>
            </a:r>
            <a:r>
              <a:rPr lang="it-IT" dirty="0"/>
              <a:t> and </a:t>
            </a:r>
            <a:r>
              <a:rPr lang="it-IT" dirty="0" err="1"/>
              <a:t>ticks</a:t>
            </a:r>
            <a:r>
              <a:rPr lang="it-IT" dirty="0"/>
              <a:t>. </a:t>
            </a:r>
            <a:r>
              <a:rPr lang="it-IT" dirty="0" err="1"/>
              <a:t>Arboviruses</a:t>
            </a:r>
            <a:r>
              <a:rPr lang="it-IT" dirty="0"/>
              <a:t> are </a:t>
            </a:r>
            <a:r>
              <a:rPr lang="it-IT" dirty="0" err="1"/>
              <a:t>often</a:t>
            </a:r>
            <a:r>
              <a:rPr lang="it-IT" dirty="0"/>
              <a:t> </a:t>
            </a:r>
            <a:r>
              <a:rPr lang="it-IT" dirty="0" err="1"/>
              <a:t>kept</a:t>
            </a:r>
            <a:r>
              <a:rPr lang="it-IT" dirty="0"/>
              <a:t> in </a:t>
            </a:r>
            <a:r>
              <a:rPr lang="it-IT" dirty="0" err="1"/>
              <a:t>complex</a:t>
            </a:r>
            <a:r>
              <a:rPr lang="it-IT" dirty="0"/>
              <a:t> </a:t>
            </a:r>
            <a:r>
              <a:rPr lang="it-IT" dirty="0" err="1"/>
              <a:t>cycles</a:t>
            </a:r>
            <a:r>
              <a:rPr lang="it-IT" dirty="0"/>
              <a:t> </a:t>
            </a:r>
            <a:r>
              <a:rPr lang="it-IT" dirty="0" err="1"/>
              <a:t>involving</a:t>
            </a:r>
            <a:r>
              <a:rPr lang="it-IT" dirty="0"/>
              <a:t> </a:t>
            </a:r>
            <a:r>
              <a:rPr lang="it-IT" dirty="0" err="1"/>
              <a:t>vertebrates</a:t>
            </a:r>
            <a:r>
              <a:rPr lang="it-IT" dirty="0"/>
              <a:t>, </a:t>
            </a:r>
            <a:r>
              <a:rPr lang="it-IT" dirty="0" err="1"/>
              <a:t>as</a:t>
            </a:r>
            <a:r>
              <a:rPr lang="it-IT" dirty="0"/>
              <a:t> </a:t>
            </a:r>
            <a:r>
              <a:rPr lang="it-IT" dirty="0" err="1"/>
              <a:t>mammals</a:t>
            </a:r>
            <a:r>
              <a:rPr lang="it-IT" dirty="0"/>
              <a:t> or </a:t>
            </a:r>
            <a:r>
              <a:rPr lang="it-IT" dirty="0" err="1"/>
              <a:t>birds</a:t>
            </a:r>
            <a:r>
              <a:rPr lang="it-IT" dirty="0"/>
              <a:t>, and </a:t>
            </a:r>
            <a:r>
              <a:rPr lang="it-IT" dirty="0" err="1"/>
              <a:t>hematophagous</a:t>
            </a:r>
            <a:r>
              <a:rPr lang="it-IT" dirty="0"/>
              <a:t> </a:t>
            </a:r>
            <a:r>
              <a:rPr lang="it-IT" dirty="0" err="1"/>
              <a:t>vectors</a:t>
            </a:r>
            <a:r>
              <a:rPr lang="it-IT" dirty="0"/>
              <a:t>. </a:t>
            </a:r>
          </a:p>
          <a:p>
            <a:r>
              <a:rPr lang="it-IT" dirty="0" err="1"/>
              <a:t>Most</a:t>
            </a:r>
            <a:r>
              <a:rPr lang="it-IT" dirty="0"/>
              <a:t> of </a:t>
            </a:r>
            <a:r>
              <a:rPr lang="it-IT" dirty="0" err="1"/>
              <a:t>these</a:t>
            </a:r>
            <a:r>
              <a:rPr lang="it-IT" dirty="0"/>
              <a:t> </a:t>
            </a:r>
            <a:r>
              <a:rPr lang="it-IT" dirty="0" err="1"/>
              <a:t>viruses</a:t>
            </a:r>
            <a:r>
              <a:rPr lang="it-IT" dirty="0"/>
              <a:t> </a:t>
            </a:r>
            <a:r>
              <a:rPr lang="it-IT" dirty="0" err="1"/>
              <a:t>belong</a:t>
            </a:r>
            <a:r>
              <a:rPr lang="it-IT" dirty="0"/>
              <a:t> to the families </a:t>
            </a:r>
            <a:r>
              <a:rPr lang="it-IT" dirty="0" err="1"/>
              <a:t>Togaviridae</a:t>
            </a:r>
            <a:r>
              <a:rPr lang="it-IT" dirty="0"/>
              <a:t> (</a:t>
            </a:r>
            <a:r>
              <a:rPr lang="it-IT" dirty="0" err="1"/>
              <a:t>genus</a:t>
            </a:r>
            <a:r>
              <a:rPr lang="it-IT" dirty="0"/>
              <a:t> </a:t>
            </a:r>
            <a:r>
              <a:rPr lang="it-IT" dirty="0" err="1"/>
              <a:t>Alphavirus</a:t>
            </a:r>
            <a:r>
              <a:rPr lang="it-IT" dirty="0"/>
              <a:t>), </a:t>
            </a:r>
            <a:r>
              <a:rPr lang="it-IT" dirty="0" err="1"/>
              <a:t>Flaviviridae</a:t>
            </a:r>
            <a:r>
              <a:rPr lang="it-IT" dirty="0"/>
              <a:t> (</a:t>
            </a:r>
            <a:r>
              <a:rPr lang="it-IT" dirty="0" err="1"/>
              <a:t>genus</a:t>
            </a:r>
            <a:r>
              <a:rPr lang="it-IT" dirty="0"/>
              <a:t> </a:t>
            </a:r>
            <a:r>
              <a:rPr lang="it-IT" dirty="0" err="1"/>
              <a:t>Flavivirus</a:t>
            </a:r>
            <a:r>
              <a:rPr lang="it-IT" dirty="0"/>
              <a:t>) and </a:t>
            </a:r>
            <a:r>
              <a:rPr lang="it-IT" dirty="0" err="1"/>
              <a:t>Bunyaviridae</a:t>
            </a:r>
            <a:r>
              <a:rPr lang="it-IT" dirty="0"/>
              <a:t> (</a:t>
            </a:r>
            <a:r>
              <a:rPr lang="it-IT" dirty="0" err="1"/>
              <a:t>genus</a:t>
            </a:r>
            <a:r>
              <a:rPr lang="it-IT" dirty="0"/>
              <a:t> </a:t>
            </a:r>
            <a:r>
              <a:rPr lang="it-IT" dirty="0" err="1"/>
              <a:t>Orthobunyavirus</a:t>
            </a:r>
            <a:r>
              <a:rPr lang="it-IT" dirty="0"/>
              <a:t>). </a:t>
            </a:r>
          </a:p>
          <a:p>
            <a:r>
              <a:rPr lang="it-IT" b="1" dirty="0"/>
              <a:t>Some </a:t>
            </a:r>
            <a:r>
              <a:rPr lang="it-IT" b="1" dirty="0" err="1"/>
              <a:t>representatives</a:t>
            </a:r>
            <a:r>
              <a:rPr lang="it-IT" b="1" dirty="0"/>
              <a:t> of </a:t>
            </a:r>
            <a:r>
              <a:rPr lang="it-IT" b="1" dirty="0" err="1"/>
              <a:t>these</a:t>
            </a:r>
            <a:r>
              <a:rPr lang="it-IT" b="1" dirty="0"/>
              <a:t> families </a:t>
            </a:r>
            <a:r>
              <a:rPr lang="it-IT" b="1" dirty="0" err="1"/>
              <a:t>such</a:t>
            </a:r>
            <a:r>
              <a:rPr lang="it-IT" b="1" dirty="0"/>
              <a:t> </a:t>
            </a:r>
            <a:r>
              <a:rPr lang="it-IT" b="1" dirty="0" err="1"/>
              <a:t>as</a:t>
            </a:r>
            <a:r>
              <a:rPr lang="it-IT" b="1" dirty="0"/>
              <a:t> </a:t>
            </a:r>
            <a:r>
              <a:rPr lang="it-IT" b="1" dirty="0" err="1"/>
              <a:t>Mayaro</a:t>
            </a:r>
            <a:r>
              <a:rPr lang="it-IT" b="1" dirty="0"/>
              <a:t> (MAYV), Dengue (DENV), Yellow Fever (Yellow Fever - YFV), </a:t>
            </a:r>
            <a:r>
              <a:rPr lang="it-IT" b="1" dirty="0" err="1"/>
              <a:t>Rocio</a:t>
            </a:r>
            <a:r>
              <a:rPr lang="it-IT" b="1" dirty="0"/>
              <a:t> </a:t>
            </a:r>
            <a:r>
              <a:rPr lang="it-IT" b="1" dirty="0" err="1"/>
              <a:t>viruses</a:t>
            </a:r>
            <a:r>
              <a:rPr lang="it-IT" b="1" dirty="0"/>
              <a:t> (ROCV) and </a:t>
            </a:r>
            <a:r>
              <a:rPr lang="it-IT" b="1" dirty="0" err="1"/>
              <a:t>Oropouche</a:t>
            </a:r>
            <a:r>
              <a:rPr lang="it-IT" b="1" dirty="0"/>
              <a:t> (OROV) by 2015 </a:t>
            </a:r>
            <a:r>
              <a:rPr lang="it-IT" b="1" dirty="0" err="1"/>
              <a:t>accounted</a:t>
            </a:r>
            <a:r>
              <a:rPr lang="it-IT" b="1" dirty="0"/>
              <a:t> for over 95% of </a:t>
            </a:r>
            <a:r>
              <a:rPr lang="it-IT" b="1" dirty="0" err="1"/>
              <a:t>arbovirus</a:t>
            </a:r>
            <a:r>
              <a:rPr lang="it-IT" b="1" dirty="0"/>
              <a:t> </a:t>
            </a:r>
            <a:r>
              <a:rPr lang="it-IT" b="1" dirty="0" err="1"/>
              <a:t>cases</a:t>
            </a:r>
            <a:r>
              <a:rPr lang="it-IT" b="1" dirty="0"/>
              <a:t> in Brazil.</a:t>
            </a:r>
          </a:p>
        </p:txBody>
      </p:sp>
      <p:pic>
        <p:nvPicPr>
          <p:cNvPr id="5" name="Immagine 4">
            <a:extLst>
              <a:ext uri="{FF2B5EF4-FFF2-40B4-BE49-F238E27FC236}">
                <a16:creationId xmlns:a16="http://schemas.microsoft.com/office/drawing/2014/main" id="{29328F02-2B3A-3E47-A7CD-5CD704E2C61D}"/>
              </a:ext>
            </a:extLst>
          </p:cNvPr>
          <p:cNvPicPr>
            <a:picLocks noChangeAspect="1"/>
          </p:cNvPicPr>
          <p:nvPr/>
        </p:nvPicPr>
        <p:blipFill>
          <a:blip r:embed="rId2"/>
          <a:stretch>
            <a:fillRect/>
          </a:stretch>
        </p:blipFill>
        <p:spPr>
          <a:xfrm>
            <a:off x="7604991" y="227013"/>
            <a:ext cx="1254369" cy="1143000"/>
          </a:xfrm>
          <a:prstGeom prst="rect">
            <a:avLst/>
          </a:prstGeom>
        </p:spPr>
      </p:pic>
    </p:spTree>
    <p:extLst>
      <p:ext uri="{BB962C8B-B14F-4D97-AF65-F5344CB8AC3E}">
        <p14:creationId xmlns:p14="http://schemas.microsoft.com/office/powerpoint/2010/main" val="3917724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1327182" y="174008"/>
            <a:ext cx="7265275" cy="830997"/>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Emergence and evolution of ZIKV vector-borne transmission</a:t>
            </a:r>
          </a:p>
        </p:txBody>
      </p:sp>
      <p:pic>
        <p:nvPicPr>
          <p:cNvPr id="15" name="Immagine 14"/>
          <p:cNvPicPr>
            <a:picLocks noChangeAspect="1"/>
          </p:cNvPicPr>
          <p:nvPr/>
        </p:nvPicPr>
        <p:blipFill>
          <a:blip r:embed="rId2"/>
          <a:stretch>
            <a:fillRect/>
          </a:stretch>
        </p:blipFill>
        <p:spPr>
          <a:xfrm>
            <a:off x="461800" y="2380999"/>
            <a:ext cx="8283537" cy="4360962"/>
          </a:xfrm>
          <a:prstGeom prst="rect">
            <a:avLst/>
          </a:prstGeom>
        </p:spPr>
      </p:pic>
      <p:sp>
        <p:nvSpPr>
          <p:cNvPr id="8" name="CasellaDiTesto 7"/>
          <p:cNvSpPr txBox="1"/>
          <p:nvPr/>
        </p:nvSpPr>
        <p:spPr>
          <a:xfrm>
            <a:off x="909168" y="1539114"/>
            <a:ext cx="259763" cy="307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sz="1400" dirty="0">
                <a:latin typeface="Times New Roman"/>
                <a:cs typeface="Times New Roman"/>
              </a:rPr>
              <a:t>3</a:t>
            </a:r>
          </a:p>
        </p:txBody>
      </p:sp>
      <p:sp>
        <p:nvSpPr>
          <p:cNvPr id="2" name="Rettangolo 1"/>
          <p:cNvSpPr/>
          <p:nvPr/>
        </p:nvSpPr>
        <p:spPr>
          <a:xfrm>
            <a:off x="1327182" y="1226838"/>
            <a:ext cx="7153472" cy="1477328"/>
          </a:xfrm>
          <a:prstGeom prst="rect">
            <a:avLst/>
          </a:prstGeom>
        </p:spPr>
        <p:txBody>
          <a:bodyPr wrap="square">
            <a:spAutoFit/>
          </a:bodyPr>
          <a:lstStyle/>
          <a:p>
            <a:pPr algn="just"/>
            <a:r>
              <a:rPr lang="en-GB" dirty="0">
                <a:latin typeface="Arial" panose="020B0604020202020204" pitchFamily="34" charset="0"/>
                <a:cs typeface="Arial" panose="020B0604020202020204" pitchFamily="34" charset="0"/>
              </a:rPr>
              <a:t>From Asian territories, the virus spread out through the South Pacific to the Americas where a it lead to a massive epidemic and congenital  microcephaly was first associated with maternal ZIKV infection.</a:t>
            </a:r>
          </a:p>
          <a:p>
            <a:pPr algn="just"/>
            <a:endParaRPr lang="en-GB" dirty="0">
              <a:latin typeface="Times New Roman"/>
              <a:cs typeface="Times New Roman"/>
            </a:endParaRPr>
          </a:p>
        </p:txBody>
      </p:sp>
      <p:sp>
        <p:nvSpPr>
          <p:cNvPr id="11" name="CasellaDiTesto 10"/>
          <p:cNvSpPr txBox="1"/>
          <p:nvPr/>
        </p:nvSpPr>
        <p:spPr>
          <a:xfrm>
            <a:off x="4741040" y="6287025"/>
            <a:ext cx="259763" cy="2769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sz="1200" dirty="0">
                <a:latin typeface="Times New Roman"/>
                <a:cs typeface="Times New Roman"/>
              </a:rPr>
              <a:t>3</a:t>
            </a:r>
          </a:p>
        </p:txBody>
      </p:sp>
      <p:pic>
        <p:nvPicPr>
          <p:cNvPr id="13" name="Immagine 12"/>
          <p:cNvPicPr>
            <a:picLocks noChangeAspect="1"/>
          </p:cNvPicPr>
          <p:nvPr/>
        </p:nvPicPr>
        <p:blipFill>
          <a:blip r:embed="rId3"/>
          <a:stretch>
            <a:fillRect/>
          </a:stretch>
        </p:blipFill>
        <p:spPr>
          <a:xfrm>
            <a:off x="0" y="5742"/>
            <a:ext cx="1168931" cy="1278556"/>
          </a:xfrm>
          <a:prstGeom prst="rect">
            <a:avLst/>
          </a:prstGeom>
        </p:spPr>
      </p:pic>
      <p:cxnSp>
        <p:nvCxnSpPr>
          <p:cNvPr id="9" name="Connettore 1 8"/>
          <p:cNvCxnSpPr/>
          <p:nvPr/>
        </p:nvCxnSpPr>
        <p:spPr>
          <a:xfrm>
            <a:off x="1327182" y="589507"/>
            <a:ext cx="6489635"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2" name="Connettore 1 11"/>
          <p:cNvCxnSpPr/>
          <p:nvPr/>
        </p:nvCxnSpPr>
        <p:spPr>
          <a:xfrm>
            <a:off x="3442724" y="960892"/>
            <a:ext cx="2352795"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86942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9F0847-3A99-624F-9F43-09D10751314E}"/>
              </a:ext>
            </a:extLst>
          </p:cNvPr>
          <p:cNvSpPr>
            <a:spLocks noGrp="1"/>
          </p:cNvSpPr>
          <p:nvPr>
            <p:ph type="title"/>
          </p:nvPr>
        </p:nvSpPr>
        <p:spPr>
          <a:xfrm>
            <a:off x="457200" y="1050494"/>
            <a:ext cx="8229600" cy="1143000"/>
          </a:xfrm>
        </p:spPr>
        <p:txBody>
          <a:bodyPr>
            <a:normAutofit fontScale="90000"/>
          </a:bodyPr>
          <a:lstStyle/>
          <a:p>
            <a:r>
              <a:rPr lang="it-IT" b="1" dirty="0"/>
              <a:t>Development of</a:t>
            </a:r>
            <a:br>
              <a:rPr lang="it-IT" b="1" dirty="0"/>
            </a:br>
            <a:r>
              <a:rPr lang="it-IT" b="1" dirty="0" err="1"/>
              <a:t>metagenomic-based</a:t>
            </a:r>
            <a:r>
              <a:rPr lang="it-IT" b="1" dirty="0"/>
              <a:t> </a:t>
            </a:r>
            <a:r>
              <a:rPr lang="it-IT" b="1" dirty="0" err="1"/>
              <a:t>diagnostic</a:t>
            </a:r>
            <a:r>
              <a:rPr lang="it-IT" b="1" dirty="0"/>
              <a:t> </a:t>
            </a:r>
            <a:r>
              <a:rPr lang="it-IT" b="1" dirty="0" err="1"/>
              <a:t>platform</a:t>
            </a:r>
            <a:r>
              <a:rPr lang="it-IT" b="1" dirty="0"/>
              <a:t> for Acute </a:t>
            </a:r>
            <a:r>
              <a:rPr lang="it-IT" b="1" dirty="0" err="1"/>
              <a:t>Febrile</a:t>
            </a:r>
            <a:r>
              <a:rPr lang="it-IT" b="1" dirty="0"/>
              <a:t> </a:t>
            </a:r>
            <a:r>
              <a:rPr lang="it-IT" b="1" dirty="0" err="1"/>
              <a:t>Syndrome</a:t>
            </a:r>
            <a:br>
              <a:rPr lang="it-IT" b="1" dirty="0"/>
            </a:br>
            <a:r>
              <a:rPr lang="it-IT" b="1" dirty="0" err="1"/>
              <a:t>related</a:t>
            </a:r>
            <a:r>
              <a:rPr lang="it-IT" b="1" dirty="0"/>
              <a:t> to </a:t>
            </a:r>
            <a:r>
              <a:rPr lang="it-IT" b="1" dirty="0" err="1"/>
              <a:t>arboviruses</a:t>
            </a:r>
            <a:endParaRPr lang="it-IT" b="1" dirty="0"/>
          </a:p>
        </p:txBody>
      </p:sp>
      <p:pic>
        <p:nvPicPr>
          <p:cNvPr id="5" name="Immagine 4">
            <a:extLst>
              <a:ext uri="{FF2B5EF4-FFF2-40B4-BE49-F238E27FC236}">
                <a16:creationId xmlns:a16="http://schemas.microsoft.com/office/drawing/2014/main" id="{066ACD2B-9CAA-0D4F-A884-6DEEF50164FB}"/>
              </a:ext>
            </a:extLst>
          </p:cNvPr>
          <p:cNvPicPr>
            <a:picLocks noChangeAspect="1"/>
          </p:cNvPicPr>
          <p:nvPr/>
        </p:nvPicPr>
        <p:blipFill>
          <a:blip r:embed="rId2"/>
          <a:stretch>
            <a:fillRect/>
          </a:stretch>
        </p:blipFill>
        <p:spPr>
          <a:xfrm>
            <a:off x="691013" y="2982911"/>
            <a:ext cx="7761973" cy="3597998"/>
          </a:xfrm>
          <a:prstGeom prst="rect">
            <a:avLst/>
          </a:prstGeom>
        </p:spPr>
      </p:pic>
    </p:spTree>
    <p:extLst>
      <p:ext uri="{BB962C8B-B14F-4D97-AF65-F5344CB8AC3E}">
        <p14:creationId xmlns:p14="http://schemas.microsoft.com/office/powerpoint/2010/main" val="1404271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18CC16C-393D-934A-800A-CEFEDF7A48E7}"/>
              </a:ext>
            </a:extLst>
          </p:cNvPr>
          <p:cNvSpPr>
            <a:spLocks noGrp="1"/>
          </p:cNvSpPr>
          <p:nvPr>
            <p:ph idx="1"/>
          </p:nvPr>
        </p:nvSpPr>
        <p:spPr>
          <a:xfrm>
            <a:off x="457200" y="4308763"/>
            <a:ext cx="8229600" cy="1928236"/>
          </a:xfrm>
        </p:spPr>
        <p:txBody>
          <a:bodyPr/>
          <a:lstStyle/>
          <a:p>
            <a:pPr marL="0" indent="0">
              <a:buNone/>
            </a:pPr>
            <a:r>
              <a:rPr lang="it-IT" dirty="0" err="1"/>
              <a:t>Multicenter</a:t>
            </a:r>
            <a:r>
              <a:rPr lang="it-IT" dirty="0"/>
              <a:t> Network for the </a:t>
            </a:r>
            <a:r>
              <a:rPr lang="it-IT" dirty="0" err="1"/>
              <a:t>development</a:t>
            </a:r>
            <a:r>
              <a:rPr lang="it-IT" dirty="0"/>
              <a:t> of the </a:t>
            </a:r>
            <a:r>
              <a:rPr lang="it-IT" dirty="0" err="1"/>
              <a:t>project</a:t>
            </a:r>
            <a:r>
              <a:rPr lang="it-IT" dirty="0"/>
              <a:t> of Precision </a:t>
            </a:r>
            <a:r>
              <a:rPr lang="it-IT" dirty="0" err="1"/>
              <a:t>Diagnosis</a:t>
            </a:r>
            <a:r>
              <a:rPr lang="it-IT" dirty="0"/>
              <a:t> of </a:t>
            </a:r>
            <a:r>
              <a:rPr lang="it-IT" dirty="0" err="1"/>
              <a:t>Arboviruses</a:t>
            </a:r>
            <a:r>
              <a:rPr lang="it-IT" dirty="0"/>
              <a:t>.</a:t>
            </a:r>
          </a:p>
        </p:txBody>
      </p:sp>
      <p:pic>
        <p:nvPicPr>
          <p:cNvPr id="4" name="Immagine 3">
            <a:extLst>
              <a:ext uri="{FF2B5EF4-FFF2-40B4-BE49-F238E27FC236}">
                <a16:creationId xmlns:a16="http://schemas.microsoft.com/office/drawing/2014/main" id="{89B28ECC-53BE-6142-B978-80A73A38383E}"/>
              </a:ext>
            </a:extLst>
          </p:cNvPr>
          <p:cNvPicPr>
            <a:picLocks noChangeAspect="1"/>
          </p:cNvPicPr>
          <p:nvPr/>
        </p:nvPicPr>
        <p:blipFill>
          <a:blip r:embed="rId2"/>
          <a:stretch>
            <a:fillRect/>
          </a:stretch>
        </p:blipFill>
        <p:spPr>
          <a:xfrm>
            <a:off x="0" y="105773"/>
            <a:ext cx="9144000" cy="3543035"/>
          </a:xfrm>
          <a:prstGeom prst="rect">
            <a:avLst/>
          </a:prstGeom>
        </p:spPr>
      </p:pic>
    </p:spTree>
    <p:extLst>
      <p:ext uri="{BB962C8B-B14F-4D97-AF65-F5344CB8AC3E}">
        <p14:creationId xmlns:p14="http://schemas.microsoft.com/office/powerpoint/2010/main" val="4160027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DE1EFB5-A8B4-854C-A949-413FA77C55DC}"/>
              </a:ext>
            </a:extLst>
          </p:cNvPr>
          <p:cNvSpPr>
            <a:spLocks noGrp="1"/>
          </p:cNvSpPr>
          <p:nvPr>
            <p:ph idx="1"/>
          </p:nvPr>
        </p:nvSpPr>
        <p:spPr>
          <a:xfrm>
            <a:off x="457200" y="2332037"/>
            <a:ext cx="8229600" cy="4525963"/>
          </a:xfrm>
        </p:spPr>
        <p:txBody>
          <a:bodyPr>
            <a:normAutofit fontScale="70000" lnSpcReduction="20000"/>
          </a:bodyPr>
          <a:lstStyle/>
          <a:p>
            <a:r>
              <a:rPr lang="it-IT" dirty="0" err="1"/>
              <a:t>Currently</a:t>
            </a:r>
            <a:r>
              <a:rPr lang="it-IT" dirty="0"/>
              <a:t>, </a:t>
            </a:r>
            <a:r>
              <a:rPr lang="it-IT" dirty="0" err="1"/>
              <a:t>it</a:t>
            </a:r>
            <a:r>
              <a:rPr lang="it-IT" dirty="0"/>
              <a:t> </a:t>
            </a:r>
            <a:r>
              <a:rPr lang="it-IT" dirty="0" err="1"/>
              <a:t>is</a:t>
            </a:r>
            <a:r>
              <a:rPr lang="it-IT" dirty="0"/>
              <a:t> </a:t>
            </a:r>
            <a:r>
              <a:rPr lang="it-IT" dirty="0" err="1"/>
              <a:t>estimated</a:t>
            </a:r>
            <a:r>
              <a:rPr lang="it-IT" dirty="0"/>
              <a:t> </a:t>
            </a:r>
            <a:r>
              <a:rPr lang="it-IT" dirty="0" err="1"/>
              <a:t>that</a:t>
            </a:r>
            <a:r>
              <a:rPr lang="it-IT" dirty="0"/>
              <a:t> </a:t>
            </a:r>
            <a:r>
              <a:rPr lang="it-IT" dirty="0" err="1"/>
              <a:t>there</a:t>
            </a:r>
            <a:r>
              <a:rPr lang="it-IT" dirty="0"/>
              <a:t> are more </a:t>
            </a:r>
            <a:r>
              <a:rPr lang="it-IT" dirty="0" err="1"/>
              <a:t>than</a:t>
            </a:r>
            <a:r>
              <a:rPr lang="it-IT" dirty="0"/>
              <a:t> 545 </a:t>
            </a:r>
            <a:r>
              <a:rPr lang="it-IT" dirty="0" err="1"/>
              <a:t>species</a:t>
            </a:r>
            <a:r>
              <a:rPr lang="it-IT" dirty="0"/>
              <a:t> of </a:t>
            </a:r>
            <a:r>
              <a:rPr lang="it-IT" dirty="0" err="1"/>
              <a:t>Arboviruses</a:t>
            </a:r>
            <a:r>
              <a:rPr lang="it-IT" dirty="0"/>
              <a:t>, of </a:t>
            </a:r>
            <a:r>
              <a:rPr lang="it-IT" dirty="0" err="1"/>
              <a:t>which</a:t>
            </a:r>
            <a:r>
              <a:rPr lang="it-IT" dirty="0"/>
              <a:t> over </a:t>
            </a:r>
            <a:r>
              <a:rPr lang="it-IT" b="1" dirty="0"/>
              <a:t>150 </a:t>
            </a:r>
            <a:r>
              <a:rPr lang="it-IT" b="1" dirty="0" err="1"/>
              <a:t>related</a:t>
            </a:r>
            <a:r>
              <a:rPr lang="it-IT" b="1" dirty="0"/>
              <a:t> to </a:t>
            </a:r>
            <a:r>
              <a:rPr lang="it-IT" b="1" dirty="0" err="1"/>
              <a:t>diseases</a:t>
            </a:r>
            <a:r>
              <a:rPr lang="it-IT" b="1" dirty="0"/>
              <a:t> in </a:t>
            </a:r>
            <a:r>
              <a:rPr lang="it-IT" b="1" dirty="0" err="1"/>
              <a:t>humans</a:t>
            </a:r>
            <a:r>
              <a:rPr lang="it-IT" b="1" dirty="0"/>
              <a:t>, the </a:t>
            </a:r>
            <a:r>
              <a:rPr lang="it-IT" b="1" dirty="0" err="1"/>
              <a:t>majority</a:t>
            </a:r>
            <a:r>
              <a:rPr lang="it-IT" b="1" dirty="0"/>
              <a:t> </a:t>
            </a:r>
            <a:r>
              <a:rPr lang="it-IT" b="1" dirty="0" err="1"/>
              <a:t>being</a:t>
            </a:r>
            <a:r>
              <a:rPr lang="it-IT" b="1" dirty="0"/>
              <a:t> </a:t>
            </a:r>
            <a:r>
              <a:rPr lang="it-IT" b="1" dirty="0" err="1"/>
              <a:t>zoonotic</a:t>
            </a:r>
            <a:r>
              <a:rPr lang="it-IT" b="1" dirty="0"/>
              <a:t>. </a:t>
            </a:r>
          </a:p>
          <a:p>
            <a:r>
              <a:rPr lang="it-IT" dirty="0"/>
              <a:t>The </a:t>
            </a:r>
            <a:r>
              <a:rPr lang="it-IT" dirty="0" err="1"/>
              <a:t>precision</a:t>
            </a:r>
            <a:r>
              <a:rPr lang="it-IT" dirty="0"/>
              <a:t> </a:t>
            </a:r>
            <a:r>
              <a:rPr lang="it-IT" dirty="0" err="1"/>
              <a:t>diagnosis</a:t>
            </a:r>
            <a:r>
              <a:rPr lang="it-IT" dirty="0"/>
              <a:t> </a:t>
            </a:r>
            <a:r>
              <a:rPr lang="it-IT" dirty="0" err="1"/>
              <a:t>becomes</a:t>
            </a:r>
            <a:r>
              <a:rPr lang="it-IT" dirty="0"/>
              <a:t> </a:t>
            </a:r>
            <a:r>
              <a:rPr lang="it-IT" dirty="0" err="1"/>
              <a:t>complex</a:t>
            </a:r>
            <a:r>
              <a:rPr lang="it-IT" dirty="0"/>
              <a:t>, </a:t>
            </a:r>
            <a:r>
              <a:rPr lang="it-IT" dirty="0" err="1"/>
              <a:t>its</a:t>
            </a:r>
            <a:r>
              <a:rPr lang="it-IT" dirty="0"/>
              <a:t> </a:t>
            </a:r>
            <a:r>
              <a:rPr lang="it-IT" dirty="0" err="1"/>
              <a:t>access</a:t>
            </a:r>
            <a:r>
              <a:rPr lang="it-IT" dirty="0"/>
              <a:t> </a:t>
            </a:r>
            <a:r>
              <a:rPr lang="it-IT" dirty="0" err="1"/>
              <a:t>limited</a:t>
            </a:r>
            <a:r>
              <a:rPr lang="it-IT" dirty="0"/>
              <a:t> and, in </a:t>
            </a:r>
            <a:r>
              <a:rPr lang="it-IT" dirty="0" err="1"/>
              <a:t>certain</a:t>
            </a:r>
            <a:r>
              <a:rPr lang="it-IT" dirty="0"/>
              <a:t> </a:t>
            </a:r>
            <a:r>
              <a:rPr lang="it-IT" dirty="0" err="1"/>
              <a:t>situations</a:t>
            </a:r>
            <a:r>
              <a:rPr lang="it-IT" dirty="0"/>
              <a:t>, </a:t>
            </a:r>
            <a:r>
              <a:rPr lang="it-IT" dirty="0" err="1"/>
              <a:t>presents</a:t>
            </a:r>
            <a:r>
              <a:rPr lang="it-IT" dirty="0"/>
              <a:t> high false positive </a:t>
            </a:r>
            <a:r>
              <a:rPr lang="it-IT" dirty="0" err="1"/>
              <a:t>rates</a:t>
            </a:r>
            <a:r>
              <a:rPr lang="it-IT" dirty="0"/>
              <a:t> and cross </a:t>
            </a:r>
            <a:r>
              <a:rPr lang="it-IT" dirty="0" err="1"/>
              <a:t>reactions</a:t>
            </a:r>
            <a:r>
              <a:rPr lang="it-IT" dirty="0"/>
              <a:t>. </a:t>
            </a:r>
            <a:r>
              <a:rPr lang="it-IT" dirty="0" err="1"/>
              <a:t>This</a:t>
            </a:r>
            <a:r>
              <a:rPr lang="it-IT" dirty="0"/>
              <a:t> </a:t>
            </a:r>
            <a:r>
              <a:rPr lang="it-IT" dirty="0" err="1"/>
              <a:t>is</a:t>
            </a:r>
            <a:r>
              <a:rPr lang="it-IT" dirty="0"/>
              <a:t> </a:t>
            </a:r>
            <a:r>
              <a:rPr lang="it-IT" dirty="0" err="1"/>
              <a:t>partly</a:t>
            </a:r>
            <a:r>
              <a:rPr lang="it-IT" dirty="0"/>
              <a:t> due to </a:t>
            </a:r>
            <a:r>
              <a:rPr lang="it-IT" b="1" dirty="0" err="1"/>
              <a:t>genomic</a:t>
            </a:r>
            <a:r>
              <a:rPr lang="it-IT" b="1" dirty="0"/>
              <a:t> </a:t>
            </a:r>
            <a:r>
              <a:rPr lang="it-IT" b="1" dirty="0" err="1"/>
              <a:t>similarity</a:t>
            </a:r>
            <a:r>
              <a:rPr lang="it-IT" b="1" dirty="0"/>
              <a:t> </a:t>
            </a:r>
            <a:r>
              <a:rPr lang="it-IT" dirty="0"/>
              <a:t>and</a:t>
            </a:r>
            <a:br>
              <a:rPr lang="it-IT" dirty="0"/>
            </a:br>
            <a:r>
              <a:rPr lang="it-IT" dirty="0" err="1"/>
              <a:t>among</a:t>
            </a:r>
            <a:r>
              <a:rPr lang="it-IT" dirty="0"/>
              <a:t> the </a:t>
            </a:r>
            <a:r>
              <a:rPr lang="it-IT" dirty="0" err="1"/>
              <a:t>viruses</a:t>
            </a:r>
            <a:r>
              <a:rPr lang="it-IT" dirty="0"/>
              <a:t> in </a:t>
            </a:r>
            <a:r>
              <a:rPr lang="it-IT" dirty="0" err="1"/>
              <a:t>this</a:t>
            </a:r>
            <a:r>
              <a:rPr lang="it-IT" dirty="0"/>
              <a:t> </a:t>
            </a:r>
            <a:r>
              <a:rPr lang="it-IT" dirty="0" err="1"/>
              <a:t>group</a:t>
            </a:r>
            <a:r>
              <a:rPr lang="it-IT" dirty="0"/>
              <a:t>. </a:t>
            </a:r>
          </a:p>
          <a:p>
            <a:r>
              <a:rPr lang="it-IT" dirty="0"/>
              <a:t>In </a:t>
            </a:r>
            <a:r>
              <a:rPr lang="it-IT" dirty="0" err="1"/>
              <a:t>addition</a:t>
            </a:r>
            <a:r>
              <a:rPr lang="it-IT" dirty="0"/>
              <a:t>, in </a:t>
            </a:r>
            <a:r>
              <a:rPr lang="it-IT" dirty="0" err="1"/>
              <a:t>humans</a:t>
            </a:r>
            <a:r>
              <a:rPr lang="it-IT" dirty="0"/>
              <a:t>, the </a:t>
            </a:r>
            <a:r>
              <a:rPr lang="it-IT" dirty="0" err="1"/>
              <a:t>recurrent</a:t>
            </a:r>
            <a:r>
              <a:rPr lang="it-IT" dirty="0"/>
              <a:t> immune </a:t>
            </a:r>
            <a:r>
              <a:rPr lang="it-IT" dirty="0" err="1"/>
              <a:t>response</a:t>
            </a:r>
            <a:r>
              <a:rPr lang="it-IT" dirty="0"/>
              <a:t> (or by</a:t>
            </a:r>
            <a:br>
              <a:rPr lang="it-IT" dirty="0"/>
            </a:br>
            <a:r>
              <a:rPr lang="it-IT" dirty="0" err="1"/>
              <a:t>previous</a:t>
            </a:r>
            <a:r>
              <a:rPr lang="it-IT" dirty="0"/>
              <a:t> </a:t>
            </a:r>
            <a:r>
              <a:rPr lang="it-IT" dirty="0" err="1"/>
              <a:t>infections</a:t>
            </a:r>
            <a:r>
              <a:rPr lang="it-IT" dirty="0"/>
              <a:t>) </a:t>
            </a:r>
            <a:r>
              <a:rPr lang="it-IT" dirty="0" err="1"/>
              <a:t>against</a:t>
            </a:r>
            <a:r>
              <a:rPr lang="it-IT" dirty="0"/>
              <a:t> </a:t>
            </a:r>
            <a:r>
              <a:rPr lang="it-IT" dirty="0" err="1"/>
              <a:t>these</a:t>
            </a:r>
            <a:r>
              <a:rPr lang="it-IT" dirty="0"/>
              <a:t> </a:t>
            </a:r>
            <a:r>
              <a:rPr lang="it-IT" dirty="0" err="1"/>
              <a:t>viruses</a:t>
            </a:r>
            <a:r>
              <a:rPr lang="it-IT" dirty="0"/>
              <a:t> can </a:t>
            </a:r>
            <a:r>
              <a:rPr lang="it-IT" dirty="0" err="1"/>
              <a:t>lead</a:t>
            </a:r>
            <a:r>
              <a:rPr lang="it-IT" dirty="0"/>
              <a:t> to the </a:t>
            </a:r>
            <a:r>
              <a:rPr lang="it-IT" dirty="0" err="1"/>
              <a:t>antibody-facilitating</a:t>
            </a:r>
            <a:r>
              <a:rPr lang="it-IT" dirty="0"/>
              <a:t> </a:t>
            </a:r>
            <a:r>
              <a:rPr lang="it-IT" dirty="0" err="1"/>
              <a:t>phenomenon</a:t>
            </a:r>
            <a:r>
              <a:rPr lang="it-IT" dirty="0"/>
              <a:t> (</a:t>
            </a:r>
            <a:r>
              <a:rPr lang="it-IT" b="1" dirty="0" err="1"/>
              <a:t>Antibody</a:t>
            </a:r>
            <a:r>
              <a:rPr lang="it-IT" b="1" dirty="0"/>
              <a:t> </a:t>
            </a:r>
            <a:r>
              <a:rPr lang="it-IT" b="1" dirty="0" err="1"/>
              <a:t>dependent</a:t>
            </a:r>
            <a:r>
              <a:rPr lang="it-IT" b="1" dirty="0"/>
              <a:t> </a:t>
            </a:r>
            <a:r>
              <a:rPr lang="it-IT" b="1" dirty="0" err="1"/>
              <a:t>enhancement</a:t>
            </a:r>
            <a:r>
              <a:rPr lang="it-IT" b="1" dirty="0"/>
              <a:t>, ADE</a:t>
            </a:r>
            <a:r>
              <a:rPr lang="it-IT" dirty="0"/>
              <a:t>), </a:t>
            </a:r>
            <a:r>
              <a:rPr lang="it-IT" dirty="0" err="1"/>
              <a:t>which</a:t>
            </a:r>
            <a:r>
              <a:rPr lang="it-IT" dirty="0"/>
              <a:t> </a:t>
            </a:r>
            <a:r>
              <a:rPr lang="it-IT" dirty="0" err="1"/>
              <a:t>causes</a:t>
            </a:r>
            <a:r>
              <a:rPr lang="it-IT" dirty="0"/>
              <a:t> </a:t>
            </a:r>
            <a:r>
              <a:rPr lang="it-IT" dirty="0" err="1"/>
              <a:t>antigen</a:t>
            </a:r>
            <a:r>
              <a:rPr lang="it-IT" dirty="0"/>
              <a:t> </a:t>
            </a:r>
            <a:r>
              <a:rPr lang="it-IT" dirty="0" err="1"/>
              <a:t>recognition</a:t>
            </a:r>
            <a:r>
              <a:rPr lang="it-IT" dirty="0"/>
              <a:t> cross-</a:t>
            </a:r>
            <a:r>
              <a:rPr lang="it-IT" dirty="0" err="1"/>
              <a:t>reactions</a:t>
            </a:r>
            <a:r>
              <a:rPr lang="it-IT" dirty="0"/>
              <a:t> and </a:t>
            </a:r>
            <a:r>
              <a:rPr lang="it-IT" dirty="0" err="1"/>
              <a:t>results</a:t>
            </a:r>
            <a:r>
              <a:rPr lang="it-IT" dirty="0"/>
              <a:t> in more aggressive </a:t>
            </a:r>
            <a:r>
              <a:rPr lang="it-IT" dirty="0" err="1"/>
              <a:t>infections</a:t>
            </a:r>
            <a:r>
              <a:rPr lang="it-IT" dirty="0"/>
              <a:t>, with </a:t>
            </a:r>
            <a:r>
              <a:rPr lang="it-IT" dirty="0" err="1"/>
              <a:t>unusual</a:t>
            </a:r>
            <a:r>
              <a:rPr lang="it-IT" dirty="0"/>
              <a:t> (and more severe) </a:t>
            </a:r>
            <a:r>
              <a:rPr lang="it-IT" dirty="0" err="1"/>
              <a:t>clinical</a:t>
            </a:r>
            <a:r>
              <a:rPr lang="it-IT" dirty="0"/>
              <a:t> </a:t>
            </a:r>
            <a:r>
              <a:rPr lang="it-IT" dirty="0" err="1"/>
              <a:t>consequences</a:t>
            </a:r>
            <a:r>
              <a:rPr lang="it-IT" dirty="0"/>
              <a:t>, </a:t>
            </a:r>
            <a:r>
              <a:rPr lang="it-IT" dirty="0" err="1"/>
              <a:t>making</a:t>
            </a:r>
            <a:r>
              <a:rPr lang="it-IT" dirty="0"/>
              <a:t> the </a:t>
            </a:r>
            <a:r>
              <a:rPr lang="it-IT" dirty="0" err="1"/>
              <a:t>diagnostic</a:t>
            </a:r>
            <a:r>
              <a:rPr lang="it-IT" dirty="0"/>
              <a:t> </a:t>
            </a:r>
            <a:r>
              <a:rPr lang="it-IT" dirty="0" err="1"/>
              <a:t>process</a:t>
            </a:r>
            <a:r>
              <a:rPr lang="it-IT" dirty="0"/>
              <a:t> </a:t>
            </a:r>
            <a:r>
              <a:rPr lang="it-IT" dirty="0" err="1"/>
              <a:t>even</a:t>
            </a:r>
            <a:r>
              <a:rPr lang="it-IT" dirty="0"/>
              <a:t> more </a:t>
            </a:r>
            <a:r>
              <a:rPr lang="it-IT" dirty="0" err="1"/>
              <a:t>difficult</a:t>
            </a:r>
            <a:r>
              <a:rPr lang="it-IT" dirty="0"/>
              <a:t>.</a:t>
            </a:r>
          </a:p>
        </p:txBody>
      </p:sp>
      <p:pic>
        <p:nvPicPr>
          <p:cNvPr id="5" name="Immagine 4">
            <a:extLst>
              <a:ext uri="{FF2B5EF4-FFF2-40B4-BE49-F238E27FC236}">
                <a16:creationId xmlns:a16="http://schemas.microsoft.com/office/drawing/2014/main" id="{06734E80-4B25-9743-AC5C-70199B5AE908}"/>
              </a:ext>
            </a:extLst>
          </p:cNvPr>
          <p:cNvPicPr>
            <a:picLocks noChangeAspect="1"/>
          </p:cNvPicPr>
          <p:nvPr/>
        </p:nvPicPr>
        <p:blipFill>
          <a:blip r:embed="rId2"/>
          <a:stretch>
            <a:fillRect/>
          </a:stretch>
        </p:blipFill>
        <p:spPr>
          <a:xfrm>
            <a:off x="1333499" y="296419"/>
            <a:ext cx="2434936" cy="1617731"/>
          </a:xfrm>
          <a:prstGeom prst="rect">
            <a:avLst/>
          </a:prstGeom>
        </p:spPr>
      </p:pic>
      <p:pic>
        <p:nvPicPr>
          <p:cNvPr id="7" name="Immagine 6">
            <a:extLst>
              <a:ext uri="{FF2B5EF4-FFF2-40B4-BE49-F238E27FC236}">
                <a16:creationId xmlns:a16="http://schemas.microsoft.com/office/drawing/2014/main" id="{20934BA5-4310-F54F-AAD5-61D54264281E}"/>
              </a:ext>
            </a:extLst>
          </p:cNvPr>
          <p:cNvPicPr>
            <a:picLocks noChangeAspect="1"/>
          </p:cNvPicPr>
          <p:nvPr/>
        </p:nvPicPr>
        <p:blipFill>
          <a:blip r:embed="rId3"/>
          <a:stretch>
            <a:fillRect/>
          </a:stretch>
        </p:blipFill>
        <p:spPr>
          <a:xfrm>
            <a:off x="4987638" y="195693"/>
            <a:ext cx="2498344" cy="1819182"/>
          </a:xfrm>
          <a:prstGeom prst="rect">
            <a:avLst/>
          </a:prstGeom>
        </p:spPr>
      </p:pic>
    </p:spTree>
    <p:extLst>
      <p:ext uri="{BB962C8B-B14F-4D97-AF65-F5344CB8AC3E}">
        <p14:creationId xmlns:p14="http://schemas.microsoft.com/office/powerpoint/2010/main" val="1223503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AA67D8E-32F1-EE41-9DDD-B72D82212BFA}"/>
              </a:ext>
            </a:extLst>
          </p:cNvPr>
          <p:cNvSpPr>
            <a:spLocks noGrp="1"/>
          </p:cNvSpPr>
          <p:nvPr>
            <p:ph idx="1"/>
          </p:nvPr>
        </p:nvSpPr>
        <p:spPr>
          <a:xfrm>
            <a:off x="374073" y="391391"/>
            <a:ext cx="5153891" cy="6075218"/>
          </a:xfrm>
        </p:spPr>
        <p:txBody>
          <a:bodyPr>
            <a:normAutofit fontScale="92500" lnSpcReduction="20000"/>
          </a:bodyPr>
          <a:lstStyle/>
          <a:p>
            <a:r>
              <a:rPr lang="it-IT" dirty="0"/>
              <a:t>To </a:t>
            </a:r>
            <a:r>
              <a:rPr lang="it-IT" dirty="0" err="1"/>
              <a:t>further</a:t>
            </a:r>
            <a:r>
              <a:rPr lang="it-IT" dirty="0"/>
              <a:t> </a:t>
            </a:r>
            <a:r>
              <a:rPr lang="it-IT" dirty="0" err="1"/>
              <a:t>increase</a:t>
            </a:r>
            <a:r>
              <a:rPr lang="it-IT" dirty="0"/>
              <a:t> the </a:t>
            </a:r>
            <a:r>
              <a:rPr lang="it-IT" dirty="0" err="1"/>
              <a:t>complexity</a:t>
            </a:r>
            <a:r>
              <a:rPr lang="it-IT" dirty="0"/>
              <a:t> of </a:t>
            </a:r>
            <a:r>
              <a:rPr lang="it-IT" dirty="0" err="1"/>
              <a:t>these</a:t>
            </a:r>
            <a:r>
              <a:rPr lang="it-IT" dirty="0"/>
              <a:t> </a:t>
            </a:r>
            <a:r>
              <a:rPr lang="it-IT" dirty="0" err="1"/>
              <a:t>Arboviral</a:t>
            </a:r>
            <a:r>
              <a:rPr lang="it-IT" dirty="0"/>
              <a:t> </a:t>
            </a:r>
            <a:r>
              <a:rPr lang="it-IT" dirty="0" err="1"/>
              <a:t>infections</a:t>
            </a:r>
            <a:r>
              <a:rPr lang="it-IT" dirty="0"/>
              <a:t>, the </a:t>
            </a:r>
            <a:r>
              <a:rPr lang="it-IT" dirty="0" err="1"/>
              <a:t>signs</a:t>
            </a:r>
            <a:r>
              <a:rPr lang="it-IT" dirty="0"/>
              <a:t> and </a:t>
            </a:r>
            <a:r>
              <a:rPr lang="it-IT" dirty="0" err="1"/>
              <a:t>symptoms</a:t>
            </a:r>
            <a:r>
              <a:rPr lang="it-IT" dirty="0"/>
              <a:t> </a:t>
            </a:r>
            <a:r>
              <a:rPr lang="it-IT" dirty="0" err="1"/>
              <a:t>that</a:t>
            </a:r>
            <a:r>
              <a:rPr lang="it-IT" dirty="0"/>
              <a:t> </a:t>
            </a:r>
            <a:r>
              <a:rPr lang="it-IT" dirty="0" err="1"/>
              <a:t>patients</a:t>
            </a:r>
            <a:r>
              <a:rPr lang="it-IT" dirty="0"/>
              <a:t> </a:t>
            </a:r>
            <a:r>
              <a:rPr lang="it-IT" dirty="0" err="1"/>
              <a:t>present</a:t>
            </a:r>
            <a:r>
              <a:rPr lang="it-IT" dirty="0"/>
              <a:t> are </a:t>
            </a:r>
            <a:r>
              <a:rPr lang="it-IT" dirty="0" err="1"/>
              <a:t>quite</a:t>
            </a:r>
            <a:r>
              <a:rPr lang="it-IT" dirty="0"/>
              <a:t> </a:t>
            </a:r>
            <a:r>
              <a:rPr lang="it-IT" dirty="0" err="1"/>
              <a:t>similar</a:t>
            </a:r>
            <a:r>
              <a:rPr lang="it-IT" dirty="0"/>
              <a:t> to </a:t>
            </a:r>
            <a:r>
              <a:rPr lang="it-IT" dirty="0" err="1"/>
              <a:t>each</a:t>
            </a:r>
            <a:r>
              <a:rPr lang="it-IT" dirty="0"/>
              <a:t> </a:t>
            </a:r>
            <a:r>
              <a:rPr lang="it-IT" dirty="0" err="1"/>
              <a:t>other</a:t>
            </a:r>
            <a:r>
              <a:rPr lang="it-IT" dirty="0"/>
              <a:t> and </a:t>
            </a:r>
            <a:r>
              <a:rPr lang="it-IT" dirty="0" err="1"/>
              <a:t>among</a:t>
            </a:r>
            <a:r>
              <a:rPr lang="it-IT" dirty="0"/>
              <a:t> </a:t>
            </a:r>
            <a:r>
              <a:rPr lang="it-IT" dirty="0" err="1"/>
              <a:t>other</a:t>
            </a:r>
            <a:r>
              <a:rPr lang="it-IT" dirty="0"/>
              <a:t> </a:t>
            </a:r>
            <a:r>
              <a:rPr lang="it-IT" dirty="0" err="1"/>
              <a:t>viral</a:t>
            </a:r>
            <a:r>
              <a:rPr lang="it-IT" dirty="0"/>
              <a:t> </a:t>
            </a:r>
            <a:r>
              <a:rPr lang="it-IT" dirty="0" err="1"/>
              <a:t>infections</a:t>
            </a:r>
            <a:r>
              <a:rPr lang="it-IT" dirty="0"/>
              <a:t>, </a:t>
            </a:r>
            <a:r>
              <a:rPr lang="it-IT" dirty="0" err="1"/>
              <a:t>which</a:t>
            </a:r>
            <a:r>
              <a:rPr lang="it-IT" dirty="0"/>
              <a:t> </a:t>
            </a:r>
            <a:r>
              <a:rPr lang="it-IT" dirty="0" err="1"/>
              <a:t>ends</a:t>
            </a:r>
            <a:r>
              <a:rPr lang="it-IT" dirty="0"/>
              <a:t> up </a:t>
            </a:r>
            <a:r>
              <a:rPr lang="it-IT" dirty="0" err="1"/>
              <a:t>interfering</a:t>
            </a:r>
            <a:r>
              <a:rPr lang="it-IT" dirty="0"/>
              <a:t> with the accurate </a:t>
            </a:r>
            <a:r>
              <a:rPr lang="it-IT" dirty="0" err="1"/>
              <a:t>clinical</a:t>
            </a:r>
            <a:r>
              <a:rPr lang="it-IT" dirty="0"/>
              <a:t> </a:t>
            </a:r>
            <a:r>
              <a:rPr lang="it-IT" dirty="0" err="1"/>
              <a:t>diagnosis</a:t>
            </a:r>
            <a:r>
              <a:rPr lang="it-IT" dirty="0"/>
              <a:t>. </a:t>
            </a:r>
          </a:p>
          <a:p>
            <a:r>
              <a:rPr lang="it-IT" dirty="0" err="1"/>
              <a:t>One</a:t>
            </a:r>
            <a:r>
              <a:rPr lang="it-IT" dirty="0"/>
              <a:t> of the </a:t>
            </a:r>
            <a:r>
              <a:rPr lang="it-IT" dirty="0" err="1"/>
              <a:t>main</a:t>
            </a:r>
            <a:r>
              <a:rPr lang="it-IT" dirty="0"/>
              <a:t> </a:t>
            </a:r>
            <a:r>
              <a:rPr lang="it-IT" dirty="0" err="1"/>
              <a:t>Clinical</a:t>
            </a:r>
            <a:r>
              <a:rPr lang="it-IT" dirty="0"/>
              <a:t> </a:t>
            </a:r>
            <a:r>
              <a:rPr lang="it-IT" dirty="0" err="1"/>
              <a:t>manifestations</a:t>
            </a:r>
            <a:r>
              <a:rPr lang="it-IT" dirty="0"/>
              <a:t> of </a:t>
            </a:r>
            <a:r>
              <a:rPr lang="it-IT" dirty="0" err="1"/>
              <a:t>arboviruses</a:t>
            </a:r>
            <a:r>
              <a:rPr lang="it-IT" dirty="0"/>
              <a:t> in </a:t>
            </a:r>
            <a:r>
              <a:rPr lang="it-IT" dirty="0" err="1"/>
              <a:t>humans</a:t>
            </a:r>
            <a:r>
              <a:rPr lang="it-IT" dirty="0"/>
              <a:t> </a:t>
            </a:r>
            <a:r>
              <a:rPr lang="it-IT" dirty="0" err="1"/>
              <a:t>may</a:t>
            </a:r>
            <a:r>
              <a:rPr lang="it-IT" dirty="0"/>
              <a:t> </a:t>
            </a:r>
            <a:r>
              <a:rPr lang="it-IT" dirty="0" err="1"/>
              <a:t>range</a:t>
            </a:r>
            <a:r>
              <a:rPr lang="it-IT" dirty="0"/>
              <a:t> from </a:t>
            </a:r>
            <a:r>
              <a:rPr lang="it-IT" dirty="0" err="1"/>
              <a:t>febrile</a:t>
            </a:r>
            <a:r>
              <a:rPr lang="it-IT" dirty="0"/>
              <a:t> </a:t>
            </a:r>
            <a:r>
              <a:rPr lang="it-IT" dirty="0" err="1"/>
              <a:t>illness</a:t>
            </a:r>
            <a:r>
              <a:rPr lang="it-IT" dirty="0"/>
              <a:t> </a:t>
            </a:r>
            <a:r>
              <a:rPr lang="it-IT" dirty="0" err="1"/>
              <a:t>undifferentiated</a:t>
            </a:r>
            <a:r>
              <a:rPr lang="it-IT" dirty="0"/>
              <a:t>, moderate or severe. </a:t>
            </a:r>
          </a:p>
        </p:txBody>
      </p:sp>
      <p:pic>
        <p:nvPicPr>
          <p:cNvPr id="5" name="Immagine 4">
            <a:extLst>
              <a:ext uri="{FF2B5EF4-FFF2-40B4-BE49-F238E27FC236}">
                <a16:creationId xmlns:a16="http://schemas.microsoft.com/office/drawing/2014/main" id="{24B496A8-96F6-394B-AE67-CDC6C2F23EFB}"/>
              </a:ext>
            </a:extLst>
          </p:cNvPr>
          <p:cNvPicPr>
            <a:picLocks noChangeAspect="1"/>
          </p:cNvPicPr>
          <p:nvPr/>
        </p:nvPicPr>
        <p:blipFill>
          <a:blip r:embed="rId2"/>
          <a:stretch>
            <a:fillRect/>
          </a:stretch>
        </p:blipFill>
        <p:spPr>
          <a:xfrm>
            <a:off x="5597813" y="1480128"/>
            <a:ext cx="3172114" cy="3126668"/>
          </a:xfrm>
          <a:prstGeom prst="rect">
            <a:avLst/>
          </a:prstGeom>
        </p:spPr>
      </p:pic>
    </p:spTree>
    <p:extLst>
      <p:ext uri="{BB962C8B-B14F-4D97-AF65-F5344CB8AC3E}">
        <p14:creationId xmlns:p14="http://schemas.microsoft.com/office/powerpoint/2010/main" val="3737111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9F1F22F-F5A2-3041-9B0F-48279070DE9A}"/>
              </a:ext>
            </a:extLst>
          </p:cNvPr>
          <p:cNvSpPr>
            <a:spLocks noGrp="1"/>
          </p:cNvSpPr>
          <p:nvPr>
            <p:ph idx="1"/>
          </p:nvPr>
        </p:nvSpPr>
        <p:spPr>
          <a:xfrm>
            <a:off x="457200" y="2602850"/>
            <a:ext cx="8229600" cy="3916363"/>
          </a:xfrm>
        </p:spPr>
        <p:txBody>
          <a:bodyPr>
            <a:normAutofit fontScale="62500" lnSpcReduction="20000"/>
          </a:bodyPr>
          <a:lstStyle/>
          <a:p>
            <a:r>
              <a:rPr lang="it-IT" dirty="0" err="1"/>
              <a:t>Our</a:t>
            </a:r>
            <a:r>
              <a:rPr lang="it-IT" dirty="0"/>
              <a:t> </a:t>
            </a:r>
            <a:r>
              <a:rPr lang="it-IT" dirty="0" err="1"/>
              <a:t>Brazilian</a:t>
            </a:r>
            <a:r>
              <a:rPr lang="it-IT" dirty="0"/>
              <a:t> </a:t>
            </a:r>
            <a:r>
              <a:rPr lang="it-IT" dirty="0" err="1"/>
              <a:t>project</a:t>
            </a:r>
            <a:r>
              <a:rPr lang="it-IT" dirty="0"/>
              <a:t> </a:t>
            </a:r>
            <a:r>
              <a:rPr lang="it-IT" dirty="0" err="1"/>
              <a:t>aims</a:t>
            </a:r>
            <a:r>
              <a:rPr lang="it-IT" dirty="0"/>
              <a:t> </a:t>
            </a:r>
          </a:p>
          <a:p>
            <a:r>
              <a:rPr lang="it-IT" dirty="0"/>
              <a:t>(1) to validate a </a:t>
            </a:r>
            <a:r>
              <a:rPr lang="it-IT" dirty="0" err="1"/>
              <a:t>Diagnostic</a:t>
            </a:r>
            <a:r>
              <a:rPr lang="it-IT" dirty="0"/>
              <a:t> Platform for </a:t>
            </a:r>
            <a:r>
              <a:rPr lang="it-IT" dirty="0" err="1"/>
              <a:t>Metagenomic</a:t>
            </a:r>
            <a:r>
              <a:rPr lang="it-IT" dirty="0"/>
              <a:t> Precision (PDPM) </a:t>
            </a:r>
            <a:r>
              <a:rPr lang="it-IT" dirty="0" err="1"/>
              <a:t>focused</a:t>
            </a:r>
            <a:r>
              <a:rPr lang="it-IT" dirty="0"/>
              <a:t> on a Pan-</a:t>
            </a:r>
            <a:r>
              <a:rPr lang="it-IT" dirty="0" err="1"/>
              <a:t>Arboviral</a:t>
            </a:r>
            <a:r>
              <a:rPr lang="it-IT" dirty="0"/>
              <a:t> </a:t>
            </a:r>
            <a:r>
              <a:rPr lang="it-IT" dirty="0" err="1"/>
              <a:t>approach</a:t>
            </a:r>
            <a:r>
              <a:rPr lang="it-IT" dirty="0"/>
              <a:t>, </a:t>
            </a:r>
            <a:r>
              <a:rPr lang="it-IT" dirty="0" err="1"/>
              <a:t>initially</a:t>
            </a:r>
            <a:r>
              <a:rPr lang="it-IT" dirty="0"/>
              <a:t> </a:t>
            </a:r>
            <a:r>
              <a:rPr lang="it-IT" dirty="0" err="1"/>
              <a:t>focused</a:t>
            </a:r>
            <a:r>
              <a:rPr lang="it-IT" dirty="0"/>
              <a:t> on </a:t>
            </a:r>
            <a:r>
              <a:rPr lang="it-IT" dirty="0" err="1"/>
              <a:t>patients</a:t>
            </a:r>
            <a:r>
              <a:rPr lang="it-IT" dirty="0"/>
              <a:t> with acute </a:t>
            </a:r>
            <a:r>
              <a:rPr lang="it-IT" dirty="0" err="1"/>
              <a:t>febrile</a:t>
            </a:r>
            <a:r>
              <a:rPr lang="it-IT" dirty="0"/>
              <a:t> </a:t>
            </a:r>
            <a:r>
              <a:rPr lang="it-IT" dirty="0" err="1"/>
              <a:t>syndrome</a:t>
            </a:r>
            <a:endParaRPr lang="it-IT" dirty="0"/>
          </a:p>
          <a:p>
            <a:r>
              <a:rPr lang="it-IT" dirty="0"/>
              <a:t>(2) </a:t>
            </a:r>
            <a:r>
              <a:rPr lang="it-IT" dirty="0" err="1"/>
              <a:t>implement</a:t>
            </a:r>
            <a:r>
              <a:rPr lang="it-IT" dirty="0"/>
              <a:t> PDPM in Pernambuco Network of </a:t>
            </a:r>
            <a:r>
              <a:rPr lang="it-IT" dirty="0" err="1"/>
              <a:t>Laboratories</a:t>
            </a:r>
            <a:r>
              <a:rPr lang="it-IT" dirty="0"/>
              <a:t> (RPEL), </a:t>
            </a:r>
            <a:r>
              <a:rPr lang="it-IT" dirty="0" err="1"/>
              <a:t>managed</a:t>
            </a:r>
            <a:r>
              <a:rPr lang="it-IT" dirty="0"/>
              <a:t> by the Central </a:t>
            </a:r>
            <a:r>
              <a:rPr lang="it-IT" dirty="0" err="1"/>
              <a:t>Laboratory</a:t>
            </a:r>
            <a:r>
              <a:rPr lang="it-IT" dirty="0"/>
              <a:t> of Public </a:t>
            </a:r>
            <a:r>
              <a:rPr lang="it-IT" dirty="0" err="1"/>
              <a:t>Health</a:t>
            </a:r>
            <a:r>
              <a:rPr lang="it-IT" dirty="0"/>
              <a:t> (LACEN) “Dr. Milton </a:t>
            </a:r>
            <a:r>
              <a:rPr lang="it-IT" dirty="0" err="1"/>
              <a:t>Bezerra</a:t>
            </a:r>
            <a:r>
              <a:rPr lang="it-IT" dirty="0"/>
              <a:t> </a:t>
            </a:r>
            <a:r>
              <a:rPr lang="it-IT" dirty="0" err="1"/>
              <a:t>Sobral</a:t>
            </a:r>
            <a:r>
              <a:rPr lang="it-IT" dirty="0"/>
              <a:t> ” </a:t>
            </a:r>
            <a:r>
              <a:rPr lang="it-IT" dirty="0" err="1"/>
              <a:t>linked</a:t>
            </a:r>
            <a:r>
              <a:rPr lang="it-IT" dirty="0"/>
              <a:t> to the Executive </a:t>
            </a:r>
            <a:r>
              <a:rPr lang="it-IT" dirty="0" err="1"/>
              <a:t>Health</a:t>
            </a:r>
            <a:r>
              <a:rPr lang="it-IT" dirty="0"/>
              <a:t> </a:t>
            </a:r>
            <a:r>
              <a:rPr lang="it-IT" dirty="0" err="1"/>
              <a:t>Surveillance</a:t>
            </a:r>
            <a:r>
              <a:rPr lang="it-IT" dirty="0"/>
              <a:t> </a:t>
            </a:r>
            <a:r>
              <a:rPr lang="it-IT" dirty="0" err="1"/>
              <a:t>Secretariat</a:t>
            </a:r>
            <a:r>
              <a:rPr lang="it-IT" dirty="0"/>
              <a:t> of the Pernambuco State </a:t>
            </a:r>
            <a:r>
              <a:rPr lang="it-IT" dirty="0" err="1"/>
              <a:t>Health</a:t>
            </a:r>
            <a:r>
              <a:rPr lang="it-IT" dirty="0"/>
              <a:t> </a:t>
            </a:r>
            <a:r>
              <a:rPr lang="it-IT" dirty="0" err="1"/>
              <a:t>Secretariat</a:t>
            </a:r>
            <a:r>
              <a:rPr lang="it-IT" dirty="0"/>
              <a:t>.</a:t>
            </a:r>
          </a:p>
          <a:p>
            <a:r>
              <a:rPr lang="it-IT" dirty="0" err="1"/>
              <a:t>Our</a:t>
            </a:r>
            <a:r>
              <a:rPr lang="it-IT" dirty="0"/>
              <a:t> </a:t>
            </a:r>
            <a:r>
              <a:rPr lang="it-IT" dirty="0" err="1"/>
              <a:t>precision</a:t>
            </a:r>
            <a:r>
              <a:rPr lang="it-IT" dirty="0"/>
              <a:t> </a:t>
            </a:r>
            <a:r>
              <a:rPr lang="it-IT" dirty="0" err="1"/>
              <a:t>diagnostic</a:t>
            </a:r>
            <a:r>
              <a:rPr lang="it-IT" dirty="0"/>
              <a:t> </a:t>
            </a:r>
            <a:r>
              <a:rPr lang="it-IT" dirty="0" err="1"/>
              <a:t>platform</a:t>
            </a:r>
            <a:r>
              <a:rPr lang="it-IT" dirty="0"/>
              <a:t> </a:t>
            </a:r>
            <a:r>
              <a:rPr lang="it-IT" dirty="0" err="1"/>
              <a:t>will</a:t>
            </a:r>
            <a:r>
              <a:rPr lang="it-IT" dirty="0"/>
              <a:t> </a:t>
            </a:r>
            <a:r>
              <a:rPr lang="it-IT" dirty="0" err="1"/>
              <a:t>have</a:t>
            </a:r>
            <a:r>
              <a:rPr lang="it-IT" dirty="0"/>
              <a:t> the </a:t>
            </a:r>
            <a:r>
              <a:rPr lang="it-IT" dirty="0" err="1"/>
              <a:t>automated</a:t>
            </a:r>
            <a:r>
              <a:rPr lang="it-IT" dirty="0"/>
              <a:t> </a:t>
            </a:r>
            <a:r>
              <a:rPr lang="it-IT" dirty="0" err="1"/>
              <a:t>potential</a:t>
            </a:r>
            <a:r>
              <a:rPr lang="it-IT" dirty="0"/>
              <a:t> to isolate and </a:t>
            </a:r>
            <a:r>
              <a:rPr lang="it-IT" dirty="0" err="1"/>
              <a:t>identify</a:t>
            </a:r>
            <a:r>
              <a:rPr lang="it-IT" dirty="0"/>
              <a:t> </a:t>
            </a:r>
            <a:r>
              <a:rPr lang="it-IT" dirty="0" err="1"/>
              <a:t>viral</a:t>
            </a:r>
            <a:r>
              <a:rPr lang="it-IT" dirty="0"/>
              <a:t> </a:t>
            </a:r>
            <a:r>
              <a:rPr lang="it-IT" dirty="0" err="1"/>
              <a:t>species</a:t>
            </a:r>
            <a:r>
              <a:rPr lang="it-IT" dirty="0"/>
              <a:t> and </a:t>
            </a:r>
            <a:r>
              <a:rPr lang="it-IT" dirty="0" err="1"/>
              <a:t>lineages</a:t>
            </a:r>
            <a:r>
              <a:rPr lang="it-IT" dirty="0"/>
              <a:t> </a:t>
            </a:r>
            <a:r>
              <a:rPr lang="it-IT" dirty="0" err="1"/>
              <a:t>using</a:t>
            </a:r>
            <a:r>
              <a:rPr lang="it-IT" dirty="0"/>
              <a:t> </a:t>
            </a:r>
            <a:r>
              <a:rPr lang="it-IT" dirty="0" err="1"/>
              <a:t>next</a:t>
            </a:r>
            <a:r>
              <a:rPr lang="it-IT" dirty="0"/>
              <a:t> generation </a:t>
            </a:r>
            <a:r>
              <a:rPr lang="it-IT" dirty="0" err="1"/>
              <a:t>sequencing</a:t>
            </a:r>
            <a:r>
              <a:rPr lang="it-IT" dirty="0"/>
              <a:t> (NGS) </a:t>
            </a:r>
            <a:r>
              <a:rPr lang="it-IT" dirty="0" err="1"/>
              <a:t>technology</a:t>
            </a:r>
            <a:endParaRPr lang="it-IT" dirty="0"/>
          </a:p>
          <a:p>
            <a:r>
              <a:rPr lang="it-IT" dirty="0" err="1"/>
              <a:t>it</a:t>
            </a:r>
            <a:r>
              <a:rPr lang="it-IT" dirty="0"/>
              <a:t> </a:t>
            </a:r>
            <a:r>
              <a:rPr lang="it-IT" dirty="0" err="1"/>
              <a:t>will</a:t>
            </a:r>
            <a:r>
              <a:rPr lang="it-IT" dirty="0"/>
              <a:t> be </a:t>
            </a:r>
            <a:r>
              <a:rPr lang="it-IT" dirty="0" err="1"/>
              <a:t>possible</a:t>
            </a:r>
            <a:r>
              <a:rPr lang="it-IT" dirty="0"/>
              <a:t> to </a:t>
            </a:r>
            <a:r>
              <a:rPr lang="it-IT" dirty="0" err="1"/>
              <a:t>establish</a:t>
            </a:r>
            <a:r>
              <a:rPr lang="it-IT" dirty="0"/>
              <a:t> </a:t>
            </a:r>
            <a:r>
              <a:rPr lang="it-IT" dirty="0" err="1"/>
              <a:t>viral</a:t>
            </a:r>
            <a:r>
              <a:rPr lang="it-IT" dirty="0"/>
              <a:t> </a:t>
            </a:r>
            <a:r>
              <a:rPr lang="it-IT" dirty="0" err="1"/>
              <a:t>variants</a:t>
            </a:r>
            <a:r>
              <a:rPr lang="it-IT" dirty="0"/>
              <a:t> and </a:t>
            </a:r>
            <a:r>
              <a:rPr lang="it-IT" dirty="0" err="1"/>
              <a:t>lineages</a:t>
            </a:r>
            <a:r>
              <a:rPr lang="it-IT" dirty="0"/>
              <a:t> to </a:t>
            </a:r>
            <a:r>
              <a:rPr lang="it-IT" dirty="0" err="1"/>
              <a:t>map</a:t>
            </a:r>
            <a:r>
              <a:rPr lang="it-IT" dirty="0"/>
              <a:t> </a:t>
            </a:r>
            <a:r>
              <a:rPr lang="it-IT" dirty="0" err="1"/>
              <a:t>precisely</a:t>
            </a:r>
            <a:r>
              <a:rPr lang="it-IT" dirty="0"/>
              <a:t> the </a:t>
            </a:r>
            <a:r>
              <a:rPr lang="it-IT" dirty="0" err="1"/>
              <a:t>natural</a:t>
            </a:r>
            <a:r>
              <a:rPr lang="it-IT" dirty="0"/>
              <a:t> </a:t>
            </a:r>
            <a:r>
              <a:rPr lang="it-IT" dirty="0" err="1"/>
              <a:t>history</a:t>
            </a:r>
            <a:r>
              <a:rPr lang="it-IT" dirty="0"/>
              <a:t> of </a:t>
            </a:r>
            <a:r>
              <a:rPr lang="it-IT" dirty="0" err="1"/>
              <a:t>Arbovirus</a:t>
            </a:r>
            <a:r>
              <a:rPr lang="it-IT" dirty="0"/>
              <a:t> </a:t>
            </a:r>
            <a:r>
              <a:rPr lang="it-IT" dirty="0" err="1"/>
              <a:t>infections</a:t>
            </a:r>
            <a:r>
              <a:rPr lang="it-IT" dirty="0"/>
              <a:t>, </a:t>
            </a:r>
            <a:r>
              <a:rPr lang="it-IT" dirty="0" err="1"/>
              <a:t>outlining</a:t>
            </a:r>
            <a:r>
              <a:rPr lang="it-IT" dirty="0"/>
              <a:t> </a:t>
            </a:r>
            <a:r>
              <a:rPr lang="it-IT" dirty="0" err="1"/>
              <a:t>epidemiological</a:t>
            </a:r>
            <a:r>
              <a:rPr lang="it-IT" dirty="0"/>
              <a:t> </a:t>
            </a:r>
            <a:r>
              <a:rPr lang="it-IT" dirty="0" err="1"/>
              <a:t>measures</a:t>
            </a:r>
            <a:r>
              <a:rPr lang="it-IT" dirty="0"/>
              <a:t> </a:t>
            </a:r>
            <a:r>
              <a:rPr lang="it-IT" dirty="0" err="1"/>
              <a:t>tailored</a:t>
            </a:r>
            <a:r>
              <a:rPr lang="it-IT" dirty="0"/>
              <a:t> </a:t>
            </a:r>
            <a:r>
              <a:rPr lang="it-IT" dirty="0" err="1"/>
              <a:t>upon</a:t>
            </a:r>
            <a:r>
              <a:rPr lang="it-IT" dirty="0"/>
              <a:t> the </a:t>
            </a:r>
            <a:r>
              <a:rPr lang="it-IT" dirty="0" err="1"/>
              <a:t>origin</a:t>
            </a:r>
            <a:r>
              <a:rPr lang="it-IT" dirty="0"/>
              <a:t> and spread of </a:t>
            </a:r>
            <a:r>
              <a:rPr lang="it-IT" dirty="0" err="1"/>
              <a:t>Arboviruses</a:t>
            </a:r>
            <a:endParaRPr lang="it-IT" dirty="0"/>
          </a:p>
        </p:txBody>
      </p:sp>
      <p:pic>
        <p:nvPicPr>
          <p:cNvPr id="5" name="Immagine 4">
            <a:extLst>
              <a:ext uri="{FF2B5EF4-FFF2-40B4-BE49-F238E27FC236}">
                <a16:creationId xmlns:a16="http://schemas.microsoft.com/office/drawing/2014/main" id="{1885CCEE-CEFD-CC4E-AD00-AE7EE7FAF588}"/>
              </a:ext>
            </a:extLst>
          </p:cNvPr>
          <p:cNvPicPr>
            <a:picLocks noChangeAspect="1"/>
          </p:cNvPicPr>
          <p:nvPr/>
        </p:nvPicPr>
        <p:blipFill>
          <a:blip r:embed="rId2"/>
          <a:stretch>
            <a:fillRect/>
          </a:stretch>
        </p:blipFill>
        <p:spPr>
          <a:xfrm>
            <a:off x="987138" y="279977"/>
            <a:ext cx="2961444" cy="1987636"/>
          </a:xfrm>
          <a:prstGeom prst="rect">
            <a:avLst/>
          </a:prstGeom>
        </p:spPr>
      </p:pic>
      <p:pic>
        <p:nvPicPr>
          <p:cNvPr id="8" name="Immagine 7">
            <a:extLst>
              <a:ext uri="{FF2B5EF4-FFF2-40B4-BE49-F238E27FC236}">
                <a16:creationId xmlns:a16="http://schemas.microsoft.com/office/drawing/2014/main" id="{8ADDF4F3-A6A2-DC45-AC51-C7FBE09A2770}"/>
              </a:ext>
            </a:extLst>
          </p:cNvPr>
          <p:cNvPicPr>
            <a:picLocks noChangeAspect="1"/>
          </p:cNvPicPr>
          <p:nvPr/>
        </p:nvPicPr>
        <p:blipFill>
          <a:blip r:embed="rId3"/>
          <a:stretch>
            <a:fillRect/>
          </a:stretch>
        </p:blipFill>
        <p:spPr>
          <a:xfrm>
            <a:off x="4826577" y="279977"/>
            <a:ext cx="3125932" cy="1987637"/>
          </a:xfrm>
          <a:prstGeom prst="rect">
            <a:avLst/>
          </a:prstGeom>
        </p:spPr>
      </p:pic>
    </p:spTree>
    <p:extLst>
      <p:ext uri="{BB962C8B-B14F-4D97-AF65-F5344CB8AC3E}">
        <p14:creationId xmlns:p14="http://schemas.microsoft.com/office/powerpoint/2010/main" val="3056405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AFA46FB-58C5-A849-AB74-43EC65A5BACC}"/>
              </a:ext>
            </a:extLst>
          </p:cNvPr>
          <p:cNvSpPr>
            <a:spLocks noGrp="1"/>
          </p:cNvSpPr>
          <p:nvPr>
            <p:ph idx="1"/>
          </p:nvPr>
        </p:nvSpPr>
        <p:spPr>
          <a:xfrm>
            <a:off x="457200" y="3544900"/>
            <a:ext cx="8229600" cy="2972154"/>
          </a:xfrm>
        </p:spPr>
        <p:txBody>
          <a:bodyPr>
            <a:normAutofit/>
          </a:bodyPr>
          <a:lstStyle/>
          <a:p>
            <a:pPr marL="0" indent="0">
              <a:buNone/>
            </a:pPr>
            <a:endParaRPr lang="it-IT" sz="1800" i="1" dirty="0"/>
          </a:p>
          <a:p>
            <a:r>
              <a:rPr lang="it-IT" sz="1800" b="1" dirty="0" err="1"/>
              <a:t>Although</a:t>
            </a:r>
            <a:r>
              <a:rPr lang="it-IT" sz="1800" b="1" dirty="0"/>
              <a:t> </a:t>
            </a:r>
            <a:r>
              <a:rPr lang="it-IT" sz="1800" b="1" dirty="0" err="1"/>
              <a:t>most</a:t>
            </a:r>
            <a:r>
              <a:rPr lang="it-IT" sz="1800" b="1" dirty="0"/>
              <a:t> </a:t>
            </a:r>
            <a:r>
              <a:rPr lang="it-IT" sz="1800" b="1" dirty="0" err="1"/>
              <a:t>molecular</a:t>
            </a:r>
            <a:r>
              <a:rPr lang="it-IT" sz="1800" b="1" dirty="0"/>
              <a:t> </a:t>
            </a:r>
            <a:r>
              <a:rPr lang="it-IT" sz="1800" b="1" dirty="0" err="1"/>
              <a:t>assays</a:t>
            </a:r>
            <a:r>
              <a:rPr lang="it-IT" sz="1800" b="1" dirty="0"/>
              <a:t> </a:t>
            </a:r>
            <a:r>
              <a:rPr lang="it-IT" sz="1800" b="1" dirty="0" err="1"/>
              <a:t>reach</a:t>
            </a:r>
            <a:r>
              <a:rPr lang="it-IT" sz="1800" b="1" dirty="0"/>
              <a:t> </a:t>
            </a:r>
            <a:r>
              <a:rPr lang="it-IT" sz="1800" b="1" dirty="0" err="1"/>
              <a:t>only</a:t>
            </a:r>
            <a:r>
              <a:rPr lang="it-IT" sz="1800" b="1" dirty="0"/>
              <a:t> a </a:t>
            </a:r>
            <a:r>
              <a:rPr lang="it-IT" sz="1800" b="1" dirty="0" err="1"/>
              <a:t>limited</a:t>
            </a:r>
            <a:r>
              <a:rPr lang="it-IT" sz="1800" b="1" dirty="0"/>
              <a:t> </a:t>
            </a:r>
            <a:r>
              <a:rPr lang="it-IT" sz="1800" b="1" dirty="0" err="1"/>
              <a:t>number</a:t>
            </a:r>
            <a:r>
              <a:rPr lang="it-IT" sz="1800" b="1" dirty="0"/>
              <a:t> of </a:t>
            </a:r>
            <a:r>
              <a:rPr lang="it-IT" sz="1800" b="1" dirty="0" err="1"/>
              <a:t>pathogens</a:t>
            </a:r>
            <a:r>
              <a:rPr lang="it-IT" sz="1800" b="1" dirty="0"/>
              <a:t> </a:t>
            </a:r>
            <a:r>
              <a:rPr lang="it-IT" sz="1800" b="1" dirty="0" err="1"/>
              <a:t>using</a:t>
            </a:r>
            <a:r>
              <a:rPr lang="it-IT" sz="1800" b="1" dirty="0"/>
              <a:t> </a:t>
            </a:r>
            <a:r>
              <a:rPr lang="it-IT" sz="1800" b="1" dirty="0" err="1"/>
              <a:t>specific</a:t>
            </a:r>
            <a:r>
              <a:rPr lang="it-IT" sz="1800" b="1" dirty="0"/>
              <a:t> </a:t>
            </a:r>
            <a:r>
              <a:rPr lang="it-IT" sz="1800" b="1" dirty="0" err="1"/>
              <a:t>primers</a:t>
            </a:r>
            <a:r>
              <a:rPr lang="it-IT" sz="1800" b="1" dirty="0"/>
              <a:t> or </a:t>
            </a:r>
            <a:r>
              <a:rPr lang="it-IT" sz="1800" b="1" dirty="0" err="1"/>
              <a:t>probes</a:t>
            </a:r>
            <a:r>
              <a:rPr lang="it-IT" sz="1800" b="1" dirty="0"/>
              <a:t>, </a:t>
            </a:r>
            <a:r>
              <a:rPr lang="it-IT" sz="1800" b="1" dirty="0" err="1"/>
              <a:t>metagenomic</a:t>
            </a:r>
            <a:r>
              <a:rPr lang="it-IT" sz="1800" b="1" dirty="0"/>
              <a:t> </a:t>
            </a:r>
            <a:r>
              <a:rPr lang="it-IT" sz="1800" b="1" dirty="0" err="1"/>
              <a:t>approaches</a:t>
            </a:r>
            <a:r>
              <a:rPr lang="it-IT" sz="1800" b="1" dirty="0"/>
              <a:t> </a:t>
            </a:r>
            <a:r>
              <a:rPr lang="it-IT" sz="1800" b="1" dirty="0" err="1"/>
              <a:t>characterize</a:t>
            </a:r>
            <a:r>
              <a:rPr lang="it-IT" sz="1800" b="1" dirty="0"/>
              <a:t> the </a:t>
            </a:r>
            <a:r>
              <a:rPr lang="it-IT" sz="1800" b="1" dirty="0" err="1"/>
              <a:t>entire</a:t>
            </a:r>
            <a:r>
              <a:rPr lang="it-IT" sz="1800" b="1" dirty="0"/>
              <a:t> DNA or RNA </a:t>
            </a:r>
            <a:r>
              <a:rPr lang="it-IT" sz="1800" b="1" dirty="0" err="1"/>
              <a:t>present</a:t>
            </a:r>
            <a:r>
              <a:rPr lang="it-IT" sz="1800" b="1" dirty="0"/>
              <a:t> in a sample, </a:t>
            </a:r>
            <a:r>
              <a:rPr lang="it-IT" sz="1800" b="1" dirty="0" err="1"/>
              <a:t>allowing</a:t>
            </a:r>
            <a:r>
              <a:rPr lang="it-IT" sz="1800" b="1" dirty="0"/>
              <a:t> </a:t>
            </a:r>
            <a:r>
              <a:rPr lang="it-IT" sz="1800" b="1" dirty="0" err="1"/>
              <a:t>analysis</a:t>
            </a:r>
            <a:r>
              <a:rPr lang="it-IT" sz="1800" b="1" dirty="0"/>
              <a:t> of the </a:t>
            </a:r>
            <a:r>
              <a:rPr lang="it-IT" sz="1800" b="1" dirty="0" err="1"/>
              <a:t>entire</a:t>
            </a:r>
            <a:r>
              <a:rPr lang="it-IT" sz="1800" b="1" dirty="0"/>
              <a:t> </a:t>
            </a:r>
            <a:r>
              <a:rPr lang="it-IT" sz="1800" b="1" dirty="0" err="1"/>
              <a:t>microbiome</a:t>
            </a:r>
            <a:r>
              <a:rPr lang="it-IT" sz="1800" b="1" dirty="0"/>
              <a:t> </a:t>
            </a:r>
            <a:r>
              <a:rPr lang="it-IT" sz="1800" b="1" dirty="0" err="1"/>
              <a:t>as</a:t>
            </a:r>
            <a:r>
              <a:rPr lang="it-IT" sz="1800" b="1" dirty="0"/>
              <a:t> </a:t>
            </a:r>
            <a:r>
              <a:rPr lang="it-IT" sz="1800" b="1" dirty="0" err="1"/>
              <a:t>well</a:t>
            </a:r>
            <a:r>
              <a:rPr lang="it-IT" sz="1800" b="1" dirty="0"/>
              <a:t> </a:t>
            </a:r>
            <a:r>
              <a:rPr lang="it-IT" sz="1800" b="1" dirty="0" err="1"/>
              <a:t>as</a:t>
            </a:r>
            <a:r>
              <a:rPr lang="it-IT" sz="1800" b="1" dirty="0"/>
              <a:t> the human </a:t>
            </a:r>
            <a:r>
              <a:rPr lang="it-IT" sz="1800" b="1" dirty="0" err="1"/>
              <a:t>host</a:t>
            </a:r>
            <a:r>
              <a:rPr lang="it-IT" sz="1800" b="1" dirty="0"/>
              <a:t> </a:t>
            </a:r>
            <a:r>
              <a:rPr lang="it-IT" sz="1800" b="1" dirty="0" err="1"/>
              <a:t>genome</a:t>
            </a:r>
            <a:r>
              <a:rPr lang="it-IT" sz="1800" b="1" dirty="0"/>
              <a:t> or </a:t>
            </a:r>
            <a:r>
              <a:rPr lang="it-IT" sz="1800" b="1" dirty="0" err="1"/>
              <a:t>transcriptome</a:t>
            </a:r>
            <a:r>
              <a:rPr lang="it-IT" sz="1800" b="1" dirty="0"/>
              <a:t> in </a:t>
            </a:r>
            <a:r>
              <a:rPr lang="it-IT" sz="1800" b="1" dirty="0" err="1"/>
              <a:t>patient</a:t>
            </a:r>
            <a:r>
              <a:rPr lang="it-IT" sz="1800" b="1" dirty="0"/>
              <a:t> </a:t>
            </a:r>
            <a:r>
              <a:rPr lang="it-IT" sz="1800" b="1" dirty="0" err="1"/>
              <a:t>samples</a:t>
            </a:r>
            <a:r>
              <a:rPr lang="it-IT" sz="1800" b="1" dirty="0"/>
              <a:t>. </a:t>
            </a:r>
          </a:p>
          <a:p>
            <a:r>
              <a:rPr lang="it-IT" sz="1800" dirty="0"/>
              <a:t>In </a:t>
            </a:r>
            <a:r>
              <a:rPr lang="it-IT" sz="1800" dirty="0" err="1"/>
              <a:t>fact</a:t>
            </a:r>
            <a:r>
              <a:rPr lang="it-IT" sz="1800" dirty="0"/>
              <a:t>, </a:t>
            </a:r>
            <a:r>
              <a:rPr lang="it-IT" sz="1800" dirty="0" err="1"/>
              <a:t>Metagenomics</a:t>
            </a:r>
            <a:r>
              <a:rPr lang="it-IT" sz="1800" dirty="0"/>
              <a:t> </a:t>
            </a:r>
            <a:r>
              <a:rPr lang="it-IT" sz="1800" dirty="0" err="1"/>
              <a:t>approaches</a:t>
            </a:r>
            <a:r>
              <a:rPr lang="it-IT" sz="1800" dirty="0"/>
              <a:t> </a:t>
            </a:r>
            <a:r>
              <a:rPr lang="it-IT" sz="1800" dirty="0" err="1"/>
              <a:t>have</a:t>
            </a:r>
            <a:r>
              <a:rPr lang="it-IT" sz="1800" dirty="0"/>
              <a:t> </a:t>
            </a:r>
            <a:r>
              <a:rPr lang="it-IT" sz="1800" dirty="0" err="1"/>
              <a:t>been</a:t>
            </a:r>
            <a:r>
              <a:rPr lang="it-IT" sz="1800" dirty="0"/>
              <a:t> </a:t>
            </a:r>
            <a:r>
              <a:rPr lang="it-IT" sz="1800" dirty="0" err="1"/>
              <a:t>applied</a:t>
            </a:r>
            <a:r>
              <a:rPr lang="it-IT" sz="1800" dirty="0"/>
              <a:t> for </a:t>
            </a:r>
            <a:r>
              <a:rPr lang="it-IT" sz="1800" dirty="0" err="1"/>
              <a:t>decades</a:t>
            </a:r>
            <a:r>
              <a:rPr lang="it-IT" sz="1800" dirty="0"/>
              <a:t> to </a:t>
            </a:r>
            <a:r>
              <a:rPr lang="it-IT" sz="1800" dirty="0" err="1"/>
              <a:t>characterize</a:t>
            </a:r>
            <a:r>
              <a:rPr lang="it-IT" sz="1800" dirty="0"/>
              <a:t> </a:t>
            </a:r>
            <a:r>
              <a:rPr lang="it-IT" sz="1800" dirty="0" err="1"/>
              <a:t>various</a:t>
            </a:r>
            <a:r>
              <a:rPr lang="it-IT" sz="1800" dirty="0"/>
              <a:t> </a:t>
            </a:r>
            <a:r>
              <a:rPr lang="it-IT" sz="1800" dirty="0" err="1"/>
              <a:t>niches</a:t>
            </a:r>
            <a:r>
              <a:rPr lang="it-IT" sz="1800" dirty="0"/>
              <a:t>, from marine </a:t>
            </a:r>
            <a:r>
              <a:rPr lang="it-IT" sz="1800" dirty="0" err="1"/>
              <a:t>environments</a:t>
            </a:r>
            <a:r>
              <a:rPr lang="it-IT" sz="1800" dirty="0"/>
              <a:t> </a:t>
            </a:r>
            <a:r>
              <a:rPr lang="it-IT" sz="1800" dirty="0" err="1"/>
              <a:t>toxic</a:t>
            </a:r>
            <a:r>
              <a:rPr lang="it-IT" sz="1800" dirty="0"/>
              <a:t> </a:t>
            </a:r>
            <a:r>
              <a:rPr lang="it-IT" sz="1800" dirty="0" err="1"/>
              <a:t>soils</a:t>
            </a:r>
            <a:r>
              <a:rPr lang="it-IT" sz="1800" dirty="0"/>
              <a:t>, </a:t>
            </a:r>
            <a:r>
              <a:rPr lang="it-IT" sz="1800" dirty="0" err="1"/>
              <a:t>arthropod</a:t>
            </a:r>
            <a:r>
              <a:rPr lang="it-IT" sz="1800" dirty="0"/>
              <a:t> </a:t>
            </a:r>
            <a:r>
              <a:rPr lang="it-IT" sz="1800" dirty="0" err="1"/>
              <a:t>disease</a:t>
            </a:r>
            <a:r>
              <a:rPr lang="it-IT" sz="1800" dirty="0"/>
              <a:t> </a:t>
            </a:r>
            <a:r>
              <a:rPr lang="it-IT" sz="1800" dirty="0" err="1"/>
              <a:t>vectors</a:t>
            </a:r>
            <a:r>
              <a:rPr lang="it-IT" sz="1800" dirty="0"/>
              <a:t> and human </a:t>
            </a:r>
            <a:r>
              <a:rPr lang="it-IT" sz="1800" dirty="0" err="1"/>
              <a:t>microbiomes</a:t>
            </a:r>
            <a:r>
              <a:rPr lang="it-IT" sz="1800" dirty="0"/>
              <a:t>, </a:t>
            </a:r>
            <a:r>
              <a:rPr lang="it-IT" sz="1800" dirty="0" err="1"/>
              <a:t>identify</a:t>
            </a:r>
            <a:r>
              <a:rPr lang="it-IT" sz="1800" dirty="0"/>
              <a:t> </a:t>
            </a:r>
            <a:r>
              <a:rPr lang="it-IT" sz="1800" dirty="0" err="1"/>
              <a:t>infections</a:t>
            </a:r>
            <a:r>
              <a:rPr lang="it-IT" sz="1800" dirty="0"/>
              <a:t> in </a:t>
            </a:r>
            <a:r>
              <a:rPr lang="it-IT" sz="1800" dirty="0" err="1"/>
              <a:t>remains</a:t>
            </a:r>
            <a:r>
              <a:rPr lang="it-IT" sz="1800" dirty="0"/>
              <a:t>, </a:t>
            </a:r>
            <a:r>
              <a:rPr lang="it-IT" sz="1800" dirty="0" err="1"/>
              <a:t>discover</a:t>
            </a:r>
            <a:r>
              <a:rPr lang="it-IT" sz="1800" dirty="0"/>
              <a:t> new </a:t>
            </a:r>
            <a:r>
              <a:rPr lang="it-IT" sz="1800" dirty="0" err="1"/>
              <a:t>viral</a:t>
            </a:r>
            <a:r>
              <a:rPr lang="it-IT" sz="1800" dirty="0"/>
              <a:t> </a:t>
            </a:r>
            <a:r>
              <a:rPr lang="it-IT" sz="1800" dirty="0" err="1"/>
              <a:t>pathogens</a:t>
            </a:r>
            <a:r>
              <a:rPr lang="it-IT" sz="1800" dirty="0"/>
              <a:t> and </a:t>
            </a:r>
            <a:r>
              <a:rPr lang="it-IT" sz="1800" dirty="0" err="1"/>
              <a:t>characterize</a:t>
            </a:r>
            <a:r>
              <a:rPr lang="it-IT" sz="1800" dirty="0"/>
              <a:t> the human </a:t>
            </a:r>
            <a:r>
              <a:rPr lang="it-IT" sz="1800" dirty="0" err="1"/>
              <a:t>viroma</a:t>
            </a:r>
            <a:r>
              <a:rPr lang="it-IT" sz="1800" dirty="0"/>
              <a:t> in </a:t>
            </a:r>
            <a:r>
              <a:rPr lang="it-IT" sz="1800" dirty="0" err="1"/>
              <a:t>healthy</a:t>
            </a:r>
            <a:r>
              <a:rPr lang="it-IT" sz="1800" dirty="0"/>
              <a:t> and </a:t>
            </a:r>
            <a:r>
              <a:rPr lang="it-IT" sz="1800" dirty="0" err="1"/>
              <a:t>sick</a:t>
            </a:r>
            <a:r>
              <a:rPr lang="it-IT" sz="1800" dirty="0"/>
              <a:t> and </a:t>
            </a:r>
            <a:r>
              <a:rPr lang="it-IT" sz="1800" dirty="0" err="1"/>
              <a:t>forensic</a:t>
            </a:r>
            <a:r>
              <a:rPr lang="it-IT" sz="1800" dirty="0"/>
              <a:t> </a:t>
            </a:r>
            <a:r>
              <a:rPr lang="it-IT" sz="1800" dirty="0" err="1"/>
              <a:t>applications</a:t>
            </a:r>
            <a:r>
              <a:rPr lang="it-IT" sz="1800" dirty="0"/>
              <a:t>.</a:t>
            </a:r>
          </a:p>
        </p:txBody>
      </p:sp>
      <p:pic>
        <p:nvPicPr>
          <p:cNvPr id="6" name="Immagine 5">
            <a:extLst>
              <a:ext uri="{FF2B5EF4-FFF2-40B4-BE49-F238E27FC236}">
                <a16:creationId xmlns:a16="http://schemas.microsoft.com/office/drawing/2014/main" id="{C2DE93D3-2670-A143-AF0E-9EE98D09C3C9}"/>
              </a:ext>
            </a:extLst>
          </p:cNvPr>
          <p:cNvPicPr>
            <a:picLocks noChangeAspect="1"/>
          </p:cNvPicPr>
          <p:nvPr/>
        </p:nvPicPr>
        <p:blipFill>
          <a:blip r:embed="rId2"/>
          <a:stretch>
            <a:fillRect/>
          </a:stretch>
        </p:blipFill>
        <p:spPr>
          <a:xfrm>
            <a:off x="0" y="230909"/>
            <a:ext cx="4761345" cy="3598062"/>
          </a:xfrm>
          <a:prstGeom prst="rect">
            <a:avLst/>
          </a:prstGeom>
        </p:spPr>
      </p:pic>
      <p:sp>
        <p:nvSpPr>
          <p:cNvPr id="7" name="Rettangolo 6">
            <a:extLst>
              <a:ext uri="{FF2B5EF4-FFF2-40B4-BE49-F238E27FC236}">
                <a16:creationId xmlns:a16="http://schemas.microsoft.com/office/drawing/2014/main" id="{2B4AA2C0-1ADC-B84F-8968-9C641A841FED}"/>
              </a:ext>
            </a:extLst>
          </p:cNvPr>
          <p:cNvSpPr/>
          <p:nvPr/>
        </p:nvSpPr>
        <p:spPr>
          <a:xfrm>
            <a:off x="4876800" y="251691"/>
            <a:ext cx="4087091" cy="3293209"/>
          </a:xfrm>
          <a:prstGeom prst="rect">
            <a:avLst/>
          </a:prstGeom>
        </p:spPr>
        <p:txBody>
          <a:bodyPr wrap="square">
            <a:spAutoFit/>
          </a:bodyPr>
          <a:lstStyle/>
          <a:p>
            <a:r>
              <a:rPr lang="it-IT" sz="1600" dirty="0" err="1"/>
              <a:t>Metagenomics</a:t>
            </a:r>
            <a:r>
              <a:rPr lang="it-IT" sz="1600" dirty="0"/>
              <a:t> </a:t>
            </a:r>
            <a:r>
              <a:rPr lang="it-IT" sz="1600" dirty="0" err="1"/>
              <a:t>has</a:t>
            </a:r>
            <a:r>
              <a:rPr lang="it-IT" sz="1600" dirty="0"/>
              <a:t> </a:t>
            </a:r>
            <a:r>
              <a:rPr lang="it-IT" sz="1600" dirty="0" err="1"/>
              <a:t>emerged</a:t>
            </a:r>
            <a:r>
              <a:rPr lang="it-IT" sz="1600" dirty="0"/>
              <a:t> in </a:t>
            </a:r>
            <a:r>
              <a:rPr lang="it-IT" sz="1600" dirty="0" err="1"/>
              <a:t>recent</a:t>
            </a:r>
            <a:r>
              <a:rPr lang="it-IT" sz="1600" dirty="0"/>
              <a:t> </a:t>
            </a:r>
            <a:r>
              <a:rPr lang="it-IT" sz="1600" dirty="0" err="1"/>
              <a:t>decades</a:t>
            </a:r>
            <a:r>
              <a:rPr lang="it-IT" sz="1600" dirty="0"/>
              <a:t> </a:t>
            </a:r>
            <a:r>
              <a:rPr lang="it-IT" sz="1600" dirty="0" err="1"/>
              <a:t>as</a:t>
            </a:r>
            <a:r>
              <a:rPr lang="it-IT" sz="1600" dirty="0"/>
              <a:t> a </a:t>
            </a:r>
            <a:r>
              <a:rPr lang="it-IT" sz="1600" dirty="0" err="1"/>
              <a:t>fruit</a:t>
            </a:r>
            <a:r>
              <a:rPr lang="it-IT" sz="1600" dirty="0"/>
              <a:t> of the post-</a:t>
            </a:r>
            <a:r>
              <a:rPr lang="it-IT" sz="1600" dirty="0" err="1"/>
              <a:t>genomic</a:t>
            </a:r>
            <a:r>
              <a:rPr lang="it-IT" sz="1600" dirty="0"/>
              <a:t> era, and </a:t>
            </a:r>
            <a:r>
              <a:rPr lang="it-IT" sz="1600" dirty="0" err="1"/>
              <a:t>today</a:t>
            </a:r>
            <a:r>
              <a:rPr lang="it-IT" sz="1600" dirty="0"/>
              <a:t> </a:t>
            </a:r>
            <a:r>
              <a:rPr lang="it-IT" sz="1600" dirty="0" err="1"/>
              <a:t>represents</a:t>
            </a:r>
            <a:r>
              <a:rPr lang="it-IT" sz="1600" dirty="0"/>
              <a:t> an </a:t>
            </a:r>
            <a:r>
              <a:rPr lang="it-IT" sz="1600" dirty="0" err="1"/>
              <a:t>important</a:t>
            </a:r>
            <a:r>
              <a:rPr lang="it-IT" sz="1600" dirty="0"/>
              <a:t> </a:t>
            </a:r>
            <a:r>
              <a:rPr lang="it-IT" sz="1600" dirty="0" err="1"/>
              <a:t>field</a:t>
            </a:r>
            <a:r>
              <a:rPr lang="it-IT" sz="1600" dirty="0"/>
              <a:t> of </a:t>
            </a:r>
            <a:r>
              <a:rPr lang="it-IT" sz="1600" dirty="0" err="1"/>
              <a:t>applied</a:t>
            </a:r>
            <a:r>
              <a:rPr lang="it-IT" sz="1600" dirty="0"/>
              <a:t> </a:t>
            </a:r>
            <a:r>
              <a:rPr lang="it-IT" sz="1600" dirty="0" err="1"/>
              <a:t>research</a:t>
            </a:r>
            <a:r>
              <a:rPr lang="it-IT" sz="1600" dirty="0"/>
              <a:t> in </a:t>
            </a:r>
            <a:r>
              <a:rPr lang="it-IT" sz="1600" dirty="0" err="1"/>
              <a:t>allowing</a:t>
            </a:r>
            <a:r>
              <a:rPr lang="it-IT" sz="1600" dirty="0"/>
              <a:t> </a:t>
            </a:r>
            <a:r>
              <a:rPr lang="it-IT" sz="1600" dirty="0" err="1"/>
              <a:t>complex</a:t>
            </a:r>
            <a:r>
              <a:rPr lang="it-IT" sz="1600" dirty="0"/>
              <a:t> </a:t>
            </a:r>
            <a:r>
              <a:rPr lang="it-IT" sz="1600" dirty="0" err="1"/>
              <a:t>samples</a:t>
            </a:r>
            <a:r>
              <a:rPr lang="it-IT" sz="1600" dirty="0"/>
              <a:t> to be </a:t>
            </a:r>
            <a:r>
              <a:rPr lang="it-IT" sz="1600" dirty="0" err="1"/>
              <a:t>analyzed</a:t>
            </a:r>
            <a:r>
              <a:rPr lang="it-IT" sz="1600" dirty="0"/>
              <a:t> in a </a:t>
            </a:r>
            <a:r>
              <a:rPr lang="it-IT" sz="1600" dirty="0" err="1"/>
              <a:t>unique</a:t>
            </a:r>
            <a:r>
              <a:rPr lang="it-IT" sz="1600" dirty="0"/>
              <a:t> to the </a:t>
            </a:r>
            <a:r>
              <a:rPr lang="it-IT" sz="1600" dirty="0" err="1"/>
              <a:t>precision</a:t>
            </a:r>
            <a:r>
              <a:rPr lang="it-IT" sz="1600" dirty="0"/>
              <a:t> </a:t>
            </a:r>
            <a:r>
              <a:rPr lang="it-IT" sz="1600" dirty="0" err="1"/>
              <a:t>diagnostic</a:t>
            </a:r>
            <a:r>
              <a:rPr lang="it-IT" sz="1600" dirty="0"/>
              <a:t> </a:t>
            </a:r>
            <a:r>
              <a:rPr lang="it-IT" sz="1600" dirty="0" err="1"/>
              <a:t>process</a:t>
            </a:r>
            <a:r>
              <a:rPr lang="it-IT" sz="1600" dirty="0"/>
              <a:t>. </a:t>
            </a:r>
          </a:p>
          <a:p>
            <a:endParaRPr lang="it-IT" sz="1600" dirty="0"/>
          </a:p>
          <a:p>
            <a:r>
              <a:rPr lang="it-IT" sz="1600" i="1" dirty="0"/>
              <a:t>The </a:t>
            </a:r>
            <a:r>
              <a:rPr lang="it-IT" sz="1600" i="1" dirty="0" err="1"/>
              <a:t>traditional</a:t>
            </a:r>
            <a:r>
              <a:rPr lang="it-IT" sz="1600" i="1" dirty="0"/>
              <a:t> </a:t>
            </a:r>
            <a:r>
              <a:rPr lang="it-IT" sz="1600" i="1" dirty="0" err="1"/>
              <a:t>process</a:t>
            </a:r>
            <a:r>
              <a:rPr lang="it-IT" sz="1600" i="1" dirty="0"/>
              <a:t> of </a:t>
            </a:r>
            <a:r>
              <a:rPr lang="it-IT" sz="1600" i="1" dirty="0" err="1"/>
              <a:t>pathogen</a:t>
            </a:r>
            <a:r>
              <a:rPr lang="it-IT" sz="1600" i="1" dirty="0"/>
              <a:t> </a:t>
            </a:r>
            <a:r>
              <a:rPr lang="it-IT" sz="1600" i="1" dirty="0" err="1"/>
              <a:t>diagnosis</a:t>
            </a:r>
            <a:r>
              <a:rPr lang="it-IT" sz="1600" i="1" dirty="0"/>
              <a:t> (</a:t>
            </a:r>
            <a:r>
              <a:rPr lang="it-IT" sz="1600" i="1" dirty="0" err="1"/>
              <a:t>including</a:t>
            </a:r>
            <a:r>
              <a:rPr lang="it-IT" sz="1600" i="1" dirty="0"/>
              <a:t> </a:t>
            </a:r>
            <a:r>
              <a:rPr lang="it-IT" sz="1600" i="1" dirty="0" err="1"/>
              <a:t>viral</a:t>
            </a:r>
            <a:r>
              <a:rPr lang="it-IT" sz="1600" i="1" dirty="0"/>
              <a:t>) </a:t>
            </a:r>
            <a:r>
              <a:rPr lang="it-IT" sz="1600" i="1" dirty="0" err="1"/>
              <a:t>involves</a:t>
            </a:r>
            <a:r>
              <a:rPr lang="it-IT" sz="1600" i="1" dirty="0"/>
              <a:t> the </a:t>
            </a:r>
            <a:r>
              <a:rPr lang="it-IT" sz="1600" i="1" dirty="0" err="1"/>
              <a:t>detection</a:t>
            </a:r>
            <a:r>
              <a:rPr lang="it-IT" sz="1600" i="1" dirty="0"/>
              <a:t> of </a:t>
            </a:r>
            <a:r>
              <a:rPr lang="it-IT" sz="1600" i="1" dirty="0" err="1"/>
              <a:t>specific</a:t>
            </a:r>
            <a:r>
              <a:rPr lang="it-IT" sz="1600" i="1" dirty="0"/>
              <a:t> anti-</a:t>
            </a:r>
            <a:r>
              <a:rPr lang="it-IT" sz="1600" i="1" dirty="0" err="1"/>
              <a:t>pathogen</a:t>
            </a:r>
            <a:r>
              <a:rPr lang="it-IT" sz="1600" i="1" dirty="0"/>
              <a:t> </a:t>
            </a:r>
            <a:r>
              <a:rPr lang="it-IT" sz="1600" i="1" dirty="0" err="1"/>
              <a:t>antibodies</a:t>
            </a:r>
            <a:r>
              <a:rPr lang="it-IT" sz="1600" i="1" dirty="0"/>
              <a:t> (</a:t>
            </a:r>
            <a:r>
              <a:rPr lang="it-IT" sz="1600" i="1" dirty="0" err="1"/>
              <a:t>serology</a:t>
            </a:r>
            <a:r>
              <a:rPr lang="it-IT" sz="1600" i="1" dirty="0"/>
              <a:t>) or </a:t>
            </a:r>
            <a:r>
              <a:rPr lang="it-IT" sz="1600" i="1" dirty="0" err="1"/>
              <a:t>antigens</a:t>
            </a:r>
            <a:r>
              <a:rPr lang="it-IT" sz="1600" i="1" dirty="0"/>
              <a:t> and </a:t>
            </a:r>
            <a:r>
              <a:rPr lang="it-IT" sz="1600" i="1" dirty="0" err="1"/>
              <a:t>molecular</a:t>
            </a:r>
            <a:r>
              <a:rPr lang="it-IT" sz="1600" i="1" dirty="0"/>
              <a:t> </a:t>
            </a:r>
            <a:r>
              <a:rPr lang="it-IT" sz="1600" i="1" dirty="0" err="1"/>
              <a:t>identification</a:t>
            </a:r>
            <a:r>
              <a:rPr lang="it-IT" sz="1600" i="1" dirty="0"/>
              <a:t> of </a:t>
            </a:r>
            <a:r>
              <a:rPr lang="it-IT" sz="1600" i="1" dirty="0" err="1"/>
              <a:t>microbial</a:t>
            </a:r>
            <a:r>
              <a:rPr lang="it-IT" sz="1600" i="1" dirty="0"/>
              <a:t> </a:t>
            </a:r>
            <a:r>
              <a:rPr lang="it-IT" sz="1600" i="1" dirty="0" err="1"/>
              <a:t>nucleic</a:t>
            </a:r>
            <a:r>
              <a:rPr lang="it-IT" sz="1600" i="1" dirty="0"/>
              <a:t> </a:t>
            </a:r>
            <a:r>
              <a:rPr lang="it-IT" sz="1600" i="1" dirty="0" err="1"/>
              <a:t>acids</a:t>
            </a:r>
            <a:r>
              <a:rPr lang="it-IT" sz="1600" i="1" dirty="0"/>
              <a:t> (DNA or RNA), </a:t>
            </a:r>
            <a:r>
              <a:rPr lang="it-IT" sz="1600" i="1" dirty="0" err="1"/>
              <a:t>most</a:t>
            </a:r>
            <a:r>
              <a:rPr lang="it-IT" sz="1600" i="1" dirty="0"/>
              <a:t> </a:t>
            </a:r>
            <a:r>
              <a:rPr lang="it-IT" sz="1600" i="1" dirty="0" err="1"/>
              <a:t>commonly</a:t>
            </a:r>
            <a:r>
              <a:rPr lang="it-IT" sz="1600" i="1" dirty="0"/>
              <a:t> via PCR.</a:t>
            </a:r>
          </a:p>
        </p:txBody>
      </p:sp>
    </p:spTree>
    <p:extLst>
      <p:ext uri="{BB962C8B-B14F-4D97-AF65-F5344CB8AC3E}">
        <p14:creationId xmlns:p14="http://schemas.microsoft.com/office/powerpoint/2010/main" val="14242737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940429F-253B-564B-A1F9-E7DE814225BF}"/>
              </a:ext>
            </a:extLst>
          </p:cNvPr>
          <p:cNvSpPr>
            <a:spLocks noGrp="1"/>
          </p:cNvSpPr>
          <p:nvPr>
            <p:ph idx="1"/>
          </p:nvPr>
        </p:nvSpPr>
        <p:spPr>
          <a:xfrm>
            <a:off x="429491" y="624573"/>
            <a:ext cx="8285018" cy="5608854"/>
          </a:xfrm>
        </p:spPr>
        <p:txBody>
          <a:bodyPr>
            <a:normAutofit fontScale="55000" lnSpcReduction="20000"/>
          </a:bodyPr>
          <a:lstStyle/>
          <a:p>
            <a:r>
              <a:rPr lang="it-IT" dirty="0" err="1"/>
              <a:t>Metagenomics</a:t>
            </a:r>
            <a:r>
              <a:rPr lang="it-IT" dirty="0"/>
              <a:t> can </a:t>
            </a:r>
            <a:r>
              <a:rPr lang="it-IT" dirty="0" err="1"/>
              <a:t>detect</a:t>
            </a:r>
            <a:r>
              <a:rPr lang="it-IT" dirty="0"/>
              <a:t> </a:t>
            </a:r>
            <a:r>
              <a:rPr lang="it-IT" dirty="0" err="1"/>
              <a:t>all</a:t>
            </a:r>
            <a:r>
              <a:rPr lang="it-IT" dirty="0"/>
              <a:t> </a:t>
            </a:r>
            <a:r>
              <a:rPr lang="it-IT" dirty="0" err="1"/>
              <a:t>potential</a:t>
            </a:r>
            <a:r>
              <a:rPr lang="it-IT" dirty="0"/>
              <a:t> </a:t>
            </a:r>
            <a:r>
              <a:rPr lang="it-IT" dirty="0" err="1"/>
              <a:t>pathogens</a:t>
            </a:r>
            <a:r>
              <a:rPr lang="it-IT" dirty="0"/>
              <a:t> - </a:t>
            </a:r>
            <a:r>
              <a:rPr lang="it-IT" dirty="0" err="1"/>
              <a:t>bacteria</a:t>
            </a:r>
            <a:r>
              <a:rPr lang="it-IT" dirty="0"/>
              <a:t>, </a:t>
            </a:r>
            <a:r>
              <a:rPr lang="it-IT" dirty="0" err="1"/>
              <a:t>viruses</a:t>
            </a:r>
            <a:r>
              <a:rPr lang="it-IT" dirty="0"/>
              <a:t> fungi and </a:t>
            </a:r>
            <a:r>
              <a:rPr lang="it-IT" dirty="0" err="1"/>
              <a:t>parasites</a:t>
            </a:r>
            <a:r>
              <a:rPr lang="it-IT" dirty="0"/>
              <a:t> - in </a:t>
            </a:r>
            <a:r>
              <a:rPr lang="it-IT" dirty="0" err="1"/>
              <a:t>one</a:t>
            </a:r>
            <a:r>
              <a:rPr lang="it-IT" dirty="0"/>
              <a:t> sample and </a:t>
            </a:r>
            <a:r>
              <a:rPr lang="it-IT" dirty="0" err="1"/>
              <a:t>at</a:t>
            </a:r>
            <a:r>
              <a:rPr lang="it-IT" dirty="0"/>
              <a:t> the </a:t>
            </a:r>
            <a:r>
              <a:rPr lang="it-IT" dirty="0" err="1"/>
              <a:t>same</a:t>
            </a:r>
            <a:r>
              <a:rPr lang="it-IT" dirty="0"/>
              <a:t> time interrogate </a:t>
            </a:r>
            <a:r>
              <a:rPr lang="it-IT" dirty="0" err="1"/>
              <a:t>host</a:t>
            </a:r>
            <a:r>
              <a:rPr lang="it-IT" dirty="0"/>
              <a:t> </a:t>
            </a:r>
            <a:r>
              <a:rPr lang="it-IT" dirty="0" err="1"/>
              <a:t>responses</a:t>
            </a:r>
            <a:r>
              <a:rPr lang="it-IT" dirty="0"/>
              <a:t>, </a:t>
            </a:r>
            <a:r>
              <a:rPr lang="it-IT" dirty="0" err="1"/>
              <a:t>taking</a:t>
            </a:r>
            <a:r>
              <a:rPr lang="it-IT" dirty="0"/>
              <a:t> </a:t>
            </a:r>
            <a:r>
              <a:rPr lang="it-IT" dirty="0" err="1"/>
              <a:t>great</a:t>
            </a:r>
            <a:r>
              <a:rPr lang="it-IT" dirty="0"/>
              <a:t> </a:t>
            </a:r>
            <a:r>
              <a:rPr lang="it-IT" dirty="0" err="1"/>
              <a:t>potential</a:t>
            </a:r>
            <a:r>
              <a:rPr lang="it-IT" dirty="0"/>
              <a:t> utility in the </a:t>
            </a:r>
            <a:r>
              <a:rPr lang="it-IT" dirty="0" err="1"/>
              <a:t>diagnosis</a:t>
            </a:r>
            <a:r>
              <a:rPr lang="it-IT" dirty="0"/>
              <a:t> of </a:t>
            </a:r>
            <a:r>
              <a:rPr lang="it-IT" dirty="0" err="1"/>
              <a:t>infectious</a:t>
            </a:r>
            <a:r>
              <a:rPr lang="it-IT" dirty="0"/>
              <a:t> </a:t>
            </a:r>
            <a:r>
              <a:rPr lang="it-IT" dirty="0" err="1"/>
              <a:t>diseases</a:t>
            </a:r>
            <a:r>
              <a:rPr lang="it-IT" dirty="0"/>
              <a:t> (</a:t>
            </a:r>
            <a:r>
              <a:rPr lang="it-IT" dirty="0" err="1"/>
              <a:t>Chiu</a:t>
            </a:r>
            <a:r>
              <a:rPr lang="it-IT" dirty="0"/>
              <a:t>, et al, 2019). </a:t>
            </a:r>
          </a:p>
          <a:p>
            <a:endParaRPr lang="it-IT" dirty="0"/>
          </a:p>
          <a:p>
            <a:r>
              <a:rPr lang="it-IT" dirty="0"/>
              <a:t>So </a:t>
            </a:r>
            <a:r>
              <a:rPr lang="it-IT" dirty="0" err="1"/>
              <a:t>our</a:t>
            </a:r>
            <a:r>
              <a:rPr lang="it-IT" dirty="0"/>
              <a:t> </a:t>
            </a:r>
            <a:r>
              <a:rPr lang="it-IT" dirty="0" err="1"/>
              <a:t>platform</a:t>
            </a:r>
            <a:r>
              <a:rPr lang="it-IT" dirty="0"/>
              <a:t>, </a:t>
            </a:r>
            <a:r>
              <a:rPr lang="it-IT" dirty="0" err="1"/>
              <a:t>even</a:t>
            </a:r>
            <a:r>
              <a:rPr lang="it-IT" dirty="0"/>
              <a:t> </a:t>
            </a:r>
            <a:r>
              <a:rPr lang="it-IT" dirty="0" err="1"/>
              <a:t>if</a:t>
            </a:r>
            <a:r>
              <a:rPr lang="it-IT" dirty="0"/>
              <a:t> </a:t>
            </a:r>
            <a:r>
              <a:rPr lang="it-IT" dirty="0" err="1"/>
              <a:t>it</a:t>
            </a:r>
            <a:r>
              <a:rPr lang="it-IT" dirty="0"/>
              <a:t> </a:t>
            </a:r>
            <a:r>
              <a:rPr lang="it-IT" dirty="0" err="1"/>
              <a:t>is</a:t>
            </a:r>
            <a:r>
              <a:rPr lang="it-IT" dirty="0"/>
              <a:t> </a:t>
            </a:r>
            <a:r>
              <a:rPr lang="it-IT" dirty="0" err="1"/>
              <a:t>aimed</a:t>
            </a:r>
            <a:r>
              <a:rPr lang="it-IT" dirty="0"/>
              <a:t> </a:t>
            </a:r>
            <a:r>
              <a:rPr lang="it-IT" dirty="0" err="1"/>
              <a:t>at</a:t>
            </a:r>
            <a:r>
              <a:rPr lang="it-IT" dirty="0"/>
              <a:t> accurate </a:t>
            </a:r>
            <a:r>
              <a:rPr lang="it-IT" dirty="0" err="1"/>
              <a:t>diagnosis</a:t>
            </a:r>
            <a:r>
              <a:rPr lang="it-IT" dirty="0"/>
              <a:t> of </a:t>
            </a:r>
            <a:r>
              <a:rPr lang="it-IT" dirty="0" err="1"/>
              <a:t>Arboviruses</a:t>
            </a:r>
            <a:r>
              <a:rPr lang="it-IT" dirty="0"/>
              <a:t>, </a:t>
            </a:r>
            <a:r>
              <a:rPr lang="it-IT" dirty="0" err="1"/>
              <a:t>is</a:t>
            </a:r>
            <a:r>
              <a:rPr lang="it-IT" dirty="0"/>
              <a:t> </a:t>
            </a:r>
            <a:r>
              <a:rPr lang="it-IT" dirty="0" err="1"/>
              <a:t>flexible</a:t>
            </a:r>
            <a:r>
              <a:rPr lang="it-IT" dirty="0"/>
              <a:t> and for the </a:t>
            </a:r>
            <a:r>
              <a:rPr lang="it-IT" dirty="0" err="1"/>
              <a:t>diagnosis</a:t>
            </a:r>
            <a:r>
              <a:rPr lang="it-IT" dirty="0"/>
              <a:t> of </a:t>
            </a:r>
            <a:r>
              <a:rPr lang="it-IT" dirty="0" err="1"/>
              <a:t>other</a:t>
            </a:r>
            <a:r>
              <a:rPr lang="it-IT" dirty="0"/>
              <a:t> </a:t>
            </a:r>
            <a:r>
              <a:rPr lang="it-IT" dirty="0" err="1"/>
              <a:t>viral</a:t>
            </a:r>
            <a:r>
              <a:rPr lang="it-IT" dirty="0"/>
              <a:t> </a:t>
            </a:r>
            <a:r>
              <a:rPr lang="it-IT" dirty="0" err="1"/>
              <a:t>infectious</a:t>
            </a:r>
            <a:r>
              <a:rPr lang="it-IT" dirty="0"/>
              <a:t> </a:t>
            </a:r>
            <a:r>
              <a:rPr lang="it-IT" dirty="0" err="1"/>
              <a:t>disorders</a:t>
            </a:r>
            <a:r>
              <a:rPr lang="it-IT" dirty="0"/>
              <a:t> </a:t>
            </a:r>
            <a:r>
              <a:rPr lang="it-IT" dirty="0" err="1"/>
              <a:t>such</a:t>
            </a:r>
            <a:r>
              <a:rPr lang="it-IT" dirty="0"/>
              <a:t> </a:t>
            </a:r>
            <a:r>
              <a:rPr lang="it-IT" dirty="0" err="1"/>
              <a:t>as</a:t>
            </a:r>
            <a:r>
              <a:rPr lang="it-IT" dirty="0"/>
              <a:t> </a:t>
            </a:r>
            <a:r>
              <a:rPr lang="it-IT" dirty="0" err="1"/>
              <a:t>measles</a:t>
            </a:r>
            <a:r>
              <a:rPr lang="it-IT" dirty="0"/>
              <a:t>, </a:t>
            </a:r>
            <a:r>
              <a:rPr lang="it-IT" dirty="0" err="1"/>
              <a:t>rubella</a:t>
            </a:r>
            <a:r>
              <a:rPr lang="it-IT" dirty="0"/>
              <a:t> or </a:t>
            </a:r>
            <a:r>
              <a:rPr lang="it-IT" dirty="0" err="1"/>
              <a:t>bacteria</a:t>
            </a:r>
            <a:r>
              <a:rPr lang="it-IT" dirty="0"/>
              <a:t>, </a:t>
            </a:r>
            <a:r>
              <a:rPr lang="it-IT" dirty="0" err="1"/>
              <a:t>such</a:t>
            </a:r>
            <a:r>
              <a:rPr lang="it-IT" dirty="0"/>
              <a:t> </a:t>
            </a:r>
            <a:r>
              <a:rPr lang="it-IT" dirty="0" err="1"/>
              <a:t>as</a:t>
            </a:r>
            <a:r>
              <a:rPr lang="it-IT" dirty="0"/>
              <a:t> </a:t>
            </a:r>
            <a:r>
              <a:rPr lang="it-IT" dirty="0" err="1"/>
              <a:t>tuberculosis</a:t>
            </a:r>
            <a:r>
              <a:rPr lang="it-IT" dirty="0"/>
              <a:t>. </a:t>
            </a:r>
          </a:p>
          <a:p>
            <a:endParaRPr lang="it-IT" dirty="0"/>
          </a:p>
          <a:p>
            <a:r>
              <a:rPr lang="it-IT" b="1" dirty="0" err="1"/>
              <a:t>It</a:t>
            </a:r>
            <a:r>
              <a:rPr lang="it-IT" b="1" dirty="0"/>
              <a:t> </a:t>
            </a:r>
            <a:r>
              <a:rPr lang="it-IT" b="1" dirty="0" err="1"/>
              <a:t>also</a:t>
            </a:r>
            <a:r>
              <a:rPr lang="it-IT" b="1" dirty="0"/>
              <a:t> </a:t>
            </a:r>
            <a:r>
              <a:rPr lang="it-IT" b="1" dirty="0" err="1"/>
              <a:t>allows</a:t>
            </a:r>
            <a:r>
              <a:rPr lang="it-IT" b="1" dirty="0"/>
              <a:t> complete </a:t>
            </a:r>
            <a:r>
              <a:rPr lang="it-IT" b="1" dirty="0" err="1"/>
              <a:t>identification</a:t>
            </a:r>
            <a:r>
              <a:rPr lang="it-IT" b="1" dirty="0"/>
              <a:t> of new </a:t>
            </a:r>
            <a:r>
              <a:rPr lang="it-IT" b="1" dirty="0" err="1"/>
              <a:t>infectious</a:t>
            </a:r>
            <a:r>
              <a:rPr lang="it-IT" b="1" dirty="0"/>
              <a:t> agents </a:t>
            </a:r>
            <a:r>
              <a:rPr lang="it-IT" b="1" dirty="0" err="1"/>
              <a:t>not</a:t>
            </a:r>
            <a:r>
              <a:rPr lang="it-IT" b="1" dirty="0"/>
              <a:t> </a:t>
            </a:r>
            <a:r>
              <a:rPr lang="it-IT" b="1" dirty="0" err="1"/>
              <a:t>yet</a:t>
            </a:r>
            <a:r>
              <a:rPr lang="it-IT" b="1" dirty="0"/>
              <a:t> </a:t>
            </a:r>
            <a:r>
              <a:rPr lang="it-IT" b="1" dirty="0" err="1"/>
              <a:t>endemic</a:t>
            </a:r>
            <a:r>
              <a:rPr lang="it-IT" b="1" dirty="0"/>
              <a:t> and </a:t>
            </a:r>
            <a:r>
              <a:rPr lang="it-IT" b="1" dirty="0" err="1"/>
              <a:t>facilitates</a:t>
            </a:r>
            <a:r>
              <a:rPr lang="it-IT" b="1" dirty="0"/>
              <a:t> the </a:t>
            </a:r>
            <a:r>
              <a:rPr lang="it-IT" b="1" dirty="0" err="1"/>
              <a:t>containment</a:t>
            </a:r>
            <a:r>
              <a:rPr lang="it-IT" b="1" dirty="0"/>
              <a:t> of </a:t>
            </a:r>
            <a:r>
              <a:rPr lang="it-IT" b="1" dirty="0" err="1"/>
              <a:t>outbreaks</a:t>
            </a:r>
            <a:r>
              <a:rPr lang="it-IT" b="1" dirty="0"/>
              <a:t> and </a:t>
            </a:r>
            <a:r>
              <a:rPr lang="it-IT" b="1" dirty="0" err="1"/>
              <a:t>epidemics</a:t>
            </a:r>
            <a:r>
              <a:rPr lang="it-IT" b="1" dirty="0"/>
              <a:t>.</a:t>
            </a:r>
          </a:p>
          <a:p>
            <a:endParaRPr lang="it-IT" b="1" dirty="0"/>
          </a:p>
          <a:p>
            <a:r>
              <a:rPr lang="it-IT" dirty="0" err="1"/>
              <a:t>There's</a:t>
            </a:r>
            <a:r>
              <a:rPr lang="it-IT" dirty="0"/>
              <a:t> a </a:t>
            </a:r>
            <a:r>
              <a:rPr lang="it-IT" dirty="0" err="1"/>
              <a:t>lot</a:t>
            </a:r>
            <a:r>
              <a:rPr lang="it-IT" dirty="0"/>
              <a:t> </a:t>
            </a:r>
            <a:r>
              <a:rPr lang="it-IT" dirty="0" err="1"/>
              <a:t>techniques</a:t>
            </a:r>
            <a:r>
              <a:rPr lang="it-IT" dirty="0"/>
              <a:t> </a:t>
            </a:r>
            <a:r>
              <a:rPr lang="it-IT" dirty="0" err="1"/>
              <a:t>aimed</a:t>
            </a:r>
            <a:r>
              <a:rPr lang="it-IT" dirty="0"/>
              <a:t> </a:t>
            </a:r>
            <a:r>
              <a:rPr lang="it-IT" dirty="0" err="1"/>
              <a:t>at</a:t>
            </a:r>
            <a:r>
              <a:rPr lang="it-IT" dirty="0"/>
              <a:t> </a:t>
            </a:r>
            <a:r>
              <a:rPr lang="it-IT" dirty="0" err="1"/>
              <a:t>implementing</a:t>
            </a:r>
            <a:r>
              <a:rPr lang="it-IT" dirty="0"/>
              <a:t> </a:t>
            </a:r>
            <a:r>
              <a:rPr lang="it-IT" dirty="0" err="1"/>
              <a:t>metagenoma</a:t>
            </a:r>
            <a:r>
              <a:rPr lang="it-IT" dirty="0"/>
              <a:t> </a:t>
            </a:r>
            <a:r>
              <a:rPr lang="it-IT" dirty="0" err="1"/>
              <a:t>applied</a:t>
            </a:r>
            <a:r>
              <a:rPr lang="it-IT" dirty="0"/>
              <a:t> to </a:t>
            </a:r>
            <a:r>
              <a:rPr lang="it-IT" dirty="0" err="1"/>
              <a:t>viral</a:t>
            </a:r>
            <a:r>
              <a:rPr lang="it-IT" dirty="0"/>
              <a:t> </a:t>
            </a:r>
            <a:r>
              <a:rPr lang="it-IT" dirty="0" err="1"/>
              <a:t>diagnosis</a:t>
            </a:r>
            <a:r>
              <a:rPr lang="it-IT" dirty="0"/>
              <a:t>, </a:t>
            </a:r>
            <a:r>
              <a:rPr lang="it-IT" dirty="0" err="1"/>
              <a:t>but</a:t>
            </a:r>
            <a:r>
              <a:rPr lang="it-IT" dirty="0"/>
              <a:t> the use of NGS </a:t>
            </a:r>
            <a:r>
              <a:rPr lang="it-IT" dirty="0" err="1"/>
              <a:t>scaled</a:t>
            </a:r>
            <a:r>
              <a:rPr lang="it-IT" dirty="0"/>
              <a:t> and </a:t>
            </a:r>
            <a:r>
              <a:rPr lang="it-IT" dirty="0" err="1"/>
              <a:t>increased</a:t>
            </a:r>
            <a:r>
              <a:rPr lang="it-IT" dirty="0"/>
              <a:t> the </a:t>
            </a:r>
            <a:r>
              <a:rPr lang="it-IT" dirty="0" err="1"/>
              <a:t>robustness</a:t>
            </a:r>
            <a:r>
              <a:rPr lang="it-IT" dirty="0"/>
              <a:t> of the </a:t>
            </a:r>
            <a:r>
              <a:rPr lang="it-IT" dirty="0" err="1"/>
              <a:t>analysis</a:t>
            </a:r>
            <a:r>
              <a:rPr lang="it-IT" dirty="0"/>
              <a:t>. </a:t>
            </a:r>
            <a:r>
              <a:rPr lang="it-IT" dirty="0" err="1"/>
              <a:t>Thus</a:t>
            </a:r>
            <a:r>
              <a:rPr lang="it-IT" dirty="0"/>
              <a:t>, </a:t>
            </a:r>
            <a:r>
              <a:rPr lang="it-IT" dirty="0" err="1"/>
              <a:t>metagenomas</a:t>
            </a:r>
            <a:r>
              <a:rPr lang="it-IT" dirty="0"/>
              <a:t> </a:t>
            </a:r>
            <a:r>
              <a:rPr lang="it-IT" dirty="0" err="1"/>
              <a:t>performed</a:t>
            </a:r>
            <a:r>
              <a:rPr lang="it-IT" dirty="0"/>
              <a:t> by NGS (</a:t>
            </a:r>
            <a:r>
              <a:rPr lang="it-IT" dirty="0" err="1"/>
              <a:t>mNGS</a:t>
            </a:r>
            <a:r>
              <a:rPr lang="it-IT" dirty="0"/>
              <a:t>) </a:t>
            </a:r>
            <a:r>
              <a:rPr lang="it-IT" dirty="0" err="1"/>
              <a:t>have</a:t>
            </a:r>
            <a:r>
              <a:rPr lang="it-IT" dirty="0"/>
              <a:t> high </a:t>
            </a:r>
            <a:r>
              <a:rPr lang="it-IT" dirty="0" err="1"/>
              <a:t>precision</a:t>
            </a:r>
            <a:r>
              <a:rPr lang="it-IT" dirty="0"/>
              <a:t> and </a:t>
            </a:r>
            <a:r>
              <a:rPr lang="it-IT" dirty="0" err="1"/>
              <a:t>accuracy</a:t>
            </a:r>
            <a:r>
              <a:rPr lang="it-IT" dirty="0"/>
              <a:t>, </a:t>
            </a:r>
            <a:r>
              <a:rPr lang="it-IT" dirty="0" err="1"/>
              <a:t>which</a:t>
            </a:r>
            <a:r>
              <a:rPr lang="it-IT" dirty="0"/>
              <a:t> can be </a:t>
            </a:r>
            <a:r>
              <a:rPr lang="it-IT" dirty="0" err="1"/>
              <a:t>routinely</a:t>
            </a:r>
            <a:r>
              <a:rPr lang="it-IT" dirty="0"/>
              <a:t> </a:t>
            </a:r>
            <a:r>
              <a:rPr lang="it-IT" dirty="0" err="1"/>
              <a:t>used</a:t>
            </a:r>
            <a:r>
              <a:rPr lang="it-IT" dirty="0"/>
              <a:t> in </a:t>
            </a:r>
            <a:r>
              <a:rPr lang="it-IT" dirty="0" err="1"/>
              <a:t>clinical</a:t>
            </a:r>
            <a:r>
              <a:rPr lang="it-IT" dirty="0"/>
              <a:t> </a:t>
            </a:r>
            <a:r>
              <a:rPr lang="it-IT" dirty="0" err="1"/>
              <a:t>practice</a:t>
            </a:r>
            <a:r>
              <a:rPr lang="it-IT" dirty="0"/>
              <a:t>. </a:t>
            </a:r>
          </a:p>
          <a:p>
            <a:endParaRPr lang="it-IT" dirty="0"/>
          </a:p>
          <a:p>
            <a:r>
              <a:rPr lang="it-IT" dirty="0" err="1"/>
              <a:t>One</a:t>
            </a:r>
            <a:r>
              <a:rPr lang="it-IT" dirty="0"/>
              <a:t> of the first </a:t>
            </a:r>
            <a:r>
              <a:rPr lang="it-IT" dirty="0" err="1"/>
              <a:t>application</a:t>
            </a:r>
            <a:r>
              <a:rPr lang="it-IT" dirty="0"/>
              <a:t> </a:t>
            </a:r>
            <a:r>
              <a:rPr lang="it-IT" dirty="0" err="1"/>
              <a:t>models</a:t>
            </a:r>
            <a:r>
              <a:rPr lang="it-IT" dirty="0"/>
              <a:t> </a:t>
            </a:r>
            <a:r>
              <a:rPr lang="it-IT" dirty="0" err="1"/>
              <a:t>was</a:t>
            </a:r>
            <a:r>
              <a:rPr lang="it-IT" dirty="0"/>
              <a:t> </a:t>
            </a:r>
            <a:r>
              <a:rPr lang="it-IT" dirty="0" err="1"/>
              <a:t>established</a:t>
            </a:r>
            <a:r>
              <a:rPr lang="it-IT" dirty="0"/>
              <a:t> in 2014 for the </a:t>
            </a:r>
            <a:r>
              <a:rPr lang="it-IT" dirty="0" err="1"/>
              <a:t>diagnosis</a:t>
            </a:r>
            <a:r>
              <a:rPr lang="it-IT" dirty="0"/>
              <a:t> of </a:t>
            </a:r>
            <a:r>
              <a:rPr lang="it-IT" dirty="0" err="1"/>
              <a:t>neuroleptospirosis</a:t>
            </a:r>
            <a:r>
              <a:rPr lang="it-IT" dirty="0"/>
              <a:t> in a 14-year-old </a:t>
            </a:r>
            <a:r>
              <a:rPr lang="it-IT" dirty="0" err="1"/>
              <a:t>child</a:t>
            </a:r>
            <a:r>
              <a:rPr lang="it-IT" dirty="0"/>
              <a:t>. </a:t>
            </a:r>
            <a:r>
              <a:rPr lang="it-IT" dirty="0" err="1"/>
              <a:t>severely</a:t>
            </a:r>
            <a:r>
              <a:rPr lang="it-IT" dirty="0"/>
              <a:t> </a:t>
            </a:r>
            <a:r>
              <a:rPr lang="it-IT" dirty="0" err="1"/>
              <a:t>ill</a:t>
            </a:r>
            <a:r>
              <a:rPr lang="it-IT" dirty="0"/>
              <a:t> with </a:t>
            </a:r>
            <a:r>
              <a:rPr lang="it-IT" dirty="0" err="1"/>
              <a:t>meningoencephalitis</a:t>
            </a:r>
            <a:r>
              <a:rPr lang="it-IT" dirty="0"/>
              <a:t>. </a:t>
            </a:r>
            <a:r>
              <a:rPr lang="it-IT" dirty="0" err="1"/>
              <a:t>mNGS</a:t>
            </a:r>
            <a:r>
              <a:rPr lang="it-IT" dirty="0"/>
              <a:t>  </a:t>
            </a:r>
            <a:r>
              <a:rPr lang="it-IT" dirty="0" err="1"/>
              <a:t>provided</a:t>
            </a:r>
            <a:r>
              <a:rPr lang="it-IT" dirty="0"/>
              <a:t> </a:t>
            </a:r>
            <a:r>
              <a:rPr lang="it-IT" dirty="0" err="1"/>
              <a:t>clinically</a:t>
            </a:r>
            <a:r>
              <a:rPr lang="it-IT" dirty="0"/>
              <a:t> </a:t>
            </a:r>
            <a:r>
              <a:rPr lang="it-IT" dirty="0" err="1"/>
              <a:t>applicable</a:t>
            </a:r>
            <a:r>
              <a:rPr lang="it-IT" dirty="0"/>
              <a:t> information, complete </a:t>
            </a:r>
            <a:r>
              <a:rPr lang="it-IT" dirty="0" err="1"/>
              <a:t>diagnosis</a:t>
            </a:r>
            <a:r>
              <a:rPr lang="it-IT" dirty="0"/>
              <a:t>, appropriate </a:t>
            </a:r>
            <a:r>
              <a:rPr lang="it-IT" dirty="0" err="1"/>
              <a:t>targeted</a:t>
            </a:r>
            <a:r>
              <a:rPr lang="it-IT" dirty="0"/>
              <a:t> </a:t>
            </a:r>
            <a:r>
              <a:rPr lang="it-IT" dirty="0" err="1"/>
              <a:t>antibiotic</a:t>
            </a:r>
            <a:r>
              <a:rPr lang="it-IT" dirty="0"/>
              <a:t> treatment and </a:t>
            </a:r>
            <a:r>
              <a:rPr lang="it-IT" dirty="0" err="1"/>
              <a:t>eventual</a:t>
            </a:r>
            <a:r>
              <a:rPr lang="it-IT" dirty="0"/>
              <a:t> </a:t>
            </a:r>
            <a:r>
              <a:rPr lang="it-IT" dirty="0" err="1"/>
              <a:t>recovery</a:t>
            </a:r>
            <a:r>
              <a:rPr lang="it-IT" dirty="0"/>
              <a:t> of the </a:t>
            </a:r>
            <a:r>
              <a:rPr lang="it-IT" dirty="0" err="1"/>
              <a:t>patient</a:t>
            </a:r>
            <a:r>
              <a:rPr lang="it-IT" dirty="0"/>
              <a:t> (Wilson, et al. 2014).</a:t>
            </a:r>
          </a:p>
        </p:txBody>
      </p:sp>
    </p:spTree>
    <p:extLst>
      <p:ext uri="{BB962C8B-B14F-4D97-AF65-F5344CB8AC3E}">
        <p14:creationId xmlns:p14="http://schemas.microsoft.com/office/powerpoint/2010/main" val="1305430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1D939F-101C-5E4B-917F-BD66E491F014}"/>
              </a:ext>
            </a:extLst>
          </p:cNvPr>
          <p:cNvSpPr>
            <a:spLocks noGrp="1"/>
          </p:cNvSpPr>
          <p:nvPr>
            <p:ph type="title"/>
          </p:nvPr>
        </p:nvSpPr>
        <p:spPr>
          <a:xfrm>
            <a:off x="457200" y="457200"/>
            <a:ext cx="8229600" cy="1143000"/>
          </a:xfrm>
        </p:spPr>
        <p:txBody>
          <a:bodyPr>
            <a:normAutofit fontScale="90000"/>
          </a:bodyPr>
          <a:lstStyle/>
          <a:p>
            <a:r>
              <a:rPr lang="en-US" b="1" dirty="0" err="1"/>
              <a:t>BioHub</a:t>
            </a:r>
            <a:r>
              <a:rPr lang="en-US" b="1" dirty="0"/>
              <a:t>, a high-throughput platform for OMICs data analysis and integration</a:t>
            </a:r>
            <a:endParaRPr lang="it-IT" b="1" dirty="0"/>
          </a:p>
        </p:txBody>
      </p:sp>
      <p:pic>
        <p:nvPicPr>
          <p:cNvPr id="4" name="image5.jpg">
            <a:extLst>
              <a:ext uri="{FF2B5EF4-FFF2-40B4-BE49-F238E27FC236}">
                <a16:creationId xmlns:a16="http://schemas.microsoft.com/office/drawing/2014/main" id="{3734DBF3-CDC9-794B-B462-1D8D2BB27AD1}"/>
              </a:ext>
            </a:extLst>
          </p:cNvPr>
          <p:cNvPicPr>
            <a:picLocks noGrp="1"/>
          </p:cNvPicPr>
          <p:nvPr>
            <p:ph idx="1"/>
          </p:nvPr>
        </p:nvPicPr>
        <p:blipFill>
          <a:blip r:embed="rId2"/>
          <a:srcRect/>
          <a:stretch>
            <a:fillRect/>
          </a:stretch>
        </p:blipFill>
        <p:spPr>
          <a:xfrm>
            <a:off x="277091" y="2002416"/>
            <a:ext cx="5051296" cy="4525962"/>
          </a:xfrm>
          <a:prstGeom prst="rect">
            <a:avLst/>
          </a:prstGeom>
          <a:ln/>
        </p:spPr>
      </p:pic>
      <p:pic>
        <p:nvPicPr>
          <p:cNvPr id="5" name="image1.png">
            <a:extLst>
              <a:ext uri="{FF2B5EF4-FFF2-40B4-BE49-F238E27FC236}">
                <a16:creationId xmlns:a16="http://schemas.microsoft.com/office/drawing/2014/main" id="{A84C0789-05E6-A947-826F-1EFAC1B1B279}"/>
              </a:ext>
            </a:extLst>
          </p:cNvPr>
          <p:cNvPicPr/>
          <p:nvPr/>
        </p:nvPicPr>
        <p:blipFill>
          <a:blip r:embed="rId3"/>
          <a:srcRect/>
          <a:stretch>
            <a:fillRect/>
          </a:stretch>
        </p:blipFill>
        <p:spPr>
          <a:xfrm>
            <a:off x="4876800" y="2147455"/>
            <a:ext cx="3990109" cy="2867890"/>
          </a:xfrm>
          <a:prstGeom prst="rect">
            <a:avLst/>
          </a:prstGeom>
          <a:ln/>
        </p:spPr>
      </p:pic>
    </p:spTree>
    <p:extLst>
      <p:ext uri="{BB962C8B-B14F-4D97-AF65-F5344CB8AC3E}">
        <p14:creationId xmlns:p14="http://schemas.microsoft.com/office/powerpoint/2010/main" val="2542220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CD5CE92-CF13-374F-8EC7-59DE368DA421}"/>
              </a:ext>
            </a:extLst>
          </p:cNvPr>
          <p:cNvPicPr>
            <a:picLocks noChangeAspect="1"/>
          </p:cNvPicPr>
          <p:nvPr/>
        </p:nvPicPr>
        <p:blipFill>
          <a:blip r:embed="rId2"/>
          <a:stretch>
            <a:fillRect/>
          </a:stretch>
        </p:blipFill>
        <p:spPr>
          <a:xfrm>
            <a:off x="393123" y="783964"/>
            <a:ext cx="2668732" cy="1449514"/>
          </a:xfrm>
          <a:prstGeom prst="rect">
            <a:avLst/>
          </a:prstGeom>
        </p:spPr>
      </p:pic>
      <p:pic>
        <p:nvPicPr>
          <p:cNvPr id="5" name="Immagine 4">
            <a:extLst>
              <a:ext uri="{FF2B5EF4-FFF2-40B4-BE49-F238E27FC236}">
                <a16:creationId xmlns:a16="http://schemas.microsoft.com/office/drawing/2014/main" id="{BB737EB7-3452-3249-9574-D949BE27FB23}"/>
              </a:ext>
            </a:extLst>
          </p:cNvPr>
          <p:cNvPicPr>
            <a:picLocks noChangeAspect="1"/>
          </p:cNvPicPr>
          <p:nvPr/>
        </p:nvPicPr>
        <p:blipFill>
          <a:blip r:embed="rId3"/>
          <a:stretch>
            <a:fillRect/>
          </a:stretch>
        </p:blipFill>
        <p:spPr>
          <a:xfrm>
            <a:off x="3332885" y="731721"/>
            <a:ext cx="1948295" cy="1671941"/>
          </a:xfrm>
          <a:prstGeom prst="rect">
            <a:avLst/>
          </a:prstGeom>
        </p:spPr>
      </p:pic>
      <p:pic>
        <p:nvPicPr>
          <p:cNvPr id="6" name="Immagine 5">
            <a:extLst>
              <a:ext uri="{FF2B5EF4-FFF2-40B4-BE49-F238E27FC236}">
                <a16:creationId xmlns:a16="http://schemas.microsoft.com/office/drawing/2014/main" id="{8A0776D8-C2A4-B544-BDF1-961B73A55EFE}"/>
              </a:ext>
            </a:extLst>
          </p:cNvPr>
          <p:cNvPicPr>
            <a:picLocks noChangeAspect="1"/>
          </p:cNvPicPr>
          <p:nvPr/>
        </p:nvPicPr>
        <p:blipFill>
          <a:blip r:embed="rId4"/>
          <a:stretch>
            <a:fillRect/>
          </a:stretch>
        </p:blipFill>
        <p:spPr>
          <a:xfrm>
            <a:off x="5516437" y="4111007"/>
            <a:ext cx="3234440" cy="1071414"/>
          </a:xfrm>
          <a:prstGeom prst="rect">
            <a:avLst/>
          </a:prstGeom>
        </p:spPr>
      </p:pic>
      <p:pic>
        <p:nvPicPr>
          <p:cNvPr id="8" name="Immagine 7">
            <a:extLst>
              <a:ext uri="{FF2B5EF4-FFF2-40B4-BE49-F238E27FC236}">
                <a16:creationId xmlns:a16="http://schemas.microsoft.com/office/drawing/2014/main" id="{9A5E5A75-C6EC-1A4A-936E-484205E02730}"/>
              </a:ext>
            </a:extLst>
          </p:cNvPr>
          <p:cNvPicPr>
            <a:picLocks noChangeAspect="1"/>
          </p:cNvPicPr>
          <p:nvPr/>
        </p:nvPicPr>
        <p:blipFill>
          <a:blip r:embed="rId5"/>
          <a:stretch>
            <a:fillRect/>
          </a:stretch>
        </p:blipFill>
        <p:spPr>
          <a:xfrm>
            <a:off x="393123" y="2567714"/>
            <a:ext cx="8001000" cy="1054100"/>
          </a:xfrm>
          <a:prstGeom prst="rect">
            <a:avLst/>
          </a:prstGeom>
        </p:spPr>
      </p:pic>
      <p:pic>
        <p:nvPicPr>
          <p:cNvPr id="10" name="Immagine 9">
            <a:extLst>
              <a:ext uri="{FF2B5EF4-FFF2-40B4-BE49-F238E27FC236}">
                <a16:creationId xmlns:a16="http://schemas.microsoft.com/office/drawing/2014/main" id="{E620C351-2C9F-9C45-ADF1-69419C261FE8}"/>
              </a:ext>
            </a:extLst>
          </p:cNvPr>
          <p:cNvPicPr>
            <a:picLocks noChangeAspect="1"/>
          </p:cNvPicPr>
          <p:nvPr/>
        </p:nvPicPr>
        <p:blipFill>
          <a:blip r:embed="rId6"/>
          <a:stretch>
            <a:fillRect/>
          </a:stretch>
        </p:blipFill>
        <p:spPr>
          <a:xfrm>
            <a:off x="393123" y="4290286"/>
            <a:ext cx="4943475" cy="856013"/>
          </a:xfrm>
          <a:prstGeom prst="rect">
            <a:avLst/>
          </a:prstGeom>
          <a:scene3d>
            <a:camera prst="orthographicFront"/>
            <a:lightRig rig="threePt" dir="t"/>
          </a:scene3d>
          <a:sp3d contourW="12700">
            <a:contourClr>
              <a:schemeClr val="tx1"/>
            </a:contourClr>
          </a:sp3d>
        </p:spPr>
      </p:pic>
    </p:spTree>
    <p:extLst>
      <p:ext uri="{BB962C8B-B14F-4D97-AF65-F5344CB8AC3E}">
        <p14:creationId xmlns:p14="http://schemas.microsoft.com/office/powerpoint/2010/main" val="775443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57200" y="274638"/>
            <a:ext cx="8229600" cy="719829"/>
          </a:xfrm>
          <a:prstGeom prst="rect">
            <a:avLst/>
          </a:prstGeom>
        </p:spPr>
        <p:style>
          <a:lnRef idx="0">
            <a:schemeClr val="accent6"/>
          </a:lnRef>
          <a:fillRef idx="3">
            <a:schemeClr val="accent6"/>
          </a:fillRef>
          <a:effectRef idx="3">
            <a:schemeClr val="accent6"/>
          </a:effectRef>
          <a:fontRef idx="minor">
            <a:schemeClr val="lt1"/>
          </a:fontRef>
        </p:style>
        <p:txBody>
          <a:bodyP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600" dirty="0">
                <a:solidFill>
                  <a:schemeClr val="tx1"/>
                </a:solidFill>
                <a:latin typeface="Times New Roman"/>
                <a:cs typeface="Times New Roman"/>
              </a:rPr>
              <a:t>Thank you for your attention!</a:t>
            </a:r>
          </a:p>
          <a:p>
            <a:endParaRPr lang="en-GB" sz="3600" dirty="0">
              <a:solidFill>
                <a:schemeClr val="tx1"/>
              </a:solidFill>
              <a:latin typeface="Times New Roman"/>
              <a:cs typeface="Times New Roman"/>
            </a:endParaRPr>
          </a:p>
          <a:p>
            <a:endParaRPr lang="en-GB" sz="3600" dirty="0">
              <a:solidFill>
                <a:schemeClr val="tx1"/>
              </a:solidFill>
              <a:latin typeface="Times New Roman"/>
              <a:cs typeface="Times New Roman"/>
            </a:endParaRPr>
          </a:p>
        </p:txBody>
      </p:sp>
      <p:sp>
        <p:nvSpPr>
          <p:cNvPr id="4" name="CasellaDiTesto 3"/>
          <p:cNvSpPr txBox="1"/>
          <p:nvPr/>
        </p:nvSpPr>
        <p:spPr>
          <a:xfrm>
            <a:off x="886691" y="1669380"/>
            <a:ext cx="3405911" cy="2800767"/>
          </a:xfrm>
          <a:prstGeom prst="rect">
            <a:avLst/>
          </a:prstGeom>
          <a:noFill/>
        </p:spPr>
        <p:txBody>
          <a:bodyPr wrap="square" rtlCol="0">
            <a:spAutoFit/>
          </a:bodyPr>
          <a:lstStyle/>
          <a:p>
            <a:r>
              <a:rPr lang="it-IT" sz="1600" b="1" dirty="0">
                <a:latin typeface="Arial" panose="020B0604020202020204" pitchFamily="34" charset="0"/>
                <a:cs typeface="Arial" panose="020B0604020202020204" pitchFamily="34" charset="0"/>
              </a:rPr>
              <a:t>IRCCS Burlo Garofolo (Trieste)</a:t>
            </a:r>
          </a:p>
          <a:p>
            <a:endParaRPr lang="it-IT" sz="1600"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Prof. Sergio Crovella</a:t>
            </a:r>
          </a:p>
          <a:p>
            <a:r>
              <a:rPr lang="it-IT" sz="1600" dirty="0">
                <a:latin typeface="Arial" panose="020B0604020202020204" pitchFamily="34" charset="0"/>
                <a:cs typeface="Arial" panose="020B0604020202020204" pitchFamily="34" charset="0"/>
              </a:rPr>
              <a:t>Dott.ssa Paola Maura </a:t>
            </a:r>
            <a:r>
              <a:rPr lang="it-IT" sz="1600" dirty="0" err="1">
                <a:latin typeface="Arial" panose="020B0604020202020204" pitchFamily="34" charset="0"/>
                <a:cs typeface="Arial" panose="020B0604020202020204" pitchFamily="34" charset="0"/>
              </a:rPr>
              <a:t>Tricarco</a:t>
            </a:r>
            <a:endParaRPr lang="it-IT" sz="1600"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Dott. Rossella </a:t>
            </a:r>
            <a:r>
              <a:rPr lang="it-IT" sz="1600" dirty="0" err="1">
                <a:latin typeface="Arial" panose="020B0604020202020204" pitchFamily="34" charset="0"/>
                <a:cs typeface="Arial" panose="020B0604020202020204" pitchFamily="34" charset="0"/>
              </a:rPr>
              <a:t>Gratton</a:t>
            </a:r>
            <a:endParaRPr lang="it-IT" sz="1600"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Dott.ssa Luisa </a:t>
            </a:r>
            <a:r>
              <a:rPr lang="it-IT" sz="1600" dirty="0" err="1">
                <a:latin typeface="Arial" panose="020B0604020202020204" pitchFamily="34" charset="0"/>
                <a:cs typeface="Arial" panose="020B0604020202020204" pitchFamily="34" charset="0"/>
              </a:rPr>
              <a:t>Zupin</a:t>
            </a:r>
            <a:endParaRPr lang="it-IT" sz="1600" dirty="0">
              <a:latin typeface="Arial" panose="020B0604020202020204" pitchFamily="34" charset="0"/>
              <a:cs typeface="Arial" panose="020B0604020202020204" pitchFamily="34" charset="0"/>
            </a:endParaRPr>
          </a:p>
          <a:p>
            <a:endParaRPr lang="it-IT" sz="1600" dirty="0">
              <a:latin typeface="Arial" panose="020B0604020202020204" pitchFamily="34" charset="0"/>
              <a:cs typeface="Arial" panose="020B0604020202020204" pitchFamily="34" charset="0"/>
            </a:endParaRPr>
          </a:p>
          <a:p>
            <a:r>
              <a:rPr lang="it-IT" sz="1600" b="1" dirty="0">
                <a:latin typeface="Arial" panose="020B0604020202020204" pitchFamily="34" charset="0"/>
                <a:cs typeface="Arial" panose="020B0604020202020204" pitchFamily="34" charset="0"/>
              </a:rPr>
              <a:t>UFPE </a:t>
            </a:r>
            <a:r>
              <a:rPr lang="it-IT" sz="1600" b="1" dirty="0" err="1">
                <a:latin typeface="Arial" panose="020B0604020202020204" pitchFamily="34" charset="0"/>
                <a:cs typeface="Arial" panose="020B0604020202020204" pitchFamily="34" charset="0"/>
              </a:rPr>
              <a:t>Dept</a:t>
            </a:r>
            <a:r>
              <a:rPr lang="it-IT" sz="1600" b="1" dirty="0">
                <a:latin typeface="Arial" panose="020B0604020202020204" pitchFamily="34" charset="0"/>
                <a:cs typeface="Arial" panose="020B0604020202020204" pitchFamily="34" charset="0"/>
              </a:rPr>
              <a:t>. </a:t>
            </a:r>
            <a:r>
              <a:rPr lang="it-IT" sz="1600" b="1" dirty="0" err="1">
                <a:latin typeface="Arial" panose="020B0604020202020204" pitchFamily="34" charset="0"/>
                <a:cs typeface="Arial" panose="020B0604020202020204" pitchFamily="34" charset="0"/>
              </a:rPr>
              <a:t>Pathology</a:t>
            </a:r>
            <a:r>
              <a:rPr lang="it-IT" sz="1600" b="1" dirty="0">
                <a:latin typeface="Arial" panose="020B0604020202020204" pitchFamily="34" charset="0"/>
                <a:cs typeface="Arial" panose="020B0604020202020204" pitchFamily="34" charset="0"/>
              </a:rPr>
              <a:t> (Recife)</a:t>
            </a:r>
          </a:p>
          <a:p>
            <a:r>
              <a:rPr lang="it-IT" sz="1600" dirty="0">
                <a:latin typeface="Arial" panose="020B0604020202020204" pitchFamily="34" charset="0"/>
                <a:cs typeface="Arial" panose="020B0604020202020204" pitchFamily="34" charset="0"/>
              </a:rPr>
              <a:t>Prof. Lucas </a:t>
            </a:r>
            <a:r>
              <a:rPr lang="it-IT" sz="1600" dirty="0" err="1">
                <a:latin typeface="Arial" panose="020B0604020202020204" pitchFamily="34" charset="0"/>
                <a:cs typeface="Arial" panose="020B0604020202020204" pitchFamily="34" charset="0"/>
              </a:rPr>
              <a:t>Brandao</a:t>
            </a:r>
            <a:endParaRPr lang="it-IT" sz="1600"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Dr. Ronald </a:t>
            </a:r>
            <a:r>
              <a:rPr lang="it-IT" sz="1600" dirty="0" err="1">
                <a:latin typeface="Arial" panose="020B0604020202020204" pitchFamily="34" charset="0"/>
                <a:cs typeface="Arial" panose="020B0604020202020204" pitchFamily="34" charset="0"/>
              </a:rPr>
              <a:t>Moura</a:t>
            </a:r>
            <a:endParaRPr lang="it-IT" sz="1600"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Dr. Almerinda </a:t>
            </a:r>
            <a:r>
              <a:rPr lang="it-IT" sz="1600" dirty="0" err="1">
                <a:latin typeface="Arial" panose="020B0604020202020204" pitchFamily="34" charset="0"/>
                <a:cs typeface="Arial" panose="020B0604020202020204" pitchFamily="34" charset="0"/>
              </a:rPr>
              <a:t>Angrelli</a:t>
            </a:r>
            <a:endParaRPr lang="it-IT" sz="1600" dirty="0">
              <a:latin typeface="Arial" panose="020B0604020202020204" pitchFamily="34" charset="0"/>
              <a:cs typeface="Arial" panose="020B0604020202020204" pitchFamily="34" charset="0"/>
            </a:endParaRPr>
          </a:p>
        </p:txBody>
      </p:sp>
      <p:pic>
        <p:nvPicPr>
          <p:cNvPr id="3" name="Immagine 2"/>
          <p:cNvPicPr>
            <a:picLocks noChangeAspect="1"/>
          </p:cNvPicPr>
          <p:nvPr/>
        </p:nvPicPr>
        <p:blipFill>
          <a:blip r:embed="rId2"/>
          <a:stretch>
            <a:fillRect/>
          </a:stretch>
        </p:blipFill>
        <p:spPr>
          <a:xfrm>
            <a:off x="4292602" y="4932170"/>
            <a:ext cx="4667624" cy="1702793"/>
          </a:xfrm>
          <a:prstGeom prst="rect">
            <a:avLst/>
          </a:prstGeom>
        </p:spPr>
      </p:pic>
      <p:pic>
        <p:nvPicPr>
          <p:cNvPr id="6" name="Immagine 5">
            <a:extLst>
              <a:ext uri="{FF2B5EF4-FFF2-40B4-BE49-F238E27FC236}">
                <a16:creationId xmlns:a16="http://schemas.microsoft.com/office/drawing/2014/main" id="{66BB8DE4-2788-8E41-A4A0-29F73C10234A}"/>
              </a:ext>
            </a:extLst>
          </p:cNvPr>
          <p:cNvPicPr>
            <a:picLocks noChangeAspect="1"/>
          </p:cNvPicPr>
          <p:nvPr/>
        </p:nvPicPr>
        <p:blipFill>
          <a:blip r:embed="rId3"/>
          <a:stretch>
            <a:fillRect/>
          </a:stretch>
        </p:blipFill>
        <p:spPr>
          <a:xfrm>
            <a:off x="5334679" y="1669380"/>
            <a:ext cx="2922630" cy="2922630"/>
          </a:xfrm>
          <a:prstGeom prst="rect">
            <a:avLst/>
          </a:prstGeom>
        </p:spPr>
      </p:pic>
      <p:pic>
        <p:nvPicPr>
          <p:cNvPr id="7" name="Imagem 4">
            <a:extLst>
              <a:ext uri="{FF2B5EF4-FFF2-40B4-BE49-F238E27FC236}">
                <a16:creationId xmlns:a16="http://schemas.microsoft.com/office/drawing/2014/main" id="{F12BFBE8-3BE7-B840-9E7F-78E5572D4CF4}"/>
              </a:ext>
            </a:extLst>
          </p:cNvPr>
          <p:cNvPicPr>
            <a:picLocks noChangeAspect="1"/>
          </p:cNvPicPr>
          <p:nvPr/>
        </p:nvPicPr>
        <p:blipFill>
          <a:blip r:embed="rId4"/>
          <a:stretch>
            <a:fillRect/>
          </a:stretch>
        </p:blipFill>
        <p:spPr>
          <a:xfrm>
            <a:off x="457200" y="4932170"/>
            <a:ext cx="1011287" cy="1381813"/>
          </a:xfrm>
          <a:prstGeom prst="rect">
            <a:avLst/>
          </a:prstGeom>
        </p:spPr>
      </p:pic>
      <p:pic>
        <p:nvPicPr>
          <p:cNvPr id="8" name="Imagem 12">
            <a:extLst>
              <a:ext uri="{FF2B5EF4-FFF2-40B4-BE49-F238E27FC236}">
                <a16:creationId xmlns:a16="http://schemas.microsoft.com/office/drawing/2014/main" id="{9B143107-8C51-914F-9DA9-B9C421BA5A15}"/>
              </a:ext>
            </a:extLst>
          </p:cNvPr>
          <p:cNvPicPr>
            <a:picLocks noChangeAspect="1"/>
          </p:cNvPicPr>
          <p:nvPr/>
        </p:nvPicPr>
        <p:blipFill>
          <a:blip r:embed="rId5"/>
          <a:stretch>
            <a:fillRect/>
          </a:stretch>
        </p:blipFill>
        <p:spPr>
          <a:xfrm>
            <a:off x="1798957" y="4866183"/>
            <a:ext cx="874321" cy="1447800"/>
          </a:xfrm>
          <a:prstGeom prst="rect">
            <a:avLst/>
          </a:prstGeom>
        </p:spPr>
      </p:pic>
      <p:pic>
        <p:nvPicPr>
          <p:cNvPr id="9" name="Imagem 13">
            <a:extLst>
              <a:ext uri="{FF2B5EF4-FFF2-40B4-BE49-F238E27FC236}">
                <a16:creationId xmlns:a16="http://schemas.microsoft.com/office/drawing/2014/main" id="{D7B83B01-7B3B-AE46-880C-F8F59194908D}"/>
              </a:ext>
            </a:extLst>
          </p:cNvPr>
          <p:cNvPicPr>
            <a:picLocks noChangeAspect="1"/>
          </p:cNvPicPr>
          <p:nvPr/>
        </p:nvPicPr>
        <p:blipFill>
          <a:blip r:embed="rId6"/>
          <a:stretch>
            <a:fillRect/>
          </a:stretch>
        </p:blipFill>
        <p:spPr>
          <a:xfrm>
            <a:off x="3087811" y="4899176"/>
            <a:ext cx="840113" cy="1381813"/>
          </a:xfrm>
          <a:prstGeom prst="rect">
            <a:avLst/>
          </a:prstGeom>
        </p:spPr>
      </p:pic>
    </p:spTree>
    <p:extLst>
      <p:ext uri="{BB962C8B-B14F-4D97-AF65-F5344CB8AC3E}">
        <p14:creationId xmlns:p14="http://schemas.microsoft.com/office/powerpoint/2010/main" val="2531537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1327182" y="261328"/>
            <a:ext cx="6489635"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ZIKV emergence and spread in Brazil</a:t>
            </a:r>
          </a:p>
        </p:txBody>
      </p:sp>
      <p:pic>
        <p:nvPicPr>
          <p:cNvPr id="3" name="Immagine 2"/>
          <p:cNvPicPr>
            <a:picLocks noChangeAspect="1"/>
          </p:cNvPicPr>
          <p:nvPr/>
        </p:nvPicPr>
        <p:blipFill>
          <a:blip r:embed="rId2"/>
          <a:stretch>
            <a:fillRect/>
          </a:stretch>
        </p:blipFill>
        <p:spPr>
          <a:xfrm>
            <a:off x="5426150" y="3203526"/>
            <a:ext cx="3717850" cy="3654473"/>
          </a:xfrm>
          <a:prstGeom prst="rect">
            <a:avLst/>
          </a:prstGeom>
        </p:spPr>
      </p:pic>
      <p:sp>
        <p:nvSpPr>
          <p:cNvPr id="4" name="CasellaDiTesto 3"/>
          <p:cNvSpPr txBox="1"/>
          <p:nvPr/>
        </p:nvSpPr>
        <p:spPr>
          <a:xfrm>
            <a:off x="150257" y="1256125"/>
            <a:ext cx="8427850" cy="6186309"/>
          </a:xfrm>
          <a:prstGeom prst="rect">
            <a:avLst/>
          </a:prstGeom>
          <a:noFill/>
        </p:spPr>
        <p:txBody>
          <a:bodyPr wrap="square" rtlCol="0">
            <a:spAutoFit/>
          </a:bodyPr>
          <a:lstStyle/>
          <a:p>
            <a:pPr marL="285750" indent="-285750" algn="just">
              <a:buFont typeface="Arial"/>
              <a:buChar char="•"/>
            </a:pPr>
            <a:r>
              <a:rPr lang="en-GB" dirty="0">
                <a:latin typeface="Arial" panose="020B0604020202020204" pitchFamily="34" charset="0"/>
                <a:cs typeface="Arial" panose="020B0604020202020204" pitchFamily="34" charset="0"/>
              </a:rPr>
              <a:t>First reports issued in December 2014.</a:t>
            </a:r>
          </a:p>
          <a:p>
            <a:pPr marL="285750" indent="-285750" algn="just">
              <a:buFont typeface="Arial"/>
              <a:buChar char="•"/>
            </a:pPr>
            <a:endParaRPr lang="en-GB" dirty="0">
              <a:latin typeface="Arial" panose="020B0604020202020204" pitchFamily="34" charset="0"/>
              <a:cs typeface="Arial" panose="020B0604020202020204" pitchFamily="34" charset="0"/>
            </a:endParaRPr>
          </a:p>
          <a:p>
            <a:pPr marL="285750" indent="-285750" algn="just">
              <a:buFont typeface="Arial"/>
              <a:buChar char="•"/>
            </a:pPr>
            <a:r>
              <a:rPr lang="en-GB" dirty="0">
                <a:latin typeface="Arial" panose="020B0604020202020204" pitchFamily="34" charset="0"/>
                <a:cs typeface="Arial" panose="020B0604020202020204" pitchFamily="34" charset="0"/>
              </a:rPr>
              <a:t>Laboratory confirmation of ZIKV spread in May 2015. </a:t>
            </a:r>
            <a:r>
              <a:rPr lang="en-GB" b="1" dirty="0">
                <a:latin typeface="Arial" panose="020B0604020202020204" pitchFamily="34" charset="0"/>
                <a:cs typeface="Arial" panose="020B0604020202020204" pitchFamily="34" charset="0"/>
              </a:rPr>
              <a:t>First identification </a:t>
            </a:r>
            <a:r>
              <a:rPr lang="en-GB" dirty="0">
                <a:latin typeface="Arial" panose="020B0604020202020204" pitchFamily="34" charset="0"/>
                <a:cs typeface="Arial" panose="020B0604020202020204" pitchFamily="34" charset="0"/>
              </a:rPr>
              <a:t>in the </a:t>
            </a:r>
            <a:r>
              <a:rPr lang="en-GB" b="1" dirty="0">
                <a:latin typeface="Arial" panose="020B0604020202020204" pitchFamily="34" charset="0"/>
                <a:cs typeface="Arial" panose="020B0604020202020204" pitchFamily="34" charset="0"/>
              </a:rPr>
              <a:t>Northeast region </a:t>
            </a:r>
            <a:r>
              <a:rPr lang="en-GB" dirty="0">
                <a:latin typeface="Arial" panose="020B0604020202020204" pitchFamily="34" charset="0"/>
                <a:cs typeface="Arial" panose="020B0604020202020204" pitchFamily="34" charset="0"/>
              </a:rPr>
              <a:t>-</a:t>
            </a:r>
            <a:r>
              <a:rPr lang="en-GB" dirty="0" err="1">
                <a:latin typeface="Arial" panose="020B0604020202020204" pitchFamily="34" charset="0"/>
                <a:cs typeface="Arial" panose="020B0604020202020204" pitchFamily="34" charset="0"/>
              </a:rPr>
              <a:t>Pernambuco</a:t>
            </a:r>
            <a:r>
              <a:rPr lang="en-GB" dirty="0">
                <a:latin typeface="Arial" panose="020B0604020202020204" pitchFamily="34" charset="0"/>
                <a:cs typeface="Arial" panose="020B0604020202020204" pitchFamily="34" charset="0"/>
              </a:rPr>
              <a:t> (PE),  Rio Grande do </a:t>
            </a:r>
            <a:r>
              <a:rPr lang="en-GB" dirty="0" err="1">
                <a:latin typeface="Arial" panose="020B0604020202020204" pitchFamily="34" charset="0"/>
                <a:cs typeface="Arial" panose="020B0604020202020204" pitchFamily="34" charset="0"/>
              </a:rPr>
              <a:t>Norte</a:t>
            </a:r>
            <a:r>
              <a:rPr lang="en-GB" dirty="0">
                <a:latin typeface="Arial" panose="020B0604020202020204" pitchFamily="34" charset="0"/>
                <a:cs typeface="Arial" panose="020B0604020202020204" pitchFamily="34" charset="0"/>
              </a:rPr>
              <a:t> (RN), Bahia (BA)-, followed by a progressive spread in other states of the Central-Western and </a:t>
            </a:r>
            <a:r>
              <a:rPr lang="en-GB" dirty="0" err="1">
                <a:latin typeface="Arial" panose="020B0604020202020204" pitchFamily="34" charset="0"/>
                <a:cs typeface="Arial" panose="020B0604020202020204" pitchFamily="34" charset="0"/>
              </a:rPr>
              <a:t>Southeastern</a:t>
            </a:r>
            <a:r>
              <a:rPr lang="en-GB" dirty="0">
                <a:latin typeface="Arial" panose="020B0604020202020204" pitchFamily="34" charset="0"/>
                <a:cs typeface="Arial" panose="020B0604020202020204" pitchFamily="34" charset="0"/>
              </a:rPr>
              <a:t> territories. </a:t>
            </a:r>
          </a:p>
          <a:p>
            <a:pPr marL="285750" indent="-285750" algn="just">
              <a:buFont typeface="Arial"/>
              <a:buChar char="•"/>
            </a:pPr>
            <a:endParaRPr lang="en-GB" dirty="0">
              <a:latin typeface="Arial" panose="020B0604020202020204" pitchFamily="34" charset="0"/>
              <a:cs typeface="Arial" panose="020B0604020202020204" pitchFamily="34" charset="0"/>
            </a:endParaRPr>
          </a:p>
          <a:p>
            <a:pPr marL="285750" indent="-285750" algn="just">
              <a:buFont typeface="Arial"/>
              <a:buChar char="•"/>
            </a:pPr>
            <a:r>
              <a:rPr lang="en-GB" dirty="0">
                <a:latin typeface="Arial" panose="020B0604020202020204" pitchFamily="34" charset="0"/>
                <a:cs typeface="Arial" panose="020B0604020202020204" pitchFamily="34" charset="0"/>
              </a:rPr>
              <a:t>In </a:t>
            </a:r>
            <a:r>
              <a:rPr lang="en-GB" b="1" dirty="0">
                <a:latin typeface="Arial" panose="020B0604020202020204" pitchFamily="34" charset="0"/>
                <a:cs typeface="Arial" panose="020B0604020202020204" pitchFamily="34" charset="0"/>
              </a:rPr>
              <a:t>November 2015</a:t>
            </a:r>
            <a:r>
              <a:rPr lang="en-GB" dirty="0">
                <a:latin typeface="Arial" panose="020B0604020202020204" pitchFamily="34" charset="0"/>
                <a:cs typeface="Arial" panose="020B0604020202020204" pitchFamily="34" charset="0"/>
              </a:rPr>
              <a:t>, the Ministry of Health </a:t>
            </a:r>
          </a:p>
          <a:p>
            <a:pPr algn="just"/>
            <a:r>
              <a:rPr lang="en-GB" dirty="0">
                <a:latin typeface="Arial" panose="020B0604020202020204" pitchFamily="34" charset="0"/>
                <a:cs typeface="Arial" panose="020B0604020202020204" pitchFamily="34" charset="0"/>
              </a:rPr>
              <a:t>     declared a </a:t>
            </a:r>
            <a:r>
              <a:rPr lang="en-GB" b="1" dirty="0">
                <a:latin typeface="Arial" panose="020B0604020202020204" pitchFamily="34" charset="0"/>
                <a:cs typeface="Arial" panose="020B0604020202020204" pitchFamily="34" charset="0"/>
              </a:rPr>
              <a:t>national public health emergency</a:t>
            </a:r>
            <a:r>
              <a:rPr lang="en-GB" dirty="0">
                <a:latin typeface="Arial" panose="020B0604020202020204" pitchFamily="34" charset="0"/>
                <a:cs typeface="Arial" panose="020B0604020202020204" pitchFamily="34" charset="0"/>
              </a:rPr>
              <a:t>.</a:t>
            </a:r>
          </a:p>
          <a:p>
            <a:pPr algn="just"/>
            <a:endParaRPr lang="en-GB" dirty="0">
              <a:latin typeface="Arial" panose="020B0604020202020204" pitchFamily="34" charset="0"/>
              <a:cs typeface="Arial" panose="020B0604020202020204" pitchFamily="34" charset="0"/>
            </a:endParaRPr>
          </a:p>
          <a:p>
            <a:pPr marL="285750" indent="-285750" algn="just">
              <a:buFont typeface="Arial"/>
              <a:buChar char="•"/>
            </a:pPr>
            <a:r>
              <a:rPr lang="en-GB" dirty="0">
                <a:latin typeface="Arial" panose="020B0604020202020204" pitchFamily="34" charset="0"/>
                <a:cs typeface="Arial" panose="020B0604020202020204" pitchFamily="34" charset="0"/>
              </a:rPr>
              <a:t>Declaration of ZIKV infection a public health </a:t>
            </a:r>
          </a:p>
          <a:p>
            <a:pPr algn="just"/>
            <a:r>
              <a:rPr lang="en-GB" dirty="0">
                <a:latin typeface="Arial" panose="020B0604020202020204" pitchFamily="34" charset="0"/>
                <a:cs typeface="Arial" panose="020B0604020202020204" pitchFamily="34" charset="0"/>
              </a:rPr>
              <a:t>      emergency of international concern by </a:t>
            </a:r>
          </a:p>
          <a:p>
            <a:pPr algn="just"/>
            <a:r>
              <a:rPr lang="en-GB" dirty="0">
                <a:latin typeface="Arial" panose="020B0604020202020204" pitchFamily="34" charset="0"/>
                <a:cs typeface="Arial" panose="020B0604020202020204" pitchFamily="34" charset="0"/>
              </a:rPr>
              <a:t>      the World Health Organisation (WHO).</a:t>
            </a:r>
          </a:p>
          <a:p>
            <a:pPr algn="just"/>
            <a:endParaRPr lang="en-GB" dirty="0">
              <a:latin typeface="Arial" panose="020B0604020202020204" pitchFamily="34" charset="0"/>
              <a:cs typeface="Arial" panose="020B0604020202020204" pitchFamily="34" charset="0"/>
            </a:endParaRPr>
          </a:p>
          <a:p>
            <a:pPr marL="285750" indent="-285750" algn="just">
              <a:buFont typeface="Arial"/>
              <a:buChar char="•"/>
            </a:pPr>
            <a:r>
              <a:rPr lang="en-GB" dirty="0">
                <a:latin typeface="Arial" panose="020B0604020202020204" pitchFamily="34" charset="0"/>
                <a:cs typeface="Arial" panose="020B0604020202020204" pitchFamily="34" charset="0"/>
              </a:rPr>
              <a:t>≈ 440,000-1,300,000 persons</a:t>
            </a:r>
          </a:p>
          <a:p>
            <a:pPr algn="just"/>
            <a:r>
              <a:rPr lang="en-GB" dirty="0">
                <a:latin typeface="Arial" panose="020B0604020202020204" pitchFamily="34" charset="0"/>
                <a:cs typeface="Arial" panose="020B0604020202020204" pitchFamily="34" charset="0"/>
              </a:rPr>
              <a:t>	have been infected</a:t>
            </a:r>
            <a:r>
              <a:rPr lang="en-GB" dirty="0">
                <a:latin typeface="Times New Roman"/>
                <a:cs typeface="Times New Roman"/>
              </a:rPr>
              <a:t>.</a:t>
            </a:r>
          </a:p>
          <a:p>
            <a:pPr marL="285750" indent="-285750" algn="just">
              <a:buFont typeface="Arial"/>
              <a:buChar char="•"/>
            </a:pPr>
            <a:endParaRPr lang="en-GB" dirty="0">
              <a:latin typeface="Times New Roman"/>
              <a:cs typeface="Times New Roman"/>
            </a:endParaRPr>
          </a:p>
          <a:p>
            <a:pPr marL="285750" indent="-285750" algn="just">
              <a:buFont typeface="Arial"/>
              <a:buChar char="•"/>
            </a:pPr>
            <a:endParaRPr lang="en-GB" dirty="0">
              <a:latin typeface="Times New Roman"/>
              <a:cs typeface="Times New Roman"/>
            </a:endParaRPr>
          </a:p>
          <a:p>
            <a:pPr marL="285750" indent="-285750" algn="just">
              <a:buFont typeface="Arial"/>
              <a:buChar char="•"/>
            </a:pPr>
            <a:endParaRPr lang="en-GB" dirty="0">
              <a:latin typeface="Times New Roman"/>
              <a:cs typeface="Times New Roman"/>
            </a:endParaRPr>
          </a:p>
          <a:p>
            <a:pPr marL="285750" indent="-285750">
              <a:buFont typeface="Arial"/>
              <a:buChar char="•"/>
            </a:pPr>
            <a:endParaRPr lang="en-GB" dirty="0">
              <a:latin typeface="Times New Roman"/>
              <a:cs typeface="Times New Roman"/>
            </a:endParaRPr>
          </a:p>
          <a:p>
            <a:endParaRPr lang="en-GB" dirty="0">
              <a:latin typeface="Times New Roman"/>
              <a:cs typeface="Times New Roman"/>
            </a:endParaRPr>
          </a:p>
          <a:p>
            <a:endParaRPr lang="en-GB" dirty="0">
              <a:latin typeface="Times New Roman"/>
              <a:cs typeface="Times New Roman"/>
            </a:endParaRPr>
          </a:p>
        </p:txBody>
      </p:sp>
      <p:pic>
        <p:nvPicPr>
          <p:cNvPr id="5" name="Immagine 4"/>
          <p:cNvPicPr>
            <a:picLocks noChangeAspect="1"/>
          </p:cNvPicPr>
          <p:nvPr/>
        </p:nvPicPr>
        <p:blipFill>
          <a:blip r:embed="rId3"/>
          <a:stretch>
            <a:fillRect/>
          </a:stretch>
        </p:blipFill>
        <p:spPr>
          <a:xfrm>
            <a:off x="14433" y="-9264"/>
            <a:ext cx="1443125" cy="1265389"/>
          </a:xfrm>
          <a:prstGeom prst="rect">
            <a:avLst/>
          </a:prstGeom>
        </p:spPr>
      </p:pic>
      <p:sp>
        <p:nvSpPr>
          <p:cNvPr id="6" name="CasellaDiTesto 5"/>
          <p:cNvSpPr txBox="1"/>
          <p:nvPr/>
        </p:nvSpPr>
        <p:spPr>
          <a:xfrm>
            <a:off x="14433" y="6581001"/>
            <a:ext cx="7053704" cy="276999"/>
          </a:xfrm>
          <a:prstGeom prst="rect">
            <a:avLst/>
          </a:prstGeom>
          <a:noFill/>
        </p:spPr>
        <p:txBody>
          <a:bodyPr wrap="square" rtlCol="0">
            <a:spAutoFit/>
          </a:bodyPr>
          <a:lstStyle/>
          <a:p>
            <a:r>
              <a:rPr lang="it-IT" sz="1200" dirty="0">
                <a:latin typeface="Times New Roman"/>
                <a:cs typeface="Times New Roman"/>
              </a:rPr>
              <a:t>Lowe, </a:t>
            </a:r>
            <a:r>
              <a:rPr lang="it-IT" sz="1200" dirty="0" err="1">
                <a:latin typeface="Times New Roman"/>
                <a:cs typeface="Times New Roman"/>
              </a:rPr>
              <a:t>R</a:t>
            </a:r>
            <a:r>
              <a:rPr lang="it-IT" sz="1200" dirty="0">
                <a:latin typeface="Times New Roman"/>
                <a:cs typeface="Times New Roman"/>
              </a:rPr>
              <a:t>. et al., 2018. </a:t>
            </a:r>
            <a:r>
              <a:rPr lang="it-IT" sz="1200" dirty="0" err="1">
                <a:latin typeface="Times New Roman"/>
                <a:cs typeface="Times New Roman"/>
              </a:rPr>
              <a:t>Int</a:t>
            </a:r>
            <a:r>
              <a:rPr lang="it-IT" sz="1200" dirty="0">
                <a:latin typeface="Times New Roman"/>
                <a:cs typeface="Times New Roman"/>
              </a:rPr>
              <a:t> </a:t>
            </a:r>
            <a:r>
              <a:rPr lang="it-IT" sz="1200" dirty="0" err="1">
                <a:latin typeface="Times New Roman"/>
                <a:cs typeface="Times New Roman"/>
              </a:rPr>
              <a:t>J</a:t>
            </a:r>
            <a:r>
              <a:rPr lang="it-IT" sz="1200" dirty="0">
                <a:latin typeface="Times New Roman"/>
                <a:cs typeface="Times New Roman"/>
              </a:rPr>
              <a:t> </a:t>
            </a:r>
            <a:r>
              <a:rPr lang="it-IT" sz="1200" dirty="0" err="1">
                <a:latin typeface="Times New Roman"/>
                <a:cs typeface="Times New Roman"/>
              </a:rPr>
              <a:t>Environ</a:t>
            </a:r>
            <a:r>
              <a:rPr lang="it-IT" sz="1200" dirty="0">
                <a:latin typeface="Times New Roman"/>
                <a:cs typeface="Times New Roman"/>
              </a:rPr>
              <a:t> Res Public </a:t>
            </a:r>
            <a:r>
              <a:rPr lang="it-IT" sz="1200" dirty="0" err="1">
                <a:latin typeface="Times New Roman"/>
                <a:cs typeface="Times New Roman"/>
              </a:rPr>
              <a:t>Health</a:t>
            </a:r>
            <a:r>
              <a:rPr lang="it-IT" sz="1200" dirty="0">
                <a:latin typeface="Times New Roman"/>
                <a:cs typeface="Times New Roman"/>
              </a:rPr>
              <a:t>; </a:t>
            </a:r>
            <a:r>
              <a:rPr lang="it-IT" sz="1200" dirty="0" err="1">
                <a:latin typeface="Times New Roman"/>
                <a:cs typeface="Times New Roman"/>
              </a:rPr>
              <a:t>doi</a:t>
            </a:r>
            <a:r>
              <a:rPr lang="it-IT" sz="1200" dirty="0">
                <a:latin typeface="Times New Roman"/>
                <a:cs typeface="Times New Roman"/>
              </a:rPr>
              <a:t>: 10.3390/ijerph15010096</a:t>
            </a:r>
            <a:endParaRPr lang="fr-FR" sz="1200" dirty="0">
              <a:latin typeface="Times New Roman"/>
              <a:cs typeface="Times New Roman"/>
            </a:endParaRPr>
          </a:p>
        </p:txBody>
      </p:sp>
      <p:cxnSp>
        <p:nvCxnSpPr>
          <p:cNvPr id="11" name="Connettore 1 10"/>
          <p:cNvCxnSpPr/>
          <p:nvPr/>
        </p:nvCxnSpPr>
        <p:spPr>
          <a:xfrm>
            <a:off x="1457558" y="784548"/>
            <a:ext cx="6359259"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876285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0333" y="1447463"/>
            <a:ext cx="5503333" cy="3519648"/>
          </a:xfrm>
          <a:prstGeom prst="rect">
            <a:avLst/>
          </a:prstGeom>
        </p:spPr>
      </p:pic>
      <p:sp>
        <p:nvSpPr>
          <p:cNvPr id="4" name="CasellaDiTesto 3"/>
          <p:cNvSpPr txBox="1"/>
          <p:nvPr/>
        </p:nvSpPr>
        <p:spPr>
          <a:xfrm>
            <a:off x="985282" y="338669"/>
            <a:ext cx="7185050"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GB" b="1" dirty="0">
                <a:latin typeface="Times New Roman"/>
                <a:cs typeface="Times New Roman"/>
              </a:rPr>
              <a:t>U-87 MG</a:t>
            </a:r>
            <a:r>
              <a:rPr lang="en-GB" dirty="0">
                <a:latin typeface="Times New Roman"/>
                <a:cs typeface="Times New Roman"/>
              </a:rPr>
              <a:t>: human </a:t>
            </a:r>
            <a:r>
              <a:rPr lang="en-GB" dirty="0" err="1">
                <a:latin typeface="Times New Roman"/>
                <a:cs typeface="Times New Roman"/>
              </a:rPr>
              <a:t>glioblastoma</a:t>
            </a:r>
            <a:r>
              <a:rPr lang="en-GB" dirty="0">
                <a:latin typeface="Times New Roman"/>
                <a:cs typeface="Times New Roman"/>
              </a:rPr>
              <a:t> cell line. Constitutes a </a:t>
            </a:r>
            <a:r>
              <a:rPr lang="en-GB" b="1" dirty="0">
                <a:latin typeface="Times New Roman"/>
                <a:cs typeface="Times New Roman"/>
              </a:rPr>
              <a:t>widely accepted and robust model mimicking the glial</a:t>
            </a:r>
            <a:r>
              <a:rPr lang="en-GB" dirty="0">
                <a:latin typeface="Times New Roman"/>
                <a:cs typeface="Times New Roman"/>
              </a:rPr>
              <a:t> component involved in the </a:t>
            </a:r>
            <a:r>
              <a:rPr lang="en-GB" b="1" dirty="0">
                <a:latin typeface="Times New Roman"/>
                <a:cs typeface="Times New Roman"/>
              </a:rPr>
              <a:t>immune response in the central nervous system</a:t>
            </a:r>
            <a:r>
              <a:rPr lang="en-GB" dirty="0">
                <a:latin typeface="Times New Roman"/>
                <a:cs typeface="Times New Roman"/>
              </a:rPr>
              <a:t>.</a:t>
            </a:r>
          </a:p>
        </p:txBody>
      </p:sp>
      <p:sp>
        <p:nvSpPr>
          <p:cNvPr id="5" name="CasellaDiTesto 4"/>
          <p:cNvSpPr txBox="1"/>
          <p:nvPr/>
        </p:nvSpPr>
        <p:spPr>
          <a:xfrm>
            <a:off x="985282" y="5288846"/>
            <a:ext cx="718505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GB" b="1" dirty="0">
                <a:latin typeface="Times New Roman"/>
                <a:cs typeface="Times New Roman"/>
              </a:rPr>
              <a:t>ZIKV, MRS ZKV CTA 723 strain</a:t>
            </a:r>
            <a:r>
              <a:rPr lang="en-GB" dirty="0">
                <a:latin typeface="Times New Roman"/>
                <a:cs typeface="Times New Roman"/>
              </a:rPr>
              <a:t>, kindly provided by the Italian “</a:t>
            </a:r>
            <a:r>
              <a:rPr lang="en-GB" dirty="0" err="1">
                <a:latin typeface="Times New Roman"/>
                <a:cs typeface="Times New Roman"/>
              </a:rPr>
              <a:t>Istituto</a:t>
            </a:r>
            <a:r>
              <a:rPr lang="en-GB" dirty="0">
                <a:latin typeface="Times New Roman"/>
                <a:cs typeface="Times New Roman"/>
              </a:rPr>
              <a:t> </a:t>
            </a:r>
            <a:r>
              <a:rPr lang="en-GB" dirty="0" err="1">
                <a:latin typeface="Times New Roman"/>
                <a:cs typeface="Times New Roman"/>
              </a:rPr>
              <a:t>Superiore</a:t>
            </a:r>
            <a:r>
              <a:rPr lang="en-GB" dirty="0">
                <a:latin typeface="Times New Roman"/>
                <a:cs typeface="Times New Roman"/>
              </a:rPr>
              <a:t> di </a:t>
            </a:r>
            <a:r>
              <a:rPr lang="en-GB" dirty="0" err="1">
                <a:latin typeface="Times New Roman"/>
                <a:cs typeface="Times New Roman"/>
              </a:rPr>
              <a:t>Sanità</a:t>
            </a:r>
            <a:r>
              <a:rPr lang="en-GB" dirty="0">
                <a:latin typeface="Times New Roman"/>
                <a:cs typeface="Times New Roman"/>
              </a:rPr>
              <a:t>”. </a:t>
            </a:r>
            <a:r>
              <a:rPr lang="en-GB" b="1" dirty="0">
                <a:latin typeface="Times New Roman"/>
                <a:cs typeface="Times New Roman"/>
              </a:rPr>
              <a:t> </a:t>
            </a:r>
            <a:endParaRPr lang="en-GB" dirty="0">
              <a:latin typeface="Times New Roman"/>
              <a:cs typeface="Times New Roman"/>
            </a:endParaRPr>
          </a:p>
        </p:txBody>
      </p:sp>
    </p:spTree>
    <p:extLst>
      <p:ext uri="{BB962C8B-B14F-4D97-AF65-F5344CB8AC3E}">
        <p14:creationId xmlns:p14="http://schemas.microsoft.com/office/powerpoint/2010/main" val="866016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2555" y="2860217"/>
            <a:ext cx="7478889" cy="3842560"/>
          </a:xfrm>
          <a:prstGeom prst="rect">
            <a:avLst/>
          </a:prstGeom>
        </p:spPr>
        <p:style>
          <a:lnRef idx="2">
            <a:schemeClr val="accent6"/>
          </a:lnRef>
          <a:fillRef idx="1">
            <a:schemeClr val="lt1"/>
          </a:fillRef>
          <a:effectRef idx="0">
            <a:schemeClr val="accent6"/>
          </a:effectRef>
          <a:fontRef idx="minor">
            <a:schemeClr val="dk1"/>
          </a:fontRef>
        </p:style>
      </p:pic>
      <p:sp>
        <p:nvSpPr>
          <p:cNvPr id="3" name="Titolo 1"/>
          <p:cNvSpPr txBox="1">
            <a:spLocks/>
          </p:cNvSpPr>
          <p:nvPr/>
        </p:nvSpPr>
        <p:spPr>
          <a:xfrm>
            <a:off x="457200" y="274637"/>
            <a:ext cx="8229600" cy="674612"/>
          </a:xfrm>
          <a:prstGeom prst="rect">
            <a:avLst/>
          </a:prstGeom>
        </p:spPr>
        <p:style>
          <a:lnRef idx="0">
            <a:schemeClr val="accent6"/>
          </a:lnRef>
          <a:fillRef idx="3">
            <a:schemeClr val="accent6"/>
          </a:fillRef>
          <a:effectRef idx="3">
            <a:schemeClr val="accent6"/>
          </a:effectRef>
          <a:fontRef idx="minor">
            <a:schemeClr val="lt1"/>
          </a:fontRef>
        </p:style>
        <p:txBody>
          <a:bodyP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600" dirty="0">
                <a:solidFill>
                  <a:schemeClr val="tx1"/>
                </a:solidFill>
                <a:latin typeface="Times New Roman"/>
                <a:cs typeface="Times New Roman"/>
              </a:rPr>
              <a:t>Drug discovery and compound testing</a:t>
            </a:r>
          </a:p>
          <a:p>
            <a:endParaRPr lang="en-GB" sz="3600" b="1" dirty="0">
              <a:solidFill>
                <a:schemeClr val="tx1"/>
              </a:solidFill>
              <a:latin typeface="Times New Roman"/>
              <a:cs typeface="Times New Roman"/>
            </a:endParaRPr>
          </a:p>
        </p:txBody>
      </p:sp>
      <p:sp>
        <p:nvSpPr>
          <p:cNvPr id="5" name="CasellaDiTesto 4"/>
          <p:cNvSpPr txBox="1"/>
          <p:nvPr/>
        </p:nvSpPr>
        <p:spPr>
          <a:xfrm>
            <a:off x="457200" y="1019805"/>
            <a:ext cx="8229600" cy="1754327"/>
          </a:xfrm>
          <a:prstGeom prst="rect">
            <a:avLst/>
          </a:prstGeom>
          <a:noFill/>
        </p:spPr>
        <p:txBody>
          <a:bodyPr wrap="square" rtlCol="0">
            <a:spAutoFit/>
          </a:bodyPr>
          <a:lstStyle/>
          <a:p>
            <a:pPr marL="285750" indent="-285750" algn="just">
              <a:buFont typeface="Arial"/>
              <a:buChar char="•"/>
            </a:pPr>
            <a:r>
              <a:rPr lang="en-GB" b="1" dirty="0">
                <a:latin typeface="Times New Roman"/>
                <a:cs typeface="Times New Roman"/>
              </a:rPr>
              <a:t>25-Hydroxycholesterol (25-HC) </a:t>
            </a:r>
            <a:r>
              <a:rPr lang="en-GB" dirty="0">
                <a:latin typeface="Times New Roman"/>
                <a:cs typeface="Times New Roman"/>
              </a:rPr>
              <a:t>treatment in cultured cells broadly inhibits growth of enveloped viruses (VSH, HSV, HIV, MHV68, EBOV). The compound has been seen to </a:t>
            </a:r>
            <a:r>
              <a:rPr lang="en-GB" b="1" dirty="0">
                <a:latin typeface="Times New Roman"/>
                <a:cs typeface="Times New Roman"/>
              </a:rPr>
              <a:t>suppresses viral growth </a:t>
            </a:r>
            <a:r>
              <a:rPr lang="en-GB" dirty="0">
                <a:latin typeface="Times New Roman"/>
                <a:cs typeface="Times New Roman"/>
              </a:rPr>
              <a:t>by </a:t>
            </a:r>
            <a:r>
              <a:rPr lang="en-GB" b="1" dirty="0">
                <a:latin typeface="Times New Roman"/>
                <a:cs typeface="Times New Roman"/>
              </a:rPr>
              <a:t>blocking membrane fusion between virus and cell</a:t>
            </a:r>
            <a:r>
              <a:rPr lang="en-GB" dirty="0">
                <a:latin typeface="Times New Roman"/>
                <a:cs typeface="Times New Roman"/>
              </a:rPr>
              <a:t>. Indeed, the compound is thought to </a:t>
            </a:r>
            <a:r>
              <a:rPr lang="en-GB" b="1" dirty="0">
                <a:latin typeface="Times New Roman"/>
                <a:cs typeface="Times New Roman"/>
              </a:rPr>
              <a:t>alter membrane structures </a:t>
            </a:r>
            <a:r>
              <a:rPr lang="en-GB" dirty="0">
                <a:latin typeface="Times New Roman"/>
                <a:cs typeface="Times New Roman"/>
              </a:rPr>
              <a:t>and </a:t>
            </a:r>
            <a:r>
              <a:rPr lang="en-GB" b="1" dirty="0">
                <a:latin typeface="Times New Roman"/>
                <a:cs typeface="Times New Roman"/>
              </a:rPr>
              <a:t>prevents invagination of the plasma membrane and subsequent viral entry</a:t>
            </a:r>
            <a:r>
              <a:rPr lang="en-GB" dirty="0">
                <a:latin typeface="Times New Roman"/>
                <a:cs typeface="Times New Roman"/>
              </a:rPr>
              <a:t> but it does </a:t>
            </a:r>
            <a:r>
              <a:rPr lang="en-GB" b="1" dirty="0">
                <a:latin typeface="Times New Roman"/>
                <a:cs typeface="Times New Roman"/>
              </a:rPr>
              <a:t>not effect the cell-binding capability of ZIKV</a:t>
            </a:r>
            <a:r>
              <a:rPr lang="en-GB" dirty="0">
                <a:latin typeface="Times New Roman"/>
                <a:cs typeface="Times New Roman"/>
              </a:rPr>
              <a:t>.</a:t>
            </a:r>
          </a:p>
        </p:txBody>
      </p:sp>
    </p:spTree>
    <p:extLst>
      <p:ext uri="{BB962C8B-B14F-4D97-AF65-F5344CB8AC3E}">
        <p14:creationId xmlns:p14="http://schemas.microsoft.com/office/powerpoint/2010/main" val="38602293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57200" y="274637"/>
            <a:ext cx="8229600" cy="501474"/>
          </a:xfrm>
          <a:prstGeom prst="rect">
            <a:avLst/>
          </a:prstGeom>
        </p:spPr>
        <p:style>
          <a:lnRef idx="0">
            <a:schemeClr val="accent6"/>
          </a:lnRef>
          <a:fillRef idx="3">
            <a:schemeClr val="accent6"/>
          </a:fillRef>
          <a:effectRef idx="3">
            <a:schemeClr val="accent6"/>
          </a:effectRef>
          <a:fontRef idx="minor">
            <a:schemeClr val="lt1"/>
          </a:fontRef>
        </p:style>
        <p:txBody>
          <a:bodyP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2400" b="1" dirty="0">
                <a:solidFill>
                  <a:schemeClr val="tx1"/>
                </a:solidFill>
                <a:latin typeface="Times New Roman"/>
                <a:cs typeface="Times New Roman"/>
              </a:rPr>
              <a:t>25-HC: protective effect on ZIKV-infected U-87 MG cells</a:t>
            </a:r>
          </a:p>
          <a:p>
            <a:endParaRPr lang="en-GB" sz="3600" b="1" dirty="0">
              <a:solidFill>
                <a:schemeClr val="tx1"/>
              </a:solidFill>
              <a:latin typeface="Times New Roman"/>
              <a:cs typeface="Times New Roman"/>
            </a:endParaRPr>
          </a:p>
        </p:txBody>
      </p:sp>
      <p:sp>
        <p:nvSpPr>
          <p:cNvPr id="3" name="CasellaDiTesto 2"/>
          <p:cNvSpPr txBox="1"/>
          <p:nvPr/>
        </p:nvSpPr>
        <p:spPr>
          <a:xfrm>
            <a:off x="457200" y="1019724"/>
            <a:ext cx="8229600" cy="1754327"/>
          </a:xfrm>
          <a:prstGeom prst="rect">
            <a:avLst/>
          </a:prstGeom>
          <a:noFill/>
        </p:spPr>
        <p:txBody>
          <a:bodyPr wrap="square" rtlCol="0">
            <a:spAutoFit/>
          </a:bodyPr>
          <a:lstStyle/>
          <a:p>
            <a:pPr marL="285750" indent="-285750" algn="just">
              <a:buFont typeface="Arial"/>
              <a:buChar char="•"/>
            </a:pPr>
            <a:r>
              <a:rPr lang="cy-GB" b="1" dirty="0">
                <a:latin typeface="Times New Roman"/>
                <a:cs typeface="Times New Roman"/>
              </a:rPr>
              <a:t>25-HC </a:t>
            </a:r>
            <a:r>
              <a:rPr lang="cy-GB" dirty="0">
                <a:latin typeface="Times New Roman"/>
                <a:cs typeface="Times New Roman"/>
              </a:rPr>
              <a:t>is an oxysterol already seen to have an antiviral and anti-inflammatory acitivity.</a:t>
            </a:r>
          </a:p>
          <a:p>
            <a:pPr marL="285750" indent="-285750" algn="just">
              <a:buFont typeface="Arial"/>
              <a:buChar char="•"/>
            </a:pPr>
            <a:r>
              <a:rPr lang="cy-GB" dirty="0">
                <a:latin typeface="Times New Roman"/>
                <a:cs typeface="Times New Roman"/>
              </a:rPr>
              <a:t>25-HC is able to increase cell viability following ZIKV infection, diminish intracellular viral load </a:t>
            </a:r>
            <a:r>
              <a:rPr lang="en-GB" dirty="0">
                <a:latin typeface="Times New Roman"/>
                <a:cs typeface="Times New Roman"/>
              </a:rPr>
              <a:t>rescue virus-mediated inflammation </a:t>
            </a:r>
            <a:r>
              <a:rPr lang="cy-GB" dirty="0">
                <a:latin typeface="Times New Roman"/>
                <a:cs typeface="Times New Roman"/>
              </a:rPr>
              <a:t>in U87-MG cell line.</a:t>
            </a:r>
          </a:p>
          <a:p>
            <a:endParaRPr lang="it-IT" dirty="0">
              <a:latin typeface="Times New Roman"/>
              <a:cs typeface="Times New Roman"/>
            </a:endParaRPr>
          </a:p>
          <a:p>
            <a:endParaRPr lang="it-IT" dirty="0">
              <a:latin typeface="Times New Roman"/>
              <a:cs typeface="Times New Roman"/>
            </a:endParaRPr>
          </a:p>
        </p:txBody>
      </p:sp>
      <p:pic>
        <p:nvPicPr>
          <p:cNvPr id="4" name="Immagin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0999" y="2652889"/>
            <a:ext cx="5842001" cy="4205111"/>
          </a:xfrm>
          <a:prstGeom prst="rect">
            <a:avLst/>
          </a:prstGeom>
        </p:spPr>
      </p:pic>
      <p:pic>
        <p:nvPicPr>
          <p:cNvPr id="5" name="Immagine 4" descr="Schermata 2017-07-12 alle 09.23.25.png"/>
          <p:cNvPicPr>
            <a:picLocks noChangeAspect="1"/>
          </p:cNvPicPr>
          <p:nvPr/>
        </p:nvPicPr>
        <p:blipFill>
          <a:blip r:embed="rId3"/>
          <a:stretch>
            <a:fillRect/>
          </a:stretch>
        </p:blipFill>
        <p:spPr>
          <a:xfrm>
            <a:off x="7399995" y="2958352"/>
            <a:ext cx="1744005" cy="1857935"/>
          </a:xfrm>
          <a:prstGeom prst="rect">
            <a:avLst/>
          </a:prstGeom>
        </p:spPr>
      </p:pic>
    </p:spTree>
    <p:extLst>
      <p:ext uri="{BB962C8B-B14F-4D97-AF65-F5344CB8AC3E}">
        <p14:creationId xmlns:p14="http://schemas.microsoft.com/office/powerpoint/2010/main" val="8001679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25-HC_ZIKV_viral load.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11381"/>
            <a:ext cx="9144000" cy="4197246"/>
          </a:xfrm>
          <a:prstGeom prst="rect">
            <a:avLst/>
          </a:prstGeom>
        </p:spPr>
      </p:pic>
      <p:sp>
        <p:nvSpPr>
          <p:cNvPr id="3" name="Titolo 1"/>
          <p:cNvSpPr txBox="1">
            <a:spLocks/>
          </p:cNvSpPr>
          <p:nvPr/>
        </p:nvSpPr>
        <p:spPr>
          <a:xfrm>
            <a:off x="457200" y="274637"/>
            <a:ext cx="8229600" cy="674612"/>
          </a:xfrm>
          <a:prstGeom prst="rect">
            <a:avLst/>
          </a:prstGeom>
        </p:spPr>
        <p:style>
          <a:lnRef idx="0">
            <a:schemeClr val="accent6"/>
          </a:lnRef>
          <a:fillRef idx="3">
            <a:schemeClr val="accent6"/>
          </a:fillRef>
          <a:effectRef idx="3">
            <a:schemeClr val="accent6"/>
          </a:effectRef>
          <a:fontRef idx="minor">
            <a:schemeClr val="lt1"/>
          </a:fontRef>
        </p:style>
        <p:txBody>
          <a:bodyP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600" b="1" dirty="0">
                <a:solidFill>
                  <a:schemeClr val="tx1"/>
                </a:solidFill>
                <a:latin typeface="Times New Roman"/>
                <a:cs typeface="Times New Roman"/>
              </a:rPr>
              <a:t>Results and discussion</a:t>
            </a:r>
          </a:p>
        </p:txBody>
      </p:sp>
    </p:spTree>
    <p:extLst>
      <p:ext uri="{BB962C8B-B14F-4D97-AF65-F5344CB8AC3E}">
        <p14:creationId xmlns:p14="http://schemas.microsoft.com/office/powerpoint/2010/main" val="1629977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5-HC_ZIKV_inflammation.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10706"/>
            <a:ext cx="9144000" cy="3262343"/>
          </a:xfrm>
          <a:prstGeom prst="rect">
            <a:avLst/>
          </a:prstGeom>
        </p:spPr>
      </p:pic>
      <p:sp>
        <p:nvSpPr>
          <p:cNvPr id="3" name="Titolo 1"/>
          <p:cNvSpPr txBox="1">
            <a:spLocks/>
          </p:cNvSpPr>
          <p:nvPr/>
        </p:nvSpPr>
        <p:spPr>
          <a:xfrm>
            <a:off x="457200" y="274637"/>
            <a:ext cx="8229600" cy="674612"/>
          </a:xfrm>
          <a:prstGeom prst="rect">
            <a:avLst/>
          </a:prstGeom>
        </p:spPr>
        <p:style>
          <a:lnRef idx="0">
            <a:schemeClr val="accent6"/>
          </a:lnRef>
          <a:fillRef idx="3">
            <a:schemeClr val="accent6"/>
          </a:fillRef>
          <a:effectRef idx="3">
            <a:schemeClr val="accent6"/>
          </a:effectRef>
          <a:fontRef idx="minor">
            <a:schemeClr val="lt1"/>
          </a:fontRef>
        </p:style>
        <p:txBody>
          <a:bodyP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600" b="1" dirty="0">
                <a:solidFill>
                  <a:schemeClr val="tx1"/>
                </a:solidFill>
                <a:latin typeface="Times New Roman"/>
                <a:cs typeface="Times New Roman"/>
              </a:rPr>
              <a:t>Results and discussion</a:t>
            </a:r>
          </a:p>
        </p:txBody>
      </p:sp>
    </p:spTree>
    <p:extLst>
      <p:ext uri="{BB962C8B-B14F-4D97-AF65-F5344CB8AC3E}">
        <p14:creationId xmlns:p14="http://schemas.microsoft.com/office/powerpoint/2010/main" val="2481147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5-HC_ZIKV_cell viability.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19534"/>
            <a:ext cx="9144000" cy="3726918"/>
          </a:xfrm>
          <a:prstGeom prst="rect">
            <a:avLst/>
          </a:prstGeom>
        </p:spPr>
      </p:pic>
      <p:sp>
        <p:nvSpPr>
          <p:cNvPr id="3" name="Titolo 1"/>
          <p:cNvSpPr txBox="1">
            <a:spLocks/>
          </p:cNvSpPr>
          <p:nvPr/>
        </p:nvSpPr>
        <p:spPr>
          <a:xfrm>
            <a:off x="457200" y="274637"/>
            <a:ext cx="8229600" cy="674612"/>
          </a:xfrm>
          <a:prstGeom prst="rect">
            <a:avLst/>
          </a:prstGeom>
        </p:spPr>
        <p:style>
          <a:lnRef idx="0">
            <a:schemeClr val="accent6"/>
          </a:lnRef>
          <a:fillRef idx="3">
            <a:schemeClr val="accent6"/>
          </a:fillRef>
          <a:effectRef idx="3">
            <a:schemeClr val="accent6"/>
          </a:effectRef>
          <a:fontRef idx="minor">
            <a:schemeClr val="lt1"/>
          </a:fontRef>
        </p:style>
        <p:txBody>
          <a:bodyP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600" b="1" dirty="0">
                <a:solidFill>
                  <a:schemeClr val="tx1"/>
                </a:solidFill>
                <a:latin typeface="Times New Roman"/>
                <a:cs typeface="Times New Roman"/>
              </a:rPr>
              <a:t>Results and discussion</a:t>
            </a:r>
          </a:p>
        </p:txBody>
      </p:sp>
    </p:spTree>
    <p:extLst>
      <p:ext uri="{BB962C8B-B14F-4D97-AF65-F5344CB8AC3E}">
        <p14:creationId xmlns:p14="http://schemas.microsoft.com/office/powerpoint/2010/main" val="13700425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57200" y="1364397"/>
            <a:ext cx="8229600" cy="5078314"/>
          </a:xfrm>
          <a:prstGeom prst="rect">
            <a:avLst/>
          </a:prstGeom>
        </p:spPr>
        <p:txBody>
          <a:bodyPr wrap="square">
            <a:spAutoFit/>
          </a:bodyPr>
          <a:lstStyle/>
          <a:p>
            <a:pPr marL="285750" indent="-285750" algn="just">
              <a:buFont typeface="Arial"/>
              <a:buChar char="•"/>
            </a:pPr>
            <a:r>
              <a:rPr lang="en-GB" b="1" dirty="0">
                <a:latin typeface="Times New Roman"/>
                <a:cs typeface="Times New Roman"/>
              </a:rPr>
              <a:t>25-HC</a:t>
            </a:r>
            <a:r>
              <a:rPr lang="en-GB" dirty="0">
                <a:latin typeface="Times New Roman"/>
                <a:cs typeface="Times New Roman"/>
              </a:rPr>
              <a:t> has the ability to </a:t>
            </a:r>
            <a:r>
              <a:rPr lang="en-GB" b="1" dirty="0">
                <a:latin typeface="Times New Roman"/>
                <a:cs typeface="Times New Roman"/>
              </a:rPr>
              <a:t>reduce </a:t>
            </a:r>
            <a:r>
              <a:rPr lang="en-GB" b="1" i="1" dirty="0" err="1">
                <a:latin typeface="Times New Roman"/>
                <a:cs typeface="Times New Roman"/>
              </a:rPr>
              <a:t>flavivirus</a:t>
            </a:r>
            <a:r>
              <a:rPr lang="en-GB" b="1" dirty="0">
                <a:latin typeface="Times New Roman"/>
                <a:cs typeface="Times New Roman"/>
              </a:rPr>
              <a:t> infection by restricting its entry </a:t>
            </a:r>
            <a:r>
              <a:rPr lang="en-GB" dirty="0">
                <a:latin typeface="Times New Roman"/>
                <a:cs typeface="Times New Roman"/>
              </a:rPr>
              <a:t>and </a:t>
            </a:r>
            <a:r>
              <a:rPr lang="en-GB" b="1" dirty="0">
                <a:latin typeface="Times New Roman"/>
                <a:cs typeface="Times New Roman"/>
              </a:rPr>
              <a:t>inhibiting inflammation originated by ZIKV infection</a:t>
            </a:r>
            <a:r>
              <a:rPr lang="en-GB" dirty="0">
                <a:latin typeface="Times New Roman"/>
                <a:cs typeface="Times New Roman"/>
              </a:rPr>
              <a:t>. In our work, we confirmed the antiviral action of 25-HC. Indeed, as a consequence of ZIKV entry inhibition, we observed a reduction of viral replication and, for the first time, a rescue in virus-mediated inflammation as a consequence of the anti-inflammatory effect of 25-HC. </a:t>
            </a:r>
          </a:p>
          <a:p>
            <a:pPr marL="285750" indent="-285750" algn="just">
              <a:buFont typeface="Arial"/>
              <a:buChar char="•"/>
            </a:pPr>
            <a:endParaRPr lang="en-GB" dirty="0">
              <a:latin typeface="Times New Roman"/>
              <a:cs typeface="Times New Roman"/>
            </a:endParaRPr>
          </a:p>
          <a:p>
            <a:pPr marL="285750" indent="-285750" algn="just">
              <a:buFont typeface="Arial"/>
              <a:buChar char="•"/>
            </a:pPr>
            <a:r>
              <a:rPr lang="en-GB" dirty="0">
                <a:latin typeface="Times New Roman"/>
                <a:cs typeface="Times New Roman"/>
              </a:rPr>
              <a:t>We speculate the presence of a dual mechanism underlying 25-HC activity in U-87 MG cells:</a:t>
            </a:r>
          </a:p>
          <a:p>
            <a:pPr algn="just"/>
            <a:r>
              <a:rPr lang="en-GB" dirty="0">
                <a:latin typeface="Times New Roman"/>
                <a:cs typeface="Times New Roman"/>
              </a:rPr>
              <a:t>	</a:t>
            </a:r>
            <a:r>
              <a:rPr lang="en-GB" b="1" dirty="0">
                <a:latin typeface="Times New Roman"/>
                <a:cs typeface="Times New Roman"/>
              </a:rPr>
              <a:t>1. inhibition of viral entry</a:t>
            </a:r>
            <a:r>
              <a:rPr lang="en-GB" dirty="0">
                <a:latin typeface="Times New Roman"/>
                <a:cs typeface="Times New Roman"/>
              </a:rPr>
              <a:t>: we show that at the highest concentration 25-HC 	is able to decrease ZIKV load.</a:t>
            </a:r>
          </a:p>
          <a:p>
            <a:pPr algn="just"/>
            <a:r>
              <a:rPr lang="en-GB" b="1" dirty="0">
                <a:latin typeface="Times New Roman"/>
                <a:cs typeface="Times New Roman"/>
              </a:rPr>
              <a:t>	2. decrement of inflammatory response</a:t>
            </a:r>
            <a:r>
              <a:rPr lang="en-GB" dirty="0">
                <a:latin typeface="Times New Roman"/>
                <a:cs typeface="Times New Roman"/>
              </a:rPr>
              <a:t>: probably by blocking the activation of  	SREBP proteins involved in regulation of cholesterol biosynthesis and 	 			    	</a:t>
            </a:r>
            <a:r>
              <a:rPr lang="en-GB" dirty="0" err="1">
                <a:latin typeface="Times New Roman"/>
                <a:cs typeface="Times New Roman"/>
              </a:rPr>
              <a:t>inflammosome</a:t>
            </a:r>
            <a:r>
              <a:rPr lang="en-GB" dirty="0">
                <a:latin typeface="Times New Roman"/>
                <a:cs typeface="Times New Roman"/>
              </a:rPr>
              <a:t> activation.</a:t>
            </a:r>
          </a:p>
          <a:p>
            <a:pPr algn="just"/>
            <a:endParaRPr lang="en-GB" dirty="0">
              <a:latin typeface="Times New Roman"/>
              <a:cs typeface="Times New Roman"/>
            </a:endParaRPr>
          </a:p>
          <a:p>
            <a:pPr marL="285750" indent="-285750" algn="just">
              <a:buFont typeface="Arial"/>
              <a:buChar char="•"/>
            </a:pPr>
            <a:r>
              <a:rPr lang="en-GB" dirty="0">
                <a:latin typeface="Times New Roman"/>
                <a:cs typeface="Times New Roman"/>
              </a:rPr>
              <a:t>Therefore, taking into account that 25-HC is not toxic, is able to penetrate the blood-brain barrier and to rescue </a:t>
            </a:r>
            <a:r>
              <a:rPr lang="en-GB" dirty="0" err="1">
                <a:latin typeface="Times New Roman"/>
                <a:cs typeface="Times New Roman"/>
              </a:rPr>
              <a:t>neuroinflammation</a:t>
            </a:r>
            <a:r>
              <a:rPr lang="en-GB" dirty="0">
                <a:latin typeface="Times New Roman"/>
                <a:cs typeface="Times New Roman"/>
              </a:rPr>
              <a:t>, further testing of this compound should be implemented in order to develop a potential anti-ZIKV agent.</a:t>
            </a:r>
            <a:endParaRPr lang="it-IT" dirty="0">
              <a:effectLst/>
              <a:latin typeface="Times New Roman"/>
              <a:cs typeface="Times New Roman"/>
            </a:endParaRPr>
          </a:p>
        </p:txBody>
      </p:sp>
      <p:sp>
        <p:nvSpPr>
          <p:cNvPr id="3" name="Titolo 1"/>
          <p:cNvSpPr txBox="1">
            <a:spLocks/>
          </p:cNvSpPr>
          <p:nvPr/>
        </p:nvSpPr>
        <p:spPr>
          <a:xfrm>
            <a:off x="457200" y="274637"/>
            <a:ext cx="8229600" cy="674612"/>
          </a:xfrm>
          <a:prstGeom prst="rect">
            <a:avLst/>
          </a:prstGeom>
        </p:spPr>
        <p:style>
          <a:lnRef idx="0">
            <a:schemeClr val="accent6"/>
          </a:lnRef>
          <a:fillRef idx="3">
            <a:schemeClr val="accent6"/>
          </a:fillRef>
          <a:effectRef idx="3">
            <a:schemeClr val="accent6"/>
          </a:effectRef>
          <a:fontRef idx="minor">
            <a:schemeClr val="lt1"/>
          </a:fontRef>
        </p:style>
        <p:txBody>
          <a:bodyP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600" dirty="0">
                <a:solidFill>
                  <a:schemeClr val="tx1"/>
                </a:solidFill>
                <a:latin typeface="Times New Roman"/>
                <a:cs typeface="Times New Roman"/>
              </a:rPr>
              <a:t>Conclusions</a:t>
            </a:r>
          </a:p>
          <a:p>
            <a:endParaRPr lang="en-GB" sz="3600" b="1" dirty="0">
              <a:solidFill>
                <a:schemeClr val="tx1"/>
              </a:solidFill>
              <a:latin typeface="Times New Roman"/>
              <a:cs typeface="Times New Roman"/>
            </a:endParaRPr>
          </a:p>
        </p:txBody>
      </p:sp>
    </p:spTree>
    <p:extLst>
      <p:ext uri="{BB962C8B-B14F-4D97-AF65-F5344CB8AC3E}">
        <p14:creationId xmlns:p14="http://schemas.microsoft.com/office/powerpoint/2010/main" val="2453114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57200" y="274637"/>
            <a:ext cx="8229600" cy="674612"/>
          </a:xfrm>
          <a:prstGeom prst="rect">
            <a:avLst/>
          </a:prstGeom>
        </p:spPr>
        <p:style>
          <a:lnRef idx="0">
            <a:schemeClr val="accent6"/>
          </a:lnRef>
          <a:fillRef idx="3">
            <a:schemeClr val="accent6"/>
          </a:fillRef>
          <a:effectRef idx="3">
            <a:schemeClr val="accent6"/>
          </a:effectRef>
          <a:fontRef idx="minor">
            <a:schemeClr val="lt1"/>
          </a:fontRef>
        </p:style>
        <p:txBody>
          <a:bodyP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600" dirty="0">
                <a:solidFill>
                  <a:schemeClr val="tx1"/>
                </a:solidFill>
                <a:latin typeface="Times New Roman"/>
                <a:cs typeface="Times New Roman"/>
              </a:rPr>
              <a:t>Compound testing: </a:t>
            </a:r>
            <a:r>
              <a:rPr lang="en-GB" sz="3600" dirty="0" err="1">
                <a:solidFill>
                  <a:schemeClr val="tx1"/>
                </a:solidFill>
                <a:latin typeface="Times New Roman"/>
                <a:cs typeface="Times New Roman"/>
              </a:rPr>
              <a:t>Chloroquine</a:t>
            </a:r>
            <a:endParaRPr lang="en-GB" sz="3600" dirty="0">
              <a:solidFill>
                <a:schemeClr val="tx1"/>
              </a:solidFill>
              <a:latin typeface="Times New Roman"/>
              <a:cs typeface="Times New Roman"/>
            </a:endParaRPr>
          </a:p>
          <a:p>
            <a:endParaRPr lang="en-GB" sz="3600" b="1" dirty="0">
              <a:solidFill>
                <a:schemeClr val="tx1"/>
              </a:solidFill>
              <a:latin typeface="Times New Roman"/>
              <a:cs typeface="Times New Roman"/>
            </a:endParaRPr>
          </a:p>
        </p:txBody>
      </p:sp>
      <p:pic>
        <p:nvPicPr>
          <p:cNvPr id="3" name="Immagin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857" y="1148717"/>
            <a:ext cx="6550144" cy="5375818"/>
          </a:xfrm>
          <a:prstGeom prst="rect">
            <a:avLst/>
          </a:prstGeom>
          <a:ln w="38100" cmpd="sng">
            <a:solidFill>
              <a:schemeClr val="accent6"/>
            </a:solidFill>
          </a:ln>
        </p:spPr>
        <p:style>
          <a:lnRef idx="2">
            <a:schemeClr val="accent6"/>
          </a:lnRef>
          <a:fillRef idx="1">
            <a:schemeClr val="lt1"/>
          </a:fillRef>
          <a:effectRef idx="0">
            <a:schemeClr val="accent6"/>
          </a:effectRef>
          <a:fontRef idx="minor">
            <a:schemeClr val="dk1"/>
          </a:fontRef>
        </p:style>
      </p:pic>
      <p:sp>
        <p:nvSpPr>
          <p:cNvPr id="4" name="CasellaDiTesto 3"/>
          <p:cNvSpPr txBox="1"/>
          <p:nvPr/>
        </p:nvSpPr>
        <p:spPr>
          <a:xfrm>
            <a:off x="7072163" y="3139484"/>
            <a:ext cx="1893938" cy="1815882"/>
          </a:xfrm>
          <a:prstGeom prst="rect">
            <a:avLst/>
          </a:prstGeom>
          <a:noFill/>
          <a:ln>
            <a:solidFill>
              <a:srgbClr val="F79646"/>
            </a:solidFill>
          </a:ln>
        </p:spPr>
        <p:txBody>
          <a:bodyPr wrap="square" rtlCol="0">
            <a:spAutoFit/>
          </a:bodyPr>
          <a:lstStyle/>
          <a:p>
            <a:pPr algn="just"/>
            <a:r>
              <a:rPr lang="it-IT" sz="1400" b="1" dirty="0" err="1">
                <a:latin typeface="Times New Roman"/>
                <a:cs typeface="Times New Roman"/>
              </a:rPr>
              <a:t>Chloroquine</a:t>
            </a:r>
            <a:r>
              <a:rPr lang="it-IT" sz="1400" b="1" dirty="0">
                <a:latin typeface="Times New Roman"/>
                <a:cs typeface="Times New Roman"/>
              </a:rPr>
              <a:t> (CQ) </a:t>
            </a:r>
            <a:r>
              <a:rPr lang="it-IT" sz="1400" dirty="0" err="1">
                <a:latin typeface="Times New Roman"/>
                <a:cs typeface="Times New Roman"/>
              </a:rPr>
              <a:t>as</a:t>
            </a:r>
            <a:r>
              <a:rPr lang="it-IT" sz="1400" dirty="0">
                <a:latin typeface="Times New Roman"/>
                <a:cs typeface="Times New Roman"/>
              </a:rPr>
              <a:t> </a:t>
            </a:r>
            <a:r>
              <a:rPr lang="it-IT" sz="1400" dirty="0" err="1">
                <a:latin typeface="Times New Roman"/>
                <a:cs typeface="Times New Roman"/>
              </a:rPr>
              <a:t>crucial</a:t>
            </a:r>
            <a:r>
              <a:rPr lang="it-IT" sz="1400" dirty="0">
                <a:latin typeface="Times New Roman"/>
                <a:cs typeface="Times New Roman"/>
              </a:rPr>
              <a:t> </a:t>
            </a:r>
            <a:r>
              <a:rPr lang="it-IT" sz="1400" b="1" dirty="0" err="1">
                <a:latin typeface="Times New Roman"/>
                <a:cs typeface="Times New Roman"/>
              </a:rPr>
              <a:t>autophagic</a:t>
            </a:r>
            <a:r>
              <a:rPr lang="it-IT" sz="1400" b="1" dirty="0">
                <a:latin typeface="Times New Roman"/>
                <a:cs typeface="Times New Roman"/>
              </a:rPr>
              <a:t> </a:t>
            </a:r>
            <a:r>
              <a:rPr lang="it-IT" sz="1400" b="1" dirty="0" err="1">
                <a:latin typeface="Times New Roman"/>
                <a:cs typeface="Times New Roman"/>
              </a:rPr>
              <a:t>inhibitor</a:t>
            </a:r>
            <a:r>
              <a:rPr lang="it-IT" sz="1400" dirty="0">
                <a:latin typeface="Times New Roman"/>
                <a:cs typeface="Times New Roman"/>
              </a:rPr>
              <a:t>, the compound </a:t>
            </a:r>
            <a:r>
              <a:rPr lang="it-IT" sz="1400" dirty="0" err="1">
                <a:latin typeface="Times New Roman"/>
                <a:cs typeface="Times New Roman"/>
              </a:rPr>
              <a:t>able</a:t>
            </a:r>
            <a:r>
              <a:rPr lang="it-IT" sz="1400" dirty="0">
                <a:latin typeface="Times New Roman"/>
                <a:cs typeface="Times New Roman"/>
              </a:rPr>
              <a:t> to </a:t>
            </a:r>
            <a:r>
              <a:rPr lang="it-IT" sz="1400" b="1" dirty="0">
                <a:latin typeface="Times New Roman"/>
                <a:cs typeface="Times New Roman"/>
              </a:rPr>
              <a:t>alter </a:t>
            </a:r>
            <a:r>
              <a:rPr lang="it-IT" sz="1400" b="1" dirty="0" err="1">
                <a:latin typeface="Times New Roman"/>
                <a:cs typeface="Times New Roman"/>
              </a:rPr>
              <a:t>cellular</a:t>
            </a:r>
            <a:r>
              <a:rPr lang="it-IT" sz="1400" b="1" dirty="0">
                <a:latin typeface="Times New Roman"/>
                <a:cs typeface="Times New Roman"/>
              </a:rPr>
              <a:t> redox </a:t>
            </a:r>
            <a:r>
              <a:rPr lang="it-IT" sz="1400" b="1" dirty="0" err="1">
                <a:latin typeface="Times New Roman"/>
                <a:cs typeface="Times New Roman"/>
              </a:rPr>
              <a:t>homeostasis</a:t>
            </a:r>
            <a:r>
              <a:rPr lang="it-IT" sz="1400" b="1" dirty="0">
                <a:latin typeface="Times New Roman"/>
                <a:cs typeface="Times New Roman"/>
              </a:rPr>
              <a:t> </a:t>
            </a:r>
            <a:r>
              <a:rPr lang="it-IT" sz="1400" dirty="0">
                <a:latin typeface="Times New Roman"/>
                <a:cs typeface="Times New Roman"/>
              </a:rPr>
              <a:t>and </a:t>
            </a:r>
            <a:r>
              <a:rPr lang="it-IT" sz="1400" dirty="0" err="1">
                <a:latin typeface="Times New Roman"/>
                <a:cs typeface="Times New Roman"/>
              </a:rPr>
              <a:t>it</a:t>
            </a:r>
            <a:r>
              <a:rPr lang="it-IT" sz="1400" dirty="0">
                <a:latin typeface="Times New Roman"/>
                <a:cs typeface="Times New Roman"/>
              </a:rPr>
              <a:t> </a:t>
            </a:r>
            <a:r>
              <a:rPr lang="it-IT" sz="1400" dirty="0" err="1">
                <a:latin typeface="Times New Roman"/>
                <a:cs typeface="Times New Roman"/>
              </a:rPr>
              <a:t>also</a:t>
            </a:r>
            <a:r>
              <a:rPr lang="it-IT" sz="1400" dirty="0">
                <a:latin typeface="Times New Roman"/>
                <a:cs typeface="Times New Roman"/>
              </a:rPr>
              <a:t> </a:t>
            </a:r>
            <a:r>
              <a:rPr lang="it-IT" sz="1400" dirty="0" err="1">
                <a:latin typeface="Times New Roman"/>
                <a:cs typeface="Times New Roman"/>
              </a:rPr>
              <a:t>acts</a:t>
            </a:r>
            <a:r>
              <a:rPr lang="it-IT" sz="1400" dirty="0">
                <a:latin typeface="Times New Roman"/>
                <a:cs typeface="Times New Roman"/>
              </a:rPr>
              <a:t> by </a:t>
            </a:r>
            <a:r>
              <a:rPr lang="it-IT" sz="1400" dirty="0" err="1">
                <a:latin typeface="Times New Roman"/>
                <a:cs typeface="Times New Roman"/>
              </a:rPr>
              <a:t>raising</a:t>
            </a:r>
            <a:r>
              <a:rPr lang="it-IT" sz="1400" dirty="0">
                <a:latin typeface="Times New Roman"/>
                <a:cs typeface="Times New Roman"/>
              </a:rPr>
              <a:t> the </a:t>
            </a:r>
            <a:r>
              <a:rPr lang="it-IT" sz="1400" dirty="0" err="1">
                <a:latin typeface="Times New Roman"/>
                <a:cs typeface="Times New Roman"/>
              </a:rPr>
              <a:t>pH</a:t>
            </a:r>
            <a:r>
              <a:rPr lang="it-IT" sz="1400" dirty="0">
                <a:latin typeface="Times New Roman"/>
                <a:cs typeface="Times New Roman"/>
              </a:rPr>
              <a:t> </a:t>
            </a:r>
            <a:r>
              <a:rPr lang="it-IT" sz="1400" dirty="0" err="1">
                <a:latin typeface="Times New Roman"/>
                <a:cs typeface="Times New Roman"/>
              </a:rPr>
              <a:t>levels</a:t>
            </a:r>
            <a:r>
              <a:rPr lang="it-IT" sz="1400" dirty="0">
                <a:latin typeface="Times New Roman"/>
                <a:cs typeface="Times New Roman"/>
              </a:rPr>
              <a:t> of  </a:t>
            </a:r>
            <a:r>
              <a:rPr lang="it-IT" sz="1400" dirty="0" err="1">
                <a:latin typeface="Times New Roman"/>
                <a:cs typeface="Times New Roman"/>
              </a:rPr>
              <a:t>endosomes</a:t>
            </a:r>
            <a:r>
              <a:rPr lang="it-IT" sz="1400" dirty="0">
                <a:latin typeface="Times New Roman"/>
                <a:cs typeface="Times New Roman"/>
              </a:rPr>
              <a:t>.</a:t>
            </a:r>
            <a:endParaRPr lang="it-IT" sz="1400" b="1" dirty="0">
              <a:latin typeface="Times New Roman"/>
              <a:cs typeface="Times New Roman"/>
            </a:endParaRPr>
          </a:p>
        </p:txBody>
      </p:sp>
    </p:spTree>
    <p:extLst>
      <p:ext uri="{BB962C8B-B14F-4D97-AF65-F5344CB8AC3E}">
        <p14:creationId xmlns:p14="http://schemas.microsoft.com/office/powerpoint/2010/main" val="5955726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457200" y="274637"/>
            <a:ext cx="8229600" cy="674612"/>
          </a:xfrm>
          <a:prstGeom prst="rect">
            <a:avLst/>
          </a:prstGeom>
        </p:spPr>
        <p:style>
          <a:lnRef idx="0">
            <a:schemeClr val="accent6"/>
          </a:lnRef>
          <a:fillRef idx="3">
            <a:schemeClr val="accent6"/>
          </a:fillRef>
          <a:effectRef idx="3">
            <a:schemeClr val="accent6"/>
          </a:effectRef>
          <a:fontRef idx="minor">
            <a:schemeClr val="lt1"/>
          </a:fontRef>
        </p:style>
        <p:txBody>
          <a:bodyPr>
            <a:noAutofit/>
          </a:bodyPr>
          <a:lstStyle>
            <a:lvl1pPr algn="ctr" defTabSz="4572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sz="3600" b="1" dirty="0">
                <a:solidFill>
                  <a:schemeClr val="tx1"/>
                </a:solidFill>
                <a:latin typeface="Times New Roman"/>
                <a:cs typeface="Times New Roman"/>
              </a:rPr>
              <a:t>Preliminary results…</a:t>
            </a:r>
          </a:p>
        </p:txBody>
      </p:sp>
      <p:pic>
        <p:nvPicPr>
          <p:cNvPr id="4" name="Immagine 3" descr="25-HC_ZIKV_CQ results.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72971"/>
            <a:ext cx="9144000" cy="5529808"/>
          </a:xfrm>
          <a:prstGeom prst="rect">
            <a:avLst/>
          </a:prstGeom>
        </p:spPr>
      </p:pic>
    </p:spTree>
    <p:extLst>
      <p:ext uri="{BB962C8B-B14F-4D97-AF65-F5344CB8AC3E}">
        <p14:creationId xmlns:p14="http://schemas.microsoft.com/office/powerpoint/2010/main" val="41695416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94687"/>
            <a:ext cx="7050972" cy="830997"/>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Viral genome and proteins: processing and products</a:t>
            </a:r>
          </a:p>
        </p:txBody>
      </p:sp>
      <p:cxnSp>
        <p:nvCxnSpPr>
          <p:cNvPr id="8" name="Connettore 1 7"/>
          <p:cNvCxnSpPr/>
          <p:nvPr/>
        </p:nvCxnSpPr>
        <p:spPr>
          <a:xfrm>
            <a:off x="1094871" y="756352"/>
            <a:ext cx="7050972" cy="0"/>
          </a:xfrm>
          <a:prstGeom prst="line">
            <a:avLst/>
          </a:prstGeom>
        </p:spPr>
        <p:style>
          <a:lnRef idx="1">
            <a:schemeClr val="accent6"/>
          </a:lnRef>
          <a:fillRef idx="0">
            <a:schemeClr val="accent6"/>
          </a:fillRef>
          <a:effectRef idx="0">
            <a:schemeClr val="accent6"/>
          </a:effectRef>
          <a:fontRef idx="minor">
            <a:schemeClr val="tx1"/>
          </a:fontRef>
        </p:style>
      </p:cxnSp>
      <p:pic>
        <p:nvPicPr>
          <p:cNvPr id="6" name="Immagine 5" descr="Schermata 2018-06-12 alle 10.05.06.png"/>
          <p:cNvPicPr>
            <a:picLocks noChangeAspect="1"/>
          </p:cNvPicPr>
          <p:nvPr/>
        </p:nvPicPr>
        <p:blipFill>
          <a:blip r:embed="rId2"/>
          <a:stretch>
            <a:fillRect/>
          </a:stretch>
        </p:blipFill>
        <p:spPr>
          <a:xfrm>
            <a:off x="1094871" y="930148"/>
            <a:ext cx="6949047" cy="3250128"/>
          </a:xfrm>
          <a:prstGeom prst="rect">
            <a:avLst/>
          </a:prstGeom>
        </p:spPr>
      </p:pic>
      <p:sp>
        <p:nvSpPr>
          <p:cNvPr id="3" name="Rettangolo 2"/>
          <p:cNvSpPr/>
          <p:nvPr/>
        </p:nvSpPr>
        <p:spPr>
          <a:xfrm>
            <a:off x="611188" y="4375523"/>
            <a:ext cx="7848600" cy="2523768"/>
          </a:xfrm>
          <a:prstGeom prst="rect">
            <a:avLst/>
          </a:prstGeom>
        </p:spPr>
        <p:txBody>
          <a:bodyPr wrap="square">
            <a:spAutoFit/>
          </a:bodyPr>
          <a:lstStyle/>
          <a:p>
            <a:pPr marL="342900" indent="-342900" algn="just">
              <a:buFont typeface="+mj-lt"/>
              <a:buAutoNum type="alphaUcPeriod"/>
            </a:pPr>
            <a:r>
              <a:rPr lang="en-GB" sz="1400" b="1" dirty="0">
                <a:latin typeface="Times New Roman"/>
                <a:cs typeface="Times New Roman"/>
              </a:rPr>
              <a:t>Schematic </a:t>
            </a:r>
            <a:r>
              <a:rPr lang="en-GB" sz="1400" b="1" dirty="0" err="1">
                <a:latin typeface="Times New Roman"/>
                <a:cs typeface="Times New Roman"/>
              </a:rPr>
              <a:t>rapresentation</a:t>
            </a:r>
            <a:r>
              <a:rPr lang="en-GB" sz="1400" b="1" dirty="0">
                <a:latin typeface="Times New Roman"/>
                <a:cs typeface="Times New Roman"/>
              </a:rPr>
              <a:t> of ZIKV genome</a:t>
            </a:r>
            <a:r>
              <a:rPr lang="en-GB" sz="1400" dirty="0">
                <a:latin typeface="Times New Roman"/>
                <a:cs typeface="Times New Roman"/>
              </a:rPr>
              <a:t>. 5’-UTR and 3’-UTR present secondary structure essential for genome stability and for the promotion of viral replication flanking one single ORF.</a:t>
            </a:r>
          </a:p>
          <a:p>
            <a:pPr marL="342900" indent="-342900" algn="just">
              <a:buFont typeface="+mj-lt"/>
              <a:buAutoNum type="alphaUcPeriod"/>
            </a:pPr>
            <a:r>
              <a:rPr lang="en-GB" sz="1400" b="1" dirty="0">
                <a:latin typeface="Times New Roman"/>
                <a:cs typeface="Times New Roman"/>
              </a:rPr>
              <a:t>Processing strategy and viral protein products</a:t>
            </a:r>
            <a:r>
              <a:rPr lang="en-GB" sz="1400" dirty="0">
                <a:latin typeface="Times New Roman"/>
                <a:cs typeface="Times New Roman"/>
              </a:rPr>
              <a:t>. The ORF encodes for a </a:t>
            </a:r>
            <a:r>
              <a:rPr lang="en-GB" sz="1400" dirty="0" err="1">
                <a:latin typeface="Times New Roman"/>
                <a:cs typeface="Times New Roman"/>
              </a:rPr>
              <a:t>polyprotein</a:t>
            </a:r>
            <a:r>
              <a:rPr lang="en-GB" sz="1400" dirty="0">
                <a:latin typeface="Times New Roman"/>
                <a:cs typeface="Times New Roman"/>
              </a:rPr>
              <a:t> precursor which is co-</a:t>
            </a:r>
            <a:r>
              <a:rPr lang="en-GB" sz="1400" dirty="0" err="1">
                <a:latin typeface="Times New Roman"/>
                <a:cs typeface="Times New Roman"/>
              </a:rPr>
              <a:t>translationally</a:t>
            </a:r>
            <a:r>
              <a:rPr lang="en-GB" sz="1400" dirty="0">
                <a:latin typeface="Times New Roman"/>
                <a:cs typeface="Times New Roman"/>
              </a:rPr>
              <a:t> and/or post-</a:t>
            </a:r>
            <a:r>
              <a:rPr lang="en-GB" sz="1400" dirty="0" err="1">
                <a:latin typeface="Times New Roman"/>
                <a:cs typeface="Times New Roman"/>
              </a:rPr>
              <a:t>translationally</a:t>
            </a:r>
            <a:r>
              <a:rPr lang="en-GB" sz="1400" dirty="0">
                <a:latin typeface="Times New Roman"/>
                <a:cs typeface="Times New Roman"/>
              </a:rPr>
              <a:t> cleaved by viral proteases (NS3), host signal peptidase and an unknown host protease. </a:t>
            </a:r>
            <a:r>
              <a:rPr lang="en-GB" sz="1400" i="1" dirty="0" err="1">
                <a:latin typeface="Times New Roman"/>
                <a:cs typeface="Times New Roman"/>
              </a:rPr>
              <a:t>Flavivirus</a:t>
            </a:r>
            <a:r>
              <a:rPr lang="en-GB" sz="1400" i="1" dirty="0">
                <a:latin typeface="Times New Roman"/>
                <a:cs typeface="Times New Roman"/>
              </a:rPr>
              <a:t> </a:t>
            </a:r>
            <a:r>
              <a:rPr lang="en-GB" sz="1400" dirty="0">
                <a:latin typeface="Times New Roman"/>
                <a:cs typeface="Times New Roman"/>
              </a:rPr>
              <a:t>infected cells undergo extensive remodelling of ER membranes to form </a:t>
            </a:r>
            <a:r>
              <a:rPr lang="en-GB" sz="1400" b="1" dirty="0">
                <a:latin typeface="Times New Roman"/>
                <a:cs typeface="Times New Roman"/>
              </a:rPr>
              <a:t>membranous replication factories </a:t>
            </a:r>
            <a:r>
              <a:rPr lang="en-GB" sz="1400" dirty="0">
                <a:latin typeface="Times New Roman"/>
                <a:cs typeface="Times New Roman"/>
              </a:rPr>
              <a:t>(RFs). ZIKV induces the formation of vesicle packets, designed as sites for viral RNA replication. Transcription and replication occur on ER membranes. Viral assembly develops on ER membranes. The </a:t>
            </a:r>
            <a:r>
              <a:rPr lang="en-GB" sz="1400" dirty="0" err="1">
                <a:latin typeface="Times New Roman"/>
                <a:cs typeface="Times New Roman"/>
              </a:rPr>
              <a:t>virion</a:t>
            </a:r>
            <a:r>
              <a:rPr lang="en-GB" sz="1400" dirty="0">
                <a:latin typeface="Times New Roman"/>
                <a:cs typeface="Times New Roman"/>
              </a:rPr>
              <a:t> buds at the ER levels and then through the secretory pathway is excreted in the extracellular environment.</a:t>
            </a:r>
          </a:p>
          <a:p>
            <a:pPr algn="just"/>
            <a:endParaRPr lang="en-GB" sz="1400" dirty="0">
              <a:latin typeface="Times New Roman"/>
              <a:cs typeface="Times New Roman"/>
            </a:endParaRPr>
          </a:p>
          <a:p>
            <a:pPr marL="342900" indent="-342900" algn="just">
              <a:buFont typeface="+mj-lt"/>
              <a:buAutoNum type="alphaUcPeriod"/>
            </a:pPr>
            <a:endParaRPr lang="en-GB" dirty="0">
              <a:latin typeface="Times New Roman"/>
              <a:cs typeface="Times New Roman"/>
            </a:endParaRPr>
          </a:p>
        </p:txBody>
      </p:sp>
      <p:sp>
        <p:nvSpPr>
          <p:cNvPr id="11" name="CasellaDiTesto 10"/>
          <p:cNvSpPr txBox="1"/>
          <p:nvPr/>
        </p:nvSpPr>
        <p:spPr>
          <a:xfrm>
            <a:off x="4449458" y="6536625"/>
            <a:ext cx="4754283" cy="461665"/>
          </a:xfrm>
          <a:prstGeom prst="rect">
            <a:avLst/>
          </a:prstGeom>
          <a:noFill/>
        </p:spPr>
        <p:txBody>
          <a:bodyPr wrap="square" rtlCol="0">
            <a:spAutoFit/>
          </a:bodyPr>
          <a:lstStyle/>
          <a:p>
            <a:r>
              <a:rPr lang="fr-FR" sz="1200" dirty="0">
                <a:latin typeface="Times New Roman"/>
                <a:cs typeface="Times New Roman"/>
              </a:rPr>
              <a:t>Ming, G-L. et al., 2016. </a:t>
            </a:r>
            <a:r>
              <a:rPr lang="fr-FR" sz="1200" i="1" dirty="0" err="1">
                <a:latin typeface="Times New Roman"/>
                <a:cs typeface="Times New Roman"/>
              </a:rPr>
              <a:t>Cell</a:t>
            </a:r>
            <a:r>
              <a:rPr lang="fr-FR" sz="1200" i="1" dirty="0">
                <a:latin typeface="Times New Roman"/>
                <a:cs typeface="Times New Roman"/>
              </a:rPr>
              <a:t> Stem </a:t>
            </a:r>
            <a:r>
              <a:rPr lang="fr-FR" sz="1200" i="1" dirty="0" err="1">
                <a:latin typeface="Times New Roman"/>
                <a:cs typeface="Times New Roman"/>
              </a:rPr>
              <a:t>Cell</a:t>
            </a:r>
            <a:r>
              <a:rPr lang="fr-FR" sz="1200"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a:t>
            </a:r>
            <a:r>
              <a:rPr lang="pl-PL" sz="1200" dirty="0">
                <a:latin typeface="Times New Roman"/>
                <a:cs typeface="Times New Roman"/>
              </a:rPr>
              <a:t>10.1016/j.stem.2016.11.014.</a:t>
            </a:r>
            <a:endParaRPr lang="fr-FR" sz="1200" dirty="0">
              <a:latin typeface="Times New Roman"/>
              <a:cs typeface="Times New Roman"/>
            </a:endParaRPr>
          </a:p>
          <a:p>
            <a:r>
              <a:rPr lang="fr-FR" sz="1200" dirty="0">
                <a:latin typeface="Times New Roman"/>
                <a:cs typeface="Times New Roman"/>
              </a:rPr>
              <a:t> </a:t>
            </a:r>
          </a:p>
        </p:txBody>
      </p:sp>
    </p:spTree>
    <p:extLst>
      <p:ext uri="{BB962C8B-B14F-4D97-AF65-F5344CB8AC3E}">
        <p14:creationId xmlns:p14="http://schemas.microsoft.com/office/powerpoint/2010/main" val="232559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1327181" y="261328"/>
            <a:ext cx="7816819"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What has emerged from the Brazilian epidemic?</a:t>
            </a:r>
          </a:p>
        </p:txBody>
      </p:sp>
      <p:pic>
        <p:nvPicPr>
          <p:cNvPr id="2" name="Immagine 1"/>
          <p:cNvPicPr>
            <a:picLocks noChangeAspect="1"/>
          </p:cNvPicPr>
          <p:nvPr/>
        </p:nvPicPr>
        <p:blipFill>
          <a:blip r:embed="rId2"/>
          <a:stretch>
            <a:fillRect/>
          </a:stretch>
        </p:blipFill>
        <p:spPr>
          <a:xfrm>
            <a:off x="1" y="1"/>
            <a:ext cx="1708593" cy="1164102"/>
          </a:xfrm>
          <a:prstGeom prst="rect">
            <a:avLst/>
          </a:prstGeom>
        </p:spPr>
      </p:pic>
      <p:sp>
        <p:nvSpPr>
          <p:cNvPr id="6" name="CasellaDiTesto 5"/>
          <p:cNvSpPr txBox="1"/>
          <p:nvPr/>
        </p:nvSpPr>
        <p:spPr>
          <a:xfrm>
            <a:off x="773709" y="1164103"/>
            <a:ext cx="7926868" cy="1477328"/>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Other than the typically mild, self-limited and non-specific symptoms associated to ZIKV infection, Brazilian outbreak revealed new building evidences associated to adverse outcomes associated to viral infection:</a:t>
            </a:r>
          </a:p>
          <a:p>
            <a:pPr algn="just"/>
            <a:endParaRPr lang="en-GB" dirty="0">
              <a:latin typeface="Times New Roman"/>
              <a:cs typeface="Times New Roman"/>
            </a:endParaRPr>
          </a:p>
          <a:p>
            <a:pPr algn="just"/>
            <a:endParaRPr lang="en-GB" dirty="0">
              <a:latin typeface="Times New Roman"/>
              <a:cs typeface="Times New Roman"/>
            </a:endParaRPr>
          </a:p>
        </p:txBody>
      </p:sp>
      <p:sp>
        <p:nvSpPr>
          <p:cNvPr id="7" name="CasellaDiTesto 6"/>
          <p:cNvSpPr txBox="1"/>
          <p:nvPr/>
        </p:nvSpPr>
        <p:spPr>
          <a:xfrm>
            <a:off x="620428" y="2214147"/>
            <a:ext cx="7926868" cy="2308324"/>
          </a:xfrm>
          <a:prstGeom prst="rect">
            <a:avLst/>
          </a:prstGeom>
          <a:noFill/>
        </p:spPr>
        <p:txBody>
          <a:bodyPr wrap="square" rtlCol="0">
            <a:spAutoFit/>
          </a:bodyPr>
          <a:lstStyle/>
          <a:p>
            <a:pPr marL="342900" indent="-342900" algn="ctr">
              <a:buAutoNum type="arabicPeriod"/>
            </a:pPr>
            <a:r>
              <a:rPr lang="en-GB" dirty="0">
                <a:latin typeface="Arial" panose="020B0604020202020204" pitchFamily="34" charset="0"/>
                <a:cs typeface="Arial" panose="020B0604020202020204" pitchFamily="34" charset="0"/>
              </a:rPr>
              <a:t>Sharp increment in the number of neonates born with </a:t>
            </a:r>
            <a:r>
              <a:rPr lang="en-GB" b="1" dirty="0">
                <a:latin typeface="Arial" panose="020B0604020202020204" pitchFamily="34" charset="0"/>
                <a:cs typeface="Arial" panose="020B0604020202020204" pitchFamily="34" charset="0"/>
              </a:rPr>
              <a:t>microcephaly</a:t>
            </a:r>
            <a:r>
              <a:rPr lang="en-GB" dirty="0">
                <a:latin typeface="Arial" panose="020B0604020202020204" pitchFamily="34" charset="0"/>
                <a:cs typeface="Arial" panose="020B0604020202020204" pitchFamily="34" charset="0"/>
              </a:rPr>
              <a:t>, </a:t>
            </a:r>
            <a:r>
              <a:rPr lang="en-GB" b="1" i="1" dirty="0">
                <a:latin typeface="Arial" panose="020B0604020202020204" pitchFamily="34" charset="0"/>
                <a:cs typeface="Arial" panose="020B0604020202020204" pitchFamily="34" charset="0"/>
              </a:rPr>
              <a:t>rare condition linked to incomplete brain  development,</a:t>
            </a:r>
            <a:r>
              <a:rPr lang="en-GB" b="1" dirty="0">
                <a:latin typeface="Arial" panose="020B0604020202020204" pitchFamily="34" charset="0"/>
                <a:cs typeface="Arial" panose="020B0604020202020204" pitchFamily="34" charset="0"/>
              </a:rPr>
              <a:t> and other congenital malformations in the central nervous system</a:t>
            </a:r>
            <a:endParaRPr lang="en-GB" b="1" i="1" dirty="0">
              <a:latin typeface="Arial" panose="020B0604020202020204" pitchFamily="34" charset="0"/>
              <a:cs typeface="Arial" panose="020B0604020202020204" pitchFamily="34" charset="0"/>
            </a:endParaRPr>
          </a:p>
          <a:p>
            <a:pPr marL="342900" indent="-342900" algn="ctr">
              <a:buAutoNum type="arabicPeriod"/>
            </a:pPr>
            <a:endParaRPr lang="en-GB" b="1" i="1" dirty="0">
              <a:latin typeface="Arial" panose="020B0604020202020204" pitchFamily="34" charset="0"/>
              <a:cs typeface="Arial" panose="020B0604020202020204" pitchFamily="34" charset="0"/>
            </a:endParaRPr>
          </a:p>
          <a:p>
            <a:pPr algn="ctr"/>
            <a:endParaRPr lang="en-GB" b="1" i="1"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 Possible link between ZIKV and infection during pregnancy</a:t>
            </a:r>
          </a:p>
          <a:p>
            <a:pPr algn="just"/>
            <a:endParaRPr lang="en-GB" dirty="0">
              <a:latin typeface="Times New Roman"/>
              <a:cs typeface="Times New Roman"/>
            </a:endParaRPr>
          </a:p>
          <a:p>
            <a:pPr algn="just"/>
            <a:endParaRPr lang="en-GB" dirty="0">
              <a:latin typeface="Times New Roman"/>
              <a:cs typeface="Times New Roman"/>
            </a:endParaRPr>
          </a:p>
        </p:txBody>
      </p:sp>
      <p:sp>
        <p:nvSpPr>
          <p:cNvPr id="4" name="Freccia giù 3"/>
          <p:cNvSpPr/>
          <p:nvPr/>
        </p:nvSpPr>
        <p:spPr>
          <a:xfrm>
            <a:off x="4437879" y="3280398"/>
            <a:ext cx="291966" cy="355387"/>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sp>
        <p:nvSpPr>
          <p:cNvPr id="11" name="CasellaDiTesto 10"/>
          <p:cNvSpPr txBox="1"/>
          <p:nvPr/>
        </p:nvSpPr>
        <p:spPr>
          <a:xfrm>
            <a:off x="14433" y="6581001"/>
            <a:ext cx="7053704" cy="276999"/>
          </a:xfrm>
          <a:prstGeom prst="rect">
            <a:avLst/>
          </a:prstGeom>
          <a:noFill/>
        </p:spPr>
        <p:txBody>
          <a:bodyPr wrap="square" rtlCol="0">
            <a:spAutoFit/>
          </a:bodyPr>
          <a:lstStyle/>
          <a:p>
            <a:r>
              <a:rPr lang="it-IT" sz="1200" dirty="0">
                <a:latin typeface="Times New Roman"/>
                <a:cs typeface="Times New Roman"/>
              </a:rPr>
              <a:t>Lowe, </a:t>
            </a:r>
            <a:r>
              <a:rPr lang="it-IT" sz="1200" dirty="0" err="1">
                <a:latin typeface="Times New Roman"/>
                <a:cs typeface="Times New Roman"/>
              </a:rPr>
              <a:t>R</a:t>
            </a:r>
            <a:r>
              <a:rPr lang="it-IT" sz="1200" dirty="0">
                <a:latin typeface="Times New Roman"/>
                <a:cs typeface="Times New Roman"/>
              </a:rPr>
              <a:t>. et al., 2018. </a:t>
            </a:r>
            <a:r>
              <a:rPr lang="it-IT" sz="1200" dirty="0" err="1">
                <a:latin typeface="Times New Roman"/>
                <a:cs typeface="Times New Roman"/>
              </a:rPr>
              <a:t>Int</a:t>
            </a:r>
            <a:r>
              <a:rPr lang="it-IT" sz="1200" dirty="0">
                <a:latin typeface="Times New Roman"/>
                <a:cs typeface="Times New Roman"/>
              </a:rPr>
              <a:t> </a:t>
            </a:r>
            <a:r>
              <a:rPr lang="it-IT" sz="1200" dirty="0" err="1">
                <a:latin typeface="Times New Roman"/>
                <a:cs typeface="Times New Roman"/>
              </a:rPr>
              <a:t>J</a:t>
            </a:r>
            <a:r>
              <a:rPr lang="it-IT" sz="1200" dirty="0">
                <a:latin typeface="Times New Roman"/>
                <a:cs typeface="Times New Roman"/>
              </a:rPr>
              <a:t> </a:t>
            </a:r>
            <a:r>
              <a:rPr lang="it-IT" sz="1200" dirty="0" err="1">
                <a:latin typeface="Times New Roman"/>
                <a:cs typeface="Times New Roman"/>
              </a:rPr>
              <a:t>Environ</a:t>
            </a:r>
            <a:r>
              <a:rPr lang="it-IT" sz="1200" dirty="0">
                <a:latin typeface="Times New Roman"/>
                <a:cs typeface="Times New Roman"/>
              </a:rPr>
              <a:t> Res Public </a:t>
            </a:r>
            <a:r>
              <a:rPr lang="it-IT" sz="1200" dirty="0" err="1">
                <a:latin typeface="Times New Roman"/>
                <a:cs typeface="Times New Roman"/>
              </a:rPr>
              <a:t>Health</a:t>
            </a:r>
            <a:r>
              <a:rPr lang="it-IT" sz="1200" dirty="0">
                <a:latin typeface="Times New Roman"/>
                <a:cs typeface="Times New Roman"/>
              </a:rPr>
              <a:t>; </a:t>
            </a:r>
            <a:r>
              <a:rPr lang="it-IT" sz="1200" dirty="0" err="1">
                <a:latin typeface="Times New Roman"/>
                <a:cs typeface="Times New Roman"/>
              </a:rPr>
              <a:t>doi</a:t>
            </a:r>
            <a:r>
              <a:rPr lang="it-IT" sz="1200" dirty="0">
                <a:latin typeface="Times New Roman"/>
                <a:cs typeface="Times New Roman"/>
              </a:rPr>
              <a:t>: 10.3390/ijerph15010096</a:t>
            </a:r>
            <a:endParaRPr lang="fr-FR" sz="1200" dirty="0">
              <a:latin typeface="Times New Roman"/>
              <a:cs typeface="Times New Roman"/>
            </a:endParaRPr>
          </a:p>
        </p:txBody>
      </p:sp>
      <p:sp>
        <p:nvSpPr>
          <p:cNvPr id="8" name="Freccia destra 7"/>
          <p:cNvSpPr/>
          <p:nvPr/>
        </p:nvSpPr>
        <p:spPr>
          <a:xfrm>
            <a:off x="5246742" y="5170429"/>
            <a:ext cx="514091" cy="272128"/>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it-IT"/>
          </a:p>
        </p:txBody>
      </p:sp>
      <p:pic>
        <p:nvPicPr>
          <p:cNvPr id="13" name="Immagine 12"/>
          <p:cNvPicPr>
            <a:picLocks noChangeAspect="1"/>
          </p:cNvPicPr>
          <p:nvPr/>
        </p:nvPicPr>
        <p:blipFill>
          <a:blip r:embed="rId3"/>
          <a:stretch>
            <a:fillRect/>
          </a:stretch>
        </p:blipFill>
        <p:spPr>
          <a:xfrm>
            <a:off x="6097071" y="3945854"/>
            <a:ext cx="2737510" cy="2912146"/>
          </a:xfrm>
          <a:prstGeom prst="rect">
            <a:avLst/>
          </a:prstGeom>
        </p:spPr>
      </p:pic>
      <p:sp>
        <p:nvSpPr>
          <p:cNvPr id="14" name="CasellaDiTesto 13"/>
          <p:cNvSpPr txBox="1"/>
          <p:nvPr/>
        </p:nvSpPr>
        <p:spPr>
          <a:xfrm>
            <a:off x="997942" y="4994692"/>
            <a:ext cx="4097599" cy="646331"/>
          </a:xfrm>
          <a:prstGeom prst="rect">
            <a:avLst/>
          </a:prstGeom>
          <a:ln w="28575" cmpd="sng"/>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b="1" dirty="0">
                <a:latin typeface="Arial" panose="020B0604020202020204" pitchFamily="34" charset="0"/>
                <a:cs typeface="Arial" panose="020B0604020202020204" pitchFamily="34" charset="0"/>
              </a:rPr>
              <a:t>Spatial distribution of microcephaly seems to follow ZIKV spread paths</a:t>
            </a:r>
          </a:p>
        </p:txBody>
      </p:sp>
      <p:cxnSp>
        <p:nvCxnSpPr>
          <p:cNvPr id="12" name="Connettore 1 11"/>
          <p:cNvCxnSpPr/>
          <p:nvPr/>
        </p:nvCxnSpPr>
        <p:spPr>
          <a:xfrm>
            <a:off x="2012282" y="740751"/>
            <a:ext cx="6359259"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465508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asellaDiTesto 6"/>
          <p:cNvSpPr txBox="1"/>
          <p:nvPr/>
        </p:nvSpPr>
        <p:spPr>
          <a:xfrm>
            <a:off x="1094871" y="205041"/>
            <a:ext cx="7050972" cy="523220"/>
          </a:xfrm>
          <a:prstGeom prst="rect">
            <a:avLst/>
          </a:prstGeom>
          <a:noFill/>
        </p:spPr>
        <p:txBody>
          <a:bodyPr wrap="square" rtlCol="0">
            <a:spAutoFit/>
          </a:bodyPr>
          <a:lstStyle/>
          <a:p>
            <a:pPr algn="ctr"/>
            <a:r>
              <a:rPr lang="en-GB" sz="2800" b="1" dirty="0">
                <a:latin typeface="Times New Roman"/>
                <a:cs typeface="Times New Roman"/>
              </a:rPr>
              <a:t>Replication of  </a:t>
            </a:r>
            <a:r>
              <a:rPr lang="en-GB" sz="2800" b="1" dirty="0" err="1">
                <a:latin typeface="Times New Roman"/>
                <a:cs typeface="Times New Roman"/>
              </a:rPr>
              <a:t>ssRNA</a:t>
            </a:r>
            <a:r>
              <a:rPr lang="en-GB" sz="2800" b="1" dirty="0">
                <a:latin typeface="Times New Roman"/>
                <a:cs typeface="Times New Roman"/>
              </a:rPr>
              <a:t> (+) genome</a:t>
            </a:r>
          </a:p>
        </p:txBody>
      </p:sp>
      <p:cxnSp>
        <p:nvCxnSpPr>
          <p:cNvPr id="8" name="Connettore 1 7"/>
          <p:cNvCxnSpPr/>
          <p:nvPr/>
        </p:nvCxnSpPr>
        <p:spPr>
          <a:xfrm>
            <a:off x="1822824" y="756352"/>
            <a:ext cx="5620843" cy="0"/>
          </a:xfrm>
          <a:prstGeom prst="line">
            <a:avLst/>
          </a:prstGeom>
        </p:spPr>
        <p:style>
          <a:lnRef idx="1">
            <a:schemeClr val="accent6"/>
          </a:lnRef>
          <a:fillRef idx="0">
            <a:schemeClr val="accent6"/>
          </a:fillRef>
          <a:effectRef idx="0">
            <a:schemeClr val="accent6"/>
          </a:effectRef>
          <a:fontRef idx="minor">
            <a:schemeClr val="tx1"/>
          </a:fontRef>
        </p:style>
      </p:cxnSp>
      <p:pic>
        <p:nvPicPr>
          <p:cNvPr id="2" name="Immagine 1"/>
          <p:cNvPicPr>
            <a:picLocks noChangeAspect="1"/>
          </p:cNvPicPr>
          <p:nvPr/>
        </p:nvPicPr>
        <p:blipFill>
          <a:blip r:embed="rId2"/>
          <a:stretch>
            <a:fillRect/>
          </a:stretch>
        </p:blipFill>
        <p:spPr>
          <a:xfrm>
            <a:off x="881529" y="982622"/>
            <a:ext cx="7380941" cy="5202065"/>
          </a:xfrm>
          <a:prstGeom prst="rect">
            <a:avLst/>
          </a:prstGeom>
        </p:spPr>
      </p:pic>
      <p:sp>
        <p:nvSpPr>
          <p:cNvPr id="10" name="CasellaDiTesto 9"/>
          <p:cNvSpPr txBox="1"/>
          <p:nvPr/>
        </p:nvSpPr>
        <p:spPr>
          <a:xfrm>
            <a:off x="4497294" y="1374588"/>
            <a:ext cx="582705"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1400" dirty="0">
                <a:latin typeface="Times New Roman"/>
                <a:cs typeface="Times New Roman"/>
              </a:rPr>
              <a:t>NS5</a:t>
            </a:r>
          </a:p>
        </p:txBody>
      </p:sp>
      <p:sp>
        <p:nvSpPr>
          <p:cNvPr id="12" name="CasellaDiTesto 11"/>
          <p:cNvSpPr txBox="1"/>
          <p:nvPr/>
        </p:nvSpPr>
        <p:spPr>
          <a:xfrm>
            <a:off x="6860962" y="1900513"/>
            <a:ext cx="582705"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it-IT" sz="1400" dirty="0">
                <a:latin typeface="Times New Roman"/>
                <a:cs typeface="Times New Roman"/>
              </a:rPr>
              <a:t>NS5</a:t>
            </a:r>
          </a:p>
        </p:txBody>
      </p:sp>
    </p:spTree>
    <p:extLst>
      <p:ext uri="{BB962C8B-B14F-4D97-AF65-F5344CB8AC3E}">
        <p14:creationId xmlns:p14="http://schemas.microsoft.com/office/powerpoint/2010/main" val="4122764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94687"/>
            <a:ext cx="7050972" cy="954107"/>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Modes of viral internalisation in human cells</a:t>
            </a:r>
          </a:p>
        </p:txBody>
      </p:sp>
      <p:cxnSp>
        <p:nvCxnSpPr>
          <p:cNvPr id="8" name="Connettore 1 7"/>
          <p:cNvCxnSpPr/>
          <p:nvPr/>
        </p:nvCxnSpPr>
        <p:spPr>
          <a:xfrm>
            <a:off x="971176" y="810618"/>
            <a:ext cx="7174667" cy="7289"/>
          </a:xfrm>
          <a:prstGeom prst="line">
            <a:avLst/>
          </a:prstGeom>
        </p:spPr>
        <p:style>
          <a:lnRef idx="1">
            <a:schemeClr val="accent6"/>
          </a:lnRef>
          <a:fillRef idx="0">
            <a:schemeClr val="accent6"/>
          </a:fillRef>
          <a:effectRef idx="0">
            <a:schemeClr val="accent6"/>
          </a:effectRef>
          <a:fontRef idx="minor">
            <a:schemeClr val="tx1"/>
          </a:fontRef>
        </p:style>
      </p:cxnSp>
      <p:sp>
        <p:nvSpPr>
          <p:cNvPr id="9" name="CasellaDiTesto 8"/>
          <p:cNvSpPr txBox="1"/>
          <p:nvPr/>
        </p:nvSpPr>
        <p:spPr>
          <a:xfrm>
            <a:off x="554392" y="2131032"/>
            <a:ext cx="8058253" cy="3693319"/>
          </a:xfrm>
          <a:prstGeom prst="rect">
            <a:avLst/>
          </a:prstGeom>
          <a:noFill/>
        </p:spPr>
        <p:txBody>
          <a:bodyPr wrap="square" rtlCol="0">
            <a:spAutoFit/>
          </a:bodyPr>
          <a:lstStyle/>
          <a:p>
            <a:pPr marL="285750" indent="-285750" algn="just">
              <a:buFont typeface="Arial"/>
              <a:buChar char="•"/>
            </a:pPr>
            <a:r>
              <a:rPr lang="en-GB" dirty="0">
                <a:latin typeface="Arial" panose="020B0604020202020204" pitchFamily="34" charset="0"/>
                <a:cs typeface="Arial" panose="020B0604020202020204" pitchFamily="34" charset="0"/>
              </a:rPr>
              <a:t>ZIKV is able to </a:t>
            </a:r>
            <a:r>
              <a:rPr lang="en-GB" b="1" i="1" dirty="0">
                <a:latin typeface="Arial" panose="020B0604020202020204" pitchFamily="34" charset="0"/>
                <a:cs typeface="Arial" panose="020B0604020202020204" pitchFamily="34" charset="0"/>
              </a:rPr>
              <a:t>infect specific cells types</a:t>
            </a:r>
            <a:r>
              <a:rPr lang="en-GB" dirty="0">
                <a:latin typeface="Arial" panose="020B0604020202020204" pitchFamily="34" charset="0"/>
                <a:cs typeface="Arial" panose="020B0604020202020204" pitchFamily="34" charset="0"/>
              </a:rPr>
              <a:t> including </a:t>
            </a:r>
            <a:r>
              <a:rPr lang="en-GB" b="1" i="1" dirty="0">
                <a:latin typeface="Arial" panose="020B0604020202020204" pitchFamily="34" charset="0"/>
                <a:cs typeface="Arial" panose="020B0604020202020204" pitchFamily="34" charset="0"/>
              </a:rPr>
              <a:t>fibroblasts</a:t>
            </a:r>
            <a:r>
              <a:rPr lang="en-GB" dirty="0">
                <a:latin typeface="Arial" panose="020B0604020202020204" pitchFamily="34" charset="0"/>
                <a:cs typeface="Arial" panose="020B0604020202020204" pitchFamily="34" charset="0"/>
              </a:rPr>
              <a:t>, </a:t>
            </a:r>
            <a:r>
              <a:rPr lang="en-GB" b="1" i="1" dirty="0">
                <a:latin typeface="Arial" panose="020B0604020202020204" pitchFamily="34" charset="0"/>
                <a:cs typeface="Arial" panose="020B0604020202020204" pitchFamily="34" charset="0"/>
              </a:rPr>
              <a:t>immature dendritic cells</a:t>
            </a:r>
            <a:r>
              <a:rPr lang="en-GB" dirty="0">
                <a:latin typeface="Arial" panose="020B0604020202020204" pitchFamily="34" charset="0"/>
                <a:cs typeface="Arial" panose="020B0604020202020204" pitchFamily="34" charset="0"/>
              </a:rPr>
              <a:t>, </a:t>
            </a:r>
            <a:r>
              <a:rPr lang="en-GB" b="1" i="1" dirty="0">
                <a:latin typeface="Arial" panose="020B0604020202020204" pitchFamily="34" charset="0"/>
                <a:cs typeface="Arial" panose="020B0604020202020204" pitchFamily="34" charset="0"/>
              </a:rPr>
              <a:t>epidermal keratinocytes</a:t>
            </a:r>
            <a:r>
              <a:rPr lang="en-GB" dirty="0">
                <a:latin typeface="Arial" panose="020B0604020202020204" pitchFamily="34" charset="0"/>
                <a:cs typeface="Arial" panose="020B0604020202020204" pitchFamily="34" charset="0"/>
              </a:rPr>
              <a:t>, </a:t>
            </a:r>
            <a:r>
              <a:rPr lang="en-GB" b="1" i="1" dirty="0">
                <a:latin typeface="Arial" panose="020B0604020202020204" pitchFamily="34" charset="0"/>
                <a:cs typeface="Arial" panose="020B0604020202020204" pitchFamily="34" charset="0"/>
              </a:rPr>
              <a:t>cells of the placenta </a:t>
            </a:r>
            <a:r>
              <a:rPr lang="en-GB" dirty="0">
                <a:latin typeface="Arial" panose="020B0604020202020204" pitchFamily="34" charset="0"/>
                <a:cs typeface="Arial" panose="020B0604020202020204" pitchFamily="34" charset="0"/>
              </a:rPr>
              <a:t>(</a:t>
            </a:r>
            <a:r>
              <a:rPr lang="en-GB" dirty="0" err="1">
                <a:latin typeface="Arial" panose="020B0604020202020204" pitchFamily="34" charset="0"/>
                <a:cs typeface="Arial" panose="020B0604020202020204" pitchFamily="34" charset="0"/>
              </a:rPr>
              <a:t>trophloblasts</a:t>
            </a:r>
            <a:r>
              <a:rPr lang="en-GB" dirty="0">
                <a:latin typeface="Arial" panose="020B0604020202020204" pitchFamily="34" charset="0"/>
                <a:cs typeface="Arial" panose="020B0604020202020204" pitchFamily="34" charset="0"/>
              </a:rPr>
              <a:t>) and </a:t>
            </a:r>
            <a:r>
              <a:rPr lang="en-GB" b="1" i="1" dirty="0">
                <a:latin typeface="Arial" panose="020B0604020202020204" pitchFamily="34" charset="0"/>
                <a:cs typeface="Arial" panose="020B0604020202020204" pitchFamily="34" charset="0"/>
              </a:rPr>
              <a:t>stem-cell-derived human neural progenitor cells</a:t>
            </a:r>
            <a:r>
              <a:rPr lang="en-GB" dirty="0">
                <a:latin typeface="Arial" panose="020B0604020202020204" pitchFamily="34" charset="0"/>
                <a:cs typeface="Arial" panose="020B0604020202020204" pitchFamily="34" charset="0"/>
              </a:rPr>
              <a:t>.</a:t>
            </a:r>
          </a:p>
          <a:p>
            <a:pPr marL="285750" indent="-285750" algn="just">
              <a:buFont typeface="Arial"/>
              <a:buChar char="•"/>
            </a:pPr>
            <a:endParaRPr lang="en-GB" b="1" i="1" dirty="0">
              <a:latin typeface="Arial" panose="020B0604020202020204" pitchFamily="34" charset="0"/>
              <a:cs typeface="Arial" panose="020B0604020202020204" pitchFamily="34" charset="0"/>
            </a:endParaRPr>
          </a:p>
          <a:p>
            <a:pPr marL="285750" indent="-285750" algn="just">
              <a:buFont typeface="Arial"/>
              <a:buChar char="•"/>
            </a:pPr>
            <a:r>
              <a:rPr lang="en-GB" dirty="0">
                <a:latin typeface="Arial" panose="020B0604020202020204" pitchFamily="34" charset="0"/>
                <a:cs typeface="Arial" panose="020B0604020202020204" pitchFamily="34" charset="0"/>
              </a:rPr>
              <a:t> To support the sexual transmission of ZIKV, a study conducted in mice showed that cells of the reproductive tract (</a:t>
            </a:r>
            <a:r>
              <a:rPr lang="en-GB" i="1" dirty="0" err="1">
                <a:latin typeface="Arial" panose="020B0604020202020204" pitchFamily="34" charset="0"/>
                <a:cs typeface="Arial" panose="020B0604020202020204" pitchFamily="34" charset="0"/>
              </a:rPr>
              <a:t>i.g</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Sertoli</a:t>
            </a:r>
            <a:r>
              <a:rPr lang="en-GB" dirty="0">
                <a:latin typeface="Arial" panose="020B0604020202020204" pitchFamily="34" charset="0"/>
                <a:cs typeface="Arial" panose="020B0604020202020204" pitchFamily="34" charset="0"/>
              </a:rPr>
              <a:t> cells, </a:t>
            </a:r>
            <a:r>
              <a:rPr lang="en-GB" dirty="0" err="1">
                <a:latin typeface="Arial" panose="020B0604020202020204" pitchFamily="34" charset="0"/>
                <a:cs typeface="Arial" panose="020B0604020202020204" pitchFamily="34" charset="0"/>
              </a:rPr>
              <a:t>spermatogonia</a:t>
            </a:r>
            <a:r>
              <a:rPr lang="en-GB" dirty="0">
                <a:latin typeface="Arial" panose="020B0604020202020204" pitchFamily="34" charset="0"/>
                <a:cs typeface="Arial" panose="020B0604020202020204" pitchFamily="34" charset="0"/>
              </a:rPr>
              <a:t>, sperms and </a:t>
            </a:r>
            <a:r>
              <a:rPr lang="en-GB" dirty="0" err="1">
                <a:latin typeface="Arial" panose="020B0604020202020204" pitchFamily="34" charset="0"/>
                <a:cs typeface="Arial" panose="020B0604020202020204" pitchFamily="34" charset="0"/>
              </a:rPr>
              <a:t>Lyedig</a:t>
            </a:r>
            <a:r>
              <a:rPr lang="en-GB" dirty="0">
                <a:latin typeface="Arial" panose="020B0604020202020204" pitchFamily="34" charset="0"/>
                <a:cs typeface="Arial" panose="020B0604020202020204" pitchFamily="34" charset="0"/>
              </a:rPr>
              <a:t> cells) are susceptible to ZIKV infection. </a:t>
            </a:r>
          </a:p>
          <a:p>
            <a:pPr marL="285750" indent="-285750" algn="just">
              <a:buFont typeface="Arial"/>
              <a:buChar char="•"/>
            </a:pPr>
            <a:endParaRPr lang="en-GB" dirty="0">
              <a:latin typeface="Arial" panose="020B0604020202020204" pitchFamily="34" charset="0"/>
              <a:cs typeface="Arial" panose="020B0604020202020204" pitchFamily="34" charset="0"/>
            </a:endParaRPr>
          </a:p>
          <a:p>
            <a:pPr marL="285750" indent="-285750" algn="just">
              <a:buFont typeface="Arial"/>
              <a:buChar char="•"/>
            </a:pPr>
            <a:r>
              <a:rPr lang="en-GB" dirty="0">
                <a:latin typeface="Arial" panose="020B0604020202020204" pitchFamily="34" charset="0"/>
                <a:cs typeface="Arial" panose="020B0604020202020204" pitchFamily="34" charset="0"/>
              </a:rPr>
              <a:t>These findings hold for an extensive set of cells susceptible to ZIKV infection and therefore a robust number of receptors involved in viral entry process. </a:t>
            </a:r>
          </a:p>
          <a:p>
            <a:pPr algn="just"/>
            <a:endParaRPr lang="en-GB" dirty="0">
              <a:latin typeface="Times New Roman"/>
              <a:cs typeface="Times New Roman"/>
            </a:endParaRPr>
          </a:p>
        </p:txBody>
      </p:sp>
    </p:spTree>
    <p:extLst>
      <p:ext uri="{BB962C8B-B14F-4D97-AF65-F5344CB8AC3E}">
        <p14:creationId xmlns:p14="http://schemas.microsoft.com/office/powerpoint/2010/main" val="39749474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94687"/>
            <a:ext cx="7050972" cy="523220"/>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ZIKV entry mechanisms in human cells</a:t>
            </a:r>
          </a:p>
        </p:txBody>
      </p:sp>
      <p:cxnSp>
        <p:nvCxnSpPr>
          <p:cNvPr id="8" name="Connettore 1 7"/>
          <p:cNvCxnSpPr/>
          <p:nvPr/>
        </p:nvCxnSpPr>
        <p:spPr>
          <a:xfrm>
            <a:off x="971176" y="810618"/>
            <a:ext cx="7174667" cy="7289"/>
          </a:xfrm>
          <a:prstGeom prst="line">
            <a:avLst/>
          </a:prstGeom>
        </p:spPr>
        <p:style>
          <a:lnRef idx="1">
            <a:schemeClr val="accent6"/>
          </a:lnRef>
          <a:fillRef idx="0">
            <a:schemeClr val="accent6"/>
          </a:fillRef>
          <a:effectRef idx="0">
            <a:schemeClr val="accent6"/>
          </a:effectRef>
          <a:fontRef idx="minor">
            <a:schemeClr val="tx1"/>
          </a:fontRef>
        </p:style>
      </p:cxn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0" name="CasellaDiTesto 9"/>
          <p:cNvSpPr txBox="1"/>
          <p:nvPr/>
        </p:nvSpPr>
        <p:spPr>
          <a:xfrm>
            <a:off x="554392" y="1015636"/>
            <a:ext cx="8058253" cy="3416320"/>
          </a:xfrm>
          <a:prstGeom prst="rect">
            <a:avLst/>
          </a:prstGeom>
          <a:noFill/>
        </p:spPr>
        <p:txBody>
          <a:bodyPr wrap="square" rtlCol="0">
            <a:spAutoFit/>
          </a:bodyPr>
          <a:lstStyle/>
          <a:p>
            <a:pPr marL="342900" indent="-342900" algn="just">
              <a:buAutoNum type="arabicPeriod"/>
            </a:pPr>
            <a:r>
              <a:rPr lang="en-GB" b="1" dirty="0">
                <a:latin typeface="Arial" panose="020B0604020202020204" pitchFamily="34" charset="0"/>
                <a:cs typeface="Arial" panose="020B0604020202020204" pitchFamily="34" charset="0"/>
              </a:rPr>
              <a:t>RECEPTOR BINDING: </a:t>
            </a:r>
            <a:r>
              <a:rPr lang="en-GB" dirty="0">
                <a:latin typeface="Arial" panose="020B0604020202020204" pitchFamily="34" charset="0"/>
                <a:cs typeface="Arial" panose="020B0604020202020204" pitchFamily="34" charset="0"/>
              </a:rPr>
              <a:t>the first step in the infectious cell entry of ZIKV involve the binding of </a:t>
            </a:r>
            <a:r>
              <a:rPr lang="en-GB" b="1" i="1" dirty="0">
                <a:latin typeface="Arial" panose="020B0604020202020204" pitchFamily="34" charset="0"/>
                <a:cs typeface="Arial" panose="020B0604020202020204" pitchFamily="34" charset="0"/>
              </a:rPr>
              <a:t>viral envelope glycoprotein E </a:t>
            </a:r>
            <a:r>
              <a:rPr lang="en-GB" dirty="0">
                <a:latin typeface="Arial" panose="020B0604020202020204" pitchFamily="34" charset="0"/>
                <a:cs typeface="Arial" panose="020B0604020202020204" pitchFamily="34" charset="0"/>
              </a:rPr>
              <a:t>to a </a:t>
            </a:r>
            <a:r>
              <a:rPr lang="en-GB" b="1" i="1" dirty="0">
                <a:latin typeface="Arial" panose="020B0604020202020204" pitchFamily="34" charset="0"/>
                <a:cs typeface="Arial" panose="020B0604020202020204" pitchFamily="34" charset="0"/>
              </a:rPr>
              <a:t>cellular receptor</a:t>
            </a:r>
            <a:r>
              <a:rPr lang="en-GB" dirty="0">
                <a:latin typeface="Arial" panose="020B0604020202020204" pitchFamily="34" charset="0"/>
                <a:cs typeface="Arial" panose="020B0604020202020204" pitchFamily="34" charset="0"/>
              </a:rPr>
              <a:t>.</a:t>
            </a:r>
            <a:endParaRPr lang="en-GB" b="1" dirty="0">
              <a:latin typeface="Arial" panose="020B0604020202020204" pitchFamily="34" charset="0"/>
              <a:cs typeface="Arial" panose="020B0604020202020204" pitchFamily="34" charset="0"/>
            </a:endParaRPr>
          </a:p>
          <a:p>
            <a:pPr algn="just"/>
            <a:endParaRPr lang="en-GB" b="1" i="1" dirty="0">
              <a:latin typeface="Arial" panose="020B0604020202020204" pitchFamily="34" charset="0"/>
              <a:cs typeface="Arial" panose="020B0604020202020204" pitchFamily="34" charset="0"/>
            </a:endParaRPr>
          </a:p>
          <a:p>
            <a:pPr marL="285750" indent="-285750" algn="just">
              <a:buFont typeface="Arial"/>
              <a:buChar char="•"/>
            </a:pPr>
            <a:r>
              <a:rPr lang="en-GB" b="1" i="1" dirty="0">
                <a:latin typeface="Arial" panose="020B0604020202020204" pitchFamily="34" charset="0"/>
                <a:cs typeface="Arial" panose="020B0604020202020204" pitchFamily="34" charset="0"/>
              </a:rPr>
              <a:t>Viral envelope glycoprotein E </a:t>
            </a:r>
            <a:r>
              <a:rPr lang="en-GB" dirty="0">
                <a:latin typeface="Arial" panose="020B0604020202020204" pitchFamily="34" charset="0"/>
                <a:cs typeface="Arial" panose="020B0604020202020204" pitchFamily="34" charset="0"/>
              </a:rPr>
              <a:t>mediates the recognition of the host cell and promotes membrane fusion  by </a:t>
            </a:r>
            <a:r>
              <a:rPr lang="en-GB" b="1" i="1" dirty="0">
                <a:latin typeface="Arial" panose="020B0604020202020204" pitchFamily="34" charset="0"/>
                <a:cs typeface="Arial" panose="020B0604020202020204" pitchFamily="34" charset="0"/>
              </a:rPr>
              <a:t>receptor-mediated endocytosis</a:t>
            </a:r>
            <a:r>
              <a:rPr lang="en-GB" dirty="0">
                <a:latin typeface="Arial" panose="020B0604020202020204" pitchFamily="34" charset="0"/>
                <a:cs typeface="Arial" panose="020B0604020202020204" pitchFamily="34" charset="0"/>
              </a:rPr>
              <a:t>.</a:t>
            </a:r>
          </a:p>
          <a:p>
            <a:pPr marL="285750" indent="-285750" algn="just">
              <a:buFont typeface="Arial"/>
              <a:buChar char="•"/>
            </a:pPr>
            <a:endParaRPr lang="en-GB" b="1" i="1" dirty="0">
              <a:latin typeface="Arial" panose="020B0604020202020204" pitchFamily="34" charset="0"/>
              <a:cs typeface="Arial" panose="020B0604020202020204" pitchFamily="34" charset="0"/>
            </a:endParaRPr>
          </a:p>
          <a:p>
            <a:pPr marL="285750" indent="-285750" algn="just">
              <a:buFont typeface="Arial"/>
              <a:buChar char="•"/>
            </a:pPr>
            <a:r>
              <a:rPr lang="en-GB" dirty="0">
                <a:latin typeface="Arial" panose="020B0604020202020204" pitchFamily="34" charset="0"/>
                <a:cs typeface="Arial" panose="020B0604020202020204" pitchFamily="34" charset="0"/>
              </a:rPr>
              <a:t>Specifically, the molecules used by ZIKV during the entry process depend on the pattern of proteins expressed on the lattice of the viral particle and it therefore seems dependent on the degree of particle maturation.</a:t>
            </a:r>
          </a:p>
          <a:p>
            <a:pPr marL="285750" indent="-285750" algn="just">
              <a:buFont typeface="Arial"/>
              <a:buChar char="•"/>
            </a:pPr>
            <a:endParaRPr lang="en-GB" dirty="0">
              <a:latin typeface="Times New Roman"/>
              <a:cs typeface="Times New Roman"/>
            </a:endParaRPr>
          </a:p>
          <a:p>
            <a:pPr algn="just"/>
            <a:endParaRPr lang="en-GB" dirty="0">
              <a:latin typeface="Times New Roman"/>
              <a:cs typeface="Times New Roman"/>
            </a:endParaRPr>
          </a:p>
        </p:txBody>
      </p:sp>
      <p:pic>
        <p:nvPicPr>
          <p:cNvPr id="4" name="Immagine 3"/>
          <p:cNvPicPr>
            <a:picLocks noChangeAspect="1"/>
          </p:cNvPicPr>
          <p:nvPr/>
        </p:nvPicPr>
        <p:blipFill>
          <a:blip r:embed="rId2"/>
          <a:stretch>
            <a:fillRect/>
          </a:stretch>
        </p:blipFill>
        <p:spPr>
          <a:xfrm>
            <a:off x="436663" y="4454958"/>
            <a:ext cx="1958095" cy="1938216"/>
          </a:xfrm>
          <a:prstGeom prst="rect">
            <a:avLst/>
          </a:prstGeom>
        </p:spPr>
      </p:pic>
      <p:sp>
        <p:nvSpPr>
          <p:cNvPr id="11" name="CasellaDiTesto 10"/>
          <p:cNvSpPr txBox="1"/>
          <p:nvPr/>
        </p:nvSpPr>
        <p:spPr>
          <a:xfrm>
            <a:off x="2394758" y="5037661"/>
            <a:ext cx="6375326" cy="923330"/>
          </a:xfrm>
          <a:prstGeom prst="rect">
            <a:avLst/>
          </a:prstGeom>
          <a:ln>
            <a:solidFill>
              <a:srgbClr val="FFFF0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GB" dirty="0">
                <a:latin typeface="Times New Roman"/>
                <a:cs typeface="Times New Roman"/>
              </a:rPr>
              <a:t>Infectious particles released by a host cells comprise a population of heterogeneous infectious viruses which expose particles able to </a:t>
            </a:r>
          </a:p>
          <a:p>
            <a:pPr algn="just"/>
            <a:r>
              <a:rPr lang="en-GB" dirty="0">
                <a:latin typeface="Times New Roman"/>
                <a:cs typeface="Times New Roman"/>
              </a:rPr>
              <a:t>offer a variety of possible receptor interaction sites!</a:t>
            </a:r>
          </a:p>
        </p:txBody>
      </p:sp>
    </p:spTree>
    <p:extLst>
      <p:ext uri="{BB962C8B-B14F-4D97-AF65-F5344CB8AC3E}">
        <p14:creationId xmlns:p14="http://schemas.microsoft.com/office/powerpoint/2010/main" val="6113127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94687"/>
            <a:ext cx="7050972" cy="523220"/>
          </a:xfrm>
          <a:prstGeom prst="rect">
            <a:avLst/>
          </a:prstGeom>
          <a:noFill/>
        </p:spPr>
        <p:txBody>
          <a:bodyPr wrap="square" rtlCol="0">
            <a:spAutoFit/>
          </a:bodyPr>
          <a:lstStyle/>
          <a:p>
            <a:pPr algn="ctr"/>
            <a:r>
              <a:rPr lang="en-GB" sz="2800" b="1" dirty="0">
                <a:latin typeface="Times New Roman"/>
                <a:cs typeface="Times New Roman"/>
              </a:rPr>
              <a:t>ZIKV entry mechanisms in human cells</a:t>
            </a:r>
          </a:p>
        </p:txBody>
      </p:sp>
      <p:cxnSp>
        <p:nvCxnSpPr>
          <p:cNvPr id="8" name="Connettore 1 7"/>
          <p:cNvCxnSpPr/>
          <p:nvPr/>
        </p:nvCxnSpPr>
        <p:spPr>
          <a:xfrm>
            <a:off x="971176" y="810618"/>
            <a:ext cx="7174667" cy="7289"/>
          </a:xfrm>
          <a:prstGeom prst="line">
            <a:avLst/>
          </a:prstGeom>
        </p:spPr>
        <p:style>
          <a:lnRef idx="1">
            <a:schemeClr val="accent6"/>
          </a:lnRef>
          <a:fillRef idx="0">
            <a:schemeClr val="accent6"/>
          </a:fillRef>
          <a:effectRef idx="0">
            <a:schemeClr val="accent6"/>
          </a:effectRef>
          <a:fontRef idx="minor">
            <a:schemeClr val="tx1"/>
          </a:fontRef>
        </p:style>
      </p:cxn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0" name="CasellaDiTesto 9"/>
          <p:cNvSpPr txBox="1"/>
          <p:nvPr/>
        </p:nvSpPr>
        <p:spPr>
          <a:xfrm>
            <a:off x="554392" y="1015636"/>
            <a:ext cx="8058253" cy="1200329"/>
          </a:xfrm>
          <a:prstGeom prst="rect">
            <a:avLst/>
          </a:prstGeom>
          <a:noFill/>
        </p:spPr>
        <p:txBody>
          <a:bodyPr wrap="square" rtlCol="0">
            <a:spAutoFit/>
          </a:bodyPr>
          <a:lstStyle/>
          <a:p>
            <a:pPr marL="285750" indent="-285750" algn="just">
              <a:buFont typeface="Arial"/>
              <a:buChar char="•"/>
            </a:pPr>
            <a:r>
              <a:rPr lang="en-GB" dirty="0">
                <a:latin typeface="Times New Roman"/>
                <a:cs typeface="Times New Roman"/>
              </a:rPr>
              <a:t>The main reported mechanism by which </a:t>
            </a:r>
            <a:r>
              <a:rPr lang="en-GB" dirty="0" err="1">
                <a:latin typeface="Times New Roman"/>
                <a:cs typeface="Times New Roman"/>
              </a:rPr>
              <a:t>Flavivruses</a:t>
            </a:r>
            <a:r>
              <a:rPr lang="en-GB" dirty="0">
                <a:latin typeface="Times New Roman"/>
                <a:cs typeface="Times New Roman"/>
              </a:rPr>
              <a:t> infiltrate host cells is </a:t>
            </a:r>
            <a:r>
              <a:rPr lang="en-GB" b="1" dirty="0" err="1">
                <a:latin typeface="Times New Roman"/>
                <a:cs typeface="Times New Roman"/>
              </a:rPr>
              <a:t>chlatrin</a:t>
            </a:r>
            <a:r>
              <a:rPr lang="en-GB" b="1" dirty="0">
                <a:latin typeface="Times New Roman"/>
                <a:cs typeface="Times New Roman"/>
              </a:rPr>
              <a:t>-mediated </a:t>
            </a:r>
            <a:r>
              <a:rPr lang="en-GB" b="1" dirty="0" err="1">
                <a:latin typeface="Times New Roman"/>
                <a:cs typeface="Times New Roman"/>
              </a:rPr>
              <a:t>endocitosys</a:t>
            </a:r>
            <a:r>
              <a:rPr lang="en-GB" dirty="0">
                <a:latin typeface="Times New Roman"/>
                <a:cs typeface="Times New Roman"/>
              </a:rPr>
              <a:t>.</a:t>
            </a:r>
          </a:p>
          <a:p>
            <a:pPr algn="just"/>
            <a:endParaRPr lang="en-GB" dirty="0">
              <a:latin typeface="Times New Roman"/>
              <a:cs typeface="Times New Roman"/>
            </a:endParaRPr>
          </a:p>
          <a:p>
            <a:pPr marL="285750" indent="-285750" algn="just">
              <a:buFont typeface="Arial"/>
              <a:buChar char="•"/>
            </a:pPr>
            <a:endParaRPr lang="en-GB" dirty="0">
              <a:latin typeface="Times New Roman"/>
              <a:cs typeface="Times New Roman"/>
            </a:endParaRPr>
          </a:p>
        </p:txBody>
      </p:sp>
      <p:pic>
        <p:nvPicPr>
          <p:cNvPr id="2" name="Immagine 1"/>
          <p:cNvPicPr>
            <a:picLocks noChangeAspect="1"/>
          </p:cNvPicPr>
          <p:nvPr/>
        </p:nvPicPr>
        <p:blipFill>
          <a:blip r:embed="rId2"/>
          <a:stretch>
            <a:fillRect/>
          </a:stretch>
        </p:blipFill>
        <p:spPr>
          <a:xfrm>
            <a:off x="447876" y="1857895"/>
            <a:ext cx="3855183" cy="3044966"/>
          </a:xfrm>
          <a:prstGeom prst="rect">
            <a:avLst/>
          </a:prstGeom>
        </p:spPr>
      </p:pic>
      <p:pic>
        <p:nvPicPr>
          <p:cNvPr id="3" name="Immagine 2"/>
          <p:cNvPicPr>
            <a:picLocks noChangeAspect="1"/>
          </p:cNvPicPr>
          <p:nvPr/>
        </p:nvPicPr>
        <p:blipFill>
          <a:blip r:embed="rId3"/>
          <a:stretch>
            <a:fillRect/>
          </a:stretch>
        </p:blipFill>
        <p:spPr>
          <a:xfrm>
            <a:off x="4940687" y="1708482"/>
            <a:ext cx="3044688" cy="3705412"/>
          </a:xfrm>
          <a:prstGeom prst="rect">
            <a:avLst/>
          </a:prstGeom>
        </p:spPr>
      </p:pic>
      <p:sp>
        <p:nvSpPr>
          <p:cNvPr id="13" name="CasellaDiTesto 12"/>
          <p:cNvSpPr txBox="1"/>
          <p:nvPr/>
        </p:nvSpPr>
        <p:spPr>
          <a:xfrm>
            <a:off x="432935" y="5243993"/>
            <a:ext cx="8058253" cy="1477328"/>
          </a:xfrm>
          <a:prstGeom prst="rect">
            <a:avLst/>
          </a:prstGeom>
          <a:noFill/>
        </p:spPr>
        <p:txBody>
          <a:bodyPr wrap="square" rtlCol="0">
            <a:spAutoFit/>
          </a:bodyPr>
          <a:lstStyle/>
          <a:p>
            <a:pPr algn="just"/>
            <a:endParaRPr lang="en-GB" dirty="0">
              <a:latin typeface="Times New Roman"/>
              <a:cs typeface="Times New Roman"/>
            </a:endParaRPr>
          </a:p>
          <a:p>
            <a:pPr marL="285750" indent="-285750" algn="just">
              <a:buFont typeface="Arial"/>
              <a:buChar char="•"/>
            </a:pPr>
            <a:r>
              <a:rPr lang="en-GB" dirty="0">
                <a:latin typeface="Times New Roman"/>
                <a:cs typeface="Times New Roman"/>
              </a:rPr>
              <a:t>Specifically, </a:t>
            </a:r>
            <a:r>
              <a:rPr lang="en-GB" dirty="0" err="1">
                <a:latin typeface="Times New Roman"/>
                <a:cs typeface="Times New Roman"/>
              </a:rPr>
              <a:t>chlatrin</a:t>
            </a:r>
            <a:r>
              <a:rPr lang="en-GB" dirty="0">
                <a:latin typeface="Times New Roman"/>
                <a:cs typeface="Times New Roman"/>
              </a:rPr>
              <a:t>-mediated endocytosis is a vesicular trafficking process that transports cargo molecules from the cell surface inwards and generally occurs in </a:t>
            </a:r>
            <a:r>
              <a:rPr lang="en-GB" b="1" dirty="0">
                <a:latin typeface="Times New Roman"/>
                <a:cs typeface="Times New Roman"/>
              </a:rPr>
              <a:t>specialised sites  </a:t>
            </a:r>
            <a:r>
              <a:rPr lang="en-GB" dirty="0">
                <a:latin typeface="Times New Roman"/>
                <a:cs typeface="Times New Roman"/>
              </a:rPr>
              <a:t>where a </a:t>
            </a:r>
            <a:r>
              <a:rPr lang="en-GB" b="1" dirty="0">
                <a:latin typeface="Times New Roman"/>
                <a:cs typeface="Times New Roman"/>
              </a:rPr>
              <a:t>coated pit </a:t>
            </a:r>
            <a:r>
              <a:rPr lang="en-GB" dirty="0">
                <a:latin typeface="Times New Roman"/>
                <a:cs typeface="Times New Roman"/>
              </a:rPr>
              <a:t>is assembled in order to </a:t>
            </a:r>
            <a:r>
              <a:rPr lang="en-GB" b="1" dirty="0">
                <a:latin typeface="Times New Roman"/>
                <a:cs typeface="Times New Roman"/>
              </a:rPr>
              <a:t>concentrate proteins for internalisation</a:t>
            </a:r>
            <a:r>
              <a:rPr lang="en-GB" dirty="0">
                <a:latin typeface="Times New Roman"/>
                <a:cs typeface="Times New Roman"/>
              </a:rPr>
              <a:t>.</a:t>
            </a:r>
          </a:p>
        </p:txBody>
      </p:sp>
    </p:spTree>
    <p:extLst>
      <p:ext uri="{BB962C8B-B14F-4D97-AF65-F5344CB8AC3E}">
        <p14:creationId xmlns:p14="http://schemas.microsoft.com/office/powerpoint/2010/main" val="27949446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94687"/>
            <a:ext cx="7050972" cy="523220"/>
          </a:xfrm>
          <a:prstGeom prst="rect">
            <a:avLst/>
          </a:prstGeom>
          <a:noFill/>
        </p:spPr>
        <p:txBody>
          <a:bodyPr wrap="square" rtlCol="0">
            <a:spAutoFit/>
          </a:bodyPr>
          <a:lstStyle/>
          <a:p>
            <a:pPr algn="ctr"/>
            <a:r>
              <a:rPr lang="en-GB" sz="2800" b="1" dirty="0">
                <a:latin typeface="Times New Roman"/>
                <a:cs typeface="Times New Roman"/>
              </a:rPr>
              <a:t>ZIKV entry mechanisms in human cells</a:t>
            </a:r>
          </a:p>
        </p:txBody>
      </p:sp>
      <p:cxnSp>
        <p:nvCxnSpPr>
          <p:cNvPr id="8" name="Connettore 1 7"/>
          <p:cNvCxnSpPr/>
          <p:nvPr/>
        </p:nvCxnSpPr>
        <p:spPr>
          <a:xfrm>
            <a:off x="971176" y="810618"/>
            <a:ext cx="7174667" cy="7289"/>
          </a:xfrm>
          <a:prstGeom prst="line">
            <a:avLst/>
          </a:prstGeom>
        </p:spPr>
        <p:style>
          <a:lnRef idx="1">
            <a:schemeClr val="accent6"/>
          </a:lnRef>
          <a:fillRef idx="0">
            <a:schemeClr val="accent6"/>
          </a:fillRef>
          <a:effectRef idx="0">
            <a:schemeClr val="accent6"/>
          </a:effectRef>
          <a:fontRef idx="minor">
            <a:schemeClr val="tx1"/>
          </a:fontRef>
        </p:style>
      </p:cxn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pic>
        <p:nvPicPr>
          <p:cNvPr id="4" name="Immagine 3"/>
          <p:cNvPicPr>
            <a:picLocks noChangeAspect="1"/>
          </p:cNvPicPr>
          <p:nvPr/>
        </p:nvPicPr>
        <p:blipFill>
          <a:blip r:embed="rId2"/>
          <a:stretch>
            <a:fillRect/>
          </a:stretch>
        </p:blipFill>
        <p:spPr>
          <a:xfrm>
            <a:off x="0" y="2346358"/>
            <a:ext cx="4842592" cy="4108230"/>
          </a:xfrm>
          <a:prstGeom prst="rect">
            <a:avLst/>
          </a:prstGeom>
        </p:spPr>
      </p:pic>
      <p:sp>
        <p:nvSpPr>
          <p:cNvPr id="11" name="CasellaDiTesto 10"/>
          <p:cNvSpPr txBox="1"/>
          <p:nvPr/>
        </p:nvSpPr>
        <p:spPr>
          <a:xfrm>
            <a:off x="706792" y="886285"/>
            <a:ext cx="8058254" cy="1477328"/>
          </a:xfrm>
          <a:prstGeom prst="rect">
            <a:avLst/>
          </a:prstGeom>
          <a:noFill/>
        </p:spPr>
        <p:txBody>
          <a:bodyPr wrap="square" rtlCol="0">
            <a:spAutoFit/>
          </a:bodyPr>
          <a:lstStyle/>
          <a:p>
            <a:pPr marL="285750" indent="-285750" algn="just">
              <a:buFont typeface="Arial"/>
              <a:buChar char="•"/>
            </a:pPr>
            <a:r>
              <a:rPr lang="en-GB" dirty="0">
                <a:latin typeface="Times New Roman"/>
                <a:cs typeface="Times New Roman"/>
              </a:rPr>
              <a:t>Following the release of membrane coating, the </a:t>
            </a:r>
            <a:r>
              <a:rPr lang="en-GB" dirty="0" err="1">
                <a:latin typeface="Times New Roman"/>
                <a:cs typeface="Times New Roman"/>
              </a:rPr>
              <a:t>endocytic</a:t>
            </a:r>
            <a:r>
              <a:rPr lang="en-GB" dirty="0">
                <a:latin typeface="Times New Roman"/>
                <a:cs typeface="Times New Roman"/>
              </a:rPr>
              <a:t>  vesicle carrying the virus fuses with late endosome.</a:t>
            </a:r>
          </a:p>
          <a:p>
            <a:pPr algn="just"/>
            <a:endParaRPr lang="en-GB" dirty="0">
              <a:latin typeface="Times New Roman"/>
              <a:cs typeface="Times New Roman"/>
            </a:endParaRPr>
          </a:p>
          <a:p>
            <a:pPr marL="285750" indent="-285750" algn="just">
              <a:buFont typeface="Arial"/>
              <a:buChar char="•"/>
            </a:pPr>
            <a:r>
              <a:rPr lang="en-GB" dirty="0">
                <a:latin typeface="Times New Roman"/>
                <a:cs typeface="Times New Roman"/>
              </a:rPr>
              <a:t>The </a:t>
            </a:r>
            <a:r>
              <a:rPr lang="en-GB" b="1" dirty="0">
                <a:latin typeface="Times New Roman"/>
                <a:cs typeface="Times New Roman"/>
              </a:rPr>
              <a:t>low pH </a:t>
            </a:r>
            <a:r>
              <a:rPr lang="en-GB" dirty="0">
                <a:latin typeface="Times New Roman"/>
                <a:cs typeface="Times New Roman"/>
              </a:rPr>
              <a:t>of </a:t>
            </a:r>
            <a:r>
              <a:rPr lang="en-GB" dirty="0" err="1">
                <a:latin typeface="Times New Roman"/>
                <a:cs typeface="Times New Roman"/>
              </a:rPr>
              <a:t>endosimic</a:t>
            </a:r>
            <a:r>
              <a:rPr lang="en-GB" dirty="0">
                <a:latin typeface="Times New Roman"/>
                <a:cs typeface="Times New Roman"/>
              </a:rPr>
              <a:t> compartments induces changes in envelope conformation, membrane fusion and release of genomic RNA in the cytosol.</a:t>
            </a:r>
          </a:p>
        </p:txBody>
      </p:sp>
      <p:sp>
        <p:nvSpPr>
          <p:cNvPr id="13" name="CasellaDiTesto 12"/>
          <p:cNvSpPr txBox="1"/>
          <p:nvPr/>
        </p:nvSpPr>
        <p:spPr>
          <a:xfrm>
            <a:off x="4842592" y="3244860"/>
            <a:ext cx="4032467" cy="3139321"/>
          </a:xfrm>
          <a:prstGeom prst="rect">
            <a:avLst/>
          </a:prstGeom>
          <a:noFill/>
        </p:spPr>
        <p:txBody>
          <a:bodyPr wrap="square" rtlCol="0">
            <a:spAutoFit/>
          </a:bodyPr>
          <a:lstStyle/>
          <a:p>
            <a:pPr marL="285750" indent="-285750" algn="just">
              <a:buFont typeface="Arial"/>
              <a:buChar char="•"/>
            </a:pPr>
            <a:r>
              <a:rPr lang="en-GB" dirty="0">
                <a:latin typeface="Times New Roman"/>
                <a:cs typeface="Times New Roman"/>
              </a:rPr>
              <a:t>This process is named after the most abundant protein found in the coated pits, </a:t>
            </a:r>
            <a:r>
              <a:rPr lang="en-GB" dirty="0" err="1">
                <a:latin typeface="Times New Roman"/>
                <a:cs typeface="Times New Roman"/>
              </a:rPr>
              <a:t>chlatrin</a:t>
            </a:r>
            <a:r>
              <a:rPr lang="en-GB" dirty="0">
                <a:latin typeface="Times New Roman"/>
                <a:cs typeface="Times New Roman"/>
              </a:rPr>
              <a:t>. This mechanisms is involved in diverse cellular processes including nutrient uptake, cells signalling and cell adhesion. However the same mechanism has been seen to be exploited by </a:t>
            </a:r>
            <a:r>
              <a:rPr lang="en-GB" i="1" dirty="0" err="1">
                <a:latin typeface="Times New Roman"/>
                <a:cs typeface="Times New Roman"/>
              </a:rPr>
              <a:t>Flaviviruses</a:t>
            </a:r>
            <a:r>
              <a:rPr lang="en-GB" dirty="0">
                <a:latin typeface="Times New Roman"/>
                <a:cs typeface="Times New Roman"/>
              </a:rPr>
              <a:t>, including ZIKV, to enter host cell.</a:t>
            </a:r>
          </a:p>
          <a:p>
            <a:pPr algn="just"/>
            <a:endParaRPr lang="en-GB" dirty="0">
              <a:latin typeface="Times New Roman"/>
              <a:cs typeface="Times New Roman"/>
            </a:endParaRPr>
          </a:p>
          <a:p>
            <a:pPr marL="285750" indent="-285750" algn="just">
              <a:buFont typeface="Arial"/>
              <a:buChar char="•"/>
            </a:pPr>
            <a:endParaRPr lang="en-GB" dirty="0">
              <a:latin typeface="Times New Roman"/>
              <a:cs typeface="Times New Roman"/>
            </a:endParaRPr>
          </a:p>
        </p:txBody>
      </p:sp>
    </p:spTree>
    <p:extLst>
      <p:ext uri="{BB962C8B-B14F-4D97-AF65-F5344CB8AC3E}">
        <p14:creationId xmlns:p14="http://schemas.microsoft.com/office/powerpoint/2010/main" val="22272401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94687"/>
            <a:ext cx="7050972" cy="523220"/>
          </a:xfrm>
          <a:prstGeom prst="rect">
            <a:avLst/>
          </a:prstGeom>
          <a:noFill/>
        </p:spPr>
        <p:txBody>
          <a:bodyPr wrap="square" rtlCol="0">
            <a:spAutoFit/>
          </a:bodyPr>
          <a:lstStyle/>
          <a:p>
            <a:pPr algn="ctr"/>
            <a:r>
              <a:rPr lang="en-GB" sz="2800" b="1" dirty="0">
                <a:latin typeface="Times New Roman"/>
                <a:cs typeface="Times New Roman"/>
              </a:rPr>
              <a:t>Attachment factors and entry receptors</a:t>
            </a:r>
          </a:p>
        </p:txBody>
      </p:sp>
      <p:cxnSp>
        <p:nvCxnSpPr>
          <p:cNvPr id="8" name="Connettore 1 7"/>
          <p:cNvCxnSpPr/>
          <p:nvPr/>
        </p:nvCxnSpPr>
        <p:spPr>
          <a:xfrm>
            <a:off x="1524000" y="810618"/>
            <a:ext cx="6185647" cy="7289"/>
          </a:xfrm>
          <a:prstGeom prst="line">
            <a:avLst/>
          </a:prstGeom>
        </p:spPr>
        <p:style>
          <a:lnRef idx="1">
            <a:schemeClr val="accent6"/>
          </a:lnRef>
          <a:fillRef idx="0">
            <a:schemeClr val="accent6"/>
          </a:fillRef>
          <a:effectRef idx="0">
            <a:schemeClr val="accent6"/>
          </a:effectRef>
          <a:fontRef idx="minor">
            <a:schemeClr val="tx1"/>
          </a:fontRef>
        </p:style>
      </p:cxn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706792" y="1424161"/>
            <a:ext cx="8058254" cy="3139321"/>
          </a:xfrm>
          <a:prstGeom prst="rect">
            <a:avLst/>
          </a:prstGeom>
          <a:noFill/>
        </p:spPr>
        <p:txBody>
          <a:bodyPr wrap="square" rtlCol="0">
            <a:spAutoFit/>
          </a:bodyPr>
          <a:lstStyle/>
          <a:p>
            <a:pPr marL="285750" indent="-285750" algn="just">
              <a:buFont typeface="Arial"/>
              <a:buChar char="•"/>
            </a:pPr>
            <a:r>
              <a:rPr lang="en-GB" dirty="0">
                <a:latin typeface="Times New Roman"/>
                <a:cs typeface="Times New Roman"/>
              </a:rPr>
              <a:t>To allow </a:t>
            </a:r>
            <a:r>
              <a:rPr lang="en-GB" i="1" dirty="0">
                <a:latin typeface="Times New Roman"/>
                <a:cs typeface="Times New Roman"/>
              </a:rPr>
              <a:t>viral internalisation</a:t>
            </a:r>
            <a:r>
              <a:rPr lang="en-GB" dirty="0">
                <a:latin typeface="Times New Roman"/>
                <a:cs typeface="Times New Roman"/>
              </a:rPr>
              <a:t>, both </a:t>
            </a:r>
            <a:r>
              <a:rPr lang="en-GB" b="1" i="1" dirty="0">
                <a:latin typeface="Times New Roman"/>
                <a:cs typeface="Times New Roman"/>
              </a:rPr>
              <a:t>recognition and receptor binding </a:t>
            </a:r>
            <a:r>
              <a:rPr lang="en-GB" dirty="0">
                <a:latin typeface="Times New Roman"/>
                <a:cs typeface="Times New Roman"/>
              </a:rPr>
              <a:t>are crucial and a combination of diverse molecules are implied in assessing these processes. To better characterise the modes of ZIKV internalisation is necessary to distinguish between </a:t>
            </a:r>
            <a:r>
              <a:rPr lang="en-GB" b="1" i="1" dirty="0">
                <a:latin typeface="Times New Roman"/>
                <a:cs typeface="Times New Roman"/>
              </a:rPr>
              <a:t>attachment factors </a:t>
            </a:r>
            <a:r>
              <a:rPr lang="en-GB" dirty="0">
                <a:latin typeface="Times New Roman"/>
                <a:cs typeface="Times New Roman"/>
              </a:rPr>
              <a:t>and </a:t>
            </a:r>
            <a:r>
              <a:rPr lang="en-GB" b="1" i="1" dirty="0">
                <a:latin typeface="Times New Roman"/>
                <a:cs typeface="Times New Roman"/>
              </a:rPr>
              <a:t>entry receptors</a:t>
            </a:r>
            <a:r>
              <a:rPr lang="en-GB" dirty="0">
                <a:latin typeface="Times New Roman"/>
                <a:cs typeface="Times New Roman"/>
              </a:rPr>
              <a:t>.</a:t>
            </a:r>
          </a:p>
          <a:p>
            <a:pPr marL="285750" indent="-285750" algn="just">
              <a:buFont typeface="Arial"/>
              <a:buChar char="•"/>
            </a:pPr>
            <a:endParaRPr lang="en-GB" dirty="0">
              <a:latin typeface="Times New Roman"/>
              <a:cs typeface="Times New Roman"/>
            </a:endParaRPr>
          </a:p>
          <a:p>
            <a:pPr algn="just"/>
            <a:r>
              <a:rPr lang="en-GB" b="1" dirty="0">
                <a:latin typeface="Times New Roman"/>
                <a:cs typeface="Times New Roman"/>
              </a:rPr>
              <a:t>Attachment factors</a:t>
            </a:r>
            <a:r>
              <a:rPr lang="en-GB" dirty="0">
                <a:latin typeface="Times New Roman"/>
                <a:cs typeface="Times New Roman"/>
                <a:sym typeface="Wingdings"/>
              </a:rPr>
              <a:t> molecular components which only retain viral particles on cell surface.</a:t>
            </a:r>
          </a:p>
          <a:p>
            <a:pPr algn="just"/>
            <a:endParaRPr lang="en-GB" dirty="0">
              <a:latin typeface="Times New Roman"/>
              <a:cs typeface="Times New Roman"/>
              <a:sym typeface="Wingdings"/>
            </a:endParaRPr>
          </a:p>
          <a:p>
            <a:pPr algn="just"/>
            <a:r>
              <a:rPr lang="en-GB" b="1" dirty="0">
                <a:latin typeface="Times New Roman"/>
                <a:cs typeface="Times New Roman"/>
                <a:sym typeface="Wingdings"/>
              </a:rPr>
              <a:t>Entry receptors</a:t>
            </a:r>
            <a:r>
              <a:rPr lang="en-GB" dirty="0">
                <a:latin typeface="Times New Roman"/>
                <a:cs typeface="Times New Roman"/>
                <a:sym typeface="Wingdings"/>
              </a:rPr>
              <a:t> interactions between receptors- ligands result in virus uptake. These receptors promote endocytosis and  accompany the virus in the </a:t>
            </a:r>
            <a:r>
              <a:rPr lang="en-GB" dirty="0" err="1">
                <a:latin typeface="Times New Roman"/>
                <a:cs typeface="Times New Roman"/>
                <a:sym typeface="Wingdings"/>
              </a:rPr>
              <a:t>intracelluar</a:t>
            </a:r>
            <a:r>
              <a:rPr lang="en-GB" dirty="0">
                <a:latin typeface="Times New Roman"/>
                <a:cs typeface="Times New Roman"/>
                <a:sym typeface="Wingdings"/>
              </a:rPr>
              <a:t> environment.</a:t>
            </a:r>
            <a:endParaRPr lang="en-GB" dirty="0">
              <a:latin typeface="Times New Roman"/>
              <a:cs typeface="Times New Roman"/>
            </a:endParaRPr>
          </a:p>
        </p:txBody>
      </p:sp>
      <p:sp>
        <p:nvSpPr>
          <p:cNvPr id="10" name="CasellaDiTesto 9"/>
          <p:cNvSpPr txBox="1"/>
          <p:nvPr/>
        </p:nvSpPr>
        <p:spPr>
          <a:xfrm>
            <a:off x="706792" y="4968214"/>
            <a:ext cx="8058254" cy="175432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GB" b="1" dirty="0">
                <a:latin typeface="Times New Roman"/>
                <a:cs typeface="Times New Roman"/>
              </a:rPr>
              <a:t>Entry starts with binding to attachment factors and is followed by interactions with one or more receptors!</a:t>
            </a:r>
          </a:p>
          <a:p>
            <a:pPr algn="just"/>
            <a:r>
              <a:rPr lang="en-GB" b="1" dirty="0">
                <a:latin typeface="Times New Roman"/>
                <a:cs typeface="Times New Roman"/>
              </a:rPr>
              <a:t> </a:t>
            </a:r>
          </a:p>
          <a:p>
            <a:pPr algn="just"/>
            <a:r>
              <a:rPr lang="en-GB" b="1" dirty="0">
                <a:latin typeface="Times New Roman"/>
                <a:cs typeface="Times New Roman"/>
              </a:rPr>
              <a:t>Individual interaction ligand-receptor are generally weak but it is the contact with multiple receptors to augment the binding avidity and renders the interaction stronger.</a:t>
            </a:r>
          </a:p>
        </p:txBody>
      </p:sp>
      <p:pic>
        <p:nvPicPr>
          <p:cNvPr id="5" name="Immagine 4"/>
          <p:cNvPicPr>
            <a:picLocks noChangeAspect="1"/>
          </p:cNvPicPr>
          <p:nvPr/>
        </p:nvPicPr>
        <p:blipFill>
          <a:blip r:embed="rId2"/>
          <a:stretch>
            <a:fillRect/>
          </a:stretch>
        </p:blipFill>
        <p:spPr>
          <a:xfrm>
            <a:off x="90189" y="0"/>
            <a:ext cx="1233205" cy="1217980"/>
          </a:xfrm>
          <a:prstGeom prst="rect">
            <a:avLst/>
          </a:prstGeom>
        </p:spPr>
      </p:pic>
    </p:spTree>
    <p:extLst>
      <p:ext uri="{BB962C8B-B14F-4D97-AF65-F5344CB8AC3E}">
        <p14:creationId xmlns:p14="http://schemas.microsoft.com/office/powerpoint/2010/main" val="31056502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233679"/>
            <a:ext cx="7050972" cy="1938992"/>
          </a:xfrm>
          <a:prstGeom prst="rect">
            <a:avLst/>
          </a:prstGeom>
          <a:ln w="19050" cmpd="sng"/>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sz="2400" b="1" dirty="0">
                <a:latin typeface="Times New Roman"/>
                <a:cs typeface="Times New Roman"/>
              </a:rPr>
              <a:t>Crucial factors to allow viral internalisation:</a:t>
            </a:r>
          </a:p>
          <a:p>
            <a:pPr algn="ctr"/>
            <a:endParaRPr lang="en-GB" sz="2400" b="1" dirty="0">
              <a:latin typeface="Times New Roman"/>
              <a:cs typeface="Times New Roman"/>
            </a:endParaRPr>
          </a:p>
          <a:p>
            <a:pPr marL="457200" indent="-457200">
              <a:buFont typeface="+mj-lt"/>
              <a:buAutoNum type="arabicPeriod"/>
            </a:pPr>
            <a:r>
              <a:rPr lang="en-GB" sz="2400" b="1" dirty="0">
                <a:latin typeface="Times New Roman"/>
                <a:cs typeface="Times New Roman"/>
              </a:rPr>
              <a:t>Viral E glycoprotein</a:t>
            </a:r>
          </a:p>
          <a:p>
            <a:pPr marL="457200" indent="-457200">
              <a:buFont typeface="+mj-lt"/>
              <a:buAutoNum type="arabicPeriod"/>
            </a:pPr>
            <a:r>
              <a:rPr lang="en-GB" sz="2400" b="1" dirty="0">
                <a:latin typeface="Times New Roman"/>
                <a:cs typeface="Times New Roman"/>
              </a:rPr>
              <a:t>Cellular adhesion factors</a:t>
            </a:r>
          </a:p>
          <a:p>
            <a:pPr marL="457200" indent="-457200">
              <a:buFont typeface="+mj-lt"/>
              <a:buAutoNum type="arabicPeriod"/>
            </a:pPr>
            <a:r>
              <a:rPr lang="en-GB" sz="2400" b="1" dirty="0">
                <a:latin typeface="Times New Roman"/>
                <a:cs typeface="Times New Roman"/>
              </a:rPr>
              <a:t>Cellular entry receptors</a:t>
            </a:r>
          </a:p>
        </p:txBody>
      </p:sp>
      <p:pic>
        <p:nvPicPr>
          <p:cNvPr id="4" name="Immagine 3"/>
          <p:cNvPicPr>
            <a:picLocks noChangeAspect="1"/>
          </p:cNvPicPr>
          <p:nvPr/>
        </p:nvPicPr>
        <p:blipFill>
          <a:blip r:embed="rId2"/>
          <a:stretch>
            <a:fillRect/>
          </a:stretch>
        </p:blipFill>
        <p:spPr>
          <a:xfrm>
            <a:off x="6081059" y="4224726"/>
            <a:ext cx="2646708" cy="2633273"/>
          </a:xfrm>
          <a:prstGeom prst="rect">
            <a:avLst/>
          </a:prstGeom>
        </p:spPr>
      </p:pic>
    </p:spTree>
    <p:extLst>
      <p:ext uri="{BB962C8B-B14F-4D97-AF65-F5344CB8AC3E}">
        <p14:creationId xmlns:p14="http://schemas.microsoft.com/office/powerpoint/2010/main" val="24424625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706792" y="1364397"/>
            <a:ext cx="8058254" cy="923330"/>
          </a:xfrm>
          <a:prstGeom prst="rect">
            <a:avLst/>
          </a:prstGeom>
          <a:noFill/>
        </p:spPr>
        <p:txBody>
          <a:bodyPr wrap="square" rtlCol="0">
            <a:spAutoFit/>
          </a:bodyPr>
          <a:lstStyle/>
          <a:p>
            <a:pPr marL="285750" indent="-285750" algn="just">
              <a:buFont typeface="Arial"/>
              <a:buChar char="•"/>
            </a:pPr>
            <a:r>
              <a:rPr lang="en-GB" dirty="0">
                <a:latin typeface="Times New Roman"/>
                <a:cs typeface="Times New Roman"/>
              </a:rPr>
              <a:t>The surface of ZIKV is generally covered by numerous </a:t>
            </a:r>
            <a:r>
              <a:rPr lang="en-GB" b="1" i="1" dirty="0" err="1">
                <a:latin typeface="Times New Roman"/>
                <a:cs typeface="Times New Roman"/>
              </a:rPr>
              <a:t>homodimers</a:t>
            </a:r>
            <a:r>
              <a:rPr lang="en-GB" b="1" i="1" dirty="0">
                <a:latin typeface="Times New Roman"/>
                <a:cs typeface="Times New Roman"/>
              </a:rPr>
              <a:t> of E glycoprotein (E)</a:t>
            </a:r>
            <a:r>
              <a:rPr lang="en-GB" b="1" i="1" baseline="-25000" dirty="0">
                <a:latin typeface="Times New Roman"/>
                <a:cs typeface="Times New Roman"/>
              </a:rPr>
              <a:t>2</a:t>
            </a:r>
            <a:r>
              <a:rPr lang="en-GB" dirty="0">
                <a:latin typeface="Times New Roman"/>
                <a:cs typeface="Times New Roman"/>
              </a:rPr>
              <a:t>.</a:t>
            </a:r>
          </a:p>
          <a:p>
            <a:pPr algn="just"/>
            <a:endParaRPr lang="en-GB" dirty="0">
              <a:latin typeface="Times New Roman"/>
              <a:cs typeface="Times New Roman"/>
            </a:endParaRPr>
          </a:p>
        </p:txBody>
      </p:sp>
      <p:cxnSp>
        <p:nvCxnSpPr>
          <p:cNvPr id="12" name="Connettore 1 11"/>
          <p:cNvCxnSpPr/>
          <p:nvPr/>
        </p:nvCxnSpPr>
        <p:spPr>
          <a:xfrm>
            <a:off x="3391648" y="732642"/>
            <a:ext cx="2599764" cy="0"/>
          </a:xfrm>
          <a:prstGeom prst="line">
            <a:avLst/>
          </a:prstGeom>
        </p:spPr>
        <p:style>
          <a:lnRef idx="1">
            <a:schemeClr val="accent6"/>
          </a:lnRef>
          <a:fillRef idx="0">
            <a:schemeClr val="accent6"/>
          </a:fillRef>
          <a:effectRef idx="0">
            <a:schemeClr val="accent6"/>
          </a:effectRef>
          <a:fontRef idx="minor">
            <a:schemeClr val="tx1"/>
          </a:fontRef>
        </p:style>
      </p:cxnSp>
      <p:pic>
        <p:nvPicPr>
          <p:cNvPr id="14" name="Immagine 13" descr="Schermata 2018-06-13 alle 09.41.42.png"/>
          <p:cNvPicPr>
            <a:picLocks noChangeAspect="1"/>
          </p:cNvPicPr>
          <p:nvPr/>
        </p:nvPicPr>
        <p:blipFill>
          <a:blip r:embed="rId2"/>
          <a:stretch>
            <a:fillRect/>
          </a:stretch>
        </p:blipFill>
        <p:spPr>
          <a:xfrm>
            <a:off x="2023361" y="2287727"/>
            <a:ext cx="5267178" cy="1763041"/>
          </a:xfrm>
          <a:prstGeom prst="rect">
            <a:avLst/>
          </a:prstGeom>
        </p:spPr>
      </p:pic>
      <p:sp>
        <p:nvSpPr>
          <p:cNvPr id="15" name="CasellaDiTesto 14"/>
          <p:cNvSpPr txBox="1"/>
          <p:nvPr/>
        </p:nvSpPr>
        <p:spPr>
          <a:xfrm>
            <a:off x="706792" y="4409357"/>
            <a:ext cx="8058254" cy="2031325"/>
          </a:xfrm>
          <a:prstGeom prst="rect">
            <a:avLst/>
          </a:prstGeom>
          <a:noFill/>
        </p:spPr>
        <p:txBody>
          <a:bodyPr wrap="square" rtlCol="0">
            <a:spAutoFit/>
          </a:bodyPr>
          <a:lstStyle/>
          <a:p>
            <a:pPr marL="285750" indent="-285750" algn="just">
              <a:buFont typeface="Arial"/>
              <a:buChar char="•"/>
            </a:pPr>
            <a:r>
              <a:rPr lang="en-GB" dirty="0">
                <a:latin typeface="Times New Roman"/>
                <a:cs typeface="Times New Roman"/>
              </a:rPr>
              <a:t>E glycoprotein possesses 4 domains: </a:t>
            </a:r>
            <a:r>
              <a:rPr lang="en-GB" b="1" dirty="0">
                <a:latin typeface="Times New Roman"/>
                <a:cs typeface="Times New Roman"/>
              </a:rPr>
              <a:t>stem trans-membrane domain and domains I, II, III</a:t>
            </a:r>
            <a:r>
              <a:rPr lang="en-GB" dirty="0">
                <a:latin typeface="Times New Roman"/>
                <a:cs typeface="Times New Roman"/>
              </a:rPr>
              <a:t>.</a:t>
            </a:r>
          </a:p>
          <a:p>
            <a:pPr algn="just"/>
            <a:endParaRPr lang="en-GB" dirty="0">
              <a:latin typeface="Times New Roman"/>
              <a:cs typeface="Times New Roman"/>
            </a:endParaRPr>
          </a:p>
          <a:p>
            <a:pPr marL="342900" indent="-342900" algn="just">
              <a:buFont typeface="+mj-lt"/>
              <a:buAutoNum type="arabicPeriod"/>
            </a:pPr>
            <a:r>
              <a:rPr lang="en-GB" dirty="0">
                <a:latin typeface="Times New Roman"/>
                <a:cs typeface="Times New Roman"/>
              </a:rPr>
              <a:t>Stem trans-membrane domain</a:t>
            </a:r>
            <a:r>
              <a:rPr lang="en-GB" b="1" dirty="0">
                <a:latin typeface="Times New Roman"/>
                <a:cs typeface="Times New Roman"/>
                <a:sym typeface="Wingdings"/>
              </a:rPr>
              <a:t></a:t>
            </a:r>
            <a:r>
              <a:rPr lang="en-GB" b="1" dirty="0">
                <a:latin typeface="Times New Roman"/>
                <a:cs typeface="Times New Roman"/>
              </a:rPr>
              <a:t> </a:t>
            </a:r>
            <a:r>
              <a:rPr lang="en-GB" dirty="0">
                <a:latin typeface="Times New Roman"/>
                <a:cs typeface="Times New Roman"/>
              </a:rPr>
              <a:t>is responsible for membrane anchoring</a:t>
            </a:r>
          </a:p>
          <a:p>
            <a:pPr marL="342900" indent="-342900" algn="just">
              <a:buFont typeface="+mj-lt"/>
              <a:buAutoNum type="arabicPeriod"/>
            </a:pPr>
            <a:r>
              <a:rPr lang="en-GB" dirty="0">
                <a:latin typeface="Times New Roman"/>
                <a:cs typeface="Times New Roman"/>
              </a:rPr>
              <a:t>Domains I, II, III</a:t>
            </a:r>
            <a:r>
              <a:rPr lang="en-GB" dirty="0">
                <a:latin typeface="Times New Roman"/>
                <a:cs typeface="Times New Roman"/>
                <a:sym typeface="Wingdings"/>
              </a:rPr>
              <a:t></a:t>
            </a:r>
            <a:r>
              <a:rPr lang="it-IT" dirty="0">
                <a:latin typeface="Times New Roman"/>
                <a:ea typeface="Lucida Grande"/>
                <a:cs typeface="Times New Roman"/>
              </a:rPr>
              <a:t>β-</a:t>
            </a:r>
            <a:r>
              <a:rPr lang="it-IT" dirty="0" err="1">
                <a:latin typeface="Times New Roman"/>
                <a:ea typeface="Lucida Grande"/>
                <a:cs typeface="Times New Roman"/>
              </a:rPr>
              <a:t>strand</a:t>
            </a:r>
            <a:r>
              <a:rPr lang="it-IT" dirty="0">
                <a:latin typeface="Times New Roman"/>
                <a:ea typeface="Lucida Grande"/>
                <a:cs typeface="Times New Roman"/>
              </a:rPr>
              <a:t> </a:t>
            </a:r>
            <a:r>
              <a:rPr lang="it-IT" dirty="0" err="1">
                <a:latin typeface="Times New Roman"/>
                <a:ea typeface="Lucida Grande"/>
                <a:cs typeface="Times New Roman"/>
              </a:rPr>
              <a:t>surface</a:t>
            </a:r>
            <a:r>
              <a:rPr lang="it-IT" dirty="0">
                <a:latin typeface="Times New Roman"/>
                <a:ea typeface="Lucida Grande"/>
                <a:cs typeface="Times New Roman"/>
              </a:rPr>
              <a:t>. </a:t>
            </a:r>
            <a:endParaRPr lang="en-GB" dirty="0">
              <a:latin typeface="Times New Roman"/>
              <a:cs typeface="Times New Roman"/>
            </a:endParaRPr>
          </a:p>
          <a:p>
            <a:pPr marL="342900" indent="-342900" algn="just">
              <a:buFont typeface="+mj-lt"/>
              <a:buAutoNum type="arabicPeriod"/>
            </a:pPr>
            <a:endParaRPr lang="en-GB" dirty="0">
              <a:latin typeface="Times New Roman"/>
              <a:cs typeface="Times New Roman"/>
            </a:endParaRPr>
          </a:p>
          <a:p>
            <a:pPr algn="just"/>
            <a:r>
              <a:rPr lang="en-GB" dirty="0">
                <a:latin typeface="Times New Roman"/>
                <a:cs typeface="Times New Roman"/>
              </a:rPr>
              <a:t>	</a:t>
            </a:r>
          </a:p>
        </p:txBody>
      </p:sp>
      <p:sp>
        <p:nvSpPr>
          <p:cNvPr id="10" name="CasellaDiTesto 9"/>
          <p:cNvSpPr txBox="1"/>
          <p:nvPr/>
        </p:nvSpPr>
        <p:spPr>
          <a:xfrm>
            <a:off x="3956405" y="6566507"/>
            <a:ext cx="6641084" cy="276999"/>
          </a:xfrm>
          <a:prstGeom prst="rect">
            <a:avLst/>
          </a:prstGeom>
          <a:noFill/>
        </p:spPr>
        <p:txBody>
          <a:bodyPr wrap="square" rtlCol="0">
            <a:spAutoFit/>
          </a:bodyPr>
          <a:lstStyle/>
          <a:p>
            <a:r>
              <a:rPr lang="fr-FR" sz="1200" dirty="0" err="1">
                <a:latin typeface="Times New Roman"/>
                <a:cs typeface="Times New Roman"/>
              </a:rPr>
              <a:t>Agrelli</a:t>
            </a:r>
            <a:r>
              <a:rPr lang="fr-FR" sz="1200" dirty="0">
                <a:latin typeface="Times New Roman"/>
                <a:cs typeface="Times New Roman"/>
              </a:rPr>
              <a:t>, A. et al. 2019. </a:t>
            </a:r>
            <a:r>
              <a:rPr lang="fr-FR" sz="1200" i="1" dirty="0">
                <a:latin typeface="Times New Roman"/>
                <a:cs typeface="Times New Roman"/>
              </a:rPr>
              <a:t>Infect Genet </a:t>
            </a:r>
            <a:r>
              <a:rPr lang="fr-FR" sz="1200" i="1" dirty="0" err="1">
                <a:latin typeface="Times New Roman"/>
                <a:cs typeface="Times New Roman"/>
              </a:rPr>
              <a:t>Evol</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10.1016/j.meegid.2019.01.018</a:t>
            </a:r>
            <a:endParaRPr lang="fr-FR" sz="1200" i="1" dirty="0">
              <a:latin typeface="Times New Roman"/>
              <a:cs typeface="Times New Roman"/>
            </a:endParaRPr>
          </a:p>
        </p:txBody>
      </p:sp>
      <p:sp>
        <p:nvSpPr>
          <p:cNvPr id="13" name="CasellaDiTesto 12"/>
          <p:cNvSpPr txBox="1"/>
          <p:nvPr/>
        </p:nvSpPr>
        <p:spPr>
          <a:xfrm>
            <a:off x="1094871" y="245288"/>
            <a:ext cx="7050972" cy="461665"/>
          </a:xfrm>
          <a:prstGeom prst="rect">
            <a:avLst/>
          </a:prstGeom>
          <a:noFill/>
        </p:spPr>
        <p:txBody>
          <a:bodyPr wrap="square" rtlCol="0">
            <a:spAutoFit/>
          </a:bodyPr>
          <a:lstStyle/>
          <a:p>
            <a:pPr algn="ctr"/>
            <a:r>
              <a:rPr lang="en-GB" sz="2400" b="1" dirty="0">
                <a:latin typeface="Times New Roman"/>
                <a:cs typeface="Times New Roman"/>
              </a:rPr>
              <a:t>E glycoprotein</a:t>
            </a:r>
          </a:p>
        </p:txBody>
      </p:sp>
    </p:spTree>
    <p:extLst>
      <p:ext uri="{BB962C8B-B14F-4D97-AF65-F5344CB8AC3E}">
        <p14:creationId xmlns:p14="http://schemas.microsoft.com/office/powerpoint/2010/main" val="3182642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dirty="0">
                <a:latin typeface="Times New Roman"/>
                <a:cs typeface="Times New Roman"/>
              </a:rPr>
              <a:t>E glycoprotein</a:t>
            </a:r>
          </a:p>
        </p:txBody>
      </p: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554392" y="3899845"/>
            <a:ext cx="8058254" cy="2862323"/>
          </a:xfrm>
          <a:prstGeom prst="rect">
            <a:avLst/>
          </a:prstGeom>
          <a:noFill/>
        </p:spPr>
        <p:txBody>
          <a:bodyPr wrap="square" rtlCol="0">
            <a:spAutoFit/>
          </a:bodyPr>
          <a:lstStyle/>
          <a:p>
            <a:pPr algn="just"/>
            <a:r>
              <a:rPr lang="en-GB" dirty="0">
                <a:solidFill>
                  <a:srgbClr val="FF0000"/>
                </a:solidFill>
                <a:latin typeface="Times New Roman"/>
                <a:cs typeface="Times New Roman"/>
              </a:rPr>
              <a:t>DI</a:t>
            </a:r>
            <a:r>
              <a:rPr lang="en-GB" dirty="0">
                <a:latin typeface="Times New Roman"/>
                <a:cs typeface="Times New Roman"/>
                <a:sym typeface="Wingdings"/>
              </a:rPr>
              <a:t> bridge between DII and DIII; contains the </a:t>
            </a:r>
            <a:r>
              <a:rPr lang="en-GB" dirty="0" err="1">
                <a:latin typeface="Times New Roman"/>
                <a:cs typeface="Times New Roman"/>
                <a:sym typeface="Wingdings"/>
              </a:rPr>
              <a:t>glicosylation</a:t>
            </a:r>
            <a:r>
              <a:rPr lang="en-GB" dirty="0">
                <a:latin typeface="Times New Roman"/>
                <a:cs typeface="Times New Roman"/>
                <a:sym typeface="Wingdings"/>
              </a:rPr>
              <a:t> site which protrudes from viral surface on a loop of  </a:t>
            </a:r>
            <a:r>
              <a:rPr lang="en-GB" dirty="0">
                <a:latin typeface="Times New Roman"/>
                <a:cs typeface="Times New Roman"/>
              </a:rPr>
              <a:t>≈</a:t>
            </a:r>
            <a:r>
              <a:rPr lang="en-GB" dirty="0">
                <a:latin typeface="Times New Roman"/>
                <a:cs typeface="Times New Roman"/>
                <a:sym typeface="Wingdings"/>
              </a:rPr>
              <a:t>150 </a:t>
            </a:r>
            <a:r>
              <a:rPr lang="en-GB" dirty="0" err="1">
                <a:latin typeface="Times New Roman"/>
                <a:cs typeface="Times New Roman"/>
                <a:sym typeface="Wingdings"/>
              </a:rPr>
              <a:t>a.a</a:t>
            </a:r>
            <a:r>
              <a:rPr lang="en-GB" dirty="0">
                <a:latin typeface="Times New Roman"/>
                <a:cs typeface="Times New Roman"/>
                <a:sym typeface="Wingdings"/>
              </a:rPr>
              <a:t>. Differences in the loop dimension occur not only between different </a:t>
            </a:r>
            <a:r>
              <a:rPr lang="en-GB" i="1" dirty="0" err="1">
                <a:latin typeface="Times New Roman"/>
                <a:cs typeface="Times New Roman"/>
                <a:sym typeface="Wingdings"/>
              </a:rPr>
              <a:t>Flaviviruses</a:t>
            </a:r>
            <a:r>
              <a:rPr lang="en-GB" dirty="0">
                <a:latin typeface="Times New Roman"/>
                <a:cs typeface="Times New Roman"/>
                <a:sym typeface="Wingdings"/>
              </a:rPr>
              <a:t> but also between ZIKV strains. </a:t>
            </a:r>
            <a:r>
              <a:rPr lang="en-GB" i="1" dirty="0">
                <a:latin typeface="Times New Roman"/>
                <a:cs typeface="Times New Roman"/>
                <a:sym typeface="Wingdings"/>
              </a:rPr>
              <a:t>Variations in this region might influence infectivity</a:t>
            </a:r>
            <a:r>
              <a:rPr lang="en-GB" dirty="0">
                <a:latin typeface="Times New Roman"/>
                <a:cs typeface="Times New Roman"/>
                <a:sym typeface="Wingdings"/>
              </a:rPr>
              <a:t>.</a:t>
            </a:r>
          </a:p>
          <a:p>
            <a:pPr algn="just"/>
            <a:endParaRPr lang="en-GB" dirty="0">
              <a:latin typeface="Times New Roman"/>
              <a:cs typeface="Times New Roman"/>
              <a:sym typeface="Wingdings"/>
            </a:endParaRPr>
          </a:p>
          <a:p>
            <a:pPr algn="just"/>
            <a:r>
              <a:rPr lang="en-GB" dirty="0">
                <a:solidFill>
                  <a:srgbClr val="FFFF00"/>
                </a:solidFill>
                <a:latin typeface="Times New Roman"/>
                <a:cs typeface="Times New Roman"/>
                <a:sym typeface="Wingdings"/>
              </a:rPr>
              <a:t>DII</a:t>
            </a:r>
            <a:r>
              <a:rPr lang="en-GB" dirty="0">
                <a:latin typeface="Times New Roman"/>
                <a:cs typeface="Times New Roman"/>
                <a:sym typeface="Wingdings"/>
              </a:rPr>
              <a:t> contains the </a:t>
            </a:r>
            <a:r>
              <a:rPr lang="en-GB" b="1" i="1" dirty="0">
                <a:latin typeface="Times New Roman"/>
                <a:cs typeface="Times New Roman"/>
                <a:sym typeface="Wingdings"/>
              </a:rPr>
              <a:t>fusion loop </a:t>
            </a:r>
            <a:r>
              <a:rPr lang="en-GB" dirty="0">
                <a:latin typeface="Times New Roman"/>
                <a:cs typeface="Times New Roman"/>
                <a:sym typeface="Wingdings"/>
              </a:rPr>
              <a:t>(FL) implied in the interaction with host cell membrane during membrane fusion. Exposed at neutral </a:t>
            </a:r>
            <a:r>
              <a:rPr lang="en-GB" dirty="0" err="1">
                <a:latin typeface="Times New Roman"/>
                <a:cs typeface="Times New Roman"/>
                <a:sym typeface="Wingdings"/>
              </a:rPr>
              <a:t>pH.</a:t>
            </a:r>
            <a:r>
              <a:rPr lang="en-GB" dirty="0">
                <a:latin typeface="Times New Roman"/>
                <a:cs typeface="Times New Roman"/>
                <a:sym typeface="Wingdings"/>
              </a:rPr>
              <a:t> Most conserved region in </a:t>
            </a:r>
            <a:r>
              <a:rPr lang="en-GB" i="1" dirty="0" err="1">
                <a:latin typeface="Times New Roman"/>
                <a:cs typeface="Times New Roman"/>
                <a:sym typeface="Wingdings"/>
              </a:rPr>
              <a:t>Flaviviruses</a:t>
            </a:r>
            <a:r>
              <a:rPr lang="en-GB" i="1" dirty="0">
                <a:latin typeface="Times New Roman"/>
                <a:cs typeface="Times New Roman"/>
                <a:sym typeface="Wingdings"/>
              </a:rPr>
              <a:t>.</a:t>
            </a:r>
          </a:p>
          <a:p>
            <a:pPr algn="just"/>
            <a:endParaRPr lang="en-GB" dirty="0">
              <a:latin typeface="Times New Roman"/>
              <a:cs typeface="Times New Roman"/>
              <a:sym typeface="Wingdings"/>
            </a:endParaRPr>
          </a:p>
          <a:p>
            <a:pPr algn="just"/>
            <a:r>
              <a:rPr lang="en-GB" dirty="0">
                <a:solidFill>
                  <a:srgbClr val="0000FF"/>
                </a:solidFill>
                <a:latin typeface="Times New Roman"/>
                <a:cs typeface="Times New Roman"/>
                <a:sym typeface="Wingdings"/>
              </a:rPr>
              <a:t>DIII</a:t>
            </a:r>
            <a:r>
              <a:rPr lang="en-GB" dirty="0">
                <a:latin typeface="Times New Roman"/>
                <a:cs typeface="Times New Roman"/>
                <a:sym typeface="Wingdings"/>
              </a:rPr>
              <a:t> receptor binding site.</a:t>
            </a:r>
            <a:endParaRPr lang="en-GB" dirty="0">
              <a:latin typeface="Times New Roman"/>
              <a:cs typeface="Times New Roman"/>
            </a:endParaRPr>
          </a:p>
        </p:txBody>
      </p:sp>
      <p:cxnSp>
        <p:nvCxnSpPr>
          <p:cNvPr id="12" name="Connettore 1 11"/>
          <p:cNvCxnSpPr/>
          <p:nvPr/>
        </p:nvCxnSpPr>
        <p:spPr>
          <a:xfrm>
            <a:off x="3436471" y="717701"/>
            <a:ext cx="2599764" cy="0"/>
          </a:xfrm>
          <a:prstGeom prst="line">
            <a:avLst/>
          </a:prstGeom>
        </p:spPr>
        <p:style>
          <a:lnRef idx="1">
            <a:schemeClr val="accent6"/>
          </a:lnRef>
          <a:fillRef idx="0">
            <a:schemeClr val="accent6"/>
          </a:fillRef>
          <a:effectRef idx="0">
            <a:schemeClr val="accent6"/>
          </a:effectRef>
          <a:fontRef idx="minor">
            <a:schemeClr val="tx1"/>
          </a:fontRef>
        </p:style>
      </p:cxnSp>
      <p:pic>
        <p:nvPicPr>
          <p:cNvPr id="10" name="Immagine 9" descr="Schermata 2018-06-13 alle 09.55.39.png"/>
          <p:cNvPicPr>
            <a:picLocks noChangeAspect="1"/>
          </p:cNvPicPr>
          <p:nvPr/>
        </p:nvPicPr>
        <p:blipFill>
          <a:blip r:embed="rId2"/>
          <a:stretch>
            <a:fillRect/>
          </a:stretch>
        </p:blipFill>
        <p:spPr>
          <a:xfrm>
            <a:off x="1568825" y="1339150"/>
            <a:ext cx="6140822" cy="2141140"/>
          </a:xfrm>
          <a:prstGeom prst="rect">
            <a:avLst/>
          </a:prstGeom>
        </p:spPr>
      </p:pic>
      <p:sp>
        <p:nvSpPr>
          <p:cNvPr id="13" name="CasellaDiTesto 12"/>
          <p:cNvSpPr txBox="1"/>
          <p:nvPr/>
        </p:nvSpPr>
        <p:spPr>
          <a:xfrm>
            <a:off x="3956405" y="6566507"/>
            <a:ext cx="6641084" cy="276999"/>
          </a:xfrm>
          <a:prstGeom prst="rect">
            <a:avLst/>
          </a:prstGeom>
          <a:noFill/>
        </p:spPr>
        <p:txBody>
          <a:bodyPr wrap="square" rtlCol="0">
            <a:spAutoFit/>
          </a:bodyPr>
          <a:lstStyle/>
          <a:p>
            <a:r>
              <a:rPr lang="fr-FR" sz="1200" dirty="0" err="1">
                <a:latin typeface="Times New Roman"/>
                <a:cs typeface="Times New Roman"/>
              </a:rPr>
              <a:t>Agrelli</a:t>
            </a:r>
            <a:r>
              <a:rPr lang="fr-FR" sz="1200" dirty="0">
                <a:latin typeface="Times New Roman"/>
                <a:cs typeface="Times New Roman"/>
              </a:rPr>
              <a:t>, A. et al. 2019. </a:t>
            </a:r>
            <a:r>
              <a:rPr lang="fr-FR" sz="1200" i="1" dirty="0">
                <a:latin typeface="Times New Roman"/>
                <a:cs typeface="Times New Roman"/>
              </a:rPr>
              <a:t>Infect Genet </a:t>
            </a:r>
            <a:r>
              <a:rPr lang="fr-FR" sz="1200" i="1" dirty="0" err="1">
                <a:latin typeface="Times New Roman"/>
                <a:cs typeface="Times New Roman"/>
              </a:rPr>
              <a:t>Evol</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10.1016/j.meegid.2019.01.018</a:t>
            </a:r>
            <a:endParaRPr lang="fr-FR" sz="1200" i="1" dirty="0">
              <a:latin typeface="Times New Roman"/>
              <a:cs typeface="Times New Roman"/>
            </a:endParaRPr>
          </a:p>
        </p:txBody>
      </p:sp>
    </p:spTree>
    <p:extLst>
      <p:ext uri="{BB962C8B-B14F-4D97-AF65-F5344CB8AC3E}">
        <p14:creationId xmlns:p14="http://schemas.microsoft.com/office/powerpoint/2010/main" val="37424039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dirty="0">
                <a:latin typeface="Times New Roman"/>
                <a:cs typeface="Times New Roman"/>
              </a:rPr>
              <a:t>1. C-type </a:t>
            </a:r>
            <a:r>
              <a:rPr lang="en-GB" sz="2400" b="1" dirty="0" err="1">
                <a:latin typeface="Times New Roman"/>
                <a:cs typeface="Times New Roman"/>
              </a:rPr>
              <a:t>lectin</a:t>
            </a:r>
            <a:r>
              <a:rPr lang="en-GB" sz="2400" b="1" dirty="0">
                <a:latin typeface="Times New Roman"/>
                <a:cs typeface="Times New Roman"/>
              </a:rPr>
              <a:t> receptors</a:t>
            </a:r>
          </a:p>
        </p:txBody>
      </p: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554391" y="791242"/>
            <a:ext cx="8058254" cy="2308324"/>
          </a:xfrm>
          <a:prstGeom prst="rect">
            <a:avLst/>
          </a:prstGeom>
          <a:noFill/>
        </p:spPr>
        <p:txBody>
          <a:bodyPr wrap="square" rtlCol="0">
            <a:spAutoFit/>
          </a:bodyPr>
          <a:lstStyle/>
          <a:p>
            <a:pPr marL="285750" indent="-285750" algn="just">
              <a:buFont typeface="Arial"/>
              <a:buChar char="•"/>
            </a:pPr>
            <a:r>
              <a:rPr lang="en-GB" dirty="0">
                <a:latin typeface="Times New Roman"/>
                <a:cs typeface="Times New Roman"/>
              </a:rPr>
              <a:t>In ZIKV, receptor-binding is primarily mediated by interaction between N-</a:t>
            </a:r>
            <a:r>
              <a:rPr lang="en-GB" dirty="0" err="1">
                <a:latin typeface="Times New Roman"/>
                <a:cs typeface="Times New Roman"/>
              </a:rPr>
              <a:t>glycans</a:t>
            </a:r>
            <a:r>
              <a:rPr lang="en-GB" dirty="0">
                <a:latin typeface="Times New Roman"/>
                <a:cs typeface="Times New Roman"/>
              </a:rPr>
              <a:t> conjugated to protein E with </a:t>
            </a:r>
            <a:r>
              <a:rPr lang="en-GB" b="1" dirty="0">
                <a:latin typeface="Times New Roman"/>
                <a:cs typeface="Times New Roman"/>
              </a:rPr>
              <a:t>C-type </a:t>
            </a:r>
            <a:r>
              <a:rPr lang="en-GB" b="1" dirty="0" err="1">
                <a:latin typeface="Times New Roman"/>
                <a:cs typeface="Times New Roman"/>
              </a:rPr>
              <a:t>lectin</a:t>
            </a:r>
            <a:r>
              <a:rPr lang="en-GB" b="1" dirty="0">
                <a:latin typeface="Times New Roman"/>
                <a:cs typeface="Times New Roman"/>
              </a:rPr>
              <a:t> receptors </a:t>
            </a:r>
            <a:r>
              <a:rPr lang="en-GB" dirty="0">
                <a:latin typeface="Times New Roman"/>
                <a:cs typeface="Times New Roman"/>
              </a:rPr>
              <a:t>(CLRs) from the host cell. Usually highly expressed in myeloid cells, monocytes, macrophages and dendritic cells.</a:t>
            </a:r>
          </a:p>
          <a:p>
            <a:pPr marL="285750" indent="-285750" algn="just">
              <a:buFont typeface="Arial"/>
              <a:buChar char="•"/>
            </a:pPr>
            <a:r>
              <a:rPr lang="en-GB" dirty="0">
                <a:latin typeface="Times New Roman"/>
                <a:cs typeface="Times New Roman"/>
              </a:rPr>
              <a:t>These receptors recognise carbohydrates in pathogens as pathogen associated molecular patterns (PAMPs) and functionally act as pathogen recognition receptors (PRRs), interiorising pathogens in endosomes, thus initiating the process of antigen presentation and elimination.</a:t>
            </a:r>
          </a:p>
        </p:txBody>
      </p:sp>
      <p:cxnSp>
        <p:nvCxnSpPr>
          <p:cNvPr id="12" name="Connettore 1 11"/>
          <p:cNvCxnSpPr/>
          <p:nvPr/>
        </p:nvCxnSpPr>
        <p:spPr>
          <a:xfrm>
            <a:off x="2764118" y="706953"/>
            <a:ext cx="3615764" cy="0"/>
          </a:xfrm>
          <a:prstGeom prst="line">
            <a:avLst/>
          </a:prstGeom>
        </p:spPr>
        <p:style>
          <a:lnRef idx="1">
            <a:schemeClr val="accent6"/>
          </a:lnRef>
          <a:fillRef idx="0">
            <a:schemeClr val="accent6"/>
          </a:fillRef>
          <a:effectRef idx="0">
            <a:schemeClr val="accent6"/>
          </a:effectRef>
          <a:fontRef idx="minor">
            <a:schemeClr val="tx1"/>
          </a:fontRef>
        </p:style>
      </p:cxnSp>
      <p:sp>
        <p:nvSpPr>
          <p:cNvPr id="13" name="CasellaDiTesto 12"/>
          <p:cNvSpPr txBox="1"/>
          <p:nvPr/>
        </p:nvSpPr>
        <p:spPr>
          <a:xfrm>
            <a:off x="3956405" y="6566507"/>
            <a:ext cx="6641084" cy="276999"/>
          </a:xfrm>
          <a:prstGeom prst="rect">
            <a:avLst/>
          </a:prstGeom>
          <a:noFill/>
        </p:spPr>
        <p:txBody>
          <a:bodyPr wrap="square" rtlCol="0">
            <a:spAutoFit/>
          </a:bodyPr>
          <a:lstStyle/>
          <a:p>
            <a:r>
              <a:rPr lang="fr-FR" sz="1200" dirty="0" err="1">
                <a:latin typeface="Times New Roman"/>
                <a:cs typeface="Times New Roman"/>
              </a:rPr>
              <a:t>Agrelli</a:t>
            </a:r>
            <a:r>
              <a:rPr lang="fr-FR" sz="1200" dirty="0">
                <a:latin typeface="Times New Roman"/>
                <a:cs typeface="Times New Roman"/>
              </a:rPr>
              <a:t>, A. et al. 2019. </a:t>
            </a:r>
            <a:r>
              <a:rPr lang="fr-FR" sz="1200" i="1" dirty="0">
                <a:latin typeface="Times New Roman"/>
                <a:cs typeface="Times New Roman"/>
              </a:rPr>
              <a:t>Infect Genet </a:t>
            </a:r>
            <a:r>
              <a:rPr lang="fr-FR" sz="1200" i="1" dirty="0" err="1">
                <a:latin typeface="Times New Roman"/>
                <a:cs typeface="Times New Roman"/>
              </a:rPr>
              <a:t>Evol</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10.1016/j.meegid.2019.01.018</a:t>
            </a:r>
            <a:endParaRPr lang="fr-FR" sz="1200" i="1" dirty="0">
              <a:latin typeface="Times New Roman"/>
              <a:cs typeface="Times New Roman"/>
            </a:endParaRPr>
          </a:p>
        </p:txBody>
      </p:sp>
      <p:pic>
        <p:nvPicPr>
          <p:cNvPr id="14" name="Immagine 13" descr="Schermata 2018-06-13 alle 10.43.47.png"/>
          <p:cNvPicPr>
            <a:picLocks noChangeAspect="1"/>
          </p:cNvPicPr>
          <p:nvPr/>
        </p:nvPicPr>
        <p:blipFill>
          <a:blip r:embed="rId2"/>
          <a:stretch>
            <a:fillRect/>
          </a:stretch>
        </p:blipFill>
        <p:spPr>
          <a:xfrm>
            <a:off x="1345808" y="3099566"/>
            <a:ext cx="5221194" cy="2465294"/>
          </a:xfrm>
          <a:prstGeom prst="rect">
            <a:avLst/>
          </a:prstGeom>
        </p:spPr>
      </p:pic>
      <p:sp>
        <p:nvSpPr>
          <p:cNvPr id="15" name="CasellaDiTesto 14"/>
          <p:cNvSpPr txBox="1"/>
          <p:nvPr/>
        </p:nvSpPr>
        <p:spPr>
          <a:xfrm>
            <a:off x="554391" y="5920176"/>
            <a:ext cx="8058254" cy="307777"/>
          </a:xfrm>
          <a:prstGeom prst="rect">
            <a:avLst/>
          </a:prstGeom>
          <a:noFill/>
        </p:spPr>
        <p:txBody>
          <a:bodyPr wrap="square" rtlCol="0">
            <a:spAutoFit/>
          </a:bodyPr>
          <a:lstStyle/>
          <a:p>
            <a:pPr algn="just"/>
            <a:r>
              <a:rPr lang="en-GB" sz="1400" dirty="0">
                <a:latin typeface="Times New Roman"/>
                <a:cs typeface="Times New Roman"/>
              </a:rPr>
              <a:t>The most implicated CLRs in </a:t>
            </a:r>
            <a:r>
              <a:rPr lang="en-GB" sz="1400" i="1" dirty="0" err="1">
                <a:latin typeface="Times New Roman"/>
                <a:cs typeface="Times New Roman"/>
              </a:rPr>
              <a:t>Flavivirus</a:t>
            </a:r>
            <a:r>
              <a:rPr lang="en-GB" sz="1400" dirty="0">
                <a:latin typeface="Times New Roman"/>
                <a:cs typeface="Times New Roman"/>
              </a:rPr>
              <a:t> entry are DC-SIGN, L-SIGN, MMR and CLEC5A.</a:t>
            </a:r>
          </a:p>
        </p:txBody>
      </p:sp>
    </p:spTree>
    <p:extLst>
      <p:ext uri="{BB962C8B-B14F-4D97-AF65-F5344CB8AC3E}">
        <p14:creationId xmlns:p14="http://schemas.microsoft.com/office/powerpoint/2010/main" val="2317308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p:cNvSpPr txBox="1"/>
          <p:nvPr/>
        </p:nvSpPr>
        <p:spPr>
          <a:xfrm>
            <a:off x="1327181" y="261328"/>
            <a:ext cx="7816819"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What has emerged from the Brazilian epidemic?</a:t>
            </a:r>
          </a:p>
        </p:txBody>
      </p:sp>
      <p:pic>
        <p:nvPicPr>
          <p:cNvPr id="2" name="Immagine 1"/>
          <p:cNvPicPr>
            <a:picLocks noChangeAspect="1"/>
          </p:cNvPicPr>
          <p:nvPr/>
        </p:nvPicPr>
        <p:blipFill>
          <a:blip r:embed="rId2"/>
          <a:stretch>
            <a:fillRect/>
          </a:stretch>
        </p:blipFill>
        <p:spPr>
          <a:xfrm>
            <a:off x="1" y="1"/>
            <a:ext cx="1708593" cy="1164102"/>
          </a:xfrm>
          <a:prstGeom prst="rect">
            <a:avLst/>
          </a:prstGeom>
        </p:spPr>
      </p:pic>
      <p:sp>
        <p:nvSpPr>
          <p:cNvPr id="6" name="CasellaDiTesto 5"/>
          <p:cNvSpPr txBox="1"/>
          <p:nvPr/>
        </p:nvSpPr>
        <p:spPr>
          <a:xfrm>
            <a:off x="773709" y="1164103"/>
            <a:ext cx="7926868" cy="1477328"/>
          </a:xfrm>
          <a:prstGeom prst="rect">
            <a:avLst/>
          </a:prstGeom>
          <a:noFill/>
        </p:spPr>
        <p:txBody>
          <a:bodyPr wrap="square" rtlCol="0">
            <a:spAutoFit/>
          </a:bodyPr>
          <a:lstStyle/>
          <a:p>
            <a:pPr algn="just"/>
            <a:r>
              <a:rPr lang="en-GB" dirty="0">
                <a:latin typeface="Arial" panose="020B0604020202020204" pitchFamily="34" charset="0"/>
                <a:cs typeface="Arial" panose="020B0604020202020204" pitchFamily="34" charset="0"/>
              </a:rPr>
              <a:t>Other than the typically mild, self-limited and non-specific symptoms associated to ZIKV infection, Brazilian outbreak revealed new building evidences associated to adverse outcomes associated to viral infection:</a:t>
            </a:r>
          </a:p>
          <a:p>
            <a:pPr algn="just"/>
            <a:endParaRPr lang="en-GB" dirty="0">
              <a:latin typeface="Times New Roman"/>
              <a:cs typeface="Times New Roman"/>
            </a:endParaRPr>
          </a:p>
          <a:p>
            <a:pPr algn="just"/>
            <a:endParaRPr lang="en-GB" dirty="0">
              <a:latin typeface="Times New Roman"/>
              <a:cs typeface="Times New Roman"/>
            </a:endParaRPr>
          </a:p>
        </p:txBody>
      </p:sp>
      <p:sp>
        <p:nvSpPr>
          <p:cNvPr id="7" name="CasellaDiTesto 6"/>
          <p:cNvSpPr txBox="1"/>
          <p:nvPr/>
        </p:nvSpPr>
        <p:spPr>
          <a:xfrm>
            <a:off x="620428" y="2214147"/>
            <a:ext cx="7926868" cy="2585323"/>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2. Increased cases of </a:t>
            </a:r>
            <a:r>
              <a:rPr lang="en-GB" b="1" dirty="0">
                <a:latin typeface="Arial" panose="020B0604020202020204" pitchFamily="34" charset="0"/>
                <a:cs typeface="Arial" panose="020B0604020202020204" pitchFamily="34" charset="0"/>
              </a:rPr>
              <a:t>adults </a:t>
            </a:r>
            <a:r>
              <a:rPr lang="en-GB" dirty="0">
                <a:latin typeface="Arial" panose="020B0604020202020204" pitchFamily="34" charset="0"/>
                <a:cs typeface="Arial" panose="020B0604020202020204" pitchFamily="34" charset="0"/>
              </a:rPr>
              <a:t>with manifestations of </a:t>
            </a:r>
            <a:r>
              <a:rPr lang="en-GB" b="1" dirty="0">
                <a:latin typeface="Arial" panose="020B0604020202020204" pitchFamily="34" charset="0"/>
                <a:cs typeface="Arial" panose="020B0604020202020204" pitchFamily="34" charset="0"/>
              </a:rPr>
              <a:t>severe neurologic </a:t>
            </a:r>
            <a:r>
              <a:rPr lang="en-GB" b="1" dirty="0" err="1">
                <a:latin typeface="Arial" panose="020B0604020202020204" pitchFamily="34" charset="0"/>
                <a:cs typeface="Arial" panose="020B0604020202020204" pitchFamily="34" charset="0"/>
              </a:rPr>
              <a:t>sequelae</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following infection including: </a:t>
            </a:r>
            <a:r>
              <a:rPr lang="en-GB" b="1" i="1" dirty="0">
                <a:latin typeface="Arial" panose="020B0604020202020204" pitchFamily="34" charset="0"/>
                <a:cs typeface="Arial" panose="020B0604020202020204" pitchFamily="34" charset="0"/>
              </a:rPr>
              <a:t>meningitis, </a:t>
            </a:r>
            <a:r>
              <a:rPr lang="en-GB" b="1" i="1" dirty="0" err="1">
                <a:latin typeface="Arial" panose="020B0604020202020204" pitchFamily="34" charset="0"/>
                <a:cs typeface="Arial" panose="020B0604020202020204" pitchFamily="34" charset="0"/>
              </a:rPr>
              <a:t>meniningoencephalitis</a:t>
            </a:r>
            <a:r>
              <a:rPr lang="en-GB" b="1" i="1" dirty="0">
                <a:latin typeface="Arial" panose="020B0604020202020204" pitchFamily="34" charset="0"/>
                <a:cs typeface="Arial" panose="020B0604020202020204" pitchFamily="34" charset="0"/>
              </a:rPr>
              <a:t> and </a:t>
            </a:r>
            <a:r>
              <a:rPr lang="en-GB" b="1" i="1" dirty="0" err="1">
                <a:latin typeface="Arial" panose="020B0604020202020204" pitchFamily="34" charset="0"/>
                <a:cs typeface="Arial" panose="020B0604020202020204" pitchFamily="34" charset="0"/>
              </a:rPr>
              <a:t>Guillain-Barré</a:t>
            </a:r>
            <a:r>
              <a:rPr lang="en-GB" b="1" i="1" dirty="0">
                <a:latin typeface="Arial" panose="020B0604020202020204" pitchFamily="34" charset="0"/>
                <a:cs typeface="Arial" panose="020B0604020202020204" pitchFamily="34" charset="0"/>
              </a:rPr>
              <a:t> syndrome.</a:t>
            </a:r>
          </a:p>
          <a:p>
            <a:pPr algn="ctr"/>
            <a:endParaRPr lang="en-GB" b="1" i="1" dirty="0">
              <a:latin typeface="Arial" panose="020B0604020202020204" pitchFamily="34" charset="0"/>
              <a:cs typeface="Arial" panose="020B0604020202020204" pitchFamily="34" charset="0"/>
            </a:endParaRPr>
          </a:p>
          <a:p>
            <a:pPr algn="ctr"/>
            <a:r>
              <a:rPr lang="en-GB" i="1" dirty="0">
                <a:latin typeface="Arial" panose="020B0604020202020204" pitchFamily="34" charset="0"/>
                <a:cs typeface="Arial" panose="020B0604020202020204" pitchFamily="34" charset="0"/>
              </a:rPr>
              <a:t>Note</a:t>
            </a:r>
            <a:r>
              <a:rPr lang="en-GB" dirty="0">
                <a:latin typeface="Arial" panose="020B0604020202020204" pitchFamily="34" charset="0"/>
                <a:cs typeface="Arial" panose="020B0604020202020204" pitchFamily="34" charset="0"/>
              </a:rPr>
              <a:t>: </a:t>
            </a:r>
            <a:r>
              <a:rPr lang="en-GB" b="1" i="1" dirty="0">
                <a:latin typeface="Arial" panose="020B0604020202020204" pitchFamily="34" charset="0"/>
                <a:cs typeface="Arial" panose="020B0604020202020204" pitchFamily="34" charset="0"/>
              </a:rPr>
              <a:t>Guillain-Barré syndrome </a:t>
            </a:r>
            <a:r>
              <a:rPr lang="en-GB" i="1" dirty="0">
                <a:latin typeface="Arial" panose="020B0604020202020204" pitchFamily="34" charset="0"/>
                <a:cs typeface="Arial" panose="020B0604020202020204" pitchFamily="34" charset="0"/>
              </a:rPr>
              <a:t>has been registered also in Colombia, El Salvador, Venezuela, Suriname and French Polynesia during outbreaks. A strong correlation with viral infection has been advanced, however only ZIKV has been laboratory confirmed in only a couple of cases.</a:t>
            </a:r>
          </a:p>
          <a:p>
            <a:pPr algn="just"/>
            <a:endParaRPr lang="en-GB" dirty="0">
              <a:latin typeface="Times New Roman"/>
              <a:cs typeface="Times New Roman"/>
            </a:endParaRPr>
          </a:p>
        </p:txBody>
      </p:sp>
      <p:sp>
        <p:nvSpPr>
          <p:cNvPr id="12" name="CasellaDiTesto 11"/>
          <p:cNvSpPr txBox="1"/>
          <p:nvPr/>
        </p:nvSpPr>
        <p:spPr>
          <a:xfrm>
            <a:off x="620428" y="5343573"/>
            <a:ext cx="7926868"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3. Peculiar </a:t>
            </a:r>
            <a:r>
              <a:rPr lang="en-GB" b="1" dirty="0">
                <a:latin typeface="Arial" panose="020B0604020202020204" pitchFamily="34" charset="0"/>
                <a:cs typeface="Arial" panose="020B0604020202020204" pitchFamily="34" charset="0"/>
              </a:rPr>
              <a:t>non-neurologic outcomes </a:t>
            </a:r>
            <a:r>
              <a:rPr lang="en-GB" dirty="0">
                <a:latin typeface="Arial" panose="020B0604020202020204" pitchFamily="34" charset="0"/>
                <a:cs typeface="Arial" panose="020B0604020202020204" pitchFamily="34" charset="0"/>
              </a:rPr>
              <a:t>including: hypotension, hearing loss and genitourinary symptomatology.</a:t>
            </a:r>
          </a:p>
        </p:txBody>
      </p:sp>
      <p:cxnSp>
        <p:nvCxnSpPr>
          <p:cNvPr id="8" name="Connettore 1 7"/>
          <p:cNvCxnSpPr/>
          <p:nvPr/>
        </p:nvCxnSpPr>
        <p:spPr>
          <a:xfrm>
            <a:off x="1997684" y="755350"/>
            <a:ext cx="6359259"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14435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dirty="0">
                <a:latin typeface="Times New Roman"/>
                <a:cs typeface="Times New Roman"/>
              </a:rPr>
              <a:t>1. C-type </a:t>
            </a:r>
            <a:r>
              <a:rPr lang="en-GB" sz="2400" b="1" dirty="0" err="1">
                <a:latin typeface="Times New Roman"/>
                <a:cs typeface="Times New Roman"/>
              </a:rPr>
              <a:t>lectin</a:t>
            </a:r>
            <a:r>
              <a:rPr lang="en-GB" sz="2400" b="1" dirty="0">
                <a:latin typeface="Times New Roman"/>
                <a:cs typeface="Times New Roman"/>
              </a:rPr>
              <a:t> receptors</a:t>
            </a:r>
          </a:p>
        </p:txBody>
      </p: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554392" y="905221"/>
            <a:ext cx="6385785" cy="5909311"/>
          </a:xfrm>
          <a:prstGeom prst="rect">
            <a:avLst/>
          </a:prstGeom>
          <a:noFill/>
        </p:spPr>
        <p:txBody>
          <a:bodyPr wrap="square" rtlCol="0">
            <a:spAutoFit/>
          </a:bodyPr>
          <a:lstStyle/>
          <a:p>
            <a:pPr marL="342900" indent="-342900" algn="just">
              <a:buFont typeface="+mj-lt"/>
              <a:buAutoNum type="arabicPeriod"/>
            </a:pPr>
            <a:r>
              <a:rPr lang="en-GB" b="1" dirty="0">
                <a:latin typeface="Times New Roman"/>
                <a:cs typeface="Times New Roman"/>
              </a:rPr>
              <a:t>DC-SIGN </a:t>
            </a:r>
            <a:r>
              <a:rPr lang="en-GB" dirty="0">
                <a:latin typeface="Times New Roman"/>
                <a:cs typeface="Times New Roman"/>
              </a:rPr>
              <a:t>(</a:t>
            </a:r>
            <a:r>
              <a:rPr lang="en-GB" i="1" dirty="0" err="1">
                <a:latin typeface="Times New Roman"/>
                <a:cs typeface="Times New Roman"/>
              </a:rPr>
              <a:t>Dendrtic</a:t>
            </a:r>
            <a:r>
              <a:rPr lang="en-GB" i="1" dirty="0">
                <a:latin typeface="Times New Roman"/>
                <a:cs typeface="Times New Roman"/>
              </a:rPr>
              <a:t> cell-specific intracellular adhesion molecule-3-grabbing non-integrin</a:t>
            </a:r>
            <a:r>
              <a:rPr lang="en-GB" dirty="0">
                <a:latin typeface="Times New Roman"/>
                <a:cs typeface="Times New Roman"/>
              </a:rPr>
              <a:t>)</a:t>
            </a:r>
            <a:r>
              <a:rPr lang="en-GB" b="1" dirty="0">
                <a:latin typeface="Times New Roman"/>
                <a:cs typeface="Times New Roman"/>
              </a:rPr>
              <a:t> and L-SIGN </a:t>
            </a:r>
            <a:r>
              <a:rPr lang="en-GB" dirty="0">
                <a:latin typeface="Times New Roman"/>
                <a:cs typeface="Times New Roman"/>
              </a:rPr>
              <a:t>(</a:t>
            </a:r>
            <a:r>
              <a:rPr lang="en-GB" i="1" dirty="0">
                <a:latin typeface="Times New Roman"/>
                <a:cs typeface="Times New Roman"/>
              </a:rPr>
              <a:t>Liver/</a:t>
            </a:r>
            <a:r>
              <a:rPr lang="en-GB" i="1" dirty="0" err="1">
                <a:latin typeface="Times New Roman"/>
                <a:cs typeface="Times New Roman"/>
              </a:rPr>
              <a:t>lymphnode</a:t>
            </a:r>
            <a:r>
              <a:rPr lang="en-GB" i="1" dirty="0">
                <a:latin typeface="Times New Roman"/>
                <a:cs typeface="Times New Roman"/>
              </a:rPr>
              <a:t>-specific intracellular adhesion molecule-3-grabbing non-integrin</a:t>
            </a:r>
            <a:r>
              <a:rPr lang="en-GB" dirty="0">
                <a:latin typeface="Times New Roman"/>
                <a:cs typeface="Times New Roman"/>
              </a:rPr>
              <a:t>): through their carbohydrates recognition domains (CRDs), they have been shown to permit ZIKV entry in host cells.</a:t>
            </a:r>
          </a:p>
          <a:p>
            <a:pPr marL="342900" indent="-342900" algn="just">
              <a:buFont typeface="+mj-lt"/>
              <a:buAutoNum type="arabicPeriod"/>
            </a:pPr>
            <a:endParaRPr lang="en-GB" dirty="0">
              <a:latin typeface="Times New Roman"/>
              <a:cs typeface="Times New Roman"/>
            </a:endParaRPr>
          </a:p>
          <a:p>
            <a:pPr marL="342900" indent="-342900" algn="just">
              <a:buFont typeface="+mj-lt"/>
              <a:buAutoNum type="arabicPeriod"/>
            </a:pPr>
            <a:r>
              <a:rPr lang="en-GB" b="1" dirty="0">
                <a:latin typeface="Times New Roman"/>
                <a:cs typeface="Times New Roman"/>
              </a:rPr>
              <a:t>CLECA5</a:t>
            </a:r>
            <a:r>
              <a:rPr lang="en-GB" dirty="0">
                <a:latin typeface="Times New Roman"/>
                <a:cs typeface="Times New Roman"/>
              </a:rPr>
              <a:t> (</a:t>
            </a:r>
            <a:r>
              <a:rPr lang="en-GB" i="1" dirty="0">
                <a:latin typeface="Times New Roman"/>
                <a:cs typeface="Times New Roman"/>
              </a:rPr>
              <a:t>C-type </a:t>
            </a:r>
            <a:r>
              <a:rPr lang="en-GB" i="1" dirty="0" err="1">
                <a:latin typeface="Times New Roman"/>
                <a:cs typeface="Times New Roman"/>
              </a:rPr>
              <a:t>lectin</a:t>
            </a:r>
            <a:r>
              <a:rPr lang="en-GB" i="1" dirty="0">
                <a:latin typeface="Times New Roman"/>
                <a:cs typeface="Times New Roman"/>
              </a:rPr>
              <a:t> member 5A</a:t>
            </a:r>
            <a:r>
              <a:rPr lang="en-GB" dirty="0">
                <a:latin typeface="Times New Roman"/>
                <a:cs typeface="Times New Roman"/>
              </a:rPr>
              <a:t>): expressed in monocytes and macrophages. Has been shown to promote DENV entry into host cells.</a:t>
            </a:r>
          </a:p>
          <a:p>
            <a:pPr marL="342900" indent="-342900" algn="just">
              <a:buFont typeface="+mj-lt"/>
              <a:buAutoNum type="arabicPeriod"/>
            </a:pPr>
            <a:endParaRPr lang="en-GB" dirty="0">
              <a:latin typeface="Times New Roman"/>
              <a:cs typeface="Times New Roman"/>
            </a:endParaRPr>
          </a:p>
          <a:p>
            <a:pPr marL="342900" indent="-342900" algn="just">
              <a:buFont typeface="+mj-lt"/>
              <a:buAutoNum type="arabicPeriod"/>
            </a:pPr>
            <a:r>
              <a:rPr lang="en-GB" b="1" dirty="0">
                <a:latin typeface="Times New Roman"/>
                <a:cs typeface="Times New Roman"/>
              </a:rPr>
              <a:t>MMR</a:t>
            </a:r>
            <a:r>
              <a:rPr lang="en-GB" dirty="0">
                <a:latin typeface="Times New Roman"/>
                <a:cs typeface="Times New Roman"/>
              </a:rPr>
              <a:t> (Macrophage mannose receptor): proposed to be a functional entry receptor for </a:t>
            </a:r>
            <a:r>
              <a:rPr lang="en-GB" i="1" dirty="0" err="1">
                <a:latin typeface="Times New Roman"/>
                <a:cs typeface="Times New Roman"/>
              </a:rPr>
              <a:t>Flaviviruses</a:t>
            </a:r>
            <a:r>
              <a:rPr lang="en-GB" dirty="0">
                <a:latin typeface="Times New Roman"/>
                <a:cs typeface="Times New Roman"/>
              </a:rPr>
              <a:t>. Expressed in macrophages but it can also be found in lymph nodes and endothelial cells of liver, kidney cells and in some populations of DCs (all relevant to </a:t>
            </a:r>
            <a:r>
              <a:rPr lang="en-GB" i="1" dirty="0" err="1">
                <a:latin typeface="Times New Roman"/>
                <a:cs typeface="Times New Roman"/>
              </a:rPr>
              <a:t>Flavivirus</a:t>
            </a:r>
            <a:r>
              <a:rPr lang="en-GB" dirty="0">
                <a:latin typeface="Times New Roman"/>
                <a:cs typeface="Times New Roman"/>
              </a:rPr>
              <a:t> infection).</a:t>
            </a:r>
          </a:p>
          <a:p>
            <a:pPr algn="just"/>
            <a:r>
              <a:rPr lang="en-GB" dirty="0">
                <a:latin typeface="Times New Roman"/>
                <a:cs typeface="Times New Roman"/>
              </a:rPr>
              <a:t>MMRs have been shown to bind to protein E of the 4 DENV serotypes, and was so proposed as DENV internalisation receptor in human primary macrophages, since anti-MMR polyclonal antibodies inhibit viral </a:t>
            </a:r>
            <a:r>
              <a:rPr lang="en-GB" dirty="0" err="1">
                <a:latin typeface="Times New Roman"/>
                <a:cs typeface="Times New Roman"/>
              </a:rPr>
              <a:t>infcetion</a:t>
            </a:r>
            <a:endParaRPr lang="en-GB" dirty="0">
              <a:latin typeface="Times New Roman"/>
              <a:cs typeface="Times New Roman"/>
            </a:endParaRPr>
          </a:p>
          <a:p>
            <a:pPr algn="just"/>
            <a:endParaRPr lang="en-GB" dirty="0">
              <a:latin typeface="Times New Roman"/>
              <a:cs typeface="Times New Roman"/>
            </a:endParaRPr>
          </a:p>
        </p:txBody>
      </p:sp>
      <p:cxnSp>
        <p:nvCxnSpPr>
          <p:cNvPr id="12" name="Connettore 1 11"/>
          <p:cNvCxnSpPr/>
          <p:nvPr/>
        </p:nvCxnSpPr>
        <p:spPr>
          <a:xfrm>
            <a:off x="2764118" y="706953"/>
            <a:ext cx="3615764" cy="0"/>
          </a:xfrm>
          <a:prstGeom prst="line">
            <a:avLst/>
          </a:prstGeom>
        </p:spPr>
        <p:style>
          <a:lnRef idx="1">
            <a:schemeClr val="accent6"/>
          </a:lnRef>
          <a:fillRef idx="0">
            <a:schemeClr val="accent6"/>
          </a:fillRef>
          <a:effectRef idx="0">
            <a:schemeClr val="accent6"/>
          </a:effectRef>
          <a:fontRef idx="minor">
            <a:schemeClr val="tx1"/>
          </a:fontRef>
        </p:style>
      </p:cxnSp>
      <p:sp>
        <p:nvSpPr>
          <p:cNvPr id="13" name="CasellaDiTesto 12"/>
          <p:cNvSpPr txBox="1"/>
          <p:nvPr/>
        </p:nvSpPr>
        <p:spPr>
          <a:xfrm>
            <a:off x="3956405" y="6566507"/>
            <a:ext cx="6641084" cy="276999"/>
          </a:xfrm>
          <a:prstGeom prst="rect">
            <a:avLst/>
          </a:prstGeom>
          <a:noFill/>
        </p:spPr>
        <p:txBody>
          <a:bodyPr wrap="square" rtlCol="0">
            <a:spAutoFit/>
          </a:bodyPr>
          <a:lstStyle/>
          <a:p>
            <a:r>
              <a:rPr lang="fr-FR" sz="1200" dirty="0" err="1">
                <a:latin typeface="Times New Roman"/>
                <a:cs typeface="Times New Roman"/>
              </a:rPr>
              <a:t>Agrelli</a:t>
            </a:r>
            <a:r>
              <a:rPr lang="fr-FR" sz="1200" dirty="0">
                <a:latin typeface="Times New Roman"/>
                <a:cs typeface="Times New Roman"/>
              </a:rPr>
              <a:t>, A. et al. 2019. </a:t>
            </a:r>
            <a:r>
              <a:rPr lang="fr-FR" sz="1200" i="1" dirty="0">
                <a:latin typeface="Times New Roman"/>
                <a:cs typeface="Times New Roman"/>
              </a:rPr>
              <a:t>Infect Genet </a:t>
            </a:r>
            <a:r>
              <a:rPr lang="fr-FR" sz="1200" i="1" dirty="0" err="1">
                <a:latin typeface="Times New Roman"/>
                <a:cs typeface="Times New Roman"/>
              </a:rPr>
              <a:t>Evol</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10.1016/j.meegid.2019.01.018</a:t>
            </a:r>
            <a:endParaRPr lang="fr-FR" sz="1200" i="1" dirty="0">
              <a:latin typeface="Times New Roman"/>
              <a:cs typeface="Times New Roman"/>
            </a:endParaRPr>
          </a:p>
        </p:txBody>
      </p:sp>
      <p:pic>
        <p:nvPicPr>
          <p:cNvPr id="2" name="Immagine 1"/>
          <p:cNvPicPr>
            <a:picLocks noChangeAspect="1"/>
          </p:cNvPicPr>
          <p:nvPr/>
        </p:nvPicPr>
        <p:blipFill>
          <a:blip r:embed="rId2"/>
          <a:stretch>
            <a:fillRect/>
          </a:stretch>
        </p:blipFill>
        <p:spPr>
          <a:xfrm>
            <a:off x="7149354" y="1708482"/>
            <a:ext cx="1778000" cy="3975100"/>
          </a:xfrm>
          <a:prstGeom prst="rect">
            <a:avLst/>
          </a:prstGeom>
        </p:spPr>
      </p:pic>
      <p:sp>
        <p:nvSpPr>
          <p:cNvPr id="3" name="Rettangolo 2"/>
          <p:cNvSpPr/>
          <p:nvPr/>
        </p:nvSpPr>
        <p:spPr>
          <a:xfrm>
            <a:off x="8725647" y="1942353"/>
            <a:ext cx="313765" cy="52294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Rettangolo 15"/>
          <p:cNvSpPr/>
          <p:nvPr/>
        </p:nvSpPr>
        <p:spPr>
          <a:xfrm>
            <a:off x="8613589" y="4037106"/>
            <a:ext cx="313765" cy="52294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387100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dirty="0">
                <a:latin typeface="Times New Roman"/>
                <a:cs typeface="Times New Roman"/>
              </a:rPr>
              <a:t>2. Entry mediated by negatively charged lipids</a:t>
            </a:r>
          </a:p>
        </p:txBody>
      </p: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554392" y="1183542"/>
            <a:ext cx="8058254" cy="3970318"/>
          </a:xfrm>
          <a:prstGeom prst="rect">
            <a:avLst/>
          </a:prstGeom>
          <a:noFill/>
        </p:spPr>
        <p:txBody>
          <a:bodyPr wrap="square" rtlCol="0">
            <a:spAutoFit/>
          </a:bodyPr>
          <a:lstStyle/>
          <a:p>
            <a:pPr marL="285750" indent="-285750" algn="just">
              <a:buFont typeface="Arial"/>
              <a:buChar char="•"/>
            </a:pPr>
            <a:r>
              <a:rPr lang="en-GB" dirty="0">
                <a:latin typeface="Times New Roman"/>
                <a:cs typeface="Times New Roman"/>
              </a:rPr>
              <a:t>Different </a:t>
            </a:r>
            <a:r>
              <a:rPr lang="en-GB" i="1" dirty="0">
                <a:latin typeface="Times New Roman"/>
                <a:cs typeface="Times New Roman"/>
              </a:rPr>
              <a:t>in vitro </a:t>
            </a:r>
            <a:r>
              <a:rPr lang="en-GB" dirty="0">
                <a:latin typeface="Times New Roman"/>
                <a:cs typeface="Times New Roman"/>
              </a:rPr>
              <a:t>studies conducted on various </a:t>
            </a:r>
            <a:r>
              <a:rPr lang="en-GB" dirty="0" err="1">
                <a:latin typeface="Times New Roman"/>
                <a:cs typeface="Times New Roman"/>
              </a:rPr>
              <a:t>Flavivirues</a:t>
            </a:r>
            <a:r>
              <a:rPr lang="en-GB" dirty="0">
                <a:latin typeface="Times New Roman"/>
                <a:cs typeface="Times New Roman"/>
              </a:rPr>
              <a:t> (including ZIKV) highlighted that </a:t>
            </a:r>
            <a:r>
              <a:rPr lang="en-GB" b="1" i="1" dirty="0">
                <a:latin typeface="Times New Roman"/>
                <a:cs typeface="Times New Roman"/>
              </a:rPr>
              <a:t>entry processes might  be mediated by interactions that do not involve protein E</a:t>
            </a:r>
            <a:r>
              <a:rPr lang="en-GB" dirty="0">
                <a:latin typeface="Times New Roman"/>
                <a:cs typeface="Times New Roman"/>
              </a:rPr>
              <a:t>.</a:t>
            </a:r>
          </a:p>
          <a:p>
            <a:pPr marL="285750" indent="-285750" algn="just">
              <a:buFont typeface="Arial"/>
              <a:buChar char="•"/>
            </a:pPr>
            <a:endParaRPr lang="en-GB" dirty="0">
              <a:latin typeface="Times New Roman"/>
              <a:cs typeface="Times New Roman"/>
            </a:endParaRPr>
          </a:p>
          <a:p>
            <a:pPr marL="285750" indent="-285750" algn="just">
              <a:buFont typeface="Arial"/>
              <a:buChar char="•"/>
            </a:pPr>
            <a:r>
              <a:rPr lang="en-GB" dirty="0">
                <a:latin typeface="Times New Roman"/>
                <a:cs typeface="Times New Roman"/>
              </a:rPr>
              <a:t>They occur between negatively charged lipids, such as </a:t>
            </a:r>
            <a:r>
              <a:rPr lang="en-GB" b="1" dirty="0" err="1">
                <a:latin typeface="Times New Roman"/>
                <a:cs typeface="Times New Roman"/>
              </a:rPr>
              <a:t>phosphatydilserine</a:t>
            </a:r>
            <a:r>
              <a:rPr lang="en-GB" dirty="0">
                <a:latin typeface="Times New Roman"/>
                <a:cs typeface="Times New Roman"/>
              </a:rPr>
              <a:t> (PS), located on viral membrane.  </a:t>
            </a:r>
          </a:p>
          <a:p>
            <a:pPr marL="285750" indent="-285750" algn="just">
              <a:buFont typeface="Arial"/>
              <a:buChar char="•"/>
            </a:pPr>
            <a:endParaRPr lang="en-GB" dirty="0">
              <a:latin typeface="Times New Roman"/>
              <a:cs typeface="Times New Roman"/>
            </a:endParaRPr>
          </a:p>
          <a:p>
            <a:pPr marL="285750" indent="-285750" algn="just">
              <a:buFont typeface="Arial"/>
              <a:buChar char="•"/>
            </a:pPr>
            <a:r>
              <a:rPr lang="en-GB" dirty="0">
                <a:latin typeface="Times New Roman"/>
                <a:cs typeface="Times New Roman"/>
              </a:rPr>
              <a:t>These anionic lipids are known to bind cellular lipid receptors belonging to 2 distinct families: </a:t>
            </a:r>
            <a:r>
              <a:rPr lang="en-GB" b="1" dirty="0">
                <a:latin typeface="Times New Roman"/>
                <a:cs typeface="Times New Roman"/>
              </a:rPr>
              <a:t>TAM</a:t>
            </a:r>
            <a:r>
              <a:rPr lang="en-GB" dirty="0">
                <a:latin typeface="Times New Roman"/>
                <a:cs typeface="Times New Roman"/>
              </a:rPr>
              <a:t> (Receptor Tyrosine Kinase: </a:t>
            </a:r>
            <a:r>
              <a:rPr lang="en-GB" b="1" dirty="0">
                <a:latin typeface="Times New Roman"/>
                <a:cs typeface="Times New Roman"/>
              </a:rPr>
              <a:t>T</a:t>
            </a:r>
            <a:r>
              <a:rPr lang="en-GB" dirty="0">
                <a:latin typeface="Times New Roman"/>
                <a:cs typeface="Times New Roman"/>
              </a:rPr>
              <a:t>YRO3, </a:t>
            </a:r>
            <a:r>
              <a:rPr lang="en-GB" b="1" dirty="0">
                <a:latin typeface="Times New Roman"/>
                <a:cs typeface="Times New Roman"/>
              </a:rPr>
              <a:t>A</a:t>
            </a:r>
            <a:r>
              <a:rPr lang="en-GB" dirty="0">
                <a:latin typeface="Times New Roman"/>
                <a:cs typeface="Times New Roman"/>
              </a:rPr>
              <a:t>XL, </a:t>
            </a:r>
            <a:r>
              <a:rPr lang="en-GB" b="1" dirty="0">
                <a:latin typeface="Times New Roman"/>
                <a:cs typeface="Times New Roman"/>
              </a:rPr>
              <a:t>M</a:t>
            </a:r>
            <a:r>
              <a:rPr lang="en-GB" dirty="0">
                <a:latin typeface="Times New Roman"/>
                <a:cs typeface="Times New Roman"/>
              </a:rPr>
              <a:t>ER); </a:t>
            </a:r>
            <a:r>
              <a:rPr lang="en-GB" b="1" dirty="0">
                <a:latin typeface="Times New Roman"/>
                <a:cs typeface="Times New Roman"/>
              </a:rPr>
              <a:t>TIM</a:t>
            </a:r>
            <a:r>
              <a:rPr lang="en-GB" dirty="0">
                <a:latin typeface="Times New Roman"/>
                <a:cs typeface="Times New Roman"/>
              </a:rPr>
              <a:t> (T-cell immunoglobulin </a:t>
            </a:r>
            <a:r>
              <a:rPr lang="en-GB" dirty="0" err="1">
                <a:latin typeface="Times New Roman"/>
                <a:cs typeface="Times New Roman"/>
              </a:rPr>
              <a:t>mucin</a:t>
            </a:r>
            <a:r>
              <a:rPr lang="en-GB" dirty="0">
                <a:latin typeface="Times New Roman"/>
                <a:cs typeface="Times New Roman"/>
              </a:rPr>
              <a:t>: (TIM1, TIM3, TIM4).</a:t>
            </a:r>
          </a:p>
          <a:p>
            <a:pPr marL="285750" indent="-285750" algn="just">
              <a:buFont typeface="Arial"/>
              <a:buChar char="•"/>
            </a:pPr>
            <a:endParaRPr lang="en-GB" dirty="0">
              <a:latin typeface="Times New Roman"/>
              <a:cs typeface="Times New Roman"/>
            </a:endParaRPr>
          </a:p>
          <a:p>
            <a:pPr marL="285750" indent="-285750" algn="just">
              <a:buFont typeface="Arial"/>
              <a:buChar char="•"/>
            </a:pPr>
            <a:r>
              <a:rPr lang="en-GB" b="1" dirty="0">
                <a:latin typeface="Times New Roman"/>
                <a:cs typeface="Times New Roman"/>
              </a:rPr>
              <a:t>Physiological function </a:t>
            </a:r>
            <a:r>
              <a:rPr lang="en-GB" dirty="0">
                <a:latin typeface="Times New Roman"/>
                <a:cs typeface="Times New Roman"/>
              </a:rPr>
              <a:t>of </a:t>
            </a:r>
            <a:r>
              <a:rPr lang="en-GB" b="1" dirty="0">
                <a:latin typeface="Times New Roman"/>
                <a:cs typeface="Times New Roman"/>
              </a:rPr>
              <a:t>TAM</a:t>
            </a:r>
            <a:r>
              <a:rPr lang="en-GB" dirty="0">
                <a:latin typeface="Times New Roman"/>
                <a:cs typeface="Times New Roman"/>
              </a:rPr>
              <a:t> and </a:t>
            </a:r>
            <a:r>
              <a:rPr lang="en-GB" b="1" dirty="0">
                <a:latin typeface="Times New Roman"/>
                <a:cs typeface="Times New Roman"/>
              </a:rPr>
              <a:t>TIM</a:t>
            </a:r>
            <a:r>
              <a:rPr lang="en-GB" dirty="0">
                <a:latin typeface="Times New Roman"/>
                <a:cs typeface="Times New Roman"/>
              </a:rPr>
              <a:t> receptors: recognised negatively charged lipids located on apoptotic cells triggering endocytosis by phagocytic cells.</a:t>
            </a:r>
          </a:p>
        </p:txBody>
      </p:sp>
      <p:cxnSp>
        <p:nvCxnSpPr>
          <p:cNvPr id="12" name="Connettore 1 11"/>
          <p:cNvCxnSpPr/>
          <p:nvPr/>
        </p:nvCxnSpPr>
        <p:spPr>
          <a:xfrm>
            <a:off x="1449294" y="706953"/>
            <a:ext cx="6260353" cy="0"/>
          </a:xfrm>
          <a:prstGeom prst="line">
            <a:avLst/>
          </a:prstGeom>
        </p:spPr>
        <p:style>
          <a:lnRef idx="1">
            <a:schemeClr val="accent6"/>
          </a:lnRef>
          <a:fillRef idx="0">
            <a:schemeClr val="accent6"/>
          </a:fillRef>
          <a:effectRef idx="0">
            <a:schemeClr val="accent6"/>
          </a:effectRef>
          <a:fontRef idx="minor">
            <a:schemeClr val="tx1"/>
          </a:fontRef>
        </p:style>
      </p:cxnSp>
      <p:pic>
        <p:nvPicPr>
          <p:cNvPr id="4" name="Immagine 3"/>
          <p:cNvPicPr>
            <a:picLocks noChangeAspect="1"/>
          </p:cNvPicPr>
          <p:nvPr/>
        </p:nvPicPr>
        <p:blipFill>
          <a:blip r:embed="rId2"/>
          <a:stretch>
            <a:fillRect/>
          </a:stretch>
        </p:blipFill>
        <p:spPr>
          <a:xfrm>
            <a:off x="1643530" y="4824942"/>
            <a:ext cx="2674470" cy="1833725"/>
          </a:xfrm>
          <a:prstGeom prst="rect">
            <a:avLst/>
          </a:prstGeom>
        </p:spPr>
      </p:pic>
      <p:pic>
        <p:nvPicPr>
          <p:cNvPr id="5" name="Immagine 4"/>
          <p:cNvPicPr>
            <a:picLocks noChangeAspect="1"/>
          </p:cNvPicPr>
          <p:nvPr/>
        </p:nvPicPr>
        <p:blipFill>
          <a:blip r:embed="rId3"/>
          <a:stretch>
            <a:fillRect/>
          </a:stretch>
        </p:blipFill>
        <p:spPr>
          <a:xfrm>
            <a:off x="789053" y="5528234"/>
            <a:ext cx="515310" cy="274171"/>
          </a:xfrm>
          <a:prstGeom prst="rect">
            <a:avLst/>
          </a:prstGeom>
        </p:spPr>
      </p:pic>
      <p:pic>
        <p:nvPicPr>
          <p:cNvPr id="6" name="Immagine 5"/>
          <p:cNvPicPr>
            <a:picLocks noChangeAspect="1"/>
          </p:cNvPicPr>
          <p:nvPr/>
        </p:nvPicPr>
        <p:blipFill>
          <a:blip r:embed="rId4"/>
          <a:stretch>
            <a:fillRect/>
          </a:stretch>
        </p:blipFill>
        <p:spPr>
          <a:xfrm>
            <a:off x="5482008" y="4824942"/>
            <a:ext cx="2996166" cy="1155334"/>
          </a:xfrm>
          <a:prstGeom prst="rect">
            <a:avLst/>
          </a:prstGeom>
        </p:spPr>
      </p:pic>
      <p:sp>
        <p:nvSpPr>
          <p:cNvPr id="8" name="CasellaDiTesto 7"/>
          <p:cNvSpPr txBox="1"/>
          <p:nvPr/>
        </p:nvSpPr>
        <p:spPr>
          <a:xfrm>
            <a:off x="732113" y="5138919"/>
            <a:ext cx="825929" cy="307777"/>
          </a:xfrm>
          <a:prstGeom prst="rect">
            <a:avLst/>
          </a:prstGeom>
          <a:noFill/>
        </p:spPr>
        <p:txBody>
          <a:bodyPr wrap="square" rtlCol="0">
            <a:spAutoFit/>
          </a:bodyPr>
          <a:lstStyle/>
          <a:p>
            <a:r>
              <a:rPr lang="it-IT" sz="1400" dirty="0">
                <a:latin typeface="Times New Roman"/>
                <a:cs typeface="Times New Roman"/>
              </a:rPr>
              <a:t>Live </a:t>
            </a:r>
            <a:r>
              <a:rPr lang="it-IT" sz="1400" dirty="0" err="1">
                <a:latin typeface="Times New Roman"/>
                <a:cs typeface="Times New Roman"/>
              </a:rPr>
              <a:t>cell</a:t>
            </a:r>
            <a:endParaRPr lang="it-IT" sz="1400" dirty="0">
              <a:latin typeface="Times New Roman"/>
              <a:cs typeface="Times New Roman"/>
            </a:endParaRPr>
          </a:p>
        </p:txBody>
      </p:sp>
      <p:sp>
        <p:nvSpPr>
          <p:cNvPr id="14" name="CasellaDiTesto 13"/>
          <p:cNvSpPr txBox="1"/>
          <p:nvPr/>
        </p:nvSpPr>
        <p:spPr>
          <a:xfrm>
            <a:off x="6816160" y="5919665"/>
            <a:ext cx="1192311" cy="307777"/>
          </a:xfrm>
          <a:prstGeom prst="rect">
            <a:avLst/>
          </a:prstGeom>
          <a:noFill/>
        </p:spPr>
        <p:txBody>
          <a:bodyPr wrap="square" rtlCol="0">
            <a:spAutoFit/>
          </a:bodyPr>
          <a:lstStyle/>
          <a:p>
            <a:r>
              <a:rPr lang="it-IT" sz="1400" dirty="0" err="1">
                <a:latin typeface="Times New Roman"/>
                <a:cs typeface="Times New Roman"/>
              </a:rPr>
              <a:t>Apoptotic</a:t>
            </a:r>
            <a:r>
              <a:rPr lang="it-IT" sz="1400" dirty="0">
                <a:latin typeface="Times New Roman"/>
                <a:cs typeface="Times New Roman"/>
              </a:rPr>
              <a:t> </a:t>
            </a:r>
            <a:r>
              <a:rPr lang="it-IT" sz="1400" dirty="0" err="1">
                <a:latin typeface="Times New Roman"/>
                <a:cs typeface="Times New Roman"/>
              </a:rPr>
              <a:t>cell</a:t>
            </a:r>
            <a:endParaRPr lang="it-IT" sz="1400" dirty="0">
              <a:latin typeface="Times New Roman"/>
              <a:cs typeface="Times New Roman"/>
            </a:endParaRPr>
          </a:p>
        </p:txBody>
      </p:sp>
      <p:sp>
        <p:nvSpPr>
          <p:cNvPr id="15" name="CasellaDiTesto 14"/>
          <p:cNvSpPr txBox="1"/>
          <p:nvPr/>
        </p:nvSpPr>
        <p:spPr>
          <a:xfrm>
            <a:off x="3298994" y="6566507"/>
            <a:ext cx="6641084" cy="276999"/>
          </a:xfrm>
          <a:prstGeom prst="rect">
            <a:avLst/>
          </a:prstGeom>
          <a:noFill/>
        </p:spPr>
        <p:txBody>
          <a:bodyPr wrap="square" rtlCol="0">
            <a:spAutoFit/>
          </a:bodyPr>
          <a:lstStyle/>
          <a:p>
            <a:r>
              <a:rPr lang="fr-FR" sz="1200" dirty="0">
                <a:latin typeface="Times New Roman"/>
                <a:cs typeface="Times New Roman"/>
              </a:rPr>
              <a:t>Julian, l. et al. 2015. </a:t>
            </a:r>
            <a:r>
              <a:rPr lang="fr-FR" sz="1200" i="1" dirty="0" err="1">
                <a:latin typeface="Times New Roman"/>
                <a:cs typeface="Times New Roman"/>
              </a:rPr>
              <a:t>Cell</a:t>
            </a:r>
            <a:r>
              <a:rPr lang="fr-FR" sz="1200" i="1" dirty="0">
                <a:latin typeface="Times New Roman"/>
                <a:cs typeface="Times New Roman"/>
              </a:rPr>
              <a:t> </a:t>
            </a:r>
            <a:r>
              <a:rPr lang="fr-FR" sz="1200" i="1" dirty="0" err="1">
                <a:latin typeface="Times New Roman"/>
                <a:cs typeface="Times New Roman"/>
              </a:rPr>
              <a:t>Health</a:t>
            </a:r>
            <a:r>
              <a:rPr lang="fr-FR" sz="1200" i="1" dirty="0">
                <a:latin typeface="Times New Roman"/>
                <a:cs typeface="Times New Roman"/>
              </a:rPr>
              <a:t> and </a:t>
            </a:r>
            <a:r>
              <a:rPr lang="fr-FR" sz="1200" i="1" dirty="0" err="1">
                <a:latin typeface="Times New Roman"/>
                <a:cs typeface="Times New Roman"/>
              </a:rPr>
              <a:t>Cytoskeleton</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http://</a:t>
            </a:r>
            <a:r>
              <a:rPr lang="fr-FR" sz="1200" dirty="0" err="1">
                <a:latin typeface="Times New Roman"/>
                <a:cs typeface="Times New Roman"/>
              </a:rPr>
              <a:t>doi.org</a:t>
            </a:r>
            <a:r>
              <a:rPr lang="fr-FR" sz="1200" dirty="0">
                <a:latin typeface="Times New Roman"/>
                <a:cs typeface="Times New Roman"/>
              </a:rPr>
              <a:t>/10.2147/CHC.S57893</a:t>
            </a:r>
            <a:endParaRPr lang="fr-FR" sz="1200" i="1" dirty="0">
              <a:latin typeface="Times New Roman"/>
              <a:cs typeface="Times New Roman"/>
            </a:endParaRPr>
          </a:p>
        </p:txBody>
      </p:sp>
    </p:spTree>
    <p:extLst>
      <p:ext uri="{BB962C8B-B14F-4D97-AF65-F5344CB8AC3E}">
        <p14:creationId xmlns:p14="http://schemas.microsoft.com/office/powerpoint/2010/main" val="22911169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dirty="0">
                <a:latin typeface="Times New Roman"/>
                <a:cs typeface="Times New Roman"/>
              </a:rPr>
              <a:t>2. Entry mediated by negatively charged lipids</a:t>
            </a:r>
          </a:p>
        </p:txBody>
      </p: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554391" y="725084"/>
            <a:ext cx="8058254" cy="2308324"/>
          </a:xfrm>
          <a:prstGeom prst="rect">
            <a:avLst/>
          </a:prstGeom>
          <a:noFill/>
        </p:spPr>
        <p:txBody>
          <a:bodyPr wrap="square" rtlCol="0">
            <a:spAutoFit/>
          </a:bodyPr>
          <a:lstStyle/>
          <a:p>
            <a:pPr marL="285750" indent="-285750" algn="just">
              <a:buFont typeface="Arial"/>
              <a:buChar char="•"/>
            </a:pPr>
            <a:endParaRPr lang="en-GB" dirty="0">
              <a:latin typeface="Times New Roman"/>
              <a:cs typeface="Times New Roman"/>
            </a:endParaRPr>
          </a:p>
          <a:p>
            <a:pPr algn="ctr"/>
            <a:r>
              <a:rPr lang="en-GB" b="1" dirty="0">
                <a:latin typeface="Times New Roman"/>
                <a:cs typeface="Times New Roman"/>
              </a:rPr>
              <a:t>TIM receptors</a:t>
            </a:r>
            <a:r>
              <a:rPr lang="en-GB" dirty="0">
                <a:latin typeface="Times New Roman"/>
                <a:cs typeface="Times New Roman"/>
                <a:sym typeface="Wingdings"/>
              </a:rPr>
              <a:t> binds directly PS.</a:t>
            </a:r>
          </a:p>
          <a:p>
            <a:pPr algn="ctr"/>
            <a:r>
              <a:rPr lang="en-GB" b="1" dirty="0">
                <a:latin typeface="Times New Roman"/>
                <a:cs typeface="Times New Roman"/>
                <a:sym typeface="Wingdings"/>
              </a:rPr>
              <a:t>TAM receptors</a:t>
            </a:r>
            <a:r>
              <a:rPr lang="en-GB" dirty="0">
                <a:latin typeface="Times New Roman"/>
                <a:cs typeface="Times New Roman"/>
                <a:sym typeface="Wingdings"/>
              </a:rPr>
              <a:t> binds indirectly PS through a process requiring Gas6 or PROS as bridging molecules.</a:t>
            </a:r>
          </a:p>
          <a:p>
            <a:endParaRPr lang="en-GB" dirty="0">
              <a:latin typeface="Times New Roman"/>
              <a:cs typeface="Times New Roman"/>
              <a:sym typeface="Wingdings"/>
            </a:endParaRPr>
          </a:p>
          <a:p>
            <a:r>
              <a:rPr lang="en-GB" b="1" dirty="0">
                <a:latin typeface="Times New Roman"/>
                <a:cs typeface="Times New Roman"/>
                <a:sym typeface="Wingdings"/>
              </a:rPr>
              <a:t>Localisation of TIM receptors</a:t>
            </a:r>
            <a:r>
              <a:rPr lang="en-GB" dirty="0">
                <a:latin typeface="Times New Roman"/>
                <a:cs typeface="Times New Roman"/>
                <a:sym typeface="Wingdings"/>
              </a:rPr>
              <a:t> immune cells, especially T-cells.</a:t>
            </a:r>
          </a:p>
          <a:p>
            <a:r>
              <a:rPr lang="en-GB" b="1" dirty="0">
                <a:latin typeface="Times New Roman"/>
                <a:cs typeface="Times New Roman"/>
                <a:sym typeface="Wingdings"/>
              </a:rPr>
              <a:t>Localisation of TAM receptors</a:t>
            </a:r>
            <a:r>
              <a:rPr lang="en-GB" dirty="0">
                <a:latin typeface="Times New Roman"/>
                <a:cs typeface="Times New Roman"/>
                <a:sym typeface="Wingdings"/>
              </a:rPr>
              <a:t> macrophages, neuronal cells (Purkinje, dentate </a:t>
            </a:r>
            <a:r>
              <a:rPr lang="en-GB" dirty="0" err="1">
                <a:latin typeface="Times New Roman"/>
                <a:cs typeface="Times New Roman"/>
                <a:sym typeface="Wingdings"/>
              </a:rPr>
              <a:t>gyrus</a:t>
            </a:r>
            <a:r>
              <a:rPr lang="en-GB" dirty="0">
                <a:latin typeface="Times New Roman"/>
                <a:cs typeface="Times New Roman"/>
                <a:sym typeface="Wingdings"/>
              </a:rPr>
              <a:t> cells, neural progenitor cells).</a:t>
            </a:r>
          </a:p>
        </p:txBody>
      </p:sp>
      <p:cxnSp>
        <p:nvCxnSpPr>
          <p:cNvPr id="12" name="Connettore 1 11"/>
          <p:cNvCxnSpPr/>
          <p:nvPr/>
        </p:nvCxnSpPr>
        <p:spPr>
          <a:xfrm>
            <a:off x="1449294" y="706953"/>
            <a:ext cx="6260353" cy="0"/>
          </a:xfrm>
          <a:prstGeom prst="line">
            <a:avLst/>
          </a:prstGeom>
        </p:spPr>
        <p:style>
          <a:lnRef idx="1">
            <a:schemeClr val="accent6"/>
          </a:lnRef>
          <a:fillRef idx="0">
            <a:schemeClr val="accent6"/>
          </a:fillRef>
          <a:effectRef idx="0">
            <a:schemeClr val="accent6"/>
          </a:effectRef>
          <a:fontRef idx="minor">
            <a:schemeClr val="tx1"/>
          </a:fontRef>
        </p:style>
      </p:cxnSp>
      <p:sp>
        <p:nvSpPr>
          <p:cNvPr id="13" name="CasellaDiTesto 12"/>
          <p:cNvSpPr txBox="1"/>
          <p:nvPr/>
        </p:nvSpPr>
        <p:spPr>
          <a:xfrm>
            <a:off x="3956405" y="6566507"/>
            <a:ext cx="6641084" cy="276999"/>
          </a:xfrm>
          <a:prstGeom prst="rect">
            <a:avLst/>
          </a:prstGeom>
          <a:noFill/>
        </p:spPr>
        <p:txBody>
          <a:bodyPr wrap="square" rtlCol="0">
            <a:spAutoFit/>
          </a:bodyPr>
          <a:lstStyle/>
          <a:p>
            <a:r>
              <a:rPr lang="fr-FR" sz="1200" dirty="0" err="1">
                <a:latin typeface="Times New Roman"/>
                <a:cs typeface="Times New Roman"/>
              </a:rPr>
              <a:t>Agrelli</a:t>
            </a:r>
            <a:r>
              <a:rPr lang="fr-FR" sz="1200" dirty="0">
                <a:latin typeface="Times New Roman"/>
                <a:cs typeface="Times New Roman"/>
              </a:rPr>
              <a:t>, A. et al. 2019. </a:t>
            </a:r>
            <a:r>
              <a:rPr lang="fr-FR" sz="1200" i="1" dirty="0">
                <a:latin typeface="Times New Roman"/>
                <a:cs typeface="Times New Roman"/>
              </a:rPr>
              <a:t>Infect Genet </a:t>
            </a:r>
            <a:r>
              <a:rPr lang="fr-FR" sz="1200" i="1" dirty="0" err="1">
                <a:latin typeface="Times New Roman"/>
                <a:cs typeface="Times New Roman"/>
              </a:rPr>
              <a:t>Evol</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10.1016/j.meegid.2019.01.018</a:t>
            </a:r>
            <a:endParaRPr lang="fr-FR" sz="1200" i="1" dirty="0">
              <a:latin typeface="Times New Roman"/>
              <a:cs typeface="Times New Roman"/>
            </a:endParaRPr>
          </a:p>
        </p:txBody>
      </p:sp>
      <p:pic>
        <p:nvPicPr>
          <p:cNvPr id="2" name="Immagine 1"/>
          <p:cNvPicPr>
            <a:picLocks noChangeAspect="1"/>
          </p:cNvPicPr>
          <p:nvPr/>
        </p:nvPicPr>
        <p:blipFill>
          <a:blip r:embed="rId2"/>
          <a:stretch>
            <a:fillRect/>
          </a:stretch>
        </p:blipFill>
        <p:spPr>
          <a:xfrm>
            <a:off x="554392" y="3271088"/>
            <a:ext cx="4398365" cy="2943393"/>
          </a:xfrm>
          <a:prstGeom prst="rect">
            <a:avLst/>
          </a:prstGeom>
        </p:spPr>
      </p:pic>
      <p:sp>
        <p:nvSpPr>
          <p:cNvPr id="10" name="CasellaDiTesto 9"/>
          <p:cNvSpPr txBox="1"/>
          <p:nvPr/>
        </p:nvSpPr>
        <p:spPr>
          <a:xfrm>
            <a:off x="5186158" y="3430915"/>
            <a:ext cx="3838314" cy="2554545"/>
          </a:xfrm>
          <a:prstGeom prst="rect">
            <a:avLst/>
          </a:prstGeom>
          <a:noFill/>
        </p:spPr>
        <p:txBody>
          <a:bodyPr wrap="square" rtlCol="0">
            <a:spAutoFit/>
          </a:bodyPr>
          <a:lstStyle/>
          <a:p>
            <a:pPr algn="just"/>
            <a:r>
              <a:rPr lang="en-GB" sz="1600" dirty="0">
                <a:latin typeface="Times New Roman"/>
                <a:cs typeface="Times New Roman"/>
              </a:rPr>
              <a:t>This process of “kidnapping” has also been identified in a large variety of viruses and is known as “</a:t>
            </a:r>
            <a:r>
              <a:rPr lang="en-GB" sz="1600" b="1" dirty="0">
                <a:latin typeface="Times New Roman"/>
                <a:cs typeface="Times New Roman"/>
              </a:rPr>
              <a:t>apoptotic mimicry</a:t>
            </a:r>
            <a:r>
              <a:rPr lang="en-GB" sz="1600" dirty="0">
                <a:latin typeface="Times New Roman"/>
                <a:cs typeface="Times New Roman"/>
              </a:rPr>
              <a:t>”.</a:t>
            </a:r>
          </a:p>
          <a:p>
            <a:pPr algn="just"/>
            <a:endParaRPr lang="en-GB" sz="1600" dirty="0">
              <a:latin typeface="Times New Roman"/>
              <a:cs typeface="Times New Roman"/>
            </a:endParaRPr>
          </a:p>
          <a:p>
            <a:pPr marL="285750" indent="-285750" algn="just">
              <a:buFont typeface="Arial"/>
              <a:buChar char="•"/>
            </a:pPr>
            <a:r>
              <a:rPr lang="en-GB" sz="1600" dirty="0">
                <a:latin typeface="Times New Roman"/>
                <a:cs typeface="Times New Roman"/>
              </a:rPr>
              <a:t>During the early steps of ZIKV morphogenesis, viral particle gems from the ER, therefore the viral membrane ends up reflecting the ER membrane composition, which has PS on the luminal leaflet (external).</a:t>
            </a:r>
          </a:p>
        </p:txBody>
      </p:sp>
    </p:spTree>
    <p:extLst>
      <p:ext uri="{BB962C8B-B14F-4D97-AF65-F5344CB8AC3E}">
        <p14:creationId xmlns:p14="http://schemas.microsoft.com/office/powerpoint/2010/main" val="6607215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dirty="0">
                <a:latin typeface="Times New Roman"/>
                <a:cs typeface="Times New Roman"/>
              </a:rPr>
              <a:t>3. </a:t>
            </a:r>
            <a:r>
              <a:rPr lang="en-GB" sz="2400" b="1" dirty="0" err="1">
                <a:latin typeface="Times New Roman"/>
                <a:cs typeface="Times New Roman"/>
              </a:rPr>
              <a:t>prM</a:t>
            </a:r>
            <a:r>
              <a:rPr lang="en-GB" sz="2400" b="1" dirty="0">
                <a:latin typeface="Times New Roman"/>
                <a:cs typeface="Times New Roman"/>
              </a:rPr>
              <a:t> as possible entry receptor</a:t>
            </a:r>
          </a:p>
        </p:txBody>
      </p: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554391" y="725084"/>
            <a:ext cx="8058254" cy="369332"/>
          </a:xfrm>
          <a:prstGeom prst="rect">
            <a:avLst/>
          </a:prstGeom>
          <a:noFill/>
        </p:spPr>
        <p:txBody>
          <a:bodyPr wrap="square" rtlCol="0">
            <a:spAutoFit/>
          </a:bodyPr>
          <a:lstStyle/>
          <a:p>
            <a:pPr marL="285750" indent="-285750" algn="just">
              <a:buFont typeface="Arial"/>
              <a:buChar char="•"/>
            </a:pPr>
            <a:endParaRPr lang="en-GB" dirty="0">
              <a:latin typeface="Times New Roman"/>
              <a:cs typeface="Times New Roman"/>
            </a:endParaRPr>
          </a:p>
        </p:txBody>
      </p:sp>
      <p:cxnSp>
        <p:nvCxnSpPr>
          <p:cNvPr id="12" name="Connettore 1 11"/>
          <p:cNvCxnSpPr/>
          <p:nvPr/>
        </p:nvCxnSpPr>
        <p:spPr>
          <a:xfrm>
            <a:off x="2465295" y="706953"/>
            <a:ext cx="4377765" cy="0"/>
          </a:xfrm>
          <a:prstGeom prst="line">
            <a:avLst/>
          </a:prstGeom>
        </p:spPr>
        <p:style>
          <a:lnRef idx="1">
            <a:schemeClr val="accent6"/>
          </a:lnRef>
          <a:fillRef idx="0">
            <a:schemeClr val="accent6"/>
          </a:fillRef>
          <a:effectRef idx="0">
            <a:schemeClr val="accent6"/>
          </a:effectRef>
          <a:fontRef idx="minor">
            <a:schemeClr val="tx1"/>
          </a:fontRef>
        </p:style>
      </p:cxnSp>
      <p:sp>
        <p:nvSpPr>
          <p:cNvPr id="14" name="CasellaDiTesto 13"/>
          <p:cNvSpPr txBox="1"/>
          <p:nvPr/>
        </p:nvSpPr>
        <p:spPr>
          <a:xfrm>
            <a:off x="554391" y="875973"/>
            <a:ext cx="8058254" cy="1754327"/>
          </a:xfrm>
          <a:prstGeom prst="rect">
            <a:avLst/>
          </a:prstGeom>
          <a:noFill/>
        </p:spPr>
        <p:txBody>
          <a:bodyPr wrap="square" rtlCol="0">
            <a:spAutoFit/>
          </a:bodyPr>
          <a:lstStyle/>
          <a:p>
            <a:pPr marL="285750" indent="-285750" algn="just">
              <a:buFont typeface="Arial"/>
              <a:buChar char="•"/>
            </a:pPr>
            <a:r>
              <a:rPr lang="en-GB" dirty="0">
                <a:latin typeface="Times New Roman"/>
                <a:cs typeface="Times New Roman"/>
              </a:rPr>
              <a:t>The maturation of </a:t>
            </a:r>
            <a:r>
              <a:rPr lang="en-GB" i="1" dirty="0" err="1">
                <a:latin typeface="Times New Roman"/>
                <a:cs typeface="Times New Roman"/>
              </a:rPr>
              <a:t>Flaviviruses</a:t>
            </a:r>
            <a:r>
              <a:rPr lang="en-GB" dirty="0">
                <a:latin typeface="Times New Roman"/>
                <a:cs typeface="Times New Roman"/>
              </a:rPr>
              <a:t> from immature particles (</a:t>
            </a:r>
            <a:r>
              <a:rPr lang="en-GB" dirty="0" err="1">
                <a:latin typeface="Times New Roman"/>
                <a:cs typeface="Times New Roman"/>
              </a:rPr>
              <a:t>prM</a:t>
            </a:r>
            <a:r>
              <a:rPr lang="en-GB" dirty="0">
                <a:latin typeface="Times New Roman"/>
                <a:cs typeface="Times New Roman"/>
              </a:rPr>
              <a:t>, E, C) to mature particles (M, E, C) occurs by exploiting the secretory pathway of an infected cell.</a:t>
            </a:r>
          </a:p>
          <a:p>
            <a:pPr marL="285750" indent="-285750" algn="just">
              <a:buFont typeface="Arial"/>
              <a:buChar char="•"/>
            </a:pPr>
            <a:endParaRPr lang="en-GB" dirty="0">
              <a:latin typeface="Times New Roman"/>
              <a:cs typeface="Times New Roman"/>
            </a:endParaRPr>
          </a:p>
          <a:p>
            <a:pPr marL="342900" indent="-342900" algn="just">
              <a:buFont typeface="+mj-lt"/>
              <a:buAutoNum type="alphaUcPeriod"/>
            </a:pPr>
            <a:r>
              <a:rPr lang="en-GB" dirty="0">
                <a:latin typeface="Times New Roman"/>
                <a:cs typeface="Times New Roman"/>
              </a:rPr>
              <a:t>Acidic </a:t>
            </a:r>
            <a:r>
              <a:rPr lang="en-GB" dirty="0" err="1">
                <a:latin typeface="Times New Roman"/>
                <a:cs typeface="Times New Roman"/>
              </a:rPr>
              <a:t>endosomal</a:t>
            </a:r>
            <a:r>
              <a:rPr lang="en-GB" dirty="0">
                <a:latin typeface="Times New Roman"/>
                <a:cs typeface="Times New Roman"/>
              </a:rPr>
              <a:t> environment induces an irreversible conformational change in protein E which transitions from a </a:t>
            </a:r>
            <a:r>
              <a:rPr lang="en-GB" dirty="0" err="1">
                <a:latin typeface="Times New Roman"/>
                <a:cs typeface="Times New Roman"/>
              </a:rPr>
              <a:t>homodimeric</a:t>
            </a:r>
            <a:r>
              <a:rPr lang="en-GB" dirty="0">
                <a:latin typeface="Times New Roman"/>
                <a:cs typeface="Times New Roman"/>
              </a:rPr>
              <a:t> to a </a:t>
            </a:r>
            <a:r>
              <a:rPr lang="en-GB" dirty="0" err="1">
                <a:latin typeface="Times New Roman"/>
                <a:cs typeface="Times New Roman"/>
              </a:rPr>
              <a:t>homotrimeric</a:t>
            </a:r>
            <a:r>
              <a:rPr lang="en-GB" dirty="0">
                <a:latin typeface="Times New Roman"/>
                <a:cs typeface="Times New Roman"/>
              </a:rPr>
              <a:t> structure leading to membrane fusion and genomic release.</a:t>
            </a:r>
          </a:p>
        </p:txBody>
      </p:sp>
      <p:pic>
        <p:nvPicPr>
          <p:cNvPr id="6" name="Immagine 5"/>
          <p:cNvPicPr>
            <a:picLocks noChangeAspect="1"/>
          </p:cNvPicPr>
          <p:nvPr/>
        </p:nvPicPr>
        <p:blipFill>
          <a:blip r:embed="rId2"/>
          <a:stretch>
            <a:fillRect/>
          </a:stretch>
        </p:blipFill>
        <p:spPr>
          <a:xfrm>
            <a:off x="554392" y="3003611"/>
            <a:ext cx="3953820" cy="2808073"/>
          </a:xfrm>
          <a:prstGeom prst="rect">
            <a:avLst/>
          </a:prstGeom>
        </p:spPr>
      </p:pic>
      <p:sp>
        <p:nvSpPr>
          <p:cNvPr id="15" name="CasellaDiTesto 14"/>
          <p:cNvSpPr txBox="1"/>
          <p:nvPr/>
        </p:nvSpPr>
        <p:spPr>
          <a:xfrm>
            <a:off x="4714643" y="3226361"/>
            <a:ext cx="4256834" cy="2585323"/>
          </a:xfrm>
          <a:prstGeom prst="rect">
            <a:avLst/>
          </a:prstGeom>
          <a:noFill/>
        </p:spPr>
        <p:txBody>
          <a:bodyPr wrap="square" rtlCol="0">
            <a:spAutoFit/>
          </a:bodyPr>
          <a:lstStyle/>
          <a:p>
            <a:pPr marL="285750" indent="-285750" algn="just">
              <a:buFont typeface="Arial"/>
              <a:buChar char="•"/>
            </a:pPr>
            <a:r>
              <a:rPr lang="en-GB" dirty="0">
                <a:latin typeface="Times New Roman"/>
                <a:cs typeface="Times New Roman"/>
              </a:rPr>
              <a:t>Immature particles budding from the ER exhibit 180 </a:t>
            </a:r>
            <a:r>
              <a:rPr lang="en-GB" dirty="0" err="1">
                <a:latin typeface="Times New Roman"/>
                <a:cs typeface="Times New Roman"/>
              </a:rPr>
              <a:t>prM</a:t>
            </a:r>
            <a:r>
              <a:rPr lang="en-GB" dirty="0">
                <a:latin typeface="Times New Roman"/>
                <a:cs typeface="Times New Roman"/>
              </a:rPr>
              <a:t>-E </a:t>
            </a:r>
            <a:r>
              <a:rPr lang="en-GB" dirty="0" err="1">
                <a:latin typeface="Times New Roman"/>
                <a:cs typeface="Times New Roman"/>
              </a:rPr>
              <a:t>heterotrimers</a:t>
            </a:r>
            <a:r>
              <a:rPr lang="en-GB" dirty="0">
                <a:latin typeface="Times New Roman"/>
                <a:cs typeface="Times New Roman"/>
              </a:rPr>
              <a:t> associated in 60 </a:t>
            </a:r>
            <a:r>
              <a:rPr lang="en-GB" dirty="0" err="1">
                <a:latin typeface="Times New Roman"/>
                <a:cs typeface="Times New Roman"/>
              </a:rPr>
              <a:t>trimeric</a:t>
            </a:r>
            <a:r>
              <a:rPr lang="en-GB" dirty="0">
                <a:latin typeface="Times New Roman"/>
                <a:cs typeface="Times New Roman"/>
              </a:rPr>
              <a:t> projections (</a:t>
            </a:r>
            <a:r>
              <a:rPr lang="en-GB" dirty="0" err="1">
                <a:latin typeface="Times New Roman"/>
                <a:cs typeface="Times New Roman"/>
              </a:rPr>
              <a:t>prM</a:t>
            </a:r>
            <a:r>
              <a:rPr lang="en-GB" dirty="0">
                <a:latin typeface="Times New Roman"/>
                <a:cs typeface="Times New Roman"/>
              </a:rPr>
              <a:t>-E)</a:t>
            </a:r>
            <a:r>
              <a:rPr lang="en-GB" baseline="-25000" dirty="0">
                <a:latin typeface="Times New Roman"/>
                <a:cs typeface="Times New Roman"/>
              </a:rPr>
              <a:t>3</a:t>
            </a:r>
            <a:r>
              <a:rPr lang="en-GB" dirty="0">
                <a:latin typeface="Times New Roman"/>
                <a:cs typeface="Times New Roman"/>
              </a:rPr>
              <a:t>.</a:t>
            </a:r>
          </a:p>
          <a:p>
            <a:pPr marL="285750" indent="-285750" algn="just">
              <a:buFont typeface="Arial"/>
              <a:buChar char="•"/>
            </a:pPr>
            <a:endParaRPr lang="en-GB" dirty="0">
              <a:latin typeface="Times New Roman"/>
              <a:cs typeface="Times New Roman"/>
            </a:endParaRPr>
          </a:p>
          <a:p>
            <a:pPr marL="285750" indent="-285750" algn="just">
              <a:buFont typeface="Arial"/>
              <a:buChar char="•"/>
            </a:pPr>
            <a:r>
              <a:rPr lang="en-GB" dirty="0">
                <a:latin typeface="Times New Roman"/>
                <a:cs typeface="Times New Roman"/>
              </a:rPr>
              <a:t>The low pH of Golgi network induces further conformational changes resulting in the exposition of the cleaving site of </a:t>
            </a:r>
            <a:r>
              <a:rPr lang="en-GB" dirty="0" err="1">
                <a:latin typeface="Times New Roman"/>
                <a:cs typeface="Times New Roman"/>
              </a:rPr>
              <a:t>prM</a:t>
            </a:r>
            <a:r>
              <a:rPr lang="en-GB" dirty="0">
                <a:latin typeface="Times New Roman"/>
                <a:cs typeface="Times New Roman"/>
              </a:rPr>
              <a:t> by </a:t>
            </a:r>
            <a:r>
              <a:rPr lang="en-GB" dirty="0" err="1">
                <a:latin typeface="Times New Roman"/>
                <a:cs typeface="Times New Roman"/>
              </a:rPr>
              <a:t>furin</a:t>
            </a:r>
            <a:r>
              <a:rPr lang="en-GB" dirty="0">
                <a:latin typeface="Times New Roman"/>
                <a:cs typeface="Times New Roman"/>
              </a:rPr>
              <a:t>.</a:t>
            </a:r>
          </a:p>
        </p:txBody>
      </p:sp>
      <p:sp>
        <p:nvSpPr>
          <p:cNvPr id="16" name="CasellaDiTesto 15"/>
          <p:cNvSpPr txBox="1"/>
          <p:nvPr/>
        </p:nvSpPr>
        <p:spPr>
          <a:xfrm>
            <a:off x="3956405" y="6566507"/>
            <a:ext cx="6641084" cy="276999"/>
          </a:xfrm>
          <a:prstGeom prst="rect">
            <a:avLst/>
          </a:prstGeom>
          <a:noFill/>
        </p:spPr>
        <p:txBody>
          <a:bodyPr wrap="square" rtlCol="0">
            <a:spAutoFit/>
          </a:bodyPr>
          <a:lstStyle/>
          <a:p>
            <a:r>
              <a:rPr lang="fr-FR" sz="1200" dirty="0" err="1">
                <a:latin typeface="Times New Roman"/>
                <a:cs typeface="Times New Roman"/>
              </a:rPr>
              <a:t>Agrelli</a:t>
            </a:r>
            <a:r>
              <a:rPr lang="fr-FR" sz="1200" dirty="0">
                <a:latin typeface="Times New Roman"/>
                <a:cs typeface="Times New Roman"/>
              </a:rPr>
              <a:t>, A. et al. 2019. </a:t>
            </a:r>
            <a:r>
              <a:rPr lang="fr-FR" sz="1200" i="1" dirty="0">
                <a:latin typeface="Times New Roman"/>
                <a:cs typeface="Times New Roman"/>
              </a:rPr>
              <a:t>Infect Genet </a:t>
            </a:r>
            <a:r>
              <a:rPr lang="fr-FR" sz="1200" i="1" dirty="0" err="1">
                <a:latin typeface="Times New Roman"/>
                <a:cs typeface="Times New Roman"/>
              </a:rPr>
              <a:t>Evol</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10.1016/j.meegid.2019.01.018</a:t>
            </a:r>
            <a:endParaRPr lang="fr-FR" sz="1200" i="1" dirty="0">
              <a:latin typeface="Times New Roman"/>
              <a:cs typeface="Times New Roman"/>
            </a:endParaRPr>
          </a:p>
        </p:txBody>
      </p:sp>
    </p:spTree>
    <p:extLst>
      <p:ext uri="{BB962C8B-B14F-4D97-AF65-F5344CB8AC3E}">
        <p14:creationId xmlns:p14="http://schemas.microsoft.com/office/powerpoint/2010/main" val="8716471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dirty="0">
                <a:latin typeface="Times New Roman"/>
                <a:cs typeface="Times New Roman"/>
              </a:rPr>
              <a:t>3. </a:t>
            </a:r>
            <a:r>
              <a:rPr lang="en-GB" sz="2400" b="1" dirty="0" err="1">
                <a:latin typeface="Times New Roman"/>
                <a:cs typeface="Times New Roman"/>
              </a:rPr>
              <a:t>prM</a:t>
            </a:r>
            <a:r>
              <a:rPr lang="en-GB" sz="2400" b="1" dirty="0">
                <a:latin typeface="Times New Roman"/>
                <a:cs typeface="Times New Roman"/>
              </a:rPr>
              <a:t> as possible entry receptor</a:t>
            </a:r>
          </a:p>
        </p:txBody>
      </p: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554391" y="725084"/>
            <a:ext cx="8058254" cy="369332"/>
          </a:xfrm>
          <a:prstGeom prst="rect">
            <a:avLst/>
          </a:prstGeom>
          <a:noFill/>
        </p:spPr>
        <p:txBody>
          <a:bodyPr wrap="square" rtlCol="0">
            <a:spAutoFit/>
          </a:bodyPr>
          <a:lstStyle/>
          <a:p>
            <a:pPr marL="285750" indent="-285750" algn="just">
              <a:buFont typeface="Arial"/>
              <a:buChar char="•"/>
            </a:pPr>
            <a:endParaRPr lang="en-GB" dirty="0">
              <a:latin typeface="Times New Roman"/>
              <a:cs typeface="Times New Roman"/>
            </a:endParaRPr>
          </a:p>
        </p:txBody>
      </p:sp>
      <p:cxnSp>
        <p:nvCxnSpPr>
          <p:cNvPr id="12" name="Connettore 1 11"/>
          <p:cNvCxnSpPr/>
          <p:nvPr/>
        </p:nvCxnSpPr>
        <p:spPr>
          <a:xfrm>
            <a:off x="2465295" y="706953"/>
            <a:ext cx="4377765" cy="0"/>
          </a:xfrm>
          <a:prstGeom prst="line">
            <a:avLst/>
          </a:prstGeom>
        </p:spPr>
        <p:style>
          <a:lnRef idx="1">
            <a:schemeClr val="accent6"/>
          </a:lnRef>
          <a:fillRef idx="0">
            <a:schemeClr val="accent6"/>
          </a:fillRef>
          <a:effectRef idx="0">
            <a:schemeClr val="accent6"/>
          </a:effectRef>
          <a:fontRef idx="minor">
            <a:schemeClr val="tx1"/>
          </a:fontRef>
        </p:style>
      </p:cxnSp>
      <p:sp>
        <p:nvSpPr>
          <p:cNvPr id="14" name="CasellaDiTesto 13"/>
          <p:cNvSpPr txBox="1"/>
          <p:nvPr/>
        </p:nvSpPr>
        <p:spPr>
          <a:xfrm>
            <a:off x="554391" y="875973"/>
            <a:ext cx="8058254" cy="1754327"/>
          </a:xfrm>
          <a:prstGeom prst="rect">
            <a:avLst/>
          </a:prstGeom>
          <a:noFill/>
        </p:spPr>
        <p:txBody>
          <a:bodyPr wrap="square" rtlCol="0">
            <a:spAutoFit/>
          </a:bodyPr>
          <a:lstStyle/>
          <a:p>
            <a:pPr marL="285750" indent="-285750" algn="just">
              <a:buFont typeface="Arial"/>
              <a:buChar char="•"/>
            </a:pPr>
            <a:r>
              <a:rPr lang="en-GB" dirty="0">
                <a:latin typeface="Times New Roman"/>
                <a:cs typeface="Times New Roman"/>
              </a:rPr>
              <a:t>The maturation of</a:t>
            </a:r>
            <a:r>
              <a:rPr lang="en-GB" i="1" dirty="0">
                <a:latin typeface="Times New Roman"/>
                <a:cs typeface="Times New Roman"/>
              </a:rPr>
              <a:t> </a:t>
            </a:r>
            <a:r>
              <a:rPr lang="en-GB" i="1" dirty="0" err="1">
                <a:latin typeface="Times New Roman"/>
                <a:cs typeface="Times New Roman"/>
              </a:rPr>
              <a:t>Flaviviruses</a:t>
            </a:r>
            <a:r>
              <a:rPr lang="en-GB" i="1" dirty="0">
                <a:latin typeface="Times New Roman"/>
                <a:cs typeface="Times New Roman"/>
              </a:rPr>
              <a:t> </a:t>
            </a:r>
            <a:r>
              <a:rPr lang="en-GB" dirty="0">
                <a:latin typeface="Times New Roman"/>
                <a:cs typeface="Times New Roman"/>
              </a:rPr>
              <a:t>from immature particles (</a:t>
            </a:r>
            <a:r>
              <a:rPr lang="en-GB" dirty="0" err="1">
                <a:latin typeface="Times New Roman"/>
                <a:cs typeface="Times New Roman"/>
              </a:rPr>
              <a:t>prM</a:t>
            </a:r>
            <a:r>
              <a:rPr lang="en-GB" dirty="0">
                <a:latin typeface="Times New Roman"/>
                <a:cs typeface="Times New Roman"/>
              </a:rPr>
              <a:t>, E, C) to mature particles (M, E, C) occurs by exploiting the secretory pathway of an infected cell.</a:t>
            </a:r>
          </a:p>
          <a:p>
            <a:pPr marL="285750" indent="-285750" algn="just">
              <a:buFont typeface="Arial"/>
              <a:buChar char="•"/>
            </a:pPr>
            <a:endParaRPr lang="en-GB" dirty="0">
              <a:latin typeface="Times New Roman"/>
              <a:cs typeface="Times New Roman"/>
            </a:endParaRPr>
          </a:p>
          <a:p>
            <a:pPr algn="just"/>
            <a:r>
              <a:rPr lang="en-GB" dirty="0">
                <a:latin typeface="Times New Roman"/>
                <a:cs typeface="Times New Roman"/>
              </a:rPr>
              <a:t>B. </a:t>
            </a:r>
            <a:r>
              <a:rPr lang="en-GB" b="1" dirty="0">
                <a:latin typeface="Times New Roman"/>
                <a:cs typeface="Times New Roman"/>
              </a:rPr>
              <a:t>Fully mature particles </a:t>
            </a:r>
            <a:r>
              <a:rPr lang="en-GB" dirty="0">
                <a:latin typeface="Times New Roman"/>
                <a:cs typeface="Times New Roman"/>
              </a:rPr>
              <a:t>display E (E)</a:t>
            </a:r>
            <a:r>
              <a:rPr lang="en-GB" baseline="-25000" dirty="0">
                <a:latin typeface="Times New Roman"/>
                <a:cs typeface="Times New Roman"/>
              </a:rPr>
              <a:t>2</a:t>
            </a:r>
            <a:r>
              <a:rPr lang="en-GB" dirty="0">
                <a:latin typeface="Times New Roman"/>
                <a:cs typeface="Times New Roman"/>
              </a:rPr>
              <a:t> and M (M)</a:t>
            </a:r>
            <a:r>
              <a:rPr lang="en-GB" baseline="-25000" dirty="0">
                <a:latin typeface="Times New Roman"/>
                <a:cs typeface="Times New Roman"/>
              </a:rPr>
              <a:t>2</a:t>
            </a:r>
            <a:r>
              <a:rPr lang="en-GB" dirty="0">
                <a:latin typeface="Times New Roman"/>
                <a:cs typeface="Times New Roman"/>
              </a:rPr>
              <a:t> </a:t>
            </a:r>
            <a:r>
              <a:rPr lang="en-GB" dirty="0" err="1">
                <a:latin typeface="Times New Roman"/>
                <a:cs typeface="Times New Roman"/>
              </a:rPr>
              <a:t>homodimers</a:t>
            </a:r>
            <a:r>
              <a:rPr lang="en-GB" dirty="0">
                <a:latin typeface="Times New Roman"/>
                <a:cs typeface="Times New Roman"/>
              </a:rPr>
              <a:t> after complete cleavage by </a:t>
            </a:r>
            <a:r>
              <a:rPr lang="en-GB" dirty="0" err="1">
                <a:latin typeface="Times New Roman"/>
                <a:cs typeface="Times New Roman"/>
              </a:rPr>
              <a:t>furin</a:t>
            </a:r>
            <a:r>
              <a:rPr lang="en-GB" dirty="0">
                <a:latin typeface="Times New Roman"/>
                <a:cs typeface="Times New Roman"/>
              </a:rPr>
              <a:t>, secretion from host cells and dissociation of the “</a:t>
            </a:r>
            <a:r>
              <a:rPr lang="en-GB" dirty="0" err="1">
                <a:latin typeface="Times New Roman"/>
                <a:cs typeface="Times New Roman"/>
              </a:rPr>
              <a:t>pr</a:t>
            </a:r>
            <a:r>
              <a:rPr lang="en-GB" dirty="0">
                <a:latin typeface="Times New Roman"/>
                <a:cs typeface="Times New Roman"/>
              </a:rPr>
              <a:t>” portion in the neutral pH of extracellular medium.</a:t>
            </a:r>
          </a:p>
        </p:txBody>
      </p:sp>
      <p:sp>
        <p:nvSpPr>
          <p:cNvPr id="16" name="CasellaDiTesto 15"/>
          <p:cNvSpPr txBox="1"/>
          <p:nvPr/>
        </p:nvSpPr>
        <p:spPr>
          <a:xfrm>
            <a:off x="3956405" y="6566507"/>
            <a:ext cx="6641084" cy="276999"/>
          </a:xfrm>
          <a:prstGeom prst="rect">
            <a:avLst/>
          </a:prstGeom>
          <a:noFill/>
        </p:spPr>
        <p:txBody>
          <a:bodyPr wrap="square" rtlCol="0">
            <a:spAutoFit/>
          </a:bodyPr>
          <a:lstStyle/>
          <a:p>
            <a:r>
              <a:rPr lang="fr-FR" sz="1200" dirty="0" err="1">
                <a:latin typeface="Times New Roman"/>
                <a:cs typeface="Times New Roman"/>
              </a:rPr>
              <a:t>Agrelli</a:t>
            </a:r>
            <a:r>
              <a:rPr lang="fr-FR" sz="1200" dirty="0">
                <a:latin typeface="Times New Roman"/>
                <a:cs typeface="Times New Roman"/>
              </a:rPr>
              <a:t>, A. et al. 2019. </a:t>
            </a:r>
            <a:r>
              <a:rPr lang="fr-FR" sz="1200" i="1" dirty="0">
                <a:latin typeface="Times New Roman"/>
                <a:cs typeface="Times New Roman"/>
              </a:rPr>
              <a:t>Infect Genet </a:t>
            </a:r>
            <a:r>
              <a:rPr lang="fr-FR" sz="1200" i="1" dirty="0" err="1">
                <a:latin typeface="Times New Roman"/>
                <a:cs typeface="Times New Roman"/>
              </a:rPr>
              <a:t>Evol</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10.1016/j.meegid.2019.01.018</a:t>
            </a:r>
            <a:endParaRPr lang="fr-FR" sz="1200" i="1" dirty="0">
              <a:latin typeface="Times New Roman"/>
              <a:cs typeface="Times New Roman"/>
            </a:endParaRPr>
          </a:p>
        </p:txBody>
      </p:sp>
      <p:pic>
        <p:nvPicPr>
          <p:cNvPr id="2" name="Immagine 1"/>
          <p:cNvPicPr>
            <a:picLocks noChangeAspect="1"/>
          </p:cNvPicPr>
          <p:nvPr/>
        </p:nvPicPr>
        <p:blipFill>
          <a:blip r:embed="rId2"/>
          <a:stretch>
            <a:fillRect/>
          </a:stretch>
        </p:blipFill>
        <p:spPr>
          <a:xfrm>
            <a:off x="2910521" y="2830368"/>
            <a:ext cx="3346095" cy="3252932"/>
          </a:xfrm>
          <a:prstGeom prst="rect">
            <a:avLst/>
          </a:prstGeom>
        </p:spPr>
      </p:pic>
    </p:spTree>
    <p:extLst>
      <p:ext uri="{BB962C8B-B14F-4D97-AF65-F5344CB8AC3E}">
        <p14:creationId xmlns:p14="http://schemas.microsoft.com/office/powerpoint/2010/main" val="18042550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dirty="0">
                <a:latin typeface="Times New Roman"/>
                <a:cs typeface="Times New Roman"/>
              </a:rPr>
              <a:t>3. </a:t>
            </a:r>
            <a:r>
              <a:rPr lang="en-GB" sz="2400" b="1" dirty="0" err="1">
                <a:latin typeface="Times New Roman"/>
                <a:cs typeface="Times New Roman"/>
              </a:rPr>
              <a:t>prM</a:t>
            </a:r>
            <a:r>
              <a:rPr lang="en-GB" sz="2400" b="1" dirty="0">
                <a:latin typeface="Times New Roman"/>
                <a:cs typeface="Times New Roman"/>
              </a:rPr>
              <a:t> as possible entry receptor</a:t>
            </a:r>
          </a:p>
        </p:txBody>
      </p: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554391" y="725084"/>
            <a:ext cx="8058254" cy="369332"/>
          </a:xfrm>
          <a:prstGeom prst="rect">
            <a:avLst/>
          </a:prstGeom>
          <a:noFill/>
        </p:spPr>
        <p:txBody>
          <a:bodyPr wrap="square" rtlCol="0">
            <a:spAutoFit/>
          </a:bodyPr>
          <a:lstStyle/>
          <a:p>
            <a:pPr marL="285750" indent="-285750" algn="just">
              <a:buFont typeface="Arial"/>
              <a:buChar char="•"/>
            </a:pPr>
            <a:endParaRPr lang="en-GB" dirty="0">
              <a:latin typeface="Times New Roman"/>
              <a:cs typeface="Times New Roman"/>
            </a:endParaRPr>
          </a:p>
        </p:txBody>
      </p:sp>
      <p:cxnSp>
        <p:nvCxnSpPr>
          <p:cNvPr id="12" name="Connettore 1 11"/>
          <p:cNvCxnSpPr/>
          <p:nvPr/>
        </p:nvCxnSpPr>
        <p:spPr>
          <a:xfrm>
            <a:off x="2465295" y="706953"/>
            <a:ext cx="4377765" cy="0"/>
          </a:xfrm>
          <a:prstGeom prst="line">
            <a:avLst/>
          </a:prstGeom>
        </p:spPr>
        <p:style>
          <a:lnRef idx="1">
            <a:schemeClr val="accent6"/>
          </a:lnRef>
          <a:fillRef idx="0">
            <a:schemeClr val="accent6"/>
          </a:fillRef>
          <a:effectRef idx="0">
            <a:schemeClr val="accent6"/>
          </a:effectRef>
          <a:fontRef idx="minor">
            <a:schemeClr val="tx1"/>
          </a:fontRef>
        </p:style>
      </p:cxnSp>
      <p:sp>
        <p:nvSpPr>
          <p:cNvPr id="14" name="CasellaDiTesto 13"/>
          <p:cNvSpPr txBox="1"/>
          <p:nvPr/>
        </p:nvSpPr>
        <p:spPr>
          <a:xfrm>
            <a:off x="554391" y="875973"/>
            <a:ext cx="8058254" cy="1477328"/>
          </a:xfrm>
          <a:prstGeom prst="rect">
            <a:avLst/>
          </a:prstGeom>
          <a:noFill/>
        </p:spPr>
        <p:txBody>
          <a:bodyPr wrap="square" rtlCol="0">
            <a:spAutoFit/>
          </a:bodyPr>
          <a:lstStyle/>
          <a:p>
            <a:pPr marL="285750" indent="-285750" algn="just">
              <a:buFont typeface="Arial"/>
              <a:buChar char="•"/>
            </a:pPr>
            <a:r>
              <a:rPr lang="en-GB" dirty="0">
                <a:latin typeface="Times New Roman"/>
                <a:cs typeface="Times New Roman"/>
              </a:rPr>
              <a:t>The maturation of </a:t>
            </a:r>
            <a:r>
              <a:rPr lang="en-GB" i="1" dirty="0" err="1">
                <a:latin typeface="Times New Roman"/>
                <a:cs typeface="Times New Roman"/>
              </a:rPr>
              <a:t>Flaviviruse</a:t>
            </a:r>
            <a:r>
              <a:rPr lang="en-GB" dirty="0" err="1">
                <a:latin typeface="Times New Roman"/>
                <a:cs typeface="Times New Roman"/>
              </a:rPr>
              <a:t>s</a:t>
            </a:r>
            <a:r>
              <a:rPr lang="en-GB" dirty="0">
                <a:latin typeface="Times New Roman"/>
                <a:cs typeface="Times New Roman"/>
              </a:rPr>
              <a:t> from immature particles (</a:t>
            </a:r>
            <a:r>
              <a:rPr lang="en-GB" dirty="0" err="1">
                <a:latin typeface="Times New Roman"/>
                <a:cs typeface="Times New Roman"/>
              </a:rPr>
              <a:t>prM</a:t>
            </a:r>
            <a:r>
              <a:rPr lang="en-GB" dirty="0">
                <a:latin typeface="Times New Roman"/>
                <a:cs typeface="Times New Roman"/>
              </a:rPr>
              <a:t>, E, C) to mature particles (M, E, C) occurs by exploiting the secretory pathway of an infected cell.</a:t>
            </a:r>
          </a:p>
          <a:p>
            <a:pPr marL="285750" indent="-285750" algn="just">
              <a:buFont typeface="Arial"/>
              <a:buChar char="•"/>
            </a:pPr>
            <a:endParaRPr lang="en-GB" dirty="0">
              <a:latin typeface="Times New Roman"/>
              <a:cs typeface="Times New Roman"/>
            </a:endParaRPr>
          </a:p>
          <a:p>
            <a:pPr algn="just"/>
            <a:r>
              <a:rPr lang="en-GB" dirty="0">
                <a:latin typeface="Times New Roman"/>
                <a:cs typeface="Times New Roman"/>
              </a:rPr>
              <a:t>C. </a:t>
            </a:r>
            <a:r>
              <a:rPr lang="en-GB" b="1" dirty="0">
                <a:latin typeface="Times New Roman"/>
                <a:cs typeface="Times New Roman"/>
              </a:rPr>
              <a:t>Heterogeneous particle </a:t>
            </a:r>
            <a:r>
              <a:rPr lang="en-GB" dirty="0">
                <a:latin typeface="Times New Roman"/>
                <a:cs typeface="Times New Roman"/>
              </a:rPr>
              <a:t>structure due to an inefficient cleavage of </a:t>
            </a:r>
            <a:r>
              <a:rPr lang="en-GB" dirty="0" err="1">
                <a:latin typeface="Times New Roman"/>
                <a:cs typeface="Times New Roman"/>
              </a:rPr>
              <a:t>prM</a:t>
            </a:r>
            <a:r>
              <a:rPr lang="en-GB" dirty="0">
                <a:latin typeface="Times New Roman"/>
                <a:cs typeface="Times New Roman"/>
              </a:rPr>
              <a:t>. In this </a:t>
            </a:r>
            <a:r>
              <a:rPr lang="en-GB" dirty="0" err="1">
                <a:latin typeface="Times New Roman"/>
                <a:cs typeface="Times New Roman"/>
              </a:rPr>
              <a:t>heterogenoeus</a:t>
            </a:r>
            <a:r>
              <a:rPr lang="en-GB" dirty="0">
                <a:latin typeface="Times New Roman"/>
                <a:cs typeface="Times New Roman"/>
              </a:rPr>
              <a:t> architecture ZIKV exposes both mature and immature moieties.</a:t>
            </a:r>
          </a:p>
        </p:txBody>
      </p:sp>
      <p:sp>
        <p:nvSpPr>
          <p:cNvPr id="16" name="CasellaDiTesto 15"/>
          <p:cNvSpPr txBox="1"/>
          <p:nvPr/>
        </p:nvSpPr>
        <p:spPr>
          <a:xfrm>
            <a:off x="3956405" y="6566507"/>
            <a:ext cx="6641084" cy="276999"/>
          </a:xfrm>
          <a:prstGeom prst="rect">
            <a:avLst/>
          </a:prstGeom>
          <a:noFill/>
        </p:spPr>
        <p:txBody>
          <a:bodyPr wrap="square" rtlCol="0">
            <a:spAutoFit/>
          </a:bodyPr>
          <a:lstStyle/>
          <a:p>
            <a:r>
              <a:rPr lang="fr-FR" sz="1200" dirty="0" err="1">
                <a:latin typeface="Times New Roman"/>
                <a:cs typeface="Times New Roman"/>
              </a:rPr>
              <a:t>Agrelli</a:t>
            </a:r>
            <a:r>
              <a:rPr lang="fr-FR" sz="1200" dirty="0">
                <a:latin typeface="Times New Roman"/>
                <a:cs typeface="Times New Roman"/>
              </a:rPr>
              <a:t>, A. et al. 2019. </a:t>
            </a:r>
            <a:r>
              <a:rPr lang="fr-FR" sz="1200" i="1" dirty="0">
                <a:latin typeface="Times New Roman"/>
                <a:cs typeface="Times New Roman"/>
              </a:rPr>
              <a:t>Infect Genet </a:t>
            </a:r>
            <a:r>
              <a:rPr lang="fr-FR" sz="1200" i="1" dirty="0" err="1">
                <a:latin typeface="Times New Roman"/>
                <a:cs typeface="Times New Roman"/>
              </a:rPr>
              <a:t>Evol</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10.1016/j.meegid.2019.01.018</a:t>
            </a:r>
            <a:endParaRPr lang="fr-FR" sz="1200" i="1" dirty="0">
              <a:latin typeface="Times New Roman"/>
              <a:cs typeface="Times New Roman"/>
            </a:endParaRPr>
          </a:p>
        </p:txBody>
      </p:sp>
      <p:pic>
        <p:nvPicPr>
          <p:cNvPr id="3" name="Immagine 2"/>
          <p:cNvPicPr>
            <a:picLocks noChangeAspect="1"/>
          </p:cNvPicPr>
          <p:nvPr/>
        </p:nvPicPr>
        <p:blipFill>
          <a:blip r:embed="rId2"/>
          <a:stretch>
            <a:fillRect/>
          </a:stretch>
        </p:blipFill>
        <p:spPr>
          <a:xfrm>
            <a:off x="669081" y="2674470"/>
            <a:ext cx="3592428" cy="3252368"/>
          </a:xfrm>
          <a:prstGeom prst="rect">
            <a:avLst/>
          </a:prstGeom>
        </p:spPr>
      </p:pic>
      <p:sp>
        <p:nvSpPr>
          <p:cNvPr id="10" name="CasellaDiTesto 9"/>
          <p:cNvSpPr txBox="1"/>
          <p:nvPr/>
        </p:nvSpPr>
        <p:spPr>
          <a:xfrm>
            <a:off x="4550290" y="3826525"/>
            <a:ext cx="4256834" cy="1200329"/>
          </a:xfrm>
          <a:prstGeom prst="rect">
            <a:avLst/>
          </a:prstGeom>
          <a:noFill/>
        </p:spPr>
        <p:txBody>
          <a:bodyPr wrap="square" rtlCol="0">
            <a:spAutoFit/>
          </a:bodyPr>
          <a:lstStyle/>
          <a:p>
            <a:pPr marL="285750" indent="-285750" algn="just">
              <a:buFont typeface="Arial"/>
              <a:buChar char="•"/>
            </a:pPr>
            <a:r>
              <a:rPr lang="en-GB" dirty="0">
                <a:latin typeface="Times New Roman"/>
                <a:cs typeface="Times New Roman"/>
              </a:rPr>
              <a:t>Heterogeneity in viral structure seems to be crucial to allow apoptotic mimicry for viral entry because PS becomes available. </a:t>
            </a:r>
          </a:p>
        </p:txBody>
      </p:sp>
    </p:spTree>
    <p:extLst>
      <p:ext uri="{BB962C8B-B14F-4D97-AF65-F5344CB8AC3E}">
        <p14:creationId xmlns:p14="http://schemas.microsoft.com/office/powerpoint/2010/main" val="13499530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094871" y="245288"/>
            <a:ext cx="7050972" cy="461665"/>
          </a:xfrm>
          <a:prstGeom prst="rect">
            <a:avLst/>
          </a:prstGeom>
          <a:noFill/>
        </p:spPr>
        <p:txBody>
          <a:bodyPr wrap="square" rtlCol="0">
            <a:spAutoFit/>
          </a:bodyPr>
          <a:lstStyle/>
          <a:p>
            <a:pPr algn="ctr"/>
            <a:r>
              <a:rPr lang="en-GB" sz="2400" b="1" dirty="0">
                <a:latin typeface="Times New Roman"/>
                <a:cs typeface="Times New Roman"/>
              </a:rPr>
              <a:t>3. </a:t>
            </a:r>
            <a:r>
              <a:rPr lang="en-GB" sz="2400" b="1" dirty="0" err="1">
                <a:latin typeface="Times New Roman"/>
                <a:cs typeface="Times New Roman"/>
              </a:rPr>
              <a:t>prM</a:t>
            </a:r>
            <a:r>
              <a:rPr lang="en-GB" sz="2400" b="1" dirty="0">
                <a:latin typeface="Times New Roman"/>
                <a:cs typeface="Times New Roman"/>
              </a:rPr>
              <a:t> as possible entry receptor</a:t>
            </a:r>
          </a:p>
        </p:txBody>
      </p:sp>
      <p:sp>
        <p:nvSpPr>
          <p:cNvPr id="9" name="CasellaDiTesto 8"/>
          <p:cNvSpPr txBox="1"/>
          <p:nvPr/>
        </p:nvSpPr>
        <p:spPr>
          <a:xfrm>
            <a:off x="554392" y="1339150"/>
            <a:ext cx="8058253" cy="369332"/>
          </a:xfrm>
          <a:prstGeom prst="rect">
            <a:avLst/>
          </a:prstGeom>
          <a:noFill/>
        </p:spPr>
        <p:txBody>
          <a:bodyPr wrap="square" rtlCol="0">
            <a:spAutoFit/>
          </a:bodyPr>
          <a:lstStyle/>
          <a:p>
            <a:pPr marL="285750" indent="-285750" algn="just">
              <a:buFont typeface="Arial"/>
              <a:buChar char="•"/>
            </a:pPr>
            <a:endParaRPr lang="en-GB" b="1" i="1" dirty="0">
              <a:latin typeface="Times New Roman"/>
              <a:cs typeface="Times New Roman"/>
            </a:endParaRPr>
          </a:p>
        </p:txBody>
      </p:sp>
      <p:sp>
        <p:nvSpPr>
          <p:cNvPr id="11" name="CasellaDiTesto 10"/>
          <p:cNvSpPr txBox="1"/>
          <p:nvPr/>
        </p:nvSpPr>
        <p:spPr>
          <a:xfrm>
            <a:off x="554391" y="725084"/>
            <a:ext cx="8058254" cy="369332"/>
          </a:xfrm>
          <a:prstGeom prst="rect">
            <a:avLst/>
          </a:prstGeom>
          <a:noFill/>
        </p:spPr>
        <p:txBody>
          <a:bodyPr wrap="square" rtlCol="0">
            <a:spAutoFit/>
          </a:bodyPr>
          <a:lstStyle/>
          <a:p>
            <a:pPr marL="285750" indent="-285750" algn="just">
              <a:buFont typeface="Arial"/>
              <a:buChar char="•"/>
            </a:pPr>
            <a:endParaRPr lang="en-GB" dirty="0">
              <a:latin typeface="Times New Roman"/>
              <a:cs typeface="Times New Roman"/>
            </a:endParaRPr>
          </a:p>
        </p:txBody>
      </p:sp>
      <p:cxnSp>
        <p:nvCxnSpPr>
          <p:cNvPr id="12" name="Connettore 1 11"/>
          <p:cNvCxnSpPr/>
          <p:nvPr/>
        </p:nvCxnSpPr>
        <p:spPr>
          <a:xfrm>
            <a:off x="2465295" y="706953"/>
            <a:ext cx="4377765" cy="0"/>
          </a:xfrm>
          <a:prstGeom prst="line">
            <a:avLst/>
          </a:prstGeom>
        </p:spPr>
        <p:style>
          <a:lnRef idx="1">
            <a:schemeClr val="accent6"/>
          </a:lnRef>
          <a:fillRef idx="0">
            <a:schemeClr val="accent6"/>
          </a:fillRef>
          <a:effectRef idx="0">
            <a:schemeClr val="accent6"/>
          </a:effectRef>
          <a:fontRef idx="minor">
            <a:schemeClr val="tx1"/>
          </a:fontRef>
        </p:style>
      </p:cxnSp>
      <p:sp>
        <p:nvSpPr>
          <p:cNvPr id="16" name="CasellaDiTesto 15"/>
          <p:cNvSpPr txBox="1"/>
          <p:nvPr/>
        </p:nvSpPr>
        <p:spPr>
          <a:xfrm>
            <a:off x="3956405" y="6566507"/>
            <a:ext cx="6641084" cy="276999"/>
          </a:xfrm>
          <a:prstGeom prst="rect">
            <a:avLst/>
          </a:prstGeom>
          <a:noFill/>
        </p:spPr>
        <p:txBody>
          <a:bodyPr wrap="square" rtlCol="0">
            <a:spAutoFit/>
          </a:bodyPr>
          <a:lstStyle/>
          <a:p>
            <a:r>
              <a:rPr lang="fr-FR" sz="1200" dirty="0" err="1">
                <a:latin typeface="Times New Roman"/>
                <a:cs typeface="Times New Roman"/>
              </a:rPr>
              <a:t>Agrelli</a:t>
            </a:r>
            <a:r>
              <a:rPr lang="fr-FR" sz="1200" dirty="0">
                <a:latin typeface="Times New Roman"/>
                <a:cs typeface="Times New Roman"/>
              </a:rPr>
              <a:t>, A. et al. 2019. </a:t>
            </a:r>
            <a:r>
              <a:rPr lang="fr-FR" sz="1200" i="1" dirty="0">
                <a:latin typeface="Times New Roman"/>
                <a:cs typeface="Times New Roman"/>
              </a:rPr>
              <a:t>Infect Genet </a:t>
            </a:r>
            <a:r>
              <a:rPr lang="fr-FR" sz="1200" i="1" dirty="0" err="1">
                <a:latin typeface="Times New Roman"/>
                <a:cs typeface="Times New Roman"/>
              </a:rPr>
              <a:t>Evol</a:t>
            </a:r>
            <a:r>
              <a:rPr lang="fr-FR" sz="1200" i="1" dirty="0">
                <a:latin typeface="Times New Roman"/>
                <a:cs typeface="Times New Roman"/>
              </a:rPr>
              <a:t>. </a:t>
            </a:r>
            <a:r>
              <a:rPr lang="fr-FR" sz="1200" dirty="0" err="1">
                <a:latin typeface="Times New Roman"/>
                <a:cs typeface="Times New Roman"/>
              </a:rPr>
              <a:t>doi</a:t>
            </a:r>
            <a:r>
              <a:rPr lang="fr-FR" sz="1200" dirty="0">
                <a:latin typeface="Times New Roman"/>
                <a:cs typeface="Times New Roman"/>
              </a:rPr>
              <a:t>:  10.1016/j.meegid.2019.01.018</a:t>
            </a:r>
            <a:endParaRPr lang="fr-FR" sz="1200" i="1" dirty="0">
              <a:latin typeface="Times New Roman"/>
              <a:cs typeface="Times New Roman"/>
            </a:endParaRPr>
          </a:p>
        </p:txBody>
      </p:sp>
      <p:sp>
        <p:nvSpPr>
          <p:cNvPr id="13" name="Rettangolo 12"/>
          <p:cNvSpPr/>
          <p:nvPr/>
        </p:nvSpPr>
        <p:spPr>
          <a:xfrm>
            <a:off x="916445" y="869576"/>
            <a:ext cx="7696200" cy="3693319"/>
          </a:xfrm>
          <a:prstGeom prst="rect">
            <a:avLst/>
          </a:prstGeom>
        </p:spPr>
        <p:txBody>
          <a:bodyPr wrap="square">
            <a:spAutoFit/>
          </a:bodyPr>
          <a:lstStyle/>
          <a:p>
            <a:pPr marL="285750" indent="-285750" algn="just">
              <a:buFont typeface="Arial"/>
              <a:buChar char="•"/>
            </a:pPr>
            <a:r>
              <a:rPr lang="en-GB" dirty="0">
                <a:latin typeface="Times New Roman"/>
                <a:cs typeface="Times New Roman"/>
              </a:rPr>
              <a:t>Current studies suggest that ZIKV produces an </a:t>
            </a:r>
            <a:r>
              <a:rPr lang="en-GB" b="1" i="1" dirty="0">
                <a:latin typeface="Times New Roman"/>
                <a:cs typeface="Times New Roman"/>
              </a:rPr>
              <a:t>ensemble of structurally different </a:t>
            </a:r>
            <a:r>
              <a:rPr lang="en-GB" b="1" i="1" dirty="0" err="1">
                <a:latin typeface="Times New Roman"/>
                <a:cs typeface="Times New Roman"/>
              </a:rPr>
              <a:t>virions</a:t>
            </a:r>
            <a:r>
              <a:rPr lang="en-GB" b="1" i="1" dirty="0">
                <a:latin typeface="Times New Roman"/>
                <a:cs typeface="Times New Roman"/>
              </a:rPr>
              <a:t> circulating in an organism</a:t>
            </a:r>
            <a:r>
              <a:rPr lang="en-GB" dirty="0">
                <a:latin typeface="Times New Roman"/>
                <a:cs typeface="Times New Roman"/>
              </a:rPr>
              <a:t>, contributing to virus dissemination and tissue tropism.</a:t>
            </a:r>
          </a:p>
          <a:p>
            <a:pPr algn="just"/>
            <a:endParaRPr lang="en-GB" dirty="0">
              <a:latin typeface="Times New Roman"/>
              <a:cs typeface="Times New Roman"/>
            </a:endParaRPr>
          </a:p>
          <a:p>
            <a:pPr marL="285750" indent="-285750" algn="just">
              <a:buFont typeface="Arial"/>
              <a:buChar char="•"/>
            </a:pPr>
            <a:r>
              <a:rPr lang="en-GB" dirty="0">
                <a:latin typeface="Times New Roman"/>
                <a:cs typeface="Times New Roman"/>
              </a:rPr>
              <a:t>Considering that apoptotic mimicry is a widely used mechanism in ZIKV entry and </a:t>
            </a:r>
            <a:r>
              <a:rPr lang="en-GB" dirty="0" err="1">
                <a:latin typeface="Times New Roman"/>
                <a:cs typeface="Times New Roman"/>
              </a:rPr>
              <a:t>prM</a:t>
            </a:r>
            <a:r>
              <a:rPr lang="en-GB" dirty="0">
                <a:latin typeface="Times New Roman"/>
                <a:cs typeface="Times New Roman"/>
              </a:rPr>
              <a:t> has also been shown to be able to mediate this process, the release of immature particles may be advantageous for the virus as it would increase the range of ZIKV susceptible cells. </a:t>
            </a:r>
          </a:p>
          <a:p>
            <a:pPr algn="just"/>
            <a:endParaRPr lang="en-GB" dirty="0">
              <a:latin typeface="Times New Roman"/>
              <a:cs typeface="Times New Roman"/>
            </a:endParaRPr>
          </a:p>
          <a:p>
            <a:pPr marL="285750" indent="-285750" algn="just">
              <a:buFont typeface="Arial"/>
              <a:buChar char="•"/>
            </a:pPr>
            <a:r>
              <a:rPr lang="en-GB" dirty="0">
                <a:latin typeface="Times New Roman"/>
                <a:cs typeface="Times New Roman"/>
              </a:rPr>
              <a:t>Thus, the degree of viral particle maturation and the amount of </a:t>
            </a:r>
            <a:r>
              <a:rPr lang="en-GB" dirty="0" err="1">
                <a:latin typeface="Times New Roman"/>
                <a:cs typeface="Times New Roman"/>
              </a:rPr>
              <a:t>prM</a:t>
            </a:r>
            <a:r>
              <a:rPr lang="en-GB" dirty="0">
                <a:latin typeface="Times New Roman"/>
                <a:cs typeface="Times New Roman"/>
              </a:rPr>
              <a:t>, E and PS exposed on the surface of the virus seem to be determinant in ZIKV entry mechanism in cells, and appear to safeguard viral evolutionary processes of infectivity.</a:t>
            </a:r>
          </a:p>
        </p:txBody>
      </p:sp>
      <p:pic>
        <p:nvPicPr>
          <p:cNvPr id="2" name="Immagine 1"/>
          <p:cNvPicPr>
            <a:picLocks noChangeAspect="1"/>
          </p:cNvPicPr>
          <p:nvPr/>
        </p:nvPicPr>
        <p:blipFill>
          <a:blip r:embed="rId2"/>
          <a:stretch>
            <a:fillRect/>
          </a:stretch>
        </p:blipFill>
        <p:spPr>
          <a:xfrm>
            <a:off x="1274166" y="4562895"/>
            <a:ext cx="6704423" cy="1877592"/>
          </a:xfrm>
          <a:prstGeom prst="rect">
            <a:avLst/>
          </a:prstGeom>
        </p:spPr>
      </p:pic>
    </p:spTree>
    <p:extLst>
      <p:ext uri="{BB962C8B-B14F-4D97-AF65-F5344CB8AC3E}">
        <p14:creationId xmlns:p14="http://schemas.microsoft.com/office/powerpoint/2010/main" val="2310993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2D2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Immagine 3" descr="Schermata 2017-05-16 alle 11.27.29.png">
            <a:extLst>
              <a:ext uri="{FF2B5EF4-FFF2-40B4-BE49-F238E27FC236}">
                <a16:creationId xmlns:a16="http://schemas.microsoft.com/office/drawing/2014/main" id="{4FC551E5-9D53-4A4A-9037-C7BF0D8A1996}"/>
              </a:ext>
            </a:extLst>
          </p:cNvPr>
          <p:cNvPicPr>
            <a:picLocks noChangeAspect="1"/>
          </p:cNvPicPr>
          <p:nvPr/>
        </p:nvPicPr>
        <p:blipFill>
          <a:blip r:embed="rId3"/>
          <a:stretch>
            <a:fillRect/>
          </a:stretch>
        </p:blipFill>
        <p:spPr>
          <a:xfrm>
            <a:off x="2508288" y="209031"/>
            <a:ext cx="4209143" cy="1925682"/>
          </a:xfrm>
          <a:prstGeom prst="rect">
            <a:avLst/>
          </a:prstGeom>
        </p:spPr>
      </p:pic>
      <p:pic>
        <p:nvPicPr>
          <p:cNvPr id="6" name="Immagine 5">
            <a:extLst>
              <a:ext uri="{FF2B5EF4-FFF2-40B4-BE49-F238E27FC236}">
                <a16:creationId xmlns:a16="http://schemas.microsoft.com/office/drawing/2014/main" id="{61B38639-7E09-1142-96D9-098E946C83E3}"/>
              </a:ext>
            </a:extLst>
          </p:cNvPr>
          <p:cNvPicPr>
            <a:picLocks noChangeAspect="1"/>
          </p:cNvPicPr>
          <p:nvPr/>
        </p:nvPicPr>
        <p:blipFill>
          <a:blip r:embed="rId4"/>
          <a:stretch>
            <a:fillRect/>
          </a:stretch>
        </p:blipFill>
        <p:spPr>
          <a:xfrm>
            <a:off x="3076631" y="4328891"/>
            <a:ext cx="3072456" cy="2034129"/>
          </a:xfrm>
          <a:prstGeom prst="rect">
            <a:avLst/>
          </a:prstGeom>
        </p:spPr>
      </p:pic>
      <p:pic>
        <p:nvPicPr>
          <p:cNvPr id="8" name="Immagine 7">
            <a:extLst>
              <a:ext uri="{FF2B5EF4-FFF2-40B4-BE49-F238E27FC236}">
                <a16:creationId xmlns:a16="http://schemas.microsoft.com/office/drawing/2014/main" id="{A28C591C-48D8-A84A-930C-0129D0D4BF87}"/>
              </a:ext>
            </a:extLst>
          </p:cNvPr>
          <p:cNvPicPr>
            <a:picLocks noChangeAspect="1"/>
          </p:cNvPicPr>
          <p:nvPr/>
        </p:nvPicPr>
        <p:blipFill>
          <a:blip r:embed="rId5"/>
          <a:stretch>
            <a:fillRect/>
          </a:stretch>
        </p:blipFill>
        <p:spPr>
          <a:xfrm>
            <a:off x="2054904" y="2529109"/>
            <a:ext cx="4949373" cy="1776118"/>
          </a:xfrm>
          <a:prstGeom prst="rect">
            <a:avLst/>
          </a:prstGeom>
        </p:spPr>
      </p:pic>
    </p:spTree>
    <p:extLst>
      <p:ext uri="{BB962C8B-B14F-4D97-AF65-F5344CB8AC3E}">
        <p14:creationId xmlns:p14="http://schemas.microsoft.com/office/powerpoint/2010/main" val="348070874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4241</TotalTime>
  <Words>6917</Words>
  <Application>Microsoft Macintosh PowerPoint</Application>
  <PresentationFormat>Presentazione su schermo (4:3)</PresentationFormat>
  <Paragraphs>469</Paragraphs>
  <Slides>86</Slides>
  <Notes>1</Notes>
  <HiddenSlides>2</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86</vt:i4>
      </vt:variant>
    </vt:vector>
  </HeadingPairs>
  <TitlesOfParts>
    <vt:vector size="91" baseType="lpstr">
      <vt:lpstr>Arial</vt:lpstr>
      <vt:lpstr>Calibri</vt:lpstr>
      <vt:lpstr>Times</vt:lpstr>
      <vt:lpstr>Times New Roman</vt:lpstr>
      <vt:lpstr>Tema di Office</vt:lpstr>
      <vt:lpstr>Presentazione standard di PowerPoint</vt:lpstr>
      <vt:lpstr>Zika virus natural history and geographical distribution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Precision Diagnosis in Arbovirus infections</vt:lpstr>
      <vt:lpstr>Development of metagenomic-based diagnostic platform for Acute Febrile Syndrome related to arboviruses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BioHub, a high-throughput platform for OMICs data analysis and integration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THECROVELS THECROVELS</dc:creator>
  <cp:lastModifiedBy>THECROVELS THECROVELS</cp:lastModifiedBy>
  <cp:revision>64</cp:revision>
  <dcterms:created xsi:type="dcterms:W3CDTF">2019-10-18T09:04:24Z</dcterms:created>
  <dcterms:modified xsi:type="dcterms:W3CDTF">2019-10-21T07:46:19Z</dcterms:modified>
</cp:coreProperties>
</file>