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2"/>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7" r:id="rId29"/>
    <p:sldId id="285" r:id="rId30"/>
    <p:sldId id="299" r:id="rId31"/>
    <p:sldId id="300" r:id="rId32"/>
    <p:sldId id="301" r:id="rId33"/>
    <p:sldId id="286" r:id="rId34"/>
    <p:sldId id="288" r:id="rId35"/>
    <p:sldId id="290" r:id="rId36"/>
    <p:sldId id="289" r:id="rId37"/>
    <p:sldId id="291" r:id="rId38"/>
    <p:sldId id="292" r:id="rId39"/>
    <p:sldId id="293" r:id="rId40"/>
    <p:sldId id="294" r:id="rId41"/>
    <p:sldId id="295" r:id="rId42"/>
    <p:sldId id="322" r:id="rId43"/>
    <p:sldId id="323" r:id="rId44"/>
    <p:sldId id="302" r:id="rId45"/>
    <p:sldId id="303" r:id="rId46"/>
    <p:sldId id="304" r:id="rId47"/>
    <p:sldId id="305" r:id="rId48"/>
    <p:sldId id="306" r:id="rId49"/>
    <p:sldId id="296" r:id="rId50"/>
    <p:sldId id="297" r:id="rId51"/>
    <p:sldId id="298"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9" r:id="rId66"/>
    <p:sldId id="380" r:id="rId67"/>
    <p:sldId id="381" r:id="rId68"/>
    <p:sldId id="332" r:id="rId69"/>
    <p:sldId id="382" r:id="rId70"/>
    <p:sldId id="321" r:id="rId71"/>
    <p:sldId id="334" r:id="rId72"/>
    <p:sldId id="335" r:id="rId73"/>
    <p:sldId id="324" r:id="rId74"/>
    <p:sldId id="327" r:id="rId75"/>
    <p:sldId id="328" r:id="rId76"/>
    <p:sldId id="336" r:id="rId77"/>
    <p:sldId id="325" r:id="rId78"/>
    <p:sldId id="338" r:id="rId79"/>
    <p:sldId id="339" r:id="rId80"/>
    <p:sldId id="340" r:id="rId81"/>
    <p:sldId id="341" r:id="rId82"/>
    <p:sldId id="342" r:id="rId83"/>
    <p:sldId id="343" r:id="rId84"/>
    <p:sldId id="344" r:id="rId85"/>
    <p:sldId id="345" r:id="rId86"/>
    <p:sldId id="346" r:id="rId87"/>
    <p:sldId id="347" r:id="rId88"/>
    <p:sldId id="348" r:id="rId89"/>
    <p:sldId id="350" r:id="rId90"/>
    <p:sldId id="326" r:id="rId91"/>
    <p:sldId id="349"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 id="376" r:id="rId105"/>
    <p:sldId id="377" r:id="rId106"/>
    <p:sldId id="378" r:id="rId107"/>
    <p:sldId id="379" r:id="rId108"/>
    <p:sldId id="352" r:id="rId109"/>
    <p:sldId id="351" r:id="rId110"/>
    <p:sldId id="358" r:id="rId11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65" d="100"/>
          <a:sy n="165" d="100"/>
        </p:scale>
        <p:origin x="-1160" y="19002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61696"/>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slide" Target="slides/slide110.xml"/><Relationship Id="rId112" Type="http://schemas.openxmlformats.org/officeDocument/2006/relationships/notesMaster" Target="notesMasters/notesMaster1.xml"/><Relationship Id="rId113" Type="http://schemas.openxmlformats.org/officeDocument/2006/relationships/printerSettings" Target="printerSettings/printerSettings1.bin"/><Relationship Id="rId114" Type="http://schemas.openxmlformats.org/officeDocument/2006/relationships/presProps" Target="presProps.xml"/><Relationship Id="rId115" Type="http://schemas.openxmlformats.org/officeDocument/2006/relationships/viewProps" Target="viewProps.xml"/><Relationship Id="rId116" Type="http://schemas.openxmlformats.org/officeDocument/2006/relationships/theme" Target="theme/theme1.xml"/><Relationship Id="rId11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9.wmf"/><Relationship Id="rId2" Type="http://schemas.openxmlformats.org/officeDocument/2006/relationships/image" Target="../media/image8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7.wmf"/><Relationship Id="rId4" Type="http://schemas.openxmlformats.org/officeDocument/2006/relationships/image" Target="../media/image108.wmf"/><Relationship Id="rId1" Type="http://schemas.openxmlformats.org/officeDocument/2006/relationships/image" Target="../media/image105.wmf"/><Relationship Id="rId2" Type="http://schemas.openxmlformats.org/officeDocument/2006/relationships/image" Target="../media/image10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7.wmf"/><Relationship Id="rId4" Type="http://schemas.openxmlformats.org/officeDocument/2006/relationships/image" Target="../media/image108.wmf"/><Relationship Id="rId1" Type="http://schemas.openxmlformats.org/officeDocument/2006/relationships/image" Target="../media/image105.wmf"/><Relationship Id="rId2" Type="http://schemas.openxmlformats.org/officeDocument/2006/relationships/image" Target="../media/image10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07.wmf"/><Relationship Id="rId4" Type="http://schemas.openxmlformats.org/officeDocument/2006/relationships/image" Target="../media/image108.wmf"/><Relationship Id="rId1" Type="http://schemas.openxmlformats.org/officeDocument/2006/relationships/image" Target="../media/image105.wmf"/><Relationship Id="rId2" Type="http://schemas.openxmlformats.org/officeDocument/2006/relationships/image" Target="../media/image10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68C97-A67A-9C4B-9232-7298F0DED499}" type="datetimeFigureOut">
              <a:rPr lang="it-IT" smtClean="0"/>
              <a:t>04/03/14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627ADB-65B3-1C44-8A96-CE234BECD0D4}" type="slidenum">
              <a:rPr lang="it-IT" smtClean="0"/>
              <a:t>‹#›</a:t>
            </a:fld>
            <a:endParaRPr lang="it-IT"/>
          </a:p>
        </p:txBody>
      </p:sp>
    </p:spTree>
    <p:extLst>
      <p:ext uri="{BB962C8B-B14F-4D97-AF65-F5344CB8AC3E}">
        <p14:creationId xmlns:p14="http://schemas.microsoft.com/office/powerpoint/2010/main" val="40331356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1" kern="1200" dirty="0" err="1" smtClean="0">
                <a:solidFill>
                  <a:schemeClr val="tx1"/>
                </a:solidFill>
                <a:latin typeface="+mn-lt"/>
                <a:ea typeface="+mn-ea"/>
                <a:cs typeface="+mn-cs"/>
              </a:rPr>
              <a:t>idrossimetilglutaril-CoA</a:t>
            </a:r>
            <a:r>
              <a:rPr lang="fi-FI" sz="1200" b="1" kern="1200" dirty="0" smtClean="0">
                <a:solidFill>
                  <a:schemeClr val="tx1"/>
                </a:solidFill>
                <a:latin typeface="+mn-lt"/>
                <a:ea typeface="+mn-ea"/>
                <a:cs typeface="+mn-cs"/>
              </a:rPr>
              <a:t> </a:t>
            </a:r>
            <a:r>
              <a:rPr lang="fi-FI" sz="1200" b="1" kern="1200" dirty="0" err="1" smtClean="0">
                <a:solidFill>
                  <a:schemeClr val="tx1"/>
                </a:solidFill>
                <a:latin typeface="+mn-lt"/>
                <a:ea typeface="+mn-ea"/>
                <a:cs typeface="+mn-cs"/>
              </a:rPr>
              <a:t>reduttasi</a:t>
            </a:r>
            <a:r>
              <a:rPr lang="fi-FI" sz="1200" b="0" kern="1200" dirty="0" smtClean="0">
                <a:solidFill>
                  <a:schemeClr val="tx1"/>
                </a:solidFill>
                <a:latin typeface="+mn-lt"/>
                <a:ea typeface="+mn-ea"/>
                <a:cs typeface="+mn-cs"/>
              </a:rPr>
              <a:t> (o </a:t>
            </a:r>
            <a:r>
              <a:rPr lang="fi-FI" sz="1200" b="1" kern="1200" dirty="0" err="1" smtClean="0">
                <a:solidFill>
                  <a:schemeClr val="tx1"/>
                </a:solidFill>
                <a:latin typeface="+mn-lt"/>
                <a:ea typeface="+mn-ea"/>
                <a:cs typeface="+mn-cs"/>
              </a:rPr>
              <a:t>HMG-CoA</a:t>
            </a:r>
            <a:r>
              <a:rPr lang="fi-FI" sz="1200" b="1" kern="1200" dirty="0" smtClean="0">
                <a:solidFill>
                  <a:schemeClr val="tx1"/>
                </a:solidFill>
                <a:latin typeface="+mn-lt"/>
                <a:ea typeface="+mn-ea"/>
                <a:cs typeface="+mn-cs"/>
              </a:rPr>
              <a:t> </a:t>
            </a:r>
            <a:r>
              <a:rPr lang="fi-FI" sz="1200" b="1" kern="1200" dirty="0" err="1" smtClean="0">
                <a:solidFill>
                  <a:schemeClr val="tx1"/>
                </a:solidFill>
                <a:latin typeface="+mn-lt"/>
                <a:ea typeface="+mn-ea"/>
                <a:cs typeface="+mn-cs"/>
              </a:rPr>
              <a:t>reduttasi</a:t>
            </a:r>
            <a:r>
              <a:rPr lang="fi-FI" sz="1200" b="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4627ADB-65B3-1C44-8A96-CE234BECD0D4}" type="slidenum">
              <a:rPr lang="it-IT" smtClean="0"/>
              <a:t>66</a:t>
            </a:fld>
            <a:endParaRPr lang="it-IT"/>
          </a:p>
        </p:txBody>
      </p:sp>
    </p:spTree>
    <p:extLst>
      <p:ext uri="{BB962C8B-B14F-4D97-AF65-F5344CB8AC3E}">
        <p14:creationId xmlns:p14="http://schemas.microsoft.com/office/powerpoint/2010/main" val="333538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TS </a:t>
            </a:r>
            <a:r>
              <a:rPr lang="en-US" dirty="0" err="1" smtClean="0"/>
              <a:t>timidilato</a:t>
            </a:r>
            <a:r>
              <a:rPr lang="en-US" dirty="0" smtClean="0"/>
              <a:t> </a:t>
            </a:r>
            <a:r>
              <a:rPr lang="en-US" dirty="0" err="1" smtClean="0"/>
              <a:t>sintetasi</a:t>
            </a:r>
            <a:endParaRPr lang="en-US" dirty="0"/>
          </a:p>
        </p:txBody>
      </p:sp>
      <p:sp>
        <p:nvSpPr>
          <p:cNvPr id="4" name="Slide Number Placeholder 3"/>
          <p:cNvSpPr>
            <a:spLocks noGrp="1"/>
          </p:cNvSpPr>
          <p:nvPr>
            <p:ph type="sldNum" sz="quarter" idx="10"/>
          </p:nvPr>
        </p:nvSpPr>
        <p:spPr/>
        <p:txBody>
          <a:bodyPr/>
          <a:lstStyle/>
          <a:p>
            <a:fld id="{34627ADB-65B3-1C44-8A96-CE234BECD0D4}" type="slidenum">
              <a:rPr lang="it-IT" smtClean="0"/>
              <a:t>89</a:t>
            </a:fld>
            <a:endParaRPr lang="it-IT"/>
          </a:p>
        </p:txBody>
      </p:sp>
    </p:spTree>
    <p:extLst>
      <p:ext uri="{BB962C8B-B14F-4D97-AF65-F5344CB8AC3E}">
        <p14:creationId xmlns:p14="http://schemas.microsoft.com/office/powerpoint/2010/main" val="189533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43AE0B24-7FA2-7844-A584-97BCDFF529E3}" type="datetimeFigureOut">
              <a:rPr lang="it-IT" smtClean="0"/>
              <a:pPr/>
              <a:t>04/03/14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060D48-EB57-E14F-8E3D-9CB2B9965626}"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3AE0B24-7FA2-7844-A584-97BCDFF529E3}" type="datetimeFigureOut">
              <a:rPr lang="it-IT" smtClean="0"/>
              <a:pPr/>
              <a:t>04/03/14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060D48-EB57-E14F-8E3D-9CB2B9965626}" type="slidenum">
              <a:rPr lang="it-IT" smtClean="0"/>
              <a:pPr/>
              <a:t>‹#›</a:t>
            </a:fld>
            <a:endParaRPr lang="it-IT"/>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43AE0B24-7FA2-7844-A584-97BCDFF529E3}" type="datetimeFigureOut">
              <a:rPr lang="it-IT" smtClean="0"/>
              <a:pPr/>
              <a:t>04/03/14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060D48-EB57-E14F-8E3D-9CB2B9965626}"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43AE0B24-7FA2-7844-A584-97BCDFF529E3}" type="datetimeFigureOut">
              <a:rPr lang="it-IT" smtClean="0"/>
              <a:pPr/>
              <a:t>04/03/14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060D48-EB57-E14F-8E3D-9CB2B9965626}"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43AE0B24-7FA2-7844-A584-97BCDFF529E3}" type="datetimeFigureOut">
              <a:rPr lang="it-IT" smtClean="0"/>
              <a:pPr/>
              <a:t>04/03/14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060D48-EB57-E14F-8E3D-9CB2B9965626}"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smtClean="0"/>
              <a:t>Fare clic per modificare stile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43AE0B24-7FA2-7844-A584-97BCDFF529E3}" type="datetimeFigureOut">
              <a:rPr lang="it-IT" smtClean="0"/>
              <a:pPr/>
              <a:t>04/03/14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060D48-EB57-E14F-8E3D-9CB2B9965626}" type="slidenum">
              <a:rPr lang="it-IT" smtClean="0"/>
              <a:pPr/>
              <a:t>‹#›</a:t>
            </a:fld>
            <a:endParaRPr lang="it-IT"/>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43AE0B24-7FA2-7844-A584-97BCDFF529E3}" type="datetimeFigureOut">
              <a:rPr lang="it-IT" smtClean="0"/>
              <a:pPr/>
              <a:t>04/03/14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060D48-EB57-E14F-8E3D-9CB2B9965626}"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mtClean="0"/>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43AE0B24-7FA2-7844-A584-97BCDFF529E3}" type="datetimeFigureOut">
              <a:rPr lang="it-IT" smtClean="0"/>
              <a:pPr/>
              <a:t>04/03/14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060D48-EB57-E14F-8E3D-9CB2B9965626}"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43AE0B24-7FA2-7844-A584-97BCDFF529E3}" type="datetimeFigureOut">
              <a:rPr lang="it-IT" smtClean="0"/>
              <a:pPr/>
              <a:t>04/03/14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A060D48-EB57-E14F-8E3D-9CB2B9965626}"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43AE0B24-7FA2-7844-A584-97BCDFF529E3}" type="datetimeFigureOut">
              <a:rPr lang="it-IT" smtClean="0"/>
              <a:pPr/>
              <a:t>04/03/14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A060D48-EB57-E14F-8E3D-9CB2B9965626}"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E0B24-7FA2-7844-A584-97BCDFF529E3}" type="datetimeFigureOut">
              <a:rPr lang="it-IT" smtClean="0"/>
              <a:pPr/>
              <a:t>04/03/14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A060D48-EB57-E14F-8E3D-9CB2B9965626}"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3AE0B24-7FA2-7844-A584-97BCDFF529E3}" type="datetimeFigureOut">
              <a:rPr lang="it-IT" smtClean="0"/>
              <a:pPr/>
              <a:t>04/03/14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060D48-EB57-E14F-8E3D-9CB2B9965626}"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3AE0B24-7FA2-7844-A584-97BCDFF529E3}" type="datetimeFigureOut">
              <a:rPr lang="it-IT" smtClean="0"/>
              <a:pPr/>
              <a:t>04/03/14</a:t>
            </a:fld>
            <a:endParaRPr lang="it-IT"/>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A060D48-EB57-E14F-8E3D-9CB2B9965626}"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5.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7.png"/></Relationships>
</file>

<file path=ppt/slides/_rels/slide104.xml.rels><?xml version="1.0" encoding="UTF-8" standalone="yes"?>
<Relationships xmlns="http://schemas.openxmlformats.org/package/2006/relationships"><Relationship Id="rId11" Type="http://schemas.openxmlformats.org/officeDocument/2006/relationships/image" Target="../media/image108.wmf"/><Relationship Id="rId12" Type="http://schemas.openxmlformats.org/officeDocument/2006/relationships/oleObject" Target="../embeddings/oleObject18.bin"/><Relationship Id="rId13" Type="http://schemas.openxmlformats.org/officeDocument/2006/relationships/image" Target="../media/image118.png"/><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13.bin"/><Relationship Id="rId4" Type="http://schemas.openxmlformats.org/officeDocument/2006/relationships/image" Target="../media/image105.wmf"/><Relationship Id="rId5" Type="http://schemas.openxmlformats.org/officeDocument/2006/relationships/oleObject" Target="../embeddings/oleObject14.bin"/><Relationship Id="rId6" Type="http://schemas.openxmlformats.org/officeDocument/2006/relationships/image" Target="../media/image106.wmf"/><Relationship Id="rId7" Type="http://schemas.openxmlformats.org/officeDocument/2006/relationships/oleObject" Target="../embeddings/oleObject15.bin"/><Relationship Id="rId8" Type="http://schemas.openxmlformats.org/officeDocument/2006/relationships/oleObject" Target="../embeddings/oleObject16.bin"/><Relationship Id="rId9" Type="http://schemas.openxmlformats.org/officeDocument/2006/relationships/image" Target="../media/image107.wmf"/><Relationship Id="rId10" Type="http://schemas.openxmlformats.org/officeDocument/2006/relationships/oleObject" Target="../embeddings/oleObject17.bin"/></Relationships>
</file>

<file path=ppt/slides/_rels/slide105.xml.rels><?xml version="1.0" encoding="UTF-8" standalone="yes"?>
<Relationships xmlns="http://schemas.openxmlformats.org/package/2006/relationships"><Relationship Id="rId11" Type="http://schemas.openxmlformats.org/officeDocument/2006/relationships/image" Target="../media/image108.wmf"/><Relationship Id="rId12" Type="http://schemas.openxmlformats.org/officeDocument/2006/relationships/oleObject" Target="../embeddings/oleObject24.bin"/><Relationship Id="rId13" Type="http://schemas.openxmlformats.org/officeDocument/2006/relationships/image" Target="../media/image119.png"/><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19.bin"/><Relationship Id="rId4" Type="http://schemas.openxmlformats.org/officeDocument/2006/relationships/image" Target="../media/image105.wmf"/><Relationship Id="rId5" Type="http://schemas.openxmlformats.org/officeDocument/2006/relationships/oleObject" Target="../embeddings/oleObject20.bin"/><Relationship Id="rId6" Type="http://schemas.openxmlformats.org/officeDocument/2006/relationships/image" Target="../media/image106.wmf"/><Relationship Id="rId7" Type="http://schemas.openxmlformats.org/officeDocument/2006/relationships/oleObject" Target="../embeddings/oleObject21.bin"/><Relationship Id="rId8" Type="http://schemas.openxmlformats.org/officeDocument/2006/relationships/oleObject" Target="../embeddings/oleObject22.bin"/><Relationship Id="rId9" Type="http://schemas.openxmlformats.org/officeDocument/2006/relationships/image" Target="../media/image107.wmf"/><Relationship Id="rId10" Type="http://schemas.openxmlformats.org/officeDocument/2006/relationships/oleObject" Target="../embeddings/oleObject23.bin"/></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0.e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22.png"/><Relationship Id="rId4" Type="http://schemas.openxmlformats.org/officeDocument/2006/relationships/image" Target="../media/image123.png"/><Relationship Id="rId1" Type="http://schemas.openxmlformats.org/officeDocument/2006/relationships/slideLayout" Target="../slideLayouts/slideLayout2.xml"/><Relationship Id="rId2" Type="http://schemas.openxmlformats.org/officeDocument/2006/relationships/image" Target="../media/image121.png"/></Relationships>
</file>

<file path=ppt/slides/_rels/slide109.xml.rels><?xml version="1.0" encoding="UTF-8" standalone="yes"?>
<Relationships xmlns="http://schemas.openxmlformats.org/package/2006/relationships"><Relationship Id="rId3" Type="http://schemas.openxmlformats.org/officeDocument/2006/relationships/image" Target="../media/image125.png"/><Relationship Id="rId4" Type="http://schemas.openxmlformats.org/officeDocument/2006/relationships/image" Target="../media/image121.png"/><Relationship Id="rId5" Type="http://schemas.openxmlformats.org/officeDocument/2006/relationships/image" Target="../media/image122.png"/><Relationship Id="rId6" Type="http://schemas.openxmlformats.org/officeDocument/2006/relationships/oleObject" Target="../embeddings/oleObject25.bin"/><Relationship Id="rId7" Type="http://schemas.openxmlformats.org/officeDocument/2006/relationships/image" Target="../media/image124.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6.png"/><Relationship Id="rId4" Type="http://schemas.openxmlformats.org/officeDocument/2006/relationships/image" Target="../media/image121.png"/><Relationship Id="rId5" Type="http://schemas.openxmlformats.org/officeDocument/2006/relationships/image" Target="../media/image125.png"/><Relationship Id="rId1" Type="http://schemas.openxmlformats.org/officeDocument/2006/relationships/slideLayout" Target="../slideLayouts/slideLayout2.xml"/><Relationship Id="rId2" Type="http://schemas.openxmlformats.org/officeDocument/2006/relationships/image" Target="../media/image1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wmf"/><Relationship Id="rId5" Type="http://schemas.openxmlformats.org/officeDocument/2006/relationships/image" Target="../media/image9.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8.wmf"/><Relationship Id="rId5" Type="http://schemas.openxmlformats.org/officeDocument/2006/relationships/image" Target="../media/image9.jpe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8.wmf"/><Relationship Id="rId5" Type="http://schemas.openxmlformats.org/officeDocument/2006/relationships/image" Target="../media/image9.jpe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5.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 Id="rId3"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 Id="rId3" Type="http://schemas.openxmlformats.org/officeDocument/2006/relationships/image" Target="../media/image62.png"/></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wmf"/><Relationship Id="rId6" Type="http://schemas.openxmlformats.org/officeDocument/2006/relationships/image" Target="../media/image70.png"/><Relationship Id="rId7" Type="http://schemas.openxmlformats.org/officeDocument/2006/relationships/image" Target="../media/image71.wmf"/><Relationship Id="rId8" Type="http://schemas.openxmlformats.org/officeDocument/2006/relationships/image" Target="../media/image72.wmf"/><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wmf"/><Relationship Id="rId6" Type="http://schemas.openxmlformats.org/officeDocument/2006/relationships/image" Target="../media/image77.wmf"/><Relationship Id="rId7"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64.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image" Target="../media/image64.png"/><Relationship Id="rId7" Type="http://schemas.openxmlformats.org/officeDocument/2006/relationships/oleObject" Target="../embeddings/oleObject5.bin"/><Relationship Id="rId8" Type="http://schemas.openxmlformats.org/officeDocument/2006/relationships/image" Target="../media/image79.wmf"/><Relationship Id="rId9" Type="http://schemas.openxmlformats.org/officeDocument/2006/relationships/oleObject" Target="../embeddings/oleObject6.bin"/><Relationship Id="rId10" Type="http://schemas.openxmlformats.org/officeDocument/2006/relationships/image" Target="../media/image80.wmf"/><Relationship Id="rId11" Type="http://schemas.openxmlformats.org/officeDocument/2006/relationships/image" Target="../media/image4.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5.png"/><Relationship Id="rId1" Type="http://schemas.openxmlformats.org/officeDocument/2006/relationships/slideLayout" Target="../slideLayouts/slideLayout2.xml"/><Relationship Id="rId2" Type="http://schemas.openxmlformats.org/officeDocument/2006/relationships/image" Target="../media/image8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90.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jpeg"/><Relationship Id="rId3" Type="http://schemas.openxmlformats.org/officeDocument/2006/relationships/image" Target="../media/image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 Id="rId3" Type="http://schemas.openxmlformats.org/officeDocument/2006/relationships/image" Target="../media/image95.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9.wmf"/><Relationship Id="rId4" Type="http://schemas.openxmlformats.org/officeDocument/2006/relationships/image" Target="../media/image100.wmf"/><Relationship Id="rId5" Type="http://schemas.openxmlformats.org/officeDocument/2006/relationships/image" Target="../media/image101.wmf"/><Relationship Id="rId6" Type="http://schemas.openxmlformats.org/officeDocument/2006/relationships/image" Target="../media/image102.gif"/><Relationship Id="rId7" Type="http://schemas.openxmlformats.org/officeDocument/2006/relationships/image" Target="../media/image103.gif"/><Relationship Id="rId1" Type="http://schemas.openxmlformats.org/officeDocument/2006/relationships/slideLayout" Target="../slideLayouts/slideLayout2.xml"/><Relationship Id="rId2" Type="http://schemas.openxmlformats.org/officeDocument/2006/relationships/image" Target="../media/image98.wmf"/></Relationships>
</file>

<file path=ppt/slides/_rels/slide94.xml.rels><?xml version="1.0" encoding="UTF-8" standalone="yes"?>
<Relationships xmlns="http://schemas.openxmlformats.org/package/2006/relationships"><Relationship Id="rId3" Type="http://schemas.openxmlformats.org/officeDocument/2006/relationships/image" Target="../media/image99.wmf"/><Relationship Id="rId4" Type="http://schemas.openxmlformats.org/officeDocument/2006/relationships/image" Target="../media/image100.wmf"/><Relationship Id="rId5" Type="http://schemas.openxmlformats.org/officeDocument/2006/relationships/image" Target="../media/image101.wmf"/><Relationship Id="rId6" Type="http://schemas.openxmlformats.org/officeDocument/2006/relationships/image" Target="../media/image103.gif"/><Relationship Id="rId1" Type="http://schemas.openxmlformats.org/officeDocument/2006/relationships/slideLayout" Target="../slideLayouts/slideLayout2.xml"/><Relationship Id="rId2" Type="http://schemas.openxmlformats.org/officeDocument/2006/relationships/image" Target="../media/image98.wmf"/></Relationships>
</file>

<file path=ppt/slides/_rels/slide95.xml.rels><?xml version="1.0" encoding="UTF-8" standalone="yes"?>
<Relationships xmlns="http://schemas.openxmlformats.org/package/2006/relationships"><Relationship Id="rId3" Type="http://schemas.openxmlformats.org/officeDocument/2006/relationships/image" Target="../media/image99.wmf"/><Relationship Id="rId4" Type="http://schemas.openxmlformats.org/officeDocument/2006/relationships/image" Target="../media/image100.wmf"/><Relationship Id="rId5" Type="http://schemas.openxmlformats.org/officeDocument/2006/relationships/image" Target="../media/image101.wmf"/><Relationship Id="rId6" Type="http://schemas.openxmlformats.org/officeDocument/2006/relationships/image" Target="../media/image104.wmf"/><Relationship Id="rId1" Type="http://schemas.openxmlformats.org/officeDocument/2006/relationships/slideLayout" Target="../slideLayouts/slideLayout2.xml"/><Relationship Id="rId2" Type="http://schemas.openxmlformats.org/officeDocument/2006/relationships/image" Target="../media/image98.wmf"/></Relationships>
</file>

<file path=ppt/slides/_rels/slide96.xml.rels><?xml version="1.0" encoding="UTF-8" standalone="yes"?>
<Relationships xmlns="http://schemas.openxmlformats.org/package/2006/relationships"><Relationship Id="rId11" Type="http://schemas.openxmlformats.org/officeDocument/2006/relationships/image" Target="../media/image108.wmf"/><Relationship Id="rId12" Type="http://schemas.openxmlformats.org/officeDocument/2006/relationships/oleObject" Target="../embeddings/oleObject12.bin"/><Relationship Id="rId13" Type="http://schemas.openxmlformats.org/officeDocument/2006/relationships/image" Target="../media/image109.png"/><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7.bin"/><Relationship Id="rId4" Type="http://schemas.openxmlformats.org/officeDocument/2006/relationships/image" Target="../media/image105.wmf"/><Relationship Id="rId5" Type="http://schemas.openxmlformats.org/officeDocument/2006/relationships/oleObject" Target="../embeddings/oleObject8.bin"/><Relationship Id="rId6" Type="http://schemas.openxmlformats.org/officeDocument/2006/relationships/image" Target="../media/image106.wmf"/><Relationship Id="rId7" Type="http://schemas.openxmlformats.org/officeDocument/2006/relationships/oleObject" Target="../embeddings/oleObject9.bin"/><Relationship Id="rId8" Type="http://schemas.openxmlformats.org/officeDocument/2006/relationships/oleObject" Target="../embeddings/oleObject10.bin"/><Relationship Id="rId9" Type="http://schemas.openxmlformats.org/officeDocument/2006/relationships/image" Target="../media/image107.wmf"/><Relationship Id="rId10" Type="http://schemas.openxmlformats.org/officeDocument/2006/relationships/oleObject" Target="../embeddings/oleObject11.bin"/></Relationships>
</file>

<file path=ppt/slides/_rels/slide97.xml.rels><?xml version="1.0" encoding="UTF-8" standalone="yes"?>
<Relationships xmlns="http://schemas.openxmlformats.org/package/2006/relationships"><Relationship Id="rId3" Type="http://schemas.openxmlformats.org/officeDocument/2006/relationships/image" Target="../media/image99.wmf"/><Relationship Id="rId4" Type="http://schemas.openxmlformats.org/officeDocument/2006/relationships/image" Target="../media/image100.wmf"/><Relationship Id="rId5" Type="http://schemas.openxmlformats.org/officeDocument/2006/relationships/image" Target="../media/image101.wmf"/><Relationship Id="rId6" Type="http://schemas.openxmlformats.org/officeDocument/2006/relationships/image" Target="../media/image110.png"/><Relationship Id="rId1" Type="http://schemas.openxmlformats.org/officeDocument/2006/relationships/slideLayout" Target="../slideLayouts/slideLayout2.xml"/><Relationship Id="rId2" Type="http://schemas.openxmlformats.org/officeDocument/2006/relationships/image" Target="../media/image98.wmf"/></Relationships>
</file>

<file path=ppt/slides/_rels/slide98.xml.rels><?xml version="1.0" encoding="UTF-8" standalone="yes"?>
<Relationships xmlns="http://schemas.openxmlformats.org/package/2006/relationships"><Relationship Id="rId3" Type="http://schemas.openxmlformats.org/officeDocument/2006/relationships/image" Target="../media/image99.wmf"/><Relationship Id="rId4" Type="http://schemas.openxmlformats.org/officeDocument/2006/relationships/image" Target="../media/image100.wmf"/><Relationship Id="rId5" Type="http://schemas.openxmlformats.org/officeDocument/2006/relationships/image" Target="../media/image101.wmf"/><Relationship Id="rId6" Type="http://schemas.openxmlformats.org/officeDocument/2006/relationships/image" Target="../media/image109.png"/><Relationship Id="rId7" Type="http://schemas.openxmlformats.org/officeDocument/2006/relationships/image" Target="../media/image111.png"/><Relationship Id="rId1" Type="http://schemas.openxmlformats.org/officeDocument/2006/relationships/slideLayout" Target="../slideLayouts/slideLayout2.xml"/><Relationship Id="rId2" Type="http://schemas.openxmlformats.org/officeDocument/2006/relationships/image" Target="../media/image98.wmf"/></Relationships>
</file>

<file path=ppt/slides/_rels/slide99.xml.rels><?xml version="1.0" encoding="UTF-8" standalone="yes"?>
<Relationships xmlns="http://schemas.openxmlformats.org/package/2006/relationships"><Relationship Id="rId3" Type="http://schemas.openxmlformats.org/officeDocument/2006/relationships/image" Target="../media/image99.wmf"/><Relationship Id="rId4" Type="http://schemas.openxmlformats.org/officeDocument/2006/relationships/image" Target="../media/image100.wmf"/><Relationship Id="rId5" Type="http://schemas.openxmlformats.org/officeDocument/2006/relationships/image" Target="../media/image101.wmf"/><Relationship Id="rId6" Type="http://schemas.openxmlformats.org/officeDocument/2006/relationships/image" Target="../media/image109.png"/><Relationship Id="rId7" Type="http://schemas.openxmlformats.org/officeDocument/2006/relationships/image" Target="../media/image112.png"/><Relationship Id="rId8" Type="http://schemas.openxmlformats.org/officeDocument/2006/relationships/image" Target="../media/image113.png"/><Relationship Id="rId1" Type="http://schemas.openxmlformats.org/officeDocument/2006/relationships/slideLayout" Target="../slideLayouts/slideLayout2.xml"/><Relationship Id="rId2" Type="http://schemas.openxmlformats.org/officeDocument/2006/relationships/image" Target="../media/image9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4703" y="2279765"/>
            <a:ext cx="6442789" cy="1754326"/>
          </a:xfrm>
          <a:prstGeom prst="rect">
            <a:avLst/>
          </a:prstGeom>
          <a:noFill/>
        </p:spPr>
        <p:txBody>
          <a:bodyPr wrap="none">
            <a:spAutoFit/>
          </a:bodyPr>
          <a:lstStyle/>
          <a:p>
            <a:pPr algn="ctr">
              <a:defRPr/>
            </a:pPr>
            <a:r>
              <a:rPr lang="en-US" sz="2400" dirty="0">
                <a:solidFill>
                  <a:schemeClr val="accent2">
                    <a:lumMod val="60000"/>
                    <a:lumOff val="40000"/>
                  </a:schemeClr>
                </a:solidFill>
                <a:latin typeface="Arial Black"/>
                <a:cs typeface="+mn-cs"/>
              </a:rPr>
              <a:t>CHIMICA FARMACEUTICA </a:t>
            </a:r>
            <a:r>
              <a:rPr lang="en-US" sz="2400" dirty="0" smtClean="0">
                <a:solidFill>
                  <a:schemeClr val="accent2">
                    <a:lumMod val="60000"/>
                    <a:lumOff val="40000"/>
                  </a:schemeClr>
                </a:solidFill>
                <a:latin typeface="Arial Black"/>
                <a:cs typeface="+mn-cs"/>
              </a:rPr>
              <a:t>AVANZATA</a:t>
            </a:r>
          </a:p>
          <a:p>
            <a:pPr algn="ctr">
              <a:defRPr/>
            </a:pPr>
            <a:endParaRPr lang="en-US" sz="2400" dirty="0">
              <a:solidFill>
                <a:schemeClr val="accent2">
                  <a:lumMod val="60000"/>
                  <a:lumOff val="40000"/>
                </a:schemeClr>
              </a:solidFill>
              <a:latin typeface="Arial Black"/>
            </a:endParaRPr>
          </a:p>
          <a:p>
            <a:pPr algn="ctr">
              <a:defRPr/>
            </a:pPr>
            <a:endParaRPr lang="en-US" sz="2400" dirty="0" smtClean="0">
              <a:solidFill>
                <a:schemeClr val="accent2">
                  <a:lumMod val="60000"/>
                  <a:lumOff val="40000"/>
                </a:schemeClr>
              </a:solidFill>
              <a:latin typeface="Arial Black"/>
              <a:cs typeface="+mn-cs"/>
            </a:endParaRPr>
          </a:p>
          <a:p>
            <a:pPr algn="ctr">
              <a:defRPr/>
            </a:pPr>
            <a:r>
              <a:rPr lang="en-US" sz="3600" dirty="0" smtClean="0">
                <a:solidFill>
                  <a:schemeClr val="accent2">
                    <a:lumMod val="60000"/>
                    <a:lumOff val="40000"/>
                  </a:schemeClr>
                </a:solidFill>
                <a:latin typeface="Arial Black"/>
              </a:rPr>
              <a:t>(CFA)</a:t>
            </a:r>
            <a:endParaRPr lang="en-US" sz="3600" dirty="0">
              <a:solidFill>
                <a:schemeClr val="accent2">
                  <a:lumMod val="60000"/>
                  <a:lumOff val="40000"/>
                </a:schemeClr>
              </a:solidFill>
              <a:latin typeface="Arial Black"/>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6318250" y="2633663"/>
            <a:ext cx="2624138" cy="18288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AutoShape 3"/>
          <p:cNvSpPr>
            <a:spLocks noChangeArrowheads="1"/>
          </p:cNvSpPr>
          <p:nvPr/>
        </p:nvSpPr>
        <p:spPr bwMode="auto">
          <a:xfrm>
            <a:off x="3032125" y="2700338"/>
            <a:ext cx="2652713" cy="1828800"/>
          </a:xfrm>
          <a:prstGeom prst="cube">
            <a:avLst>
              <a:gd name="adj"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AutoShape 4"/>
          <p:cNvSpPr>
            <a:spLocks noChangeArrowheads="1"/>
          </p:cNvSpPr>
          <p:nvPr/>
        </p:nvSpPr>
        <p:spPr bwMode="auto">
          <a:xfrm>
            <a:off x="38100" y="2768600"/>
            <a:ext cx="2638425" cy="1828800"/>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Text Box 5"/>
          <p:cNvSpPr txBox="1">
            <a:spLocks noChangeArrowheads="1"/>
          </p:cNvSpPr>
          <p:nvPr/>
        </p:nvSpPr>
        <p:spPr bwMode="auto">
          <a:xfrm>
            <a:off x="5597525" y="4899025"/>
            <a:ext cx="354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chemeClr val="accent1"/>
                </a:solidFill>
              </a:rPr>
              <a:t>Spazio</a:t>
            </a:r>
            <a:r>
              <a:rPr lang="en-US" sz="2400" b="1" dirty="0">
                <a:solidFill>
                  <a:schemeClr val="accent1"/>
                </a:solidFill>
              </a:rPr>
              <a:t> </a:t>
            </a:r>
            <a:r>
              <a:rPr lang="en-US" sz="2400" b="1" dirty="0" err="1">
                <a:solidFill>
                  <a:schemeClr val="accent1"/>
                </a:solidFill>
              </a:rPr>
              <a:t>fisio-patologico</a:t>
            </a:r>
            <a:endParaRPr lang="en-US" sz="2400" b="1" dirty="0">
              <a:solidFill>
                <a:schemeClr val="accent1"/>
              </a:solidFill>
            </a:endParaRPr>
          </a:p>
        </p:txBody>
      </p:sp>
      <p:sp>
        <p:nvSpPr>
          <p:cNvPr id="6" name="Text Box 6"/>
          <p:cNvSpPr txBox="1">
            <a:spLocks noChangeArrowheads="1"/>
          </p:cNvSpPr>
          <p:nvPr/>
        </p:nvSpPr>
        <p:spPr bwMode="auto">
          <a:xfrm>
            <a:off x="6349" y="4908550"/>
            <a:ext cx="24257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rgbClr val="FFFF00"/>
                </a:solidFill>
              </a:rPr>
              <a:t>Spazio</a:t>
            </a:r>
            <a:r>
              <a:rPr lang="en-US" sz="2400" b="1" dirty="0">
                <a:solidFill>
                  <a:srgbClr val="FFFF00"/>
                </a:solidFill>
              </a:rPr>
              <a:t> </a:t>
            </a:r>
            <a:r>
              <a:rPr lang="en-US" sz="2400" b="1" dirty="0" err="1">
                <a:solidFill>
                  <a:srgbClr val="FFFF00"/>
                </a:solidFill>
              </a:rPr>
              <a:t>chimico</a:t>
            </a:r>
            <a:endParaRPr lang="en-US" sz="2400" b="1" dirty="0">
              <a:solidFill>
                <a:srgbClr val="FFFF00"/>
              </a:solidFill>
            </a:endParaRPr>
          </a:p>
        </p:txBody>
      </p:sp>
      <p:sp>
        <p:nvSpPr>
          <p:cNvPr id="7" name="Text Box 7"/>
          <p:cNvSpPr txBox="1">
            <a:spLocks noChangeArrowheads="1"/>
          </p:cNvSpPr>
          <p:nvPr/>
        </p:nvSpPr>
        <p:spPr bwMode="auto">
          <a:xfrm>
            <a:off x="2774950" y="4883150"/>
            <a:ext cx="262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rgbClr val="FF6600"/>
                </a:solidFill>
              </a:rPr>
              <a:t>Spazio</a:t>
            </a:r>
            <a:r>
              <a:rPr lang="en-US" sz="2400" b="1" dirty="0">
                <a:solidFill>
                  <a:srgbClr val="FF6600"/>
                </a:solidFill>
              </a:rPr>
              <a:t> </a:t>
            </a:r>
            <a:r>
              <a:rPr lang="en-US" sz="2400" b="1" dirty="0" err="1">
                <a:solidFill>
                  <a:srgbClr val="FF6600"/>
                </a:solidFill>
              </a:rPr>
              <a:t>biologico</a:t>
            </a:r>
            <a:endParaRPr lang="en-US" sz="2400" b="1" dirty="0">
              <a:solidFill>
                <a:srgbClr val="FF6600"/>
              </a:solidFill>
            </a:endParaRPr>
          </a:p>
        </p:txBody>
      </p:sp>
      <p:grpSp>
        <p:nvGrpSpPr>
          <p:cNvPr id="8" name="Group 8"/>
          <p:cNvGrpSpPr>
            <a:grpSpLocks/>
          </p:cNvGrpSpPr>
          <p:nvPr/>
        </p:nvGrpSpPr>
        <p:grpSpPr bwMode="auto">
          <a:xfrm>
            <a:off x="127000" y="3279775"/>
            <a:ext cx="2033588" cy="1166813"/>
            <a:chOff x="0" y="1738"/>
            <a:chExt cx="1281" cy="735"/>
          </a:xfrm>
        </p:grpSpPr>
        <p:sp>
          <p:nvSpPr>
            <p:cNvPr id="9" name="Oval 9"/>
            <p:cNvSpPr>
              <a:spLocks noChangeArrowheads="1"/>
            </p:cNvSpPr>
            <p:nvPr/>
          </p:nvSpPr>
          <p:spPr bwMode="auto">
            <a:xfrm>
              <a:off x="0" y="1816"/>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10"/>
            <p:cNvSpPr>
              <a:spLocks noChangeArrowheads="1"/>
            </p:cNvSpPr>
            <p:nvPr/>
          </p:nvSpPr>
          <p:spPr bwMode="auto">
            <a:xfrm>
              <a:off x="136" y="1952"/>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1"/>
            <p:cNvSpPr>
              <a:spLocks noChangeArrowheads="1"/>
            </p:cNvSpPr>
            <p:nvPr/>
          </p:nvSpPr>
          <p:spPr bwMode="auto">
            <a:xfrm>
              <a:off x="272" y="2088"/>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2"/>
            <p:cNvSpPr>
              <a:spLocks noChangeArrowheads="1"/>
            </p:cNvSpPr>
            <p:nvPr/>
          </p:nvSpPr>
          <p:spPr bwMode="auto">
            <a:xfrm>
              <a:off x="408" y="2224"/>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3"/>
            <p:cNvSpPr>
              <a:spLocks noChangeArrowheads="1"/>
            </p:cNvSpPr>
            <p:nvPr/>
          </p:nvSpPr>
          <p:spPr bwMode="auto">
            <a:xfrm>
              <a:off x="544" y="2360"/>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4"/>
            <p:cNvSpPr>
              <a:spLocks noChangeArrowheads="1"/>
            </p:cNvSpPr>
            <p:nvPr/>
          </p:nvSpPr>
          <p:spPr bwMode="auto">
            <a:xfrm>
              <a:off x="208" y="1790"/>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5"/>
            <p:cNvSpPr>
              <a:spLocks noChangeArrowheads="1"/>
            </p:cNvSpPr>
            <p:nvPr/>
          </p:nvSpPr>
          <p:spPr bwMode="auto">
            <a:xfrm>
              <a:off x="344" y="1926"/>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6"/>
            <p:cNvSpPr>
              <a:spLocks noChangeArrowheads="1"/>
            </p:cNvSpPr>
            <p:nvPr/>
          </p:nvSpPr>
          <p:spPr bwMode="auto">
            <a:xfrm>
              <a:off x="480" y="2062"/>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7"/>
            <p:cNvSpPr>
              <a:spLocks noChangeArrowheads="1"/>
            </p:cNvSpPr>
            <p:nvPr/>
          </p:nvSpPr>
          <p:spPr bwMode="auto">
            <a:xfrm>
              <a:off x="616" y="2198"/>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8"/>
            <p:cNvSpPr>
              <a:spLocks noChangeArrowheads="1"/>
            </p:cNvSpPr>
            <p:nvPr/>
          </p:nvSpPr>
          <p:spPr bwMode="auto">
            <a:xfrm>
              <a:off x="752" y="2334"/>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9"/>
            <p:cNvSpPr>
              <a:spLocks noChangeArrowheads="1"/>
            </p:cNvSpPr>
            <p:nvPr/>
          </p:nvSpPr>
          <p:spPr bwMode="auto">
            <a:xfrm>
              <a:off x="416" y="1764"/>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20"/>
            <p:cNvSpPr>
              <a:spLocks noChangeArrowheads="1"/>
            </p:cNvSpPr>
            <p:nvPr/>
          </p:nvSpPr>
          <p:spPr bwMode="auto">
            <a:xfrm>
              <a:off x="552" y="1900"/>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21"/>
            <p:cNvSpPr>
              <a:spLocks noChangeArrowheads="1"/>
            </p:cNvSpPr>
            <p:nvPr/>
          </p:nvSpPr>
          <p:spPr bwMode="auto">
            <a:xfrm>
              <a:off x="688" y="2036"/>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22"/>
            <p:cNvSpPr>
              <a:spLocks noChangeArrowheads="1"/>
            </p:cNvSpPr>
            <p:nvPr/>
          </p:nvSpPr>
          <p:spPr bwMode="auto">
            <a:xfrm>
              <a:off x="824" y="2172"/>
              <a:ext cx="113" cy="113"/>
            </a:xfrm>
            <a:prstGeom prst="ellipse">
              <a:avLst/>
            </a:prstGeom>
            <a:solidFill>
              <a:srgbClr val="006600"/>
            </a:solidFill>
            <a:ln w="22225">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23"/>
            <p:cNvSpPr>
              <a:spLocks noChangeArrowheads="1"/>
            </p:cNvSpPr>
            <p:nvPr/>
          </p:nvSpPr>
          <p:spPr bwMode="auto">
            <a:xfrm>
              <a:off x="960" y="2308"/>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4"/>
            <p:cNvSpPr>
              <a:spLocks noChangeArrowheads="1"/>
            </p:cNvSpPr>
            <p:nvPr/>
          </p:nvSpPr>
          <p:spPr bwMode="auto">
            <a:xfrm>
              <a:off x="624" y="1738"/>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25"/>
            <p:cNvSpPr>
              <a:spLocks noChangeArrowheads="1"/>
            </p:cNvSpPr>
            <p:nvPr/>
          </p:nvSpPr>
          <p:spPr bwMode="auto">
            <a:xfrm>
              <a:off x="760" y="1874"/>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26"/>
            <p:cNvSpPr>
              <a:spLocks noChangeArrowheads="1"/>
            </p:cNvSpPr>
            <p:nvPr/>
          </p:nvSpPr>
          <p:spPr bwMode="auto">
            <a:xfrm>
              <a:off x="896" y="2010"/>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27"/>
            <p:cNvSpPr>
              <a:spLocks noChangeArrowheads="1"/>
            </p:cNvSpPr>
            <p:nvPr/>
          </p:nvSpPr>
          <p:spPr bwMode="auto">
            <a:xfrm>
              <a:off x="1032" y="2146"/>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28"/>
            <p:cNvSpPr>
              <a:spLocks noChangeArrowheads="1"/>
            </p:cNvSpPr>
            <p:nvPr/>
          </p:nvSpPr>
          <p:spPr bwMode="auto">
            <a:xfrm>
              <a:off x="1168" y="2282"/>
              <a:ext cx="113" cy="113"/>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9" name="Group 29"/>
          <p:cNvGrpSpPr>
            <a:grpSpLocks/>
          </p:cNvGrpSpPr>
          <p:nvPr/>
        </p:nvGrpSpPr>
        <p:grpSpPr bwMode="auto">
          <a:xfrm>
            <a:off x="3109913" y="3192463"/>
            <a:ext cx="2033587" cy="1166812"/>
            <a:chOff x="147" y="1099"/>
            <a:chExt cx="1281" cy="735"/>
          </a:xfrm>
        </p:grpSpPr>
        <p:sp>
          <p:nvSpPr>
            <p:cNvPr id="30" name="Oval 30"/>
            <p:cNvSpPr>
              <a:spLocks noChangeArrowheads="1"/>
            </p:cNvSpPr>
            <p:nvPr/>
          </p:nvSpPr>
          <p:spPr bwMode="auto">
            <a:xfrm>
              <a:off x="147" y="1177"/>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Oval 31"/>
            <p:cNvSpPr>
              <a:spLocks noChangeArrowheads="1"/>
            </p:cNvSpPr>
            <p:nvPr/>
          </p:nvSpPr>
          <p:spPr bwMode="auto">
            <a:xfrm>
              <a:off x="283" y="1313"/>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Oval 32"/>
            <p:cNvSpPr>
              <a:spLocks noChangeArrowheads="1"/>
            </p:cNvSpPr>
            <p:nvPr/>
          </p:nvSpPr>
          <p:spPr bwMode="auto">
            <a:xfrm>
              <a:off x="419" y="1449"/>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Oval 33"/>
            <p:cNvSpPr>
              <a:spLocks noChangeArrowheads="1"/>
            </p:cNvSpPr>
            <p:nvPr/>
          </p:nvSpPr>
          <p:spPr bwMode="auto">
            <a:xfrm>
              <a:off x="555" y="1585"/>
              <a:ext cx="113" cy="113"/>
            </a:xfrm>
            <a:prstGeom prst="ellipse">
              <a:avLst/>
            </a:prstGeom>
            <a:solidFill>
              <a:srgbClr val="FF99CC"/>
            </a:solidFill>
            <a:ln w="2222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Oval 34"/>
            <p:cNvSpPr>
              <a:spLocks noChangeArrowheads="1"/>
            </p:cNvSpPr>
            <p:nvPr/>
          </p:nvSpPr>
          <p:spPr bwMode="auto">
            <a:xfrm>
              <a:off x="691" y="1721"/>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Oval 35"/>
            <p:cNvSpPr>
              <a:spLocks noChangeArrowheads="1"/>
            </p:cNvSpPr>
            <p:nvPr/>
          </p:nvSpPr>
          <p:spPr bwMode="auto">
            <a:xfrm>
              <a:off x="355" y="1151"/>
              <a:ext cx="113" cy="113"/>
            </a:xfrm>
            <a:prstGeom prst="ellipse">
              <a:avLst/>
            </a:prstGeom>
            <a:solidFill>
              <a:srgbClr val="FF0000"/>
            </a:solidFill>
            <a:ln w="2222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Oval 36"/>
            <p:cNvSpPr>
              <a:spLocks noChangeArrowheads="1"/>
            </p:cNvSpPr>
            <p:nvPr/>
          </p:nvSpPr>
          <p:spPr bwMode="auto">
            <a:xfrm>
              <a:off x="491" y="1287"/>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Oval 37"/>
            <p:cNvSpPr>
              <a:spLocks noChangeArrowheads="1"/>
            </p:cNvSpPr>
            <p:nvPr/>
          </p:nvSpPr>
          <p:spPr bwMode="auto">
            <a:xfrm>
              <a:off x="627" y="1423"/>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Oval 38"/>
            <p:cNvSpPr>
              <a:spLocks noChangeArrowheads="1"/>
            </p:cNvSpPr>
            <p:nvPr/>
          </p:nvSpPr>
          <p:spPr bwMode="auto">
            <a:xfrm>
              <a:off x="763" y="1559"/>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Oval 39"/>
            <p:cNvSpPr>
              <a:spLocks noChangeArrowheads="1"/>
            </p:cNvSpPr>
            <p:nvPr/>
          </p:nvSpPr>
          <p:spPr bwMode="auto">
            <a:xfrm>
              <a:off x="899" y="1695"/>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Oval 40"/>
            <p:cNvSpPr>
              <a:spLocks noChangeArrowheads="1"/>
            </p:cNvSpPr>
            <p:nvPr/>
          </p:nvSpPr>
          <p:spPr bwMode="auto">
            <a:xfrm>
              <a:off x="563" y="1125"/>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Oval 41"/>
            <p:cNvSpPr>
              <a:spLocks noChangeArrowheads="1"/>
            </p:cNvSpPr>
            <p:nvPr/>
          </p:nvSpPr>
          <p:spPr bwMode="auto">
            <a:xfrm>
              <a:off x="699" y="1261"/>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 name="Oval 42"/>
            <p:cNvSpPr>
              <a:spLocks noChangeArrowheads="1"/>
            </p:cNvSpPr>
            <p:nvPr/>
          </p:nvSpPr>
          <p:spPr bwMode="auto">
            <a:xfrm>
              <a:off x="835" y="1397"/>
              <a:ext cx="113" cy="113"/>
            </a:xfrm>
            <a:prstGeom prst="ellipse">
              <a:avLst/>
            </a:prstGeom>
            <a:solidFill>
              <a:srgbClr val="FF99CC"/>
            </a:solidFill>
            <a:ln w="2222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Oval 43"/>
            <p:cNvSpPr>
              <a:spLocks noChangeArrowheads="1"/>
            </p:cNvSpPr>
            <p:nvPr/>
          </p:nvSpPr>
          <p:spPr bwMode="auto">
            <a:xfrm>
              <a:off x="971" y="1533"/>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 name="Oval 44"/>
            <p:cNvSpPr>
              <a:spLocks noChangeArrowheads="1"/>
            </p:cNvSpPr>
            <p:nvPr/>
          </p:nvSpPr>
          <p:spPr bwMode="auto">
            <a:xfrm>
              <a:off x="1107" y="1669"/>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 name="Oval 45"/>
            <p:cNvSpPr>
              <a:spLocks noChangeArrowheads="1"/>
            </p:cNvSpPr>
            <p:nvPr/>
          </p:nvSpPr>
          <p:spPr bwMode="auto">
            <a:xfrm>
              <a:off x="771" y="1099"/>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 name="Oval 46"/>
            <p:cNvSpPr>
              <a:spLocks noChangeArrowheads="1"/>
            </p:cNvSpPr>
            <p:nvPr/>
          </p:nvSpPr>
          <p:spPr bwMode="auto">
            <a:xfrm>
              <a:off x="907" y="1235"/>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Oval 47"/>
            <p:cNvSpPr>
              <a:spLocks noChangeArrowheads="1"/>
            </p:cNvSpPr>
            <p:nvPr/>
          </p:nvSpPr>
          <p:spPr bwMode="auto">
            <a:xfrm>
              <a:off x="1043" y="1371"/>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 name="Oval 48"/>
            <p:cNvSpPr>
              <a:spLocks noChangeArrowheads="1"/>
            </p:cNvSpPr>
            <p:nvPr/>
          </p:nvSpPr>
          <p:spPr bwMode="auto">
            <a:xfrm>
              <a:off x="1179" y="1507"/>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 name="Oval 49"/>
            <p:cNvSpPr>
              <a:spLocks noChangeArrowheads="1"/>
            </p:cNvSpPr>
            <p:nvPr/>
          </p:nvSpPr>
          <p:spPr bwMode="auto">
            <a:xfrm>
              <a:off x="1315" y="1643"/>
              <a:ext cx="113" cy="113"/>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0" name="Group 50"/>
          <p:cNvGrpSpPr>
            <a:grpSpLocks/>
          </p:cNvGrpSpPr>
          <p:nvPr/>
        </p:nvGrpSpPr>
        <p:grpSpPr bwMode="auto">
          <a:xfrm>
            <a:off x="6376988" y="3190875"/>
            <a:ext cx="2033587" cy="1166813"/>
            <a:chOff x="165" y="2071"/>
            <a:chExt cx="1281" cy="735"/>
          </a:xfrm>
        </p:grpSpPr>
        <p:sp>
          <p:nvSpPr>
            <p:cNvPr id="51" name="Oval 51"/>
            <p:cNvSpPr>
              <a:spLocks noChangeArrowheads="1"/>
            </p:cNvSpPr>
            <p:nvPr/>
          </p:nvSpPr>
          <p:spPr bwMode="auto">
            <a:xfrm>
              <a:off x="165" y="2149"/>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 name="Oval 52"/>
            <p:cNvSpPr>
              <a:spLocks noChangeArrowheads="1"/>
            </p:cNvSpPr>
            <p:nvPr/>
          </p:nvSpPr>
          <p:spPr bwMode="auto">
            <a:xfrm>
              <a:off x="301" y="228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Oval 53"/>
            <p:cNvSpPr>
              <a:spLocks noChangeArrowheads="1"/>
            </p:cNvSpPr>
            <p:nvPr/>
          </p:nvSpPr>
          <p:spPr bwMode="auto">
            <a:xfrm>
              <a:off x="437" y="242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 name="Oval 54"/>
            <p:cNvSpPr>
              <a:spLocks noChangeArrowheads="1"/>
            </p:cNvSpPr>
            <p:nvPr/>
          </p:nvSpPr>
          <p:spPr bwMode="auto">
            <a:xfrm>
              <a:off x="573" y="255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Oval 55"/>
            <p:cNvSpPr>
              <a:spLocks noChangeArrowheads="1"/>
            </p:cNvSpPr>
            <p:nvPr/>
          </p:nvSpPr>
          <p:spPr bwMode="auto">
            <a:xfrm>
              <a:off x="709" y="269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 name="Oval 56"/>
            <p:cNvSpPr>
              <a:spLocks noChangeArrowheads="1"/>
            </p:cNvSpPr>
            <p:nvPr/>
          </p:nvSpPr>
          <p:spPr bwMode="auto">
            <a:xfrm>
              <a:off x="373" y="212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 name="Oval 57"/>
            <p:cNvSpPr>
              <a:spLocks noChangeArrowheads="1"/>
            </p:cNvSpPr>
            <p:nvPr/>
          </p:nvSpPr>
          <p:spPr bwMode="auto">
            <a:xfrm>
              <a:off x="509" y="2259"/>
              <a:ext cx="113" cy="113"/>
            </a:xfrm>
            <a:prstGeom prst="ellipse">
              <a:avLst/>
            </a:prstGeom>
            <a:solidFill>
              <a:srgbClr val="000080"/>
            </a:solidFill>
            <a:ln w="22225">
              <a:solidFill>
                <a:srgbClr val="000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 name="Oval 58"/>
            <p:cNvSpPr>
              <a:spLocks noChangeArrowheads="1"/>
            </p:cNvSpPr>
            <p:nvPr/>
          </p:nvSpPr>
          <p:spPr bwMode="auto">
            <a:xfrm>
              <a:off x="645" y="239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Oval 59"/>
            <p:cNvSpPr>
              <a:spLocks noChangeArrowheads="1"/>
            </p:cNvSpPr>
            <p:nvPr/>
          </p:nvSpPr>
          <p:spPr bwMode="auto">
            <a:xfrm>
              <a:off x="781" y="253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Oval 60"/>
            <p:cNvSpPr>
              <a:spLocks noChangeArrowheads="1"/>
            </p:cNvSpPr>
            <p:nvPr/>
          </p:nvSpPr>
          <p:spPr bwMode="auto">
            <a:xfrm>
              <a:off x="917" y="266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 name="Oval 61"/>
            <p:cNvSpPr>
              <a:spLocks noChangeArrowheads="1"/>
            </p:cNvSpPr>
            <p:nvPr/>
          </p:nvSpPr>
          <p:spPr bwMode="auto">
            <a:xfrm>
              <a:off x="581" y="209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 name="Oval 62"/>
            <p:cNvSpPr>
              <a:spLocks noChangeArrowheads="1"/>
            </p:cNvSpPr>
            <p:nvPr/>
          </p:nvSpPr>
          <p:spPr bwMode="auto">
            <a:xfrm>
              <a:off x="717" y="223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 name="Oval 63"/>
            <p:cNvSpPr>
              <a:spLocks noChangeArrowheads="1"/>
            </p:cNvSpPr>
            <p:nvPr/>
          </p:nvSpPr>
          <p:spPr bwMode="auto">
            <a:xfrm>
              <a:off x="853" y="2369"/>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 name="Oval 64"/>
            <p:cNvSpPr>
              <a:spLocks noChangeArrowheads="1"/>
            </p:cNvSpPr>
            <p:nvPr/>
          </p:nvSpPr>
          <p:spPr bwMode="auto">
            <a:xfrm>
              <a:off x="989" y="250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 name="Oval 65"/>
            <p:cNvSpPr>
              <a:spLocks noChangeArrowheads="1"/>
            </p:cNvSpPr>
            <p:nvPr/>
          </p:nvSpPr>
          <p:spPr bwMode="auto">
            <a:xfrm>
              <a:off x="1125" y="264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Oval 66"/>
            <p:cNvSpPr>
              <a:spLocks noChangeArrowheads="1"/>
            </p:cNvSpPr>
            <p:nvPr/>
          </p:nvSpPr>
          <p:spPr bwMode="auto">
            <a:xfrm>
              <a:off x="789" y="207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 name="Oval 67"/>
            <p:cNvSpPr>
              <a:spLocks noChangeArrowheads="1"/>
            </p:cNvSpPr>
            <p:nvPr/>
          </p:nvSpPr>
          <p:spPr bwMode="auto">
            <a:xfrm>
              <a:off x="925" y="220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 name="Oval 68"/>
            <p:cNvSpPr>
              <a:spLocks noChangeArrowheads="1"/>
            </p:cNvSpPr>
            <p:nvPr/>
          </p:nvSpPr>
          <p:spPr bwMode="auto">
            <a:xfrm>
              <a:off x="1061" y="234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 name="Oval 69"/>
            <p:cNvSpPr>
              <a:spLocks noChangeArrowheads="1"/>
            </p:cNvSpPr>
            <p:nvPr/>
          </p:nvSpPr>
          <p:spPr bwMode="auto">
            <a:xfrm>
              <a:off x="1197" y="2479"/>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 name="Oval 70"/>
            <p:cNvSpPr>
              <a:spLocks noChangeArrowheads="1"/>
            </p:cNvSpPr>
            <p:nvPr/>
          </p:nvSpPr>
          <p:spPr bwMode="auto">
            <a:xfrm>
              <a:off x="1333" y="261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71" name="Group 71"/>
          <p:cNvGrpSpPr>
            <a:grpSpLocks/>
          </p:cNvGrpSpPr>
          <p:nvPr/>
        </p:nvGrpSpPr>
        <p:grpSpPr bwMode="auto">
          <a:xfrm>
            <a:off x="3536950" y="3336925"/>
            <a:ext cx="3417888" cy="701675"/>
            <a:chOff x="2228" y="1832"/>
            <a:chExt cx="2153" cy="442"/>
          </a:xfrm>
        </p:grpSpPr>
        <p:sp>
          <p:nvSpPr>
            <p:cNvPr id="72" name="Line 72"/>
            <p:cNvSpPr>
              <a:spLocks noChangeShapeType="1"/>
            </p:cNvSpPr>
            <p:nvPr/>
          </p:nvSpPr>
          <p:spPr bwMode="auto">
            <a:xfrm>
              <a:off x="2228" y="1832"/>
              <a:ext cx="2153" cy="142"/>
            </a:xfrm>
            <a:prstGeom prst="line">
              <a:avLst/>
            </a:prstGeom>
            <a:noFill/>
            <a:ln w="25400">
              <a:solidFill>
                <a:srgbClr val="FFFFFF"/>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73" name="Line 73"/>
            <p:cNvSpPr>
              <a:spLocks noChangeShapeType="1"/>
            </p:cNvSpPr>
            <p:nvPr/>
          </p:nvSpPr>
          <p:spPr bwMode="auto">
            <a:xfrm flipV="1">
              <a:off x="2704" y="2006"/>
              <a:ext cx="1643" cy="94"/>
            </a:xfrm>
            <a:prstGeom prst="line">
              <a:avLst/>
            </a:prstGeom>
            <a:noFill/>
            <a:ln w="25400">
              <a:solidFill>
                <a:srgbClr val="FFFFFF"/>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74" name="Line 74"/>
            <p:cNvSpPr>
              <a:spLocks noChangeShapeType="1"/>
            </p:cNvSpPr>
            <p:nvPr/>
          </p:nvSpPr>
          <p:spPr bwMode="auto">
            <a:xfrm flipV="1">
              <a:off x="2425" y="2019"/>
              <a:ext cx="1935" cy="255"/>
            </a:xfrm>
            <a:prstGeom prst="line">
              <a:avLst/>
            </a:prstGeom>
            <a:noFill/>
            <a:ln w="25400">
              <a:solidFill>
                <a:srgbClr val="FFFFFF"/>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sp>
        <p:nvSpPr>
          <p:cNvPr id="75" name="Line 75"/>
          <p:cNvSpPr>
            <a:spLocks noChangeShapeType="1"/>
          </p:cNvSpPr>
          <p:nvPr/>
        </p:nvSpPr>
        <p:spPr bwMode="auto">
          <a:xfrm flipV="1">
            <a:off x="1514475" y="3351213"/>
            <a:ext cx="1978025" cy="704850"/>
          </a:xfrm>
          <a:prstGeom prst="line">
            <a:avLst/>
          </a:prstGeom>
          <a:noFill/>
          <a:ln w="25400">
            <a:solidFill>
              <a:srgbClr val="006600"/>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nvGrpSpPr>
          <p:cNvPr id="76" name="Group 76"/>
          <p:cNvGrpSpPr>
            <a:grpSpLocks/>
          </p:cNvGrpSpPr>
          <p:nvPr/>
        </p:nvGrpSpPr>
        <p:grpSpPr bwMode="auto">
          <a:xfrm>
            <a:off x="114300" y="1655763"/>
            <a:ext cx="3568700" cy="641350"/>
            <a:chOff x="73" y="773"/>
            <a:chExt cx="2248" cy="404"/>
          </a:xfrm>
        </p:grpSpPr>
        <p:sp>
          <p:nvSpPr>
            <p:cNvPr id="77" name="Oval 77"/>
            <p:cNvSpPr>
              <a:spLocks noChangeArrowheads="1"/>
            </p:cNvSpPr>
            <p:nvPr/>
          </p:nvSpPr>
          <p:spPr bwMode="auto">
            <a:xfrm>
              <a:off x="195" y="862"/>
              <a:ext cx="142" cy="13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 name="Line 78"/>
            <p:cNvSpPr>
              <a:spLocks noChangeShapeType="1"/>
            </p:cNvSpPr>
            <p:nvPr/>
          </p:nvSpPr>
          <p:spPr bwMode="auto">
            <a:xfrm>
              <a:off x="73" y="1089"/>
              <a:ext cx="416" cy="0"/>
            </a:xfrm>
            <a:prstGeom prst="line">
              <a:avLst/>
            </a:prstGeom>
            <a:noFill/>
            <a:ln w="25400">
              <a:solidFill>
                <a:srgbClr val="33CC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79" name="Text Box 79"/>
            <p:cNvSpPr txBox="1">
              <a:spLocks noChangeArrowheads="1"/>
            </p:cNvSpPr>
            <p:nvPr/>
          </p:nvSpPr>
          <p:spPr bwMode="auto">
            <a:xfrm>
              <a:off x="527" y="773"/>
              <a:ext cx="17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rgbClr val="33CC33"/>
                  </a:solidFill>
                </a:rPr>
                <a:t>Farmaco</a:t>
              </a:r>
            </a:p>
            <a:p>
              <a:pPr>
                <a:lnSpc>
                  <a:spcPct val="100000"/>
                </a:lnSpc>
                <a:spcBef>
                  <a:spcPct val="0"/>
                </a:spcBef>
              </a:pPr>
              <a:r>
                <a:rPr lang="en-US" sz="1800" i="0">
                  <a:solidFill>
                    <a:srgbClr val="33CC33"/>
                  </a:solidFill>
                </a:rPr>
                <a:t>Interazione Terapeutica</a:t>
              </a:r>
            </a:p>
          </p:txBody>
        </p:sp>
      </p:grpSp>
      <p:sp>
        <p:nvSpPr>
          <p:cNvPr id="80" name="Line 80"/>
          <p:cNvSpPr>
            <a:spLocks noChangeShapeType="1"/>
          </p:cNvSpPr>
          <p:nvPr/>
        </p:nvSpPr>
        <p:spPr bwMode="auto">
          <a:xfrm>
            <a:off x="1528763" y="4056063"/>
            <a:ext cx="2847975" cy="165100"/>
          </a:xfrm>
          <a:prstGeom prst="line">
            <a:avLst/>
          </a:prstGeom>
          <a:noFill/>
          <a:ln w="25400">
            <a:solidFill>
              <a:srgbClr val="CC0066"/>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1" name="Line 81"/>
          <p:cNvSpPr>
            <a:spLocks noChangeShapeType="1"/>
          </p:cNvSpPr>
          <p:nvPr/>
        </p:nvSpPr>
        <p:spPr bwMode="auto">
          <a:xfrm flipV="1">
            <a:off x="4422775" y="3965575"/>
            <a:ext cx="3341688" cy="255588"/>
          </a:xfrm>
          <a:prstGeom prst="line">
            <a:avLst/>
          </a:prstGeom>
          <a:noFill/>
          <a:ln w="25400">
            <a:solidFill>
              <a:srgbClr val="CC0066"/>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nvGrpSpPr>
          <p:cNvPr id="82" name="Group 82"/>
          <p:cNvGrpSpPr>
            <a:grpSpLocks/>
          </p:cNvGrpSpPr>
          <p:nvPr/>
        </p:nvGrpSpPr>
        <p:grpSpPr bwMode="auto">
          <a:xfrm>
            <a:off x="7464425" y="2205038"/>
            <a:ext cx="1414463" cy="366712"/>
            <a:chOff x="4702" y="1119"/>
            <a:chExt cx="891" cy="231"/>
          </a:xfrm>
        </p:grpSpPr>
        <p:sp>
          <p:nvSpPr>
            <p:cNvPr id="83" name="Oval 83"/>
            <p:cNvSpPr>
              <a:spLocks noChangeArrowheads="1"/>
            </p:cNvSpPr>
            <p:nvPr/>
          </p:nvSpPr>
          <p:spPr bwMode="auto">
            <a:xfrm>
              <a:off x="4702" y="1186"/>
              <a:ext cx="142" cy="132"/>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 name="Text Box 84"/>
            <p:cNvSpPr txBox="1">
              <a:spLocks noChangeArrowheads="1"/>
            </p:cNvSpPr>
            <p:nvPr/>
          </p:nvSpPr>
          <p:spPr bwMode="auto">
            <a:xfrm>
              <a:off x="4816" y="1119"/>
              <a:ext cx="7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rgbClr val="0000CC"/>
                  </a:solidFill>
                </a:rPr>
                <a:t>Patologia</a:t>
              </a:r>
            </a:p>
          </p:txBody>
        </p:sp>
      </p:grpSp>
      <p:grpSp>
        <p:nvGrpSpPr>
          <p:cNvPr id="85" name="Group 85"/>
          <p:cNvGrpSpPr>
            <a:grpSpLocks/>
          </p:cNvGrpSpPr>
          <p:nvPr/>
        </p:nvGrpSpPr>
        <p:grpSpPr bwMode="auto">
          <a:xfrm>
            <a:off x="3898900" y="1644650"/>
            <a:ext cx="3211513" cy="641350"/>
            <a:chOff x="2456" y="784"/>
            <a:chExt cx="2023" cy="404"/>
          </a:xfrm>
        </p:grpSpPr>
        <p:sp>
          <p:nvSpPr>
            <p:cNvPr id="86" name="Line 86"/>
            <p:cNvSpPr>
              <a:spLocks noChangeShapeType="1"/>
            </p:cNvSpPr>
            <p:nvPr/>
          </p:nvSpPr>
          <p:spPr bwMode="auto">
            <a:xfrm>
              <a:off x="3855" y="912"/>
              <a:ext cx="416" cy="0"/>
            </a:xfrm>
            <a:prstGeom prst="line">
              <a:avLst/>
            </a:prstGeom>
            <a:noFill/>
            <a:ln w="2540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7" name="Text Box 87"/>
            <p:cNvSpPr txBox="1">
              <a:spLocks noChangeArrowheads="1"/>
            </p:cNvSpPr>
            <p:nvPr/>
          </p:nvSpPr>
          <p:spPr bwMode="auto">
            <a:xfrm>
              <a:off x="2605" y="784"/>
              <a:ext cx="142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t>Target Primario</a:t>
              </a:r>
            </a:p>
            <a:p>
              <a:pPr>
                <a:lnSpc>
                  <a:spcPct val="100000"/>
                </a:lnSpc>
                <a:spcBef>
                  <a:spcPct val="0"/>
                </a:spcBef>
              </a:pPr>
              <a:r>
                <a:rPr lang="en-US" sz="1800" i="0">
                  <a:solidFill>
                    <a:srgbClr val="FF99CC"/>
                  </a:solidFill>
                </a:rPr>
                <a:t>Target Secondario</a:t>
              </a:r>
              <a:endParaRPr lang="en-US" sz="1800" i="0">
                <a:solidFill>
                  <a:srgbClr val="CC0066"/>
                </a:solidFill>
              </a:endParaRPr>
            </a:p>
          </p:txBody>
        </p:sp>
        <p:sp>
          <p:nvSpPr>
            <p:cNvPr id="88" name="Oval 88"/>
            <p:cNvSpPr>
              <a:spLocks noChangeArrowheads="1"/>
            </p:cNvSpPr>
            <p:nvPr/>
          </p:nvSpPr>
          <p:spPr bwMode="auto">
            <a:xfrm>
              <a:off x="2456" y="856"/>
              <a:ext cx="142" cy="13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 name="Line 89"/>
            <p:cNvSpPr>
              <a:spLocks noChangeShapeType="1"/>
            </p:cNvSpPr>
            <p:nvPr/>
          </p:nvSpPr>
          <p:spPr bwMode="auto">
            <a:xfrm>
              <a:off x="4063" y="1093"/>
              <a:ext cx="416" cy="0"/>
            </a:xfrm>
            <a:prstGeom prst="line">
              <a:avLst/>
            </a:prstGeom>
            <a:noFill/>
            <a:ln w="254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90" name="Oval 90"/>
            <p:cNvSpPr>
              <a:spLocks noChangeArrowheads="1"/>
            </p:cNvSpPr>
            <p:nvPr/>
          </p:nvSpPr>
          <p:spPr bwMode="auto">
            <a:xfrm>
              <a:off x="2457" y="1010"/>
              <a:ext cx="142" cy="132"/>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91" name="Group 91"/>
          <p:cNvGrpSpPr>
            <a:grpSpLocks/>
          </p:cNvGrpSpPr>
          <p:nvPr/>
        </p:nvGrpSpPr>
        <p:grpSpPr bwMode="auto">
          <a:xfrm>
            <a:off x="103188" y="2220913"/>
            <a:ext cx="3465512" cy="366712"/>
            <a:chOff x="65" y="1129"/>
            <a:chExt cx="2183" cy="231"/>
          </a:xfrm>
        </p:grpSpPr>
        <p:sp>
          <p:nvSpPr>
            <p:cNvPr id="92" name="Line 92"/>
            <p:cNvSpPr>
              <a:spLocks noChangeShapeType="1"/>
            </p:cNvSpPr>
            <p:nvPr/>
          </p:nvSpPr>
          <p:spPr bwMode="auto">
            <a:xfrm>
              <a:off x="65" y="1270"/>
              <a:ext cx="416" cy="0"/>
            </a:xfrm>
            <a:prstGeom prst="line">
              <a:avLst/>
            </a:prstGeom>
            <a:noFill/>
            <a:ln w="25400">
              <a:solidFill>
                <a:srgbClr val="800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93" name="Rectangle 93"/>
            <p:cNvSpPr>
              <a:spLocks noChangeArrowheads="1"/>
            </p:cNvSpPr>
            <p:nvPr/>
          </p:nvSpPr>
          <p:spPr bwMode="auto">
            <a:xfrm>
              <a:off x="535" y="1129"/>
              <a:ext cx="17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rgbClr val="CC0066"/>
                  </a:solidFill>
                </a:rPr>
                <a:t>Interazione Collaterale</a:t>
              </a:r>
            </a:p>
          </p:txBody>
        </p:sp>
      </p:grpSp>
      <p:grpSp>
        <p:nvGrpSpPr>
          <p:cNvPr id="94" name="Group 94"/>
          <p:cNvGrpSpPr>
            <a:grpSpLocks/>
          </p:cNvGrpSpPr>
          <p:nvPr/>
        </p:nvGrpSpPr>
        <p:grpSpPr bwMode="auto">
          <a:xfrm>
            <a:off x="3902075" y="2227263"/>
            <a:ext cx="3128963" cy="366712"/>
            <a:chOff x="2458" y="1133"/>
            <a:chExt cx="1971" cy="231"/>
          </a:xfrm>
        </p:grpSpPr>
        <p:sp>
          <p:nvSpPr>
            <p:cNvPr id="95" name="Line 95"/>
            <p:cNvSpPr>
              <a:spLocks noChangeShapeType="1"/>
            </p:cNvSpPr>
            <p:nvPr/>
          </p:nvSpPr>
          <p:spPr bwMode="auto">
            <a:xfrm>
              <a:off x="4013" y="1263"/>
              <a:ext cx="416" cy="0"/>
            </a:xfrm>
            <a:prstGeom prst="line">
              <a:avLst/>
            </a:prstGeom>
            <a:noFill/>
            <a:ln w="25400">
              <a:solidFill>
                <a:srgbClr val="800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96" name="Oval 96"/>
            <p:cNvSpPr>
              <a:spLocks noChangeArrowheads="1"/>
            </p:cNvSpPr>
            <p:nvPr/>
          </p:nvSpPr>
          <p:spPr bwMode="auto">
            <a:xfrm>
              <a:off x="2458" y="1182"/>
              <a:ext cx="142" cy="132"/>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7" name="Rectangle 97"/>
            <p:cNvSpPr>
              <a:spLocks noChangeArrowheads="1"/>
            </p:cNvSpPr>
            <p:nvPr/>
          </p:nvSpPr>
          <p:spPr bwMode="auto">
            <a:xfrm>
              <a:off x="2615" y="1133"/>
              <a:ext cx="13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rgbClr val="CC0066"/>
                  </a:solidFill>
                </a:rPr>
                <a:t>Target Collaterale</a:t>
              </a:r>
            </a:p>
          </p:txBody>
        </p:sp>
      </p:grpSp>
      <p:sp>
        <p:nvSpPr>
          <p:cNvPr id="98" name="Text Box 98"/>
          <p:cNvSpPr txBox="1">
            <a:spLocks noChangeArrowheads="1"/>
          </p:cNvSpPr>
          <p:nvPr/>
        </p:nvSpPr>
        <p:spPr bwMode="auto">
          <a:xfrm>
            <a:off x="1109663" y="0"/>
            <a:ext cx="8034337" cy="519113"/>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lnSpc>
                <a:spcPct val="100000"/>
              </a:lnSpc>
              <a:spcBef>
                <a:spcPct val="0"/>
              </a:spcBef>
            </a:pPr>
            <a:r>
              <a:rPr lang="it-IT" altLang="ja-JP" sz="2800" b="1" i="0" dirty="0">
                <a:solidFill>
                  <a:schemeClr val="accent1"/>
                </a:solidFill>
                <a:effectLst>
                  <a:outerShdw blurRad="38100" dist="38100" dir="2700000" algn="tl">
                    <a:srgbClr val="FFFFFF"/>
                  </a:outerShdw>
                </a:effectLst>
                <a:ea typeface="MS PGothic" charset="0"/>
                <a:cs typeface="MS PGothic" charset="0"/>
              </a:rPr>
              <a:t>schematizzando…</a:t>
            </a:r>
            <a:endParaRPr lang="en-US" sz="2800" b="1" i="0" dirty="0">
              <a:solidFill>
                <a:schemeClr val="accent1"/>
              </a:solidFill>
              <a:effectLst>
                <a:outerShdw blurRad="38100" dist="38100" dir="2700000" algn="tl">
                  <a:srgbClr val="FFFFFF"/>
                </a:outerShdw>
              </a:effectLst>
              <a:ea typeface="MS PGothic" charset="0"/>
              <a:cs typeface="MS PGothic" charset="0"/>
            </a:endParaRPr>
          </a:p>
        </p:txBody>
      </p:sp>
    </p:spTree>
    <p:extLst>
      <p:ext uri="{BB962C8B-B14F-4D97-AF65-F5344CB8AC3E}">
        <p14:creationId xmlns:p14="http://schemas.microsoft.com/office/powerpoint/2010/main" val="277463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2000"/>
                                        <p:tgtEl>
                                          <p:spTgt spid="7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nodeType="with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fade">
                                      <p:cBhvr>
                                        <p:cTn id="46" dur="500"/>
                                        <p:tgtEl>
                                          <p:spTgt spid="9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fade">
                                      <p:cBhvr>
                                        <p:cTn id="51" dur="500"/>
                                        <p:tgtEl>
                                          <p:spTgt spid="9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0" grpId="0" animBg="1"/>
      <p:bldP spid="81"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558" y="550051"/>
            <a:ext cx="8424782" cy="5931240"/>
          </a:xfrm>
          <a:prstGeom prst="rect">
            <a:avLst/>
          </a:prstGeom>
        </p:spPr>
      </p:pic>
    </p:spTree>
    <p:extLst>
      <p:ext uri="{BB962C8B-B14F-4D97-AF65-F5344CB8AC3E}">
        <p14:creationId xmlns:p14="http://schemas.microsoft.com/office/powerpoint/2010/main" val="549865440"/>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3390" y="576883"/>
            <a:ext cx="8460557" cy="5944271"/>
          </a:xfrm>
          <a:prstGeom prst="rect">
            <a:avLst/>
          </a:prstGeom>
        </p:spPr>
      </p:pic>
    </p:spTree>
    <p:extLst>
      <p:ext uri="{BB962C8B-B14F-4D97-AF65-F5344CB8AC3E}">
        <p14:creationId xmlns:p14="http://schemas.microsoft.com/office/powerpoint/2010/main" val="496723816"/>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689" y="574017"/>
            <a:ext cx="8756076" cy="5865839"/>
          </a:xfrm>
          <a:prstGeom prst="rect">
            <a:avLst/>
          </a:prstGeom>
        </p:spPr>
      </p:pic>
    </p:spTree>
    <p:extLst>
      <p:ext uri="{BB962C8B-B14F-4D97-AF65-F5344CB8AC3E}">
        <p14:creationId xmlns:p14="http://schemas.microsoft.com/office/powerpoint/2010/main" val="2625654380"/>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55" y="513925"/>
            <a:ext cx="8338730" cy="5934876"/>
          </a:xfrm>
          <a:prstGeom prst="rect">
            <a:avLst/>
          </a:prstGeom>
        </p:spPr>
      </p:pic>
    </p:spTree>
    <p:extLst>
      <p:ext uri="{BB962C8B-B14F-4D97-AF65-F5344CB8AC3E}">
        <p14:creationId xmlns:p14="http://schemas.microsoft.com/office/powerpoint/2010/main" val="2078249499"/>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4925" y="182563"/>
            <a:ext cx="4973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t-IT" sz="3200" dirty="0">
                <a:latin typeface="Calibri" charset="0"/>
              </a:rPr>
              <a:t>Struttura 3D </a:t>
            </a:r>
            <a:r>
              <a:rPr lang="it-IT" sz="3200" dirty="0" err="1">
                <a:latin typeface="Calibri" charset="0"/>
              </a:rPr>
              <a:t>Neuroaminidasi</a:t>
            </a:r>
            <a:endParaRPr lang="it-IT" sz="3200" baseline="30000" dirty="0">
              <a:latin typeface="Calibri" charset="0"/>
            </a:endParaRPr>
          </a:p>
        </p:txBody>
      </p:sp>
      <p:grpSp>
        <p:nvGrpSpPr>
          <p:cNvPr id="3" name="Group 3"/>
          <p:cNvGrpSpPr>
            <a:grpSpLocks/>
          </p:cNvGrpSpPr>
          <p:nvPr/>
        </p:nvGrpSpPr>
        <p:grpSpPr bwMode="auto">
          <a:xfrm>
            <a:off x="152400" y="914400"/>
            <a:ext cx="8839200" cy="206375"/>
            <a:chOff x="96" y="3504"/>
            <a:chExt cx="5568" cy="130"/>
          </a:xfrm>
        </p:grpSpPr>
        <p:grpSp>
          <p:nvGrpSpPr>
            <p:cNvPr id="4" name="Group 4"/>
            <p:cNvGrpSpPr>
              <a:grpSpLocks/>
            </p:cNvGrpSpPr>
            <p:nvPr/>
          </p:nvGrpSpPr>
          <p:grpSpPr bwMode="auto">
            <a:xfrm>
              <a:off x="96" y="3504"/>
              <a:ext cx="5568" cy="57"/>
              <a:chOff x="96" y="3696"/>
              <a:chExt cx="5568" cy="48"/>
            </a:xfrm>
          </p:grpSpPr>
          <p:graphicFrame>
            <p:nvGraphicFramePr>
              <p:cNvPr id="9" name="Object 5"/>
              <p:cNvGraphicFramePr>
                <a:graphicFrameLocks/>
              </p:cNvGraphicFramePr>
              <p:nvPr/>
            </p:nvGraphicFramePr>
            <p:xfrm>
              <a:off x="144" y="3696"/>
              <a:ext cx="5472" cy="48"/>
            </p:xfrm>
            <a:graphic>
              <a:graphicData uri="http://schemas.openxmlformats.org/presentationml/2006/ole">
                <mc:AlternateContent xmlns:mc="http://schemas.openxmlformats.org/markup-compatibility/2006">
                  <mc:Choice xmlns:v="urn:schemas-microsoft-com:vml" Requires="v">
                    <p:oleObj spid="_x0000_s1152" name="CorelDRAW" r:id="rId3" imgW="30735360" imgH="279360" progId="">
                      <p:embed/>
                    </p:oleObj>
                  </mc:Choice>
                  <mc:Fallback>
                    <p:oleObj name="CorelDRAW" r:id="rId3" imgW="30735360" imgH="279360" progId="">
                      <p:embed/>
                      <p:pic>
                        <p:nvPicPr>
                          <p:cNvPr id="0"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3696"/>
                            <a:ext cx="5472"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nvGraphicFramePr>
            <p:xfrm>
              <a:off x="96" y="3696"/>
              <a:ext cx="96" cy="48"/>
            </p:xfrm>
            <a:graphic>
              <a:graphicData uri="http://schemas.openxmlformats.org/presentationml/2006/ole">
                <mc:AlternateContent xmlns:mc="http://schemas.openxmlformats.org/markup-compatibility/2006">
                  <mc:Choice xmlns:v="urn:schemas-microsoft-com:vml" Requires="v">
                    <p:oleObj spid="_x0000_s1153" name="CorelDRAW" r:id="rId5" imgW="279360" imgH="279360" progId="">
                      <p:embed/>
                    </p:oleObj>
                  </mc:Choice>
                  <mc:Fallback>
                    <p:oleObj name="CorelDRAW" r:id="rId5" imgW="279360" imgH="279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3696"/>
                            <a:ext cx="9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nvGraphicFramePr>
            <p:xfrm>
              <a:off x="5568" y="3696"/>
              <a:ext cx="96" cy="48"/>
            </p:xfrm>
            <a:graphic>
              <a:graphicData uri="http://schemas.openxmlformats.org/presentationml/2006/ole">
                <mc:AlternateContent xmlns:mc="http://schemas.openxmlformats.org/markup-compatibility/2006">
                  <mc:Choice xmlns:v="urn:schemas-microsoft-com:vml" Requires="v">
                    <p:oleObj spid="_x0000_s1154" name="CorelDRAW" r:id="rId7" imgW="279360" imgH="279360" progId="">
                      <p:embed/>
                    </p:oleObj>
                  </mc:Choice>
                  <mc:Fallback>
                    <p:oleObj name="CorelDRAW" r:id="rId7" imgW="279360" imgH="2793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8" y="3696"/>
                            <a:ext cx="9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5" name="Group 8"/>
            <p:cNvGrpSpPr>
              <a:grpSpLocks/>
            </p:cNvGrpSpPr>
            <p:nvPr/>
          </p:nvGrpSpPr>
          <p:grpSpPr bwMode="auto">
            <a:xfrm>
              <a:off x="96" y="3600"/>
              <a:ext cx="5568" cy="34"/>
              <a:chOff x="96" y="3600"/>
              <a:chExt cx="5568" cy="48"/>
            </a:xfrm>
          </p:grpSpPr>
          <p:graphicFrame>
            <p:nvGraphicFramePr>
              <p:cNvPr id="6" name="Object 2"/>
              <p:cNvGraphicFramePr>
                <a:graphicFrameLocks/>
              </p:cNvGraphicFramePr>
              <p:nvPr/>
            </p:nvGraphicFramePr>
            <p:xfrm>
              <a:off x="144" y="3600"/>
              <a:ext cx="5472" cy="48"/>
            </p:xfrm>
            <a:graphic>
              <a:graphicData uri="http://schemas.openxmlformats.org/presentationml/2006/ole">
                <mc:AlternateContent xmlns:mc="http://schemas.openxmlformats.org/markup-compatibility/2006">
                  <mc:Choice xmlns:v="urn:schemas-microsoft-com:vml" Requires="v">
                    <p:oleObj spid="_x0000_s1155" name="CorelDRAW" r:id="rId8" imgW="30843360" imgH="171360" progId="">
                      <p:embed/>
                    </p:oleObj>
                  </mc:Choice>
                  <mc:Fallback>
                    <p:oleObj name="CorelDRAW" r:id="rId8" imgW="30843360" imgH="171360" progId="">
                      <p:embed/>
                      <p:pic>
                        <p:nvPicPr>
                          <p:cNvPr id="0" name="Picture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 y="3600"/>
                            <a:ext cx="5472"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p:cNvGraphicFramePr>
              <p:nvPr/>
            </p:nvGraphicFramePr>
            <p:xfrm>
              <a:off x="96" y="3600"/>
              <a:ext cx="96" cy="48"/>
            </p:xfrm>
            <a:graphic>
              <a:graphicData uri="http://schemas.openxmlformats.org/presentationml/2006/ole">
                <mc:AlternateContent xmlns:mc="http://schemas.openxmlformats.org/markup-compatibility/2006">
                  <mc:Choice xmlns:v="urn:schemas-microsoft-com:vml" Requires="v">
                    <p:oleObj spid="_x0000_s1156" name="CorelDRAW" r:id="rId10" imgW="171360" imgH="171360" progId="">
                      <p:embed/>
                    </p:oleObj>
                  </mc:Choice>
                  <mc:Fallback>
                    <p:oleObj name="CorelDRAW" r:id="rId10" imgW="171360" imgH="171360" progId="">
                      <p:embed/>
                      <p:pic>
                        <p:nvPicPr>
                          <p:cNvPr id="0" name="Picture 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 y="3600"/>
                            <a:ext cx="9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4"/>
              <p:cNvGraphicFramePr>
                <a:graphicFrameLocks/>
              </p:cNvGraphicFramePr>
              <p:nvPr/>
            </p:nvGraphicFramePr>
            <p:xfrm>
              <a:off x="5568" y="3600"/>
              <a:ext cx="96" cy="48"/>
            </p:xfrm>
            <a:graphic>
              <a:graphicData uri="http://schemas.openxmlformats.org/presentationml/2006/ole">
                <mc:AlternateContent xmlns:mc="http://schemas.openxmlformats.org/markup-compatibility/2006">
                  <mc:Choice xmlns:v="urn:schemas-microsoft-com:vml" Requires="v">
                    <p:oleObj spid="_x0000_s1157" name="CorelDRAW" r:id="rId12" imgW="171360" imgH="171360" progId="">
                      <p:embed/>
                    </p:oleObj>
                  </mc:Choice>
                  <mc:Fallback>
                    <p:oleObj name="CorelDRAW" r:id="rId12" imgW="171360" imgH="171360" progId="">
                      <p:embed/>
                      <p:pic>
                        <p:nvPicPr>
                          <p:cNvPr id="0" name="Picture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8" y="3600"/>
                            <a:ext cx="9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sp>
        <p:nvSpPr>
          <p:cNvPr id="12" name="Rettangolo 15"/>
          <p:cNvSpPr/>
          <p:nvPr/>
        </p:nvSpPr>
        <p:spPr>
          <a:xfrm>
            <a:off x="755650" y="1773238"/>
            <a:ext cx="4679950" cy="3784600"/>
          </a:xfrm>
          <a:prstGeom prst="rect">
            <a:avLst/>
          </a:prstGeom>
        </p:spPr>
        <p:txBody>
          <a:bodyPr>
            <a:spAutoFit/>
          </a:bodyPr>
          <a:lstStyle/>
          <a:p>
            <a:pPr algn="just"/>
            <a:r>
              <a:rPr lang="it-IT" sz="2000">
                <a:latin typeface="Calibri" charset="0"/>
              </a:rPr>
              <a:t>La sialidasi virale è un enzima costituito da 4 subunità identiche ancorato alla membrana del virus.</a:t>
            </a:r>
          </a:p>
          <a:p>
            <a:pPr algn="just"/>
            <a:endParaRPr lang="it-IT" sz="2000">
              <a:latin typeface="Calibri" charset="0"/>
            </a:endParaRPr>
          </a:p>
          <a:p>
            <a:pPr algn="just"/>
            <a:r>
              <a:rPr lang="it-IT" sz="2000">
                <a:latin typeface="Calibri" charset="0"/>
              </a:rPr>
              <a:t>L</a:t>
            </a:r>
            <a:r>
              <a:rPr lang="ja-JP" altLang="it-IT" sz="2000">
                <a:latin typeface="Calibri" charset="0"/>
              </a:rPr>
              <a:t>’</a:t>
            </a:r>
            <a:r>
              <a:rPr lang="it-IT" sz="2000">
                <a:latin typeface="Calibri" charset="0"/>
              </a:rPr>
              <a:t>abilità degli analoghi dello stato di transizione del substrato della sialidasi virale nell</a:t>
            </a:r>
            <a:r>
              <a:rPr lang="ja-JP" altLang="it-IT" sz="2000">
                <a:latin typeface="Calibri" charset="0"/>
              </a:rPr>
              <a:t>’</a:t>
            </a:r>
            <a:r>
              <a:rPr lang="it-IT" sz="2000">
                <a:latin typeface="Calibri" charset="0"/>
              </a:rPr>
              <a:t>inibirla  è conosciuta dagli anni </a:t>
            </a:r>
            <a:r>
              <a:rPr lang="ja-JP" altLang="it-IT" sz="2000">
                <a:latin typeface="Calibri" charset="0"/>
              </a:rPr>
              <a:t>‘</a:t>
            </a:r>
            <a:r>
              <a:rPr lang="it-IT" sz="2000">
                <a:latin typeface="Calibri" charset="0"/>
              </a:rPr>
              <a:t>70. La progettazione d</a:t>
            </a:r>
            <a:r>
              <a:rPr lang="ja-JP" altLang="it-IT" sz="2000">
                <a:latin typeface="Calibri" charset="0"/>
              </a:rPr>
              <a:t>’</a:t>
            </a:r>
            <a:r>
              <a:rPr lang="it-IT" sz="2000">
                <a:latin typeface="Calibri" charset="0"/>
              </a:rPr>
              <a:t>inibitori più efficenti, però, è stata possibile solo quando la prima struttura 3D dell</a:t>
            </a:r>
            <a:r>
              <a:rPr lang="ja-JP" altLang="it-IT" sz="2000">
                <a:latin typeface="Calibri" charset="0"/>
              </a:rPr>
              <a:t>’</a:t>
            </a:r>
            <a:r>
              <a:rPr lang="it-IT" sz="2000">
                <a:latin typeface="Calibri" charset="0"/>
              </a:rPr>
              <a:t>enzima è stata risolta mostrando l</a:t>
            </a:r>
            <a:r>
              <a:rPr lang="ja-JP" altLang="it-IT" sz="2000">
                <a:latin typeface="Calibri" charset="0"/>
              </a:rPr>
              <a:t>’</a:t>
            </a:r>
            <a:r>
              <a:rPr lang="it-IT" sz="2000">
                <a:latin typeface="Calibri" charset="0"/>
              </a:rPr>
              <a:t>orientazione degli amminoacidi nel sito catalitico.</a:t>
            </a:r>
          </a:p>
        </p:txBody>
      </p:sp>
      <p:pic>
        <p:nvPicPr>
          <p:cNvPr id="13"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2588" y="1557338"/>
            <a:ext cx="198913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076974"/>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4925" y="316727"/>
            <a:ext cx="4973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t-IT" sz="3200">
                <a:latin typeface="Calibri" charset="0"/>
              </a:rPr>
              <a:t>Struttura 3D Neuroaminidasi</a:t>
            </a:r>
            <a:endParaRPr lang="it-IT" sz="3200" baseline="30000">
              <a:latin typeface="Calibri" charset="0"/>
            </a:endParaRPr>
          </a:p>
        </p:txBody>
      </p:sp>
      <p:grpSp>
        <p:nvGrpSpPr>
          <p:cNvPr id="3" name="Group 3"/>
          <p:cNvGrpSpPr>
            <a:grpSpLocks/>
          </p:cNvGrpSpPr>
          <p:nvPr/>
        </p:nvGrpSpPr>
        <p:grpSpPr bwMode="auto">
          <a:xfrm>
            <a:off x="152400" y="1048564"/>
            <a:ext cx="8839200" cy="206375"/>
            <a:chOff x="96" y="3504"/>
            <a:chExt cx="5568" cy="130"/>
          </a:xfrm>
        </p:grpSpPr>
        <p:grpSp>
          <p:nvGrpSpPr>
            <p:cNvPr id="4" name="Group 4"/>
            <p:cNvGrpSpPr>
              <a:grpSpLocks/>
            </p:cNvGrpSpPr>
            <p:nvPr/>
          </p:nvGrpSpPr>
          <p:grpSpPr bwMode="auto">
            <a:xfrm>
              <a:off x="96" y="3504"/>
              <a:ext cx="5568" cy="57"/>
              <a:chOff x="96" y="3696"/>
              <a:chExt cx="5568" cy="48"/>
            </a:xfrm>
          </p:grpSpPr>
          <p:graphicFrame>
            <p:nvGraphicFramePr>
              <p:cNvPr id="9" name="Object 5"/>
              <p:cNvGraphicFramePr>
                <a:graphicFrameLocks/>
              </p:cNvGraphicFramePr>
              <p:nvPr/>
            </p:nvGraphicFramePr>
            <p:xfrm>
              <a:off x="144" y="3696"/>
              <a:ext cx="5472" cy="48"/>
            </p:xfrm>
            <a:graphic>
              <a:graphicData uri="http://schemas.openxmlformats.org/presentationml/2006/ole">
                <mc:AlternateContent xmlns:mc="http://schemas.openxmlformats.org/markup-compatibility/2006">
                  <mc:Choice xmlns:v="urn:schemas-microsoft-com:vml" Requires="v">
                    <p:oleObj spid="_x0000_s41088" name="CorelDRAW" r:id="rId3" imgW="30735360" imgH="279360" progId="">
                      <p:embed/>
                    </p:oleObj>
                  </mc:Choice>
                  <mc:Fallback>
                    <p:oleObj name="CorelDRAW" r:id="rId3" imgW="30735360" imgH="279360" progId="">
                      <p:embed/>
                      <p:pic>
                        <p:nvPicPr>
                          <p:cNvPr id="0"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3696"/>
                            <a:ext cx="5472"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nvGraphicFramePr>
            <p:xfrm>
              <a:off x="96" y="3696"/>
              <a:ext cx="96" cy="48"/>
            </p:xfrm>
            <a:graphic>
              <a:graphicData uri="http://schemas.openxmlformats.org/presentationml/2006/ole">
                <mc:AlternateContent xmlns:mc="http://schemas.openxmlformats.org/markup-compatibility/2006">
                  <mc:Choice xmlns:v="urn:schemas-microsoft-com:vml" Requires="v">
                    <p:oleObj spid="_x0000_s41089" name="CorelDRAW" r:id="rId5" imgW="279360" imgH="279360" progId="">
                      <p:embed/>
                    </p:oleObj>
                  </mc:Choice>
                  <mc:Fallback>
                    <p:oleObj name="CorelDRAW" r:id="rId5" imgW="279360" imgH="279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3696"/>
                            <a:ext cx="9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nvGraphicFramePr>
            <p:xfrm>
              <a:off x="5568" y="3696"/>
              <a:ext cx="96" cy="48"/>
            </p:xfrm>
            <a:graphic>
              <a:graphicData uri="http://schemas.openxmlformats.org/presentationml/2006/ole">
                <mc:AlternateContent xmlns:mc="http://schemas.openxmlformats.org/markup-compatibility/2006">
                  <mc:Choice xmlns:v="urn:schemas-microsoft-com:vml" Requires="v">
                    <p:oleObj spid="_x0000_s41090" name="CorelDRAW" r:id="rId7" imgW="279360" imgH="279360" progId="">
                      <p:embed/>
                    </p:oleObj>
                  </mc:Choice>
                  <mc:Fallback>
                    <p:oleObj name="CorelDRAW" r:id="rId7" imgW="279360" imgH="2793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8" y="3696"/>
                            <a:ext cx="9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5" name="Group 8"/>
            <p:cNvGrpSpPr>
              <a:grpSpLocks/>
            </p:cNvGrpSpPr>
            <p:nvPr/>
          </p:nvGrpSpPr>
          <p:grpSpPr bwMode="auto">
            <a:xfrm>
              <a:off x="96" y="3600"/>
              <a:ext cx="5568" cy="34"/>
              <a:chOff x="96" y="3600"/>
              <a:chExt cx="5568" cy="48"/>
            </a:xfrm>
          </p:grpSpPr>
          <p:graphicFrame>
            <p:nvGraphicFramePr>
              <p:cNvPr id="6" name="Object 2"/>
              <p:cNvGraphicFramePr>
                <a:graphicFrameLocks/>
              </p:cNvGraphicFramePr>
              <p:nvPr/>
            </p:nvGraphicFramePr>
            <p:xfrm>
              <a:off x="144" y="3600"/>
              <a:ext cx="5472" cy="48"/>
            </p:xfrm>
            <a:graphic>
              <a:graphicData uri="http://schemas.openxmlformats.org/presentationml/2006/ole">
                <mc:AlternateContent xmlns:mc="http://schemas.openxmlformats.org/markup-compatibility/2006">
                  <mc:Choice xmlns:v="urn:schemas-microsoft-com:vml" Requires="v">
                    <p:oleObj spid="_x0000_s41091" name="CorelDRAW" r:id="rId8" imgW="30843360" imgH="171360" progId="">
                      <p:embed/>
                    </p:oleObj>
                  </mc:Choice>
                  <mc:Fallback>
                    <p:oleObj name="CorelDRAW" r:id="rId8" imgW="30843360" imgH="171360" progId="">
                      <p:embed/>
                      <p:pic>
                        <p:nvPicPr>
                          <p:cNvPr id="0" name="Picture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 y="3600"/>
                            <a:ext cx="5472"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p:cNvGraphicFramePr>
              <p:nvPr/>
            </p:nvGraphicFramePr>
            <p:xfrm>
              <a:off x="96" y="3600"/>
              <a:ext cx="96" cy="48"/>
            </p:xfrm>
            <a:graphic>
              <a:graphicData uri="http://schemas.openxmlformats.org/presentationml/2006/ole">
                <mc:AlternateContent xmlns:mc="http://schemas.openxmlformats.org/markup-compatibility/2006">
                  <mc:Choice xmlns:v="urn:schemas-microsoft-com:vml" Requires="v">
                    <p:oleObj spid="_x0000_s41092" name="CorelDRAW" r:id="rId10" imgW="171360" imgH="171360" progId="">
                      <p:embed/>
                    </p:oleObj>
                  </mc:Choice>
                  <mc:Fallback>
                    <p:oleObj name="CorelDRAW" r:id="rId10" imgW="171360" imgH="171360" progId="">
                      <p:embed/>
                      <p:pic>
                        <p:nvPicPr>
                          <p:cNvPr id="0" name="Picture 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 y="3600"/>
                            <a:ext cx="9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4"/>
              <p:cNvGraphicFramePr>
                <a:graphicFrameLocks/>
              </p:cNvGraphicFramePr>
              <p:nvPr/>
            </p:nvGraphicFramePr>
            <p:xfrm>
              <a:off x="5568" y="3600"/>
              <a:ext cx="96" cy="48"/>
            </p:xfrm>
            <a:graphic>
              <a:graphicData uri="http://schemas.openxmlformats.org/presentationml/2006/ole">
                <mc:AlternateContent xmlns:mc="http://schemas.openxmlformats.org/markup-compatibility/2006">
                  <mc:Choice xmlns:v="urn:schemas-microsoft-com:vml" Requires="v">
                    <p:oleObj spid="_x0000_s41093" name="CorelDRAW" r:id="rId12" imgW="171360" imgH="171360" progId="">
                      <p:embed/>
                    </p:oleObj>
                  </mc:Choice>
                  <mc:Fallback>
                    <p:oleObj name="CorelDRAW" r:id="rId12" imgW="171360" imgH="171360" progId="">
                      <p:embed/>
                      <p:pic>
                        <p:nvPicPr>
                          <p:cNvPr id="0" name="Picture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8" y="3600"/>
                            <a:ext cx="9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sp>
        <p:nvSpPr>
          <p:cNvPr id="12" name="Rettangolo 15"/>
          <p:cNvSpPr/>
          <p:nvPr/>
        </p:nvSpPr>
        <p:spPr>
          <a:xfrm>
            <a:off x="34925" y="1356539"/>
            <a:ext cx="9109075" cy="1014413"/>
          </a:xfrm>
          <a:prstGeom prst="rect">
            <a:avLst/>
          </a:prstGeom>
        </p:spPr>
        <p:txBody>
          <a:bodyPr>
            <a:spAutoFit/>
          </a:bodyPr>
          <a:lstStyle/>
          <a:p>
            <a:pPr algn="just"/>
            <a:r>
              <a:rPr lang="it-IT" sz="2000">
                <a:latin typeface="Calibri" charset="0"/>
              </a:rPr>
              <a:t>Questo farmaco anti-influenzale è in commercio sotto il nome di  </a:t>
            </a:r>
            <a:r>
              <a:rPr lang="it-IT" sz="2000" b="1">
                <a:latin typeface="Calibri" charset="0"/>
              </a:rPr>
              <a:t>Tamiflu (</a:t>
            </a:r>
            <a:r>
              <a:rPr lang="it-IT" sz="2000">
                <a:latin typeface="Calibri" charset="0"/>
              </a:rPr>
              <a:t>oseltamivir</a:t>
            </a:r>
            <a:r>
              <a:rPr lang="it-IT" sz="2000" b="1">
                <a:latin typeface="Calibri" charset="0"/>
              </a:rPr>
              <a:t>)</a:t>
            </a:r>
            <a:r>
              <a:rPr lang="it-IT" sz="2000">
                <a:latin typeface="Calibri" charset="0"/>
              </a:rPr>
              <a:t>. E</a:t>
            </a:r>
            <a:r>
              <a:rPr lang="ja-JP" altLang="it-IT" sz="2000">
                <a:latin typeface="Calibri" charset="0"/>
              </a:rPr>
              <a:t>’</a:t>
            </a:r>
            <a:r>
              <a:rPr lang="it-IT" sz="2000">
                <a:latin typeface="Calibri" charset="0"/>
              </a:rPr>
              <a:t> un anello a 6 atomi di carbonio che mima i substrati naturali della sialidasi e ottimizza le interazioni con i residui degli amminoacidi del sito attivo.</a:t>
            </a:r>
          </a:p>
        </p:txBody>
      </p:sp>
      <p:pic>
        <p:nvPicPr>
          <p:cNvPr id="13"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213" y="2699564"/>
            <a:ext cx="807243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6"/>
          <p:cNvSpPr txBox="1">
            <a:spLocks noChangeArrowheads="1"/>
          </p:cNvSpPr>
          <p:nvPr/>
        </p:nvSpPr>
        <p:spPr bwMode="auto">
          <a:xfrm>
            <a:off x="6227763" y="3563164"/>
            <a:ext cx="25923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eaLnBrk="1" hangingPunct="1"/>
            <a:r>
              <a:rPr lang="it-IT"/>
              <a:t>I ricercatori sono riusciti a progettarlo studiando le strutture della neuroaminidasi. Si lega fortemente al sito attivo e ne blocca l</a:t>
            </a:r>
            <a:r>
              <a:rPr lang="ja-JP" altLang="it-IT"/>
              <a:t>’</a:t>
            </a:r>
            <a:r>
              <a:rPr lang="it-IT"/>
              <a:t>azione indispensabile per il rilascio del virus.</a:t>
            </a:r>
          </a:p>
        </p:txBody>
      </p:sp>
    </p:spTree>
    <p:extLst>
      <p:ext uri="{BB962C8B-B14F-4D97-AF65-F5344CB8AC3E}">
        <p14:creationId xmlns:p14="http://schemas.microsoft.com/office/powerpoint/2010/main" val="1625700892"/>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939800"/>
            <a:ext cx="7467600" cy="4978400"/>
          </a:xfrm>
          <a:prstGeom prst="rect">
            <a:avLst/>
          </a:prstGeom>
        </p:spPr>
      </p:pic>
    </p:spTree>
    <p:extLst>
      <p:ext uri="{BB962C8B-B14F-4D97-AF65-F5344CB8AC3E}">
        <p14:creationId xmlns:p14="http://schemas.microsoft.com/office/powerpoint/2010/main" val="1169268999"/>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00100" y="1800225"/>
            <a:ext cx="7696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400">
                <a:latin typeface="Calibri" charset="0"/>
              </a:rPr>
              <a:t>Le </a:t>
            </a:r>
            <a:r>
              <a:rPr lang="it-IT" sz="2400" b="1">
                <a:latin typeface="Calibri" charset="0"/>
              </a:rPr>
              <a:t>tecniche computazionali</a:t>
            </a:r>
            <a:r>
              <a:rPr lang="it-IT" sz="2400">
                <a:latin typeface="Calibri" charset="0"/>
              </a:rPr>
              <a:t> rappresentano uno strumento molto utile per:</a:t>
            </a:r>
          </a:p>
          <a:p>
            <a:pPr algn="just" eaLnBrk="1" hangingPunct="1">
              <a:buFontTx/>
              <a:buChar char="•"/>
            </a:pPr>
            <a:r>
              <a:rPr lang="it-IT" sz="2400">
                <a:latin typeface="Calibri" charset="0"/>
              </a:rPr>
              <a:t>la modellazione di sistemi proteici</a:t>
            </a:r>
          </a:p>
          <a:p>
            <a:pPr algn="just" eaLnBrk="1" hangingPunct="1">
              <a:buFontTx/>
              <a:buChar char="•"/>
            </a:pPr>
            <a:r>
              <a:rPr lang="it-IT" sz="2400">
                <a:latin typeface="Calibri" charset="0"/>
              </a:rPr>
              <a:t>la comprensione dei processi biologici</a:t>
            </a:r>
          </a:p>
          <a:p>
            <a:pPr algn="just" eaLnBrk="1" hangingPunct="1">
              <a:buFontTx/>
              <a:buChar char="•"/>
            </a:pPr>
            <a:r>
              <a:rPr lang="it-IT" sz="2400">
                <a:latin typeface="Calibri" charset="0"/>
              </a:rPr>
              <a:t>la comprensione della relazione struttura-attività</a:t>
            </a:r>
          </a:p>
          <a:p>
            <a:pPr algn="just" eaLnBrk="1" hangingPunct="1">
              <a:buFontTx/>
              <a:buChar char="•"/>
            </a:pPr>
            <a:r>
              <a:rPr lang="it-IT" sz="2400">
                <a:latin typeface="Calibri" charset="0"/>
              </a:rPr>
              <a:t>la scoperta e ottimizzazione dei </a:t>
            </a:r>
            <a:r>
              <a:rPr lang="it-IT" sz="2400" i="1">
                <a:latin typeface="Calibri" charset="0"/>
              </a:rPr>
              <a:t>composti guida </a:t>
            </a:r>
            <a:r>
              <a:rPr lang="it-IT" sz="2400">
                <a:latin typeface="Calibri" charset="0"/>
              </a:rPr>
              <a:t>farmacologici</a:t>
            </a:r>
          </a:p>
        </p:txBody>
      </p:sp>
      <p:grpSp>
        <p:nvGrpSpPr>
          <p:cNvPr id="3" name="Group 2"/>
          <p:cNvGrpSpPr>
            <a:grpSpLocks/>
          </p:cNvGrpSpPr>
          <p:nvPr/>
        </p:nvGrpSpPr>
        <p:grpSpPr bwMode="auto">
          <a:xfrm>
            <a:off x="647700" y="4238625"/>
            <a:ext cx="7772400" cy="2190750"/>
            <a:chOff x="384" y="2592"/>
            <a:chExt cx="4896" cy="1380"/>
          </a:xfrm>
        </p:grpSpPr>
        <p:sp>
          <p:nvSpPr>
            <p:cNvPr id="5" name="AutoShape 5"/>
            <p:cNvSpPr>
              <a:spLocks noChangeArrowheads="1"/>
            </p:cNvSpPr>
            <p:nvPr/>
          </p:nvSpPr>
          <p:spPr bwMode="auto">
            <a:xfrm>
              <a:off x="2736" y="2592"/>
              <a:ext cx="240" cy="480"/>
            </a:xfrm>
            <a:prstGeom prst="downArrow">
              <a:avLst>
                <a:gd name="adj1" fmla="val 50000"/>
                <a:gd name="adj2" fmla="val 50000"/>
              </a:avLst>
            </a:prstGeom>
            <a:solidFill>
              <a:srgbClr val="CC66FF"/>
            </a:solidFill>
            <a:ln w="9525">
              <a:solidFill>
                <a:srgbClr val="FFFF00"/>
              </a:solidFill>
              <a:miter lim="800000"/>
              <a:headEnd/>
              <a:tailEnd/>
            </a:ln>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latin typeface="Calibri" charset="0"/>
              </a:endParaRPr>
            </a:p>
          </p:txBody>
        </p:sp>
        <p:sp>
          <p:nvSpPr>
            <p:cNvPr id="6" name="Text Box 6"/>
            <p:cNvSpPr txBox="1">
              <a:spLocks noChangeArrowheads="1"/>
            </p:cNvSpPr>
            <p:nvPr/>
          </p:nvSpPr>
          <p:spPr bwMode="auto">
            <a:xfrm>
              <a:off x="384" y="3216"/>
              <a:ext cx="489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2400">
                  <a:latin typeface="Calibri" charset="0"/>
                </a:rPr>
                <a:t>Vantaggio dal punto di vista biologico, chimico e farmaceutico, riducendo i tempi e completando e indirizzando le conoscenze sperimentali</a:t>
              </a:r>
            </a:p>
          </p:txBody>
        </p:sp>
      </p:grpSp>
      <p:sp>
        <p:nvSpPr>
          <p:cNvPr id="4" name="WordArt 7"/>
          <p:cNvSpPr>
            <a:spLocks noChangeArrowheads="1" noChangeShapeType="1" noTextEdit="1"/>
          </p:cNvSpPr>
          <p:nvPr/>
        </p:nvSpPr>
        <p:spPr bwMode="auto">
          <a:xfrm>
            <a:off x="2476500" y="428625"/>
            <a:ext cx="4486275" cy="685800"/>
          </a:xfrm>
          <a:prstGeom prst="rect">
            <a:avLst/>
          </a:prstGeom>
        </p:spPr>
        <p:txBody>
          <a:bodyPr wrap="none" numCol="1" fromWordArt="1">
            <a:prstTxWarp prst="textPlain">
              <a:avLst>
                <a:gd name="adj" fmla="val 50000"/>
              </a:avLst>
            </a:prstTxWarp>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r>
              <a:rPr lang="it-IT" sz="3600" kern="10" dirty="0">
                <a:ln w="9525">
                  <a:solidFill>
                    <a:srgbClr val="CC99FF"/>
                  </a:solidFill>
                  <a:round/>
                  <a:headEnd/>
                  <a:tailEnd/>
                </a:ln>
                <a:solidFill>
                  <a:srgbClr val="FF0000"/>
                </a:solidFill>
                <a:effectLst>
                  <a:outerShdw blurRad="63500" dist="53882" dir="2700000" algn="ctr" rotWithShape="0">
                    <a:srgbClr val="9999FF">
                      <a:alpha val="74998"/>
                    </a:srgbClr>
                  </a:outerShdw>
                </a:effectLst>
                <a:latin typeface="Comic Sans MS"/>
                <a:ea typeface="Comic Sans MS"/>
                <a:cs typeface="Comic Sans MS"/>
              </a:rPr>
              <a:t>In conclusione...</a:t>
            </a:r>
            <a:endParaRPr lang="en-US" sz="3600" kern="10" dirty="0">
              <a:ln w="9525">
                <a:solidFill>
                  <a:srgbClr val="CC99FF"/>
                </a:solidFill>
                <a:round/>
                <a:headEnd/>
                <a:tailEnd/>
              </a:ln>
              <a:solidFill>
                <a:srgbClr val="FF0000"/>
              </a:solidFill>
              <a:effectLst>
                <a:outerShdw blurRad="63500" dist="53882" dir="2700000" algn="ctr" rotWithShape="0">
                  <a:srgbClr val="9999FF">
                    <a:alpha val="74998"/>
                  </a:srgbClr>
                </a:outerShdw>
              </a:effectLst>
              <a:latin typeface="Comic Sans MS"/>
              <a:ea typeface="Comic Sans MS"/>
              <a:cs typeface="Comic Sans MS"/>
            </a:endParaRPr>
          </a:p>
        </p:txBody>
      </p:sp>
    </p:spTree>
    <p:extLst>
      <p:ext uri="{BB962C8B-B14F-4D97-AF65-F5344CB8AC3E}">
        <p14:creationId xmlns:p14="http://schemas.microsoft.com/office/powerpoint/2010/main" val="994487791"/>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4514850" y="3143250"/>
            <a:ext cx="2057400" cy="533400"/>
          </a:xfrm>
          <a:prstGeom prst="rect">
            <a:avLst/>
          </a:prstGeom>
          <a:gradFill rotWithShape="0">
            <a:gsLst>
              <a:gs pos="0">
                <a:srgbClr val="FFFF99"/>
              </a:gs>
              <a:gs pos="100000">
                <a:srgbClr val="FFFF99">
                  <a:gamma/>
                  <a:tint val="27451"/>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r>
              <a:rPr lang="it-IT" sz="1000" b="1" dirty="0"/>
              <a:t>Farmacologo </a:t>
            </a:r>
          </a:p>
          <a:p>
            <a:pPr algn="ctr">
              <a:lnSpc>
                <a:spcPct val="100000"/>
              </a:lnSpc>
              <a:spcBef>
                <a:spcPct val="0"/>
              </a:spcBef>
            </a:pPr>
            <a:r>
              <a:rPr lang="it-IT" sz="1000" b="1" dirty="0"/>
              <a:t>Medico</a:t>
            </a:r>
            <a:endParaRPr lang="en-US" sz="1000" b="1" dirty="0"/>
          </a:p>
        </p:txBody>
      </p:sp>
      <p:sp>
        <p:nvSpPr>
          <p:cNvPr id="21" name="Rectangle 3"/>
          <p:cNvSpPr>
            <a:spLocks noChangeArrowheads="1"/>
          </p:cNvSpPr>
          <p:nvPr/>
        </p:nvSpPr>
        <p:spPr bwMode="auto">
          <a:xfrm>
            <a:off x="5715000" y="76200"/>
            <a:ext cx="3314700" cy="1762125"/>
          </a:xfrm>
          <a:prstGeom prst="rect">
            <a:avLst/>
          </a:prstGeom>
          <a:solidFill>
            <a:srgbClr val="CCFFFF"/>
          </a:solidFill>
          <a:ln w="9525">
            <a:solidFill>
              <a:schemeClr val="tx1"/>
            </a:solidFill>
            <a:miter lim="800000"/>
            <a:headEnd/>
            <a:tailEnd/>
          </a:ln>
          <a:effectLst>
            <a:outerShdw blurRad="63500" dist="107763" dir="2700000" algn="ctr" rotWithShape="0">
              <a:schemeClr val="bg2">
                <a:alpha val="74998"/>
              </a:schemeClr>
            </a:outerShdw>
          </a:effectLst>
        </p:spPr>
        <p:txBody>
          <a:bodyPr anchor="ctr"/>
          <a:lstStyle/>
          <a:p>
            <a:pPr algn="ctr">
              <a:lnSpc>
                <a:spcPct val="100000"/>
              </a:lnSpc>
              <a:spcBef>
                <a:spcPct val="0"/>
              </a:spcBef>
            </a:pPr>
            <a:r>
              <a:rPr lang="it-IT" sz="1400" b="1" i="0" dirty="0">
                <a:solidFill>
                  <a:schemeClr val="tx1"/>
                </a:solidFill>
              </a:rPr>
              <a:t>Strumenti disponibili nella scoperta di nuovi farmaci fino agli anni </a:t>
            </a:r>
            <a:r>
              <a:rPr lang="ja-JP" altLang="it-IT" sz="1400" b="1" i="0" dirty="0">
                <a:solidFill>
                  <a:schemeClr val="tx1"/>
                </a:solidFill>
                <a:latin typeface="Arial"/>
              </a:rPr>
              <a:t>‘</a:t>
            </a:r>
            <a:r>
              <a:rPr lang="it-IT" sz="1400" b="1" i="0" dirty="0">
                <a:solidFill>
                  <a:schemeClr val="tx1"/>
                </a:solidFill>
              </a:rPr>
              <a:t>40:</a:t>
            </a:r>
          </a:p>
          <a:p>
            <a:pPr algn="ctr">
              <a:lnSpc>
                <a:spcPct val="100000"/>
              </a:lnSpc>
              <a:spcBef>
                <a:spcPct val="0"/>
              </a:spcBef>
            </a:pPr>
            <a:endParaRPr lang="it-IT" sz="1400" b="1" i="0" dirty="0">
              <a:solidFill>
                <a:schemeClr val="tx1"/>
              </a:solidFill>
            </a:endParaRPr>
          </a:p>
          <a:p>
            <a:pPr algn="ctr">
              <a:lnSpc>
                <a:spcPct val="100000"/>
              </a:lnSpc>
              <a:spcBef>
                <a:spcPct val="0"/>
              </a:spcBef>
            </a:pPr>
            <a:r>
              <a:rPr lang="it-IT" b="0" i="0" dirty="0" err="1">
                <a:effectLst>
                  <a:outerShdw blurRad="38100" dist="38100" dir="2700000" algn="tl">
                    <a:srgbClr val="000000"/>
                  </a:outerShdw>
                </a:effectLst>
              </a:rPr>
              <a:t>Serendipity</a:t>
            </a:r>
            <a:endParaRPr lang="it-IT" b="0" i="0" dirty="0">
              <a:effectLst>
                <a:outerShdw blurRad="38100" dist="38100" dir="2700000" algn="tl">
                  <a:srgbClr val="000000"/>
                </a:outerShdw>
              </a:effectLst>
            </a:endParaRPr>
          </a:p>
          <a:p>
            <a:pPr algn="ctr">
              <a:lnSpc>
                <a:spcPct val="100000"/>
              </a:lnSpc>
              <a:spcBef>
                <a:spcPct val="0"/>
              </a:spcBef>
            </a:pPr>
            <a:r>
              <a:rPr lang="it-IT" b="0" i="0" dirty="0">
                <a:effectLst>
                  <a:outerShdw blurRad="38100" dist="38100" dir="2700000" algn="tl">
                    <a:srgbClr val="000000"/>
                  </a:outerShdw>
                </a:effectLst>
              </a:rPr>
              <a:t>Osservazioni Cliniche</a:t>
            </a:r>
          </a:p>
          <a:p>
            <a:pPr algn="ctr">
              <a:lnSpc>
                <a:spcPct val="100000"/>
              </a:lnSpc>
              <a:spcBef>
                <a:spcPct val="0"/>
              </a:spcBef>
            </a:pPr>
            <a:r>
              <a:rPr lang="it-IT" b="0" i="0" dirty="0">
                <a:effectLst>
                  <a:outerShdw blurRad="38100" dist="38100" dir="2700000" algn="tl">
                    <a:srgbClr val="000000"/>
                  </a:outerShdw>
                </a:effectLst>
              </a:rPr>
              <a:t>Prodotti naturali</a:t>
            </a:r>
          </a:p>
          <a:p>
            <a:pPr algn="ctr">
              <a:lnSpc>
                <a:spcPct val="100000"/>
              </a:lnSpc>
              <a:spcBef>
                <a:spcPct val="0"/>
              </a:spcBef>
            </a:pPr>
            <a:endParaRPr lang="en-US" sz="1400" b="0" i="0" dirty="0">
              <a:solidFill>
                <a:schemeClr val="tx1"/>
              </a:solidFill>
              <a:effectLst>
                <a:outerShdw blurRad="38100" dist="38100" dir="2700000" algn="tl">
                  <a:srgbClr val="FFFFFF"/>
                </a:outerShdw>
              </a:effectLst>
            </a:endParaRPr>
          </a:p>
        </p:txBody>
      </p:sp>
      <p:pic>
        <p:nvPicPr>
          <p:cNvPr id="22" name="Picture 4" descr="ingranaggio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20273" b="8307"/>
          <a:stretch>
            <a:fillRect/>
          </a:stretch>
        </p:blipFill>
        <p:spPr bwMode="auto">
          <a:xfrm>
            <a:off x="3684588" y="1104900"/>
            <a:ext cx="201136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ingranaggio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20831" r="5289" b="10725"/>
          <a:stretch>
            <a:fillRect/>
          </a:stretch>
        </p:blipFill>
        <p:spPr bwMode="auto">
          <a:xfrm>
            <a:off x="2009775" y="647700"/>
            <a:ext cx="1905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6"/>
          <p:cNvSpPr txBox="1">
            <a:spLocks noChangeArrowheads="1"/>
          </p:cNvSpPr>
          <p:nvPr/>
        </p:nvSpPr>
        <p:spPr bwMode="auto">
          <a:xfrm>
            <a:off x="-47625" y="200025"/>
            <a:ext cx="23006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Entità Chimica/Farmaco</a:t>
            </a:r>
            <a:endParaRPr lang="en-US" sz="1400" b="1" i="0" dirty="0">
              <a:solidFill>
                <a:schemeClr val="tx1"/>
              </a:solidFill>
            </a:endParaRPr>
          </a:p>
        </p:txBody>
      </p:sp>
      <p:sp>
        <p:nvSpPr>
          <p:cNvPr id="25" name="Text Box 7"/>
          <p:cNvSpPr txBox="1">
            <a:spLocks noChangeArrowheads="1"/>
          </p:cNvSpPr>
          <p:nvPr/>
        </p:nvSpPr>
        <p:spPr bwMode="auto">
          <a:xfrm>
            <a:off x="4581525" y="2857500"/>
            <a:ext cx="21159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Attività Farmacologica</a:t>
            </a:r>
            <a:endParaRPr lang="en-US" sz="1400" b="1" i="0" dirty="0">
              <a:solidFill>
                <a:schemeClr val="tx1"/>
              </a:solidFill>
            </a:endParaRPr>
          </a:p>
        </p:txBody>
      </p:sp>
      <p:grpSp>
        <p:nvGrpSpPr>
          <p:cNvPr id="26" name="Group 8"/>
          <p:cNvGrpSpPr>
            <a:grpSpLocks/>
          </p:cNvGrpSpPr>
          <p:nvPr/>
        </p:nvGrpSpPr>
        <p:grpSpPr bwMode="auto">
          <a:xfrm>
            <a:off x="76200" y="3314700"/>
            <a:ext cx="9067800" cy="3135313"/>
            <a:chOff x="48" y="2304"/>
            <a:chExt cx="5712" cy="1975"/>
          </a:xfrm>
        </p:grpSpPr>
        <p:pic>
          <p:nvPicPr>
            <p:cNvPr id="27" name="Picture 9" descr="stafilococ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 y="2304"/>
              <a:ext cx="1987" cy="1908"/>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10"/>
            <p:cNvSpPr txBox="1">
              <a:spLocks noChangeArrowheads="1"/>
            </p:cNvSpPr>
            <p:nvPr/>
          </p:nvSpPr>
          <p:spPr bwMode="auto">
            <a:xfrm>
              <a:off x="2160" y="2400"/>
              <a:ext cx="3600" cy="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50000"/>
                </a:spcBef>
              </a:pPr>
              <a:r>
                <a:rPr lang="it-IT" sz="1400" b="0" i="0">
                  <a:effectLst>
                    <a:outerShdw blurRad="38100" dist="38100" dir="2700000" algn="tl">
                      <a:srgbClr val="DDDDDD"/>
                    </a:outerShdw>
                  </a:effectLst>
                </a:rPr>
                <a:t>Serendipity</a:t>
              </a:r>
              <a:r>
                <a:rPr lang="it-IT" sz="1400" b="0" i="0">
                  <a:solidFill>
                    <a:schemeClr val="tx1"/>
                  </a:solidFill>
                  <a:effectLst>
                    <a:outerShdw blurRad="38100" dist="38100" dir="2700000" algn="tl">
                      <a:srgbClr val="DDDDDD"/>
                    </a:outerShdw>
                  </a:effectLst>
                </a:rPr>
                <a:t>:</a:t>
              </a:r>
              <a:r>
                <a:rPr lang="it-IT" sz="1400" b="0" i="0">
                  <a:solidFill>
                    <a:schemeClr val="tx1"/>
                  </a:solidFill>
                </a:rPr>
                <a:t> </a:t>
              </a:r>
              <a:r>
                <a:rPr lang="en-US" sz="1400" b="0" i="0">
                  <a:solidFill>
                    <a:schemeClr val="tx1"/>
                  </a:solidFill>
                </a:rPr>
                <a:t>The faculty or phenomenon of finding valuable or agreeable things not sought for (Webster)</a:t>
              </a:r>
              <a:r>
                <a:rPr lang="it-IT" sz="1400" b="0" i="0">
                  <a:solidFill>
                    <a:schemeClr val="tx1"/>
                  </a:solidFill>
                </a:rPr>
                <a:t>.</a:t>
              </a:r>
            </a:p>
            <a:p>
              <a:pPr algn="just">
                <a:lnSpc>
                  <a:spcPct val="100000"/>
                </a:lnSpc>
                <a:spcBef>
                  <a:spcPct val="50000"/>
                </a:spcBef>
              </a:pPr>
              <a:r>
                <a:rPr lang="it-IT" sz="1200" b="0" i="0">
                  <a:solidFill>
                    <a:schemeClr val="tx1"/>
                  </a:solidFill>
                  <a:latin typeface="Arial" charset="0"/>
                </a:rPr>
                <a:t>Nel luglio del 1928 Alexander Fleming partì per le vacanze lasciando sul banco di lavoro una coltura di </a:t>
              </a:r>
              <a:r>
                <a:rPr lang="it-IT" sz="1200" b="0">
                  <a:solidFill>
                    <a:schemeClr val="tx1"/>
                  </a:solidFill>
                  <a:latin typeface="Arial" charset="0"/>
                </a:rPr>
                <a:t>Staphylococcus aureus</a:t>
              </a:r>
              <a:r>
                <a:rPr lang="it-IT" sz="1200" b="0" i="0">
                  <a:solidFill>
                    <a:schemeClr val="tx1"/>
                  </a:solidFill>
                  <a:latin typeface="Arial" charset="0"/>
                </a:rPr>
                <a:t>. Tornando a fine agosto, trovò la cultura inquinata da una muffa; un rapido controllo dimostrò che i batteri erano "lisati". Certamente la scoperta del primo antibiotico scaturì da una serie di fortunate coincidenze. La penicillina, ai livelli di concentrazione che si possono ottenere inquinando una coltura "per sbaglio" non lisa i batteri, al massimo ne impedisce la riproduzione.Le muffe più comuni (anche quelle del genere Penicillium) non producono penicillina, oppure ne sintetizzano pochissima. Fleming riconobbe immediatamente l'importanza della sua osservazione ma non fu più in grado di riprodurre il fenomeno originale, probabilmente avvenuto a causa di particolari condizioni ambientali (fu una estate molto fredda, i batteri si sviluppavano lentamente, il laboratorio al piano di sotto faceva ricerche sulle muffe). </a:t>
              </a:r>
            </a:p>
          </p:txBody>
        </p:sp>
      </p:grpSp>
      <p:sp>
        <p:nvSpPr>
          <p:cNvPr id="29" name="Rectangle 11"/>
          <p:cNvSpPr>
            <a:spLocks noChangeArrowheads="1"/>
          </p:cNvSpPr>
          <p:nvPr/>
        </p:nvSpPr>
        <p:spPr bwMode="auto">
          <a:xfrm>
            <a:off x="9525" y="571500"/>
            <a:ext cx="2057400" cy="685800"/>
          </a:xfrm>
          <a:prstGeom prst="rect">
            <a:avLst/>
          </a:prstGeom>
          <a:gradFill rotWithShape="0">
            <a:gsLst>
              <a:gs pos="0">
                <a:srgbClr val="FFFF99"/>
              </a:gs>
              <a:gs pos="100000">
                <a:srgbClr val="FFFF99">
                  <a:gamma/>
                  <a:tint val="27451"/>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r>
              <a:rPr lang="it-IT" sz="1000" b="1" dirty="0"/>
              <a:t>Chimico di Sintesi</a:t>
            </a:r>
          </a:p>
          <a:p>
            <a:pPr algn="ctr">
              <a:lnSpc>
                <a:spcPct val="100000"/>
              </a:lnSpc>
              <a:spcBef>
                <a:spcPct val="0"/>
              </a:spcBef>
            </a:pPr>
            <a:r>
              <a:rPr lang="it-IT" sz="1000" b="1" dirty="0"/>
              <a:t>Chimico dei prodotti naturali</a:t>
            </a:r>
          </a:p>
          <a:p>
            <a:pPr algn="ctr">
              <a:lnSpc>
                <a:spcPct val="100000"/>
              </a:lnSpc>
              <a:spcBef>
                <a:spcPct val="0"/>
              </a:spcBef>
            </a:pPr>
            <a:r>
              <a:rPr lang="it-IT" sz="1000" b="1" dirty="0"/>
              <a:t>Chimico delle fermentazioni</a:t>
            </a:r>
            <a:endParaRPr lang="en-US" sz="1000" b="1" dirty="0"/>
          </a:p>
        </p:txBody>
      </p:sp>
    </p:spTree>
    <p:extLst>
      <p:ext uri="{BB962C8B-B14F-4D97-AF65-F5344CB8AC3E}">
        <p14:creationId xmlns:p14="http://schemas.microsoft.com/office/powerpoint/2010/main" val="2926991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0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nodeType="clickEffect">
                                  <p:stCondLst>
                                    <p:cond delay="0"/>
                                  </p:stCondLst>
                                  <p:childTnLst>
                                    <p:animRot by="21600000">
                                      <p:cBhvr>
                                        <p:cTn id="33" dur="2000" fill="hold"/>
                                        <p:tgtEl>
                                          <p:spTgt spid="23"/>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22"/>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dissolv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autoUpdateAnimBg="0"/>
      <p:bldP spid="24" grpId="0"/>
      <p:bldP spid="25" grpId="0"/>
      <p:bldP spid="29"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ngranaggio"/>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7854" b="10725"/>
          <a:stretch>
            <a:fillRect/>
          </a:stretch>
        </p:blipFill>
        <p:spPr bwMode="auto">
          <a:xfrm>
            <a:off x="3332163" y="133350"/>
            <a:ext cx="201136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ingranaggio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t="20273" b="8307"/>
          <a:stretch>
            <a:fillRect/>
          </a:stretch>
        </p:blipFill>
        <p:spPr bwMode="auto">
          <a:xfrm>
            <a:off x="3619500" y="1847850"/>
            <a:ext cx="201136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ngranaggio3"/>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t="20831" r="5289" b="10725"/>
          <a:stretch>
            <a:fillRect/>
          </a:stretch>
        </p:blipFill>
        <p:spPr bwMode="auto">
          <a:xfrm>
            <a:off x="1895475" y="1362075"/>
            <a:ext cx="1905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238125" y="685800"/>
            <a:ext cx="1458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Entità Chimic</a:t>
            </a:r>
            <a:r>
              <a:rPr lang="it-IT" sz="1400" b="0" i="0" dirty="0">
                <a:solidFill>
                  <a:schemeClr val="tx1"/>
                </a:solidFill>
              </a:rPr>
              <a:t>a</a:t>
            </a:r>
            <a:endParaRPr lang="en-US" sz="1400" b="0" i="0" dirty="0">
              <a:solidFill>
                <a:schemeClr val="tx1"/>
              </a:solidFill>
            </a:endParaRPr>
          </a:p>
        </p:txBody>
      </p:sp>
      <p:sp>
        <p:nvSpPr>
          <p:cNvPr id="16" name="Rectangle 6"/>
          <p:cNvSpPr>
            <a:spLocks noChangeArrowheads="1"/>
          </p:cNvSpPr>
          <p:nvPr/>
        </p:nvSpPr>
        <p:spPr bwMode="auto">
          <a:xfrm>
            <a:off x="0" y="990600"/>
            <a:ext cx="2057400" cy="685800"/>
          </a:xfrm>
          <a:prstGeom prst="rect">
            <a:avLst/>
          </a:prstGeom>
          <a:gradFill rotWithShape="0">
            <a:gsLst>
              <a:gs pos="0">
                <a:srgbClr val="FFFF99"/>
              </a:gs>
              <a:gs pos="100000">
                <a:srgbClr val="FFFF99">
                  <a:gamma/>
                  <a:tint val="27451"/>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r>
              <a:rPr lang="it-IT" sz="1000" b="1" dirty="0"/>
              <a:t>Chimico di Sintesi</a:t>
            </a:r>
          </a:p>
          <a:p>
            <a:pPr algn="ctr">
              <a:lnSpc>
                <a:spcPct val="100000"/>
              </a:lnSpc>
              <a:spcBef>
                <a:spcPct val="0"/>
              </a:spcBef>
            </a:pPr>
            <a:r>
              <a:rPr lang="it-IT" sz="1000" b="1" dirty="0"/>
              <a:t>Chimico dei prodotti naturali</a:t>
            </a:r>
          </a:p>
          <a:p>
            <a:pPr algn="ctr">
              <a:lnSpc>
                <a:spcPct val="100000"/>
              </a:lnSpc>
              <a:spcBef>
                <a:spcPct val="0"/>
              </a:spcBef>
            </a:pPr>
            <a:r>
              <a:rPr lang="it-IT" sz="1000" b="1" dirty="0"/>
              <a:t>Chimico delle fermentazioni</a:t>
            </a:r>
            <a:endParaRPr lang="en-US" sz="1000" b="1" dirty="0"/>
          </a:p>
        </p:txBody>
      </p:sp>
      <p:sp>
        <p:nvSpPr>
          <p:cNvPr id="17" name="Rectangle 7"/>
          <p:cNvSpPr>
            <a:spLocks noChangeArrowheads="1"/>
          </p:cNvSpPr>
          <p:nvPr/>
        </p:nvSpPr>
        <p:spPr bwMode="auto">
          <a:xfrm>
            <a:off x="5476875" y="3200400"/>
            <a:ext cx="2057400" cy="457200"/>
          </a:xfrm>
          <a:prstGeom prst="rect">
            <a:avLst/>
          </a:prstGeom>
          <a:gradFill rotWithShape="0">
            <a:gsLst>
              <a:gs pos="0">
                <a:srgbClr val="FFFF99"/>
              </a:gs>
              <a:gs pos="100000">
                <a:srgbClr val="FFFF99">
                  <a:gamma/>
                  <a:tint val="27451"/>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r>
              <a:rPr lang="it-IT" sz="1000" b="1" dirty="0"/>
              <a:t>Farmacologo Clinico </a:t>
            </a:r>
          </a:p>
          <a:p>
            <a:pPr algn="ctr">
              <a:lnSpc>
                <a:spcPct val="100000"/>
              </a:lnSpc>
              <a:spcBef>
                <a:spcPct val="0"/>
              </a:spcBef>
            </a:pPr>
            <a:r>
              <a:rPr lang="it-IT" sz="1000" b="1" dirty="0"/>
              <a:t>Medico</a:t>
            </a:r>
            <a:endParaRPr lang="en-US" sz="1000" b="1" dirty="0"/>
          </a:p>
        </p:txBody>
      </p:sp>
      <p:sp>
        <p:nvSpPr>
          <p:cNvPr id="18" name="Text Box 8"/>
          <p:cNvSpPr txBox="1">
            <a:spLocks noChangeArrowheads="1"/>
          </p:cNvSpPr>
          <p:nvPr/>
        </p:nvSpPr>
        <p:spPr bwMode="auto">
          <a:xfrm>
            <a:off x="5543550" y="2895600"/>
            <a:ext cx="21159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Attività Farmacologica</a:t>
            </a:r>
            <a:endParaRPr lang="en-US" sz="1400" b="1" i="0" dirty="0">
              <a:solidFill>
                <a:schemeClr val="tx1"/>
              </a:solidFill>
            </a:endParaRPr>
          </a:p>
        </p:txBody>
      </p:sp>
      <p:sp>
        <p:nvSpPr>
          <p:cNvPr id="19" name="Rectangle 9"/>
          <p:cNvSpPr>
            <a:spLocks noChangeArrowheads="1"/>
          </p:cNvSpPr>
          <p:nvPr/>
        </p:nvSpPr>
        <p:spPr bwMode="auto">
          <a:xfrm>
            <a:off x="5486400" y="685800"/>
            <a:ext cx="2095500" cy="542925"/>
          </a:xfrm>
          <a:prstGeom prst="rect">
            <a:avLst/>
          </a:prstGeom>
          <a:gradFill rotWithShape="0">
            <a:gsLst>
              <a:gs pos="0">
                <a:srgbClr val="FFFF99"/>
              </a:gs>
              <a:gs pos="100000">
                <a:srgbClr val="FFFF99">
                  <a:gamma/>
                  <a:tint val="27451"/>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r>
              <a:rPr lang="it-IT" sz="1000" b="0"/>
              <a:t>Biochimico</a:t>
            </a:r>
          </a:p>
          <a:p>
            <a:pPr algn="ctr">
              <a:lnSpc>
                <a:spcPct val="100000"/>
              </a:lnSpc>
              <a:spcBef>
                <a:spcPct val="0"/>
              </a:spcBef>
            </a:pPr>
            <a:r>
              <a:rPr lang="it-IT" sz="1000" b="0"/>
              <a:t>Biologo molecolare</a:t>
            </a:r>
          </a:p>
          <a:p>
            <a:pPr algn="ctr">
              <a:lnSpc>
                <a:spcPct val="100000"/>
              </a:lnSpc>
              <a:spcBef>
                <a:spcPct val="0"/>
              </a:spcBef>
            </a:pPr>
            <a:r>
              <a:rPr lang="it-IT" sz="1000" b="0"/>
              <a:t>Farmacologo molecolare</a:t>
            </a:r>
            <a:endParaRPr lang="en-US" sz="1000" b="0"/>
          </a:p>
        </p:txBody>
      </p:sp>
      <p:sp>
        <p:nvSpPr>
          <p:cNvPr id="20" name="Text Box 10"/>
          <p:cNvSpPr txBox="1">
            <a:spLocks noChangeArrowheads="1"/>
          </p:cNvSpPr>
          <p:nvPr/>
        </p:nvSpPr>
        <p:spPr bwMode="auto">
          <a:xfrm>
            <a:off x="5268913" y="381000"/>
            <a:ext cx="36958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t>Bersaglio Molecolare</a:t>
            </a:r>
            <a:r>
              <a:rPr lang="it-IT" sz="1400" b="1" i="0" dirty="0">
                <a:solidFill>
                  <a:schemeClr val="tx1"/>
                </a:solidFill>
              </a:rPr>
              <a:t> </a:t>
            </a:r>
            <a:r>
              <a:rPr lang="it-IT" sz="1200" b="1" dirty="0">
                <a:solidFill>
                  <a:schemeClr val="tx1"/>
                </a:solidFill>
              </a:rPr>
              <a:t>(Recettore, Enzima</a:t>
            </a:r>
            <a:r>
              <a:rPr lang="it-IT" sz="1200" b="0" dirty="0">
                <a:solidFill>
                  <a:schemeClr val="tx1"/>
                </a:solidFill>
              </a:rPr>
              <a:t>…)</a:t>
            </a:r>
            <a:endParaRPr lang="en-US" sz="1200" b="0" dirty="0">
              <a:solidFill>
                <a:schemeClr val="tx1"/>
              </a:solidFill>
            </a:endParaRPr>
          </a:p>
        </p:txBody>
      </p:sp>
      <p:grpSp>
        <p:nvGrpSpPr>
          <p:cNvPr id="21" name="Group 11"/>
          <p:cNvGrpSpPr>
            <a:grpSpLocks/>
          </p:cNvGrpSpPr>
          <p:nvPr/>
        </p:nvGrpSpPr>
        <p:grpSpPr bwMode="auto">
          <a:xfrm>
            <a:off x="1182688" y="1371600"/>
            <a:ext cx="5707062" cy="2028825"/>
            <a:chOff x="745" y="864"/>
            <a:chExt cx="3595" cy="1278"/>
          </a:xfrm>
        </p:grpSpPr>
        <p:sp>
          <p:nvSpPr>
            <p:cNvPr id="22" name="Freeform 12"/>
            <p:cNvSpPr>
              <a:spLocks/>
            </p:cNvSpPr>
            <p:nvPr/>
          </p:nvSpPr>
          <p:spPr bwMode="auto">
            <a:xfrm>
              <a:off x="745" y="1056"/>
              <a:ext cx="3524" cy="1086"/>
            </a:xfrm>
            <a:custGeom>
              <a:avLst/>
              <a:gdLst>
                <a:gd name="T0" fmla="*/ 0 w 3524"/>
                <a:gd name="T1" fmla="*/ 718 h 1086"/>
                <a:gd name="T2" fmla="*/ 231 w 3524"/>
                <a:gd name="T3" fmla="*/ 881 h 1086"/>
                <a:gd name="T4" fmla="*/ 759 w 3524"/>
                <a:gd name="T5" fmla="*/ 1084 h 1086"/>
                <a:gd name="T6" fmla="*/ 1301 w 3524"/>
                <a:gd name="T7" fmla="*/ 894 h 1086"/>
                <a:gd name="T8" fmla="*/ 1607 w 3524"/>
                <a:gd name="T9" fmla="*/ 432 h 1086"/>
                <a:gd name="T10" fmla="*/ 1891 w 3524"/>
                <a:gd name="T11" fmla="*/ 163 h 1086"/>
                <a:gd name="T12" fmla="*/ 2279 w 3524"/>
                <a:gd name="T13" fmla="*/ 144 h 1086"/>
                <a:gd name="T14" fmla="*/ 2855 w 3524"/>
                <a:gd name="T15" fmla="*/ 288 h 1086"/>
                <a:gd name="T16" fmla="*/ 3191 w 3524"/>
                <a:gd name="T17" fmla="*/ 192 h 1086"/>
                <a:gd name="T18" fmla="*/ 3524 w 3524"/>
                <a:gd name="T19"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4" h="1086">
                  <a:moveTo>
                    <a:pt x="0" y="718"/>
                  </a:moveTo>
                  <a:cubicBezTo>
                    <a:pt x="38" y="745"/>
                    <a:pt x="105" y="820"/>
                    <a:pt x="231" y="881"/>
                  </a:cubicBezTo>
                  <a:cubicBezTo>
                    <a:pt x="357" y="942"/>
                    <a:pt x="581" y="1082"/>
                    <a:pt x="759" y="1084"/>
                  </a:cubicBezTo>
                  <a:cubicBezTo>
                    <a:pt x="937" y="1086"/>
                    <a:pt x="1160" y="1003"/>
                    <a:pt x="1301" y="894"/>
                  </a:cubicBezTo>
                  <a:cubicBezTo>
                    <a:pt x="1442" y="785"/>
                    <a:pt x="1509" y="554"/>
                    <a:pt x="1607" y="432"/>
                  </a:cubicBezTo>
                  <a:cubicBezTo>
                    <a:pt x="1705" y="310"/>
                    <a:pt x="1779" y="211"/>
                    <a:pt x="1891" y="163"/>
                  </a:cubicBezTo>
                  <a:cubicBezTo>
                    <a:pt x="2003" y="115"/>
                    <a:pt x="2118" y="123"/>
                    <a:pt x="2279" y="144"/>
                  </a:cubicBezTo>
                  <a:cubicBezTo>
                    <a:pt x="2440" y="165"/>
                    <a:pt x="2703" y="280"/>
                    <a:pt x="2855" y="288"/>
                  </a:cubicBezTo>
                  <a:cubicBezTo>
                    <a:pt x="3007" y="296"/>
                    <a:pt x="3079" y="240"/>
                    <a:pt x="3191" y="192"/>
                  </a:cubicBezTo>
                  <a:cubicBezTo>
                    <a:pt x="3303" y="144"/>
                    <a:pt x="3455" y="40"/>
                    <a:pt x="3524" y="0"/>
                  </a:cubicBezTo>
                </a:path>
              </a:pathLst>
            </a:custGeom>
            <a:noFill/>
            <a:ln w="28575" cap="flat" cmpd="sng">
              <a:solidFill>
                <a:srgbClr val="99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 name="Text Box 13"/>
            <p:cNvSpPr txBox="1">
              <a:spLocks noChangeArrowheads="1"/>
            </p:cNvSpPr>
            <p:nvPr/>
          </p:nvSpPr>
          <p:spPr bwMode="auto">
            <a:xfrm>
              <a:off x="3648" y="1440"/>
              <a:ext cx="6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0" i="0">
                  <a:solidFill>
                    <a:srgbClr val="33CC33"/>
                  </a:solidFill>
                  <a:effectLst>
                    <a:outerShdw blurRad="38100" dist="38100" dir="2700000" algn="tl">
                      <a:srgbClr val="DDDDDD"/>
                    </a:outerShdw>
                  </a:effectLst>
                </a:rPr>
                <a:t>FARMACO</a:t>
              </a:r>
              <a:endParaRPr lang="en-US" sz="1400" b="0" i="0">
                <a:solidFill>
                  <a:srgbClr val="33CC33"/>
                </a:solidFill>
                <a:effectLst>
                  <a:outerShdw blurRad="38100" dist="38100" dir="2700000" algn="tl">
                    <a:srgbClr val="DDDDDD"/>
                  </a:outerShdw>
                </a:effectLst>
              </a:endParaRPr>
            </a:p>
          </p:txBody>
        </p:sp>
        <p:sp>
          <p:nvSpPr>
            <p:cNvPr id="24" name="Text Box 14"/>
            <p:cNvSpPr txBox="1">
              <a:spLocks noChangeArrowheads="1"/>
            </p:cNvSpPr>
            <p:nvPr/>
          </p:nvSpPr>
          <p:spPr bwMode="auto">
            <a:xfrm>
              <a:off x="3216" y="864"/>
              <a:ext cx="10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0" i="0">
                  <a:solidFill>
                    <a:srgbClr val="0099FF"/>
                  </a:solidFill>
                  <a:effectLst>
                    <a:outerShdw blurRad="38100" dist="38100" dir="2700000" algn="tl">
                      <a:srgbClr val="DDDDDD"/>
                    </a:outerShdw>
                  </a:effectLst>
                </a:rPr>
                <a:t>ENTITA</a:t>
              </a:r>
              <a:r>
                <a:rPr lang="ja-JP" altLang="it-IT" sz="1400" b="0" i="0">
                  <a:solidFill>
                    <a:srgbClr val="0099FF"/>
                  </a:solidFill>
                  <a:effectLst>
                    <a:outerShdw blurRad="38100" dist="38100" dir="2700000" algn="tl">
                      <a:srgbClr val="DDDDDD"/>
                    </a:outerShdw>
                  </a:effectLst>
                  <a:latin typeface="Arial"/>
                </a:rPr>
                <a:t>’</a:t>
              </a:r>
              <a:r>
                <a:rPr lang="it-IT" sz="1400" b="0" i="0">
                  <a:solidFill>
                    <a:srgbClr val="0099FF"/>
                  </a:solidFill>
                  <a:effectLst>
                    <a:outerShdw blurRad="38100" dist="38100" dir="2700000" algn="tl">
                      <a:srgbClr val="DDDDDD"/>
                    </a:outerShdw>
                  </a:effectLst>
                </a:rPr>
                <a:t> CHIMICA</a:t>
              </a:r>
              <a:endParaRPr lang="en-US" sz="1400" b="0" i="0">
                <a:solidFill>
                  <a:srgbClr val="0099FF"/>
                </a:solidFill>
                <a:effectLst>
                  <a:outerShdw blurRad="38100" dist="38100" dir="2700000" algn="tl">
                    <a:srgbClr val="DDDDDD"/>
                  </a:outerShdw>
                </a:effectLst>
              </a:endParaRPr>
            </a:p>
          </p:txBody>
        </p:sp>
      </p:grpSp>
      <p:sp>
        <p:nvSpPr>
          <p:cNvPr id="25" name="Rectangle 15"/>
          <p:cNvSpPr>
            <a:spLocks noChangeArrowheads="1"/>
          </p:cNvSpPr>
          <p:nvPr/>
        </p:nvSpPr>
        <p:spPr bwMode="auto">
          <a:xfrm>
            <a:off x="76199" y="3452813"/>
            <a:ext cx="3456633" cy="1524000"/>
          </a:xfrm>
          <a:prstGeom prst="rect">
            <a:avLst/>
          </a:prstGeom>
          <a:solidFill>
            <a:srgbClr val="CCFFFF"/>
          </a:solidFill>
          <a:ln w="9525">
            <a:solidFill>
              <a:schemeClr val="tx1"/>
            </a:solidFill>
            <a:miter lim="800000"/>
            <a:headEnd/>
            <a:tailEnd/>
          </a:ln>
          <a:effectLst>
            <a:outerShdw blurRad="63500" dist="107763" dir="2700000" algn="ctr" rotWithShape="0">
              <a:schemeClr val="bg2">
                <a:alpha val="74998"/>
              </a:schemeClr>
            </a:outerShdw>
          </a:effectLst>
        </p:spPr>
        <p:txBody>
          <a:bodyPr anchor="ctr"/>
          <a:lstStyle/>
          <a:p>
            <a:pPr algn="ctr">
              <a:lnSpc>
                <a:spcPct val="100000"/>
              </a:lnSpc>
              <a:spcBef>
                <a:spcPct val="0"/>
              </a:spcBef>
            </a:pPr>
            <a:r>
              <a:rPr lang="it-IT" sz="1400" b="1" i="0" dirty="0">
                <a:solidFill>
                  <a:schemeClr val="tx1"/>
                </a:solidFill>
              </a:rPr>
              <a:t>Strumenti disponibili nella scoperta di nuovi farmaci dagli anni </a:t>
            </a:r>
            <a:r>
              <a:rPr lang="ja-JP" altLang="it-IT" sz="1400" b="1" i="0" dirty="0">
                <a:solidFill>
                  <a:schemeClr val="tx1"/>
                </a:solidFill>
                <a:latin typeface="Arial"/>
              </a:rPr>
              <a:t>‘</a:t>
            </a:r>
            <a:r>
              <a:rPr lang="it-IT" sz="1400" b="1" i="0" dirty="0">
                <a:solidFill>
                  <a:schemeClr val="tx1"/>
                </a:solidFill>
              </a:rPr>
              <a:t>50:</a:t>
            </a:r>
          </a:p>
          <a:p>
            <a:pPr algn="ctr">
              <a:lnSpc>
                <a:spcPct val="100000"/>
              </a:lnSpc>
              <a:spcBef>
                <a:spcPct val="0"/>
              </a:spcBef>
            </a:pPr>
            <a:endParaRPr lang="it-IT" sz="1400" b="0" i="0" dirty="0">
              <a:solidFill>
                <a:schemeClr val="tx1"/>
              </a:solidFill>
            </a:endParaRPr>
          </a:p>
          <a:p>
            <a:pPr algn="ctr">
              <a:lnSpc>
                <a:spcPct val="100000"/>
              </a:lnSpc>
              <a:spcBef>
                <a:spcPct val="0"/>
              </a:spcBef>
            </a:pPr>
            <a:r>
              <a:rPr lang="it-IT" b="0" i="0" dirty="0">
                <a:effectLst>
                  <a:outerShdw blurRad="38100" dist="38100" dir="2700000" algn="tl">
                    <a:srgbClr val="000000"/>
                  </a:outerShdw>
                </a:effectLst>
              </a:rPr>
              <a:t>Random Screening</a:t>
            </a:r>
          </a:p>
          <a:p>
            <a:pPr algn="ctr">
              <a:lnSpc>
                <a:spcPct val="100000"/>
              </a:lnSpc>
              <a:spcBef>
                <a:spcPct val="0"/>
              </a:spcBef>
            </a:pPr>
            <a:r>
              <a:rPr lang="it-IT" b="0" i="0" dirty="0">
                <a:effectLst>
                  <a:outerShdw blurRad="38100" dist="38100" dir="2700000" algn="tl">
                    <a:srgbClr val="000000"/>
                  </a:outerShdw>
                </a:effectLst>
              </a:rPr>
              <a:t>Relazioni Qualitative SA</a:t>
            </a:r>
          </a:p>
          <a:p>
            <a:pPr algn="ctr">
              <a:lnSpc>
                <a:spcPct val="100000"/>
              </a:lnSpc>
              <a:spcBef>
                <a:spcPct val="0"/>
              </a:spcBef>
            </a:pPr>
            <a:endParaRPr lang="en-US" sz="1400" b="0" i="0" dirty="0">
              <a:solidFill>
                <a:schemeClr val="tx1"/>
              </a:solidFill>
              <a:effectLst>
                <a:outerShdw blurRad="38100" dist="38100" dir="2700000" algn="tl">
                  <a:srgbClr val="FFFFFF"/>
                </a:outerShdw>
              </a:effectLst>
            </a:endParaRPr>
          </a:p>
        </p:txBody>
      </p:sp>
      <p:grpSp>
        <p:nvGrpSpPr>
          <p:cNvPr id="26" name="Group 16"/>
          <p:cNvGrpSpPr>
            <a:grpSpLocks/>
          </p:cNvGrpSpPr>
          <p:nvPr/>
        </p:nvGrpSpPr>
        <p:grpSpPr bwMode="auto">
          <a:xfrm>
            <a:off x="1738313" y="3619500"/>
            <a:ext cx="7391400" cy="2830513"/>
            <a:chOff x="1008" y="2496"/>
            <a:chExt cx="4656" cy="1783"/>
          </a:xfrm>
        </p:grpSpPr>
        <p:graphicFrame>
          <p:nvGraphicFramePr>
            <p:cNvPr id="27" name="Object 17"/>
            <p:cNvGraphicFramePr>
              <a:graphicFrameLocks noChangeAspect="1"/>
            </p:cNvGraphicFramePr>
            <p:nvPr/>
          </p:nvGraphicFramePr>
          <p:xfrm>
            <a:off x="1008" y="3408"/>
            <a:ext cx="1872" cy="864"/>
          </p:xfrm>
          <a:graphic>
            <a:graphicData uri="http://schemas.openxmlformats.org/presentationml/2006/ole">
              <mc:AlternateContent xmlns:mc="http://schemas.openxmlformats.org/markup-compatibility/2006">
                <mc:Choice xmlns:v="urn:schemas-microsoft-com:vml" Requires="v">
                  <p:oleObj spid="_x0000_s36901" name="ISIS/Draw Sketch" r:id="rId6" imgW="2971800" imgH="1371600" progId="">
                    <p:embed/>
                  </p:oleObj>
                </mc:Choice>
                <mc:Fallback>
                  <p:oleObj name="ISIS/Draw Sketch" r:id="rId6" imgW="2971800" imgH="13716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 y="3408"/>
                          <a:ext cx="1872"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8" name="Text Box 18"/>
            <p:cNvSpPr txBox="1">
              <a:spLocks noChangeArrowheads="1"/>
            </p:cNvSpPr>
            <p:nvPr/>
          </p:nvSpPr>
          <p:spPr bwMode="auto">
            <a:xfrm>
              <a:off x="2880" y="2496"/>
              <a:ext cx="2784" cy="1783"/>
            </a:xfrm>
            <a:prstGeom prst="rect">
              <a:avLst/>
            </a:prstGeom>
            <a:gradFill rotWithShape="0">
              <a:gsLst>
                <a:gs pos="0">
                  <a:srgbClr val="CCFFCC"/>
                </a:gs>
                <a:gs pos="100000">
                  <a:srgbClr val="CCFFCC">
                    <a:gamma/>
                    <a:tint val="27451"/>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50000"/>
                </a:spcBef>
              </a:pPr>
              <a:r>
                <a:rPr lang="en-US" sz="1200" b="0" i="0">
                  <a:solidFill>
                    <a:schemeClr val="tx1"/>
                  </a:solidFill>
                  <a:latin typeface="Arial" charset="0"/>
                </a:rPr>
                <a:t>"</a:t>
              </a:r>
              <a:r>
                <a:rPr lang="en-US" sz="1200" i="0">
                  <a:solidFill>
                    <a:schemeClr val="tx1"/>
                  </a:solidFill>
                  <a:effectLst>
                    <a:outerShdw blurRad="38100" dist="38100" dir="2700000" algn="tl">
                      <a:srgbClr val="FFFFFF"/>
                    </a:outerShdw>
                  </a:effectLst>
                  <a:latin typeface="Arial" charset="0"/>
                </a:rPr>
                <a:t>Taxol</a:t>
              </a:r>
              <a:r>
                <a:rPr lang="en-US" sz="1200" b="0" i="0">
                  <a:solidFill>
                    <a:schemeClr val="tx1"/>
                  </a:solidFill>
                  <a:latin typeface="Arial" charset="0"/>
                </a:rPr>
                <a:t>" is used in these pages to refer to the drug that now has the generic name "paclitaxel", and the registered</a:t>
              </a:r>
              <a:r>
                <a:rPr lang="it-IT" sz="1200" b="0" i="0">
                  <a:solidFill>
                    <a:schemeClr val="tx1"/>
                  </a:solidFill>
                  <a:latin typeface="Arial" charset="0"/>
                </a:rPr>
                <a:t> </a:t>
              </a:r>
              <a:r>
                <a:rPr lang="en-US" sz="1200" b="0" i="0">
                  <a:solidFill>
                    <a:schemeClr val="tx1"/>
                  </a:solidFill>
                  <a:latin typeface="Arial" charset="0"/>
                </a:rPr>
                <a:t> tradename "Taxol®" (Bristol-Myers Squibb Company, New York.</a:t>
              </a:r>
              <a:r>
                <a:rPr lang="it-IT" sz="1200" b="0" i="0">
                  <a:solidFill>
                    <a:schemeClr val="tx1"/>
                  </a:solidFill>
                  <a:latin typeface="Arial" charset="0"/>
                </a:rPr>
                <a:t> </a:t>
              </a:r>
              <a:r>
                <a:rPr lang="en-US" sz="1200" b="0" i="0">
                  <a:solidFill>
                    <a:schemeClr val="tx1"/>
                  </a:solidFill>
                  <a:latin typeface="Arial" charset="0"/>
                </a:rPr>
                <a:t>N.Y.)</a:t>
              </a:r>
              <a:r>
                <a:rPr lang="it-IT" sz="1200" b="0" i="0">
                  <a:solidFill>
                    <a:schemeClr val="tx1"/>
                  </a:solidFill>
                  <a:latin typeface="Arial" charset="0"/>
                </a:rPr>
                <a:t>. </a:t>
              </a:r>
              <a:r>
                <a:rPr lang="en-US" sz="1200" b="0" i="0">
                  <a:solidFill>
                    <a:schemeClr val="tx1"/>
                  </a:solidFill>
                  <a:latin typeface="Arial" charset="0"/>
                </a:rPr>
                <a:t>In the early 1960s, the National Cancer Institute (NCI) in the United States initiated a </a:t>
              </a:r>
              <a:r>
                <a:rPr lang="en-US" sz="1200">
                  <a:solidFill>
                    <a:schemeClr val="tx1"/>
                  </a:solidFill>
                  <a:latin typeface="Arial" charset="0"/>
                </a:rPr>
                <a:t>program of biological screening</a:t>
              </a:r>
              <a:r>
                <a:rPr lang="en-US" sz="1200" b="0" i="0">
                  <a:solidFill>
                    <a:schemeClr val="tx1"/>
                  </a:solidFill>
                  <a:latin typeface="Arial" charset="0"/>
                </a:rPr>
                <a:t> of extracts taken from a wide variety of natural sources.</a:t>
              </a:r>
              <a:r>
                <a:rPr lang="it-IT" sz="1200" b="0" i="0">
                  <a:solidFill>
                    <a:schemeClr val="tx1"/>
                  </a:solidFill>
                  <a:latin typeface="Arial" charset="0"/>
                </a:rPr>
                <a:t> </a:t>
              </a:r>
              <a:r>
                <a:rPr lang="en-US" sz="1200" b="0" i="0">
                  <a:solidFill>
                    <a:schemeClr val="tx1"/>
                  </a:solidFill>
                  <a:latin typeface="Arial" charset="0"/>
                </a:rPr>
                <a:t>One of these ex tracts was found to exhibit marked antitumor activity against a broad range of rodent tumors. Although this discovery was made in 1962, it was not until five</a:t>
              </a:r>
              <a:r>
                <a:rPr lang="it-IT" sz="1200" b="0" i="0">
                  <a:solidFill>
                    <a:schemeClr val="tx1"/>
                  </a:solidFill>
                  <a:latin typeface="Arial" charset="0"/>
                </a:rPr>
                <a:t> </a:t>
              </a:r>
              <a:r>
                <a:rPr lang="en-US" sz="1200" b="0" i="0">
                  <a:solidFill>
                    <a:schemeClr val="tx1"/>
                  </a:solidFill>
                  <a:latin typeface="Arial" charset="0"/>
                </a:rPr>
                <a:t>years later that two researchers, Wall and Wani, of the Research Triangle Institute, North Carolina, isolated the active compound, from the bark of the Pacific yew tree (Taxus</a:t>
              </a:r>
              <a:r>
                <a:rPr lang="it-IT" sz="1200" b="0" i="0">
                  <a:solidFill>
                    <a:schemeClr val="tx1"/>
                  </a:solidFill>
                  <a:latin typeface="Arial" charset="0"/>
                </a:rPr>
                <a:t> </a:t>
              </a:r>
              <a:r>
                <a:rPr lang="en-US" sz="1200" b="0" i="0">
                  <a:solidFill>
                    <a:schemeClr val="tx1"/>
                  </a:solidFill>
                  <a:latin typeface="Arial" charset="0"/>
                </a:rPr>
                <a:t>brevifolia). In 1971, Wall a nd Wani published the structure of this promising new anti-cancer lead compound, a complex poly-oxygenated diterpene </a:t>
              </a:r>
            </a:p>
          </p:txBody>
        </p:sp>
      </p:grpSp>
    </p:spTree>
    <p:extLst>
      <p:ext uri="{BB962C8B-B14F-4D97-AF65-F5344CB8AC3E}">
        <p14:creationId xmlns:p14="http://schemas.microsoft.com/office/powerpoint/2010/main" val="3174704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0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1600000">
                                      <p:cBhvr>
                                        <p:cTn id="42" dur="2000" fill="hold"/>
                                        <p:tgtEl>
                                          <p:spTgt spid="14"/>
                                        </p:tgtEl>
                                        <p:attrNameLst>
                                          <p:attrName>r</p:attrName>
                                        </p:attrNameLst>
                                      </p:cBhvr>
                                    </p:animRot>
                                  </p:childTnLst>
                                </p:cTn>
                              </p:par>
                              <p:par>
                                <p:cTn id="43" presetID="8" presetClass="emph" presetSubtype="0" fill="hold" nodeType="withEffect">
                                  <p:stCondLst>
                                    <p:cond delay="0"/>
                                  </p:stCondLst>
                                  <p:childTnLst>
                                    <p:animRot by="21600000">
                                      <p:cBhvr>
                                        <p:cTn id="44" dur="2000" fill="hold"/>
                                        <p:tgtEl>
                                          <p:spTgt spid="12"/>
                                        </p:tgtEl>
                                        <p:attrNameLst>
                                          <p:attrName>r</p:attrName>
                                        </p:attrNameLst>
                                      </p:cBhvr>
                                    </p:animRot>
                                  </p:childTnLst>
                                </p:cTn>
                              </p:par>
                              <p:par>
                                <p:cTn id="45" presetID="8" presetClass="emph" presetSubtype="0" fill="hold" nodeType="withEffect">
                                  <p:stCondLst>
                                    <p:cond delay="0"/>
                                  </p:stCondLst>
                                  <p:childTnLst>
                                    <p:animRot by="21600000">
                                      <p:cBhvr>
                                        <p:cTn id="46" dur="2000" fill="hold"/>
                                        <p:tgtEl>
                                          <p:spTgt spid="13"/>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20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dissolve">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p:bldP spid="19" grpId="0" animBg="1"/>
      <p:bldP spid="20" grpId="0"/>
      <p:bldP spid="2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6318250" y="2633663"/>
            <a:ext cx="2624138" cy="18288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AutoShape 3"/>
          <p:cNvSpPr>
            <a:spLocks noChangeArrowheads="1"/>
          </p:cNvSpPr>
          <p:nvPr/>
        </p:nvSpPr>
        <p:spPr bwMode="auto">
          <a:xfrm>
            <a:off x="3032125" y="2700338"/>
            <a:ext cx="2652713" cy="1828800"/>
          </a:xfrm>
          <a:prstGeom prst="cube">
            <a:avLst>
              <a:gd name="adj"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AutoShape 4"/>
          <p:cNvSpPr>
            <a:spLocks noChangeArrowheads="1"/>
          </p:cNvSpPr>
          <p:nvPr/>
        </p:nvSpPr>
        <p:spPr bwMode="auto">
          <a:xfrm>
            <a:off x="38100" y="2768600"/>
            <a:ext cx="2638425" cy="1828800"/>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Text Box 5"/>
          <p:cNvSpPr txBox="1">
            <a:spLocks noChangeArrowheads="1"/>
          </p:cNvSpPr>
          <p:nvPr/>
        </p:nvSpPr>
        <p:spPr bwMode="auto">
          <a:xfrm>
            <a:off x="5597525" y="4899025"/>
            <a:ext cx="354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chemeClr val="accent1"/>
                </a:solidFill>
              </a:rPr>
              <a:t>Spazio</a:t>
            </a:r>
            <a:r>
              <a:rPr lang="en-US" sz="2400" b="1" dirty="0">
                <a:solidFill>
                  <a:schemeClr val="accent1"/>
                </a:solidFill>
              </a:rPr>
              <a:t> </a:t>
            </a:r>
            <a:r>
              <a:rPr lang="en-US" sz="2400" b="1" dirty="0" err="1">
                <a:solidFill>
                  <a:schemeClr val="accent1"/>
                </a:solidFill>
              </a:rPr>
              <a:t>fisio-patologico</a:t>
            </a:r>
            <a:endParaRPr lang="en-US" sz="2400" b="1" dirty="0">
              <a:solidFill>
                <a:schemeClr val="accent1"/>
              </a:solidFill>
            </a:endParaRPr>
          </a:p>
        </p:txBody>
      </p:sp>
      <p:sp>
        <p:nvSpPr>
          <p:cNvPr id="6" name="Text Box 6"/>
          <p:cNvSpPr txBox="1">
            <a:spLocks noChangeArrowheads="1"/>
          </p:cNvSpPr>
          <p:nvPr/>
        </p:nvSpPr>
        <p:spPr bwMode="auto">
          <a:xfrm>
            <a:off x="-74613" y="4908550"/>
            <a:ext cx="24257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rgbClr val="FFFF00"/>
                </a:solidFill>
              </a:rPr>
              <a:t>Spazio</a:t>
            </a:r>
            <a:r>
              <a:rPr lang="en-US" sz="2400" b="1" dirty="0">
                <a:solidFill>
                  <a:srgbClr val="FFFF00"/>
                </a:solidFill>
              </a:rPr>
              <a:t> </a:t>
            </a:r>
            <a:r>
              <a:rPr lang="en-US" sz="2400" b="1" dirty="0" err="1">
                <a:solidFill>
                  <a:srgbClr val="FFFF00"/>
                </a:solidFill>
              </a:rPr>
              <a:t>chimico</a:t>
            </a:r>
            <a:endParaRPr lang="en-US" sz="2400" b="1" dirty="0">
              <a:solidFill>
                <a:srgbClr val="FFFF00"/>
              </a:solidFill>
            </a:endParaRPr>
          </a:p>
        </p:txBody>
      </p:sp>
      <p:sp>
        <p:nvSpPr>
          <p:cNvPr id="7" name="Text Box 7"/>
          <p:cNvSpPr txBox="1">
            <a:spLocks noChangeArrowheads="1"/>
          </p:cNvSpPr>
          <p:nvPr/>
        </p:nvSpPr>
        <p:spPr bwMode="auto">
          <a:xfrm>
            <a:off x="2774950" y="4883150"/>
            <a:ext cx="262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rgbClr val="FF6600"/>
                </a:solidFill>
              </a:rPr>
              <a:t>Spazio</a:t>
            </a:r>
            <a:r>
              <a:rPr lang="en-US" sz="2400" b="1" dirty="0">
                <a:solidFill>
                  <a:srgbClr val="FF6600"/>
                </a:solidFill>
              </a:rPr>
              <a:t> </a:t>
            </a:r>
            <a:r>
              <a:rPr lang="en-US" sz="2400" b="1" dirty="0" err="1">
                <a:solidFill>
                  <a:srgbClr val="FF6600"/>
                </a:solidFill>
              </a:rPr>
              <a:t>biologico</a:t>
            </a:r>
            <a:endParaRPr lang="en-US" sz="2400" b="1" dirty="0">
              <a:solidFill>
                <a:srgbClr val="FF6600"/>
              </a:solidFill>
            </a:endParaRPr>
          </a:p>
        </p:txBody>
      </p:sp>
      <p:sp>
        <p:nvSpPr>
          <p:cNvPr id="8" name="Oval 9"/>
          <p:cNvSpPr>
            <a:spLocks noChangeArrowheads="1"/>
          </p:cNvSpPr>
          <p:nvPr/>
        </p:nvSpPr>
        <p:spPr bwMode="auto">
          <a:xfrm>
            <a:off x="88900" y="34163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10"/>
          <p:cNvSpPr>
            <a:spLocks noChangeArrowheads="1"/>
          </p:cNvSpPr>
          <p:nvPr/>
        </p:nvSpPr>
        <p:spPr bwMode="auto">
          <a:xfrm>
            <a:off x="304800" y="36322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11"/>
          <p:cNvSpPr>
            <a:spLocks noChangeArrowheads="1"/>
          </p:cNvSpPr>
          <p:nvPr/>
        </p:nvSpPr>
        <p:spPr bwMode="auto">
          <a:xfrm>
            <a:off x="520700" y="38481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2"/>
          <p:cNvSpPr>
            <a:spLocks noChangeArrowheads="1"/>
          </p:cNvSpPr>
          <p:nvPr/>
        </p:nvSpPr>
        <p:spPr bwMode="auto">
          <a:xfrm>
            <a:off x="736600" y="40640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3"/>
          <p:cNvSpPr>
            <a:spLocks noChangeArrowheads="1"/>
          </p:cNvSpPr>
          <p:nvPr/>
        </p:nvSpPr>
        <p:spPr bwMode="auto">
          <a:xfrm>
            <a:off x="952500" y="42799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4"/>
          <p:cNvSpPr>
            <a:spLocks noChangeArrowheads="1"/>
          </p:cNvSpPr>
          <p:nvPr/>
        </p:nvSpPr>
        <p:spPr bwMode="auto">
          <a:xfrm>
            <a:off x="419100" y="33750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5"/>
          <p:cNvSpPr>
            <a:spLocks noChangeArrowheads="1"/>
          </p:cNvSpPr>
          <p:nvPr/>
        </p:nvSpPr>
        <p:spPr bwMode="auto">
          <a:xfrm>
            <a:off x="635000" y="35909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6"/>
          <p:cNvSpPr>
            <a:spLocks noChangeArrowheads="1"/>
          </p:cNvSpPr>
          <p:nvPr/>
        </p:nvSpPr>
        <p:spPr bwMode="auto">
          <a:xfrm>
            <a:off x="850900" y="38068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7"/>
          <p:cNvSpPr>
            <a:spLocks noChangeArrowheads="1"/>
          </p:cNvSpPr>
          <p:nvPr/>
        </p:nvSpPr>
        <p:spPr bwMode="auto">
          <a:xfrm>
            <a:off x="1066800" y="40227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8"/>
          <p:cNvSpPr>
            <a:spLocks noChangeArrowheads="1"/>
          </p:cNvSpPr>
          <p:nvPr/>
        </p:nvSpPr>
        <p:spPr bwMode="auto">
          <a:xfrm>
            <a:off x="1282700" y="42386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9"/>
          <p:cNvSpPr>
            <a:spLocks noChangeArrowheads="1"/>
          </p:cNvSpPr>
          <p:nvPr/>
        </p:nvSpPr>
        <p:spPr bwMode="auto">
          <a:xfrm>
            <a:off x="749300" y="33337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20"/>
          <p:cNvSpPr>
            <a:spLocks noChangeArrowheads="1"/>
          </p:cNvSpPr>
          <p:nvPr/>
        </p:nvSpPr>
        <p:spPr bwMode="auto">
          <a:xfrm>
            <a:off x="965200" y="35496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21"/>
          <p:cNvSpPr>
            <a:spLocks noChangeArrowheads="1"/>
          </p:cNvSpPr>
          <p:nvPr/>
        </p:nvSpPr>
        <p:spPr bwMode="auto">
          <a:xfrm>
            <a:off x="1181100" y="37655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22"/>
          <p:cNvSpPr>
            <a:spLocks noChangeArrowheads="1"/>
          </p:cNvSpPr>
          <p:nvPr/>
        </p:nvSpPr>
        <p:spPr bwMode="auto">
          <a:xfrm>
            <a:off x="1397000" y="3981450"/>
            <a:ext cx="179388" cy="179388"/>
          </a:xfrm>
          <a:prstGeom prst="ellipse">
            <a:avLst/>
          </a:prstGeom>
          <a:solidFill>
            <a:srgbClr val="33CC33"/>
          </a:solidFill>
          <a:ln w="22225">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23"/>
          <p:cNvSpPr>
            <a:spLocks noChangeArrowheads="1"/>
          </p:cNvSpPr>
          <p:nvPr/>
        </p:nvSpPr>
        <p:spPr bwMode="auto">
          <a:xfrm>
            <a:off x="1612900" y="41973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24"/>
          <p:cNvSpPr>
            <a:spLocks noChangeArrowheads="1"/>
          </p:cNvSpPr>
          <p:nvPr/>
        </p:nvSpPr>
        <p:spPr bwMode="auto">
          <a:xfrm>
            <a:off x="1079500" y="32924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5"/>
          <p:cNvSpPr>
            <a:spLocks noChangeArrowheads="1"/>
          </p:cNvSpPr>
          <p:nvPr/>
        </p:nvSpPr>
        <p:spPr bwMode="auto">
          <a:xfrm>
            <a:off x="1295400" y="35083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26"/>
          <p:cNvSpPr>
            <a:spLocks noChangeArrowheads="1"/>
          </p:cNvSpPr>
          <p:nvPr/>
        </p:nvSpPr>
        <p:spPr bwMode="auto">
          <a:xfrm>
            <a:off x="1511300" y="37242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27"/>
          <p:cNvSpPr>
            <a:spLocks noChangeArrowheads="1"/>
          </p:cNvSpPr>
          <p:nvPr/>
        </p:nvSpPr>
        <p:spPr bwMode="auto">
          <a:xfrm>
            <a:off x="1727200" y="39401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28"/>
          <p:cNvSpPr>
            <a:spLocks noChangeArrowheads="1"/>
          </p:cNvSpPr>
          <p:nvPr/>
        </p:nvSpPr>
        <p:spPr bwMode="auto">
          <a:xfrm>
            <a:off x="1943100" y="41560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30"/>
          <p:cNvSpPr>
            <a:spLocks noChangeArrowheads="1"/>
          </p:cNvSpPr>
          <p:nvPr/>
        </p:nvSpPr>
        <p:spPr bwMode="auto">
          <a:xfrm>
            <a:off x="3109913" y="33162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Oval 31"/>
          <p:cNvSpPr>
            <a:spLocks noChangeArrowheads="1"/>
          </p:cNvSpPr>
          <p:nvPr/>
        </p:nvSpPr>
        <p:spPr bwMode="auto">
          <a:xfrm>
            <a:off x="3325813" y="35321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Oval 32"/>
          <p:cNvSpPr>
            <a:spLocks noChangeArrowheads="1"/>
          </p:cNvSpPr>
          <p:nvPr/>
        </p:nvSpPr>
        <p:spPr bwMode="auto">
          <a:xfrm>
            <a:off x="3541713" y="37480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Oval 33"/>
          <p:cNvSpPr>
            <a:spLocks noChangeArrowheads="1"/>
          </p:cNvSpPr>
          <p:nvPr/>
        </p:nvSpPr>
        <p:spPr bwMode="auto">
          <a:xfrm>
            <a:off x="3757613" y="39639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Oval 34"/>
          <p:cNvSpPr>
            <a:spLocks noChangeArrowheads="1"/>
          </p:cNvSpPr>
          <p:nvPr/>
        </p:nvSpPr>
        <p:spPr bwMode="auto">
          <a:xfrm>
            <a:off x="3973513" y="41798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Oval 35"/>
          <p:cNvSpPr>
            <a:spLocks noChangeArrowheads="1"/>
          </p:cNvSpPr>
          <p:nvPr/>
        </p:nvSpPr>
        <p:spPr bwMode="auto">
          <a:xfrm>
            <a:off x="3440113" y="3275013"/>
            <a:ext cx="179387" cy="179387"/>
          </a:xfrm>
          <a:prstGeom prst="ellipse">
            <a:avLst/>
          </a:prstGeom>
          <a:solidFill>
            <a:srgbClr val="FF0000"/>
          </a:solidFill>
          <a:ln w="2222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Oval 36"/>
          <p:cNvSpPr>
            <a:spLocks noChangeArrowheads="1"/>
          </p:cNvSpPr>
          <p:nvPr/>
        </p:nvSpPr>
        <p:spPr bwMode="auto">
          <a:xfrm>
            <a:off x="3656013" y="34909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Oval 37"/>
          <p:cNvSpPr>
            <a:spLocks noChangeArrowheads="1"/>
          </p:cNvSpPr>
          <p:nvPr/>
        </p:nvSpPr>
        <p:spPr bwMode="auto">
          <a:xfrm>
            <a:off x="3871913" y="37068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Oval 38"/>
          <p:cNvSpPr>
            <a:spLocks noChangeArrowheads="1"/>
          </p:cNvSpPr>
          <p:nvPr/>
        </p:nvSpPr>
        <p:spPr bwMode="auto">
          <a:xfrm>
            <a:off x="4087813" y="39227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Oval 39"/>
          <p:cNvSpPr>
            <a:spLocks noChangeArrowheads="1"/>
          </p:cNvSpPr>
          <p:nvPr/>
        </p:nvSpPr>
        <p:spPr bwMode="auto">
          <a:xfrm>
            <a:off x="4303713" y="41386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Oval 40"/>
          <p:cNvSpPr>
            <a:spLocks noChangeArrowheads="1"/>
          </p:cNvSpPr>
          <p:nvPr/>
        </p:nvSpPr>
        <p:spPr bwMode="auto">
          <a:xfrm>
            <a:off x="3770313" y="32337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Oval 41"/>
          <p:cNvSpPr>
            <a:spLocks noChangeArrowheads="1"/>
          </p:cNvSpPr>
          <p:nvPr/>
        </p:nvSpPr>
        <p:spPr bwMode="auto">
          <a:xfrm>
            <a:off x="3986213" y="34496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Oval 42"/>
          <p:cNvSpPr>
            <a:spLocks noChangeArrowheads="1"/>
          </p:cNvSpPr>
          <p:nvPr/>
        </p:nvSpPr>
        <p:spPr bwMode="auto">
          <a:xfrm>
            <a:off x="4202113" y="36655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Oval 43"/>
          <p:cNvSpPr>
            <a:spLocks noChangeArrowheads="1"/>
          </p:cNvSpPr>
          <p:nvPr/>
        </p:nvSpPr>
        <p:spPr bwMode="auto">
          <a:xfrm>
            <a:off x="4418013" y="38814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 name="Oval 44"/>
          <p:cNvSpPr>
            <a:spLocks noChangeArrowheads="1"/>
          </p:cNvSpPr>
          <p:nvPr/>
        </p:nvSpPr>
        <p:spPr bwMode="auto">
          <a:xfrm>
            <a:off x="4633913" y="40973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Oval 45"/>
          <p:cNvSpPr>
            <a:spLocks noChangeArrowheads="1"/>
          </p:cNvSpPr>
          <p:nvPr/>
        </p:nvSpPr>
        <p:spPr bwMode="auto">
          <a:xfrm>
            <a:off x="4100513" y="31924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 name="Oval 46"/>
          <p:cNvSpPr>
            <a:spLocks noChangeArrowheads="1"/>
          </p:cNvSpPr>
          <p:nvPr/>
        </p:nvSpPr>
        <p:spPr bwMode="auto">
          <a:xfrm>
            <a:off x="4316413" y="34083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 name="Oval 47"/>
          <p:cNvSpPr>
            <a:spLocks noChangeArrowheads="1"/>
          </p:cNvSpPr>
          <p:nvPr/>
        </p:nvSpPr>
        <p:spPr bwMode="auto">
          <a:xfrm>
            <a:off x="4532313" y="36242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 name="Oval 48"/>
          <p:cNvSpPr>
            <a:spLocks noChangeArrowheads="1"/>
          </p:cNvSpPr>
          <p:nvPr/>
        </p:nvSpPr>
        <p:spPr bwMode="auto">
          <a:xfrm>
            <a:off x="4748213" y="38401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Oval 49"/>
          <p:cNvSpPr>
            <a:spLocks noChangeArrowheads="1"/>
          </p:cNvSpPr>
          <p:nvPr/>
        </p:nvSpPr>
        <p:spPr bwMode="auto">
          <a:xfrm>
            <a:off x="4964113" y="40560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8" name="Group 50"/>
          <p:cNvGrpSpPr>
            <a:grpSpLocks/>
          </p:cNvGrpSpPr>
          <p:nvPr/>
        </p:nvGrpSpPr>
        <p:grpSpPr bwMode="auto">
          <a:xfrm>
            <a:off x="6376988" y="3190875"/>
            <a:ext cx="2033587" cy="1166813"/>
            <a:chOff x="165" y="2071"/>
            <a:chExt cx="1281" cy="735"/>
          </a:xfrm>
        </p:grpSpPr>
        <p:sp>
          <p:nvSpPr>
            <p:cNvPr id="49" name="Oval 51"/>
            <p:cNvSpPr>
              <a:spLocks noChangeArrowheads="1"/>
            </p:cNvSpPr>
            <p:nvPr/>
          </p:nvSpPr>
          <p:spPr bwMode="auto">
            <a:xfrm>
              <a:off x="165" y="2149"/>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 name="Oval 52"/>
            <p:cNvSpPr>
              <a:spLocks noChangeArrowheads="1"/>
            </p:cNvSpPr>
            <p:nvPr/>
          </p:nvSpPr>
          <p:spPr bwMode="auto">
            <a:xfrm>
              <a:off x="301" y="228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 name="Oval 53"/>
            <p:cNvSpPr>
              <a:spLocks noChangeArrowheads="1"/>
            </p:cNvSpPr>
            <p:nvPr/>
          </p:nvSpPr>
          <p:spPr bwMode="auto">
            <a:xfrm>
              <a:off x="437" y="242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 name="Oval 54"/>
            <p:cNvSpPr>
              <a:spLocks noChangeArrowheads="1"/>
            </p:cNvSpPr>
            <p:nvPr/>
          </p:nvSpPr>
          <p:spPr bwMode="auto">
            <a:xfrm>
              <a:off x="573" y="255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Oval 55"/>
            <p:cNvSpPr>
              <a:spLocks noChangeArrowheads="1"/>
            </p:cNvSpPr>
            <p:nvPr/>
          </p:nvSpPr>
          <p:spPr bwMode="auto">
            <a:xfrm>
              <a:off x="709" y="269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 name="Oval 56"/>
            <p:cNvSpPr>
              <a:spLocks noChangeArrowheads="1"/>
            </p:cNvSpPr>
            <p:nvPr/>
          </p:nvSpPr>
          <p:spPr bwMode="auto">
            <a:xfrm>
              <a:off x="373" y="212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Oval 57"/>
            <p:cNvSpPr>
              <a:spLocks noChangeArrowheads="1"/>
            </p:cNvSpPr>
            <p:nvPr/>
          </p:nvSpPr>
          <p:spPr bwMode="auto">
            <a:xfrm>
              <a:off x="509" y="2259"/>
              <a:ext cx="113" cy="113"/>
            </a:xfrm>
            <a:prstGeom prst="ellipse">
              <a:avLst/>
            </a:prstGeom>
            <a:solidFill>
              <a:srgbClr val="000080"/>
            </a:solidFill>
            <a:ln w="22225">
              <a:solidFill>
                <a:srgbClr val="000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 name="Oval 58"/>
            <p:cNvSpPr>
              <a:spLocks noChangeArrowheads="1"/>
            </p:cNvSpPr>
            <p:nvPr/>
          </p:nvSpPr>
          <p:spPr bwMode="auto">
            <a:xfrm>
              <a:off x="645" y="239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 name="Oval 59"/>
            <p:cNvSpPr>
              <a:spLocks noChangeArrowheads="1"/>
            </p:cNvSpPr>
            <p:nvPr/>
          </p:nvSpPr>
          <p:spPr bwMode="auto">
            <a:xfrm>
              <a:off x="781" y="253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 name="Oval 60"/>
            <p:cNvSpPr>
              <a:spLocks noChangeArrowheads="1"/>
            </p:cNvSpPr>
            <p:nvPr/>
          </p:nvSpPr>
          <p:spPr bwMode="auto">
            <a:xfrm>
              <a:off x="917" y="266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Oval 61"/>
            <p:cNvSpPr>
              <a:spLocks noChangeArrowheads="1"/>
            </p:cNvSpPr>
            <p:nvPr/>
          </p:nvSpPr>
          <p:spPr bwMode="auto">
            <a:xfrm>
              <a:off x="581" y="209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Oval 62"/>
            <p:cNvSpPr>
              <a:spLocks noChangeArrowheads="1"/>
            </p:cNvSpPr>
            <p:nvPr/>
          </p:nvSpPr>
          <p:spPr bwMode="auto">
            <a:xfrm>
              <a:off x="717" y="223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 name="Oval 63"/>
            <p:cNvSpPr>
              <a:spLocks noChangeArrowheads="1"/>
            </p:cNvSpPr>
            <p:nvPr/>
          </p:nvSpPr>
          <p:spPr bwMode="auto">
            <a:xfrm>
              <a:off x="853" y="2369"/>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 name="Oval 64"/>
            <p:cNvSpPr>
              <a:spLocks noChangeArrowheads="1"/>
            </p:cNvSpPr>
            <p:nvPr/>
          </p:nvSpPr>
          <p:spPr bwMode="auto">
            <a:xfrm>
              <a:off x="989" y="250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 name="Oval 65"/>
            <p:cNvSpPr>
              <a:spLocks noChangeArrowheads="1"/>
            </p:cNvSpPr>
            <p:nvPr/>
          </p:nvSpPr>
          <p:spPr bwMode="auto">
            <a:xfrm>
              <a:off x="1125" y="264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 name="Oval 66"/>
            <p:cNvSpPr>
              <a:spLocks noChangeArrowheads="1"/>
            </p:cNvSpPr>
            <p:nvPr/>
          </p:nvSpPr>
          <p:spPr bwMode="auto">
            <a:xfrm>
              <a:off x="789" y="2071"/>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 name="Oval 67"/>
            <p:cNvSpPr>
              <a:spLocks noChangeArrowheads="1"/>
            </p:cNvSpPr>
            <p:nvPr/>
          </p:nvSpPr>
          <p:spPr bwMode="auto">
            <a:xfrm>
              <a:off x="925" y="2207"/>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Oval 68"/>
            <p:cNvSpPr>
              <a:spLocks noChangeArrowheads="1"/>
            </p:cNvSpPr>
            <p:nvPr/>
          </p:nvSpPr>
          <p:spPr bwMode="auto">
            <a:xfrm>
              <a:off x="1061" y="2343"/>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 name="Oval 69"/>
            <p:cNvSpPr>
              <a:spLocks noChangeArrowheads="1"/>
            </p:cNvSpPr>
            <p:nvPr/>
          </p:nvSpPr>
          <p:spPr bwMode="auto">
            <a:xfrm>
              <a:off x="1197" y="2479"/>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 name="Oval 70"/>
            <p:cNvSpPr>
              <a:spLocks noChangeArrowheads="1"/>
            </p:cNvSpPr>
            <p:nvPr/>
          </p:nvSpPr>
          <p:spPr bwMode="auto">
            <a:xfrm>
              <a:off x="1333" y="2615"/>
              <a:ext cx="113" cy="113"/>
            </a:xfrm>
            <a:prstGeom prst="ellipse">
              <a:avLst/>
            </a:pr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9" name="Line 72"/>
          <p:cNvSpPr>
            <a:spLocks noChangeShapeType="1"/>
          </p:cNvSpPr>
          <p:nvPr/>
        </p:nvSpPr>
        <p:spPr bwMode="auto">
          <a:xfrm>
            <a:off x="3536950" y="3336925"/>
            <a:ext cx="3417888" cy="225425"/>
          </a:xfrm>
          <a:prstGeom prst="line">
            <a:avLst/>
          </a:prstGeom>
          <a:noFill/>
          <a:ln w="25400">
            <a:solidFill>
              <a:srgbClr val="FFFFFF"/>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70" name="Line 75"/>
          <p:cNvSpPr>
            <a:spLocks noChangeShapeType="1"/>
          </p:cNvSpPr>
          <p:nvPr/>
        </p:nvSpPr>
        <p:spPr bwMode="auto">
          <a:xfrm flipV="1">
            <a:off x="1514475" y="3351213"/>
            <a:ext cx="1978025" cy="704850"/>
          </a:xfrm>
          <a:prstGeom prst="line">
            <a:avLst/>
          </a:prstGeom>
          <a:noFill/>
          <a:ln w="25400">
            <a:solidFill>
              <a:srgbClr val="33CC33"/>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nvGrpSpPr>
          <p:cNvPr id="71" name="Group 76"/>
          <p:cNvGrpSpPr>
            <a:grpSpLocks/>
          </p:cNvGrpSpPr>
          <p:nvPr/>
        </p:nvGrpSpPr>
        <p:grpSpPr bwMode="auto">
          <a:xfrm>
            <a:off x="114300" y="1655763"/>
            <a:ext cx="3568700" cy="641350"/>
            <a:chOff x="73" y="773"/>
            <a:chExt cx="2248" cy="404"/>
          </a:xfrm>
        </p:grpSpPr>
        <p:sp>
          <p:nvSpPr>
            <p:cNvPr id="72" name="Oval 77"/>
            <p:cNvSpPr>
              <a:spLocks noChangeArrowheads="1"/>
            </p:cNvSpPr>
            <p:nvPr/>
          </p:nvSpPr>
          <p:spPr bwMode="auto">
            <a:xfrm>
              <a:off x="195" y="862"/>
              <a:ext cx="142" cy="13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 name="Line 78"/>
            <p:cNvSpPr>
              <a:spLocks noChangeShapeType="1"/>
            </p:cNvSpPr>
            <p:nvPr/>
          </p:nvSpPr>
          <p:spPr bwMode="auto">
            <a:xfrm>
              <a:off x="73" y="1089"/>
              <a:ext cx="416" cy="0"/>
            </a:xfrm>
            <a:prstGeom prst="line">
              <a:avLst/>
            </a:prstGeom>
            <a:noFill/>
            <a:ln w="25400">
              <a:solidFill>
                <a:srgbClr val="33CC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74" name="Text Box 79"/>
            <p:cNvSpPr txBox="1">
              <a:spLocks noChangeArrowheads="1"/>
            </p:cNvSpPr>
            <p:nvPr/>
          </p:nvSpPr>
          <p:spPr bwMode="auto">
            <a:xfrm>
              <a:off x="527" y="773"/>
              <a:ext cx="17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rgbClr val="33CC33"/>
                  </a:solidFill>
                </a:rPr>
                <a:t>Farmaco</a:t>
              </a:r>
            </a:p>
            <a:p>
              <a:pPr>
                <a:lnSpc>
                  <a:spcPct val="100000"/>
                </a:lnSpc>
                <a:spcBef>
                  <a:spcPct val="0"/>
                </a:spcBef>
              </a:pPr>
              <a:r>
                <a:rPr lang="en-US" sz="1800" i="0">
                  <a:solidFill>
                    <a:srgbClr val="33CC33"/>
                  </a:solidFill>
                </a:rPr>
                <a:t>Interazione Terapeutica</a:t>
              </a:r>
            </a:p>
          </p:txBody>
        </p:sp>
      </p:grpSp>
      <p:grpSp>
        <p:nvGrpSpPr>
          <p:cNvPr id="75" name="Group 82"/>
          <p:cNvGrpSpPr>
            <a:grpSpLocks/>
          </p:cNvGrpSpPr>
          <p:nvPr/>
        </p:nvGrpSpPr>
        <p:grpSpPr bwMode="auto">
          <a:xfrm>
            <a:off x="7110413" y="1643063"/>
            <a:ext cx="1414462" cy="366712"/>
            <a:chOff x="4702" y="1119"/>
            <a:chExt cx="891" cy="231"/>
          </a:xfrm>
        </p:grpSpPr>
        <p:sp>
          <p:nvSpPr>
            <p:cNvPr id="76" name="Oval 83"/>
            <p:cNvSpPr>
              <a:spLocks noChangeArrowheads="1"/>
            </p:cNvSpPr>
            <p:nvPr/>
          </p:nvSpPr>
          <p:spPr bwMode="auto">
            <a:xfrm>
              <a:off x="4702" y="1186"/>
              <a:ext cx="142" cy="132"/>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 name="Text Box 84"/>
            <p:cNvSpPr txBox="1">
              <a:spLocks noChangeArrowheads="1"/>
            </p:cNvSpPr>
            <p:nvPr/>
          </p:nvSpPr>
          <p:spPr bwMode="auto">
            <a:xfrm>
              <a:off x="4816" y="1119"/>
              <a:ext cx="7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rgbClr val="0000CC"/>
                  </a:solidFill>
                </a:rPr>
                <a:t>Patologia</a:t>
              </a:r>
            </a:p>
          </p:txBody>
        </p:sp>
      </p:grpSp>
      <p:sp>
        <p:nvSpPr>
          <p:cNvPr id="78" name="Line 86"/>
          <p:cNvSpPr>
            <a:spLocks noChangeShapeType="1"/>
          </p:cNvSpPr>
          <p:nvPr/>
        </p:nvSpPr>
        <p:spPr bwMode="auto">
          <a:xfrm>
            <a:off x="6119813" y="1847850"/>
            <a:ext cx="660400" cy="0"/>
          </a:xfrm>
          <a:prstGeom prst="line">
            <a:avLst/>
          </a:prstGeom>
          <a:noFill/>
          <a:ln w="2540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79" name="Text Box 87"/>
          <p:cNvSpPr txBox="1">
            <a:spLocks noChangeArrowheads="1"/>
          </p:cNvSpPr>
          <p:nvPr/>
        </p:nvSpPr>
        <p:spPr bwMode="auto">
          <a:xfrm>
            <a:off x="4135438" y="1644650"/>
            <a:ext cx="1933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t>Target Primario</a:t>
            </a:r>
            <a:endParaRPr lang="en-US" sz="1800" i="0">
              <a:solidFill>
                <a:srgbClr val="CC0066"/>
              </a:solidFill>
            </a:endParaRPr>
          </a:p>
        </p:txBody>
      </p:sp>
      <p:sp>
        <p:nvSpPr>
          <p:cNvPr id="80" name="Oval 88"/>
          <p:cNvSpPr>
            <a:spLocks noChangeArrowheads="1"/>
          </p:cNvSpPr>
          <p:nvPr/>
        </p:nvSpPr>
        <p:spPr bwMode="auto">
          <a:xfrm>
            <a:off x="3898900" y="1758950"/>
            <a:ext cx="225425" cy="2095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 name="Text Box 98"/>
          <p:cNvSpPr txBox="1">
            <a:spLocks noChangeArrowheads="1"/>
          </p:cNvSpPr>
          <p:nvPr/>
        </p:nvSpPr>
        <p:spPr bwMode="auto">
          <a:xfrm>
            <a:off x="1109663" y="63500"/>
            <a:ext cx="8034337" cy="946150"/>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lnSpc>
                <a:spcPct val="100000"/>
              </a:lnSpc>
              <a:spcBef>
                <a:spcPct val="0"/>
              </a:spcBef>
            </a:pPr>
            <a:r>
              <a:rPr lang="it-IT" altLang="ja-JP" sz="2800" b="1" i="0" dirty="0">
                <a:solidFill>
                  <a:schemeClr val="accent1"/>
                </a:solidFill>
                <a:effectLst>
                  <a:outerShdw blurRad="38100" dist="38100" dir="2700000" algn="tl">
                    <a:srgbClr val="FFFFFF"/>
                  </a:outerShdw>
                </a:effectLst>
                <a:ea typeface="MS PGothic" charset="0"/>
                <a:cs typeface="MS PGothic" charset="0"/>
              </a:rPr>
              <a:t>ma schematizzando troppo trasformiamo tutto in una stechiometria 1 : 1 :1</a:t>
            </a:r>
            <a:endParaRPr lang="en-US" sz="2800" b="1" i="0" dirty="0">
              <a:solidFill>
                <a:schemeClr val="accent1"/>
              </a:solidFill>
              <a:effectLst>
                <a:outerShdw blurRad="38100" dist="38100" dir="2700000" algn="tl">
                  <a:srgbClr val="FFFFFF"/>
                </a:outerShdw>
              </a:effectLst>
              <a:ea typeface="MS PGothic" charset="0"/>
              <a:cs typeface="MS PGothic" charset="0"/>
            </a:endParaRPr>
          </a:p>
        </p:txBody>
      </p:sp>
    </p:spTree>
    <p:extLst>
      <p:ext uri="{BB962C8B-B14F-4D97-AF65-F5344CB8AC3E}">
        <p14:creationId xmlns:p14="http://schemas.microsoft.com/office/powerpoint/2010/main" val="4157680944"/>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ingranaggio3"/>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20810" r="5368" b="10686"/>
          <a:stretch>
            <a:fillRect/>
          </a:stretch>
        </p:blipFill>
        <p:spPr bwMode="auto">
          <a:xfrm>
            <a:off x="990600" y="4343400"/>
            <a:ext cx="13319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3"/>
          <p:cNvSpPr txBox="1">
            <a:spLocks noChangeArrowheads="1"/>
          </p:cNvSpPr>
          <p:nvPr/>
        </p:nvSpPr>
        <p:spPr bwMode="auto">
          <a:xfrm>
            <a:off x="76200" y="5486400"/>
            <a:ext cx="22805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Chimica </a:t>
            </a:r>
            <a:r>
              <a:rPr lang="it-IT" sz="1400" b="1" i="0" dirty="0" err="1">
                <a:solidFill>
                  <a:schemeClr val="tx1"/>
                </a:solidFill>
              </a:rPr>
              <a:t>Combinatoriale</a:t>
            </a:r>
            <a:endParaRPr lang="en-US" sz="1400" b="1" i="0" dirty="0">
              <a:solidFill>
                <a:schemeClr val="tx1"/>
              </a:solidFill>
            </a:endParaRPr>
          </a:p>
        </p:txBody>
      </p:sp>
      <p:pic>
        <p:nvPicPr>
          <p:cNvPr id="24" name="Picture 4" descr="ingranaggio4"/>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4879" r="5289" b="7750"/>
          <a:stretch>
            <a:fillRect/>
          </a:stretch>
        </p:blipFill>
        <p:spPr bwMode="auto">
          <a:xfrm>
            <a:off x="1371600" y="1828800"/>
            <a:ext cx="1905000" cy="1981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5"/>
          <p:cNvSpPr txBox="1">
            <a:spLocks noChangeArrowheads="1"/>
          </p:cNvSpPr>
          <p:nvPr/>
        </p:nvSpPr>
        <p:spPr bwMode="auto">
          <a:xfrm>
            <a:off x="66675" y="1314450"/>
            <a:ext cx="237776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Relazioni Quantitative SA</a:t>
            </a:r>
          </a:p>
          <a:p>
            <a:pPr>
              <a:lnSpc>
                <a:spcPct val="100000"/>
              </a:lnSpc>
              <a:spcBef>
                <a:spcPct val="0"/>
              </a:spcBef>
            </a:pPr>
            <a:r>
              <a:rPr lang="it-IT" sz="1400" b="1" i="0" dirty="0" err="1">
                <a:solidFill>
                  <a:schemeClr val="tx1"/>
                </a:solidFill>
              </a:rPr>
              <a:t>Rational</a:t>
            </a:r>
            <a:r>
              <a:rPr lang="it-IT" sz="1400" b="1" i="0" dirty="0">
                <a:solidFill>
                  <a:schemeClr val="tx1"/>
                </a:solidFill>
              </a:rPr>
              <a:t> </a:t>
            </a:r>
            <a:r>
              <a:rPr lang="it-IT" sz="1400" b="1" i="0" dirty="0" err="1">
                <a:solidFill>
                  <a:schemeClr val="tx1"/>
                </a:solidFill>
              </a:rPr>
              <a:t>Drug</a:t>
            </a:r>
            <a:r>
              <a:rPr lang="it-IT" sz="1400" b="1" i="0" dirty="0">
                <a:solidFill>
                  <a:schemeClr val="tx1"/>
                </a:solidFill>
              </a:rPr>
              <a:t> Design</a:t>
            </a:r>
          </a:p>
          <a:p>
            <a:pPr>
              <a:lnSpc>
                <a:spcPct val="100000"/>
              </a:lnSpc>
              <a:spcBef>
                <a:spcPct val="0"/>
              </a:spcBef>
            </a:pPr>
            <a:r>
              <a:rPr lang="it-IT" sz="1400" b="1" i="0" dirty="0">
                <a:solidFill>
                  <a:schemeClr val="tx1"/>
                </a:solidFill>
              </a:rPr>
              <a:t>Virtual Screening</a:t>
            </a:r>
          </a:p>
          <a:p>
            <a:pPr>
              <a:lnSpc>
                <a:spcPct val="100000"/>
              </a:lnSpc>
              <a:spcBef>
                <a:spcPct val="0"/>
              </a:spcBef>
            </a:pPr>
            <a:r>
              <a:rPr lang="it-IT" sz="1400" b="1" dirty="0">
                <a:solidFill>
                  <a:schemeClr val="tx1"/>
                </a:solidFill>
              </a:rPr>
              <a:t>in </a:t>
            </a:r>
            <a:r>
              <a:rPr lang="it-IT" sz="1400" b="1" dirty="0" err="1">
                <a:solidFill>
                  <a:schemeClr val="tx1"/>
                </a:solidFill>
              </a:rPr>
              <a:t>silico</a:t>
            </a:r>
            <a:r>
              <a:rPr lang="it-IT" sz="1400" b="1" i="0" dirty="0">
                <a:solidFill>
                  <a:schemeClr val="tx1"/>
                </a:solidFill>
              </a:rPr>
              <a:t> ADTME/</a:t>
            </a:r>
            <a:r>
              <a:rPr lang="it-IT" sz="1400" b="1" i="0" dirty="0" err="1">
                <a:solidFill>
                  <a:schemeClr val="tx1"/>
                </a:solidFill>
              </a:rPr>
              <a:t>Tox</a:t>
            </a:r>
            <a:endParaRPr lang="it-IT" sz="1400" b="1" i="0" dirty="0">
              <a:solidFill>
                <a:schemeClr val="tx1"/>
              </a:solidFill>
            </a:endParaRPr>
          </a:p>
          <a:p>
            <a:pPr>
              <a:lnSpc>
                <a:spcPct val="100000"/>
              </a:lnSpc>
              <a:spcBef>
                <a:spcPct val="0"/>
              </a:spcBef>
            </a:pPr>
            <a:r>
              <a:rPr lang="it-IT" sz="1400" b="1" i="0" dirty="0">
                <a:solidFill>
                  <a:schemeClr val="tx1"/>
                </a:solidFill>
              </a:rPr>
              <a:t>Bioinformatica</a:t>
            </a:r>
          </a:p>
        </p:txBody>
      </p:sp>
      <p:pic>
        <p:nvPicPr>
          <p:cNvPr id="26" name="Picture 6" descr="ingranaggio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t="20273" b="8307"/>
          <a:stretch>
            <a:fillRect/>
          </a:stretch>
        </p:blipFill>
        <p:spPr bwMode="auto">
          <a:xfrm>
            <a:off x="4144963" y="4343400"/>
            <a:ext cx="201136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ingranaggio3"/>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20831" r="5289" b="10725"/>
          <a:stretch>
            <a:fillRect/>
          </a:stretch>
        </p:blipFill>
        <p:spPr bwMode="auto">
          <a:xfrm>
            <a:off x="2239963" y="3810000"/>
            <a:ext cx="1905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8"/>
          <p:cNvSpPr txBox="1">
            <a:spLocks noChangeArrowheads="1"/>
          </p:cNvSpPr>
          <p:nvPr/>
        </p:nvSpPr>
        <p:spPr bwMode="auto">
          <a:xfrm>
            <a:off x="1143000" y="3810000"/>
            <a:ext cx="1458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Entità Chimica</a:t>
            </a:r>
            <a:endParaRPr lang="en-US" sz="1400" b="1" i="0" dirty="0">
              <a:solidFill>
                <a:schemeClr val="tx1"/>
              </a:solidFill>
            </a:endParaRPr>
          </a:p>
        </p:txBody>
      </p:sp>
      <p:sp>
        <p:nvSpPr>
          <p:cNvPr id="29" name="Text Box 9"/>
          <p:cNvSpPr txBox="1">
            <a:spLocks noChangeArrowheads="1"/>
          </p:cNvSpPr>
          <p:nvPr/>
        </p:nvSpPr>
        <p:spPr bwMode="auto">
          <a:xfrm>
            <a:off x="5888038" y="5334000"/>
            <a:ext cx="21159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Attività Farmacologica</a:t>
            </a:r>
            <a:endParaRPr lang="en-US" sz="1400" b="1" i="0" dirty="0">
              <a:solidFill>
                <a:schemeClr val="tx1"/>
              </a:solidFill>
            </a:endParaRPr>
          </a:p>
        </p:txBody>
      </p:sp>
      <p:pic>
        <p:nvPicPr>
          <p:cNvPr id="30" name="Picture 10" descr="ingranaggio"/>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t="17854" b="10725"/>
          <a:stretch>
            <a:fillRect/>
          </a:stretch>
        </p:blipFill>
        <p:spPr bwMode="auto">
          <a:xfrm>
            <a:off x="3962400" y="2514600"/>
            <a:ext cx="2011363" cy="18288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11"/>
          <p:cNvSpPr txBox="1">
            <a:spLocks noChangeArrowheads="1"/>
          </p:cNvSpPr>
          <p:nvPr/>
        </p:nvSpPr>
        <p:spPr bwMode="auto">
          <a:xfrm>
            <a:off x="5715000" y="3124200"/>
            <a:ext cx="320086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00000"/>
              </a:lnSpc>
              <a:spcBef>
                <a:spcPct val="0"/>
              </a:spcBef>
            </a:pPr>
            <a:r>
              <a:rPr lang="it-IT" sz="1400" b="1" i="0" dirty="0">
                <a:solidFill>
                  <a:schemeClr val="tx1"/>
                </a:solidFill>
              </a:rPr>
              <a:t>Bersaglio Molecolare </a:t>
            </a:r>
            <a:endParaRPr lang="it-IT" sz="1400" b="1" i="0" dirty="0" smtClean="0">
              <a:solidFill>
                <a:schemeClr val="tx1"/>
              </a:solidFill>
            </a:endParaRPr>
          </a:p>
          <a:p>
            <a:pPr algn="ctr">
              <a:lnSpc>
                <a:spcPct val="100000"/>
              </a:lnSpc>
              <a:spcBef>
                <a:spcPct val="0"/>
              </a:spcBef>
            </a:pPr>
            <a:r>
              <a:rPr lang="it-IT" sz="1200" b="1" dirty="0" smtClean="0">
                <a:solidFill>
                  <a:schemeClr val="tx1"/>
                </a:solidFill>
              </a:rPr>
              <a:t>(</a:t>
            </a:r>
            <a:r>
              <a:rPr lang="it-IT" sz="1200" b="1" dirty="0">
                <a:solidFill>
                  <a:schemeClr val="tx1"/>
                </a:solidFill>
              </a:rPr>
              <a:t>Recettore, Enzima…)</a:t>
            </a:r>
            <a:endParaRPr lang="en-US" sz="1200" b="1" dirty="0">
              <a:solidFill>
                <a:schemeClr val="tx1"/>
              </a:solidFill>
            </a:endParaRPr>
          </a:p>
        </p:txBody>
      </p:sp>
      <p:sp>
        <p:nvSpPr>
          <p:cNvPr id="32" name="Text Box 12"/>
          <p:cNvSpPr txBox="1">
            <a:spLocks noChangeArrowheads="1"/>
          </p:cNvSpPr>
          <p:nvPr/>
        </p:nvSpPr>
        <p:spPr bwMode="auto">
          <a:xfrm>
            <a:off x="6278563" y="4724400"/>
            <a:ext cx="1073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0" i="0">
                <a:solidFill>
                  <a:srgbClr val="33CC33"/>
                </a:solidFill>
                <a:effectLst>
                  <a:outerShdw blurRad="38100" dist="38100" dir="2700000" algn="tl">
                    <a:srgbClr val="DDDDDD"/>
                  </a:outerShdw>
                </a:effectLst>
              </a:rPr>
              <a:t>FARMACO</a:t>
            </a:r>
            <a:endParaRPr lang="en-US" sz="1400" b="0" i="0">
              <a:solidFill>
                <a:srgbClr val="33CC33"/>
              </a:solidFill>
              <a:effectLst>
                <a:outerShdw blurRad="38100" dist="38100" dir="2700000" algn="tl">
                  <a:srgbClr val="DDDDDD"/>
                </a:outerShdw>
              </a:effectLst>
            </a:endParaRPr>
          </a:p>
        </p:txBody>
      </p:sp>
      <p:sp>
        <p:nvSpPr>
          <p:cNvPr id="33" name="Text Box 13"/>
          <p:cNvSpPr txBox="1">
            <a:spLocks noChangeArrowheads="1"/>
          </p:cNvSpPr>
          <p:nvPr/>
        </p:nvSpPr>
        <p:spPr bwMode="auto">
          <a:xfrm>
            <a:off x="5592763" y="3810000"/>
            <a:ext cx="1655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0" i="0">
                <a:solidFill>
                  <a:srgbClr val="0099FF"/>
                </a:solidFill>
              </a:rPr>
              <a:t>ENTITA</a:t>
            </a:r>
            <a:r>
              <a:rPr lang="ja-JP" altLang="it-IT" sz="1400" b="0" i="0">
                <a:solidFill>
                  <a:srgbClr val="0099FF"/>
                </a:solidFill>
                <a:latin typeface="Arial"/>
              </a:rPr>
              <a:t>’</a:t>
            </a:r>
            <a:r>
              <a:rPr lang="it-IT" sz="1400" b="0" i="0">
                <a:solidFill>
                  <a:srgbClr val="0099FF"/>
                </a:solidFill>
              </a:rPr>
              <a:t> CHIMICA</a:t>
            </a:r>
            <a:endParaRPr lang="en-US" sz="1400" b="0" i="0">
              <a:solidFill>
                <a:srgbClr val="0099FF"/>
              </a:solidFill>
            </a:endParaRPr>
          </a:p>
        </p:txBody>
      </p:sp>
      <p:sp>
        <p:nvSpPr>
          <p:cNvPr id="34" name="Freeform 14"/>
          <p:cNvSpPr>
            <a:spLocks/>
          </p:cNvSpPr>
          <p:nvPr/>
        </p:nvSpPr>
        <p:spPr bwMode="auto">
          <a:xfrm>
            <a:off x="2728913" y="4114800"/>
            <a:ext cx="4535487" cy="1771650"/>
          </a:xfrm>
          <a:custGeom>
            <a:avLst/>
            <a:gdLst>
              <a:gd name="T0" fmla="*/ 84 w 2857"/>
              <a:gd name="T1" fmla="*/ 1086 h 1116"/>
              <a:gd name="T2" fmla="*/ 92 w 2857"/>
              <a:gd name="T3" fmla="*/ 1084 h 1116"/>
              <a:gd name="T4" fmla="*/ 634 w 2857"/>
              <a:gd name="T5" fmla="*/ 894 h 1116"/>
              <a:gd name="T6" fmla="*/ 940 w 2857"/>
              <a:gd name="T7" fmla="*/ 432 h 1116"/>
              <a:gd name="T8" fmla="*/ 1224 w 2857"/>
              <a:gd name="T9" fmla="*/ 163 h 1116"/>
              <a:gd name="T10" fmla="*/ 1612 w 2857"/>
              <a:gd name="T11" fmla="*/ 144 h 1116"/>
              <a:gd name="T12" fmla="*/ 2188 w 2857"/>
              <a:gd name="T13" fmla="*/ 288 h 1116"/>
              <a:gd name="T14" fmla="*/ 2524 w 2857"/>
              <a:gd name="T15" fmla="*/ 192 h 1116"/>
              <a:gd name="T16" fmla="*/ 2857 w 2857"/>
              <a:gd name="T17" fmla="*/ 0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7" h="1116">
                <a:moveTo>
                  <a:pt x="84" y="1086"/>
                </a:moveTo>
                <a:cubicBezTo>
                  <a:pt x="85" y="1086"/>
                  <a:pt x="0" y="1116"/>
                  <a:pt x="92" y="1084"/>
                </a:cubicBezTo>
                <a:cubicBezTo>
                  <a:pt x="184" y="1052"/>
                  <a:pt x="493" y="1003"/>
                  <a:pt x="634" y="894"/>
                </a:cubicBezTo>
                <a:cubicBezTo>
                  <a:pt x="775" y="785"/>
                  <a:pt x="842" y="554"/>
                  <a:pt x="940" y="432"/>
                </a:cubicBezTo>
                <a:cubicBezTo>
                  <a:pt x="1038" y="310"/>
                  <a:pt x="1112" y="211"/>
                  <a:pt x="1224" y="163"/>
                </a:cubicBezTo>
                <a:cubicBezTo>
                  <a:pt x="1336" y="115"/>
                  <a:pt x="1451" y="123"/>
                  <a:pt x="1612" y="144"/>
                </a:cubicBezTo>
                <a:cubicBezTo>
                  <a:pt x="1773" y="165"/>
                  <a:pt x="2036" y="280"/>
                  <a:pt x="2188" y="288"/>
                </a:cubicBezTo>
                <a:cubicBezTo>
                  <a:pt x="2340" y="296"/>
                  <a:pt x="2412" y="240"/>
                  <a:pt x="2524" y="192"/>
                </a:cubicBezTo>
                <a:cubicBezTo>
                  <a:pt x="2636" y="144"/>
                  <a:pt x="2788" y="40"/>
                  <a:pt x="2857" y="0"/>
                </a:cubicBezTo>
              </a:path>
            </a:pathLst>
          </a:custGeom>
          <a:noFill/>
          <a:ln w="28575" cap="flat" cmpd="sng">
            <a:solidFill>
              <a:srgbClr val="99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35" name="Picture 15" descr="ingranaggio"/>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t="17857" b="10686"/>
          <a:stretch>
            <a:fillRect/>
          </a:stretch>
        </p:blipFill>
        <p:spPr bwMode="auto">
          <a:xfrm>
            <a:off x="3276600" y="1447800"/>
            <a:ext cx="1411288"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16"/>
          <p:cNvSpPr txBox="1">
            <a:spLocks noChangeArrowheads="1"/>
          </p:cNvSpPr>
          <p:nvPr/>
        </p:nvSpPr>
        <p:spPr bwMode="auto">
          <a:xfrm>
            <a:off x="2362200" y="990600"/>
            <a:ext cx="32007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Struttura Bersaglio </a:t>
            </a:r>
            <a:r>
              <a:rPr lang="it-IT" sz="1200" b="1" dirty="0">
                <a:solidFill>
                  <a:schemeClr val="tx1"/>
                </a:solidFill>
              </a:rPr>
              <a:t>(Raggi X, NMR…)</a:t>
            </a:r>
            <a:endParaRPr lang="en-US" sz="1200" b="1" dirty="0">
              <a:solidFill>
                <a:schemeClr val="tx1"/>
              </a:solidFill>
            </a:endParaRPr>
          </a:p>
        </p:txBody>
      </p:sp>
      <p:pic>
        <p:nvPicPr>
          <p:cNvPr id="37" name="Picture 17" descr="ingranaggio"/>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t="17857" b="10686"/>
          <a:stretch>
            <a:fillRect/>
          </a:stretch>
        </p:blipFill>
        <p:spPr bwMode="auto">
          <a:xfrm>
            <a:off x="4724400" y="1295400"/>
            <a:ext cx="1411288"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18"/>
          <p:cNvSpPr txBox="1">
            <a:spLocks noChangeArrowheads="1"/>
          </p:cNvSpPr>
          <p:nvPr/>
        </p:nvSpPr>
        <p:spPr bwMode="auto">
          <a:xfrm>
            <a:off x="5791200" y="1219200"/>
            <a:ext cx="31246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High-</a:t>
            </a:r>
            <a:r>
              <a:rPr lang="it-IT" sz="1400" b="1" i="0" dirty="0" err="1">
                <a:solidFill>
                  <a:schemeClr val="tx1"/>
                </a:solidFill>
              </a:rPr>
              <a:t>Throughput</a:t>
            </a:r>
            <a:r>
              <a:rPr lang="it-IT" sz="1400" b="1" i="0" dirty="0">
                <a:solidFill>
                  <a:schemeClr val="tx1"/>
                </a:solidFill>
              </a:rPr>
              <a:t> Screening (HTS)</a:t>
            </a:r>
            <a:endParaRPr lang="en-US" sz="1400" b="1" i="0" dirty="0">
              <a:solidFill>
                <a:schemeClr val="tx1"/>
              </a:solidFill>
            </a:endParaRPr>
          </a:p>
        </p:txBody>
      </p:sp>
      <p:pic>
        <p:nvPicPr>
          <p:cNvPr id="39" name="Picture 19" descr="ingranaggio"/>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t="17857" b="10686"/>
          <a:stretch>
            <a:fillRect/>
          </a:stretch>
        </p:blipFill>
        <p:spPr bwMode="auto">
          <a:xfrm>
            <a:off x="6056313" y="1763713"/>
            <a:ext cx="1411287"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0"/>
          <p:cNvSpPr txBox="1">
            <a:spLocks noChangeArrowheads="1"/>
          </p:cNvSpPr>
          <p:nvPr/>
        </p:nvSpPr>
        <p:spPr bwMode="auto">
          <a:xfrm>
            <a:off x="7315200" y="2133600"/>
            <a:ext cx="17443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400" b="1" i="0" dirty="0">
                <a:solidFill>
                  <a:schemeClr val="tx1"/>
                </a:solidFill>
              </a:rPr>
              <a:t>Genomica</a:t>
            </a:r>
          </a:p>
          <a:p>
            <a:pPr>
              <a:lnSpc>
                <a:spcPct val="100000"/>
              </a:lnSpc>
              <a:spcBef>
                <a:spcPct val="0"/>
              </a:spcBef>
            </a:pPr>
            <a:r>
              <a:rPr lang="it-IT" sz="1400" b="1" i="0" dirty="0" err="1">
                <a:solidFill>
                  <a:schemeClr val="tx1"/>
                </a:solidFill>
              </a:rPr>
              <a:t>Proteosomica</a:t>
            </a:r>
            <a:endParaRPr lang="it-IT" sz="1400" b="1" i="0" dirty="0">
              <a:solidFill>
                <a:schemeClr val="tx1"/>
              </a:solidFill>
            </a:endParaRPr>
          </a:p>
          <a:p>
            <a:pPr>
              <a:lnSpc>
                <a:spcPct val="100000"/>
              </a:lnSpc>
              <a:spcBef>
                <a:spcPct val="0"/>
              </a:spcBef>
            </a:pPr>
            <a:r>
              <a:rPr lang="it-IT" sz="1400" i="0" dirty="0">
                <a:solidFill>
                  <a:schemeClr val="tx1"/>
                </a:solidFill>
              </a:rPr>
              <a:t>Farmacogenomica</a:t>
            </a:r>
            <a:endParaRPr lang="en-US" sz="1400" i="0" dirty="0">
              <a:solidFill>
                <a:schemeClr val="tx1"/>
              </a:solidFill>
            </a:endParaRPr>
          </a:p>
        </p:txBody>
      </p:sp>
      <p:sp>
        <p:nvSpPr>
          <p:cNvPr id="41" name="Text Box 21"/>
          <p:cNvSpPr txBox="1">
            <a:spLocks noChangeArrowheads="1"/>
          </p:cNvSpPr>
          <p:nvPr/>
        </p:nvSpPr>
        <p:spPr bwMode="auto">
          <a:xfrm>
            <a:off x="88900" y="125413"/>
            <a:ext cx="91683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i="0" dirty="0">
                <a:solidFill>
                  <a:srgbClr val="FF0000"/>
                </a:solidFill>
                <a:effectLst>
                  <a:outerShdw blurRad="38100" dist="38100" dir="2700000" algn="tl">
                    <a:srgbClr val="DDDDDD"/>
                  </a:outerShdw>
                </a:effectLst>
              </a:rPr>
              <a:t>Drug discovery </a:t>
            </a:r>
            <a:r>
              <a:rPr lang="en-US" sz="2400" b="1" i="0" dirty="0" err="1">
                <a:solidFill>
                  <a:srgbClr val="FF0000"/>
                </a:solidFill>
                <a:effectLst>
                  <a:outerShdw blurRad="38100" dist="38100" dir="2700000" algn="tl">
                    <a:srgbClr val="DDDDDD"/>
                  </a:outerShdw>
                </a:effectLst>
              </a:rPr>
              <a:t>oggi</a:t>
            </a:r>
            <a:r>
              <a:rPr lang="en-US" sz="2400" b="1" i="0" dirty="0">
                <a:solidFill>
                  <a:srgbClr val="FF0000"/>
                </a:solidFill>
                <a:effectLst>
                  <a:outerShdw blurRad="38100" dist="38100" dir="2700000" algn="tl">
                    <a:srgbClr val="DDDDDD"/>
                  </a:outerShdw>
                </a:effectLst>
              </a:rPr>
              <a:t> </a:t>
            </a:r>
            <a:r>
              <a:rPr lang="en-US" sz="2400" b="1" i="0" dirty="0" err="1">
                <a:solidFill>
                  <a:srgbClr val="FF0000"/>
                </a:solidFill>
                <a:effectLst>
                  <a:outerShdw blurRad="38100" dist="38100" dir="2700000" algn="tl">
                    <a:srgbClr val="DDDDDD"/>
                  </a:outerShdw>
                </a:effectLst>
              </a:rPr>
              <a:t>significa</a:t>
            </a:r>
            <a:r>
              <a:rPr lang="en-US" sz="2400" b="1" i="0" dirty="0">
                <a:solidFill>
                  <a:srgbClr val="FF0000"/>
                </a:solidFill>
                <a:effectLst>
                  <a:outerShdw blurRad="38100" dist="38100" dir="2700000" algn="tl">
                    <a:srgbClr val="DDDDDD"/>
                  </a:outerShdw>
                </a:effectLst>
              </a:rPr>
              <a:t>…. </a:t>
            </a:r>
            <a:r>
              <a:rPr lang="en-US" sz="2400" b="1" i="0" dirty="0" err="1">
                <a:solidFill>
                  <a:srgbClr val="FF0000"/>
                </a:solidFill>
                <a:effectLst>
                  <a:outerShdw blurRad="38100" dist="38100" dir="2700000" algn="tl">
                    <a:srgbClr val="DDDDDD"/>
                  </a:outerShdw>
                </a:effectLst>
              </a:rPr>
              <a:t>collaborazione</a:t>
            </a:r>
            <a:r>
              <a:rPr lang="en-US" sz="2400" b="1" i="0" dirty="0">
                <a:solidFill>
                  <a:srgbClr val="FF0000"/>
                </a:solidFill>
                <a:effectLst>
                  <a:outerShdw blurRad="38100" dist="38100" dir="2700000" algn="tl">
                    <a:srgbClr val="DDDDDD"/>
                  </a:outerShdw>
                </a:effectLst>
              </a:rPr>
              <a:t> </a:t>
            </a:r>
            <a:r>
              <a:rPr lang="en-US" sz="2400" b="1" i="0" dirty="0" err="1">
                <a:solidFill>
                  <a:srgbClr val="FF0000"/>
                </a:solidFill>
                <a:effectLst>
                  <a:outerShdw blurRad="38100" dist="38100" dir="2700000" algn="tl">
                    <a:srgbClr val="DDDDDD"/>
                  </a:outerShdw>
                </a:effectLst>
              </a:rPr>
              <a:t>intelligente</a:t>
            </a:r>
            <a:r>
              <a:rPr lang="en-US" sz="2400" b="1" i="0" dirty="0">
                <a:solidFill>
                  <a:srgbClr val="FF0000"/>
                </a:solidFill>
                <a:effectLst>
                  <a:outerShdw blurRad="38100" dist="38100" dir="2700000" algn="tl">
                    <a:srgbClr val="DDDDDD"/>
                  </a:outerShdw>
                </a:effectLst>
              </a:rPr>
              <a:t>!!</a:t>
            </a:r>
          </a:p>
        </p:txBody>
      </p:sp>
    </p:spTree>
    <p:extLst>
      <p:ext uri="{BB962C8B-B14F-4D97-AF65-F5344CB8AC3E}">
        <p14:creationId xmlns:p14="http://schemas.microsoft.com/office/powerpoint/2010/main" val="1898926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2"/>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27"/>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0"/>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35"/>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37"/>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39"/>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2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6377781" y="3179763"/>
            <a:ext cx="2624138" cy="1828800"/>
          </a:xfrm>
          <a:prstGeom prst="cube">
            <a:avLst>
              <a:gd name="adj" fmla="val 25000"/>
            </a:avLst>
          </a:prstGeom>
          <a:solidFill>
            <a:srgbClr val="333333"/>
          </a:solidFill>
          <a:ln w="9525">
            <a:solidFill>
              <a:srgbClr val="33333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AutoShape 3"/>
          <p:cNvSpPr>
            <a:spLocks noChangeArrowheads="1"/>
          </p:cNvSpPr>
          <p:nvPr/>
        </p:nvSpPr>
        <p:spPr bwMode="auto">
          <a:xfrm>
            <a:off x="3091656" y="3246438"/>
            <a:ext cx="2652713" cy="1828800"/>
          </a:xfrm>
          <a:prstGeom prst="cube">
            <a:avLst>
              <a:gd name="adj"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AutoShape 4"/>
          <p:cNvSpPr>
            <a:spLocks noChangeArrowheads="1"/>
          </p:cNvSpPr>
          <p:nvPr/>
        </p:nvSpPr>
        <p:spPr bwMode="auto">
          <a:xfrm>
            <a:off x="97631" y="3314700"/>
            <a:ext cx="2638425" cy="1828800"/>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Text Box 5"/>
          <p:cNvSpPr txBox="1">
            <a:spLocks noChangeArrowheads="1"/>
          </p:cNvSpPr>
          <p:nvPr/>
        </p:nvSpPr>
        <p:spPr bwMode="auto">
          <a:xfrm>
            <a:off x="5657056" y="5445125"/>
            <a:ext cx="354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a:solidFill>
                  <a:schemeClr val="bg2"/>
                </a:solidFill>
              </a:rPr>
              <a:t>Spazio fisio-patologico</a:t>
            </a:r>
          </a:p>
        </p:txBody>
      </p:sp>
      <p:sp>
        <p:nvSpPr>
          <p:cNvPr id="6" name="Text Box 6"/>
          <p:cNvSpPr txBox="1">
            <a:spLocks noChangeArrowheads="1"/>
          </p:cNvSpPr>
          <p:nvPr/>
        </p:nvSpPr>
        <p:spPr bwMode="auto">
          <a:xfrm>
            <a:off x="-15082" y="5454650"/>
            <a:ext cx="24257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rgbClr val="FFFF00"/>
                </a:solidFill>
              </a:rPr>
              <a:t>Spazio</a:t>
            </a:r>
            <a:r>
              <a:rPr lang="en-US" sz="2400" b="1" dirty="0">
                <a:solidFill>
                  <a:srgbClr val="FFFF00"/>
                </a:solidFill>
              </a:rPr>
              <a:t> </a:t>
            </a:r>
            <a:r>
              <a:rPr lang="en-US" sz="2400" b="1" dirty="0" err="1">
                <a:solidFill>
                  <a:srgbClr val="FFFF00"/>
                </a:solidFill>
              </a:rPr>
              <a:t>chimico</a:t>
            </a:r>
            <a:endParaRPr lang="en-US" sz="2400" b="1" dirty="0">
              <a:solidFill>
                <a:srgbClr val="FFFF00"/>
              </a:solidFill>
            </a:endParaRPr>
          </a:p>
        </p:txBody>
      </p:sp>
      <p:sp>
        <p:nvSpPr>
          <p:cNvPr id="7" name="Text Box 7"/>
          <p:cNvSpPr txBox="1">
            <a:spLocks noChangeArrowheads="1"/>
          </p:cNvSpPr>
          <p:nvPr/>
        </p:nvSpPr>
        <p:spPr bwMode="auto">
          <a:xfrm>
            <a:off x="2834481" y="5429250"/>
            <a:ext cx="262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rgbClr val="FF6600"/>
                </a:solidFill>
              </a:rPr>
              <a:t>Spazio</a:t>
            </a:r>
            <a:r>
              <a:rPr lang="en-US" sz="2400" b="1" dirty="0">
                <a:solidFill>
                  <a:srgbClr val="FF6600"/>
                </a:solidFill>
              </a:rPr>
              <a:t> </a:t>
            </a:r>
            <a:r>
              <a:rPr lang="en-US" sz="2400" b="1" dirty="0" err="1">
                <a:solidFill>
                  <a:srgbClr val="FF6600"/>
                </a:solidFill>
              </a:rPr>
              <a:t>biologico</a:t>
            </a:r>
            <a:endParaRPr lang="en-US" sz="2400" b="1" dirty="0">
              <a:solidFill>
                <a:srgbClr val="FF6600"/>
              </a:solidFill>
            </a:endParaRPr>
          </a:p>
        </p:txBody>
      </p:sp>
      <p:sp>
        <p:nvSpPr>
          <p:cNvPr id="8" name="Oval 8"/>
          <p:cNvSpPr>
            <a:spLocks noChangeArrowheads="1"/>
          </p:cNvSpPr>
          <p:nvPr/>
        </p:nvSpPr>
        <p:spPr bwMode="auto">
          <a:xfrm>
            <a:off x="148431" y="39624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9"/>
          <p:cNvSpPr>
            <a:spLocks noChangeArrowheads="1"/>
          </p:cNvSpPr>
          <p:nvPr/>
        </p:nvSpPr>
        <p:spPr bwMode="auto">
          <a:xfrm>
            <a:off x="364331" y="41783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10"/>
          <p:cNvSpPr>
            <a:spLocks noChangeArrowheads="1"/>
          </p:cNvSpPr>
          <p:nvPr/>
        </p:nvSpPr>
        <p:spPr bwMode="auto">
          <a:xfrm>
            <a:off x="580231" y="43942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1"/>
          <p:cNvSpPr>
            <a:spLocks noChangeArrowheads="1"/>
          </p:cNvSpPr>
          <p:nvPr/>
        </p:nvSpPr>
        <p:spPr bwMode="auto">
          <a:xfrm>
            <a:off x="796131" y="46101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2"/>
          <p:cNvSpPr>
            <a:spLocks noChangeArrowheads="1"/>
          </p:cNvSpPr>
          <p:nvPr/>
        </p:nvSpPr>
        <p:spPr bwMode="auto">
          <a:xfrm>
            <a:off x="1012031" y="482600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3"/>
          <p:cNvSpPr>
            <a:spLocks noChangeArrowheads="1"/>
          </p:cNvSpPr>
          <p:nvPr/>
        </p:nvSpPr>
        <p:spPr bwMode="auto">
          <a:xfrm>
            <a:off x="478631" y="39211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4"/>
          <p:cNvSpPr>
            <a:spLocks noChangeArrowheads="1"/>
          </p:cNvSpPr>
          <p:nvPr/>
        </p:nvSpPr>
        <p:spPr bwMode="auto">
          <a:xfrm>
            <a:off x="694531" y="41370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5"/>
          <p:cNvSpPr>
            <a:spLocks noChangeArrowheads="1"/>
          </p:cNvSpPr>
          <p:nvPr/>
        </p:nvSpPr>
        <p:spPr bwMode="auto">
          <a:xfrm>
            <a:off x="910431" y="43529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6"/>
          <p:cNvSpPr>
            <a:spLocks noChangeArrowheads="1"/>
          </p:cNvSpPr>
          <p:nvPr/>
        </p:nvSpPr>
        <p:spPr bwMode="auto">
          <a:xfrm>
            <a:off x="1126331" y="45688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7"/>
          <p:cNvSpPr>
            <a:spLocks noChangeArrowheads="1"/>
          </p:cNvSpPr>
          <p:nvPr/>
        </p:nvSpPr>
        <p:spPr bwMode="auto">
          <a:xfrm>
            <a:off x="1342231" y="478472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8"/>
          <p:cNvSpPr>
            <a:spLocks noChangeArrowheads="1"/>
          </p:cNvSpPr>
          <p:nvPr/>
        </p:nvSpPr>
        <p:spPr bwMode="auto">
          <a:xfrm>
            <a:off x="808831" y="38798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9"/>
          <p:cNvSpPr>
            <a:spLocks noChangeArrowheads="1"/>
          </p:cNvSpPr>
          <p:nvPr/>
        </p:nvSpPr>
        <p:spPr bwMode="auto">
          <a:xfrm>
            <a:off x="1024731" y="40957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20"/>
          <p:cNvSpPr>
            <a:spLocks noChangeArrowheads="1"/>
          </p:cNvSpPr>
          <p:nvPr/>
        </p:nvSpPr>
        <p:spPr bwMode="auto">
          <a:xfrm>
            <a:off x="1240631" y="43116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21"/>
          <p:cNvSpPr>
            <a:spLocks noChangeArrowheads="1"/>
          </p:cNvSpPr>
          <p:nvPr/>
        </p:nvSpPr>
        <p:spPr bwMode="auto">
          <a:xfrm>
            <a:off x="1456531" y="4527550"/>
            <a:ext cx="179388" cy="179388"/>
          </a:xfrm>
          <a:prstGeom prst="ellipse">
            <a:avLst/>
          </a:prstGeom>
          <a:solidFill>
            <a:srgbClr val="33CC33"/>
          </a:solidFill>
          <a:ln w="22225">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22"/>
          <p:cNvSpPr>
            <a:spLocks noChangeArrowheads="1"/>
          </p:cNvSpPr>
          <p:nvPr/>
        </p:nvSpPr>
        <p:spPr bwMode="auto">
          <a:xfrm>
            <a:off x="1672431" y="4743450"/>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23"/>
          <p:cNvSpPr>
            <a:spLocks noChangeArrowheads="1"/>
          </p:cNvSpPr>
          <p:nvPr/>
        </p:nvSpPr>
        <p:spPr bwMode="auto">
          <a:xfrm>
            <a:off x="1139031" y="38385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4"/>
          <p:cNvSpPr>
            <a:spLocks noChangeArrowheads="1"/>
          </p:cNvSpPr>
          <p:nvPr/>
        </p:nvSpPr>
        <p:spPr bwMode="auto">
          <a:xfrm>
            <a:off x="1354931" y="40544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25"/>
          <p:cNvSpPr>
            <a:spLocks noChangeArrowheads="1"/>
          </p:cNvSpPr>
          <p:nvPr/>
        </p:nvSpPr>
        <p:spPr bwMode="auto">
          <a:xfrm>
            <a:off x="1570831" y="42703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26"/>
          <p:cNvSpPr>
            <a:spLocks noChangeArrowheads="1"/>
          </p:cNvSpPr>
          <p:nvPr/>
        </p:nvSpPr>
        <p:spPr bwMode="auto">
          <a:xfrm>
            <a:off x="1786731" y="44862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27"/>
          <p:cNvSpPr>
            <a:spLocks noChangeArrowheads="1"/>
          </p:cNvSpPr>
          <p:nvPr/>
        </p:nvSpPr>
        <p:spPr bwMode="auto">
          <a:xfrm>
            <a:off x="2002631" y="4702175"/>
            <a:ext cx="179388" cy="179388"/>
          </a:xfrm>
          <a:prstGeom prst="ellipse">
            <a:avLst/>
          </a:pr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28"/>
          <p:cNvSpPr>
            <a:spLocks noChangeArrowheads="1"/>
          </p:cNvSpPr>
          <p:nvPr/>
        </p:nvSpPr>
        <p:spPr bwMode="auto">
          <a:xfrm>
            <a:off x="3169444" y="38623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Oval 29"/>
          <p:cNvSpPr>
            <a:spLocks noChangeArrowheads="1"/>
          </p:cNvSpPr>
          <p:nvPr/>
        </p:nvSpPr>
        <p:spPr bwMode="auto">
          <a:xfrm>
            <a:off x="3385344" y="40782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Oval 30"/>
          <p:cNvSpPr>
            <a:spLocks noChangeArrowheads="1"/>
          </p:cNvSpPr>
          <p:nvPr/>
        </p:nvSpPr>
        <p:spPr bwMode="auto">
          <a:xfrm>
            <a:off x="3601244" y="42941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Oval 31"/>
          <p:cNvSpPr>
            <a:spLocks noChangeArrowheads="1"/>
          </p:cNvSpPr>
          <p:nvPr/>
        </p:nvSpPr>
        <p:spPr bwMode="auto">
          <a:xfrm>
            <a:off x="3817144" y="45100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Oval 32"/>
          <p:cNvSpPr>
            <a:spLocks noChangeArrowheads="1"/>
          </p:cNvSpPr>
          <p:nvPr/>
        </p:nvSpPr>
        <p:spPr bwMode="auto">
          <a:xfrm>
            <a:off x="4033044" y="472598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Oval 33"/>
          <p:cNvSpPr>
            <a:spLocks noChangeArrowheads="1"/>
          </p:cNvSpPr>
          <p:nvPr/>
        </p:nvSpPr>
        <p:spPr bwMode="auto">
          <a:xfrm>
            <a:off x="3499644" y="3821113"/>
            <a:ext cx="179387" cy="179387"/>
          </a:xfrm>
          <a:prstGeom prst="ellipse">
            <a:avLst/>
          </a:prstGeom>
          <a:solidFill>
            <a:srgbClr val="FF0000"/>
          </a:solidFill>
          <a:ln w="2222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Oval 34"/>
          <p:cNvSpPr>
            <a:spLocks noChangeArrowheads="1"/>
          </p:cNvSpPr>
          <p:nvPr/>
        </p:nvSpPr>
        <p:spPr bwMode="auto">
          <a:xfrm>
            <a:off x="3715544" y="40370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Oval 35"/>
          <p:cNvSpPr>
            <a:spLocks noChangeArrowheads="1"/>
          </p:cNvSpPr>
          <p:nvPr/>
        </p:nvSpPr>
        <p:spPr bwMode="auto">
          <a:xfrm>
            <a:off x="3931444" y="42529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Oval 36"/>
          <p:cNvSpPr>
            <a:spLocks noChangeArrowheads="1"/>
          </p:cNvSpPr>
          <p:nvPr/>
        </p:nvSpPr>
        <p:spPr bwMode="auto">
          <a:xfrm>
            <a:off x="4147344" y="44688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Oval 37"/>
          <p:cNvSpPr>
            <a:spLocks noChangeArrowheads="1"/>
          </p:cNvSpPr>
          <p:nvPr/>
        </p:nvSpPr>
        <p:spPr bwMode="auto">
          <a:xfrm>
            <a:off x="4363244" y="468471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Oval 38"/>
          <p:cNvSpPr>
            <a:spLocks noChangeArrowheads="1"/>
          </p:cNvSpPr>
          <p:nvPr/>
        </p:nvSpPr>
        <p:spPr bwMode="auto">
          <a:xfrm>
            <a:off x="3829844" y="37798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Oval 39"/>
          <p:cNvSpPr>
            <a:spLocks noChangeArrowheads="1"/>
          </p:cNvSpPr>
          <p:nvPr/>
        </p:nvSpPr>
        <p:spPr bwMode="auto">
          <a:xfrm>
            <a:off x="4045744" y="39957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Oval 40"/>
          <p:cNvSpPr>
            <a:spLocks noChangeArrowheads="1"/>
          </p:cNvSpPr>
          <p:nvPr/>
        </p:nvSpPr>
        <p:spPr bwMode="auto">
          <a:xfrm>
            <a:off x="4261644" y="42116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Oval 41"/>
          <p:cNvSpPr>
            <a:spLocks noChangeArrowheads="1"/>
          </p:cNvSpPr>
          <p:nvPr/>
        </p:nvSpPr>
        <p:spPr bwMode="auto">
          <a:xfrm>
            <a:off x="4477544" y="44275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 name="Oval 42"/>
          <p:cNvSpPr>
            <a:spLocks noChangeArrowheads="1"/>
          </p:cNvSpPr>
          <p:nvPr/>
        </p:nvSpPr>
        <p:spPr bwMode="auto">
          <a:xfrm>
            <a:off x="4693444" y="4643438"/>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Oval 43"/>
          <p:cNvSpPr>
            <a:spLocks noChangeArrowheads="1"/>
          </p:cNvSpPr>
          <p:nvPr/>
        </p:nvSpPr>
        <p:spPr bwMode="auto">
          <a:xfrm>
            <a:off x="4160044" y="37385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 name="Oval 44"/>
          <p:cNvSpPr>
            <a:spLocks noChangeArrowheads="1"/>
          </p:cNvSpPr>
          <p:nvPr/>
        </p:nvSpPr>
        <p:spPr bwMode="auto">
          <a:xfrm>
            <a:off x="4375944" y="39544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 name="Oval 45"/>
          <p:cNvSpPr>
            <a:spLocks noChangeArrowheads="1"/>
          </p:cNvSpPr>
          <p:nvPr/>
        </p:nvSpPr>
        <p:spPr bwMode="auto">
          <a:xfrm>
            <a:off x="4591844" y="41703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 name="Oval 46"/>
          <p:cNvSpPr>
            <a:spLocks noChangeArrowheads="1"/>
          </p:cNvSpPr>
          <p:nvPr/>
        </p:nvSpPr>
        <p:spPr bwMode="auto">
          <a:xfrm>
            <a:off x="4807744" y="43862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Oval 47"/>
          <p:cNvSpPr>
            <a:spLocks noChangeArrowheads="1"/>
          </p:cNvSpPr>
          <p:nvPr/>
        </p:nvSpPr>
        <p:spPr bwMode="auto">
          <a:xfrm>
            <a:off x="5023644" y="4602163"/>
            <a:ext cx="179387" cy="179387"/>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8" name="Group 48"/>
          <p:cNvGrpSpPr>
            <a:grpSpLocks/>
          </p:cNvGrpSpPr>
          <p:nvPr/>
        </p:nvGrpSpPr>
        <p:grpSpPr bwMode="auto">
          <a:xfrm>
            <a:off x="6436519" y="3736975"/>
            <a:ext cx="2033587" cy="1166813"/>
            <a:chOff x="165" y="2071"/>
            <a:chExt cx="1281" cy="735"/>
          </a:xfrm>
        </p:grpSpPr>
        <p:sp>
          <p:nvSpPr>
            <p:cNvPr id="49" name="Oval 49"/>
            <p:cNvSpPr>
              <a:spLocks noChangeArrowheads="1"/>
            </p:cNvSpPr>
            <p:nvPr/>
          </p:nvSpPr>
          <p:spPr bwMode="auto">
            <a:xfrm>
              <a:off x="165" y="214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 name="Oval 50"/>
            <p:cNvSpPr>
              <a:spLocks noChangeArrowheads="1"/>
            </p:cNvSpPr>
            <p:nvPr/>
          </p:nvSpPr>
          <p:spPr bwMode="auto">
            <a:xfrm>
              <a:off x="301" y="228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 name="Oval 51"/>
            <p:cNvSpPr>
              <a:spLocks noChangeArrowheads="1"/>
            </p:cNvSpPr>
            <p:nvPr/>
          </p:nvSpPr>
          <p:spPr bwMode="auto">
            <a:xfrm>
              <a:off x="437" y="242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 name="Oval 52"/>
            <p:cNvSpPr>
              <a:spLocks noChangeArrowheads="1"/>
            </p:cNvSpPr>
            <p:nvPr/>
          </p:nvSpPr>
          <p:spPr bwMode="auto">
            <a:xfrm>
              <a:off x="573" y="255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Oval 53"/>
            <p:cNvSpPr>
              <a:spLocks noChangeArrowheads="1"/>
            </p:cNvSpPr>
            <p:nvPr/>
          </p:nvSpPr>
          <p:spPr bwMode="auto">
            <a:xfrm>
              <a:off x="709" y="269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 name="Oval 54"/>
            <p:cNvSpPr>
              <a:spLocks noChangeArrowheads="1"/>
            </p:cNvSpPr>
            <p:nvPr/>
          </p:nvSpPr>
          <p:spPr bwMode="auto">
            <a:xfrm>
              <a:off x="373" y="212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Oval 55"/>
            <p:cNvSpPr>
              <a:spLocks noChangeArrowheads="1"/>
            </p:cNvSpPr>
            <p:nvPr/>
          </p:nvSpPr>
          <p:spPr bwMode="auto">
            <a:xfrm>
              <a:off x="509" y="225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rgbClr val="00008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 name="Oval 56"/>
            <p:cNvSpPr>
              <a:spLocks noChangeArrowheads="1"/>
            </p:cNvSpPr>
            <p:nvPr/>
          </p:nvSpPr>
          <p:spPr bwMode="auto">
            <a:xfrm>
              <a:off x="645" y="239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 name="Oval 57"/>
            <p:cNvSpPr>
              <a:spLocks noChangeArrowheads="1"/>
            </p:cNvSpPr>
            <p:nvPr/>
          </p:nvSpPr>
          <p:spPr bwMode="auto">
            <a:xfrm>
              <a:off x="781" y="253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 name="Oval 58"/>
            <p:cNvSpPr>
              <a:spLocks noChangeArrowheads="1"/>
            </p:cNvSpPr>
            <p:nvPr/>
          </p:nvSpPr>
          <p:spPr bwMode="auto">
            <a:xfrm>
              <a:off x="917" y="266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Oval 59"/>
            <p:cNvSpPr>
              <a:spLocks noChangeArrowheads="1"/>
            </p:cNvSpPr>
            <p:nvPr/>
          </p:nvSpPr>
          <p:spPr bwMode="auto">
            <a:xfrm>
              <a:off x="581" y="209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Oval 60"/>
            <p:cNvSpPr>
              <a:spLocks noChangeArrowheads="1"/>
            </p:cNvSpPr>
            <p:nvPr/>
          </p:nvSpPr>
          <p:spPr bwMode="auto">
            <a:xfrm>
              <a:off x="717" y="223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 name="Oval 61"/>
            <p:cNvSpPr>
              <a:spLocks noChangeArrowheads="1"/>
            </p:cNvSpPr>
            <p:nvPr/>
          </p:nvSpPr>
          <p:spPr bwMode="auto">
            <a:xfrm>
              <a:off x="853" y="236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 name="Oval 62"/>
            <p:cNvSpPr>
              <a:spLocks noChangeArrowheads="1"/>
            </p:cNvSpPr>
            <p:nvPr/>
          </p:nvSpPr>
          <p:spPr bwMode="auto">
            <a:xfrm>
              <a:off x="989" y="250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 name="Oval 63"/>
            <p:cNvSpPr>
              <a:spLocks noChangeArrowheads="1"/>
            </p:cNvSpPr>
            <p:nvPr/>
          </p:nvSpPr>
          <p:spPr bwMode="auto">
            <a:xfrm>
              <a:off x="1125" y="264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 name="Oval 64"/>
            <p:cNvSpPr>
              <a:spLocks noChangeArrowheads="1"/>
            </p:cNvSpPr>
            <p:nvPr/>
          </p:nvSpPr>
          <p:spPr bwMode="auto">
            <a:xfrm>
              <a:off x="789" y="207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 name="Oval 65"/>
            <p:cNvSpPr>
              <a:spLocks noChangeArrowheads="1"/>
            </p:cNvSpPr>
            <p:nvPr/>
          </p:nvSpPr>
          <p:spPr bwMode="auto">
            <a:xfrm>
              <a:off x="925" y="220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Oval 66"/>
            <p:cNvSpPr>
              <a:spLocks noChangeArrowheads="1"/>
            </p:cNvSpPr>
            <p:nvPr/>
          </p:nvSpPr>
          <p:spPr bwMode="auto">
            <a:xfrm>
              <a:off x="1061" y="234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 name="Oval 67"/>
            <p:cNvSpPr>
              <a:spLocks noChangeArrowheads="1"/>
            </p:cNvSpPr>
            <p:nvPr/>
          </p:nvSpPr>
          <p:spPr bwMode="auto">
            <a:xfrm>
              <a:off x="1197" y="247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 name="Oval 68"/>
            <p:cNvSpPr>
              <a:spLocks noChangeArrowheads="1"/>
            </p:cNvSpPr>
            <p:nvPr/>
          </p:nvSpPr>
          <p:spPr bwMode="auto">
            <a:xfrm>
              <a:off x="1333" y="261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9" name="Line 69"/>
          <p:cNvSpPr>
            <a:spLocks noChangeShapeType="1"/>
          </p:cNvSpPr>
          <p:nvPr/>
        </p:nvSpPr>
        <p:spPr bwMode="auto">
          <a:xfrm>
            <a:off x="3596481" y="3883025"/>
            <a:ext cx="3417888" cy="225425"/>
          </a:xfrm>
          <a:prstGeom prst="line">
            <a:avLst/>
          </a:prstGeom>
          <a:noFill/>
          <a:ln w="25400">
            <a:solidFill>
              <a:schemeClr val="bg2"/>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70" name="Line 70"/>
          <p:cNvSpPr>
            <a:spLocks noChangeShapeType="1"/>
          </p:cNvSpPr>
          <p:nvPr/>
        </p:nvSpPr>
        <p:spPr bwMode="auto">
          <a:xfrm flipV="1">
            <a:off x="1574006" y="3897313"/>
            <a:ext cx="1978025" cy="704850"/>
          </a:xfrm>
          <a:prstGeom prst="line">
            <a:avLst/>
          </a:prstGeom>
          <a:noFill/>
          <a:ln w="25400">
            <a:solidFill>
              <a:srgbClr val="33CC33"/>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nvGrpSpPr>
          <p:cNvPr id="71" name="Group 71"/>
          <p:cNvGrpSpPr>
            <a:grpSpLocks/>
          </p:cNvGrpSpPr>
          <p:nvPr/>
        </p:nvGrpSpPr>
        <p:grpSpPr bwMode="auto">
          <a:xfrm>
            <a:off x="173831" y="2201863"/>
            <a:ext cx="3568700" cy="641350"/>
            <a:chOff x="73" y="773"/>
            <a:chExt cx="2248" cy="404"/>
          </a:xfrm>
        </p:grpSpPr>
        <p:sp>
          <p:nvSpPr>
            <p:cNvPr id="72" name="Oval 72"/>
            <p:cNvSpPr>
              <a:spLocks noChangeArrowheads="1"/>
            </p:cNvSpPr>
            <p:nvPr/>
          </p:nvSpPr>
          <p:spPr bwMode="auto">
            <a:xfrm>
              <a:off x="195" y="862"/>
              <a:ext cx="142" cy="13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 name="Line 73"/>
            <p:cNvSpPr>
              <a:spLocks noChangeShapeType="1"/>
            </p:cNvSpPr>
            <p:nvPr/>
          </p:nvSpPr>
          <p:spPr bwMode="auto">
            <a:xfrm>
              <a:off x="73" y="1089"/>
              <a:ext cx="416" cy="0"/>
            </a:xfrm>
            <a:prstGeom prst="line">
              <a:avLst/>
            </a:prstGeom>
            <a:noFill/>
            <a:ln w="25400">
              <a:solidFill>
                <a:srgbClr val="33CC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74" name="Text Box 74"/>
            <p:cNvSpPr txBox="1">
              <a:spLocks noChangeArrowheads="1"/>
            </p:cNvSpPr>
            <p:nvPr/>
          </p:nvSpPr>
          <p:spPr bwMode="auto">
            <a:xfrm>
              <a:off x="527" y="773"/>
              <a:ext cx="17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rgbClr val="33CC33"/>
                  </a:solidFill>
                </a:rPr>
                <a:t>Farmaco</a:t>
              </a:r>
            </a:p>
            <a:p>
              <a:pPr>
                <a:lnSpc>
                  <a:spcPct val="100000"/>
                </a:lnSpc>
                <a:spcBef>
                  <a:spcPct val="0"/>
                </a:spcBef>
              </a:pPr>
              <a:r>
                <a:rPr lang="en-US" sz="1800" i="0">
                  <a:solidFill>
                    <a:srgbClr val="33CC33"/>
                  </a:solidFill>
                </a:rPr>
                <a:t>Interazione Terapeutica</a:t>
              </a:r>
            </a:p>
          </p:txBody>
        </p:sp>
      </p:grpSp>
      <p:grpSp>
        <p:nvGrpSpPr>
          <p:cNvPr id="75" name="Group 75"/>
          <p:cNvGrpSpPr>
            <a:grpSpLocks/>
          </p:cNvGrpSpPr>
          <p:nvPr/>
        </p:nvGrpSpPr>
        <p:grpSpPr bwMode="auto">
          <a:xfrm>
            <a:off x="7169944" y="2189163"/>
            <a:ext cx="1414462" cy="366712"/>
            <a:chOff x="4702" y="1119"/>
            <a:chExt cx="891" cy="231"/>
          </a:xfrm>
        </p:grpSpPr>
        <p:sp>
          <p:nvSpPr>
            <p:cNvPr id="76" name="Oval 76"/>
            <p:cNvSpPr>
              <a:spLocks noChangeArrowheads="1"/>
            </p:cNvSpPr>
            <p:nvPr/>
          </p:nvSpPr>
          <p:spPr bwMode="auto">
            <a:xfrm>
              <a:off x="4702" y="1186"/>
              <a:ext cx="142" cy="132"/>
            </a:xfrm>
            <a:prstGeom prst="ellipse">
              <a:avLst/>
            </a:prstGeom>
            <a:noFill/>
            <a:ln w="9525">
              <a:solidFill>
                <a:schemeClr val="bg2"/>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 name="Text Box 77"/>
            <p:cNvSpPr txBox="1">
              <a:spLocks noChangeArrowheads="1"/>
            </p:cNvSpPr>
            <p:nvPr/>
          </p:nvSpPr>
          <p:spPr bwMode="auto">
            <a:xfrm>
              <a:off x="4816" y="1119"/>
              <a:ext cx="7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chemeClr val="bg2"/>
                  </a:solidFill>
                </a:rPr>
                <a:t>Patologia</a:t>
              </a:r>
            </a:p>
          </p:txBody>
        </p:sp>
      </p:grpSp>
      <p:sp>
        <p:nvSpPr>
          <p:cNvPr id="78" name="Line 78"/>
          <p:cNvSpPr>
            <a:spLocks noChangeShapeType="1"/>
          </p:cNvSpPr>
          <p:nvPr/>
        </p:nvSpPr>
        <p:spPr bwMode="auto">
          <a:xfrm>
            <a:off x="6179344" y="2393950"/>
            <a:ext cx="660400" cy="0"/>
          </a:xfrm>
          <a:prstGeom prst="line">
            <a:avLst/>
          </a:prstGeom>
          <a:noFill/>
          <a:ln w="2540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79" name="Text Box 79"/>
          <p:cNvSpPr txBox="1">
            <a:spLocks noChangeArrowheads="1"/>
          </p:cNvSpPr>
          <p:nvPr/>
        </p:nvSpPr>
        <p:spPr bwMode="auto">
          <a:xfrm>
            <a:off x="4194969" y="2190750"/>
            <a:ext cx="1933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t>Target Primario</a:t>
            </a:r>
            <a:endParaRPr lang="en-US" sz="1800" i="0">
              <a:solidFill>
                <a:srgbClr val="CC0066"/>
              </a:solidFill>
            </a:endParaRPr>
          </a:p>
        </p:txBody>
      </p:sp>
      <p:sp>
        <p:nvSpPr>
          <p:cNvPr id="80" name="Oval 80"/>
          <p:cNvSpPr>
            <a:spLocks noChangeArrowheads="1"/>
          </p:cNvSpPr>
          <p:nvPr/>
        </p:nvSpPr>
        <p:spPr bwMode="auto">
          <a:xfrm>
            <a:off x="3958431" y="2305050"/>
            <a:ext cx="225425" cy="2095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 name="Text Box 81"/>
          <p:cNvSpPr txBox="1">
            <a:spLocks noChangeArrowheads="1"/>
          </p:cNvSpPr>
          <p:nvPr/>
        </p:nvSpPr>
        <p:spPr bwMode="auto">
          <a:xfrm>
            <a:off x="1169194" y="546100"/>
            <a:ext cx="8034337" cy="1373188"/>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lnSpc>
                <a:spcPct val="100000"/>
              </a:lnSpc>
              <a:spcBef>
                <a:spcPct val="0"/>
              </a:spcBef>
            </a:pPr>
            <a:r>
              <a:rPr lang="it-IT" altLang="ja-JP" sz="2800" b="1" i="0" dirty="0">
                <a:solidFill>
                  <a:schemeClr val="accent1"/>
                </a:solidFill>
                <a:effectLst>
                  <a:outerShdw blurRad="38100" dist="38100" dir="2700000" algn="tl">
                    <a:srgbClr val="FFFFFF"/>
                  </a:outerShdw>
                </a:effectLst>
                <a:ea typeface="MS PGothic" charset="0"/>
                <a:cs typeface="MS PGothic" charset="0"/>
              </a:rPr>
              <a:t>e quindi tendiamo a previlegiare gli spazi dove ci troviamo di più a nostro agio… molto umano!!!</a:t>
            </a:r>
            <a:endParaRPr lang="en-US" sz="2800" b="1" i="0" dirty="0">
              <a:solidFill>
                <a:schemeClr val="accent1"/>
              </a:solidFill>
              <a:effectLst>
                <a:outerShdw blurRad="38100" dist="38100" dir="2700000" algn="tl">
                  <a:srgbClr val="FFFFFF"/>
                </a:outerShdw>
              </a:effectLst>
              <a:ea typeface="MS PGothic" charset="0"/>
              <a:cs typeface="MS PGothic" charset="0"/>
            </a:endParaRPr>
          </a:p>
        </p:txBody>
      </p:sp>
      <p:grpSp>
        <p:nvGrpSpPr>
          <p:cNvPr id="82" name="Group 99"/>
          <p:cNvGrpSpPr>
            <a:grpSpLocks/>
          </p:cNvGrpSpPr>
          <p:nvPr/>
        </p:nvGrpSpPr>
        <p:grpSpPr bwMode="auto">
          <a:xfrm>
            <a:off x="6436519" y="3736975"/>
            <a:ext cx="2033587" cy="1166813"/>
            <a:chOff x="165" y="2071"/>
            <a:chExt cx="1281" cy="735"/>
          </a:xfrm>
        </p:grpSpPr>
        <p:sp>
          <p:nvSpPr>
            <p:cNvPr id="83" name="Oval 100"/>
            <p:cNvSpPr>
              <a:spLocks noChangeArrowheads="1"/>
            </p:cNvSpPr>
            <p:nvPr/>
          </p:nvSpPr>
          <p:spPr bwMode="auto">
            <a:xfrm>
              <a:off x="165" y="214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 name="Oval 101"/>
            <p:cNvSpPr>
              <a:spLocks noChangeArrowheads="1"/>
            </p:cNvSpPr>
            <p:nvPr/>
          </p:nvSpPr>
          <p:spPr bwMode="auto">
            <a:xfrm>
              <a:off x="301" y="228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 name="Oval 102"/>
            <p:cNvSpPr>
              <a:spLocks noChangeArrowheads="1"/>
            </p:cNvSpPr>
            <p:nvPr/>
          </p:nvSpPr>
          <p:spPr bwMode="auto">
            <a:xfrm>
              <a:off x="437" y="242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 name="Oval 103"/>
            <p:cNvSpPr>
              <a:spLocks noChangeArrowheads="1"/>
            </p:cNvSpPr>
            <p:nvPr/>
          </p:nvSpPr>
          <p:spPr bwMode="auto">
            <a:xfrm>
              <a:off x="573" y="255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 name="Oval 104"/>
            <p:cNvSpPr>
              <a:spLocks noChangeArrowheads="1"/>
            </p:cNvSpPr>
            <p:nvPr/>
          </p:nvSpPr>
          <p:spPr bwMode="auto">
            <a:xfrm>
              <a:off x="709" y="269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 name="Oval 105"/>
            <p:cNvSpPr>
              <a:spLocks noChangeArrowheads="1"/>
            </p:cNvSpPr>
            <p:nvPr/>
          </p:nvSpPr>
          <p:spPr bwMode="auto">
            <a:xfrm>
              <a:off x="373" y="212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 name="Oval 106"/>
            <p:cNvSpPr>
              <a:spLocks noChangeArrowheads="1"/>
            </p:cNvSpPr>
            <p:nvPr/>
          </p:nvSpPr>
          <p:spPr bwMode="auto">
            <a:xfrm>
              <a:off x="509" y="225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rgbClr val="00008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 name="Oval 107"/>
            <p:cNvSpPr>
              <a:spLocks noChangeArrowheads="1"/>
            </p:cNvSpPr>
            <p:nvPr/>
          </p:nvSpPr>
          <p:spPr bwMode="auto">
            <a:xfrm>
              <a:off x="645" y="239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 name="Oval 108"/>
            <p:cNvSpPr>
              <a:spLocks noChangeArrowheads="1"/>
            </p:cNvSpPr>
            <p:nvPr/>
          </p:nvSpPr>
          <p:spPr bwMode="auto">
            <a:xfrm>
              <a:off x="781" y="253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 name="Oval 109"/>
            <p:cNvSpPr>
              <a:spLocks noChangeArrowheads="1"/>
            </p:cNvSpPr>
            <p:nvPr/>
          </p:nvSpPr>
          <p:spPr bwMode="auto">
            <a:xfrm>
              <a:off x="917" y="266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 name="Oval 110"/>
            <p:cNvSpPr>
              <a:spLocks noChangeArrowheads="1"/>
            </p:cNvSpPr>
            <p:nvPr/>
          </p:nvSpPr>
          <p:spPr bwMode="auto">
            <a:xfrm>
              <a:off x="581" y="209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4" name="Oval 111"/>
            <p:cNvSpPr>
              <a:spLocks noChangeArrowheads="1"/>
            </p:cNvSpPr>
            <p:nvPr/>
          </p:nvSpPr>
          <p:spPr bwMode="auto">
            <a:xfrm>
              <a:off x="717" y="223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 name="Oval 112"/>
            <p:cNvSpPr>
              <a:spLocks noChangeArrowheads="1"/>
            </p:cNvSpPr>
            <p:nvPr/>
          </p:nvSpPr>
          <p:spPr bwMode="auto">
            <a:xfrm>
              <a:off x="853" y="236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 name="Oval 113"/>
            <p:cNvSpPr>
              <a:spLocks noChangeArrowheads="1"/>
            </p:cNvSpPr>
            <p:nvPr/>
          </p:nvSpPr>
          <p:spPr bwMode="auto">
            <a:xfrm>
              <a:off x="989" y="250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7" name="Oval 114"/>
            <p:cNvSpPr>
              <a:spLocks noChangeArrowheads="1"/>
            </p:cNvSpPr>
            <p:nvPr/>
          </p:nvSpPr>
          <p:spPr bwMode="auto">
            <a:xfrm>
              <a:off x="1125" y="264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 name="Oval 115"/>
            <p:cNvSpPr>
              <a:spLocks noChangeArrowheads="1"/>
            </p:cNvSpPr>
            <p:nvPr/>
          </p:nvSpPr>
          <p:spPr bwMode="auto">
            <a:xfrm>
              <a:off x="789" y="207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9" name="Oval 116"/>
            <p:cNvSpPr>
              <a:spLocks noChangeArrowheads="1"/>
            </p:cNvSpPr>
            <p:nvPr/>
          </p:nvSpPr>
          <p:spPr bwMode="auto">
            <a:xfrm>
              <a:off x="925" y="220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 name="Oval 117"/>
            <p:cNvSpPr>
              <a:spLocks noChangeArrowheads="1"/>
            </p:cNvSpPr>
            <p:nvPr/>
          </p:nvSpPr>
          <p:spPr bwMode="auto">
            <a:xfrm>
              <a:off x="1061" y="234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 name="Oval 118"/>
            <p:cNvSpPr>
              <a:spLocks noChangeArrowheads="1"/>
            </p:cNvSpPr>
            <p:nvPr/>
          </p:nvSpPr>
          <p:spPr bwMode="auto">
            <a:xfrm>
              <a:off x="1197" y="247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 name="Oval 119"/>
            <p:cNvSpPr>
              <a:spLocks noChangeArrowheads="1"/>
            </p:cNvSpPr>
            <p:nvPr/>
          </p:nvSpPr>
          <p:spPr bwMode="auto">
            <a:xfrm>
              <a:off x="1333" y="261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03" name="Line 123"/>
          <p:cNvSpPr>
            <a:spLocks noChangeShapeType="1"/>
          </p:cNvSpPr>
          <p:nvPr/>
        </p:nvSpPr>
        <p:spPr bwMode="auto">
          <a:xfrm>
            <a:off x="6179344" y="2393950"/>
            <a:ext cx="660400" cy="0"/>
          </a:xfrm>
          <a:prstGeom prst="line">
            <a:avLst/>
          </a:prstGeom>
          <a:noFill/>
          <a:ln w="2540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04" name="Text Box 126"/>
          <p:cNvSpPr txBox="1">
            <a:spLocks noChangeArrowheads="1"/>
          </p:cNvSpPr>
          <p:nvPr/>
        </p:nvSpPr>
        <p:spPr bwMode="auto">
          <a:xfrm>
            <a:off x="5657056" y="5445125"/>
            <a:ext cx="354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dirty="0" err="1">
                <a:solidFill>
                  <a:schemeClr val="tx1">
                    <a:lumMod val="65000"/>
                    <a:lumOff val="35000"/>
                  </a:schemeClr>
                </a:solidFill>
              </a:rPr>
              <a:t>Spazio</a:t>
            </a:r>
            <a:r>
              <a:rPr lang="en-US" sz="2400" b="1" dirty="0">
                <a:solidFill>
                  <a:schemeClr val="tx1">
                    <a:lumMod val="65000"/>
                    <a:lumOff val="35000"/>
                  </a:schemeClr>
                </a:solidFill>
              </a:rPr>
              <a:t> </a:t>
            </a:r>
            <a:r>
              <a:rPr lang="en-US" sz="2400" b="1" dirty="0" err="1">
                <a:solidFill>
                  <a:schemeClr val="tx1">
                    <a:lumMod val="65000"/>
                    <a:lumOff val="35000"/>
                  </a:schemeClr>
                </a:solidFill>
              </a:rPr>
              <a:t>fisio-patologico</a:t>
            </a:r>
            <a:endParaRPr lang="en-US" sz="2400" b="1" dirty="0">
              <a:solidFill>
                <a:schemeClr val="tx1">
                  <a:lumMod val="65000"/>
                  <a:lumOff val="35000"/>
                </a:schemeClr>
              </a:solidFill>
            </a:endParaRPr>
          </a:p>
        </p:txBody>
      </p:sp>
      <p:grpSp>
        <p:nvGrpSpPr>
          <p:cNvPr id="105" name="Group 127"/>
          <p:cNvGrpSpPr>
            <a:grpSpLocks/>
          </p:cNvGrpSpPr>
          <p:nvPr/>
        </p:nvGrpSpPr>
        <p:grpSpPr bwMode="auto">
          <a:xfrm>
            <a:off x="6436519" y="3736975"/>
            <a:ext cx="2033587" cy="1166813"/>
            <a:chOff x="165" y="2071"/>
            <a:chExt cx="1281" cy="735"/>
          </a:xfrm>
        </p:grpSpPr>
        <p:sp>
          <p:nvSpPr>
            <p:cNvPr id="106" name="Oval 128"/>
            <p:cNvSpPr>
              <a:spLocks noChangeArrowheads="1"/>
            </p:cNvSpPr>
            <p:nvPr/>
          </p:nvSpPr>
          <p:spPr bwMode="auto">
            <a:xfrm>
              <a:off x="165" y="214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7" name="Oval 129"/>
            <p:cNvSpPr>
              <a:spLocks noChangeArrowheads="1"/>
            </p:cNvSpPr>
            <p:nvPr/>
          </p:nvSpPr>
          <p:spPr bwMode="auto">
            <a:xfrm>
              <a:off x="301" y="228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 name="Oval 130"/>
            <p:cNvSpPr>
              <a:spLocks noChangeArrowheads="1"/>
            </p:cNvSpPr>
            <p:nvPr/>
          </p:nvSpPr>
          <p:spPr bwMode="auto">
            <a:xfrm>
              <a:off x="437" y="242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9" name="Oval 131"/>
            <p:cNvSpPr>
              <a:spLocks noChangeArrowheads="1"/>
            </p:cNvSpPr>
            <p:nvPr/>
          </p:nvSpPr>
          <p:spPr bwMode="auto">
            <a:xfrm>
              <a:off x="573" y="255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0" name="Oval 132"/>
            <p:cNvSpPr>
              <a:spLocks noChangeArrowheads="1"/>
            </p:cNvSpPr>
            <p:nvPr/>
          </p:nvSpPr>
          <p:spPr bwMode="auto">
            <a:xfrm>
              <a:off x="709" y="269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 name="Oval 133"/>
            <p:cNvSpPr>
              <a:spLocks noChangeArrowheads="1"/>
            </p:cNvSpPr>
            <p:nvPr/>
          </p:nvSpPr>
          <p:spPr bwMode="auto">
            <a:xfrm>
              <a:off x="373" y="212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 name="Oval 134"/>
            <p:cNvSpPr>
              <a:spLocks noChangeArrowheads="1"/>
            </p:cNvSpPr>
            <p:nvPr/>
          </p:nvSpPr>
          <p:spPr bwMode="auto">
            <a:xfrm>
              <a:off x="509" y="225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rgbClr val="00008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 name="Oval 135"/>
            <p:cNvSpPr>
              <a:spLocks noChangeArrowheads="1"/>
            </p:cNvSpPr>
            <p:nvPr/>
          </p:nvSpPr>
          <p:spPr bwMode="auto">
            <a:xfrm>
              <a:off x="645" y="239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 name="Oval 136"/>
            <p:cNvSpPr>
              <a:spLocks noChangeArrowheads="1"/>
            </p:cNvSpPr>
            <p:nvPr/>
          </p:nvSpPr>
          <p:spPr bwMode="auto">
            <a:xfrm>
              <a:off x="781" y="253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5" name="Oval 137"/>
            <p:cNvSpPr>
              <a:spLocks noChangeArrowheads="1"/>
            </p:cNvSpPr>
            <p:nvPr/>
          </p:nvSpPr>
          <p:spPr bwMode="auto">
            <a:xfrm>
              <a:off x="917" y="266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 name="Oval 138"/>
            <p:cNvSpPr>
              <a:spLocks noChangeArrowheads="1"/>
            </p:cNvSpPr>
            <p:nvPr/>
          </p:nvSpPr>
          <p:spPr bwMode="auto">
            <a:xfrm>
              <a:off x="581" y="209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 name="Oval 139"/>
            <p:cNvSpPr>
              <a:spLocks noChangeArrowheads="1"/>
            </p:cNvSpPr>
            <p:nvPr/>
          </p:nvSpPr>
          <p:spPr bwMode="auto">
            <a:xfrm>
              <a:off x="717" y="223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 name="Oval 140"/>
            <p:cNvSpPr>
              <a:spLocks noChangeArrowheads="1"/>
            </p:cNvSpPr>
            <p:nvPr/>
          </p:nvSpPr>
          <p:spPr bwMode="auto">
            <a:xfrm>
              <a:off x="853" y="236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 name="Oval 141"/>
            <p:cNvSpPr>
              <a:spLocks noChangeArrowheads="1"/>
            </p:cNvSpPr>
            <p:nvPr/>
          </p:nvSpPr>
          <p:spPr bwMode="auto">
            <a:xfrm>
              <a:off x="989" y="250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 name="Oval 142"/>
            <p:cNvSpPr>
              <a:spLocks noChangeArrowheads="1"/>
            </p:cNvSpPr>
            <p:nvPr/>
          </p:nvSpPr>
          <p:spPr bwMode="auto">
            <a:xfrm>
              <a:off x="1125" y="264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 name="Oval 143"/>
            <p:cNvSpPr>
              <a:spLocks noChangeArrowheads="1"/>
            </p:cNvSpPr>
            <p:nvPr/>
          </p:nvSpPr>
          <p:spPr bwMode="auto">
            <a:xfrm>
              <a:off x="789" y="207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 name="Oval 144"/>
            <p:cNvSpPr>
              <a:spLocks noChangeArrowheads="1"/>
            </p:cNvSpPr>
            <p:nvPr/>
          </p:nvSpPr>
          <p:spPr bwMode="auto">
            <a:xfrm>
              <a:off x="925" y="220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 name="Oval 145"/>
            <p:cNvSpPr>
              <a:spLocks noChangeArrowheads="1"/>
            </p:cNvSpPr>
            <p:nvPr/>
          </p:nvSpPr>
          <p:spPr bwMode="auto">
            <a:xfrm>
              <a:off x="1061" y="234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 name="Oval 146"/>
            <p:cNvSpPr>
              <a:spLocks noChangeArrowheads="1"/>
            </p:cNvSpPr>
            <p:nvPr/>
          </p:nvSpPr>
          <p:spPr bwMode="auto">
            <a:xfrm>
              <a:off x="1197" y="247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 name="Oval 147"/>
            <p:cNvSpPr>
              <a:spLocks noChangeArrowheads="1"/>
            </p:cNvSpPr>
            <p:nvPr/>
          </p:nvSpPr>
          <p:spPr bwMode="auto">
            <a:xfrm>
              <a:off x="1333" y="261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26" name="Group 148"/>
          <p:cNvGrpSpPr>
            <a:grpSpLocks/>
          </p:cNvGrpSpPr>
          <p:nvPr/>
        </p:nvGrpSpPr>
        <p:grpSpPr bwMode="auto">
          <a:xfrm>
            <a:off x="7169944" y="2189163"/>
            <a:ext cx="1414462" cy="366712"/>
            <a:chOff x="4702" y="1119"/>
            <a:chExt cx="891" cy="231"/>
          </a:xfrm>
        </p:grpSpPr>
        <p:sp>
          <p:nvSpPr>
            <p:cNvPr id="127" name="Oval 149"/>
            <p:cNvSpPr>
              <a:spLocks noChangeArrowheads="1"/>
            </p:cNvSpPr>
            <p:nvPr/>
          </p:nvSpPr>
          <p:spPr bwMode="auto">
            <a:xfrm>
              <a:off x="4702" y="1186"/>
              <a:ext cx="142" cy="132"/>
            </a:xfrm>
            <a:prstGeom prst="ellipse">
              <a:avLst/>
            </a:prstGeom>
            <a:noFill/>
            <a:ln w="9525">
              <a:solidFill>
                <a:schemeClr val="bg2"/>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 name="Text Box 150"/>
            <p:cNvSpPr txBox="1">
              <a:spLocks noChangeArrowheads="1"/>
            </p:cNvSpPr>
            <p:nvPr/>
          </p:nvSpPr>
          <p:spPr bwMode="auto">
            <a:xfrm>
              <a:off x="4816" y="1119"/>
              <a:ext cx="7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i="0">
                  <a:solidFill>
                    <a:schemeClr val="bg2"/>
                  </a:solidFill>
                </a:rPr>
                <a:t>Patologia</a:t>
              </a:r>
            </a:p>
          </p:txBody>
        </p:sp>
      </p:grpSp>
      <p:sp>
        <p:nvSpPr>
          <p:cNvPr id="129" name="Line 151"/>
          <p:cNvSpPr>
            <a:spLocks noChangeShapeType="1"/>
          </p:cNvSpPr>
          <p:nvPr/>
        </p:nvSpPr>
        <p:spPr bwMode="auto">
          <a:xfrm>
            <a:off x="6179344" y="2393950"/>
            <a:ext cx="660400" cy="0"/>
          </a:xfrm>
          <a:prstGeom prst="line">
            <a:avLst/>
          </a:prstGeom>
          <a:noFill/>
          <a:ln w="2540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nvGrpSpPr>
          <p:cNvPr id="130" name="Group 152"/>
          <p:cNvGrpSpPr>
            <a:grpSpLocks/>
          </p:cNvGrpSpPr>
          <p:nvPr/>
        </p:nvGrpSpPr>
        <p:grpSpPr bwMode="auto">
          <a:xfrm>
            <a:off x="6436519" y="3736975"/>
            <a:ext cx="2033587" cy="1166813"/>
            <a:chOff x="165" y="2071"/>
            <a:chExt cx="1281" cy="735"/>
          </a:xfrm>
        </p:grpSpPr>
        <p:sp>
          <p:nvSpPr>
            <p:cNvPr id="131" name="Oval 153"/>
            <p:cNvSpPr>
              <a:spLocks noChangeArrowheads="1"/>
            </p:cNvSpPr>
            <p:nvPr/>
          </p:nvSpPr>
          <p:spPr bwMode="auto">
            <a:xfrm>
              <a:off x="165" y="214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2" name="Oval 154"/>
            <p:cNvSpPr>
              <a:spLocks noChangeArrowheads="1"/>
            </p:cNvSpPr>
            <p:nvPr/>
          </p:nvSpPr>
          <p:spPr bwMode="auto">
            <a:xfrm>
              <a:off x="301" y="228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 name="Oval 155"/>
            <p:cNvSpPr>
              <a:spLocks noChangeArrowheads="1"/>
            </p:cNvSpPr>
            <p:nvPr/>
          </p:nvSpPr>
          <p:spPr bwMode="auto">
            <a:xfrm>
              <a:off x="437" y="242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 name="Oval 156"/>
            <p:cNvSpPr>
              <a:spLocks noChangeArrowheads="1"/>
            </p:cNvSpPr>
            <p:nvPr/>
          </p:nvSpPr>
          <p:spPr bwMode="auto">
            <a:xfrm>
              <a:off x="573" y="255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 name="Oval 157"/>
            <p:cNvSpPr>
              <a:spLocks noChangeArrowheads="1"/>
            </p:cNvSpPr>
            <p:nvPr/>
          </p:nvSpPr>
          <p:spPr bwMode="auto">
            <a:xfrm>
              <a:off x="709" y="269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 name="Oval 158"/>
            <p:cNvSpPr>
              <a:spLocks noChangeArrowheads="1"/>
            </p:cNvSpPr>
            <p:nvPr/>
          </p:nvSpPr>
          <p:spPr bwMode="auto">
            <a:xfrm>
              <a:off x="373" y="212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 name="Oval 159"/>
            <p:cNvSpPr>
              <a:spLocks noChangeArrowheads="1"/>
            </p:cNvSpPr>
            <p:nvPr/>
          </p:nvSpPr>
          <p:spPr bwMode="auto">
            <a:xfrm>
              <a:off x="509" y="225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rgbClr val="00008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 name="Oval 160"/>
            <p:cNvSpPr>
              <a:spLocks noChangeArrowheads="1"/>
            </p:cNvSpPr>
            <p:nvPr/>
          </p:nvSpPr>
          <p:spPr bwMode="auto">
            <a:xfrm>
              <a:off x="645" y="239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9" name="Oval 161"/>
            <p:cNvSpPr>
              <a:spLocks noChangeArrowheads="1"/>
            </p:cNvSpPr>
            <p:nvPr/>
          </p:nvSpPr>
          <p:spPr bwMode="auto">
            <a:xfrm>
              <a:off x="781" y="253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 name="Oval 162"/>
            <p:cNvSpPr>
              <a:spLocks noChangeArrowheads="1"/>
            </p:cNvSpPr>
            <p:nvPr/>
          </p:nvSpPr>
          <p:spPr bwMode="auto">
            <a:xfrm>
              <a:off x="917" y="266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 name="Oval 163"/>
            <p:cNvSpPr>
              <a:spLocks noChangeArrowheads="1"/>
            </p:cNvSpPr>
            <p:nvPr/>
          </p:nvSpPr>
          <p:spPr bwMode="auto">
            <a:xfrm>
              <a:off x="581" y="209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2" name="Oval 164"/>
            <p:cNvSpPr>
              <a:spLocks noChangeArrowheads="1"/>
            </p:cNvSpPr>
            <p:nvPr/>
          </p:nvSpPr>
          <p:spPr bwMode="auto">
            <a:xfrm>
              <a:off x="717" y="223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 name="Oval 165"/>
            <p:cNvSpPr>
              <a:spLocks noChangeArrowheads="1"/>
            </p:cNvSpPr>
            <p:nvPr/>
          </p:nvSpPr>
          <p:spPr bwMode="auto">
            <a:xfrm>
              <a:off x="853" y="236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 name="Oval 166"/>
            <p:cNvSpPr>
              <a:spLocks noChangeArrowheads="1"/>
            </p:cNvSpPr>
            <p:nvPr/>
          </p:nvSpPr>
          <p:spPr bwMode="auto">
            <a:xfrm>
              <a:off x="989" y="250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5" name="Oval 167"/>
            <p:cNvSpPr>
              <a:spLocks noChangeArrowheads="1"/>
            </p:cNvSpPr>
            <p:nvPr/>
          </p:nvSpPr>
          <p:spPr bwMode="auto">
            <a:xfrm>
              <a:off x="1125" y="264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6" name="Oval 168"/>
            <p:cNvSpPr>
              <a:spLocks noChangeArrowheads="1"/>
            </p:cNvSpPr>
            <p:nvPr/>
          </p:nvSpPr>
          <p:spPr bwMode="auto">
            <a:xfrm>
              <a:off x="789" y="2071"/>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7" name="Oval 169"/>
            <p:cNvSpPr>
              <a:spLocks noChangeArrowheads="1"/>
            </p:cNvSpPr>
            <p:nvPr/>
          </p:nvSpPr>
          <p:spPr bwMode="auto">
            <a:xfrm>
              <a:off x="925" y="2207"/>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8" name="Oval 170"/>
            <p:cNvSpPr>
              <a:spLocks noChangeArrowheads="1"/>
            </p:cNvSpPr>
            <p:nvPr/>
          </p:nvSpPr>
          <p:spPr bwMode="auto">
            <a:xfrm>
              <a:off x="1061" y="2343"/>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 name="Oval 171"/>
            <p:cNvSpPr>
              <a:spLocks noChangeArrowheads="1"/>
            </p:cNvSpPr>
            <p:nvPr/>
          </p:nvSpPr>
          <p:spPr bwMode="auto">
            <a:xfrm>
              <a:off x="1197" y="2479"/>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 name="Oval 172"/>
            <p:cNvSpPr>
              <a:spLocks noChangeArrowheads="1"/>
            </p:cNvSpPr>
            <p:nvPr/>
          </p:nvSpPr>
          <p:spPr bwMode="auto">
            <a:xfrm>
              <a:off x="1333" y="2615"/>
              <a:ext cx="113" cy="113"/>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51" name="Line 173"/>
          <p:cNvSpPr>
            <a:spLocks noChangeShapeType="1"/>
          </p:cNvSpPr>
          <p:nvPr/>
        </p:nvSpPr>
        <p:spPr bwMode="auto">
          <a:xfrm>
            <a:off x="6179344" y="2393950"/>
            <a:ext cx="660400" cy="0"/>
          </a:xfrm>
          <a:prstGeom prst="line">
            <a:avLst/>
          </a:prstGeom>
          <a:noFill/>
          <a:ln w="2540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52" name="Line 92"/>
          <p:cNvSpPr>
            <a:spLocks noChangeShapeType="1"/>
          </p:cNvSpPr>
          <p:nvPr/>
        </p:nvSpPr>
        <p:spPr bwMode="auto">
          <a:xfrm>
            <a:off x="3596481" y="3883025"/>
            <a:ext cx="3417888" cy="225425"/>
          </a:xfrm>
          <a:prstGeom prst="line">
            <a:avLst/>
          </a:prstGeom>
          <a:noFill/>
          <a:ln w="25400">
            <a:solidFill>
              <a:schemeClr val="bg2"/>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Tree>
    <p:extLst>
      <p:ext uri="{BB962C8B-B14F-4D97-AF65-F5344CB8AC3E}">
        <p14:creationId xmlns:p14="http://schemas.microsoft.com/office/powerpoint/2010/main" val="10902956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p:cNvGrpSpPr>
            <a:grpSpLocks/>
          </p:cNvGrpSpPr>
          <p:nvPr/>
        </p:nvGrpSpPr>
        <p:grpSpPr bwMode="auto">
          <a:xfrm>
            <a:off x="111125" y="1341438"/>
            <a:ext cx="9032876" cy="4802188"/>
            <a:chOff x="232" y="422"/>
            <a:chExt cx="5690" cy="3025"/>
          </a:xfrm>
        </p:grpSpPr>
        <p:pic>
          <p:nvPicPr>
            <p:cNvPr id="14" name="Picture 3"/>
            <p:cNvPicPr>
              <a:picLocks noChangeAspect="1" noChangeArrowheads="1"/>
            </p:cNvPicPr>
            <p:nvPr/>
          </p:nvPicPr>
          <p:blipFill>
            <a:blip r:embed="rId2">
              <a:clrChange>
                <a:clrFrom>
                  <a:srgbClr val="FFFAED"/>
                </a:clrFrom>
                <a:clrTo>
                  <a:srgbClr val="FFFAED">
                    <a:alpha val="0"/>
                  </a:srgbClr>
                </a:clrTo>
              </a:clrChange>
              <a:extLst>
                <a:ext uri="{28A0092B-C50C-407E-A947-70E740481C1C}">
                  <a14:useLocalDpi xmlns:a14="http://schemas.microsoft.com/office/drawing/2010/main" val="0"/>
                </a:ext>
              </a:extLst>
            </a:blip>
            <a:srcRect l="26141" r="24678" b="27428"/>
            <a:stretch>
              <a:fillRect/>
            </a:stretch>
          </p:blipFill>
          <p:spPr bwMode="auto">
            <a:xfrm>
              <a:off x="1498" y="422"/>
              <a:ext cx="2220" cy="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 name="Text Box 4"/>
            <p:cNvSpPr txBox="1">
              <a:spLocks noChangeArrowheads="1"/>
            </p:cNvSpPr>
            <p:nvPr/>
          </p:nvSpPr>
          <p:spPr bwMode="auto">
            <a:xfrm>
              <a:off x="3646" y="1141"/>
              <a:ext cx="2276"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100000"/>
                </a:lnSpc>
                <a:spcBef>
                  <a:spcPct val="0"/>
                </a:spcBef>
              </a:pPr>
              <a:r>
                <a:rPr lang="en-US" sz="1800" b="1" i="0" dirty="0" err="1">
                  <a:solidFill>
                    <a:srgbClr val="AA5816"/>
                  </a:solidFill>
                </a:rPr>
                <a:t>Recettori</a:t>
              </a:r>
              <a:r>
                <a:rPr lang="en-US" sz="1800" b="1" i="0" dirty="0">
                  <a:solidFill>
                    <a:srgbClr val="AA5816"/>
                  </a:solidFill>
                </a:rPr>
                <a:t> </a:t>
              </a:r>
              <a:r>
                <a:rPr lang="en-US" sz="1800" b="1" i="0" dirty="0" err="1">
                  <a:solidFill>
                    <a:srgbClr val="AA5816"/>
                  </a:solidFill>
                </a:rPr>
                <a:t>accoppiati</a:t>
              </a:r>
              <a:r>
                <a:rPr lang="en-US" sz="1800" b="1" i="0" dirty="0">
                  <a:solidFill>
                    <a:srgbClr val="AA5816"/>
                  </a:solidFill>
                </a:rPr>
                <a:t> </a:t>
              </a:r>
            </a:p>
            <a:p>
              <a:pPr algn="ctr">
                <a:lnSpc>
                  <a:spcPct val="100000"/>
                </a:lnSpc>
                <a:spcBef>
                  <a:spcPct val="0"/>
                </a:spcBef>
              </a:pPr>
              <a:r>
                <a:rPr lang="en-US" sz="1800" b="1" i="0" dirty="0" err="1">
                  <a:solidFill>
                    <a:srgbClr val="AA5816"/>
                  </a:solidFill>
                </a:rPr>
                <a:t>alle</a:t>
              </a:r>
              <a:r>
                <a:rPr lang="en-US" sz="1800" b="1" i="0" dirty="0">
                  <a:solidFill>
                    <a:srgbClr val="AA5816"/>
                  </a:solidFill>
                </a:rPr>
                <a:t> </a:t>
              </a:r>
              <a:r>
                <a:rPr lang="en-US" sz="1800" b="1" i="0" dirty="0" err="1">
                  <a:solidFill>
                    <a:srgbClr val="AA5816"/>
                  </a:solidFill>
                </a:rPr>
                <a:t>proteine</a:t>
              </a:r>
              <a:r>
                <a:rPr lang="en-US" sz="1800" b="1" i="0" dirty="0">
                  <a:solidFill>
                    <a:srgbClr val="AA5816"/>
                  </a:solidFill>
                </a:rPr>
                <a:t> G (GPCRs) </a:t>
              </a:r>
              <a:r>
                <a:rPr lang="en-US" sz="2400" b="1" i="0" dirty="0">
                  <a:solidFill>
                    <a:srgbClr val="AA5816"/>
                  </a:solidFill>
                </a:rPr>
                <a:t>30%</a:t>
              </a:r>
            </a:p>
          </p:txBody>
        </p:sp>
        <p:sp>
          <p:nvSpPr>
            <p:cNvPr id="16" name="Text Box 5"/>
            <p:cNvSpPr txBox="1">
              <a:spLocks noChangeArrowheads="1"/>
            </p:cNvSpPr>
            <p:nvPr/>
          </p:nvSpPr>
          <p:spPr bwMode="auto">
            <a:xfrm>
              <a:off x="438" y="1297"/>
              <a:ext cx="10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100000"/>
                </a:lnSpc>
                <a:spcBef>
                  <a:spcPct val="0"/>
                </a:spcBef>
              </a:pPr>
              <a:r>
                <a:rPr lang="en-US" sz="1800" b="1" i="0" dirty="0" err="1">
                  <a:solidFill>
                    <a:srgbClr val="AA5816"/>
                  </a:solidFill>
                </a:rPr>
                <a:t>Enzimi</a:t>
              </a:r>
              <a:r>
                <a:rPr lang="en-US" sz="1800" b="1" i="0" dirty="0">
                  <a:solidFill>
                    <a:srgbClr val="AA5816"/>
                  </a:solidFill>
                </a:rPr>
                <a:t> </a:t>
              </a:r>
              <a:r>
                <a:rPr lang="en-US" sz="2400" b="1" i="0" dirty="0">
                  <a:solidFill>
                    <a:schemeClr val="accent3">
                      <a:lumMod val="75000"/>
                    </a:schemeClr>
                  </a:solidFill>
                </a:rPr>
                <a:t>47%</a:t>
              </a:r>
            </a:p>
          </p:txBody>
        </p:sp>
        <p:sp>
          <p:nvSpPr>
            <p:cNvPr id="17" name="Text Box 6"/>
            <p:cNvSpPr txBox="1">
              <a:spLocks noChangeArrowheads="1"/>
            </p:cNvSpPr>
            <p:nvPr/>
          </p:nvSpPr>
          <p:spPr bwMode="auto">
            <a:xfrm>
              <a:off x="514" y="2302"/>
              <a:ext cx="78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100000"/>
                </a:lnSpc>
                <a:spcBef>
                  <a:spcPct val="0"/>
                </a:spcBef>
              </a:pPr>
              <a:r>
                <a:rPr lang="en-US" sz="1800" b="1" i="0" dirty="0">
                  <a:solidFill>
                    <a:srgbClr val="AA5816"/>
                  </a:solidFill>
                </a:rPr>
                <a:t>DNA </a:t>
              </a:r>
              <a:r>
                <a:rPr lang="en-US" sz="2400" b="1" i="0" dirty="0">
                  <a:solidFill>
                    <a:srgbClr val="AA5816"/>
                  </a:solidFill>
                </a:rPr>
                <a:t>1%</a:t>
              </a:r>
            </a:p>
          </p:txBody>
        </p:sp>
        <p:sp>
          <p:nvSpPr>
            <p:cNvPr id="18" name="Text Box 7"/>
            <p:cNvSpPr txBox="1">
              <a:spLocks noChangeArrowheads="1"/>
            </p:cNvSpPr>
            <p:nvPr/>
          </p:nvSpPr>
          <p:spPr bwMode="auto">
            <a:xfrm>
              <a:off x="232" y="2650"/>
              <a:ext cx="110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100000"/>
                </a:lnSpc>
                <a:spcBef>
                  <a:spcPct val="0"/>
                </a:spcBef>
              </a:pPr>
              <a:r>
                <a:rPr lang="en-US" sz="1800" b="1" i="0" dirty="0" err="1">
                  <a:solidFill>
                    <a:srgbClr val="AA5816"/>
                  </a:solidFill>
                </a:rPr>
                <a:t>Integrine</a:t>
              </a:r>
              <a:r>
                <a:rPr lang="en-US" sz="1800" b="1" i="0" dirty="0">
                  <a:solidFill>
                    <a:srgbClr val="AA5816"/>
                  </a:solidFill>
                </a:rPr>
                <a:t> </a:t>
              </a:r>
              <a:r>
                <a:rPr lang="en-US" sz="2400" b="1" i="0" dirty="0">
                  <a:solidFill>
                    <a:srgbClr val="AA5816"/>
                  </a:solidFill>
                </a:rPr>
                <a:t>1%</a:t>
              </a:r>
            </a:p>
          </p:txBody>
        </p:sp>
        <p:sp>
          <p:nvSpPr>
            <p:cNvPr id="19" name="Text Box 8"/>
            <p:cNvSpPr txBox="1">
              <a:spLocks noChangeArrowheads="1"/>
            </p:cNvSpPr>
            <p:nvPr/>
          </p:nvSpPr>
          <p:spPr bwMode="auto">
            <a:xfrm>
              <a:off x="3756" y="2435"/>
              <a:ext cx="134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b="1" i="0" dirty="0" err="1">
                  <a:solidFill>
                    <a:srgbClr val="AA5816"/>
                  </a:solidFill>
                </a:rPr>
                <a:t>Canali</a:t>
              </a:r>
              <a:r>
                <a:rPr lang="en-US" sz="1800" b="1" i="0" dirty="0">
                  <a:solidFill>
                    <a:srgbClr val="AA5816"/>
                  </a:solidFill>
                </a:rPr>
                <a:t> </a:t>
              </a:r>
              <a:r>
                <a:rPr lang="en-US" sz="1800" b="1" i="0" dirty="0" err="1">
                  <a:solidFill>
                    <a:srgbClr val="AA5816"/>
                  </a:solidFill>
                </a:rPr>
                <a:t>ionici</a:t>
              </a:r>
              <a:r>
                <a:rPr lang="en-US" sz="1800" b="1" i="0" dirty="0">
                  <a:solidFill>
                    <a:srgbClr val="AA5816"/>
                  </a:solidFill>
                </a:rPr>
                <a:t> </a:t>
              </a:r>
              <a:r>
                <a:rPr lang="en-US" sz="2400" b="1" i="0" dirty="0">
                  <a:solidFill>
                    <a:srgbClr val="AA5816"/>
                  </a:solidFill>
                </a:rPr>
                <a:t>7%</a:t>
              </a:r>
            </a:p>
          </p:txBody>
        </p:sp>
        <p:sp>
          <p:nvSpPr>
            <p:cNvPr id="20" name="Text Box 9"/>
            <p:cNvSpPr txBox="1">
              <a:spLocks noChangeArrowheads="1"/>
            </p:cNvSpPr>
            <p:nvPr/>
          </p:nvSpPr>
          <p:spPr bwMode="auto">
            <a:xfrm>
              <a:off x="2924" y="2855"/>
              <a:ext cx="13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b="1" i="0" dirty="0" err="1">
                  <a:solidFill>
                    <a:srgbClr val="AA5816"/>
                  </a:solidFill>
                </a:rPr>
                <a:t>Trasportatori</a:t>
              </a:r>
              <a:r>
                <a:rPr lang="en-US" sz="1800" b="1" i="0" dirty="0">
                  <a:solidFill>
                    <a:srgbClr val="AA5816"/>
                  </a:solidFill>
                </a:rPr>
                <a:t> </a:t>
              </a:r>
              <a:r>
                <a:rPr lang="en-US" sz="2400" b="1" i="0" dirty="0">
                  <a:solidFill>
                    <a:srgbClr val="AA5816"/>
                  </a:solidFill>
                </a:rPr>
                <a:t>4%</a:t>
              </a:r>
            </a:p>
          </p:txBody>
        </p:sp>
        <p:sp>
          <p:nvSpPr>
            <p:cNvPr id="21" name="Text Box 10"/>
            <p:cNvSpPr txBox="1">
              <a:spLocks noChangeArrowheads="1"/>
            </p:cNvSpPr>
            <p:nvPr/>
          </p:nvSpPr>
          <p:spPr bwMode="auto">
            <a:xfrm>
              <a:off x="2373" y="3058"/>
              <a:ext cx="17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b="1" i="0" dirty="0" err="1">
                  <a:solidFill>
                    <a:srgbClr val="AA5816"/>
                  </a:solidFill>
                </a:rPr>
                <a:t>Recettori</a:t>
              </a:r>
              <a:r>
                <a:rPr lang="en-US" sz="1800" b="1" i="0" dirty="0">
                  <a:solidFill>
                    <a:srgbClr val="AA5816"/>
                  </a:solidFill>
                </a:rPr>
                <a:t> </a:t>
              </a:r>
              <a:r>
                <a:rPr lang="en-US" sz="1800" b="1" i="0" dirty="0" err="1">
                  <a:solidFill>
                    <a:srgbClr val="AA5816"/>
                  </a:solidFill>
                </a:rPr>
                <a:t>nucleari</a:t>
              </a:r>
              <a:r>
                <a:rPr lang="en-US" sz="1800" b="1" i="0" dirty="0">
                  <a:solidFill>
                    <a:srgbClr val="AA5816"/>
                  </a:solidFill>
                </a:rPr>
                <a:t> </a:t>
              </a:r>
              <a:r>
                <a:rPr lang="en-US" sz="2400" b="1" i="0" dirty="0">
                  <a:solidFill>
                    <a:srgbClr val="AA5816"/>
                  </a:solidFill>
                </a:rPr>
                <a:t>4%</a:t>
              </a:r>
            </a:p>
          </p:txBody>
        </p:sp>
        <p:sp>
          <p:nvSpPr>
            <p:cNvPr id="22" name="Text Box 11"/>
            <p:cNvSpPr txBox="1">
              <a:spLocks noChangeArrowheads="1"/>
            </p:cNvSpPr>
            <p:nvPr/>
          </p:nvSpPr>
          <p:spPr bwMode="auto">
            <a:xfrm>
              <a:off x="913" y="3156"/>
              <a:ext cx="14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800" b="1" i="0" dirty="0" err="1">
                  <a:solidFill>
                    <a:srgbClr val="AA5816"/>
                  </a:solidFill>
                </a:rPr>
                <a:t>Altri</a:t>
              </a:r>
              <a:r>
                <a:rPr lang="en-US" sz="1800" b="1" i="0" dirty="0">
                  <a:solidFill>
                    <a:srgbClr val="AA5816"/>
                  </a:solidFill>
                </a:rPr>
                <a:t> </a:t>
              </a:r>
              <a:r>
                <a:rPr lang="en-US" sz="1800" b="1" i="0" dirty="0" err="1">
                  <a:solidFill>
                    <a:srgbClr val="AA5816"/>
                  </a:solidFill>
                </a:rPr>
                <a:t>recettori</a:t>
              </a:r>
              <a:r>
                <a:rPr lang="en-US" sz="1800" b="1" i="0" dirty="0">
                  <a:solidFill>
                    <a:srgbClr val="AA5816"/>
                  </a:solidFill>
                </a:rPr>
                <a:t> </a:t>
              </a:r>
              <a:r>
                <a:rPr lang="en-US" sz="2400" b="1" i="0" dirty="0">
                  <a:solidFill>
                    <a:srgbClr val="AA5816"/>
                  </a:solidFill>
                </a:rPr>
                <a:t>4%</a:t>
              </a:r>
            </a:p>
          </p:txBody>
        </p:sp>
        <p:sp>
          <p:nvSpPr>
            <p:cNvPr id="23" name="Text Box 12"/>
            <p:cNvSpPr txBox="1">
              <a:spLocks noChangeArrowheads="1"/>
            </p:cNvSpPr>
            <p:nvPr/>
          </p:nvSpPr>
          <p:spPr bwMode="auto">
            <a:xfrm>
              <a:off x="1220" y="2899"/>
              <a:ext cx="74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100000"/>
                </a:lnSpc>
                <a:spcBef>
                  <a:spcPct val="0"/>
                </a:spcBef>
              </a:pPr>
              <a:r>
                <a:rPr lang="en-US" sz="1800" b="1" i="0" dirty="0" err="1">
                  <a:solidFill>
                    <a:srgbClr val="AA5816"/>
                  </a:solidFill>
                </a:rPr>
                <a:t>Vari</a:t>
              </a:r>
              <a:r>
                <a:rPr lang="en-US" sz="1800" b="1" i="0" dirty="0">
                  <a:solidFill>
                    <a:srgbClr val="AA5816"/>
                  </a:solidFill>
                </a:rPr>
                <a:t> </a:t>
              </a:r>
              <a:r>
                <a:rPr lang="en-US" sz="2400" b="1" i="0" dirty="0">
                  <a:solidFill>
                    <a:srgbClr val="AA5816"/>
                  </a:solidFill>
                </a:rPr>
                <a:t>2%</a:t>
              </a:r>
            </a:p>
          </p:txBody>
        </p:sp>
      </p:grpSp>
      <p:sp>
        <p:nvSpPr>
          <p:cNvPr id="24" name="Text Box 13"/>
          <p:cNvSpPr txBox="1">
            <a:spLocks noChangeArrowheads="1"/>
          </p:cNvSpPr>
          <p:nvPr/>
        </p:nvSpPr>
        <p:spPr bwMode="auto">
          <a:xfrm>
            <a:off x="14288" y="157163"/>
            <a:ext cx="9144000" cy="1373187"/>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lnSpc>
                <a:spcPct val="100000"/>
              </a:lnSpc>
              <a:spcBef>
                <a:spcPct val="0"/>
              </a:spcBef>
            </a:pPr>
            <a:r>
              <a:rPr lang="it-IT" altLang="ja-JP" sz="2800" b="1" i="0" dirty="0">
                <a:solidFill>
                  <a:schemeClr val="accent1"/>
                </a:solidFill>
                <a:effectLst>
                  <a:outerShdw blurRad="38100" dist="38100" dir="2700000" algn="tl">
                    <a:srgbClr val="FFFFFF"/>
                  </a:outerShdw>
                </a:effectLst>
                <a:ea typeface="MS PGothic" charset="0"/>
                <a:cs typeface="MS PGothic" charset="0"/>
              </a:rPr>
              <a:t>i 2134 </a:t>
            </a:r>
            <a:r>
              <a:rPr lang="it-IT" altLang="ja-JP" sz="2800" b="1" dirty="0">
                <a:solidFill>
                  <a:schemeClr val="accent1"/>
                </a:solidFill>
                <a:effectLst>
                  <a:outerShdw blurRad="38100" dist="38100" dir="2700000" algn="tl">
                    <a:srgbClr val="FFFFFF"/>
                  </a:outerShdw>
                </a:effectLst>
                <a:ea typeface="MS PGothic" charset="0"/>
                <a:cs typeface="MS PGothic" charset="0"/>
              </a:rPr>
              <a:t>farmaci</a:t>
            </a:r>
            <a:r>
              <a:rPr lang="it-IT" altLang="ja-JP" sz="2800" b="1" i="0" dirty="0">
                <a:solidFill>
                  <a:schemeClr val="accent1"/>
                </a:solidFill>
                <a:effectLst>
                  <a:outerShdw blurRad="38100" dist="38100" dir="2700000" algn="tl">
                    <a:srgbClr val="FFFFFF"/>
                  </a:outerShdw>
                </a:effectLst>
                <a:ea typeface="MS PGothic" charset="0"/>
                <a:cs typeface="MS PGothic" charset="0"/>
              </a:rPr>
              <a:t> oggi in commercio intercettano poco più di 300 bersagli molecolari, con la seguente distribuzione:</a:t>
            </a:r>
            <a:endParaRPr lang="en-US" sz="2800" b="1" i="0" dirty="0">
              <a:solidFill>
                <a:schemeClr val="accent1"/>
              </a:solidFill>
              <a:effectLst>
                <a:outerShdw blurRad="38100" dist="38100" dir="2700000" algn="tl">
                  <a:srgbClr val="FFFFFF"/>
                </a:outerShdw>
              </a:effectLst>
              <a:ea typeface="MS PGothic" charset="0"/>
              <a:cs typeface="MS PGothic" charset="0"/>
            </a:endParaRPr>
          </a:p>
        </p:txBody>
      </p:sp>
    </p:spTree>
    <p:extLst>
      <p:ext uri="{BB962C8B-B14F-4D97-AF65-F5344CB8AC3E}">
        <p14:creationId xmlns:p14="http://schemas.microsoft.com/office/powerpoint/2010/main" val="1081905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155700" y="1500188"/>
            <a:ext cx="2584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i="0" dirty="0">
                <a:solidFill>
                  <a:srgbClr val="0000FF"/>
                </a:solidFill>
              </a:rPr>
              <a:t>Chemical Space</a:t>
            </a:r>
          </a:p>
        </p:txBody>
      </p:sp>
      <p:sp>
        <p:nvSpPr>
          <p:cNvPr id="3" name="Text Box 3"/>
          <p:cNvSpPr txBox="1">
            <a:spLocks noChangeArrowheads="1"/>
          </p:cNvSpPr>
          <p:nvPr/>
        </p:nvSpPr>
        <p:spPr bwMode="auto">
          <a:xfrm>
            <a:off x="5626100" y="1535113"/>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i="0" dirty="0">
                <a:solidFill>
                  <a:srgbClr val="FF6600"/>
                </a:solidFill>
              </a:rPr>
              <a:t>Biological Space</a:t>
            </a:r>
          </a:p>
        </p:txBody>
      </p:sp>
      <p:grpSp>
        <p:nvGrpSpPr>
          <p:cNvPr id="4" name="Group 4"/>
          <p:cNvGrpSpPr>
            <a:grpSpLocks/>
          </p:cNvGrpSpPr>
          <p:nvPr/>
        </p:nvGrpSpPr>
        <p:grpSpPr bwMode="auto">
          <a:xfrm>
            <a:off x="552450" y="2051050"/>
            <a:ext cx="3124200" cy="3019425"/>
            <a:chOff x="348" y="654"/>
            <a:chExt cx="1968" cy="1902"/>
          </a:xfrm>
        </p:grpSpPr>
        <p:sp>
          <p:nvSpPr>
            <p:cNvPr id="5" name="AutoShape 5"/>
            <p:cNvSpPr>
              <a:spLocks noChangeArrowheads="1"/>
            </p:cNvSpPr>
            <p:nvPr/>
          </p:nvSpPr>
          <p:spPr bwMode="auto">
            <a:xfrm>
              <a:off x="348" y="654"/>
              <a:ext cx="1968" cy="1902"/>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6" name="Object 6"/>
            <p:cNvGraphicFramePr>
              <a:graphicFrameLocks noChangeAspect="1"/>
            </p:cNvGraphicFramePr>
            <p:nvPr>
              <p:extLst>
                <p:ext uri="{D42A27DB-BD31-4B8C-83A1-F6EECF244321}">
                  <p14:modId xmlns:p14="http://schemas.microsoft.com/office/powerpoint/2010/main" val="1530689028"/>
                </p:ext>
              </p:extLst>
            </p:nvPr>
          </p:nvGraphicFramePr>
          <p:xfrm>
            <a:off x="396" y="921"/>
            <a:ext cx="1447" cy="1442"/>
          </p:xfrm>
          <a:graphic>
            <a:graphicData uri="http://schemas.openxmlformats.org/presentationml/2006/ole">
              <mc:AlternateContent xmlns:mc="http://schemas.openxmlformats.org/markup-compatibility/2006">
                <mc:Choice xmlns:v="urn:schemas-microsoft-com:vml" Requires="v">
                  <p:oleObj spid="_x0000_s14397" name="ISIS/Draw Sketch" r:id="rId3" imgW="5848200" imgH="4276440" progId="">
                    <p:embed/>
                  </p:oleObj>
                </mc:Choice>
                <mc:Fallback>
                  <p:oleObj name="ISIS/Draw Sketch" r:id="rId3" imgW="5848200" imgH="4276440"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 y="921"/>
                          <a:ext cx="1447" cy="1442"/>
                        </a:xfrm>
                        <a:prstGeom prst="rect">
                          <a:avLst/>
                        </a:prstGeom>
                        <a:noFill/>
                        <a:ln>
                          <a:noFill/>
                        </a:ln>
                        <a:effectLst/>
                      </p:spPr>
                    </p:pic>
                  </p:oleObj>
                </mc:Fallback>
              </mc:AlternateContent>
            </a:graphicData>
          </a:graphic>
        </p:graphicFrame>
        <p:sp>
          <p:nvSpPr>
            <p:cNvPr id="7" name="Text Box 7"/>
            <p:cNvSpPr txBox="1">
              <a:spLocks noChangeArrowheads="1"/>
            </p:cNvSpPr>
            <p:nvPr/>
          </p:nvSpPr>
          <p:spPr bwMode="auto">
            <a:xfrm>
              <a:off x="421" y="2016"/>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2400" b="0" i="0"/>
                <a:t>…</a:t>
              </a:r>
            </a:p>
          </p:txBody>
        </p:sp>
      </p:grpSp>
      <p:grpSp>
        <p:nvGrpSpPr>
          <p:cNvPr id="8" name="Group 8"/>
          <p:cNvGrpSpPr>
            <a:grpSpLocks/>
          </p:cNvGrpSpPr>
          <p:nvPr/>
        </p:nvGrpSpPr>
        <p:grpSpPr bwMode="auto">
          <a:xfrm>
            <a:off x="5083175" y="2019300"/>
            <a:ext cx="3124200" cy="3019425"/>
            <a:chOff x="3202" y="634"/>
            <a:chExt cx="1968" cy="1902"/>
          </a:xfrm>
        </p:grpSpPr>
        <p:sp>
          <p:nvSpPr>
            <p:cNvPr id="9" name="AutoShape 9"/>
            <p:cNvSpPr>
              <a:spLocks noChangeArrowheads="1"/>
            </p:cNvSpPr>
            <p:nvPr/>
          </p:nvSpPr>
          <p:spPr bwMode="auto">
            <a:xfrm>
              <a:off x="3202" y="634"/>
              <a:ext cx="1968" cy="1902"/>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 name="Picture 10" descr="folding"/>
            <p:cNvPicPr>
              <a:picLocks noChangeAspect="1" noChangeArrowheads="1"/>
            </p:cNvPicPr>
            <p:nvPr/>
          </p:nvPicPr>
          <p:blipFill>
            <a:blip r:embed="rId5">
              <a:clrChange>
                <a:clrFrom>
                  <a:srgbClr val="F6FFFC"/>
                </a:clrFrom>
                <a:clrTo>
                  <a:srgbClr val="F6FFFC">
                    <a:alpha val="0"/>
                  </a:srgbClr>
                </a:clrTo>
              </a:clrChange>
              <a:lum contrast="-12000"/>
              <a:extLst>
                <a:ext uri="{28A0092B-C50C-407E-A947-70E740481C1C}">
                  <a14:useLocalDpi xmlns:a14="http://schemas.microsoft.com/office/drawing/2010/main" val="0"/>
                </a:ext>
              </a:extLst>
            </a:blip>
            <a:srcRect t="565" b="17834"/>
            <a:stretch>
              <a:fillRect/>
            </a:stretch>
          </p:blipFill>
          <p:spPr bwMode="auto">
            <a:xfrm>
              <a:off x="3393" y="684"/>
              <a:ext cx="1658" cy="173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grpSp>
      <p:sp>
        <p:nvSpPr>
          <p:cNvPr id="11" name="Oval 12"/>
          <p:cNvSpPr>
            <a:spLocks noChangeArrowheads="1"/>
          </p:cNvSpPr>
          <p:nvPr/>
        </p:nvSpPr>
        <p:spPr bwMode="auto">
          <a:xfrm>
            <a:off x="6019800" y="3384550"/>
            <a:ext cx="790575" cy="77152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 name="Group 13"/>
          <p:cNvGrpSpPr>
            <a:grpSpLocks/>
          </p:cNvGrpSpPr>
          <p:nvPr/>
        </p:nvGrpSpPr>
        <p:grpSpPr bwMode="auto">
          <a:xfrm>
            <a:off x="1006475" y="3054350"/>
            <a:ext cx="5022850" cy="911225"/>
            <a:chOff x="634" y="1862"/>
            <a:chExt cx="3164" cy="574"/>
          </a:xfrm>
        </p:grpSpPr>
        <p:sp>
          <p:nvSpPr>
            <p:cNvPr id="13" name="Line 14"/>
            <p:cNvSpPr>
              <a:spLocks noChangeShapeType="1"/>
            </p:cNvSpPr>
            <p:nvPr/>
          </p:nvSpPr>
          <p:spPr bwMode="auto">
            <a:xfrm>
              <a:off x="702" y="1890"/>
              <a:ext cx="3096" cy="432"/>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5"/>
            <p:cNvSpPr>
              <a:spLocks noChangeShapeType="1"/>
            </p:cNvSpPr>
            <p:nvPr/>
          </p:nvSpPr>
          <p:spPr bwMode="auto">
            <a:xfrm>
              <a:off x="1228" y="1882"/>
              <a:ext cx="2544" cy="438"/>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6"/>
            <p:cNvSpPr>
              <a:spLocks noChangeShapeType="1"/>
            </p:cNvSpPr>
            <p:nvPr/>
          </p:nvSpPr>
          <p:spPr bwMode="auto">
            <a:xfrm>
              <a:off x="1600" y="1862"/>
              <a:ext cx="2160" cy="456"/>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7"/>
            <p:cNvSpPr>
              <a:spLocks noChangeShapeType="1"/>
            </p:cNvSpPr>
            <p:nvPr/>
          </p:nvSpPr>
          <p:spPr bwMode="auto">
            <a:xfrm flipV="1">
              <a:off x="1630" y="2334"/>
              <a:ext cx="2136" cy="102"/>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8"/>
            <p:cNvSpPr>
              <a:spLocks noChangeShapeType="1"/>
            </p:cNvSpPr>
            <p:nvPr/>
          </p:nvSpPr>
          <p:spPr bwMode="auto">
            <a:xfrm flipV="1">
              <a:off x="1144" y="2320"/>
              <a:ext cx="2604" cy="60"/>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9"/>
            <p:cNvSpPr>
              <a:spLocks noChangeShapeType="1"/>
            </p:cNvSpPr>
            <p:nvPr/>
          </p:nvSpPr>
          <p:spPr bwMode="auto">
            <a:xfrm>
              <a:off x="634" y="2306"/>
              <a:ext cx="3126" cy="6"/>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9" name="AutoShape 21"/>
          <p:cNvSpPr>
            <a:spLocks noChangeArrowheads="1"/>
          </p:cNvSpPr>
          <p:nvPr/>
        </p:nvSpPr>
        <p:spPr bwMode="auto">
          <a:xfrm>
            <a:off x="4441825" y="3946525"/>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AutoShape 22"/>
          <p:cNvSpPr>
            <a:spLocks noChangeArrowheads="1"/>
          </p:cNvSpPr>
          <p:nvPr/>
        </p:nvSpPr>
        <p:spPr bwMode="auto">
          <a:xfrm>
            <a:off x="4438650" y="4486275"/>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AutoShape 23"/>
          <p:cNvSpPr>
            <a:spLocks noChangeArrowheads="1"/>
          </p:cNvSpPr>
          <p:nvPr/>
        </p:nvSpPr>
        <p:spPr bwMode="auto">
          <a:xfrm>
            <a:off x="4435475" y="5026025"/>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Text Box 24"/>
          <p:cNvSpPr txBox="1">
            <a:spLocks noChangeArrowheads="1"/>
          </p:cNvSpPr>
          <p:nvPr/>
        </p:nvSpPr>
        <p:spPr bwMode="auto">
          <a:xfrm>
            <a:off x="2875928" y="5378450"/>
            <a:ext cx="3587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4400" b="1" i="0" dirty="0">
                <a:solidFill>
                  <a:srgbClr val="008000"/>
                </a:solidFill>
                <a:effectLst>
                  <a:outerShdw blurRad="38100" dist="38100" dir="2700000" algn="tl">
                    <a:srgbClr val="DDDDDD"/>
                  </a:outerShdw>
                </a:effectLst>
              </a:rPr>
              <a:t>SCREENING</a:t>
            </a:r>
          </a:p>
        </p:txBody>
      </p:sp>
      <p:sp>
        <p:nvSpPr>
          <p:cNvPr id="23" name="Text Box 25"/>
          <p:cNvSpPr txBox="1">
            <a:spLocks noChangeArrowheads="1"/>
          </p:cNvSpPr>
          <p:nvPr/>
        </p:nvSpPr>
        <p:spPr bwMode="auto">
          <a:xfrm>
            <a:off x="1073150" y="69850"/>
            <a:ext cx="7943850" cy="9461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lnSpc>
                <a:spcPct val="100000"/>
              </a:lnSpc>
              <a:spcBef>
                <a:spcPct val="0"/>
              </a:spcBef>
            </a:pPr>
            <a:r>
              <a:rPr lang="it-IT" sz="2800" b="1" i="0" dirty="0">
                <a:solidFill>
                  <a:srgbClr val="000066"/>
                </a:solidFill>
                <a:effectLst>
                  <a:outerShdw blurRad="38100" dist="38100" dir="2700000" algn="tl">
                    <a:srgbClr val="DDDDDD"/>
                  </a:outerShdw>
                </a:effectLst>
              </a:rPr>
              <a:t>Sicuramente questa è la nostra interfaccia preferita…</a:t>
            </a:r>
            <a:endParaRPr lang="en-GB" sz="2800" b="1" i="0" dirty="0">
              <a:solidFill>
                <a:srgbClr val="000066"/>
              </a:solidFill>
              <a:effectLst>
                <a:outerShdw blurRad="38100" dist="38100" dir="2700000" algn="tl">
                  <a:srgbClr val="DDDDDD"/>
                </a:outerShdw>
              </a:effectLst>
            </a:endParaRPr>
          </a:p>
        </p:txBody>
      </p:sp>
      <p:sp>
        <p:nvSpPr>
          <p:cNvPr id="24" name="Text Box 27"/>
          <p:cNvSpPr txBox="1">
            <a:spLocks noChangeArrowheads="1"/>
          </p:cNvSpPr>
          <p:nvPr/>
        </p:nvSpPr>
        <p:spPr bwMode="auto">
          <a:xfrm>
            <a:off x="3009900" y="5943600"/>
            <a:ext cx="3904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2800" b="1" i="0" u="sng" dirty="0">
                <a:solidFill>
                  <a:srgbClr val="FF0000"/>
                </a:solidFill>
                <a:effectLst>
                  <a:outerShdw blurRad="38100" dist="38100" dir="2700000" algn="tl">
                    <a:srgbClr val="DDDDDD"/>
                  </a:outerShdw>
                </a:effectLst>
              </a:rPr>
              <a:t>Affinità</a:t>
            </a:r>
            <a:r>
              <a:rPr lang="it-IT" sz="2800" b="1" i="0" dirty="0">
                <a:solidFill>
                  <a:srgbClr val="FF0000"/>
                </a:solidFill>
                <a:effectLst>
                  <a:outerShdw blurRad="38100" dist="38100" dir="2700000" algn="tl">
                    <a:srgbClr val="DDDDDD"/>
                  </a:outerShdw>
                </a:effectLst>
              </a:rPr>
              <a:t> </a:t>
            </a:r>
            <a:r>
              <a:rPr lang="it-IT" sz="2800" b="1" i="0" dirty="0">
                <a:solidFill>
                  <a:srgbClr val="FF0000"/>
                </a:solidFill>
                <a:effectLst>
                  <a:outerShdw blurRad="38100" dist="38100" dir="2700000" algn="tl">
                    <a:srgbClr val="DDDDDD"/>
                  </a:outerShdw>
                </a:effectLst>
                <a:sym typeface="Symbol" charset="0"/>
              </a:rPr>
              <a:t></a:t>
            </a:r>
            <a:r>
              <a:rPr lang="it-IT" sz="2800" b="1" i="0" dirty="0">
                <a:solidFill>
                  <a:srgbClr val="FF0000"/>
                </a:solidFill>
                <a:effectLst>
                  <a:outerShdw blurRad="38100" dist="38100" dir="2700000" algn="tl">
                    <a:srgbClr val="DDDDDD"/>
                  </a:outerShdw>
                </a:effectLst>
              </a:rPr>
              <a:t> </a:t>
            </a:r>
            <a:r>
              <a:rPr lang="it-IT" sz="2800" b="1" i="0" dirty="0" err="1">
                <a:solidFill>
                  <a:srgbClr val="FF0000"/>
                </a:solidFill>
                <a:effectLst>
                  <a:outerShdw blurRad="38100" dist="38100" dir="2700000" algn="tl">
                    <a:srgbClr val="DDDDDD"/>
                  </a:outerShdw>
                </a:effectLst>
              </a:rPr>
              <a:t>K</a:t>
            </a:r>
            <a:r>
              <a:rPr lang="it-IT" sz="2800" b="1" i="0" baseline="-25000" dirty="0" err="1">
                <a:solidFill>
                  <a:srgbClr val="FF0000"/>
                </a:solidFill>
                <a:effectLst>
                  <a:outerShdw blurRad="38100" dist="38100" dir="2700000" algn="tl">
                    <a:srgbClr val="DDDDDD"/>
                  </a:outerShdw>
                </a:effectLst>
              </a:rPr>
              <a:t>d</a:t>
            </a:r>
            <a:r>
              <a:rPr lang="it-IT" sz="2800" b="1" i="0" dirty="0">
                <a:solidFill>
                  <a:srgbClr val="FF0000"/>
                </a:solidFill>
                <a:effectLst>
                  <a:outerShdw blurRad="38100" dist="38100" dir="2700000" algn="tl">
                    <a:srgbClr val="DDDDDD"/>
                  </a:outerShdw>
                </a:effectLst>
              </a:rPr>
              <a:t>; EC</a:t>
            </a:r>
            <a:r>
              <a:rPr lang="it-IT" sz="2800" b="1" i="0" baseline="-25000" dirty="0">
                <a:solidFill>
                  <a:srgbClr val="FF0000"/>
                </a:solidFill>
                <a:effectLst>
                  <a:outerShdw blurRad="38100" dist="38100" dir="2700000" algn="tl">
                    <a:srgbClr val="DDDDDD"/>
                  </a:outerShdw>
                </a:effectLst>
              </a:rPr>
              <a:t>50</a:t>
            </a:r>
            <a:r>
              <a:rPr lang="it-IT" sz="2800" b="1" i="0" dirty="0">
                <a:solidFill>
                  <a:srgbClr val="FF0000"/>
                </a:solidFill>
                <a:effectLst>
                  <a:outerShdw blurRad="38100" dist="38100" dir="2700000" algn="tl">
                    <a:srgbClr val="DDDDDD"/>
                  </a:outerShdw>
                </a:effectLst>
              </a:rPr>
              <a:t> …</a:t>
            </a:r>
            <a:endParaRPr lang="it-IT" sz="2800" b="1" i="0" baseline="-25000" dirty="0">
              <a:solidFill>
                <a:srgbClr val="FF0000"/>
              </a:solidFill>
              <a:effectLst>
                <a:outerShdw blurRad="38100" dist="38100" dir="2700000" algn="tl">
                  <a:srgbClr val="DDDDDD"/>
                </a:outerShdw>
              </a:effectLst>
            </a:endParaRPr>
          </a:p>
        </p:txBody>
      </p:sp>
    </p:spTree>
    <p:extLst>
      <p:ext uri="{BB962C8B-B14F-4D97-AF65-F5344CB8AC3E}">
        <p14:creationId xmlns:p14="http://schemas.microsoft.com/office/powerpoint/2010/main" val="4085190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animBg="1"/>
      <p:bldP spid="21" grpId="0" animBg="1"/>
      <p:bldP spid="22"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155700" y="1284288"/>
            <a:ext cx="2584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i="0" dirty="0">
                <a:solidFill>
                  <a:srgbClr val="0000FF"/>
                </a:solidFill>
              </a:rPr>
              <a:t>Chemical Space</a:t>
            </a:r>
          </a:p>
        </p:txBody>
      </p:sp>
      <p:sp>
        <p:nvSpPr>
          <p:cNvPr id="3" name="Text Box 3"/>
          <p:cNvSpPr txBox="1">
            <a:spLocks noChangeArrowheads="1"/>
          </p:cNvSpPr>
          <p:nvPr/>
        </p:nvSpPr>
        <p:spPr bwMode="auto">
          <a:xfrm>
            <a:off x="5676900" y="1319213"/>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i="0" dirty="0">
                <a:solidFill>
                  <a:srgbClr val="FF6600"/>
                </a:solidFill>
              </a:rPr>
              <a:t>Biological Space</a:t>
            </a:r>
          </a:p>
        </p:txBody>
      </p:sp>
      <p:grpSp>
        <p:nvGrpSpPr>
          <p:cNvPr id="4" name="Group 4"/>
          <p:cNvGrpSpPr>
            <a:grpSpLocks/>
          </p:cNvGrpSpPr>
          <p:nvPr/>
        </p:nvGrpSpPr>
        <p:grpSpPr bwMode="auto">
          <a:xfrm>
            <a:off x="552450" y="1835150"/>
            <a:ext cx="3124200" cy="3019425"/>
            <a:chOff x="348" y="654"/>
            <a:chExt cx="1968" cy="1902"/>
          </a:xfrm>
        </p:grpSpPr>
        <p:sp>
          <p:nvSpPr>
            <p:cNvPr id="5" name="AutoShape 5"/>
            <p:cNvSpPr>
              <a:spLocks noChangeArrowheads="1"/>
            </p:cNvSpPr>
            <p:nvPr/>
          </p:nvSpPr>
          <p:spPr bwMode="auto">
            <a:xfrm>
              <a:off x="348" y="654"/>
              <a:ext cx="1968" cy="1902"/>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6" name="Object 6"/>
            <p:cNvGraphicFramePr>
              <a:graphicFrameLocks noChangeAspect="1"/>
            </p:cNvGraphicFramePr>
            <p:nvPr/>
          </p:nvGraphicFramePr>
          <p:xfrm>
            <a:off x="387" y="1316"/>
            <a:ext cx="1548" cy="1182"/>
          </p:xfrm>
          <a:graphic>
            <a:graphicData uri="http://schemas.openxmlformats.org/presentationml/2006/ole">
              <mc:AlternateContent xmlns:mc="http://schemas.openxmlformats.org/markup-compatibility/2006">
                <mc:Choice xmlns:v="urn:schemas-microsoft-com:vml" Requires="v">
                  <p:oleObj spid="_x0000_s15421" name="ISIS/Draw Sketch" r:id="rId3" imgW="5848200" imgH="4276440" progId="">
                    <p:embed/>
                  </p:oleObj>
                </mc:Choice>
                <mc:Fallback>
                  <p:oleObj name="ISIS/Draw Sketch" r:id="rId3" imgW="5848200" imgH="4276440"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 y="1316"/>
                          <a:ext cx="1548" cy="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Text Box 7"/>
            <p:cNvSpPr txBox="1">
              <a:spLocks noChangeArrowheads="1"/>
            </p:cNvSpPr>
            <p:nvPr/>
          </p:nvSpPr>
          <p:spPr bwMode="auto">
            <a:xfrm>
              <a:off x="421" y="2016"/>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2400" b="0" i="0"/>
                <a:t>…</a:t>
              </a:r>
            </a:p>
          </p:txBody>
        </p:sp>
      </p:grpSp>
      <p:grpSp>
        <p:nvGrpSpPr>
          <p:cNvPr id="8" name="Group 8"/>
          <p:cNvGrpSpPr>
            <a:grpSpLocks/>
          </p:cNvGrpSpPr>
          <p:nvPr/>
        </p:nvGrpSpPr>
        <p:grpSpPr bwMode="auto">
          <a:xfrm>
            <a:off x="5083175" y="1803400"/>
            <a:ext cx="3124200" cy="3019425"/>
            <a:chOff x="3202" y="634"/>
            <a:chExt cx="1968" cy="1902"/>
          </a:xfrm>
        </p:grpSpPr>
        <p:sp>
          <p:nvSpPr>
            <p:cNvPr id="9" name="AutoShape 9"/>
            <p:cNvSpPr>
              <a:spLocks noChangeArrowheads="1"/>
            </p:cNvSpPr>
            <p:nvPr/>
          </p:nvSpPr>
          <p:spPr bwMode="auto">
            <a:xfrm>
              <a:off x="3202" y="634"/>
              <a:ext cx="1968" cy="1902"/>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 name="Picture 10" descr="folding"/>
            <p:cNvPicPr>
              <a:picLocks noChangeAspect="1" noChangeArrowheads="1"/>
            </p:cNvPicPr>
            <p:nvPr/>
          </p:nvPicPr>
          <p:blipFill>
            <a:blip r:embed="rId5">
              <a:clrChange>
                <a:clrFrom>
                  <a:srgbClr val="F6FFFC"/>
                </a:clrFrom>
                <a:clrTo>
                  <a:srgbClr val="F6FFFC">
                    <a:alpha val="0"/>
                  </a:srgbClr>
                </a:clrTo>
              </a:clrChange>
              <a:lum contrast="-12000"/>
              <a:extLst>
                <a:ext uri="{28A0092B-C50C-407E-A947-70E740481C1C}">
                  <a14:useLocalDpi xmlns:a14="http://schemas.microsoft.com/office/drawing/2010/main" val="0"/>
                </a:ext>
              </a:extLst>
            </a:blip>
            <a:srcRect t="565" b="17834"/>
            <a:stretch>
              <a:fillRect/>
            </a:stretch>
          </p:blipFill>
          <p:spPr bwMode="auto">
            <a:xfrm>
              <a:off x="3393" y="684"/>
              <a:ext cx="1658" cy="173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grpSp>
      <p:sp>
        <p:nvSpPr>
          <p:cNvPr id="11" name="Oval 12"/>
          <p:cNvSpPr>
            <a:spLocks noChangeArrowheads="1"/>
          </p:cNvSpPr>
          <p:nvPr/>
        </p:nvSpPr>
        <p:spPr bwMode="auto">
          <a:xfrm>
            <a:off x="1509974" y="2938785"/>
            <a:ext cx="790575" cy="77152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 name="Group 13"/>
          <p:cNvGrpSpPr>
            <a:grpSpLocks/>
          </p:cNvGrpSpPr>
          <p:nvPr/>
        </p:nvGrpSpPr>
        <p:grpSpPr bwMode="auto">
          <a:xfrm flipH="1">
            <a:off x="2216150" y="2855913"/>
            <a:ext cx="5022850" cy="911225"/>
            <a:chOff x="634" y="1862"/>
            <a:chExt cx="3164" cy="574"/>
          </a:xfrm>
        </p:grpSpPr>
        <p:sp>
          <p:nvSpPr>
            <p:cNvPr id="13" name="Line 14"/>
            <p:cNvSpPr>
              <a:spLocks noChangeShapeType="1"/>
            </p:cNvSpPr>
            <p:nvPr/>
          </p:nvSpPr>
          <p:spPr bwMode="auto">
            <a:xfrm>
              <a:off x="702" y="1890"/>
              <a:ext cx="3096" cy="432"/>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5"/>
            <p:cNvSpPr>
              <a:spLocks noChangeShapeType="1"/>
            </p:cNvSpPr>
            <p:nvPr/>
          </p:nvSpPr>
          <p:spPr bwMode="auto">
            <a:xfrm>
              <a:off x="1228" y="1882"/>
              <a:ext cx="2544" cy="438"/>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6"/>
            <p:cNvSpPr>
              <a:spLocks noChangeShapeType="1"/>
            </p:cNvSpPr>
            <p:nvPr/>
          </p:nvSpPr>
          <p:spPr bwMode="auto">
            <a:xfrm>
              <a:off x="1600" y="1862"/>
              <a:ext cx="2160" cy="456"/>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7"/>
            <p:cNvSpPr>
              <a:spLocks noChangeShapeType="1"/>
            </p:cNvSpPr>
            <p:nvPr/>
          </p:nvSpPr>
          <p:spPr bwMode="auto">
            <a:xfrm flipV="1">
              <a:off x="1630" y="2334"/>
              <a:ext cx="2136" cy="102"/>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8"/>
            <p:cNvSpPr>
              <a:spLocks noChangeShapeType="1"/>
            </p:cNvSpPr>
            <p:nvPr/>
          </p:nvSpPr>
          <p:spPr bwMode="auto">
            <a:xfrm flipV="1">
              <a:off x="1144" y="2320"/>
              <a:ext cx="2604" cy="60"/>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9"/>
            <p:cNvSpPr>
              <a:spLocks noChangeShapeType="1"/>
            </p:cNvSpPr>
            <p:nvPr/>
          </p:nvSpPr>
          <p:spPr bwMode="auto">
            <a:xfrm>
              <a:off x="634" y="2306"/>
              <a:ext cx="3126" cy="6"/>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9" name="Text Box 27"/>
          <p:cNvSpPr txBox="1">
            <a:spLocks noChangeArrowheads="1"/>
          </p:cNvSpPr>
          <p:nvPr/>
        </p:nvSpPr>
        <p:spPr bwMode="auto">
          <a:xfrm>
            <a:off x="1073150" y="69850"/>
            <a:ext cx="7943850" cy="9461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lnSpc>
                <a:spcPct val="100000"/>
              </a:lnSpc>
              <a:spcBef>
                <a:spcPct val="0"/>
              </a:spcBef>
            </a:pPr>
            <a:r>
              <a:rPr lang="it-IT" sz="2800" b="1" i="0" dirty="0">
                <a:solidFill>
                  <a:srgbClr val="000066"/>
                </a:solidFill>
                <a:effectLst>
                  <a:outerShdw blurRad="38100" dist="38100" dir="2700000" algn="tl">
                    <a:srgbClr val="DDDDDD"/>
                  </a:outerShdw>
                </a:effectLst>
              </a:rPr>
              <a:t>Sicuramente questa è la nostra interfaccia preferita…</a:t>
            </a:r>
            <a:endParaRPr lang="en-GB" sz="2800" b="1" i="0" dirty="0">
              <a:solidFill>
                <a:srgbClr val="000066"/>
              </a:solidFill>
              <a:effectLst>
                <a:outerShdw blurRad="38100" dist="38100" dir="2700000" algn="tl">
                  <a:srgbClr val="DDDDDD"/>
                </a:outerShdw>
              </a:effectLst>
            </a:endParaRPr>
          </a:p>
        </p:txBody>
      </p:sp>
      <p:sp>
        <p:nvSpPr>
          <p:cNvPr id="20" name="AutoShape 30"/>
          <p:cNvSpPr>
            <a:spLocks noChangeArrowheads="1"/>
          </p:cNvSpPr>
          <p:nvPr/>
        </p:nvSpPr>
        <p:spPr bwMode="auto">
          <a:xfrm>
            <a:off x="4441825" y="3768725"/>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AutoShape 31"/>
          <p:cNvSpPr>
            <a:spLocks noChangeArrowheads="1"/>
          </p:cNvSpPr>
          <p:nvPr/>
        </p:nvSpPr>
        <p:spPr bwMode="auto">
          <a:xfrm>
            <a:off x="4438650" y="4308475"/>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AutoShape 32"/>
          <p:cNvSpPr>
            <a:spLocks noChangeArrowheads="1"/>
          </p:cNvSpPr>
          <p:nvPr/>
        </p:nvSpPr>
        <p:spPr bwMode="auto">
          <a:xfrm>
            <a:off x="4435475" y="4848225"/>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Text Box 33"/>
          <p:cNvSpPr txBox="1">
            <a:spLocks noChangeArrowheads="1"/>
          </p:cNvSpPr>
          <p:nvPr/>
        </p:nvSpPr>
        <p:spPr bwMode="auto">
          <a:xfrm>
            <a:off x="2911475" y="5243513"/>
            <a:ext cx="3295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4400" b="1" i="0" dirty="0">
                <a:solidFill>
                  <a:schemeClr val="accent4">
                    <a:lumMod val="75000"/>
                  </a:schemeClr>
                </a:solidFill>
                <a:effectLst>
                  <a:outerShdw blurRad="38100" dist="38100" dir="2700000" algn="tl">
                    <a:srgbClr val="DDDDDD"/>
                  </a:outerShdw>
                </a:effectLst>
              </a:rPr>
              <a:t>PROFILING</a:t>
            </a:r>
          </a:p>
        </p:txBody>
      </p:sp>
      <p:sp>
        <p:nvSpPr>
          <p:cNvPr id="24" name="Text Box 34"/>
          <p:cNvSpPr txBox="1">
            <a:spLocks noChangeArrowheads="1"/>
          </p:cNvSpPr>
          <p:nvPr/>
        </p:nvSpPr>
        <p:spPr bwMode="auto">
          <a:xfrm>
            <a:off x="1122363" y="5905500"/>
            <a:ext cx="80422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2800" b="1" i="0" u="sng" dirty="0">
                <a:solidFill>
                  <a:srgbClr val="FF0000"/>
                </a:solidFill>
                <a:effectLst>
                  <a:outerShdw blurRad="38100" dist="38100" dir="2700000" algn="tl">
                    <a:srgbClr val="DDDDDD"/>
                  </a:outerShdw>
                </a:effectLst>
              </a:rPr>
              <a:t>Selettività</a:t>
            </a:r>
            <a:r>
              <a:rPr lang="it-IT" sz="2800" b="1" i="0" dirty="0">
                <a:solidFill>
                  <a:srgbClr val="FF0000"/>
                </a:solidFill>
                <a:effectLst>
                  <a:outerShdw blurRad="38100" dist="38100" dir="2700000" algn="tl">
                    <a:srgbClr val="DDDDDD"/>
                  </a:outerShdw>
                </a:effectLst>
              </a:rPr>
              <a:t> </a:t>
            </a:r>
            <a:r>
              <a:rPr lang="it-IT" sz="2800" b="1" i="0" dirty="0">
                <a:solidFill>
                  <a:srgbClr val="FF0000"/>
                </a:solidFill>
                <a:effectLst>
                  <a:outerShdw blurRad="38100" dist="38100" dir="2700000" algn="tl">
                    <a:srgbClr val="DDDDDD"/>
                  </a:outerShdw>
                </a:effectLst>
                <a:sym typeface="Symbol" charset="0"/>
              </a:rPr>
              <a:t></a:t>
            </a:r>
            <a:r>
              <a:rPr lang="it-IT" sz="2800" b="1" i="0" dirty="0">
                <a:solidFill>
                  <a:srgbClr val="FF0000"/>
                </a:solidFill>
                <a:effectLst>
                  <a:outerShdw blurRad="38100" dist="38100" dir="2700000" algn="tl">
                    <a:srgbClr val="DDDDDD"/>
                  </a:outerShdw>
                </a:effectLst>
              </a:rPr>
              <a:t> </a:t>
            </a:r>
            <a:r>
              <a:rPr lang="it-IT" sz="2800" b="1" i="0" dirty="0" err="1">
                <a:solidFill>
                  <a:srgbClr val="FF0000"/>
                </a:solidFill>
                <a:effectLst>
                  <a:outerShdw blurRad="38100" dist="38100" dir="2700000" algn="tl">
                    <a:srgbClr val="DDDDDD"/>
                  </a:outerShdw>
                </a:effectLst>
              </a:rPr>
              <a:t>K</a:t>
            </a:r>
            <a:r>
              <a:rPr lang="it-IT" sz="2800" b="1" i="0" baseline="-25000" dirty="0" err="1">
                <a:solidFill>
                  <a:srgbClr val="FF0000"/>
                </a:solidFill>
                <a:effectLst>
                  <a:outerShdw blurRad="38100" dist="38100" dir="2700000" algn="tl">
                    <a:srgbClr val="DDDDDD"/>
                  </a:outerShdw>
                </a:effectLst>
              </a:rPr>
              <a:t>d</a:t>
            </a:r>
            <a:r>
              <a:rPr lang="it-IT" sz="2800" b="1" i="0" dirty="0">
                <a:solidFill>
                  <a:srgbClr val="FF0000"/>
                </a:solidFill>
                <a:effectLst>
                  <a:outerShdw blurRad="38100" dist="38100" dir="2700000" algn="tl">
                    <a:srgbClr val="DDDDDD"/>
                  </a:outerShdw>
                </a:effectLst>
              </a:rPr>
              <a:t>(A)/</a:t>
            </a:r>
            <a:r>
              <a:rPr lang="it-IT" sz="2800" b="1" i="0" dirty="0" err="1">
                <a:solidFill>
                  <a:srgbClr val="FF0000"/>
                </a:solidFill>
                <a:effectLst>
                  <a:outerShdw blurRad="38100" dist="38100" dir="2700000" algn="tl">
                    <a:srgbClr val="DDDDDD"/>
                  </a:outerShdw>
                </a:effectLst>
              </a:rPr>
              <a:t>K</a:t>
            </a:r>
            <a:r>
              <a:rPr lang="it-IT" sz="2800" b="1" i="0" baseline="-25000" dirty="0" err="1">
                <a:solidFill>
                  <a:srgbClr val="FF0000"/>
                </a:solidFill>
                <a:effectLst>
                  <a:outerShdw blurRad="38100" dist="38100" dir="2700000" algn="tl">
                    <a:srgbClr val="DDDDDD"/>
                  </a:outerShdw>
                </a:effectLst>
              </a:rPr>
              <a:t>d</a:t>
            </a:r>
            <a:r>
              <a:rPr lang="it-IT" sz="2800" b="1" i="0" dirty="0">
                <a:solidFill>
                  <a:srgbClr val="FF0000"/>
                </a:solidFill>
                <a:effectLst>
                  <a:outerShdw blurRad="38100" dist="38100" dir="2700000" algn="tl">
                    <a:srgbClr val="DDDDDD"/>
                  </a:outerShdw>
                </a:effectLst>
              </a:rPr>
              <a:t>(B); EC</a:t>
            </a:r>
            <a:r>
              <a:rPr lang="it-IT" sz="2800" b="1" i="0" baseline="-25000" dirty="0">
                <a:solidFill>
                  <a:srgbClr val="FF0000"/>
                </a:solidFill>
                <a:effectLst>
                  <a:outerShdw blurRad="38100" dist="38100" dir="2700000" algn="tl">
                    <a:srgbClr val="DDDDDD"/>
                  </a:outerShdw>
                </a:effectLst>
              </a:rPr>
              <a:t>50</a:t>
            </a:r>
            <a:r>
              <a:rPr lang="it-IT" sz="2800" b="1" i="0" dirty="0">
                <a:solidFill>
                  <a:srgbClr val="FF0000"/>
                </a:solidFill>
                <a:effectLst>
                  <a:outerShdw blurRad="38100" dist="38100" dir="2700000" algn="tl">
                    <a:srgbClr val="DDDDDD"/>
                  </a:outerShdw>
                </a:effectLst>
              </a:rPr>
              <a:t>(A)/EC</a:t>
            </a:r>
            <a:r>
              <a:rPr lang="it-IT" sz="2800" b="1" i="0" baseline="-25000" dirty="0">
                <a:solidFill>
                  <a:srgbClr val="FF0000"/>
                </a:solidFill>
                <a:effectLst>
                  <a:outerShdw blurRad="38100" dist="38100" dir="2700000" algn="tl">
                    <a:srgbClr val="DDDDDD"/>
                  </a:outerShdw>
                </a:effectLst>
              </a:rPr>
              <a:t>50</a:t>
            </a:r>
            <a:r>
              <a:rPr lang="it-IT" sz="2800" b="1" i="0" dirty="0">
                <a:solidFill>
                  <a:srgbClr val="FF0000"/>
                </a:solidFill>
                <a:effectLst>
                  <a:outerShdw blurRad="38100" dist="38100" dir="2700000" algn="tl">
                    <a:srgbClr val="DDDDDD"/>
                  </a:outerShdw>
                </a:effectLst>
              </a:rPr>
              <a:t>(B) …</a:t>
            </a:r>
          </a:p>
        </p:txBody>
      </p:sp>
    </p:spTree>
    <p:extLst>
      <p:ext uri="{BB962C8B-B14F-4D97-AF65-F5344CB8AC3E}">
        <p14:creationId xmlns:p14="http://schemas.microsoft.com/office/powerpoint/2010/main" val="3270803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22" grpId="0" animBg="1"/>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157288" y="1674813"/>
            <a:ext cx="2584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i="0" dirty="0">
                <a:solidFill>
                  <a:srgbClr val="0000FF"/>
                </a:solidFill>
              </a:rPr>
              <a:t>Chemical Space</a:t>
            </a:r>
          </a:p>
        </p:txBody>
      </p:sp>
      <p:sp>
        <p:nvSpPr>
          <p:cNvPr id="3" name="Text Box 3"/>
          <p:cNvSpPr txBox="1">
            <a:spLocks noChangeArrowheads="1"/>
          </p:cNvSpPr>
          <p:nvPr/>
        </p:nvSpPr>
        <p:spPr bwMode="auto">
          <a:xfrm>
            <a:off x="5676900" y="1674813"/>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2400" b="1" i="0" dirty="0">
                <a:solidFill>
                  <a:srgbClr val="FF6600"/>
                </a:solidFill>
              </a:rPr>
              <a:t>Biological Space</a:t>
            </a:r>
          </a:p>
        </p:txBody>
      </p:sp>
      <p:grpSp>
        <p:nvGrpSpPr>
          <p:cNvPr id="4" name="Group 4"/>
          <p:cNvGrpSpPr>
            <a:grpSpLocks/>
          </p:cNvGrpSpPr>
          <p:nvPr/>
        </p:nvGrpSpPr>
        <p:grpSpPr bwMode="auto">
          <a:xfrm>
            <a:off x="552450" y="2190750"/>
            <a:ext cx="3124200" cy="3019425"/>
            <a:chOff x="348" y="654"/>
            <a:chExt cx="1968" cy="1902"/>
          </a:xfrm>
        </p:grpSpPr>
        <p:sp>
          <p:nvSpPr>
            <p:cNvPr id="5" name="AutoShape 5"/>
            <p:cNvSpPr>
              <a:spLocks noChangeArrowheads="1"/>
            </p:cNvSpPr>
            <p:nvPr/>
          </p:nvSpPr>
          <p:spPr bwMode="auto">
            <a:xfrm>
              <a:off x="348" y="654"/>
              <a:ext cx="1968" cy="1902"/>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6" name="Object 6"/>
            <p:cNvGraphicFramePr>
              <a:graphicFrameLocks noChangeAspect="1"/>
            </p:cNvGraphicFramePr>
            <p:nvPr>
              <p:extLst>
                <p:ext uri="{D42A27DB-BD31-4B8C-83A1-F6EECF244321}">
                  <p14:modId xmlns:p14="http://schemas.microsoft.com/office/powerpoint/2010/main" val="2685079332"/>
                </p:ext>
              </p:extLst>
            </p:nvPr>
          </p:nvGraphicFramePr>
          <p:xfrm>
            <a:off x="396" y="951"/>
            <a:ext cx="1447" cy="1269"/>
          </p:xfrm>
          <a:graphic>
            <a:graphicData uri="http://schemas.openxmlformats.org/presentationml/2006/ole">
              <mc:AlternateContent xmlns:mc="http://schemas.openxmlformats.org/markup-compatibility/2006">
                <mc:Choice xmlns:v="urn:schemas-microsoft-com:vml" Requires="v">
                  <p:oleObj spid="_x0000_s16444" name="ISIS/Draw Sketch" r:id="rId3" imgW="5848200" imgH="4276440" progId="">
                    <p:embed/>
                  </p:oleObj>
                </mc:Choice>
                <mc:Fallback>
                  <p:oleObj name="ISIS/Draw Sketch" r:id="rId3" imgW="5848200" imgH="4276440"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 y="951"/>
                          <a:ext cx="1447" cy="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Text Box 7"/>
            <p:cNvSpPr txBox="1">
              <a:spLocks noChangeArrowheads="1"/>
            </p:cNvSpPr>
            <p:nvPr/>
          </p:nvSpPr>
          <p:spPr bwMode="auto">
            <a:xfrm>
              <a:off x="421" y="2016"/>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2400" b="0" i="0"/>
                <a:t>…</a:t>
              </a:r>
            </a:p>
          </p:txBody>
        </p:sp>
      </p:grpSp>
      <p:grpSp>
        <p:nvGrpSpPr>
          <p:cNvPr id="8" name="Group 8"/>
          <p:cNvGrpSpPr>
            <a:grpSpLocks/>
          </p:cNvGrpSpPr>
          <p:nvPr/>
        </p:nvGrpSpPr>
        <p:grpSpPr bwMode="auto">
          <a:xfrm>
            <a:off x="5083175" y="2159000"/>
            <a:ext cx="3124200" cy="3019425"/>
            <a:chOff x="3202" y="634"/>
            <a:chExt cx="1968" cy="1902"/>
          </a:xfrm>
        </p:grpSpPr>
        <p:sp>
          <p:nvSpPr>
            <p:cNvPr id="9" name="AutoShape 9"/>
            <p:cNvSpPr>
              <a:spLocks noChangeArrowheads="1"/>
            </p:cNvSpPr>
            <p:nvPr/>
          </p:nvSpPr>
          <p:spPr bwMode="auto">
            <a:xfrm>
              <a:off x="3202" y="634"/>
              <a:ext cx="1968" cy="1902"/>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 name="Picture 10" descr="folding"/>
            <p:cNvPicPr>
              <a:picLocks noChangeAspect="1" noChangeArrowheads="1"/>
            </p:cNvPicPr>
            <p:nvPr/>
          </p:nvPicPr>
          <p:blipFill>
            <a:blip r:embed="rId5">
              <a:clrChange>
                <a:clrFrom>
                  <a:srgbClr val="F6FFFC"/>
                </a:clrFrom>
                <a:clrTo>
                  <a:srgbClr val="F6FFFC">
                    <a:alpha val="0"/>
                  </a:srgbClr>
                </a:clrTo>
              </a:clrChange>
              <a:lum contrast="-12000"/>
              <a:extLst>
                <a:ext uri="{28A0092B-C50C-407E-A947-70E740481C1C}">
                  <a14:useLocalDpi xmlns:a14="http://schemas.microsoft.com/office/drawing/2010/main" val="0"/>
                </a:ext>
              </a:extLst>
            </a:blip>
            <a:srcRect t="565" b="17834"/>
            <a:stretch>
              <a:fillRect/>
            </a:stretch>
          </p:blipFill>
          <p:spPr bwMode="auto">
            <a:xfrm>
              <a:off x="3393" y="684"/>
              <a:ext cx="1658" cy="173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grpSp>
      <p:sp>
        <p:nvSpPr>
          <p:cNvPr id="11" name="Oval 11"/>
          <p:cNvSpPr>
            <a:spLocks noChangeArrowheads="1"/>
          </p:cNvSpPr>
          <p:nvPr/>
        </p:nvSpPr>
        <p:spPr bwMode="auto">
          <a:xfrm>
            <a:off x="1428750" y="3552825"/>
            <a:ext cx="790575" cy="77152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 name="Group 12"/>
          <p:cNvGrpSpPr>
            <a:grpSpLocks/>
          </p:cNvGrpSpPr>
          <p:nvPr/>
        </p:nvGrpSpPr>
        <p:grpSpPr bwMode="auto">
          <a:xfrm flipH="1">
            <a:off x="2216150" y="3211513"/>
            <a:ext cx="5022850" cy="911225"/>
            <a:chOff x="634" y="1862"/>
            <a:chExt cx="3164" cy="574"/>
          </a:xfrm>
        </p:grpSpPr>
        <p:sp>
          <p:nvSpPr>
            <p:cNvPr id="13" name="Line 13"/>
            <p:cNvSpPr>
              <a:spLocks noChangeShapeType="1"/>
            </p:cNvSpPr>
            <p:nvPr/>
          </p:nvSpPr>
          <p:spPr bwMode="auto">
            <a:xfrm>
              <a:off x="702" y="1890"/>
              <a:ext cx="3096" cy="432"/>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4"/>
            <p:cNvSpPr>
              <a:spLocks noChangeShapeType="1"/>
            </p:cNvSpPr>
            <p:nvPr/>
          </p:nvSpPr>
          <p:spPr bwMode="auto">
            <a:xfrm>
              <a:off x="1228" y="1882"/>
              <a:ext cx="2544" cy="438"/>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5"/>
            <p:cNvSpPr>
              <a:spLocks noChangeShapeType="1"/>
            </p:cNvSpPr>
            <p:nvPr/>
          </p:nvSpPr>
          <p:spPr bwMode="auto">
            <a:xfrm>
              <a:off x="1600" y="1862"/>
              <a:ext cx="2160" cy="456"/>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6"/>
            <p:cNvSpPr>
              <a:spLocks noChangeShapeType="1"/>
            </p:cNvSpPr>
            <p:nvPr/>
          </p:nvSpPr>
          <p:spPr bwMode="auto">
            <a:xfrm flipV="1">
              <a:off x="1630" y="2334"/>
              <a:ext cx="2136" cy="102"/>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7"/>
            <p:cNvSpPr>
              <a:spLocks noChangeShapeType="1"/>
            </p:cNvSpPr>
            <p:nvPr/>
          </p:nvSpPr>
          <p:spPr bwMode="auto">
            <a:xfrm flipV="1">
              <a:off x="1144" y="2320"/>
              <a:ext cx="2604" cy="60"/>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8"/>
            <p:cNvSpPr>
              <a:spLocks noChangeShapeType="1"/>
            </p:cNvSpPr>
            <p:nvPr/>
          </p:nvSpPr>
          <p:spPr bwMode="auto">
            <a:xfrm>
              <a:off x="634" y="2306"/>
              <a:ext cx="3126" cy="6"/>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9" name="Text Box 19"/>
          <p:cNvSpPr txBox="1">
            <a:spLocks noChangeArrowheads="1"/>
          </p:cNvSpPr>
          <p:nvPr/>
        </p:nvSpPr>
        <p:spPr bwMode="auto">
          <a:xfrm>
            <a:off x="1073150" y="69850"/>
            <a:ext cx="7943850" cy="9461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lnSpc>
                <a:spcPct val="100000"/>
              </a:lnSpc>
              <a:spcBef>
                <a:spcPct val="0"/>
              </a:spcBef>
            </a:pPr>
            <a:r>
              <a:rPr lang="it-IT" sz="2800" b="1" i="0" dirty="0">
                <a:solidFill>
                  <a:srgbClr val="000066"/>
                </a:solidFill>
                <a:effectLst>
                  <a:outerShdw blurRad="38100" dist="38100" dir="2700000" algn="tl">
                    <a:srgbClr val="DDDDDD"/>
                  </a:outerShdw>
                </a:effectLst>
              </a:rPr>
              <a:t>ma qui potrebbe allora aprirsi un nuovo scenario…</a:t>
            </a:r>
            <a:endParaRPr lang="en-GB" sz="2800" b="1" i="0" dirty="0">
              <a:solidFill>
                <a:srgbClr val="000066"/>
              </a:solidFill>
              <a:effectLst>
                <a:outerShdw blurRad="38100" dist="38100" dir="2700000" algn="tl">
                  <a:srgbClr val="DDDDDD"/>
                </a:outerShdw>
              </a:effectLst>
            </a:endParaRPr>
          </a:p>
        </p:txBody>
      </p:sp>
      <p:sp>
        <p:nvSpPr>
          <p:cNvPr id="20" name="AutoShape 21"/>
          <p:cNvSpPr>
            <a:spLocks noChangeArrowheads="1"/>
          </p:cNvSpPr>
          <p:nvPr/>
        </p:nvSpPr>
        <p:spPr bwMode="auto">
          <a:xfrm>
            <a:off x="4441825" y="4330700"/>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AutoShape 22"/>
          <p:cNvSpPr>
            <a:spLocks noChangeArrowheads="1"/>
          </p:cNvSpPr>
          <p:nvPr/>
        </p:nvSpPr>
        <p:spPr bwMode="auto">
          <a:xfrm>
            <a:off x="4438650" y="4870450"/>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AutoShape 23"/>
          <p:cNvSpPr>
            <a:spLocks noChangeArrowheads="1"/>
          </p:cNvSpPr>
          <p:nvPr/>
        </p:nvSpPr>
        <p:spPr bwMode="auto">
          <a:xfrm>
            <a:off x="4435475" y="5410200"/>
            <a:ext cx="247650" cy="400050"/>
          </a:xfrm>
          <a:prstGeom prst="downArrow">
            <a:avLst>
              <a:gd name="adj1" fmla="val 50000"/>
              <a:gd name="adj2" fmla="val 4038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Text Box 24"/>
          <p:cNvSpPr txBox="1">
            <a:spLocks noChangeArrowheads="1"/>
          </p:cNvSpPr>
          <p:nvPr/>
        </p:nvSpPr>
        <p:spPr bwMode="auto">
          <a:xfrm>
            <a:off x="285750" y="5743575"/>
            <a:ext cx="86389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3600" b="1" i="0" dirty="0">
                <a:solidFill>
                  <a:srgbClr val="FF0000"/>
                </a:solidFill>
                <a:effectLst>
                  <a:outerShdw blurRad="38100" dist="38100" dir="2700000" algn="tl">
                    <a:srgbClr val="DDDDDD"/>
                  </a:outerShdw>
                </a:effectLst>
              </a:rPr>
              <a:t>CHEMICAL GENOMICS/PROTEOMICS</a:t>
            </a:r>
          </a:p>
        </p:txBody>
      </p:sp>
      <p:sp>
        <p:nvSpPr>
          <p:cNvPr id="24" name="Oval 25"/>
          <p:cNvSpPr>
            <a:spLocks noChangeArrowheads="1"/>
          </p:cNvSpPr>
          <p:nvPr/>
        </p:nvSpPr>
        <p:spPr bwMode="auto">
          <a:xfrm>
            <a:off x="577850" y="3632200"/>
            <a:ext cx="790575" cy="771525"/>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5" name="Group 26"/>
          <p:cNvGrpSpPr>
            <a:grpSpLocks/>
          </p:cNvGrpSpPr>
          <p:nvPr/>
        </p:nvGrpSpPr>
        <p:grpSpPr bwMode="auto">
          <a:xfrm rot="169725" flipH="1">
            <a:off x="1368425" y="3303588"/>
            <a:ext cx="6226175" cy="1108075"/>
            <a:chOff x="634" y="1862"/>
            <a:chExt cx="3164" cy="574"/>
          </a:xfrm>
        </p:grpSpPr>
        <p:sp>
          <p:nvSpPr>
            <p:cNvPr id="26" name="Line 27"/>
            <p:cNvSpPr>
              <a:spLocks noChangeShapeType="1"/>
            </p:cNvSpPr>
            <p:nvPr/>
          </p:nvSpPr>
          <p:spPr bwMode="auto">
            <a:xfrm>
              <a:off x="702" y="1890"/>
              <a:ext cx="3096" cy="432"/>
            </a:xfrm>
            <a:prstGeom prst="line">
              <a:avLst/>
            </a:prstGeom>
            <a:noFill/>
            <a:ln w="254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 name="Line 28"/>
            <p:cNvSpPr>
              <a:spLocks noChangeShapeType="1"/>
            </p:cNvSpPr>
            <p:nvPr/>
          </p:nvSpPr>
          <p:spPr bwMode="auto">
            <a:xfrm>
              <a:off x="1228" y="1882"/>
              <a:ext cx="2544" cy="438"/>
            </a:xfrm>
            <a:prstGeom prst="line">
              <a:avLst/>
            </a:prstGeom>
            <a:noFill/>
            <a:ln w="254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 name="Line 29"/>
            <p:cNvSpPr>
              <a:spLocks noChangeShapeType="1"/>
            </p:cNvSpPr>
            <p:nvPr/>
          </p:nvSpPr>
          <p:spPr bwMode="auto">
            <a:xfrm>
              <a:off x="1600" y="1862"/>
              <a:ext cx="2160" cy="456"/>
            </a:xfrm>
            <a:prstGeom prst="line">
              <a:avLst/>
            </a:prstGeom>
            <a:noFill/>
            <a:ln w="254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 name="Line 30"/>
            <p:cNvSpPr>
              <a:spLocks noChangeShapeType="1"/>
            </p:cNvSpPr>
            <p:nvPr/>
          </p:nvSpPr>
          <p:spPr bwMode="auto">
            <a:xfrm flipV="1">
              <a:off x="1630" y="2334"/>
              <a:ext cx="2136" cy="102"/>
            </a:xfrm>
            <a:prstGeom prst="line">
              <a:avLst/>
            </a:prstGeom>
            <a:noFill/>
            <a:ln w="254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 name="Line 31"/>
            <p:cNvSpPr>
              <a:spLocks noChangeShapeType="1"/>
            </p:cNvSpPr>
            <p:nvPr/>
          </p:nvSpPr>
          <p:spPr bwMode="auto">
            <a:xfrm flipV="1">
              <a:off x="1144" y="2320"/>
              <a:ext cx="2604" cy="60"/>
            </a:xfrm>
            <a:prstGeom prst="line">
              <a:avLst/>
            </a:prstGeom>
            <a:noFill/>
            <a:ln w="254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 name="Line 32"/>
            <p:cNvSpPr>
              <a:spLocks noChangeShapeType="1"/>
            </p:cNvSpPr>
            <p:nvPr/>
          </p:nvSpPr>
          <p:spPr bwMode="auto">
            <a:xfrm>
              <a:off x="634" y="2306"/>
              <a:ext cx="3126" cy="6"/>
            </a:xfrm>
            <a:prstGeom prst="line">
              <a:avLst/>
            </a:prstGeom>
            <a:noFill/>
            <a:ln w="254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32" name="Oval 33"/>
          <p:cNvSpPr>
            <a:spLocks noChangeArrowheads="1"/>
          </p:cNvSpPr>
          <p:nvPr/>
        </p:nvSpPr>
        <p:spPr bwMode="auto">
          <a:xfrm>
            <a:off x="650875" y="2815483"/>
            <a:ext cx="790575" cy="771525"/>
          </a:xfrm>
          <a:prstGeom prst="ellipse">
            <a:avLst/>
          </a:prstGeom>
          <a:noFill/>
          <a:ln w="254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3" name="Group 34"/>
          <p:cNvGrpSpPr>
            <a:grpSpLocks/>
          </p:cNvGrpSpPr>
          <p:nvPr/>
        </p:nvGrpSpPr>
        <p:grpSpPr bwMode="auto">
          <a:xfrm rot="732616" flipH="1">
            <a:off x="1387475" y="3140075"/>
            <a:ext cx="6226175" cy="1108075"/>
            <a:chOff x="634" y="1862"/>
            <a:chExt cx="3164" cy="574"/>
          </a:xfrm>
        </p:grpSpPr>
        <p:sp>
          <p:nvSpPr>
            <p:cNvPr id="34" name="Line 35"/>
            <p:cNvSpPr>
              <a:spLocks noChangeShapeType="1"/>
            </p:cNvSpPr>
            <p:nvPr/>
          </p:nvSpPr>
          <p:spPr bwMode="auto">
            <a:xfrm>
              <a:off x="702" y="1890"/>
              <a:ext cx="3096" cy="432"/>
            </a:xfrm>
            <a:prstGeom prst="line">
              <a:avLst/>
            </a:prstGeom>
            <a:noFill/>
            <a:ln w="254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 name="Line 36"/>
            <p:cNvSpPr>
              <a:spLocks noChangeShapeType="1"/>
            </p:cNvSpPr>
            <p:nvPr/>
          </p:nvSpPr>
          <p:spPr bwMode="auto">
            <a:xfrm>
              <a:off x="1228" y="1882"/>
              <a:ext cx="2544" cy="438"/>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 name="Line 37"/>
            <p:cNvSpPr>
              <a:spLocks noChangeShapeType="1"/>
            </p:cNvSpPr>
            <p:nvPr/>
          </p:nvSpPr>
          <p:spPr bwMode="auto">
            <a:xfrm>
              <a:off x="1600" y="1862"/>
              <a:ext cx="2160" cy="456"/>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 name="Line 38"/>
            <p:cNvSpPr>
              <a:spLocks noChangeShapeType="1"/>
            </p:cNvSpPr>
            <p:nvPr/>
          </p:nvSpPr>
          <p:spPr bwMode="auto">
            <a:xfrm flipV="1">
              <a:off x="1630" y="2334"/>
              <a:ext cx="2136" cy="102"/>
            </a:xfrm>
            <a:prstGeom prst="line">
              <a:avLst/>
            </a:prstGeom>
            <a:noFill/>
            <a:ln w="254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 name="Line 39"/>
            <p:cNvSpPr>
              <a:spLocks noChangeShapeType="1"/>
            </p:cNvSpPr>
            <p:nvPr/>
          </p:nvSpPr>
          <p:spPr bwMode="auto">
            <a:xfrm flipV="1">
              <a:off x="1144" y="2320"/>
              <a:ext cx="2604" cy="6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 name="Line 40"/>
            <p:cNvSpPr>
              <a:spLocks noChangeShapeType="1"/>
            </p:cNvSpPr>
            <p:nvPr/>
          </p:nvSpPr>
          <p:spPr bwMode="auto">
            <a:xfrm>
              <a:off x="634" y="2306"/>
              <a:ext cx="3126" cy="6"/>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3488425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22" grpId="0" animBg="1"/>
      <p:bldP spid="23" grpId="0"/>
      <p:bldP spid="24"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9"/>
          <p:cNvSpPr txBox="1">
            <a:spLocks noChangeArrowheads="1"/>
          </p:cNvSpPr>
          <p:nvPr/>
        </p:nvSpPr>
        <p:spPr bwMode="auto">
          <a:xfrm>
            <a:off x="1143000" y="236537"/>
            <a:ext cx="7943850" cy="519113"/>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2800" i="0">
                <a:solidFill>
                  <a:srgbClr val="000066"/>
                </a:solidFill>
                <a:effectLst>
                  <a:outerShdw blurRad="38100" dist="38100" dir="2700000" algn="tl">
                    <a:srgbClr val="DDDDDD"/>
                  </a:outerShdw>
                </a:effectLst>
              </a:rPr>
              <a:t>che riassumerei così:</a:t>
            </a:r>
            <a:endParaRPr lang="en-GB" sz="2800" i="0">
              <a:solidFill>
                <a:srgbClr val="000066"/>
              </a:solidFill>
              <a:effectLst>
                <a:outerShdw blurRad="38100" dist="38100" dir="2700000" algn="tl">
                  <a:srgbClr val="DDDDDD"/>
                </a:outerShdw>
              </a:effectLst>
            </a:endParaRPr>
          </a:p>
        </p:txBody>
      </p:sp>
      <p:sp>
        <p:nvSpPr>
          <p:cNvPr id="18" name="Text Box 101"/>
          <p:cNvSpPr txBox="1">
            <a:spLocks noChangeArrowheads="1"/>
          </p:cNvSpPr>
          <p:nvPr/>
        </p:nvSpPr>
        <p:spPr bwMode="auto">
          <a:xfrm>
            <a:off x="2162175" y="1414462"/>
            <a:ext cx="3082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2800" i="0">
                <a:solidFill>
                  <a:srgbClr val="FF9900"/>
                </a:solidFill>
                <a:effectLst>
                  <a:outerShdw blurRad="38100" dist="38100" dir="2700000" algn="tl">
                    <a:srgbClr val="DDDDDD"/>
                  </a:outerShdw>
                </a:effectLst>
              </a:rPr>
              <a:t>Biological Space</a:t>
            </a:r>
          </a:p>
        </p:txBody>
      </p:sp>
      <p:sp>
        <p:nvSpPr>
          <p:cNvPr id="19" name="Text Box 102"/>
          <p:cNvSpPr txBox="1">
            <a:spLocks noChangeArrowheads="1"/>
          </p:cNvSpPr>
          <p:nvPr/>
        </p:nvSpPr>
        <p:spPr bwMode="auto">
          <a:xfrm rot="16200000">
            <a:off x="-1176337" y="3822699"/>
            <a:ext cx="2986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2800" i="0">
                <a:solidFill>
                  <a:srgbClr val="0000FF"/>
                </a:solidFill>
                <a:effectLst>
                  <a:outerShdw blurRad="38100" dist="38100" dir="2700000" algn="tl">
                    <a:srgbClr val="DDDDDD"/>
                  </a:outerShdw>
                </a:effectLst>
              </a:rPr>
              <a:t>Chemical Space</a:t>
            </a:r>
          </a:p>
        </p:txBody>
      </p:sp>
      <p:grpSp>
        <p:nvGrpSpPr>
          <p:cNvPr id="20" name="Group 19"/>
          <p:cNvGrpSpPr>
            <a:grpSpLocks/>
          </p:cNvGrpSpPr>
          <p:nvPr/>
        </p:nvGrpSpPr>
        <p:grpSpPr bwMode="auto">
          <a:xfrm>
            <a:off x="1763714" y="2759075"/>
            <a:ext cx="1958976" cy="3862387"/>
            <a:chOff x="1075" y="1645"/>
            <a:chExt cx="1234" cy="2433"/>
          </a:xfrm>
        </p:grpSpPr>
        <p:sp>
          <p:nvSpPr>
            <p:cNvPr id="29" name="Text Box 107"/>
            <p:cNvSpPr txBox="1">
              <a:spLocks noChangeArrowheads="1"/>
            </p:cNvSpPr>
            <p:nvPr/>
          </p:nvSpPr>
          <p:spPr bwMode="auto">
            <a:xfrm>
              <a:off x="1395" y="1645"/>
              <a:ext cx="693" cy="204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spcAft>
                  <a:spcPct val="60000"/>
                </a:spcAft>
              </a:pPr>
              <a:r>
                <a:rPr lang="it-IT" sz="2800" i="0"/>
                <a:t>K</a:t>
              </a:r>
              <a:r>
                <a:rPr lang="it-IT" sz="2800" i="0" baseline="-25000"/>
                <a:t>1</a:t>
              </a:r>
              <a:r>
                <a:rPr lang="it-IT" sz="2800" i="0"/>
                <a:t>(A)</a:t>
              </a:r>
            </a:p>
            <a:p>
              <a:pPr algn="just">
                <a:lnSpc>
                  <a:spcPct val="100000"/>
                </a:lnSpc>
                <a:spcBef>
                  <a:spcPct val="0"/>
                </a:spcBef>
                <a:spcAft>
                  <a:spcPct val="60000"/>
                </a:spcAft>
              </a:pPr>
              <a:r>
                <a:rPr lang="it-IT" sz="2800" i="0"/>
                <a:t>K</a:t>
              </a:r>
              <a:r>
                <a:rPr lang="it-IT" sz="2800" i="0" baseline="-25000"/>
                <a:t>2</a:t>
              </a:r>
              <a:r>
                <a:rPr lang="it-IT" sz="2800" i="0"/>
                <a:t>(A)</a:t>
              </a:r>
            </a:p>
            <a:p>
              <a:pPr algn="just">
                <a:lnSpc>
                  <a:spcPct val="100000"/>
                </a:lnSpc>
                <a:spcBef>
                  <a:spcPct val="0"/>
                </a:spcBef>
                <a:spcAft>
                  <a:spcPct val="60000"/>
                </a:spcAft>
              </a:pPr>
              <a:r>
                <a:rPr lang="it-IT" sz="2800" i="0"/>
                <a:t>K</a:t>
              </a:r>
              <a:r>
                <a:rPr lang="it-IT" sz="2800" i="0" baseline="-25000"/>
                <a:t>3</a:t>
              </a:r>
              <a:r>
                <a:rPr lang="it-IT" sz="2800" i="0"/>
                <a:t>(A)</a:t>
              </a:r>
            </a:p>
            <a:p>
              <a:pPr algn="just">
                <a:lnSpc>
                  <a:spcPct val="100000"/>
                </a:lnSpc>
                <a:spcBef>
                  <a:spcPct val="0"/>
                </a:spcBef>
                <a:spcAft>
                  <a:spcPct val="60000"/>
                </a:spcAft>
              </a:pPr>
              <a:r>
                <a:rPr lang="it-IT" sz="2800" i="0"/>
                <a:t>K</a:t>
              </a:r>
              <a:r>
                <a:rPr lang="it-IT" sz="2800" i="0" baseline="-25000"/>
                <a:t>4</a:t>
              </a:r>
              <a:r>
                <a:rPr lang="it-IT" sz="2800" i="0"/>
                <a:t>(A)</a:t>
              </a:r>
            </a:p>
            <a:p>
              <a:pPr algn="just">
                <a:lnSpc>
                  <a:spcPct val="100000"/>
                </a:lnSpc>
                <a:spcBef>
                  <a:spcPct val="0"/>
                </a:spcBef>
                <a:spcAft>
                  <a:spcPct val="60000"/>
                </a:spcAft>
              </a:pPr>
              <a:r>
                <a:rPr lang="it-IT" sz="2800" i="0"/>
                <a:t>K</a:t>
              </a:r>
              <a:r>
                <a:rPr lang="it-IT" sz="2800" i="0" baseline="-25000"/>
                <a:t>n</a:t>
              </a:r>
              <a:r>
                <a:rPr lang="it-IT" sz="2800" i="0"/>
                <a:t>(A)</a:t>
              </a:r>
            </a:p>
          </p:txBody>
        </p:sp>
        <p:sp>
          <p:nvSpPr>
            <p:cNvPr id="30" name="Text Box 108"/>
            <p:cNvSpPr txBox="1">
              <a:spLocks noChangeArrowheads="1"/>
            </p:cNvSpPr>
            <p:nvPr/>
          </p:nvSpPr>
          <p:spPr bwMode="auto">
            <a:xfrm>
              <a:off x="1075" y="3751"/>
              <a:ext cx="123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2800" i="0">
                  <a:effectLst>
                    <a:outerShdw blurRad="38100" dist="38100" dir="2700000" algn="tl">
                      <a:srgbClr val="DDDDDD"/>
                    </a:outerShdw>
                  </a:effectLst>
                </a:rPr>
                <a:t>Screening</a:t>
              </a:r>
            </a:p>
          </p:txBody>
        </p:sp>
      </p:grpSp>
      <p:grpSp>
        <p:nvGrpSpPr>
          <p:cNvPr id="21" name="Group 20"/>
          <p:cNvGrpSpPr>
            <a:grpSpLocks/>
          </p:cNvGrpSpPr>
          <p:nvPr/>
        </p:nvGrpSpPr>
        <p:grpSpPr bwMode="auto">
          <a:xfrm>
            <a:off x="2271713" y="1468438"/>
            <a:ext cx="6731000" cy="1809752"/>
            <a:chOff x="1395" y="832"/>
            <a:chExt cx="4240" cy="1140"/>
          </a:xfrm>
        </p:grpSpPr>
        <p:sp>
          <p:nvSpPr>
            <p:cNvPr id="27" name="Text Box 113"/>
            <p:cNvSpPr txBox="1">
              <a:spLocks noChangeArrowheads="1"/>
            </p:cNvSpPr>
            <p:nvPr/>
          </p:nvSpPr>
          <p:spPr bwMode="auto">
            <a:xfrm>
              <a:off x="1395" y="1645"/>
              <a:ext cx="4186" cy="32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spcAft>
                  <a:spcPct val="60000"/>
                </a:spcAft>
              </a:pPr>
              <a:r>
                <a:rPr lang="it-IT" sz="2800" i="0"/>
                <a:t>K</a:t>
              </a:r>
              <a:r>
                <a:rPr lang="it-IT" sz="2800" i="0" baseline="-25000"/>
                <a:t>1</a:t>
              </a:r>
              <a:r>
                <a:rPr lang="it-IT" sz="2800" i="0"/>
                <a:t>(A)      K</a:t>
              </a:r>
              <a:r>
                <a:rPr lang="it-IT" sz="2800" i="0" baseline="-25000"/>
                <a:t>1</a:t>
              </a:r>
              <a:r>
                <a:rPr lang="it-IT" sz="2800" i="0"/>
                <a:t>(B)     K</a:t>
              </a:r>
              <a:r>
                <a:rPr lang="it-IT" sz="2800" i="0" baseline="-25000"/>
                <a:t>1</a:t>
              </a:r>
              <a:r>
                <a:rPr lang="it-IT" sz="2800" i="0"/>
                <a:t>(C)     K</a:t>
              </a:r>
              <a:r>
                <a:rPr lang="it-IT" sz="2800" i="0" baseline="-25000"/>
                <a:t>1</a:t>
              </a:r>
              <a:r>
                <a:rPr lang="it-IT" sz="2800" i="0"/>
                <a:t>(D)     K</a:t>
              </a:r>
              <a:r>
                <a:rPr lang="it-IT" sz="2800" i="0" baseline="-25000"/>
                <a:t>1</a:t>
              </a:r>
              <a:r>
                <a:rPr lang="it-IT" sz="2800" i="0"/>
                <a:t>(N)</a:t>
              </a:r>
            </a:p>
          </p:txBody>
        </p:sp>
        <p:sp>
          <p:nvSpPr>
            <p:cNvPr id="28" name="Text Box 114"/>
            <p:cNvSpPr txBox="1">
              <a:spLocks noChangeArrowheads="1"/>
            </p:cNvSpPr>
            <p:nvPr/>
          </p:nvSpPr>
          <p:spPr bwMode="auto">
            <a:xfrm>
              <a:off x="4603" y="832"/>
              <a:ext cx="10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2800" i="0">
                  <a:effectLst>
                    <a:outerShdw blurRad="38100" dist="38100" dir="2700000" algn="tl">
                      <a:srgbClr val="DDDDDD"/>
                    </a:outerShdw>
                  </a:effectLst>
                </a:rPr>
                <a:t>Profiling</a:t>
              </a:r>
            </a:p>
          </p:txBody>
        </p:sp>
      </p:grpSp>
      <p:grpSp>
        <p:nvGrpSpPr>
          <p:cNvPr id="22" name="Group 21"/>
          <p:cNvGrpSpPr>
            <a:grpSpLocks/>
          </p:cNvGrpSpPr>
          <p:nvPr/>
        </p:nvGrpSpPr>
        <p:grpSpPr bwMode="auto">
          <a:xfrm>
            <a:off x="2317750" y="2787649"/>
            <a:ext cx="6645275" cy="3830633"/>
            <a:chOff x="1040" y="903"/>
            <a:chExt cx="4186" cy="2413"/>
          </a:xfrm>
        </p:grpSpPr>
        <p:sp>
          <p:nvSpPr>
            <p:cNvPr id="24" name="Text Box 120"/>
            <p:cNvSpPr txBox="1">
              <a:spLocks noChangeArrowheads="1"/>
            </p:cNvSpPr>
            <p:nvPr/>
          </p:nvSpPr>
          <p:spPr bwMode="auto">
            <a:xfrm>
              <a:off x="1836" y="1605"/>
              <a:ext cx="1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endParaRPr lang="en-US" sz="2800" i="0"/>
            </a:p>
          </p:txBody>
        </p:sp>
        <p:sp>
          <p:nvSpPr>
            <p:cNvPr id="25" name="Text Box 121"/>
            <p:cNvSpPr txBox="1">
              <a:spLocks noChangeArrowheads="1"/>
            </p:cNvSpPr>
            <p:nvPr/>
          </p:nvSpPr>
          <p:spPr bwMode="auto">
            <a:xfrm>
              <a:off x="1040" y="903"/>
              <a:ext cx="4186" cy="204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spcAft>
                  <a:spcPct val="60000"/>
                </a:spcAft>
              </a:pPr>
              <a:r>
                <a:rPr lang="it-IT" sz="2800" i="0"/>
                <a:t>K</a:t>
              </a:r>
              <a:r>
                <a:rPr lang="it-IT" sz="2800" i="0" baseline="-25000"/>
                <a:t>1</a:t>
              </a:r>
              <a:r>
                <a:rPr lang="it-IT" sz="2800" i="0"/>
                <a:t>(A)      K</a:t>
              </a:r>
              <a:r>
                <a:rPr lang="it-IT" sz="2800" i="0" baseline="-25000"/>
                <a:t>1</a:t>
              </a:r>
              <a:r>
                <a:rPr lang="it-IT" sz="2800" i="0"/>
                <a:t>(B)     K</a:t>
              </a:r>
              <a:r>
                <a:rPr lang="it-IT" sz="2800" i="0" baseline="-25000"/>
                <a:t>1</a:t>
              </a:r>
              <a:r>
                <a:rPr lang="it-IT" sz="2800" i="0"/>
                <a:t>(C)    K</a:t>
              </a:r>
              <a:r>
                <a:rPr lang="it-IT" sz="2800" i="0" baseline="-25000"/>
                <a:t>1</a:t>
              </a:r>
              <a:r>
                <a:rPr lang="it-IT" sz="2800" i="0"/>
                <a:t>(D)      K</a:t>
              </a:r>
              <a:r>
                <a:rPr lang="it-IT" sz="2800" i="0" baseline="-25000"/>
                <a:t>1</a:t>
              </a:r>
              <a:r>
                <a:rPr lang="it-IT" sz="2800" i="0"/>
                <a:t>(N)</a:t>
              </a:r>
            </a:p>
            <a:p>
              <a:pPr algn="just">
                <a:lnSpc>
                  <a:spcPct val="100000"/>
                </a:lnSpc>
                <a:spcBef>
                  <a:spcPct val="0"/>
                </a:spcBef>
                <a:spcAft>
                  <a:spcPct val="60000"/>
                </a:spcAft>
              </a:pPr>
              <a:r>
                <a:rPr lang="it-IT" sz="2800" i="0"/>
                <a:t>K</a:t>
              </a:r>
              <a:r>
                <a:rPr lang="it-IT" sz="2800" i="0" baseline="-25000"/>
                <a:t>2</a:t>
              </a:r>
              <a:r>
                <a:rPr lang="it-IT" sz="2800" i="0"/>
                <a:t>(A)      K</a:t>
              </a:r>
              <a:r>
                <a:rPr lang="it-IT" sz="2800" i="0" baseline="-25000"/>
                <a:t>2</a:t>
              </a:r>
              <a:r>
                <a:rPr lang="it-IT" sz="2800" i="0"/>
                <a:t>(B)     K</a:t>
              </a:r>
              <a:r>
                <a:rPr lang="it-IT" sz="2800" i="0" baseline="-25000"/>
                <a:t>2</a:t>
              </a:r>
              <a:r>
                <a:rPr lang="it-IT" sz="2800" i="0"/>
                <a:t>(C)    K</a:t>
              </a:r>
              <a:r>
                <a:rPr lang="it-IT" sz="2800" i="0" baseline="-25000"/>
                <a:t>2</a:t>
              </a:r>
              <a:r>
                <a:rPr lang="it-IT" sz="2800" i="0"/>
                <a:t>(D)      K</a:t>
              </a:r>
              <a:r>
                <a:rPr lang="it-IT" sz="2800" i="0" baseline="-25000"/>
                <a:t>2</a:t>
              </a:r>
              <a:r>
                <a:rPr lang="it-IT" sz="2800" i="0"/>
                <a:t>(N)</a:t>
              </a:r>
            </a:p>
            <a:p>
              <a:pPr algn="just">
                <a:lnSpc>
                  <a:spcPct val="100000"/>
                </a:lnSpc>
                <a:spcBef>
                  <a:spcPct val="0"/>
                </a:spcBef>
                <a:spcAft>
                  <a:spcPct val="60000"/>
                </a:spcAft>
              </a:pPr>
              <a:r>
                <a:rPr lang="it-IT" sz="2800" i="0"/>
                <a:t>K</a:t>
              </a:r>
              <a:r>
                <a:rPr lang="it-IT" sz="2800" i="0" baseline="-25000"/>
                <a:t>3</a:t>
              </a:r>
              <a:r>
                <a:rPr lang="it-IT" sz="2800" i="0"/>
                <a:t>(A)      K</a:t>
              </a:r>
              <a:r>
                <a:rPr lang="it-IT" sz="2800" i="0" baseline="-25000"/>
                <a:t>3</a:t>
              </a:r>
              <a:r>
                <a:rPr lang="it-IT" sz="2800" i="0"/>
                <a:t>(B)     K</a:t>
              </a:r>
              <a:r>
                <a:rPr lang="it-IT" sz="2800" i="0" baseline="-25000"/>
                <a:t>3</a:t>
              </a:r>
              <a:r>
                <a:rPr lang="it-IT" sz="2800" i="0"/>
                <a:t>(C)    K</a:t>
              </a:r>
              <a:r>
                <a:rPr lang="it-IT" sz="2800" i="0" baseline="-25000"/>
                <a:t>3</a:t>
              </a:r>
              <a:r>
                <a:rPr lang="it-IT" sz="2800" i="0"/>
                <a:t>(D)      K</a:t>
              </a:r>
              <a:r>
                <a:rPr lang="it-IT" sz="2800" i="0" baseline="-25000"/>
                <a:t>3</a:t>
              </a:r>
              <a:r>
                <a:rPr lang="it-IT" sz="2800" i="0"/>
                <a:t>(N)</a:t>
              </a:r>
            </a:p>
            <a:p>
              <a:pPr algn="just">
                <a:lnSpc>
                  <a:spcPct val="100000"/>
                </a:lnSpc>
                <a:spcBef>
                  <a:spcPct val="0"/>
                </a:spcBef>
                <a:spcAft>
                  <a:spcPct val="60000"/>
                </a:spcAft>
              </a:pPr>
              <a:r>
                <a:rPr lang="it-IT" sz="2800" i="0"/>
                <a:t>K</a:t>
              </a:r>
              <a:r>
                <a:rPr lang="it-IT" sz="2800" i="0" baseline="-25000"/>
                <a:t>4</a:t>
              </a:r>
              <a:r>
                <a:rPr lang="it-IT" sz="2800" i="0"/>
                <a:t>(A)      K</a:t>
              </a:r>
              <a:r>
                <a:rPr lang="it-IT" sz="2800" i="0" baseline="-25000"/>
                <a:t>4</a:t>
              </a:r>
              <a:r>
                <a:rPr lang="it-IT" sz="2800" i="0"/>
                <a:t>(B)     K</a:t>
              </a:r>
              <a:r>
                <a:rPr lang="it-IT" sz="2800" i="0" baseline="-25000"/>
                <a:t>4</a:t>
              </a:r>
              <a:r>
                <a:rPr lang="it-IT" sz="2800" i="0"/>
                <a:t>(C)    K</a:t>
              </a:r>
              <a:r>
                <a:rPr lang="it-IT" sz="2800" i="0" baseline="-25000"/>
                <a:t>4</a:t>
              </a:r>
              <a:r>
                <a:rPr lang="it-IT" sz="2800" i="0"/>
                <a:t>(D)     K</a:t>
              </a:r>
              <a:r>
                <a:rPr lang="it-IT" sz="2800" i="0" baseline="-25000"/>
                <a:t>4</a:t>
              </a:r>
              <a:r>
                <a:rPr lang="it-IT" sz="2800" i="0"/>
                <a:t>(N)</a:t>
              </a:r>
            </a:p>
            <a:p>
              <a:pPr algn="just">
                <a:lnSpc>
                  <a:spcPct val="100000"/>
                </a:lnSpc>
                <a:spcBef>
                  <a:spcPct val="0"/>
                </a:spcBef>
                <a:spcAft>
                  <a:spcPct val="60000"/>
                </a:spcAft>
              </a:pPr>
              <a:r>
                <a:rPr lang="it-IT" sz="2800" i="0"/>
                <a:t>K</a:t>
              </a:r>
              <a:r>
                <a:rPr lang="it-IT" sz="2800" i="0" baseline="-25000"/>
                <a:t>n</a:t>
              </a:r>
              <a:r>
                <a:rPr lang="it-IT" sz="2800" i="0"/>
                <a:t>(A)      K</a:t>
              </a:r>
              <a:r>
                <a:rPr lang="it-IT" sz="2800" i="0" baseline="-25000"/>
                <a:t>n</a:t>
              </a:r>
              <a:r>
                <a:rPr lang="it-IT" sz="2800" i="0"/>
                <a:t>(B)     K</a:t>
              </a:r>
              <a:r>
                <a:rPr lang="it-IT" sz="2800" i="0" baseline="-25000"/>
                <a:t>n</a:t>
              </a:r>
              <a:r>
                <a:rPr lang="it-IT" sz="2800" i="0"/>
                <a:t>(C)    K</a:t>
              </a:r>
              <a:r>
                <a:rPr lang="it-IT" sz="2800" i="0" baseline="-25000"/>
                <a:t>n</a:t>
              </a:r>
              <a:r>
                <a:rPr lang="it-IT" sz="2800" i="0"/>
                <a:t>(D)     K</a:t>
              </a:r>
              <a:r>
                <a:rPr lang="it-IT" sz="2800" i="0" baseline="-25000"/>
                <a:t>n</a:t>
              </a:r>
              <a:r>
                <a:rPr lang="it-IT" sz="2800" i="0"/>
                <a:t>(N)</a:t>
              </a:r>
            </a:p>
          </p:txBody>
        </p:sp>
        <p:sp>
          <p:nvSpPr>
            <p:cNvPr id="26" name="Text Box 122"/>
            <p:cNvSpPr txBox="1">
              <a:spLocks noChangeArrowheads="1"/>
            </p:cNvSpPr>
            <p:nvPr/>
          </p:nvSpPr>
          <p:spPr bwMode="auto">
            <a:xfrm>
              <a:off x="1878" y="2989"/>
              <a:ext cx="24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2800" i="0" dirty="0" err="1">
                  <a:effectLst>
                    <a:outerShdw blurRad="38100" dist="38100" dir="2700000" algn="tl">
                      <a:srgbClr val="DDDDDD"/>
                    </a:outerShdw>
                  </a:effectLst>
                </a:rPr>
                <a:t>Chemical</a:t>
              </a:r>
              <a:r>
                <a:rPr lang="it-IT" sz="2800" i="0" dirty="0">
                  <a:effectLst>
                    <a:outerShdw blurRad="38100" dist="38100" dir="2700000" algn="tl">
                      <a:srgbClr val="DDDDDD"/>
                    </a:outerShdw>
                  </a:effectLst>
                </a:rPr>
                <a:t> </a:t>
              </a:r>
              <a:r>
                <a:rPr lang="it-IT" sz="2800" i="0" dirty="0" err="1">
                  <a:effectLst>
                    <a:outerShdw blurRad="38100" dist="38100" dir="2700000" algn="tl">
                      <a:srgbClr val="DDDDDD"/>
                    </a:outerShdw>
                  </a:effectLst>
                </a:rPr>
                <a:t>Proteomics</a:t>
              </a:r>
              <a:endParaRPr lang="it-IT" sz="2800" i="0" dirty="0">
                <a:effectLst>
                  <a:outerShdw blurRad="38100" dist="38100" dir="2700000" algn="tl">
                    <a:srgbClr val="DDDDDD"/>
                  </a:outerShdw>
                </a:effectLst>
              </a:endParaRPr>
            </a:p>
          </p:txBody>
        </p:sp>
      </p:grpSp>
      <p:pic>
        <p:nvPicPr>
          <p:cNvPr id="23" name="table"/>
          <p:cNvPicPr>
            <a:picLocks noChangeAspect="1"/>
          </p:cNvPicPr>
          <p:nvPr/>
        </p:nvPicPr>
        <p:blipFill>
          <a:blip r:embed="rId2"/>
          <a:stretch>
            <a:fillRect/>
          </a:stretch>
        </p:blipFill>
        <p:spPr>
          <a:xfrm>
            <a:off x="744538" y="2044700"/>
            <a:ext cx="8275637" cy="4064002"/>
          </a:xfrm>
          <a:prstGeom prst="rect">
            <a:avLst/>
          </a:prstGeom>
        </p:spPr>
      </p:pic>
    </p:spTree>
    <p:extLst>
      <p:ext uri="{BB962C8B-B14F-4D97-AF65-F5344CB8AC3E}">
        <p14:creationId xmlns:p14="http://schemas.microsoft.com/office/powerpoint/2010/main" val="25716957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94226" y="2690019"/>
            <a:ext cx="3652837"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pPr>
            <a:r>
              <a:rPr lang="it-IT" sz="4000" i="0">
                <a:solidFill>
                  <a:srgbClr val="FF0000"/>
                </a:solidFill>
                <a:effectLst>
                  <a:outerShdw blurRad="38100" dist="38100" dir="2700000" algn="tl">
                    <a:srgbClr val="DDDDDD"/>
                  </a:outerShdw>
                </a:effectLst>
                <a:latin typeface="Arial Rounded MT Bold" charset="0"/>
              </a:rPr>
              <a:t>Progettazione</a:t>
            </a:r>
          </a:p>
          <a:p>
            <a:pPr algn="ctr">
              <a:lnSpc>
                <a:spcPct val="100000"/>
              </a:lnSpc>
            </a:pPr>
            <a:r>
              <a:rPr lang="it-IT" sz="4000">
                <a:solidFill>
                  <a:srgbClr val="FF0000"/>
                </a:solidFill>
                <a:effectLst>
                  <a:outerShdw blurRad="38100" dist="38100" dir="2700000" algn="tl">
                    <a:srgbClr val="DDDDDD"/>
                  </a:outerShdw>
                </a:effectLst>
                <a:latin typeface="Arial Rounded MT Bold" charset="0"/>
              </a:rPr>
              <a:t>(design)</a:t>
            </a:r>
          </a:p>
        </p:txBody>
      </p:sp>
      <p:sp>
        <p:nvSpPr>
          <p:cNvPr id="3" name="Text Box 3"/>
          <p:cNvSpPr txBox="1">
            <a:spLocks noChangeArrowheads="1"/>
          </p:cNvSpPr>
          <p:nvPr/>
        </p:nvSpPr>
        <p:spPr bwMode="auto">
          <a:xfrm>
            <a:off x="2185988" y="5096669"/>
            <a:ext cx="3695700"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69696"/>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pPr>
            <a:r>
              <a:rPr lang="it-IT" sz="4000" i="0">
                <a:solidFill>
                  <a:srgbClr val="969696"/>
                </a:solidFill>
                <a:effectLst>
                  <a:outerShdw blurRad="38100" dist="38100" dir="2700000" algn="tl">
                    <a:srgbClr val="DDDDDD"/>
                  </a:outerShdw>
                </a:effectLst>
                <a:latin typeface="Arial Rounded MT Bold" charset="0"/>
              </a:rPr>
              <a:t>Informatica</a:t>
            </a:r>
          </a:p>
          <a:p>
            <a:pPr algn="ctr">
              <a:lnSpc>
                <a:spcPct val="100000"/>
              </a:lnSpc>
            </a:pPr>
            <a:r>
              <a:rPr lang="it-IT" sz="4000">
                <a:solidFill>
                  <a:srgbClr val="969696"/>
                </a:solidFill>
                <a:effectLst>
                  <a:outerShdw blurRad="38100" dist="38100" dir="2700000" algn="tl">
                    <a:srgbClr val="DDDDDD"/>
                  </a:outerShdw>
                </a:effectLst>
                <a:latin typeface="Arial Rounded MT Bold" charset="0"/>
              </a:rPr>
              <a:t>(informatics)</a:t>
            </a:r>
          </a:p>
        </p:txBody>
      </p:sp>
      <p:sp>
        <p:nvSpPr>
          <p:cNvPr id="4" name="Text Box 4"/>
          <p:cNvSpPr txBox="1">
            <a:spLocks noChangeArrowheads="1"/>
          </p:cNvSpPr>
          <p:nvPr/>
        </p:nvSpPr>
        <p:spPr bwMode="auto">
          <a:xfrm>
            <a:off x="360363" y="2699544"/>
            <a:ext cx="2590800"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69696"/>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pPr>
            <a:r>
              <a:rPr lang="it-IT" sz="4000" i="0">
                <a:solidFill>
                  <a:srgbClr val="969696"/>
                </a:solidFill>
                <a:effectLst>
                  <a:outerShdw blurRad="38100" dist="38100" dir="2700000" algn="tl">
                    <a:srgbClr val="DDDDDD"/>
                  </a:outerShdw>
                </a:effectLst>
                <a:latin typeface="Arial Rounded MT Bold" charset="0"/>
              </a:rPr>
              <a:t>Farmaco</a:t>
            </a:r>
          </a:p>
          <a:p>
            <a:pPr algn="ctr">
              <a:lnSpc>
                <a:spcPct val="100000"/>
              </a:lnSpc>
            </a:pPr>
            <a:r>
              <a:rPr lang="it-IT" sz="4000">
                <a:solidFill>
                  <a:srgbClr val="969696"/>
                </a:solidFill>
                <a:effectLst>
                  <a:outerShdw blurRad="38100" dist="38100" dir="2700000" algn="tl">
                    <a:srgbClr val="DDDDDD"/>
                  </a:outerShdw>
                </a:effectLst>
                <a:latin typeface="Arial Rounded MT Bold" charset="0"/>
              </a:rPr>
              <a:t>(drug)</a:t>
            </a:r>
          </a:p>
        </p:txBody>
      </p:sp>
      <p:cxnSp>
        <p:nvCxnSpPr>
          <p:cNvPr id="5" name="AutoShape 5"/>
          <p:cNvCxnSpPr>
            <a:cxnSpLocks noChangeShapeType="1"/>
            <a:stCxn id="3" idx="1"/>
            <a:endCxn id="4" idx="2"/>
          </p:cNvCxnSpPr>
          <p:nvPr/>
        </p:nvCxnSpPr>
        <p:spPr bwMode="auto">
          <a:xfrm rot="10800000">
            <a:off x="1655763" y="4010819"/>
            <a:ext cx="530225" cy="1741487"/>
          </a:xfrm>
          <a:prstGeom prst="bentConnector2">
            <a:avLst/>
          </a:prstGeom>
          <a:noFill/>
          <a:ln w="31750">
            <a:solidFill>
              <a:srgbClr val="969696"/>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6" name="AutoShape 6"/>
          <p:cNvCxnSpPr>
            <a:cxnSpLocks noChangeShapeType="1"/>
            <a:stCxn id="4" idx="3"/>
            <a:endCxn id="2" idx="1"/>
          </p:cNvCxnSpPr>
          <p:nvPr/>
        </p:nvCxnSpPr>
        <p:spPr bwMode="auto">
          <a:xfrm flipV="1">
            <a:off x="2951163" y="3345656"/>
            <a:ext cx="1643063" cy="9525"/>
          </a:xfrm>
          <a:prstGeom prst="bentConnector3">
            <a:avLst>
              <a:gd name="adj1" fmla="val 49954"/>
            </a:avLst>
          </a:prstGeom>
          <a:noFill/>
          <a:ln w="31750">
            <a:solidFill>
              <a:srgbClr val="969696"/>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7" name="AutoShape 7"/>
          <p:cNvCxnSpPr>
            <a:cxnSpLocks noChangeShapeType="1"/>
            <a:stCxn id="2" idx="2"/>
            <a:endCxn id="3" idx="3"/>
          </p:cNvCxnSpPr>
          <p:nvPr/>
        </p:nvCxnSpPr>
        <p:spPr bwMode="auto">
          <a:xfrm rot="5400000">
            <a:off x="5276057" y="4606925"/>
            <a:ext cx="1751012" cy="539750"/>
          </a:xfrm>
          <a:prstGeom prst="bentConnector2">
            <a:avLst/>
          </a:prstGeom>
          <a:noFill/>
          <a:ln w="31750">
            <a:solidFill>
              <a:srgbClr val="969696"/>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a:noFill/>
              </a14:hiddenFill>
            </a:ext>
          </a:extLst>
        </p:spPr>
      </p:cxnSp>
      <p:sp>
        <p:nvSpPr>
          <p:cNvPr id="8" name="Text Box 8"/>
          <p:cNvSpPr txBox="1">
            <a:spLocks noChangeArrowheads="1"/>
          </p:cNvSpPr>
          <p:nvPr/>
        </p:nvSpPr>
        <p:spPr bwMode="auto">
          <a:xfrm>
            <a:off x="839788" y="450056"/>
            <a:ext cx="7943850"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600" i="0">
                <a:solidFill>
                  <a:srgbClr val="000066"/>
                </a:solidFill>
                <a:effectLst>
                  <a:outerShdw blurRad="38100" dist="38100" dir="2700000" algn="tl">
                    <a:srgbClr val="DDDDDD"/>
                  </a:outerShdw>
                </a:effectLst>
              </a:rPr>
              <a:t>… più di un bit di:</a:t>
            </a:r>
            <a:endParaRPr lang="en-GB" sz="3600" i="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2172601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28700" y="998537"/>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endParaRPr lang="en-US" sz="4000" i="0">
              <a:solidFill>
                <a:srgbClr val="000066"/>
              </a:solidFill>
            </a:endParaRPr>
          </a:p>
        </p:txBody>
      </p:sp>
      <p:sp>
        <p:nvSpPr>
          <p:cNvPr id="5" name="Text Box 3"/>
          <p:cNvSpPr txBox="1">
            <a:spLocks noChangeArrowheads="1"/>
          </p:cNvSpPr>
          <p:nvPr/>
        </p:nvSpPr>
        <p:spPr bwMode="auto">
          <a:xfrm>
            <a:off x="0" y="1727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4000" i="0"/>
              <a:t>Progettare:</a:t>
            </a:r>
          </a:p>
        </p:txBody>
      </p:sp>
      <p:pic>
        <p:nvPicPr>
          <p:cNvPr id="6" name="Picture 5" descr="demaur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3350" y="4965700"/>
            <a:ext cx="1362075" cy="16367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1073150" y="255587"/>
            <a:ext cx="7943850" cy="519113"/>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2800" i="0">
                <a:solidFill>
                  <a:srgbClr val="000066"/>
                </a:solidFill>
                <a:effectLst>
                  <a:outerShdw blurRad="38100" dist="38100" dir="2700000" algn="tl">
                    <a:srgbClr val="DDDDDD"/>
                  </a:outerShdw>
                </a:effectLst>
              </a:rPr>
              <a:t>… ancora un po</a:t>
            </a:r>
            <a:r>
              <a:rPr lang="ja-JP" altLang="it-IT" sz="2800" i="0">
                <a:solidFill>
                  <a:srgbClr val="000066"/>
                </a:solidFill>
                <a:effectLst>
                  <a:outerShdw blurRad="38100" dist="38100" dir="2700000" algn="tl">
                    <a:srgbClr val="DDDDDD"/>
                  </a:outerShdw>
                </a:effectLst>
              </a:rPr>
              <a:t>’</a:t>
            </a:r>
            <a:r>
              <a:rPr lang="it-IT" sz="2800" i="0">
                <a:solidFill>
                  <a:srgbClr val="000066"/>
                </a:solidFill>
                <a:effectLst>
                  <a:outerShdw blurRad="38100" dist="38100" dir="2700000" algn="tl">
                    <a:srgbClr val="DDDDDD"/>
                  </a:outerShdw>
                </a:effectLst>
              </a:rPr>
              <a:t> di pazienza:</a:t>
            </a:r>
            <a:endParaRPr lang="en-GB" sz="2800" i="0">
              <a:solidFill>
                <a:srgbClr val="000066"/>
              </a:solidFill>
              <a:effectLst>
                <a:outerShdw blurRad="38100" dist="38100" dir="2700000" algn="tl">
                  <a:srgbClr val="DDDDDD"/>
                </a:outerShdw>
              </a:effectLst>
            </a:endParaRPr>
          </a:p>
        </p:txBody>
      </p:sp>
      <p:sp>
        <p:nvSpPr>
          <p:cNvPr id="8" name="Text Box 7"/>
          <p:cNvSpPr txBox="1">
            <a:spLocks noChangeArrowheads="1"/>
          </p:cNvSpPr>
          <p:nvPr/>
        </p:nvSpPr>
        <p:spPr bwMode="auto">
          <a:xfrm>
            <a:off x="0" y="2370137"/>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4000" i="0" dirty="0">
                <a:solidFill>
                  <a:srgbClr val="000066"/>
                </a:solidFill>
              </a:rPr>
              <a:t>ideare ed allestire il progetto (</a:t>
            </a:r>
            <a:r>
              <a:rPr lang="it-IT" sz="4000" dirty="0">
                <a:solidFill>
                  <a:srgbClr val="000066"/>
                </a:solidFill>
              </a:rPr>
              <a:t>realizzazione</a:t>
            </a:r>
            <a:r>
              <a:rPr lang="it-IT" sz="4000" i="0" dirty="0">
                <a:solidFill>
                  <a:srgbClr val="000066"/>
                </a:solidFill>
              </a:rPr>
              <a:t>) di un</a:t>
            </a:r>
            <a:r>
              <a:rPr lang="ja-JP" altLang="it-IT" sz="4000" i="0" dirty="0">
                <a:solidFill>
                  <a:srgbClr val="000066"/>
                </a:solidFill>
                <a:latin typeface="Arial"/>
              </a:rPr>
              <a:t>’</a:t>
            </a:r>
            <a:r>
              <a:rPr lang="it-IT" sz="4000" i="0" dirty="0">
                <a:solidFill>
                  <a:srgbClr val="000066"/>
                </a:solidFill>
              </a:rPr>
              <a:t>opera o di un lavoro, elaborando i disegni e i calcoli necessari alla sua realizzazione.</a:t>
            </a:r>
          </a:p>
        </p:txBody>
      </p:sp>
      <p:sp>
        <p:nvSpPr>
          <p:cNvPr id="9" name="Rectangle 8"/>
          <p:cNvSpPr>
            <a:spLocks noChangeArrowheads="1"/>
          </p:cNvSpPr>
          <p:nvPr/>
        </p:nvSpPr>
        <p:spPr bwMode="auto">
          <a:xfrm>
            <a:off x="5886450" y="3697287"/>
            <a:ext cx="2019300" cy="515938"/>
          </a:xfrm>
          <a:prstGeom prst="rect">
            <a:avLst/>
          </a:prstGeom>
          <a:noFill/>
          <a:ln w="25400">
            <a:solidFill>
              <a:srgbClr val="FF0000"/>
            </a:solidFill>
            <a:prstDash val="dash"/>
            <a:miter lim="800000"/>
            <a:headEnd/>
            <a:tailEnd/>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10" name="Rectangle 9"/>
          <p:cNvSpPr>
            <a:spLocks noChangeArrowheads="1"/>
          </p:cNvSpPr>
          <p:nvPr/>
        </p:nvSpPr>
        <p:spPr bwMode="auto">
          <a:xfrm>
            <a:off x="0" y="4340225"/>
            <a:ext cx="2377606" cy="515937"/>
          </a:xfrm>
          <a:prstGeom prst="rect">
            <a:avLst/>
          </a:prstGeom>
          <a:noFill/>
          <a:ln w="25400">
            <a:solidFill>
              <a:srgbClr val="FF0000"/>
            </a:solidFill>
            <a:prstDash val="dash"/>
            <a:miter lim="800000"/>
            <a:headEnd/>
            <a:tailEnd/>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squar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Tree>
    <p:extLst>
      <p:ext uri="{BB962C8B-B14F-4D97-AF65-F5344CB8AC3E}">
        <p14:creationId xmlns:p14="http://schemas.microsoft.com/office/powerpoint/2010/main" val="408057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6150" y="529178"/>
            <a:ext cx="7421563" cy="6463309"/>
          </a:xfrm>
          <a:prstGeom prst="rect">
            <a:avLst/>
          </a:prstGeom>
          <a:noFill/>
        </p:spPr>
        <p:txBody>
          <a:bodyPr>
            <a:spAutoFit/>
          </a:bodyPr>
          <a:lstStyle/>
          <a:p>
            <a:pPr algn="just">
              <a:defRPr/>
            </a:pPr>
            <a:r>
              <a:rPr lang="it-IT" dirty="0">
                <a:solidFill>
                  <a:srgbClr val="008000"/>
                </a:solidFill>
                <a:latin typeface="Arial Black"/>
                <a:cs typeface="+mn-cs"/>
              </a:rPr>
              <a:t>Programma del Corso</a:t>
            </a:r>
          </a:p>
          <a:p>
            <a:pPr algn="just">
              <a:defRPr/>
            </a:pPr>
            <a:r>
              <a:rPr lang="it-IT" dirty="0">
                <a:solidFill>
                  <a:srgbClr val="008000"/>
                </a:solidFill>
                <a:latin typeface="Arial Black"/>
                <a:cs typeface="+mn-cs"/>
              </a:rPr>
              <a:t>Scoperta e sviluppo di un farmaco. Scoperta Casuale, screening a tappeto e mirato, composti naturali. Sintesi razionale. Chimica </a:t>
            </a:r>
            <a:r>
              <a:rPr lang="it-IT" dirty="0" err="1">
                <a:solidFill>
                  <a:srgbClr val="008000"/>
                </a:solidFill>
                <a:latin typeface="Arial Black"/>
                <a:cs typeface="+mn-cs"/>
              </a:rPr>
              <a:t>combinatoriale</a:t>
            </a:r>
            <a:r>
              <a:rPr lang="it-IT" dirty="0">
                <a:solidFill>
                  <a:srgbClr val="008000"/>
                </a:solidFill>
                <a:latin typeface="Arial Black"/>
                <a:cs typeface="+mn-cs"/>
              </a:rPr>
              <a:t>.  Dal </a:t>
            </a:r>
            <a:r>
              <a:rPr lang="it-IT" dirty="0" err="1">
                <a:solidFill>
                  <a:srgbClr val="008000"/>
                </a:solidFill>
                <a:latin typeface="Arial Black"/>
                <a:cs typeface="+mn-cs"/>
              </a:rPr>
              <a:t>lead</a:t>
            </a:r>
            <a:r>
              <a:rPr lang="it-IT" dirty="0">
                <a:solidFill>
                  <a:srgbClr val="008000"/>
                </a:solidFill>
                <a:latin typeface="Arial Black"/>
                <a:cs typeface="+mn-cs"/>
              </a:rPr>
              <a:t> compound al farmaco. Concetto di </a:t>
            </a:r>
            <a:r>
              <a:rPr lang="it-IT" dirty="0" err="1">
                <a:solidFill>
                  <a:srgbClr val="008000"/>
                </a:solidFill>
                <a:latin typeface="Arial Black"/>
                <a:cs typeface="+mn-cs"/>
              </a:rPr>
              <a:t>isosteria</a:t>
            </a:r>
            <a:r>
              <a:rPr lang="it-IT" dirty="0">
                <a:solidFill>
                  <a:srgbClr val="008000"/>
                </a:solidFill>
                <a:latin typeface="Arial Black"/>
                <a:cs typeface="+mn-cs"/>
              </a:rPr>
              <a:t> , semplificazione molecolare, complicazione molecolare, ibridazione molecolare.</a:t>
            </a:r>
          </a:p>
          <a:p>
            <a:pPr algn="just">
              <a:defRPr/>
            </a:pPr>
            <a:r>
              <a:rPr lang="it-IT" dirty="0">
                <a:solidFill>
                  <a:srgbClr val="008000"/>
                </a:solidFill>
                <a:latin typeface="Arial Black"/>
                <a:cs typeface="+mn-cs"/>
              </a:rPr>
              <a:t>Strategie per la modificazione molecolare. Analoghi rigidi, analisi conformazionale, modulazione chirale. ADME-TOX. Modellistica Molecolare computerizzata nel disegno e ottimizzazione di nuovi farmaci. Esempi pratici di </a:t>
            </a:r>
            <a:r>
              <a:rPr lang="it-IT" dirty="0" smtClean="0">
                <a:solidFill>
                  <a:srgbClr val="008000"/>
                </a:solidFill>
                <a:latin typeface="Arial Black"/>
                <a:cs typeface="+mn-cs"/>
              </a:rPr>
              <a:t>ottimizzazione </a:t>
            </a:r>
            <a:r>
              <a:rPr lang="it-IT" dirty="0">
                <a:solidFill>
                  <a:srgbClr val="008000"/>
                </a:solidFill>
                <a:latin typeface="Arial Black"/>
                <a:cs typeface="+mn-cs"/>
              </a:rPr>
              <a:t>di </a:t>
            </a:r>
            <a:r>
              <a:rPr lang="it-IT" dirty="0" err="1">
                <a:solidFill>
                  <a:srgbClr val="008000"/>
                </a:solidFill>
                <a:latin typeface="Arial Black"/>
                <a:cs typeface="+mn-cs"/>
              </a:rPr>
              <a:t>lead</a:t>
            </a:r>
            <a:r>
              <a:rPr lang="it-IT" dirty="0">
                <a:solidFill>
                  <a:srgbClr val="008000"/>
                </a:solidFill>
                <a:latin typeface="Arial Black"/>
                <a:cs typeface="+mn-cs"/>
              </a:rPr>
              <a:t> compound nella </a:t>
            </a:r>
            <a:r>
              <a:rPr lang="it-IT" dirty="0" err="1">
                <a:solidFill>
                  <a:srgbClr val="008000"/>
                </a:solidFill>
                <a:latin typeface="Arial Black"/>
                <a:cs typeface="+mn-cs"/>
              </a:rPr>
              <a:t>drug</a:t>
            </a:r>
            <a:r>
              <a:rPr lang="it-IT" dirty="0">
                <a:solidFill>
                  <a:srgbClr val="008000"/>
                </a:solidFill>
                <a:latin typeface="Arial Black"/>
                <a:cs typeface="+mn-cs"/>
              </a:rPr>
              <a:t> </a:t>
            </a:r>
            <a:r>
              <a:rPr lang="it-IT" dirty="0" err="1">
                <a:solidFill>
                  <a:srgbClr val="008000"/>
                </a:solidFill>
                <a:latin typeface="Arial Black"/>
                <a:cs typeface="+mn-cs"/>
              </a:rPr>
              <a:t>discovery</a:t>
            </a:r>
            <a:endParaRPr lang="it-IT" dirty="0">
              <a:solidFill>
                <a:srgbClr val="008000"/>
              </a:solidFill>
              <a:latin typeface="Arial Black"/>
              <a:cs typeface="+mn-cs"/>
            </a:endParaRPr>
          </a:p>
          <a:p>
            <a:pPr algn="just">
              <a:defRPr/>
            </a:pPr>
            <a:r>
              <a:rPr lang="it-IT" dirty="0">
                <a:cs typeface="+mn-cs"/>
              </a:rPr>
              <a:t> </a:t>
            </a:r>
          </a:p>
          <a:p>
            <a:pPr algn="just">
              <a:defRPr/>
            </a:pPr>
            <a:endParaRPr lang="it-IT" dirty="0">
              <a:cs typeface="+mn-cs"/>
            </a:endParaRPr>
          </a:p>
          <a:p>
            <a:pPr algn="just">
              <a:defRPr/>
            </a:pPr>
            <a:endParaRPr lang="it-IT" dirty="0">
              <a:cs typeface="+mn-cs"/>
            </a:endParaRPr>
          </a:p>
          <a:p>
            <a:pPr algn="just">
              <a:defRPr/>
            </a:pPr>
            <a:endParaRPr lang="it-IT" dirty="0">
              <a:cs typeface="+mn-cs"/>
            </a:endParaRPr>
          </a:p>
          <a:p>
            <a:pPr algn="just">
              <a:defRPr/>
            </a:pPr>
            <a:r>
              <a:rPr lang="it-IT" dirty="0">
                <a:solidFill>
                  <a:schemeClr val="accent6">
                    <a:lumMod val="60000"/>
                    <a:lumOff val="40000"/>
                  </a:schemeClr>
                </a:solidFill>
                <a:latin typeface="Arial Black"/>
                <a:cs typeface="+mn-cs"/>
              </a:rPr>
              <a:t>Testi Consigliati</a:t>
            </a:r>
          </a:p>
          <a:p>
            <a:pPr algn="just">
              <a:defRPr/>
            </a:pPr>
            <a:r>
              <a:rPr lang="it-IT" dirty="0">
                <a:solidFill>
                  <a:schemeClr val="accent6">
                    <a:lumMod val="60000"/>
                    <a:lumOff val="40000"/>
                  </a:schemeClr>
                </a:solidFill>
                <a:latin typeface="Arial Black"/>
                <a:cs typeface="+mn-cs"/>
              </a:rPr>
              <a:t>CHIMICA FARMACEUTICA DEI RECETTORI- Disegno e sintesi di farmaci e mezzi di indagine farmacologica. </a:t>
            </a:r>
            <a:r>
              <a:rPr lang="it-IT" dirty="0" err="1">
                <a:solidFill>
                  <a:schemeClr val="accent6">
                    <a:lumMod val="60000"/>
                    <a:lumOff val="40000"/>
                  </a:schemeClr>
                </a:solidFill>
                <a:latin typeface="Arial Black"/>
                <a:cs typeface="+mn-cs"/>
              </a:rPr>
              <a:t>F</a:t>
            </a:r>
            <a:r>
              <a:rPr lang="it-IT" dirty="0">
                <a:solidFill>
                  <a:schemeClr val="accent6">
                    <a:lumMod val="60000"/>
                    <a:lumOff val="40000"/>
                  </a:schemeClr>
                </a:solidFill>
                <a:latin typeface="Arial Black"/>
                <a:cs typeface="+mn-cs"/>
              </a:rPr>
              <a:t>. Gualtieri, M.N. Romanelli, E. </a:t>
            </a:r>
            <a:r>
              <a:rPr lang="it-IT" dirty="0" err="1">
                <a:solidFill>
                  <a:schemeClr val="accent6">
                    <a:lumMod val="60000"/>
                    <a:lumOff val="40000"/>
                  </a:schemeClr>
                </a:solidFill>
                <a:latin typeface="Arial Black"/>
                <a:cs typeface="+mn-cs"/>
              </a:rPr>
              <a:t>Teodori</a:t>
            </a:r>
            <a:r>
              <a:rPr lang="it-IT" dirty="0">
                <a:solidFill>
                  <a:schemeClr val="accent6">
                    <a:lumMod val="60000"/>
                    <a:lumOff val="40000"/>
                  </a:schemeClr>
                </a:solidFill>
                <a:latin typeface="Arial Black"/>
                <a:cs typeface="+mn-cs"/>
              </a:rPr>
              <a:t>. </a:t>
            </a:r>
            <a:r>
              <a:rPr lang="it-IT" dirty="0" err="1">
                <a:solidFill>
                  <a:schemeClr val="accent6">
                    <a:lumMod val="60000"/>
                    <a:lumOff val="40000"/>
                  </a:schemeClr>
                </a:solidFill>
                <a:latin typeface="Arial Black"/>
                <a:cs typeface="+mn-cs"/>
              </a:rPr>
              <a:t>Clueb</a:t>
            </a:r>
            <a:r>
              <a:rPr lang="it-IT" dirty="0">
                <a:solidFill>
                  <a:schemeClr val="accent6">
                    <a:lumMod val="60000"/>
                    <a:lumOff val="40000"/>
                  </a:schemeClr>
                </a:solidFill>
                <a:latin typeface="Arial Black"/>
                <a:cs typeface="+mn-cs"/>
              </a:rPr>
              <a:t> ED. 1997</a:t>
            </a:r>
          </a:p>
          <a:p>
            <a:pPr algn="just">
              <a:defRPr/>
            </a:pPr>
            <a:r>
              <a:rPr lang="it-IT" dirty="0">
                <a:solidFill>
                  <a:schemeClr val="accent6">
                    <a:lumMod val="60000"/>
                    <a:lumOff val="40000"/>
                  </a:schemeClr>
                </a:solidFill>
                <a:latin typeface="Arial Black"/>
                <a:cs typeface="+mn-cs"/>
              </a:rPr>
              <a:t>2) Introduzione alla Chimica Farmaceutica. Graham L. Patrick. </a:t>
            </a:r>
            <a:r>
              <a:rPr lang="it-IT" dirty="0" err="1">
                <a:solidFill>
                  <a:schemeClr val="accent6">
                    <a:lumMod val="60000"/>
                    <a:lumOff val="40000"/>
                  </a:schemeClr>
                </a:solidFill>
                <a:latin typeface="Arial Black"/>
                <a:cs typeface="+mn-cs"/>
              </a:rPr>
              <a:t>EdiSeS</a:t>
            </a:r>
            <a:r>
              <a:rPr lang="it-IT" dirty="0">
                <a:solidFill>
                  <a:schemeClr val="accent6">
                    <a:lumMod val="60000"/>
                    <a:lumOff val="40000"/>
                  </a:schemeClr>
                </a:solidFill>
                <a:latin typeface="Arial Black"/>
                <a:cs typeface="+mn-cs"/>
              </a:rPr>
              <a:t>. 2004 </a:t>
            </a:r>
          </a:p>
          <a:p>
            <a:pPr>
              <a:defRPr/>
            </a:pPr>
            <a:endParaRPr lang="en-US" dirty="0">
              <a:cs typeface="+mn-cs"/>
            </a:endParaRPr>
          </a:p>
        </p:txBody>
      </p:sp>
    </p:spTree>
    <p:extLst>
      <p:ext uri="{BB962C8B-B14F-4D97-AF65-F5344CB8AC3E}">
        <p14:creationId xmlns:p14="http://schemas.microsoft.com/office/powerpoint/2010/main" val="29098228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39788" y="1978818"/>
            <a:ext cx="8062913" cy="3895725"/>
            <a:chOff x="657" y="1308"/>
            <a:chExt cx="5079" cy="2454"/>
          </a:xfrm>
        </p:grpSpPr>
        <p:pic>
          <p:nvPicPr>
            <p:cNvPr id="5" name="Picture 4" descr="nrd2813-f1"/>
            <p:cNvPicPr>
              <a:picLocks noChangeAspect="1" noChangeArrowheads="1"/>
            </p:cNvPicPr>
            <p:nvPr/>
          </p:nvPicPr>
          <p:blipFill>
            <a:blip r:embed="rId2">
              <a:extLst>
                <a:ext uri="{28A0092B-C50C-407E-A947-70E740481C1C}">
                  <a14:useLocalDpi xmlns:a14="http://schemas.microsoft.com/office/drawing/2010/main" val="0"/>
                </a:ext>
              </a:extLst>
            </a:blip>
            <a:srcRect b="13356"/>
            <a:stretch>
              <a:fillRect/>
            </a:stretch>
          </p:blipFill>
          <p:spPr bwMode="auto">
            <a:xfrm>
              <a:off x="657" y="1308"/>
              <a:ext cx="4622" cy="2274"/>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792" y="3647"/>
              <a:ext cx="494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pPr>
              <a:r>
                <a:rPr lang="en-GB" sz="1200" b="0" i="0">
                  <a:latin typeface="Arial" charset="0"/>
                </a:rPr>
                <a:t>Hughes B. </a:t>
              </a:r>
              <a:r>
                <a:rPr lang="en-GB" sz="1200" b="0">
                  <a:latin typeface="Arial" charset="0"/>
                </a:rPr>
                <a:t>Nature Reviews Drug Discovery</a:t>
              </a:r>
              <a:r>
                <a:rPr lang="en-GB" sz="1200" b="0" i="0">
                  <a:latin typeface="Arial" charset="0"/>
                </a:rPr>
                <a:t> </a:t>
              </a:r>
              <a:r>
                <a:rPr lang="en-GB" sz="1200" i="0">
                  <a:latin typeface="Arial" charset="0"/>
                </a:rPr>
                <a:t>7</a:t>
              </a:r>
              <a:r>
                <a:rPr lang="en-GB" sz="1200" b="0" i="0">
                  <a:latin typeface="Arial" charset="0"/>
                </a:rPr>
                <a:t>, 107</a:t>
              </a:r>
              <a:r>
                <a:rPr lang="en-GB" sz="1200" b="0" i="0">
                  <a:latin typeface="Arial" charset="0"/>
                  <a:cs typeface="Arial" charset="0"/>
                </a:rPr>
                <a:t>–</a:t>
              </a:r>
              <a:r>
                <a:rPr lang="en-GB" sz="1200" b="0" i="0">
                  <a:latin typeface="Arial" charset="0"/>
                </a:rPr>
                <a:t>108 (February 2008)</a:t>
              </a:r>
            </a:p>
          </p:txBody>
        </p:sp>
      </p:grpSp>
      <p:sp>
        <p:nvSpPr>
          <p:cNvPr id="3" name="Text Box 6"/>
          <p:cNvSpPr txBox="1">
            <a:spLocks noChangeArrowheads="1"/>
          </p:cNvSpPr>
          <p:nvPr/>
        </p:nvSpPr>
        <p:spPr bwMode="auto">
          <a:xfrm>
            <a:off x="985838" y="359568"/>
            <a:ext cx="8158162" cy="10668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Perché </a:t>
            </a:r>
            <a:r>
              <a:rPr lang="ja-JP" altLang="it-IT" sz="3200" i="0">
                <a:solidFill>
                  <a:srgbClr val="000066"/>
                </a:solidFill>
                <a:effectLst>
                  <a:outerShdw blurRad="38100" dist="38100" dir="2700000" algn="tl">
                    <a:srgbClr val="DDDDDD"/>
                  </a:outerShdw>
                </a:effectLst>
              </a:rPr>
              <a:t>“</a:t>
            </a:r>
            <a:r>
              <a:rPr lang="it-IT" sz="3200" i="0">
                <a:solidFill>
                  <a:srgbClr val="000066"/>
                </a:solidFill>
                <a:effectLst>
                  <a:outerShdw blurRad="38100" dist="38100" dir="2700000" algn="tl">
                    <a:srgbClr val="DDDDDD"/>
                  </a:outerShdw>
                </a:effectLst>
              </a:rPr>
              <a:t>progettare</a:t>
            </a:r>
            <a:r>
              <a:rPr lang="ja-JP" altLang="it-IT" sz="3200" i="0">
                <a:solidFill>
                  <a:srgbClr val="000066"/>
                </a:solidFill>
                <a:effectLst>
                  <a:outerShdw blurRad="38100" dist="38100" dir="2700000" algn="tl">
                    <a:srgbClr val="DDDDDD"/>
                  </a:outerShdw>
                </a:effectLst>
              </a:rPr>
              <a:t>”</a:t>
            </a:r>
            <a:r>
              <a:rPr lang="it-IT" sz="3200" i="0">
                <a:solidFill>
                  <a:srgbClr val="000066"/>
                </a:solidFill>
                <a:effectLst>
                  <a:outerShdw blurRad="38100" dist="38100" dir="2700000" algn="tl">
                    <a:srgbClr val="DDDDDD"/>
                  </a:outerShdw>
                </a:effectLst>
              </a:rPr>
              <a:t> in chimica farmaceutica?</a:t>
            </a:r>
            <a:endParaRPr lang="en-GB" sz="3200" i="0">
              <a:solidFill>
                <a:srgbClr val="000066"/>
              </a:solidFill>
              <a:effectLst>
                <a:outerShdw blurRad="38100" dist="38100" dir="2700000" algn="tl">
                  <a:srgbClr val="DDDDDD"/>
                </a:outerShdw>
              </a:effectLst>
            </a:endParaRPr>
          </a:p>
        </p:txBody>
      </p:sp>
      <p:sp>
        <p:nvSpPr>
          <p:cNvPr id="4" name="Text Box 7"/>
          <p:cNvSpPr txBox="1">
            <a:spLocks noChangeArrowheads="1"/>
          </p:cNvSpPr>
          <p:nvPr/>
        </p:nvSpPr>
        <p:spPr bwMode="auto">
          <a:xfrm>
            <a:off x="0" y="5918993"/>
            <a:ext cx="9144000" cy="579438"/>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Perché qualcosa non funzione così bene…</a:t>
            </a:r>
            <a:endParaRPr lang="en-GB" sz="3200" i="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2747900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15094" y="201612"/>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2800" i="0">
                <a:solidFill>
                  <a:srgbClr val="000066"/>
                </a:solidFill>
              </a:rPr>
              <a:t>but </a:t>
            </a:r>
            <a:r>
              <a:rPr lang="en-US" sz="2800">
                <a:solidFill>
                  <a:srgbClr val="000066"/>
                </a:solidFill>
              </a:rPr>
              <a:t>time</a:t>
            </a:r>
            <a:r>
              <a:rPr lang="en-US" sz="2800" i="0">
                <a:solidFill>
                  <a:srgbClr val="000066"/>
                </a:solidFill>
              </a:rPr>
              <a:t> is the worse enemy in drug discovery…</a:t>
            </a:r>
          </a:p>
        </p:txBody>
      </p:sp>
      <p:sp>
        <p:nvSpPr>
          <p:cNvPr id="3" name="Text Box 3"/>
          <p:cNvSpPr txBox="1">
            <a:spLocks noChangeArrowheads="1"/>
          </p:cNvSpPr>
          <p:nvPr/>
        </p:nvSpPr>
        <p:spPr bwMode="auto">
          <a:xfrm>
            <a:off x="273844" y="5834062"/>
            <a:ext cx="85836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2400" b="0" i="0"/>
              <a:t>Bringing a new drug to market can take 8-14 years</a:t>
            </a:r>
          </a:p>
          <a:p>
            <a:pPr algn="ctr">
              <a:lnSpc>
                <a:spcPct val="100000"/>
              </a:lnSpc>
              <a:spcBef>
                <a:spcPct val="0"/>
              </a:spcBef>
            </a:pPr>
            <a:r>
              <a:rPr lang="en-US" sz="2400" b="0" i="0"/>
              <a:t>and costs between $400 and $900 million </a:t>
            </a:r>
          </a:p>
        </p:txBody>
      </p:sp>
      <p:grpSp>
        <p:nvGrpSpPr>
          <p:cNvPr id="4" name="Group 3"/>
          <p:cNvGrpSpPr>
            <a:grpSpLocks/>
          </p:cNvGrpSpPr>
          <p:nvPr/>
        </p:nvGrpSpPr>
        <p:grpSpPr bwMode="auto">
          <a:xfrm>
            <a:off x="1334294" y="1127125"/>
            <a:ext cx="6248400" cy="4876800"/>
            <a:chOff x="895" y="826"/>
            <a:chExt cx="3936" cy="3072"/>
          </a:xfrm>
        </p:grpSpPr>
        <p:grpSp>
          <p:nvGrpSpPr>
            <p:cNvPr id="9" name="Group 8"/>
            <p:cNvGrpSpPr>
              <a:grpSpLocks/>
            </p:cNvGrpSpPr>
            <p:nvPr/>
          </p:nvGrpSpPr>
          <p:grpSpPr bwMode="auto">
            <a:xfrm>
              <a:off x="895" y="826"/>
              <a:ext cx="3936" cy="3072"/>
              <a:chOff x="912" y="816"/>
              <a:chExt cx="3936" cy="3072"/>
            </a:xfrm>
          </p:grpSpPr>
          <p:grpSp>
            <p:nvGrpSpPr>
              <p:cNvPr id="27" name="Group 26"/>
              <p:cNvGrpSpPr>
                <a:grpSpLocks/>
              </p:cNvGrpSpPr>
              <p:nvPr/>
            </p:nvGrpSpPr>
            <p:grpSpPr bwMode="auto">
              <a:xfrm>
                <a:off x="912" y="816"/>
                <a:ext cx="3936" cy="2886"/>
                <a:chOff x="912" y="816"/>
                <a:chExt cx="3936" cy="2886"/>
              </a:xfrm>
            </p:grpSpPr>
            <p:grpSp>
              <p:nvGrpSpPr>
                <p:cNvPr id="29" name="Group 28"/>
                <p:cNvGrpSpPr>
                  <a:grpSpLocks/>
                </p:cNvGrpSpPr>
                <p:nvPr/>
              </p:nvGrpSpPr>
              <p:grpSpPr bwMode="auto">
                <a:xfrm>
                  <a:off x="912" y="816"/>
                  <a:ext cx="3936" cy="2688"/>
                  <a:chOff x="912" y="816"/>
                  <a:chExt cx="3936" cy="2688"/>
                </a:xfrm>
              </p:grpSpPr>
              <p:sp>
                <p:nvSpPr>
                  <p:cNvPr id="37" name="Rectangle 36"/>
                  <p:cNvSpPr>
                    <a:spLocks noChangeArrowheads="1"/>
                  </p:cNvSpPr>
                  <p:nvPr/>
                </p:nvSpPr>
                <p:spPr bwMode="auto">
                  <a:xfrm>
                    <a:off x="912" y="816"/>
                    <a:ext cx="3936" cy="2688"/>
                  </a:xfrm>
                  <a:prstGeom prst="rect">
                    <a:avLst/>
                  </a:prstGeom>
                  <a:gradFill rotWithShape="0">
                    <a:gsLst>
                      <a:gs pos="0">
                        <a:schemeClr val="hlink">
                          <a:gamma/>
                          <a:tint val="21176"/>
                          <a:invGamma/>
                        </a:schemeClr>
                      </a:gs>
                      <a:gs pos="100000">
                        <a:schemeClr va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8" name="Line 9"/>
                  <p:cNvSpPr>
                    <a:spLocks noChangeShapeType="1"/>
                  </p:cNvSpPr>
                  <p:nvPr/>
                </p:nvSpPr>
                <p:spPr bwMode="auto">
                  <a:xfrm>
                    <a:off x="1824"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9" name="Line 10"/>
                  <p:cNvSpPr>
                    <a:spLocks noChangeShapeType="1"/>
                  </p:cNvSpPr>
                  <p:nvPr/>
                </p:nvSpPr>
                <p:spPr bwMode="auto">
                  <a:xfrm>
                    <a:off x="4416"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0" name="Line 11"/>
                  <p:cNvSpPr>
                    <a:spLocks noChangeShapeType="1"/>
                  </p:cNvSpPr>
                  <p:nvPr/>
                </p:nvSpPr>
                <p:spPr bwMode="auto">
                  <a:xfrm>
                    <a:off x="3888"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1" name="Line 12"/>
                  <p:cNvSpPr>
                    <a:spLocks noChangeShapeType="1"/>
                  </p:cNvSpPr>
                  <p:nvPr/>
                </p:nvSpPr>
                <p:spPr bwMode="auto">
                  <a:xfrm>
                    <a:off x="3360"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2" name="Line 13"/>
                  <p:cNvSpPr>
                    <a:spLocks noChangeShapeType="1"/>
                  </p:cNvSpPr>
                  <p:nvPr/>
                </p:nvSpPr>
                <p:spPr bwMode="auto">
                  <a:xfrm>
                    <a:off x="2880"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3" name="Line 14"/>
                  <p:cNvSpPr>
                    <a:spLocks noChangeShapeType="1"/>
                  </p:cNvSpPr>
                  <p:nvPr/>
                </p:nvSpPr>
                <p:spPr bwMode="auto">
                  <a:xfrm>
                    <a:off x="2352"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4" name="Line 15"/>
                  <p:cNvSpPr>
                    <a:spLocks noChangeShapeType="1"/>
                  </p:cNvSpPr>
                  <p:nvPr/>
                </p:nvSpPr>
                <p:spPr bwMode="auto">
                  <a:xfrm>
                    <a:off x="1296"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
              <p:nvSpPr>
                <p:cNvPr id="30" name="Text Box 16"/>
                <p:cNvSpPr txBox="1">
                  <a:spLocks noChangeArrowheads="1"/>
                </p:cNvSpPr>
                <p:nvPr/>
              </p:nvSpPr>
              <p:spPr bwMode="auto">
                <a:xfrm>
                  <a:off x="1200" y="3510"/>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2"/>
                      </a:solidFill>
                    </a:rPr>
                    <a:t>2</a:t>
                  </a:r>
                </a:p>
              </p:txBody>
            </p:sp>
            <p:sp>
              <p:nvSpPr>
                <p:cNvPr id="31" name="Text Box 17"/>
                <p:cNvSpPr txBox="1">
                  <a:spLocks noChangeArrowheads="1"/>
                </p:cNvSpPr>
                <p:nvPr/>
              </p:nvSpPr>
              <p:spPr bwMode="auto">
                <a:xfrm>
                  <a:off x="1728" y="3510"/>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2"/>
                      </a:solidFill>
                    </a:rPr>
                    <a:t>4</a:t>
                  </a:r>
                </a:p>
              </p:txBody>
            </p:sp>
            <p:sp>
              <p:nvSpPr>
                <p:cNvPr id="32" name="Text Box 18"/>
                <p:cNvSpPr txBox="1">
                  <a:spLocks noChangeArrowheads="1"/>
                </p:cNvSpPr>
                <p:nvPr/>
              </p:nvSpPr>
              <p:spPr bwMode="auto">
                <a:xfrm>
                  <a:off x="2256" y="3510"/>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2"/>
                      </a:solidFill>
                    </a:rPr>
                    <a:t>6</a:t>
                  </a:r>
                </a:p>
              </p:txBody>
            </p:sp>
            <p:sp>
              <p:nvSpPr>
                <p:cNvPr id="33" name="Text Box 19"/>
                <p:cNvSpPr txBox="1">
                  <a:spLocks noChangeArrowheads="1"/>
                </p:cNvSpPr>
                <p:nvPr/>
              </p:nvSpPr>
              <p:spPr bwMode="auto">
                <a:xfrm>
                  <a:off x="2784" y="3510"/>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2"/>
                      </a:solidFill>
                    </a:rPr>
                    <a:t>8</a:t>
                  </a:r>
                </a:p>
              </p:txBody>
            </p:sp>
            <p:sp>
              <p:nvSpPr>
                <p:cNvPr id="34" name="Text Box 20"/>
                <p:cNvSpPr txBox="1">
                  <a:spLocks noChangeArrowheads="1"/>
                </p:cNvSpPr>
                <p:nvPr/>
              </p:nvSpPr>
              <p:spPr bwMode="auto">
                <a:xfrm>
                  <a:off x="3264" y="3510"/>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2"/>
                      </a:solidFill>
                    </a:rPr>
                    <a:t>10</a:t>
                  </a:r>
                </a:p>
              </p:txBody>
            </p:sp>
            <p:sp>
              <p:nvSpPr>
                <p:cNvPr id="35" name="Text Box 21"/>
                <p:cNvSpPr txBox="1">
                  <a:spLocks noChangeArrowheads="1"/>
                </p:cNvSpPr>
                <p:nvPr/>
              </p:nvSpPr>
              <p:spPr bwMode="auto">
                <a:xfrm>
                  <a:off x="3840" y="3504"/>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2"/>
                      </a:solidFill>
                    </a:rPr>
                    <a:t>12</a:t>
                  </a:r>
                </a:p>
              </p:txBody>
            </p:sp>
            <p:sp>
              <p:nvSpPr>
                <p:cNvPr id="36" name="Text Box 22"/>
                <p:cNvSpPr txBox="1">
                  <a:spLocks noChangeArrowheads="1"/>
                </p:cNvSpPr>
                <p:nvPr/>
              </p:nvSpPr>
              <p:spPr bwMode="auto">
                <a:xfrm>
                  <a:off x="4310" y="3510"/>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2"/>
                      </a:solidFill>
                    </a:rPr>
                    <a:t>14</a:t>
                  </a:r>
                </a:p>
              </p:txBody>
            </p:sp>
          </p:grpSp>
          <p:sp>
            <p:nvSpPr>
              <p:cNvPr id="28" name="Text Box 23"/>
              <p:cNvSpPr txBox="1">
                <a:spLocks noChangeArrowheads="1"/>
              </p:cNvSpPr>
              <p:nvPr/>
            </p:nvSpPr>
            <p:spPr bwMode="auto">
              <a:xfrm>
                <a:off x="2640" y="3696"/>
                <a:ext cx="49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b="0" i="0">
                    <a:solidFill>
                      <a:schemeClr val="tx2"/>
                    </a:solidFill>
                  </a:rPr>
                  <a:t>YEARS</a:t>
                </a:r>
                <a:endParaRPr lang="en-US" sz="1400" b="0" i="0">
                  <a:solidFill>
                    <a:schemeClr val="tx2"/>
                  </a:solidFill>
                </a:endParaRPr>
              </a:p>
            </p:txBody>
          </p:sp>
        </p:grpSp>
        <p:grpSp>
          <p:nvGrpSpPr>
            <p:cNvPr id="10" name="Group 9"/>
            <p:cNvGrpSpPr>
              <a:grpSpLocks/>
            </p:cNvGrpSpPr>
            <p:nvPr/>
          </p:nvGrpSpPr>
          <p:grpSpPr bwMode="auto">
            <a:xfrm>
              <a:off x="895" y="2842"/>
              <a:ext cx="3898" cy="528"/>
              <a:chOff x="912" y="2832"/>
              <a:chExt cx="3898" cy="528"/>
            </a:xfrm>
          </p:grpSpPr>
          <p:sp>
            <p:nvSpPr>
              <p:cNvPr id="25" name="Rectangle 24"/>
              <p:cNvSpPr>
                <a:spLocks noChangeArrowheads="1"/>
              </p:cNvSpPr>
              <p:nvPr/>
            </p:nvSpPr>
            <p:spPr bwMode="auto">
              <a:xfrm>
                <a:off x="912" y="2832"/>
                <a:ext cx="1584" cy="48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400" b="0" i="0">
                    <a:solidFill>
                      <a:schemeClr val="bg1"/>
                    </a:solidFill>
                  </a:rPr>
                  <a:t>100.000 compounds</a:t>
                </a:r>
              </a:p>
              <a:p>
                <a:pPr algn="ctr">
                  <a:lnSpc>
                    <a:spcPct val="100000"/>
                  </a:lnSpc>
                  <a:spcBef>
                    <a:spcPct val="0"/>
                  </a:spcBef>
                </a:pPr>
                <a:r>
                  <a:rPr lang="en-US" sz="1400" b="0" i="0">
                    <a:solidFill>
                      <a:schemeClr val="bg1"/>
                    </a:solidFill>
                  </a:rPr>
                  <a:t>evaluated</a:t>
                </a:r>
              </a:p>
            </p:txBody>
          </p:sp>
          <p:sp>
            <p:nvSpPr>
              <p:cNvPr id="26" name="Text Box 26"/>
              <p:cNvSpPr txBox="1">
                <a:spLocks noChangeArrowheads="1"/>
              </p:cNvSpPr>
              <p:nvPr/>
            </p:nvSpPr>
            <p:spPr bwMode="auto">
              <a:xfrm>
                <a:off x="2592" y="2842"/>
                <a:ext cx="221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200" b="0">
                    <a:solidFill>
                      <a:schemeClr val="tx1"/>
                    </a:solidFill>
                  </a:rPr>
                  <a:t>Discovery and Preclinical testing:</a:t>
                </a:r>
              </a:p>
              <a:p>
                <a:pPr algn="just">
                  <a:lnSpc>
                    <a:spcPct val="100000"/>
                  </a:lnSpc>
                  <a:spcBef>
                    <a:spcPct val="0"/>
                  </a:spcBef>
                </a:pPr>
                <a:r>
                  <a:rPr lang="en-US" sz="1200" b="0" i="0">
                    <a:solidFill>
                      <a:schemeClr val="tx1"/>
                    </a:solidFill>
                  </a:rPr>
                  <a:t>Compounds are identified and evaluated in laboratory and animal studies for safety, biological activity and formulation.</a:t>
                </a:r>
              </a:p>
            </p:txBody>
          </p:sp>
        </p:grpSp>
        <p:grpSp>
          <p:nvGrpSpPr>
            <p:cNvPr id="11" name="Group 10"/>
            <p:cNvGrpSpPr>
              <a:grpSpLocks/>
            </p:cNvGrpSpPr>
            <p:nvPr/>
          </p:nvGrpSpPr>
          <p:grpSpPr bwMode="auto">
            <a:xfrm>
              <a:off x="895" y="2410"/>
              <a:ext cx="1968" cy="432"/>
              <a:chOff x="912" y="2400"/>
              <a:chExt cx="1968" cy="432"/>
            </a:xfrm>
          </p:grpSpPr>
          <p:sp>
            <p:nvSpPr>
              <p:cNvPr id="23" name="Rectangle 22"/>
              <p:cNvSpPr>
                <a:spLocks noChangeArrowheads="1"/>
              </p:cNvSpPr>
              <p:nvPr/>
            </p:nvSpPr>
            <p:spPr bwMode="auto">
              <a:xfrm>
                <a:off x="2496" y="2400"/>
                <a:ext cx="384"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4" name="Text Box 29"/>
              <p:cNvSpPr txBox="1">
                <a:spLocks noChangeArrowheads="1"/>
              </p:cNvSpPr>
              <p:nvPr/>
            </p:nvSpPr>
            <p:spPr bwMode="auto">
              <a:xfrm>
                <a:off x="912" y="2429"/>
                <a:ext cx="15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200" b="0">
                    <a:solidFill>
                      <a:schemeClr val="tx1"/>
                    </a:solidFill>
                    <a:effectLst>
                      <a:outerShdw blurRad="38100" dist="38100" dir="2700000" algn="tl">
                        <a:srgbClr val="DDDDDD"/>
                      </a:outerShdw>
                    </a:effectLst>
                  </a:rPr>
                  <a:t>Phase I: </a:t>
                </a:r>
                <a:r>
                  <a:rPr lang="en-US" sz="1200" b="0" i="0">
                    <a:solidFill>
                      <a:schemeClr val="tx1"/>
                    </a:solidFill>
                  </a:rPr>
                  <a:t>Evaluates safety and dosage in 20 to 100 healthy human volunteers.</a:t>
                </a:r>
              </a:p>
            </p:txBody>
          </p:sp>
        </p:grpSp>
        <p:grpSp>
          <p:nvGrpSpPr>
            <p:cNvPr id="12" name="Group 11"/>
            <p:cNvGrpSpPr>
              <a:grpSpLocks/>
            </p:cNvGrpSpPr>
            <p:nvPr/>
          </p:nvGrpSpPr>
          <p:grpSpPr bwMode="auto">
            <a:xfrm>
              <a:off x="1087" y="1968"/>
              <a:ext cx="2160" cy="442"/>
              <a:chOff x="1104" y="1958"/>
              <a:chExt cx="2160" cy="442"/>
            </a:xfrm>
          </p:grpSpPr>
          <p:sp>
            <p:nvSpPr>
              <p:cNvPr id="21" name="Rectangle 20"/>
              <p:cNvSpPr>
                <a:spLocks noChangeArrowheads="1"/>
              </p:cNvSpPr>
              <p:nvPr/>
            </p:nvSpPr>
            <p:spPr bwMode="auto">
              <a:xfrm>
                <a:off x="2880" y="1968"/>
                <a:ext cx="384"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2" name="Text Box 32"/>
              <p:cNvSpPr txBox="1">
                <a:spLocks noChangeArrowheads="1"/>
              </p:cNvSpPr>
              <p:nvPr/>
            </p:nvSpPr>
            <p:spPr bwMode="auto">
              <a:xfrm>
                <a:off x="1104" y="1958"/>
                <a:ext cx="168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200" b="0">
                    <a:solidFill>
                      <a:schemeClr val="tx1"/>
                    </a:solidFill>
                    <a:effectLst>
                      <a:outerShdw blurRad="38100" dist="38100" dir="2700000" algn="tl">
                        <a:srgbClr val="DDDDDD"/>
                      </a:outerShdw>
                    </a:effectLst>
                  </a:rPr>
                  <a:t>Phase II: </a:t>
                </a:r>
                <a:r>
                  <a:rPr lang="en-US" sz="1200" b="0" i="0">
                    <a:solidFill>
                      <a:schemeClr val="tx1"/>
                    </a:solidFill>
                  </a:rPr>
                  <a:t>Assesses effectiveness and looks for side effects in 100 to 500 patient volunteers.</a:t>
                </a:r>
              </a:p>
            </p:txBody>
          </p:sp>
        </p:grpSp>
        <p:grpSp>
          <p:nvGrpSpPr>
            <p:cNvPr id="13" name="Group 12"/>
            <p:cNvGrpSpPr>
              <a:grpSpLocks/>
            </p:cNvGrpSpPr>
            <p:nvPr/>
          </p:nvGrpSpPr>
          <p:grpSpPr bwMode="auto">
            <a:xfrm>
              <a:off x="1375" y="1402"/>
              <a:ext cx="2928" cy="576"/>
              <a:chOff x="1392" y="1392"/>
              <a:chExt cx="2928" cy="576"/>
            </a:xfrm>
          </p:grpSpPr>
          <p:sp>
            <p:nvSpPr>
              <p:cNvPr id="19" name="Rectangle 18"/>
              <p:cNvSpPr>
                <a:spLocks noChangeArrowheads="1"/>
              </p:cNvSpPr>
              <p:nvPr/>
            </p:nvSpPr>
            <p:spPr bwMode="auto">
              <a:xfrm>
                <a:off x="3264" y="1536"/>
                <a:ext cx="1056"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0" name="Text Box 35"/>
              <p:cNvSpPr txBox="1">
                <a:spLocks noChangeArrowheads="1"/>
              </p:cNvSpPr>
              <p:nvPr/>
            </p:nvSpPr>
            <p:spPr bwMode="auto">
              <a:xfrm>
                <a:off x="1392" y="1392"/>
                <a:ext cx="187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200" b="0">
                    <a:solidFill>
                      <a:schemeClr val="tx1"/>
                    </a:solidFill>
                    <a:effectLst>
                      <a:outerShdw blurRad="38100" dist="38100" dir="2700000" algn="tl">
                        <a:srgbClr val="DDDDDD"/>
                      </a:outerShdw>
                    </a:effectLst>
                  </a:rPr>
                  <a:t>Phase III: </a:t>
                </a:r>
                <a:r>
                  <a:rPr lang="en-US" sz="1200" b="0" i="0">
                    <a:solidFill>
                      <a:schemeClr val="tx1"/>
                    </a:solidFill>
                  </a:rPr>
                  <a:t>Confirms effectiveness and monitors adverse reactions from long-term use in 1000 to 5000 patient volunteers.</a:t>
                </a:r>
              </a:p>
            </p:txBody>
          </p:sp>
        </p:grpSp>
        <p:sp>
          <p:nvSpPr>
            <p:cNvPr id="14" name="Text Box 36"/>
            <p:cNvSpPr txBox="1">
              <a:spLocks noChangeArrowheads="1"/>
            </p:cNvSpPr>
            <p:nvPr/>
          </p:nvSpPr>
          <p:spPr bwMode="auto">
            <a:xfrm>
              <a:off x="3222" y="2441"/>
              <a:ext cx="134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600" i="0"/>
                <a:t>5 compounds enter </a:t>
              </a:r>
            </a:p>
            <a:p>
              <a:pPr algn="ctr">
                <a:lnSpc>
                  <a:spcPct val="100000"/>
                </a:lnSpc>
                <a:spcBef>
                  <a:spcPct val="0"/>
                </a:spcBef>
              </a:pPr>
              <a:r>
                <a:rPr lang="en-US" sz="1600" i="0"/>
                <a:t>clinical trials</a:t>
              </a:r>
            </a:p>
          </p:txBody>
        </p:sp>
        <p:grpSp>
          <p:nvGrpSpPr>
            <p:cNvPr id="15" name="Group 14"/>
            <p:cNvGrpSpPr>
              <a:grpSpLocks/>
            </p:cNvGrpSpPr>
            <p:nvPr/>
          </p:nvGrpSpPr>
          <p:grpSpPr bwMode="auto">
            <a:xfrm>
              <a:off x="1663" y="1114"/>
              <a:ext cx="3024" cy="432"/>
              <a:chOff x="1680" y="1104"/>
              <a:chExt cx="3024" cy="432"/>
            </a:xfrm>
          </p:grpSpPr>
          <p:sp>
            <p:nvSpPr>
              <p:cNvPr id="17" name="Rectangle 16"/>
              <p:cNvSpPr>
                <a:spLocks noChangeArrowheads="1"/>
              </p:cNvSpPr>
              <p:nvPr/>
            </p:nvSpPr>
            <p:spPr bwMode="auto">
              <a:xfrm>
                <a:off x="4320" y="1104"/>
                <a:ext cx="384" cy="43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18" name="Text Box 39"/>
              <p:cNvSpPr txBox="1">
                <a:spLocks noChangeArrowheads="1"/>
              </p:cNvSpPr>
              <p:nvPr/>
            </p:nvSpPr>
            <p:spPr bwMode="auto">
              <a:xfrm>
                <a:off x="1680" y="1104"/>
                <a:ext cx="18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200" b="0" i="0">
                    <a:solidFill>
                      <a:schemeClr val="tx1"/>
                    </a:solidFill>
                  </a:rPr>
                  <a:t>Review and approval by Food &amp; Drug Administration.</a:t>
                </a:r>
              </a:p>
            </p:txBody>
          </p:sp>
        </p:grpSp>
        <p:sp>
          <p:nvSpPr>
            <p:cNvPr id="16" name="Text Box 40"/>
            <p:cNvSpPr txBox="1">
              <a:spLocks noChangeArrowheads="1"/>
            </p:cNvSpPr>
            <p:nvPr/>
          </p:nvSpPr>
          <p:spPr bwMode="auto">
            <a:xfrm>
              <a:off x="3516" y="874"/>
              <a:ext cx="93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600" i="0"/>
                <a:t>1 compound approved</a:t>
              </a:r>
            </a:p>
          </p:txBody>
        </p:sp>
      </p:grpSp>
      <p:grpSp>
        <p:nvGrpSpPr>
          <p:cNvPr id="5" name="Group 4"/>
          <p:cNvGrpSpPr>
            <a:grpSpLocks/>
          </p:cNvGrpSpPr>
          <p:nvPr/>
        </p:nvGrpSpPr>
        <p:grpSpPr bwMode="auto">
          <a:xfrm>
            <a:off x="6280947" y="712787"/>
            <a:ext cx="2978151" cy="1557338"/>
            <a:chOff x="3804" y="16"/>
            <a:chExt cx="1876" cy="981"/>
          </a:xfrm>
        </p:grpSpPr>
        <p:sp>
          <p:nvSpPr>
            <p:cNvPr id="6" name="AutoShape 42"/>
            <p:cNvSpPr>
              <a:spLocks noChangeArrowheads="1"/>
            </p:cNvSpPr>
            <p:nvPr/>
          </p:nvSpPr>
          <p:spPr bwMode="auto">
            <a:xfrm flipH="1">
              <a:off x="4133" y="16"/>
              <a:ext cx="1362" cy="555"/>
            </a:xfrm>
            <a:prstGeom prst="cloudCallout">
              <a:avLst>
                <a:gd name="adj1" fmla="val 26870"/>
                <a:gd name="adj2" fmla="val 100088"/>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pic>
          <p:nvPicPr>
            <p:cNvPr id="7" name="Picture 6" descr="devil2"/>
            <p:cNvPicPr>
              <a:picLocks noChangeAspect="1" noChangeArrowheads="1"/>
            </p:cNvPicPr>
            <p:nvPr/>
          </p:nvPicPr>
          <p:blipFill>
            <a:blip r:embed="rId2">
              <a:extLst>
                <a:ext uri="{28A0092B-C50C-407E-A947-70E740481C1C}">
                  <a14:useLocalDpi xmlns:a14="http://schemas.microsoft.com/office/drawing/2010/main" val="0"/>
                </a:ext>
              </a:extLst>
            </a:blip>
            <a:srcRect b="50443"/>
            <a:stretch>
              <a:fillRect/>
            </a:stretch>
          </p:blipFill>
          <p:spPr bwMode="auto">
            <a:xfrm>
              <a:off x="3804" y="549"/>
              <a:ext cx="1085" cy="44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4"/>
            <p:cNvSpPr txBox="1">
              <a:spLocks noChangeArrowheads="1"/>
            </p:cNvSpPr>
            <p:nvPr/>
          </p:nvSpPr>
          <p:spPr bwMode="auto">
            <a:xfrm>
              <a:off x="3977" y="90"/>
              <a:ext cx="170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600">
                  <a:solidFill>
                    <a:schemeClr val="tx1"/>
                  </a:solidFill>
                  <a:latin typeface="Comic Sans MS" charset="0"/>
                </a:rPr>
                <a:t>Aaahhh…. </a:t>
              </a:r>
            </a:p>
            <a:p>
              <a:pPr algn="ctr">
                <a:lnSpc>
                  <a:spcPct val="100000"/>
                </a:lnSpc>
                <a:spcBef>
                  <a:spcPct val="0"/>
                </a:spcBef>
              </a:pPr>
              <a:r>
                <a:rPr lang="en-US" sz="1600">
                  <a:solidFill>
                    <a:schemeClr val="tx1"/>
                  </a:solidFill>
                  <a:latin typeface="Comic Sans MS" charset="0"/>
                </a:rPr>
                <a:t>1 a xxx.000!!!!</a:t>
              </a:r>
            </a:p>
          </p:txBody>
        </p:sp>
      </p:grpSp>
    </p:spTree>
    <p:extLst>
      <p:ext uri="{BB962C8B-B14F-4D97-AF65-F5344CB8AC3E}">
        <p14:creationId xmlns:p14="http://schemas.microsoft.com/office/powerpoint/2010/main" val="194243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922338" y="442912"/>
            <a:ext cx="8158162" cy="579438"/>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Alcuni dettagli sui costi:</a:t>
            </a:r>
            <a:endParaRPr lang="en-GB" sz="3200" i="0">
              <a:solidFill>
                <a:srgbClr val="000066"/>
              </a:solidFill>
              <a:effectLst>
                <a:outerShdw blurRad="38100" dist="38100" dir="2700000" algn="tl">
                  <a:srgbClr val="DDDDDD"/>
                </a:outerShdw>
              </a:effectLst>
            </a:endParaRPr>
          </a:p>
        </p:txBody>
      </p:sp>
      <p:sp>
        <p:nvSpPr>
          <p:cNvPr id="3" name="Rectangle 2"/>
          <p:cNvSpPr>
            <a:spLocks noChangeArrowheads="1"/>
          </p:cNvSpPr>
          <p:nvPr/>
        </p:nvSpPr>
        <p:spPr bwMode="auto">
          <a:xfrm>
            <a:off x="63500" y="2095500"/>
            <a:ext cx="8885238"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342900" indent="-342900"/>
            <a:r>
              <a:rPr lang="it-IT" sz="2800">
                <a:solidFill>
                  <a:srgbClr val="000066"/>
                </a:solidFill>
                <a:effectLst>
                  <a:outerShdw blurRad="38100" dist="38100" dir="2700000" algn="tl">
                    <a:srgbClr val="DDDDDD"/>
                  </a:outerShdw>
                </a:effectLst>
              </a:rPr>
              <a:t>Experiment Typical Cost per Compound (€)</a:t>
            </a:r>
          </a:p>
          <a:p>
            <a:pPr marL="342900" indent="-342900"/>
            <a:endParaRPr lang="it-IT" sz="2800" i="0">
              <a:solidFill>
                <a:srgbClr val="000066"/>
              </a:solidFill>
            </a:endParaRPr>
          </a:p>
          <a:p>
            <a:pPr marL="342900" indent="-342900"/>
            <a:r>
              <a:rPr lang="it-IT" sz="2800" i="0">
                <a:solidFill>
                  <a:srgbClr val="000066"/>
                </a:solidFill>
              </a:rPr>
              <a:t>Computer modeling 			  7</a:t>
            </a:r>
          </a:p>
          <a:p>
            <a:pPr marL="342900" indent="-342900"/>
            <a:r>
              <a:rPr lang="it-IT" sz="2800" i="0">
                <a:solidFill>
                  <a:srgbClr val="000066"/>
                </a:solidFill>
              </a:rPr>
              <a:t>Biochemical assay 			  270</a:t>
            </a:r>
          </a:p>
          <a:p>
            <a:pPr marL="342900" indent="-342900"/>
            <a:r>
              <a:rPr lang="it-IT" sz="2800" i="0">
                <a:solidFill>
                  <a:srgbClr val="000066"/>
                </a:solidFill>
              </a:rPr>
              <a:t>Cell culture assay 			  2.700</a:t>
            </a:r>
          </a:p>
          <a:p>
            <a:pPr marL="342900" indent="-342900"/>
            <a:r>
              <a:rPr lang="it-IT" sz="2800" i="0">
                <a:solidFill>
                  <a:srgbClr val="000066"/>
                </a:solidFill>
              </a:rPr>
              <a:t>Rat acute toxicity 			  8.100</a:t>
            </a:r>
          </a:p>
          <a:p>
            <a:pPr marL="342900" indent="-342900"/>
            <a:r>
              <a:rPr lang="it-IT" sz="2800" i="0">
                <a:solidFill>
                  <a:srgbClr val="000066"/>
                </a:solidFill>
              </a:rPr>
              <a:t>Protein crystal structure 		  68.000</a:t>
            </a:r>
          </a:p>
          <a:p>
            <a:pPr marL="342900" indent="-342900"/>
            <a:r>
              <a:rPr lang="it-IT" sz="2800" i="0">
                <a:solidFill>
                  <a:srgbClr val="000066"/>
                </a:solidFill>
              </a:rPr>
              <a:t>Animal efficacy trial 			  200.000</a:t>
            </a:r>
          </a:p>
          <a:p>
            <a:pPr marL="342900" indent="-342900"/>
            <a:r>
              <a:rPr lang="it-IT" sz="2800" i="0">
                <a:solidFill>
                  <a:srgbClr val="000066"/>
                </a:solidFill>
              </a:rPr>
              <a:t>Rat 2-year chronic oral toxicity 	  550.000</a:t>
            </a:r>
          </a:p>
          <a:p>
            <a:pPr marL="342900" indent="-342900"/>
            <a:r>
              <a:rPr lang="it-IT" sz="2800" i="0">
                <a:solidFill>
                  <a:srgbClr val="000066"/>
                </a:solidFill>
              </a:rPr>
              <a:t>Human clinical trial 			  3.500.000</a:t>
            </a:r>
          </a:p>
        </p:txBody>
      </p:sp>
    </p:spTree>
    <p:extLst>
      <p:ext uri="{BB962C8B-B14F-4D97-AF65-F5344CB8AC3E}">
        <p14:creationId xmlns:p14="http://schemas.microsoft.com/office/powerpoint/2010/main" val="2749058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7787" y="1645444"/>
            <a:ext cx="8988425" cy="356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8800" i="0">
                <a:solidFill>
                  <a:srgbClr val="000066"/>
                </a:solidFill>
                <a:effectLst>
                  <a:outerShdw blurRad="38100" dist="38100" dir="2700000" algn="tl">
                    <a:srgbClr val="DDDDDD"/>
                  </a:outerShdw>
                </a:effectLst>
              </a:rPr>
              <a:t>xxx.000 to 1?</a:t>
            </a:r>
          </a:p>
          <a:p>
            <a:pPr algn="ctr">
              <a:lnSpc>
                <a:spcPct val="100000"/>
              </a:lnSpc>
              <a:spcBef>
                <a:spcPct val="0"/>
              </a:spcBef>
            </a:pPr>
            <a:endParaRPr lang="en-US" sz="4400" i="0">
              <a:solidFill>
                <a:srgbClr val="000066"/>
              </a:solidFill>
              <a:effectLst>
                <a:outerShdw blurRad="38100" dist="38100" dir="2700000" algn="tl">
                  <a:srgbClr val="DDDDDD"/>
                </a:outerShdw>
              </a:effectLst>
            </a:endParaRPr>
          </a:p>
          <a:p>
            <a:pPr algn="ctr">
              <a:lnSpc>
                <a:spcPct val="100000"/>
              </a:lnSpc>
              <a:spcBef>
                <a:spcPct val="0"/>
              </a:spcBef>
            </a:pPr>
            <a:r>
              <a:rPr lang="en-US" sz="4800" i="0">
                <a:solidFill>
                  <a:srgbClr val="000066"/>
                </a:solidFill>
                <a:effectLst>
                  <a:outerShdw blurRad="38100" dist="38100" dir="2700000" algn="tl">
                    <a:srgbClr val="DDDDDD"/>
                  </a:outerShdw>
                </a:effectLst>
              </a:rPr>
              <a:t>Is this ratio really acceptable for a pharma company?</a:t>
            </a:r>
          </a:p>
        </p:txBody>
      </p:sp>
    </p:spTree>
    <p:extLst>
      <p:ext uri="{BB962C8B-B14F-4D97-AF65-F5344CB8AC3E}">
        <p14:creationId xmlns:p14="http://schemas.microsoft.com/office/powerpoint/2010/main" val="2856124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80437" y="321468"/>
            <a:ext cx="81041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600" i="0" dirty="0">
                <a:solidFill>
                  <a:srgbClr val="000066"/>
                </a:solidFill>
                <a:effectLst>
                  <a:outerShdw blurRad="38100" dist="38100" dir="2700000" algn="tl">
                    <a:srgbClr val="DDDDDD"/>
                  </a:outerShdw>
                </a:effectLst>
              </a:rPr>
              <a:t>One of the possible strategy is the analysis of all failures:</a:t>
            </a:r>
          </a:p>
        </p:txBody>
      </p:sp>
      <p:pic>
        <p:nvPicPr>
          <p:cNvPr id="5" name="Picture 4" descr="Fallimenti_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70" r="2570"/>
          <a:stretch>
            <a:fillRect/>
          </a:stretch>
        </p:blipFill>
        <p:spPr bwMode="auto">
          <a:xfrm>
            <a:off x="0" y="1707356"/>
            <a:ext cx="9144001"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64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19399" y="170628"/>
            <a:ext cx="81041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600" i="0" dirty="0">
                <a:solidFill>
                  <a:srgbClr val="000066"/>
                </a:solidFill>
                <a:effectLst>
                  <a:outerShdw blurRad="38100" dist="38100" dir="2700000" algn="tl">
                    <a:srgbClr val="DDDDDD"/>
                  </a:outerShdw>
                </a:effectLst>
              </a:rPr>
              <a:t>One of the possible strategy is the analysis of all failures:</a:t>
            </a:r>
          </a:p>
        </p:txBody>
      </p:sp>
      <p:pic>
        <p:nvPicPr>
          <p:cNvPr id="5" name="Picture 4" descr="Fallimenti_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125" r="6125"/>
          <a:stretch>
            <a:fillRect/>
          </a:stretch>
        </p:blipFill>
        <p:spPr bwMode="auto">
          <a:xfrm>
            <a:off x="0" y="1601021"/>
            <a:ext cx="91440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394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877094" y="337343"/>
            <a:ext cx="8104187"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600" i="0">
                <a:solidFill>
                  <a:srgbClr val="000066"/>
                </a:solidFill>
                <a:effectLst>
                  <a:outerShdw blurRad="38100" dist="38100" dir="2700000" algn="tl">
                    <a:srgbClr val="DDDDDD"/>
                  </a:outerShdw>
                </a:effectLst>
              </a:rPr>
              <a:t>Ritorniamo al rapporto xxx.000:1</a:t>
            </a:r>
          </a:p>
          <a:p>
            <a:pPr>
              <a:lnSpc>
                <a:spcPct val="100000"/>
              </a:lnSpc>
              <a:spcBef>
                <a:spcPct val="0"/>
              </a:spcBef>
            </a:pPr>
            <a:r>
              <a:rPr lang="en-US" sz="2800">
                <a:solidFill>
                  <a:srgbClr val="000066"/>
                </a:solidFill>
                <a:effectLst>
                  <a:outerShdw blurRad="38100" dist="38100" dir="2700000" algn="tl">
                    <a:srgbClr val="DDDDDD"/>
                  </a:outerShdw>
                </a:effectLst>
              </a:rPr>
              <a:t>trovare un nuovo farmaco è come trovare…</a:t>
            </a:r>
          </a:p>
        </p:txBody>
      </p:sp>
      <p:pic>
        <p:nvPicPr>
          <p:cNvPr id="3" name="Picture 2" descr="heuhaufen-van-gogh"/>
          <p:cNvPicPr>
            <a:picLocks noChangeAspect="1" noChangeArrowheads="1"/>
          </p:cNvPicPr>
          <p:nvPr/>
        </p:nvPicPr>
        <p:blipFill>
          <a:blip r:embed="rId2">
            <a:lum contrast="6000"/>
            <a:extLst>
              <a:ext uri="{28A0092B-C50C-407E-A947-70E740481C1C}">
                <a14:useLocalDpi xmlns:a14="http://schemas.microsoft.com/office/drawing/2010/main" val="0"/>
              </a:ext>
            </a:extLst>
          </a:blip>
          <a:srcRect b="7745"/>
          <a:stretch>
            <a:fillRect/>
          </a:stretch>
        </p:blipFill>
        <p:spPr bwMode="auto">
          <a:xfrm>
            <a:off x="162719" y="1696243"/>
            <a:ext cx="8467725" cy="482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6860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432719" y="1781175"/>
            <a:ext cx="6248400" cy="4876800"/>
            <a:chOff x="912" y="816"/>
            <a:chExt cx="3936" cy="3072"/>
          </a:xfrm>
        </p:grpSpPr>
        <p:grpSp>
          <p:nvGrpSpPr>
            <p:cNvPr id="26" name="Group 25"/>
            <p:cNvGrpSpPr>
              <a:grpSpLocks/>
            </p:cNvGrpSpPr>
            <p:nvPr/>
          </p:nvGrpSpPr>
          <p:grpSpPr bwMode="auto">
            <a:xfrm>
              <a:off x="912" y="816"/>
              <a:ext cx="3936" cy="3072"/>
              <a:chOff x="912" y="816"/>
              <a:chExt cx="3936" cy="3072"/>
            </a:xfrm>
          </p:grpSpPr>
          <p:grpSp>
            <p:nvGrpSpPr>
              <p:cNvPr id="29" name="Group 28"/>
              <p:cNvGrpSpPr>
                <a:grpSpLocks/>
              </p:cNvGrpSpPr>
              <p:nvPr/>
            </p:nvGrpSpPr>
            <p:grpSpPr bwMode="auto">
              <a:xfrm>
                <a:off x="912" y="816"/>
                <a:ext cx="3936" cy="2886"/>
                <a:chOff x="912" y="816"/>
                <a:chExt cx="3936" cy="2886"/>
              </a:xfrm>
            </p:grpSpPr>
            <p:grpSp>
              <p:nvGrpSpPr>
                <p:cNvPr id="31" name="Group 30"/>
                <p:cNvGrpSpPr>
                  <a:grpSpLocks/>
                </p:cNvGrpSpPr>
                <p:nvPr/>
              </p:nvGrpSpPr>
              <p:grpSpPr bwMode="auto">
                <a:xfrm>
                  <a:off x="912" y="816"/>
                  <a:ext cx="3936" cy="2688"/>
                  <a:chOff x="912" y="816"/>
                  <a:chExt cx="3936" cy="2688"/>
                </a:xfrm>
              </p:grpSpPr>
              <p:sp>
                <p:nvSpPr>
                  <p:cNvPr id="39" name="Rectangle 38"/>
                  <p:cNvSpPr>
                    <a:spLocks noChangeArrowheads="1"/>
                  </p:cNvSpPr>
                  <p:nvPr/>
                </p:nvSpPr>
                <p:spPr bwMode="auto">
                  <a:xfrm>
                    <a:off x="912" y="816"/>
                    <a:ext cx="3936" cy="2688"/>
                  </a:xfrm>
                  <a:prstGeom prst="rect">
                    <a:avLst/>
                  </a:prstGeom>
                  <a:gradFill rotWithShape="0">
                    <a:gsLst>
                      <a:gs pos="0">
                        <a:schemeClr val="hlink">
                          <a:gamma/>
                          <a:tint val="21176"/>
                          <a:invGamma/>
                        </a:schemeClr>
                      </a:gs>
                      <a:gs pos="100000">
                        <a:schemeClr va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0" name="Line 39"/>
                  <p:cNvSpPr>
                    <a:spLocks noChangeShapeType="1"/>
                  </p:cNvSpPr>
                  <p:nvPr/>
                </p:nvSpPr>
                <p:spPr bwMode="auto">
                  <a:xfrm>
                    <a:off x="1824"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1" name="Line 40"/>
                  <p:cNvSpPr>
                    <a:spLocks noChangeShapeType="1"/>
                  </p:cNvSpPr>
                  <p:nvPr/>
                </p:nvSpPr>
                <p:spPr bwMode="auto">
                  <a:xfrm>
                    <a:off x="4416"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2" name="Line 41"/>
                  <p:cNvSpPr>
                    <a:spLocks noChangeShapeType="1"/>
                  </p:cNvSpPr>
                  <p:nvPr/>
                </p:nvSpPr>
                <p:spPr bwMode="auto">
                  <a:xfrm>
                    <a:off x="3888"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3" name="Line 42"/>
                  <p:cNvSpPr>
                    <a:spLocks noChangeShapeType="1"/>
                  </p:cNvSpPr>
                  <p:nvPr/>
                </p:nvSpPr>
                <p:spPr bwMode="auto">
                  <a:xfrm>
                    <a:off x="3360"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4" name="Line 43"/>
                  <p:cNvSpPr>
                    <a:spLocks noChangeShapeType="1"/>
                  </p:cNvSpPr>
                  <p:nvPr/>
                </p:nvSpPr>
                <p:spPr bwMode="auto">
                  <a:xfrm>
                    <a:off x="2880"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5" name="Line 44"/>
                  <p:cNvSpPr>
                    <a:spLocks noChangeShapeType="1"/>
                  </p:cNvSpPr>
                  <p:nvPr/>
                </p:nvSpPr>
                <p:spPr bwMode="auto">
                  <a:xfrm>
                    <a:off x="2352"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6" name="Line 45"/>
                  <p:cNvSpPr>
                    <a:spLocks noChangeShapeType="1"/>
                  </p:cNvSpPr>
                  <p:nvPr/>
                </p:nvSpPr>
                <p:spPr bwMode="auto">
                  <a:xfrm>
                    <a:off x="1296"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
              <p:nvSpPr>
                <p:cNvPr id="32" name="Text Box 46"/>
                <p:cNvSpPr txBox="1">
                  <a:spLocks noChangeArrowheads="1"/>
                </p:cNvSpPr>
                <p:nvPr/>
              </p:nvSpPr>
              <p:spPr bwMode="auto">
                <a:xfrm>
                  <a:off x="1200" y="3510"/>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2</a:t>
                  </a:r>
                </a:p>
              </p:txBody>
            </p:sp>
            <p:sp>
              <p:nvSpPr>
                <p:cNvPr id="33" name="Text Box 47"/>
                <p:cNvSpPr txBox="1">
                  <a:spLocks noChangeArrowheads="1"/>
                </p:cNvSpPr>
                <p:nvPr/>
              </p:nvSpPr>
              <p:spPr bwMode="auto">
                <a:xfrm>
                  <a:off x="1728" y="3510"/>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4</a:t>
                  </a:r>
                </a:p>
              </p:txBody>
            </p:sp>
            <p:sp>
              <p:nvSpPr>
                <p:cNvPr id="34" name="Text Box 48"/>
                <p:cNvSpPr txBox="1">
                  <a:spLocks noChangeArrowheads="1"/>
                </p:cNvSpPr>
                <p:nvPr/>
              </p:nvSpPr>
              <p:spPr bwMode="auto">
                <a:xfrm>
                  <a:off x="2256" y="3510"/>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6</a:t>
                  </a:r>
                </a:p>
              </p:txBody>
            </p:sp>
            <p:sp>
              <p:nvSpPr>
                <p:cNvPr id="35" name="Text Box 49"/>
                <p:cNvSpPr txBox="1">
                  <a:spLocks noChangeArrowheads="1"/>
                </p:cNvSpPr>
                <p:nvPr/>
              </p:nvSpPr>
              <p:spPr bwMode="auto">
                <a:xfrm>
                  <a:off x="2784" y="3510"/>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8</a:t>
                  </a:r>
                </a:p>
              </p:txBody>
            </p:sp>
            <p:sp>
              <p:nvSpPr>
                <p:cNvPr id="36" name="Text Box 50"/>
                <p:cNvSpPr txBox="1">
                  <a:spLocks noChangeArrowheads="1"/>
                </p:cNvSpPr>
                <p:nvPr/>
              </p:nvSpPr>
              <p:spPr bwMode="auto">
                <a:xfrm>
                  <a:off x="3264" y="3510"/>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10</a:t>
                  </a:r>
                </a:p>
              </p:txBody>
            </p:sp>
            <p:sp>
              <p:nvSpPr>
                <p:cNvPr id="37" name="Text Box 51"/>
                <p:cNvSpPr txBox="1">
                  <a:spLocks noChangeArrowheads="1"/>
                </p:cNvSpPr>
                <p:nvPr/>
              </p:nvSpPr>
              <p:spPr bwMode="auto">
                <a:xfrm>
                  <a:off x="3840" y="3504"/>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12</a:t>
                  </a:r>
                </a:p>
              </p:txBody>
            </p:sp>
            <p:sp>
              <p:nvSpPr>
                <p:cNvPr id="38" name="Text Box 52"/>
                <p:cNvSpPr txBox="1">
                  <a:spLocks noChangeArrowheads="1"/>
                </p:cNvSpPr>
                <p:nvPr/>
              </p:nvSpPr>
              <p:spPr bwMode="auto">
                <a:xfrm>
                  <a:off x="4310" y="3510"/>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14</a:t>
                  </a:r>
                </a:p>
              </p:txBody>
            </p:sp>
          </p:grpSp>
          <p:sp>
            <p:nvSpPr>
              <p:cNvPr id="30" name="Text Box 53"/>
              <p:cNvSpPr txBox="1">
                <a:spLocks noChangeArrowheads="1"/>
              </p:cNvSpPr>
              <p:nvPr/>
            </p:nvSpPr>
            <p:spPr bwMode="auto">
              <a:xfrm>
                <a:off x="2640" y="3696"/>
                <a:ext cx="49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b="0" i="0">
                    <a:solidFill>
                      <a:schemeClr val="tx1"/>
                    </a:solidFill>
                  </a:rPr>
                  <a:t>YEARS</a:t>
                </a:r>
                <a:endParaRPr lang="en-US" sz="1400" b="0" i="0">
                  <a:solidFill>
                    <a:schemeClr val="tx1"/>
                  </a:solidFill>
                </a:endParaRPr>
              </a:p>
            </p:txBody>
          </p:sp>
        </p:grpSp>
        <p:sp>
          <p:nvSpPr>
            <p:cNvPr id="27" name="Rectangle 26"/>
            <p:cNvSpPr>
              <a:spLocks noChangeArrowheads="1"/>
            </p:cNvSpPr>
            <p:nvPr/>
          </p:nvSpPr>
          <p:spPr bwMode="auto">
            <a:xfrm>
              <a:off x="912" y="2832"/>
              <a:ext cx="1584" cy="48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400" b="0">
                  <a:solidFill>
                    <a:schemeClr val="bg1"/>
                  </a:solidFill>
                </a:rPr>
                <a:t>xxx</a:t>
              </a:r>
              <a:r>
                <a:rPr lang="en-US" sz="1400" b="0" i="0">
                  <a:solidFill>
                    <a:schemeClr val="bg1"/>
                  </a:solidFill>
                </a:rPr>
                <a:t>.000 compounds</a:t>
              </a:r>
            </a:p>
            <a:p>
              <a:pPr algn="ctr">
                <a:lnSpc>
                  <a:spcPct val="100000"/>
                </a:lnSpc>
                <a:spcBef>
                  <a:spcPct val="0"/>
                </a:spcBef>
              </a:pPr>
              <a:r>
                <a:rPr lang="en-US" sz="1400" b="0" i="0">
                  <a:solidFill>
                    <a:schemeClr val="bg1"/>
                  </a:solidFill>
                </a:rPr>
                <a:t>evaluated</a:t>
              </a:r>
            </a:p>
          </p:txBody>
        </p:sp>
        <p:sp>
          <p:nvSpPr>
            <p:cNvPr id="28" name="Text Box 55"/>
            <p:cNvSpPr txBox="1">
              <a:spLocks noChangeArrowheads="1"/>
            </p:cNvSpPr>
            <p:nvPr/>
          </p:nvSpPr>
          <p:spPr bwMode="auto">
            <a:xfrm>
              <a:off x="2592" y="2842"/>
              <a:ext cx="221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200" b="0">
                  <a:solidFill>
                    <a:schemeClr val="tx1"/>
                  </a:solidFill>
                  <a:effectLst>
                    <a:outerShdw blurRad="38100" dist="38100" dir="2700000" algn="tl">
                      <a:srgbClr val="DDDDDD"/>
                    </a:outerShdw>
                  </a:effectLst>
                </a:rPr>
                <a:t>Discovery and Preclinical testing:</a:t>
              </a:r>
            </a:p>
            <a:p>
              <a:pPr algn="just">
                <a:lnSpc>
                  <a:spcPct val="100000"/>
                </a:lnSpc>
                <a:spcBef>
                  <a:spcPct val="0"/>
                </a:spcBef>
              </a:pPr>
              <a:r>
                <a:rPr lang="en-US" sz="1200" b="0" i="0">
                  <a:solidFill>
                    <a:schemeClr val="tx1"/>
                  </a:solidFill>
                  <a:effectLst>
                    <a:outerShdw blurRad="38100" dist="38100" dir="2700000" algn="tl">
                      <a:srgbClr val="DDDDDD"/>
                    </a:outerShdw>
                  </a:effectLst>
                </a:rPr>
                <a:t>Compounds are identified and evaluated in laboratory and animal studies for safety, biological activity formulation.</a:t>
              </a:r>
            </a:p>
          </p:txBody>
        </p:sp>
      </p:grpSp>
      <p:sp>
        <p:nvSpPr>
          <p:cNvPr id="3" name="Text Box 5"/>
          <p:cNvSpPr txBox="1">
            <a:spLocks noChangeArrowheads="1"/>
          </p:cNvSpPr>
          <p:nvPr/>
        </p:nvSpPr>
        <p:spPr bwMode="auto">
          <a:xfrm>
            <a:off x="1067594" y="200025"/>
            <a:ext cx="7589837"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3600" b="0" i="0">
                <a:solidFill>
                  <a:srgbClr val="000066"/>
                </a:solidFill>
                <a:effectLst>
                  <a:outerShdw blurRad="38100" dist="38100" dir="2700000" algn="tl">
                    <a:srgbClr val="DDDDDD"/>
                  </a:outerShdw>
                </a:effectLst>
              </a:rPr>
              <a:t>The right road to drug discovery?</a:t>
            </a:r>
          </a:p>
        </p:txBody>
      </p:sp>
      <p:grpSp>
        <p:nvGrpSpPr>
          <p:cNvPr id="4" name="Group 3"/>
          <p:cNvGrpSpPr>
            <a:grpSpLocks/>
          </p:cNvGrpSpPr>
          <p:nvPr/>
        </p:nvGrpSpPr>
        <p:grpSpPr bwMode="auto">
          <a:xfrm>
            <a:off x="578644" y="4568825"/>
            <a:ext cx="7950205" cy="417513"/>
            <a:chOff x="311" y="2752"/>
            <a:chExt cx="5008" cy="263"/>
          </a:xfrm>
        </p:grpSpPr>
        <p:sp>
          <p:nvSpPr>
            <p:cNvPr id="24" name="Line 58"/>
            <p:cNvSpPr>
              <a:spLocks noChangeShapeType="1"/>
            </p:cNvSpPr>
            <p:nvPr/>
          </p:nvSpPr>
          <p:spPr bwMode="auto">
            <a:xfrm flipH="1" flipV="1">
              <a:off x="311" y="2752"/>
              <a:ext cx="521" cy="247"/>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5" name="Line 59"/>
            <p:cNvSpPr>
              <a:spLocks noChangeShapeType="1"/>
            </p:cNvSpPr>
            <p:nvPr/>
          </p:nvSpPr>
          <p:spPr bwMode="auto">
            <a:xfrm flipV="1">
              <a:off x="2439" y="2778"/>
              <a:ext cx="2880" cy="237"/>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
        <p:nvSpPr>
          <p:cNvPr id="5" name="Rectangle 4"/>
          <p:cNvSpPr>
            <a:spLocks noChangeArrowheads="1"/>
          </p:cNvSpPr>
          <p:nvPr/>
        </p:nvSpPr>
        <p:spPr bwMode="auto">
          <a:xfrm>
            <a:off x="529431" y="1454150"/>
            <a:ext cx="7991475" cy="3152775"/>
          </a:xfrm>
          <a:prstGeom prst="rect">
            <a:avLst/>
          </a:prstGeom>
          <a:solidFill>
            <a:srgbClr val="FFFF00"/>
          </a:solidFill>
          <a:ln w="222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6" name="Text Box 4"/>
          <p:cNvSpPr txBox="1">
            <a:spLocks noChangeArrowheads="1"/>
          </p:cNvSpPr>
          <p:nvPr/>
        </p:nvSpPr>
        <p:spPr bwMode="auto">
          <a:xfrm>
            <a:off x="2380456" y="1112838"/>
            <a:ext cx="4305300" cy="3365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600" i="0">
                <a:solidFill>
                  <a:srgbClr val="DDDDDD"/>
                </a:solidFill>
              </a:rPr>
              <a:t>Drug Discovery Pathway Y2K</a:t>
            </a:r>
          </a:p>
        </p:txBody>
      </p:sp>
      <p:sp>
        <p:nvSpPr>
          <p:cNvPr id="7" name="Text Box 6"/>
          <p:cNvSpPr txBox="1">
            <a:spLocks noChangeArrowheads="1"/>
          </p:cNvSpPr>
          <p:nvPr/>
        </p:nvSpPr>
        <p:spPr bwMode="auto">
          <a:xfrm>
            <a:off x="1278731" y="2201863"/>
            <a:ext cx="1028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endParaRPr lang="en-GB" sz="1200" b="0" i="0">
              <a:solidFill>
                <a:schemeClr val="tx1"/>
              </a:solidFill>
            </a:endParaRPr>
          </a:p>
        </p:txBody>
      </p:sp>
      <p:sp>
        <p:nvSpPr>
          <p:cNvPr id="8" name="Text Box 7"/>
          <p:cNvSpPr txBox="1">
            <a:spLocks noChangeArrowheads="1"/>
          </p:cNvSpPr>
          <p:nvPr/>
        </p:nvSpPr>
        <p:spPr bwMode="auto">
          <a:xfrm>
            <a:off x="84931" y="2532063"/>
            <a:ext cx="1568450" cy="1004887"/>
          </a:xfrm>
          <a:prstGeom prst="rect">
            <a:avLst/>
          </a:prstGeom>
          <a:solidFill>
            <a:srgbClr val="00004C"/>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nchorCtr="1">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200" b="0" i="0">
              <a:solidFill>
                <a:schemeClr val="bg1"/>
              </a:solidFill>
            </a:endParaRPr>
          </a:p>
          <a:p>
            <a:pPr algn="ctr">
              <a:lnSpc>
                <a:spcPct val="100000"/>
              </a:lnSpc>
              <a:spcBef>
                <a:spcPct val="0"/>
              </a:spcBef>
            </a:pPr>
            <a:r>
              <a:rPr lang="en-US" sz="1200" b="0" i="0">
                <a:solidFill>
                  <a:schemeClr val="bg1"/>
                </a:solidFill>
              </a:rPr>
              <a:t>Target Identification and validation</a:t>
            </a:r>
          </a:p>
          <a:p>
            <a:pPr algn="ctr">
              <a:lnSpc>
                <a:spcPct val="100000"/>
              </a:lnSpc>
              <a:spcBef>
                <a:spcPct val="0"/>
              </a:spcBef>
            </a:pPr>
            <a:endParaRPr lang="en-US" sz="1200" b="0" i="0">
              <a:solidFill>
                <a:schemeClr val="bg1"/>
              </a:solidFill>
            </a:endParaRPr>
          </a:p>
        </p:txBody>
      </p:sp>
      <p:sp>
        <p:nvSpPr>
          <p:cNvPr id="9" name="Text Box 9"/>
          <p:cNvSpPr txBox="1">
            <a:spLocks noChangeArrowheads="1"/>
          </p:cNvSpPr>
          <p:nvPr/>
        </p:nvSpPr>
        <p:spPr bwMode="auto">
          <a:xfrm>
            <a:off x="1929606" y="2438400"/>
            <a:ext cx="1568450" cy="1187450"/>
          </a:xfrm>
          <a:prstGeom prst="rect">
            <a:avLst/>
          </a:prstGeom>
          <a:solidFill>
            <a:srgbClr val="00004C"/>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nchorCtr="1">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200" b="0" i="0">
              <a:solidFill>
                <a:schemeClr val="bg1"/>
              </a:solidFill>
            </a:endParaRPr>
          </a:p>
          <a:p>
            <a:pPr algn="ctr">
              <a:lnSpc>
                <a:spcPct val="100000"/>
              </a:lnSpc>
              <a:spcBef>
                <a:spcPct val="0"/>
              </a:spcBef>
            </a:pPr>
            <a:r>
              <a:rPr lang="en-US" sz="1200" b="0" i="0">
                <a:solidFill>
                  <a:schemeClr val="bg1"/>
                </a:solidFill>
              </a:rPr>
              <a:t>High Throughput</a:t>
            </a:r>
          </a:p>
          <a:p>
            <a:pPr algn="ctr">
              <a:lnSpc>
                <a:spcPct val="100000"/>
              </a:lnSpc>
              <a:spcBef>
                <a:spcPct val="0"/>
              </a:spcBef>
            </a:pPr>
            <a:r>
              <a:rPr lang="en-US" sz="1200" b="0" i="0">
                <a:solidFill>
                  <a:schemeClr val="bg1"/>
                </a:solidFill>
              </a:rPr>
              <a:t>Screening or Focalized Screening</a:t>
            </a:r>
          </a:p>
          <a:p>
            <a:pPr algn="ctr">
              <a:lnSpc>
                <a:spcPct val="100000"/>
              </a:lnSpc>
              <a:spcBef>
                <a:spcPct val="0"/>
              </a:spcBef>
            </a:pPr>
            <a:endParaRPr lang="en-US" sz="1200" b="0" i="0">
              <a:solidFill>
                <a:schemeClr val="bg1"/>
              </a:solidFill>
            </a:endParaRPr>
          </a:p>
        </p:txBody>
      </p:sp>
      <p:sp>
        <p:nvSpPr>
          <p:cNvPr id="10" name="AutoShape 10"/>
          <p:cNvSpPr>
            <a:spLocks noChangeArrowheads="1"/>
          </p:cNvSpPr>
          <p:nvPr/>
        </p:nvSpPr>
        <p:spPr bwMode="auto">
          <a:xfrm>
            <a:off x="1643856" y="2930525"/>
            <a:ext cx="342900" cy="209550"/>
          </a:xfrm>
          <a:prstGeom prst="rightArrow">
            <a:avLst>
              <a:gd name="adj1" fmla="val 50000"/>
              <a:gd name="adj2" fmla="val 40909"/>
            </a:avLst>
          </a:prstGeom>
          <a:solidFill>
            <a:srgbClr val="FF3300"/>
          </a:solidFill>
          <a:ln w="9525">
            <a:solidFill>
              <a:schemeClr val="tx1"/>
            </a:solidFill>
            <a:miter lim="800000"/>
            <a:headEnd/>
            <a:tailEnd/>
          </a:ln>
          <a:effectLst>
            <a:outerShdw blurRad="63500" dist="107763" dir="8100000" algn="ctr" rotWithShape="0">
              <a:schemeClr val="bg2">
                <a:alpha val="50000"/>
              </a:schemeClr>
            </a:outerShdw>
          </a:effec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11" name="Text Box 12"/>
          <p:cNvSpPr txBox="1">
            <a:spLocks noChangeArrowheads="1"/>
          </p:cNvSpPr>
          <p:nvPr/>
        </p:nvSpPr>
        <p:spPr bwMode="auto">
          <a:xfrm>
            <a:off x="3745706" y="2535238"/>
            <a:ext cx="1568450" cy="1004887"/>
          </a:xfrm>
          <a:prstGeom prst="rect">
            <a:avLst/>
          </a:prstGeom>
          <a:solidFill>
            <a:srgbClr val="00004C"/>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nchorCtr="1">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200" b="0" i="0">
              <a:solidFill>
                <a:schemeClr val="bg1"/>
              </a:solidFill>
            </a:endParaRPr>
          </a:p>
          <a:p>
            <a:pPr algn="ctr">
              <a:lnSpc>
                <a:spcPct val="100000"/>
              </a:lnSpc>
              <a:spcBef>
                <a:spcPct val="0"/>
              </a:spcBef>
            </a:pPr>
            <a:r>
              <a:rPr lang="en-US" sz="1200" b="0" i="0">
                <a:solidFill>
                  <a:schemeClr val="bg1"/>
                </a:solidFill>
              </a:rPr>
              <a:t>Promising</a:t>
            </a:r>
            <a:r>
              <a:rPr lang="en-US" sz="1200" b="0">
                <a:solidFill>
                  <a:schemeClr val="bg1"/>
                </a:solidFill>
              </a:rPr>
              <a:t> hits</a:t>
            </a:r>
          </a:p>
          <a:p>
            <a:pPr algn="ctr">
              <a:lnSpc>
                <a:spcPct val="100000"/>
              </a:lnSpc>
              <a:spcBef>
                <a:spcPct val="0"/>
              </a:spcBef>
            </a:pPr>
            <a:r>
              <a:rPr lang="en-US" sz="1200" b="0" i="0">
                <a:solidFill>
                  <a:schemeClr val="bg1"/>
                </a:solidFill>
              </a:rPr>
              <a:t>Identified</a:t>
            </a:r>
          </a:p>
          <a:p>
            <a:pPr algn="ctr">
              <a:lnSpc>
                <a:spcPct val="100000"/>
              </a:lnSpc>
              <a:spcBef>
                <a:spcPct val="0"/>
              </a:spcBef>
            </a:pPr>
            <a:r>
              <a:rPr lang="en-US" sz="1200" b="0" i="0">
                <a:solidFill>
                  <a:schemeClr val="bg1"/>
                </a:solidFill>
              </a:rPr>
              <a:t>(Activity = 50</a:t>
            </a:r>
            <a:r>
              <a:rPr lang="en-US" sz="1200" b="0" i="0">
                <a:solidFill>
                  <a:schemeClr val="bg1"/>
                </a:solidFill>
                <a:sym typeface="Symbol" charset="0"/>
              </a:rPr>
              <a:t></a:t>
            </a:r>
            <a:r>
              <a:rPr lang="en-US" sz="1200" b="0" i="0">
                <a:solidFill>
                  <a:schemeClr val="bg1"/>
                </a:solidFill>
              </a:rPr>
              <a:t>100 </a:t>
            </a:r>
            <a:r>
              <a:rPr lang="en-US" sz="1200" b="0" i="0">
                <a:solidFill>
                  <a:schemeClr val="bg1"/>
                </a:solidFill>
                <a:latin typeface="Symbol" charset="0"/>
              </a:rPr>
              <a:t>m</a:t>
            </a:r>
            <a:r>
              <a:rPr lang="en-US" sz="1200" b="0" i="0">
                <a:solidFill>
                  <a:schemeClr val="bg1"/>
                </a:solidFill>
              </a:rPr>
              <a:t>M)</a:t>
            </a:r>
          </a:p>
        </p:txBody>
      </p:sp>
      <p:sp>
        <p:nvSpPr>
          <p:cNvPr id="12" name="AutoShape 13"/>
          <p:cNvSpPr>
            <a:spLocks noChangeArrowheads="1"/>
          </p:cNvSpPr>
          <p:nvPr/>
        </p:nvSpPr>
        <p:spPr bwMode="auto">
          <a:xfrm>
            <a:off x="3479006" y="2927350"/>
            <a:ext cx="342900" cy="209550"/>
          </a:xfrm>
          <a:prstGeom prst="rightArrow">
            <a:avLst>
              <a:gd name="adj1" fmla="val 50000"/>
              <a:gd name="adj2" fmla="val 40909"/>
            </a:avLst>
          </a:prstGeom>
          <a:solidFill>
            <a:srgbClr val="FF3300"/>
          </a:solidFill>
          <a:ln w="9525">
            <a:solidFill>
              <a:schemeClr val="tx1"/>
            </a:solidFill>
            <a:miter lim="800000"/>
            <a:headEnd/>
            <a:tailEnd/>
          </a:ln>
          <a:effectLst>
            <a:outerShdw blurRad="63500" dist="107763" dir="8100000" algn="ctr" rotWithShape="0">
              <a:schemeClr val="bg2">
                <a:alpha val="50000"/>
              </a:schemeClr>
            </a:outerShdw>
          </a:effec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13" name="Text Box 15"/>
          <p:cNvSpPr txBox="1">
            <a:spLocks noChangeArrowheads="1"/>
          </p:cNvSpPr>
          <p:nvPr/>
        </p:nvSpPr>
        <p:spPr bwMode="auto">
          <a:xfrm>
            <a:off x="5618956" y="2441575"/>
            <a:ext cx="1568450" cy="1187450"/>
          </a:xfrm>
          <a:prstGeom prst="rect">
            <a:avLst/>
          </a:prstGeom>
          <a:solidFill>
            <a:srgbClr val="00004C"/>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nchorCtr="1">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200" b="0" i="0">
              <a:solidFill>
                <a:schemeClr val="bg1"/>
              </a:solidFill>
            </a:endParaRPr>
          </a:p>
          <a:p>
            <a:pPr algn="ctr">
              <a:lnSpc>
                <a:spcPct val="100000"/>
              </a:lnSpc>
              <a:spcBef>
                <a:spcPct val="0"/>
              </a:spcBef>
            </a:pPr>
            <a:r>
              <a:rPr lang="en-US" sz="1200" b="0" i="0">
                <a:solidFill>
                  <a:schemeClr val="bg1"/>
                </a:solidFill>
              </a:rPr>
              <a:t>Lead compound</a:t>
            </a:r>
          </a:p>
          <a:p>
            <a:pPr algn="ctr">
              <a:lnSpc>
                <a:spcPct val="100000"/>
              </a:lnSpc>
              <a:spcBef>
                <a:spcPct val="0"/>
              </a:spcBef>
            </a:pPr>
            <a:r>
              <a:rPr lang="en-US" sz="1200" b="0" i="0">
                <a:solidFill>
                  <a:schemeClr val="bg1"/>
                </a:solidFill>
              </a:rPr>
              <a:t>optimized</a:t>
            </a:r>
          </a:p>
          <a:p>
            <a:pPr algn="ctr">
              <a:lnSpc>
                <a:spcPct val="100000"/>
              </a:lnSpc>
              <a:spcBef>
                <a:spcPct val="0"/>
              </a:spcBef>
            </a:pPr>
            <a:r>
              <a:rPr lang="en-US" sz="1200" b="0" i="0">
                <a:solidFill>
                  <a:schemeClr val="bg1"/>
                </a:solidFill>
              </a:rPr>
              <a:t>(Activity = 1÷ 10 nM)</a:t>
            </a:r>
          </a:p>
          <a:p>
            <a:pPr algn="ctr">
              <a:lnSpc>
                <a:spcPct val="100000"/>
              </a:lnSpc>
              <a:spcBef>
                <a:spcPct val="0"/>
              </a:spcBef>
            </a:pPr>
            <a:endParaRPr lang="en-US" sz="1200" b="0" i="0">
              <a:solidFill>
                <a:schemeClr val="bg1"/>
              </a:solidFill>
            </a:endParaRPr>
          </a:p>
        </p:txBody>
      </p:sp>
      <p:sp>
        <p:nvSpPr>
          <p:cNvPr id="14" name="AutoShape 16"/>
          <p:cNvSpPr>
            <a:spLocks noChangeArrowheads="1"/>
          </p:cNvSpPr>
          <p:nvPr/>
        </p:nvSpPr>
        <p:spPr bwMode="auto">
          <a:xfrm>
            <a:off x="5314156" y="2933700"/>
            <a:ext cx="342900" cy="209550"/>
          </a:xfrm>
          <a:prstGeom prst="rightArrow">
            <a:avLst>
              <a:gd name="adj1" fmla="val 50000"/>
              <a:gd name="adj2" fmla="val 40909"/>
            </a:avLst>
          </a:prstGeom>
          <a:solidFill>
            <a:srgbClr val="FF3300"/>
          </a:solidFill>
          <a:ln w="9525">
            <a:solidFill>
              <a:schemeClr val="tx1"/>
            </a:solidFill>
            <a:miter lim="800000"/>
            <a:headEnd/>
            <a:tailEnd/>
          </a:ln>
          <a:effectLst>
            <a:outerShdw blurRad="63500" dist="107763" dir="8100000" algn="ctr" rotWithShape="0">
              <a:schemeClr val="bg2">
                <a:alpha val="50000"/>
              </a:schemeClr>
            </a:outerShdw>
          </a:effec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15" name="Text Box 18"/>
          <p:cNvSpPr txBox="1">
            <a:spLocks noChangeArrowheads="1"/>
          </p:cNvSpPr>
          <p:nvPr/>
        </p:nvSpPr>
        <p:spPr bwMode="auto">
          <a:xfrm>
            <a:off x="7447756" y="2532063"/>
            <a:ext cx="1568450" cy="1004887"/>
          </a:xfrm>
          <a:prstGeom prst="rect">
            <a:avLst/>
          </a:prstGeom>
          <a:solidFill>
            <a:srgbClr val="00004C"/>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nchorCtr="1">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200" b="0" i="0">
              <a:solidFill>
                <a:schemeClr val="bg1"/>
              </a:solidFill>
            </a:endParaRPr>
          </a:p>
          <a:p>
            <a:pPr algn="ctr">
              <a:lnSpc>
                <a:spcPct val="100000"/>
              </a:lnSpc>
              <a:spcBef>
                <a:spcPct val="0"/>
              </a:spcBef>
            </a:pPr>
            <a:r>
              <a:rPr lang="en-US" sz="1200" b="0" i="0">
                <a:solidFill>
                  <a:schemeClr val="bg1"/>
                </a:solidFill>
              </a:rPr>
              <a:t>Development</a:t>
            </a:r>
          </a:p>
          <a:p>
            <a:pPr algn="ctr">
              <a:lnSpc>
                <a:spcPct val="100000"/>
              </a:lnSpc>
              <a:spcBef>
                <a:spcPct val="0"/>
              </a:spcBef>
            </a:pPr>
            <a:r>
              <a:rPr lang="en-US" sz="1200" b="0" i="0">
                <a:solidFill>
                  <a:schemeClr val="bg1"/>
                </a:solidFill>
              </a:rPr>
              <a:t>Preclinical trials</a:t>
            </a:r>
          </a:p>
          <a:p>
            <a:pPr algn="ctr">
              <a:lnSpc>
                <a:spcPct val="100000"/>
              </a:lnSpc>
              <a:spcBef>
                <a:spcPct val="0"/>
              </a:spcBef>
            </a:pPr>
            <a:endParaRPr lang="en-US" sz="1200" b="0" i="0">
              <a:solidFill>
                <a:schemeClr val="bg1"/>
              </a:solidFill>
            </a:endParaRPr>
          </a:p>
          <a:p>
            <a:pPr algn="ctr">
              <a:lnSpc>
                <a:spcPct val="100000"/>
              </a:lnSpc>
              <a:spcBef>
                <a:spcPct val="0"/>
              </a:spcBef>
            </a:pPr>
            <a:endParaRPr lang="en-US" sz="1200" b="0" i="0">
              <a:solidFill>
                <a:schemeClr val="bg1"/>
              </a:solidFill>
            </a:endParaRPr>
          </a:p>
        </p:txBody>
      </p:sp>
      <p:sp>
        <p:nvSpPr>
          <p:cNvPr id="16" name="AutoShape 19"/>
          <p:cNvSpPr>
            <a:spLocks noChangeArrowheads="1"/>
          </p:cNvSpPr>
          <p:nvPr/>
        </p:nvSpPr>
        <p:spPr bwMode="auto">
          <a:xfrm>
            <a:off x="7149306" y="2930525"/>
            <a:ext cx="342900" cy="209550"/>
          </a:xfrm>
          <a:prstGeom prst="rightArrow">
            <a:avLst>
              <a:gd name="adj1" fmla="val 50000"/>
              <a:gd name="adj2" fmla="val 40909"/>
            </a:avLst>
          </a:prstGeom>
          <a:solidFill>
            <a:srgbClr val="FF0000"/>
          </a:solidFill>
          <a:ln w="9525">
            <a:solidFill>
              <a:schemeClr val="tx1"/>
            </a:solidFill>
            <a:miter lim="800000"/>
            <a:headEnd/>
            <a:tailEnd/>
          </a:ln>
          <a:effectLst>
            <a:outerShdw blurRad="63500" dist="107763" dir="8100000" algn="ctr" rotWithShape="0">
              <a:schemeClr val="bg2">
                <a:alpha val="50000"/>
              </a:schemeClr>
            </a:outerShdw>
          </a:effec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nvGrpSpPr>
          <p:cNvPr id="17" name="Group 16"/>
          <p:cNvGrpSpPr>
            <a:grpSpLocks/>
          </p:cNvGrpSpPr>
          <p:nvPr/>
        </p:nvGrpSpPr>
        <p:grpSpPr bwMode="auto">
          <a:xfrm>
            <a:off x="7647781" y="3673475"/>
            <a:ext cx="1411288" cy="2928938"/>
            <a:chOff x="4764" y="2188"/>
            <a:chExt cx="889" cy="1845"/>
          </a:xfrm>
        </p:grpSpPr>
        <p:grpSp>
          <p:nvGrpSpPr>
            <p:cNvPr id="18" name="Group 17"/>
            <p:cNvGrpSpPr>
              <a:grpSpLocks/>
            </p:cNvGrpSpPr>
            <p:nvPr/>
          </p:nvGrpSpPr>
          <p:grpSpPr bwMode="auto">
            <a:xfrm>
              <a:off x="4764" y="2188"/>
              <a:ext cx="889" cy="1845"/>
              <a:chOff x="4838" y="2562"/>
              <a:chExt cx="889" cy="1845"/>
            </a:xfrm>
          </p:grpSpPr>
          <p:sp>
            <p:nvSpPr>
              <p:cNvPr id="20" name="AutoShape 27"/>
              <p:cNvSpPr>
                <a:spLocks noChangeArrowheads="1"/>
              </p:cNvSpPr>
              <p:nvPr/>
            </p:nvSpPr>
            <p:spPr bwMode="auto">
              <a:xfrm>
                <a:off x="5196" y="2562"/>
                <a:ext cx="156" cy="252"/>
              </a:xfrm>
              <a:prstGeom prst="downArrow">
                <a:avLst>
                  <a:gd name="adj1" fmla="val 50000"/>
                  <a:gd name="adj2" fmla="val 40385"/>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1" name="AutoShape 28"/>
              <p:cNvSpPr>
                <a:spLocks noChangeArrowheads="1"/>
              </p:cNvSpPr>
              <p:nvPr/>
            </p:nvSpPr>
            <p:spPr bwMode="auto">
              <a:xfrm>
                <a:off x="5194" y="2902"/>
                <a:ext cx="156" cy="252"/>
              </a:xfrm>
              <a:prstGeom prst="downArrow">
                <a:avLst>
                  <a:gd name="adj1" fmla="val 50000"/>
                  <a:gd name="adj2" fmla="val 40385"/>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2" name="AutoShape 29"/>
              <p:cNvSpPr>
                <a:spLocks noChangeArrowheads="1"/>
              </p:cNvSpPr>
              <p:nvPr/>
            </p:nvSpPr>
            <p:spPr bwMode="auto">
              <a:xfrm>
                <a:off x="5192" y="3242"/>
                <a:ext cx="156" cy="252"/>
              </a:xfrm>
              <a:prstGeom prst="downArrow">
                <a:avLst>
                  <a:gd name="adj1" fmla="val 50000"/>
                  <a:gd name="adj2" fmla="val 40385"/>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3" name="Text Box 30"/>
              <p:cNvSpPr txBox="1">
                <a:spLocks noChangeArrowheads="1"/>
              </p:cNvSpPr>
              <p:nvPr/>
            </p:nvSpPr>
            <p:spPr bwMode="auto">
              <a:xfrm>
                <a:off x="4838" y="3601"/>
                <a:ext cx="889" cy="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400" b="0" i="0">
                    <a:solidFill>
                      <a:srgbClr val="000066"/>
                    </a:solidFill>
                  </a:rPr>
                  <a:t>Clinical trials </a:t>
                </a:r>
              </a:p>
              <a:p>
                <a:pPr algn="ctr">
                  <a:lnSpc>
                    <a:spcPct val="100000"/>
                  </a:lnSpc>
                  <a:spcBef>
                    <a:spcPct val="0"/>
                  </a:spcBef>
                </a:pPr>
                <a:r>
                  <a:rPr lang="en-US" sz="1400" b="0" i="0">
                    <a:solidFill>
                      <a:srgbClr val="000066"/>
                    </a:solidFill>
                  </a:rPr>
                  <a:t>FDA approval</a:t>
                </a:r>
              </a:p>
              <a:p>
                <a:pPr algn="ctr">
                  <a:lnSpc>
                    <a:spcPct val="100000"/>
                  </a:lnSpc>
                  <a:spcBef>
                    <a:spcPct val="0"/>
                  </a:spcBef>
                </a:pPr>
                <a:endParaRPr lang="it-IT" sz="1000" i="0">
                  <a:solidFill>
                    <a:srgbClr val="000066"/>
                  </a:solidFill>
                  <a:effectLst>
                    <a:outerShdw blurRad="38100" dist="38100" dir="2700000" algn="tl">
                      <a:srgbClr val="DDDDDD"/>
                    </a:outerShdw>
                  </a:effectLst>
                </a:endParaRPr>
              </a:p>
              <a:p>
                <a:pPr algn="ctr">
                  <a:lnSpc>
                    <a:spcPct val="100000"/>
                  </a:lnSpc>
                  <a:spcBef>
                    <a:spcPct val="0"/>
                  </a:spcBef>
                </a:pPr>
                <a:endParaRPr lang="it-IT" sz="1000" i="0">
                  <a:solidFill>
                    <a:srgbClr val="000066"/>
                  </a:solidFill>
                  <a:effectLst>
                    <a:outerShdw blurRad="38100" dist="38100" dir="2700000" algn="tl">
                      <a:srgbClr val="DDDDDD"/>
                    </a:outerShdw>
                  </a:effectLst>
                </a:endParaRPr>
              </a:p>
              <a:p>
                <a:pPr algn="ctr">
                  <a:lnSpc>
                    <a:spcPct val="100000"/>
                  </a:lnSpc>
                  <a:spcBef>
                    <a:spcPct val="0"/>
                  </a:spcBef>
                </a:pPr>
                <a:endParaRPr lang="it-IT" sz="1000" i="0">
                  <a:solidFill>
                    <a:srgbClr val="000066"/>
                  </a:solidFill>
                  <a:effectLst>
                    <a:outerShdw blurRad="38100" dist="38100" dir="2700000" algn="tl">
                      <a:srgbClr val="DDDDDD"/>
                    </a:outerShdw>
                  </a:effectLst>
                </a:endParaRPr>
              </a:p>
              <a:p>
                <a:pPr algn="ctr">
                  <a:lnSpc>
                    <a:spcPct val="100000"/>
                  </a:lnSpc>
                  <a:spcBef>
                    <a:spcPct val="0"/>
                  </a:spcBef>
                </a:pPr>
                <a:r>
                  <a:rPr lang="it-IT" i="0">
                    <a:solidFill>
                      <a:srgbClr val="00004C"/>
                    </a:solidFill>
                    <a:effectLst>
                      <a:outerShdw blurRad="38100" dist="38100" dir="2700000" algn="tl">
                        <a:srgbClr val="DDDDDD"/>
                      </a:outerShdw>
                    </a:effectLst>
                  </a:rPr>
                  <a:t>New Drug</a:t>
                </a:r>
              </a:p>
            </p:txBody>
          </p:sp>
        </p:grpSp>
        <p:sp>
          <p:nvSpPr>
            <p:cNvPr id="19" name="AutoShape 95"/>
            <p:cNvSpPr>
              <a:spLocks noChangeArrowheads="1"/>
            </p:cNvSpPr>
            <p:nvPr/>
          </p:nvSpPr>
          <p:spPr bwMode="auto">
            <a:xfrm>
              <a:off x="5139" y="3557"/>
              <a:ext cx="155" cy="256"/>
            </a:xfrm>
            <a:prstGeom prst="downArrow">
              <a:avLst>
                <a:gd name="adj1" fmla="val 50000"/>
                <a:gd name="adj2" fmla="val 412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Tree>
    <p:extLst>
      <p:ext uri="{BB962C8B-B14F-4D97-AF65-F5344CB8AC3E}">
        <p14:creationId xmlns:p14="http://schemas.microsoft.com/office/powerpoint/2010/main" val="8120064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932657" y="473868"/>
            <a:ext cx="810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600">
                <a:solidFill>
                  <a:srgbClr val="000066"/>
                </a:solidFill>
                <a:effectLst>
                  <a:outerShdw blurRad="38100" dist="38100" dir="2700000" algn="tl">
                    <a:srgbClr val="DDDDDD"/>
                  </a:outerShdw>
                </a:effectLst>
              </a:rPr>
              <a:t>Hit to lead</a:t>
            </a:r>
            <a:r>
              <a:rPr lang="en-US" sz="3600" i="0">
                <a:solidFill>
                  <a:srgbClr val="000066"/>
                </a:solidFill>
                <a:effectLst>
                  <a:outerShdw blurRad="38100" dist="38100" dir="2700000" algn="tl">
                    <a:srgbClr val="DDDDDD"/>
                  </a:outerShdw>
                </a:effectLst>
              </a:rPr>
              <a:t> … </a:t>
            </a:r>
            <a:r>
              <a:rPr lang="en-US" sz="3600">
                <a:solidFill>
                  <a:srgbClr val="000066"/>
                </a:solidFill>
                <a:effectLst>
                  <a:outerShdw blurRad="38100" dist="38100" dir="2700000" algn="tl">
                    <a:srgbClr val="DDDDDD"/>
                  </a:outerShdw>
                </a:effectLst>
              </a:rPr>
              <a:t>lead to candidate!</a:t>
            </a:r>
          </a:p>
        </p:txBody>
      </p:sp>
      <p:sp>
        <p:nvSpPr>
          <p:cNvPr id="6" name="Rectangle 5"/>
          <p:cNvSpPr>
            <a:spLocks noChangeArrowheads="1"/>
          </p:cNvSpPr>
          <p:nvPr/>
        </p:nvSpPr>
        <p:spPr bwMode="auto">
          <a:xfrm>
            <a:off x="107157" y="1858168"/>
            <a:ext cx="4495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342900" indent="-342900">
              <a:lnSpc>
                <a:spcPct val="100000"/>
              </a:lnSpc>
              <a:spcBef>
                <a:spcPct val="20000"/>
              </a:spcBef>
              <a:buFontTx/>
              <a:buChar char="•"/>
            </a:pPr>
            <a:r>
              <a:rPr lang="en-GB" sz="3200" i="0">
                <a:effectLst>
                  <a:outerShdw blurRad="38100" dist="38100" dir="2700000" algn="tl">
                    <a:srgbClr val="DDDDDD"/>
                  </a:outerShdw>
                </a:effectLst>
              </a:rPr>
              <a:t>hits</a:t>
            </a:r>
          </a:p>
          <a:p>
            <a:pPr marL="742950" lvl="1" indent="-285750">
              <a:lnSpc>
                <a:spcPct val="100000"/>
              </a:lnSpc>
              <a:spcBef>
                <a:spcPct val="20000"/>
              </a:spcBef>
              <a:buFontTx/>
              <a:buChar char="–"/>
            </a:pPr>
            <a:r>
              <a:rPr lang="en-GB" sz="2600" b="0" i="0">
                <a:solidFill>
                  <a:srgbClr val="000066"/>
                </a:solidFill>
              </a:rPr>
              <a:t>active in assay</a:t>
            </a:r>
          </a:p>
          <a:p>
            <a:pPr marL="742950" lvl="1" indent="-285750">
              <a:lnSpc>
                <a:spcPct val="100000"/>
              </a:lnSpc>
              <a:spcBef>
                <a:spcPct val="20000"/>
              </a:spcBef>
              <a:buFontTx/>
              <a:buChar char="–"/>
            </a:pPr>
            <a:r>
              <a:rPr lang="en-GB" sz="2600" b="0" i="0">
                <a:solidFill>
                  <a:srgbClr val="000066"/>
                </a:solidFill>
              </a:rPr>
              <a:t>defined and confirmed structures</a:t>
            </a:r>
          </a:p>
          <a:p>
            <a:pPr marL="742950" lvl="1" indent="-285750">
              <a:lnSpc>
                <a:spcPct val="100000"/>
              </a:lnSpc>
              <a:spcBef>
                <a:spcPct val="20000"/>
              </a:spcBef>
              <a:buFontTx/>
              <a:buChar char="–"/>
            </a:pPr>
            <a:r>
              <a:rPr lang="en-GB" sz="2600" b="0" i="0">
                <a:solidFill>
                  <a:srgbClr val="000066"/>
                </a:solidFill>
              </a:rPr>
              <a:t>drug-like potential</a:t>
            </a:r>
          </a:p>
        </p:txBody>
      </p:sp>
      <p:sp>
        <p:nvSpPr>
          <p:cNvPr id="7" name="Rectangle 6"/>
          <p:cNvSpPr>
            <a:spLocks noChangeArrowheads="1"/>
          </p:cNvSpPr>
          <p:nvPr/>
        </p:nvSpPr>
        <p:spPr bwMode="auto">
          <a:xfrm>
            <a:off x="4298157" y="1858168"/>
            <a:ext cx="4495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342900" indent="-342900">
              <a:lnSpc>
                <a:spcPct val="100000"/>
              </a:lnSpc>
              <a:spcBef>
                <a:spcPct val="20000"/>
              </a:spcBef>
              <a:buFontTx/>
              <a:buChar char="•"/>
            </a:pPr>
            <a:r>
              <a:rPr lang="en-GB" sz="3200" i="0">
                <a:effectLst>
                  <a:outerShdw blurRad="38100" dist="38100" dir="2700000" algn="tl">
                    <a:srgbClr val="DDDDDD"/>
                  </a:outerShdw>
                </a:effectLst>
              </a:rPr>
              <a:t>leads</a:t>
            </a:r>
          </a:p>
          <a:p>
            <a:pPr marL="742950" lvl="1" indent="-285750">
              <a:lnSpc>
                <a:spcPct val="100000"/>
              </a:lnSpc>
              <a:spcBef>
                <a:spcPct val="20000"/>
              </a:spcBef>
              <a:buFontTx/>
              <a:buChar char="–"/>
            </a:pPr>
            <a:r>
              <a:rPr lang="en-GB" sz="2600" b="0" i="0">
                <a:solidFill>
                  <a:srgbClr val="000066"/>
                </a:solidFill>
              </a:rPr>
              <a:t>potency established</a:t>
            </a:r>
          </a:p>
          <a:p>
            <a:pPr marL="742950" lvl="1" indent="-285750">
              <a:lnSpc>
                <a:spcPct val="100000"/>
              </a:lnSpc>
              <a:spcBef>
                <a:spcPct val="20000"/>
              </a:spcBef>
              <a:buFontTx/>
              <a:buChar char="–"/>
            </a:pPr>
            <a:r>
              <a:rPr lang="en-GB" sz="2600" b="0" i="0">
                <a:solidFill>
                  <a:srgbClr val="000066"/>
                </a:solidFill>
              </a:rPr>
              <a:t>selectivity/specificity</a:t>
            </a:r>
          </a:p>
          <a:p>
            <a:pPr marL="742950" lvl="1" indent="-285750">
              <a:lnSpc>
                <a:spcPct val="100000"/>
              </a:lnSpc>
              <a:spcBef>
                <a:spcPct val="20000"/>
              </a:spcBef>
              <a:buFontTx/>
              <a:buChar char="–"/>
            </a:pPr>
            <a:r>
              <a:rPr lang="en-GB" sz="2600" b="0" i="0">
                <a:solidFill>
                  <a:srgbClr val="000066"/>
                </a:solidFill>
              </a:rPr>
              <a:t>Mechanism of action (MOA) established</a:t>
            </a:r>
          </a:p>
          <a:p>
            <a:pPr marL="742950" lvl="1" indent="-285750">
              <a:lnSpc>
                <a:spcPct val="100000"/>
              </a:lnSpc>
              <a:spcBef>
                <a:spcPct val="20000"/>
              </a:spcBef>
              <a:buFontTx/>
              <a:buChar char="–"/>
            </a:pPr>
            <a:r>
              <a:rPr lang="en-GB" sz="2600" b="0">
                <a:solidFill>
                  <a:srgbClr val="000066"/>
                </a:solidFill>
              </a:rPr>
              <a:t>in vivo</a:t>
            </a:r>
            <a:r>
              <a:rPr lang="en-GB" sz="2600" b="0" i="0">
                <a:solidFill>
                  <a:srgbClr val="000066"/>
                </a:solidFill>
              </a:rPr>
              <a:t> efficacy</a:t>
            </a:r>
          </a:p>
          <a:p>
            <a:pPr marL="742950" lvl="1" indent="-285750">
              <a:lnSpc>
                <a:spcPct val="100000"/>
              </a:lnSpc>
              <a:spcBef>
                <a:spcPct val="20000"/>
              </a:spcBef>
              <a:buFontTx/>
              <a:buChar char="–"/>
            </a:pPr>
            <a:r>
              <a:rPr lang="en-GB" sz="2600" b="0" i="0">
                <a:solidFill>
                  <a:srgbClr val="000066"/>
                </a:solidFill>
              </a:rPr>
              <a:t>ADMET</a:t>
            </a:r>
          </a:p>
          <a:p>
            <a:pPr marL="742950" lvl="1" indent="-285750">
              <a:lnSpc>
                <a:spcPct val="100000"/>
              </a:lnSpc>
              <a:spcBef>
                <a:spcPct val="20000"/>
              </a:spcBef>
              <a:buFontTx/>
              <a:buChar char="–"/>
            </a:pPr>
            <a:r>
              <a:rPr lang="en-GB" sz="2600" b="0" i="0">
                <a:solidFill>
                  <a:srgbClr val="000066"/>
                </a:solidFill>
              </a:rPr>
              <a:t>pharmaceutically acceptable</a:t>
            </a:r>
          </a:p>
          <a:p>
            <a:pPr marL="742950" lvl="1" indent="-285750">
              <a:lnSpc>
                <a:spcPct val="100000"/>
              </a:lnSpc>
              <a:spcBef>
                <a:spcPct val="20000"/>
              </a:spcBef>
              <a:buFontTx/>
              <a:buChar char="–"/>
            </a:pPr>
            <a:endParaRPr lang="en-GB" sz="2600" b="0" i="0">
              <a:solidFill>
                <a:srgbClr val="000066"/>
              </a:solidFill>
            </a:endParaRPr>
          </a:p>
          <a:p>
            <a:pPr marL="742950" lvl="1" indent="-285750">
              <a:lnSpc>
                <a:spcPct val="100000"/>
              </a:lnSpc>
              <a:spcBef>
                <a:spcPct val="20000"/>
              </a:spcBef>
              <a:buFontTx/>
              <a:buChar char="–"/>
            </a:pPr>
            <a:endParaRPr lang="en-GB" sz="2600" b="0" i="0">
              <a:solidFill>
                <a:schemeClr val="tx1"/>
              </a:solidFill>
            </a:endParaRPr>
          </a:p>
        </p:txBody>
      </p:sp>
    </p:spTree>
    <p:extLst>
      <p:ext uri="{BB962C8B-B14F-4D97-AF65-F5344CB8AC3E}">
        <p14:creationId xmlns:p14="http://schemas.microsoft.com/office/powerpoint/2010/main" val="35392960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AutoShape 5"/>
          <p:cNvCxnSpPr>
            <a:cxnSpLocks noChangeShapeType="1"/>
          </p:cNvCxnSpPr>
          <p:nvPr/>
        </p:nvCxnSpPr>
        <p:spPr bwMode="auto">
          <a:xfrm rot="16200000" flipH="1">
            <a:off x="5150644" y="1635124"/>
            <a:ext cx="1098550" cy="2255838"/>
          </a:xfrm>
          <a:prstGeom prst="bentConnector2">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 name="AutoShape 6"/>
          <p:cNvCxnSpPr>
            <a:cxnSpLocks noChangeShapeType="1"/>
          </p:cNvCxnSpPr>
          <p:nvPr/>
        </p:nvCxnSpPr>
        <p:spPr bwMode="auto">
          <a:xfrm rot="16200000" flipH="1">
            <a:off x="5165725" y="1620043"/>
            <a:ext cx="1082675" cy="2270125"/>
          </a:xfrm>
          <a:prstGeom prst="bentConnector2">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TextBox 33"/>
          <p:cNvSpPr txBox="1"/>
          <p:nvPr/>
        </p:nvSpPr>
        <p:spPr>
          <a:xfrm>
            <a:off x="1707225" y="937418"/>
            <a:ext cx="5297744" cy="400110"/>
          </a:xfrm>
          <a:prstGeom prst="rect">
            <a:avLst/>
          </a:prstGeom>
          <a:noFill/>
        </p:spPr>
        <p:txBody>
          <a:bodyPr wrap="none" rtlCol="0">
            <a:spAutoFit/>
          </a:bodyPr>
          <a:lstStyle/>
          <a:p>
            <a:r>
              <a:rPr lang="en-US" sz="2000" b="1" dirty="0" smtClean="0">
                <a:solidFill>
                  <a:srgbClr val="008000"/>
                </a:solidFill>
              </a:rPr>
              <a:t>(HIT. </a:t>
            </a:r>
            <a:r>
              <a:rPr lang="en-US" sz="2000" b="1" dirty="0" err="1" smtClean="0">
                <a:solidFill>
                  <a:srgbClr val="008000"/>
                </a:solidFill>
              </a:rPr>
              <a:t>Punto</a:t>
            </a:r>
            <a:r>
              <a:rPr lang="en-US" sz="2000" b="1" dirty="0" smtClean="0">
                <a:solidFill>
                  <a:srgbClr val="008000"/>
                </a:solidFill>
              </a:rPr>
              <a:t> di </a:t>
            </a:r>
            <a:r>
              <a:rPr lang="en-US" sz="2000" b="1" dirty="0" err="1" smtClean="0">
                <a:solidFill>
                  <a:srgbClr val="008000"/>
                </a:solidFill>
              </a:rPr>
              <a:t>partenza</a:t>
            </a:r>
            <a:r>
              <a:rPr lang="en-US" sz="2000" b="1" dirty="0" smtClean="0">
                <a:solidFill>
                  <a:srgbClr val="008000"/>
                </a:solidFill>
              </a:rPr>
              <a:t>; LEAD: </a:t>
            </a:r>
            <a:r>
              <a:rPr lang="en-US" sz="2000" b="1" dirty="0" err="1" smtClean="0">
                <a:solidFill>
                  <a:srgbClr val="008000"/>
                </a:solidFill>
              </a:rPr>
              <a:t>prototipo</a:t>
            </a:r>
            <a:r>
              <a:rPr lang="en-US" sz="2000" b="1" dirty="0" smtClean="0">
                <a:solidFill>
                  <a:srgbClr val="008000"/>
                </a:solidFill>
              </a:rPr>
              <a:t>)</a:t>
            </a:r>
            <a:endParaRPr lang="en-US" sz="2000" b="1" dirty="0">
              <a:solidFill>
                <a:srgbClr val="008000"/>
              </a:solidFill>
            </a:endParaRPr>
          </a:p>
        </p:txBody>
      </p:sp>
      <p:sp>
        <p:nvSpPr>
          <p:cNvPr id="35" name="Text Box 2"/>
          <p:cNvSpPr txBox="1">
            <a:spLocks noChangeArrowheads="1"/>
          </p:cNvSpPr>
          <p:nvPr/>
        </p:nvSpPr>
        <p:spPr bwMode="auto">
          <a:xfrm>
            <a:off x="1039813" y="158750"/>
            <a:ext cx="810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US" sz="3600" b="1" i="0" dirty="0">
                <a:solidFill>
                  <a:srgbClr val="000066"/>
                </a:solidFill>
                <a:effectLst>
                  <a:outerShdw blurRad="38100" dist="38100" dir="2700000" algn="tl">
                    <a:srgbClr val="DDDDDD"/>
                  </a:outerShdw>
                </a:effectLst>
              </a:rPr>
              <a:t>the “</a:t>
            </a:r>
            <a:r>
              <a:rPr lang="en-US" sz="3600" b="1" dirty="0">
                <a:solidFill>
                  <a:srgbClr val="000066"/>
                </a:solidFill>
                <a:effectLst>
                  <a:outerShdw blurRad="38100" dist="38100" dir="2700000" algn="tl">
                    <a:srgbClr val="DDDDDD"/>
                  </a:outerShdw>
                </a:effectLst>
              </a:rPr>
              <a:t>hit to lead</a:t>
            </a:r>
            <a:r>
              <a:rPr lang="en-US" sz="3600" b="1" i="0" dirty="0">
                <a:solidFill>
                  <a:srgbClr val="000066"/>
                </a:solidFill>
                <a:effectLst>
                  <a:outerShdw blurRad="38100" dist="38100" dir="2700000" algn="tl">
                    <a:srgbClr val="DDDDDD"/>
                  </a:outerShdw>
                </a:effectLst>
              </a:rPr>
              <a:t> paradigm”:</a:t>
            </a:r>
          </a:p>
        </p:txBody>
      </p:sp>
      <p:sp>
        <p:nvSpPr>
          <p:cNvPr id="37" name="Text Box 4"/>
          <p:cNvSpPr txBox="1">
            <a:spLocks noChangeArrowheads="1"/>
          </p:cNvSpPr>
          <p:nvPr/>
        </p:nvSpPr>
        <p:spPr bwMode="auto">
          <a:xfrm>
            <a:off x="25400" y="1557338"/>
            <a:ext cx="911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US" sz="2800" b="1" i="0" dirty="0">
                <a:effectLst>
                  <a:outerShdw blurRad="38100" dist="38100" dir="2700000" algn="tl">
                    <a:srgbClr val="DDDDDD"/>
                  </a:outerShdw>
                </a:effectLst>
              </a:rPr>
              <a:t>HIT: </a:t>
            </a:r>
            <a:r>
              <a:rPr lang="en-GB" sz="2800" b="1" i="0" dirty="0"/>
              <a:t>a compound that acts on an assay system.</a:t>
            </a:r>
            <a:endParaRPr lang="en-US" sz="2800" b="1" i="0" dirty="0">
              <a:effectLst>
                <a:outerShdw blurRad="38100" dist="38100" dir="2700000" algn="tl">
                  <a:srgbClr val="DDDDDD"/>
                </a:outerShdw>
              </a:effectLst>
            </a:endParaRPr>
          </a:p>
        </p:txBody>
      </p:sp>
      <p:cxnSp>
        <p:nvCxnSpPr>
          <p:cNvPr id="38" name="AutoShape 5"/>
          <p:cNvCxnSpPr>
            <a:cxnSpLocks noChangeShapeType="1"/>
            <a:stCxn id="37" idx="2"/>
          </p:cNvCxnSpPr>
          <p:nvPr/>
        </p:nvCxnSpPr>
        <p:spPr bwMode="auto">
          <a:xfrm rot="16200000" flipH="1">
            <a:off x="5163344" y="1497806"/>
            <a:ext cx="1098550" cy="2255838"/>
          </a:xfrm>
          <a:prstGeom prst="bentConnector2">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AutoShape 6"/>
          <p:cNvCxnSpPr>
            <a:cxnSpLocks noChangeShapeType="1"/>
            <a:stCxn id="37" idx="2"/>
          </p:cNvCxnSpPr>
          <p:nvPr/>
        </p:nvCxnSpPr>
        <p:spPr bwMode="auto">
          <a:xfrm rot="16200000" flipH="1">
            <a:off x="5178425" y="1482725"/>
            <a:ext cx="1082675" cy="2270125"/>
          </a:xfrm>
          <a:prstGeom prst="bentConnector2">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40" name="Group 7"/>
          <p:cNvGrpSpPr>
            <a:grpSpLocks/>
          </p:cNvGrpSpPr>
          <p:nvPr/>
        </p:nvGrpSpPr>
        <p:grpSpPr bwMode="auto">
          <a:xfrm>
            <a:off x="927100" y="2428875"/>
            <a:ext cx="7096125" cy="3898900"/>
            <a:chOff x="584" y="1530"/>
            <a:chExt cx="4470" cy="2456"/>
          </a:xfrm>
        </p:grpSpPr>
        <p:grpSp>
          <p:nvGrpSpPr>
            <p:cNvPr id="41" name="Group 8"/>
            <p:cNvGrpSpPr>
              <a:grpSpLocks/>
            </p:cNvGrpSpPr>
            <p:nvPr/>
          </p:nvGrpSpPr>
          <p:grpSpPr bwMode="auto">
            <a:xfrm>
              <a:off x="976" y="1530"/>
              <a:ext cx="3842" cy="2189"/>
              <a:chOff x="787" y="890"/>
              <a:chExt cx="4031" cy="2308"/>
            </a:xfrm>
          </p:grpSpPr>
          <p:sp>
            <p:nvSpPr>
              <p:cNvPr id="45" name="Line 9"/>
              <p:cNvSpPr>
                <a:spLocks noChangeShapeType="1"/>
              </p:cNvSpPr>
              <p:nvPr/>
            </p:nvSpPr>
            <p:spPr bwMode="auto">
              <a:xfrm>
                <a:off x="787" y="3198"/>
                <a:ext cx="4031" cy="0"/>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46" name="Line 10"/>
              <p:cNvSpPr>
                <a:spLocks noChangeShapeType="1"/>
              </p:cNvSpPr>
              <p:nvPr/>
            </p:nvSpPr>
            <p:spPr bwMode="auto">
              <a:xfrm flipH="1" flipV="1">
                <a:off x="793" y="890"/>
                <a:ext cx="6" cy="2304"/>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grpSp>
        <p:sp>
          <p:nvSpPr>
            <p:cNvPr id="42" name="Rectangle 11"/>
            <p:cNvSpPr>
              <a:spLocks noChangeArrowheads="1"/>
            </p:cNvSpPr>
            <p:nvPr/>
          </p:nvSpPr>
          <p:spPr bwMode="auto">
            <a:xfrm>
              <a:off x="584" y="3755"/>
              <a:ext cx="9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spAutoFit/>
            </a:bodyPr>
            <a:lstStyle/>
            <a:p>
              <a:pPr marL="342900" indent="-342900"/>
              <a:r>
                <a:rPr lang="en-US">
                  <a:solidFill>
                    <a:srgbClr val="0066CC"/>
                  </a:solidFill>
                </a:rPr>
                <a:t>Low activity</a:t>
              </a:r>
            </a:p>
          </p:txBody>
        </p:sp>
        <p:sp>
          <p:nvSpPr>
            <p:cNvPr id="43" name="Rectangle 12"/>
            <p:cNvSpPr>
              <a:spLocks noChangeArrowheads="1"/>
            </p:cNvSpPr>
            <p:nvPr/>
          </p:nvSpPr>
          <p:spPr bwMode="auto">
            <a:xfrm>
              <a:off x="4088" y="3755"/>
              <a:ext cx="96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spAutoFit/>
            </a:bodyPr>
            <a:lstStyle/>
            <a:p>
              <a:pPr marL="342900" indent="-342900"/>
              <a:r>
                <a:rPr lang="en-US"/>
                <a:t>High activity</a:t>
              </a:r>
            </a:p>
          </p:txBody>
        </p:sp>
        <p:sp>
          <p:nvSpPr>
            <p:cNvPr id="44" name="Rectangle 13"/>
            <p:cNvSpPr>
              <a:spLocks noChangeArrowheads="1"/>
            </p:cNvSpPr>
            <p:nvPr/>
          </p:nvSpPr>
          <p:spPr bwMode="auto">
            <a:xfrm rot="16200000">
              <a:off x="175" y="2505"/>
              <a:ext cx="123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spAutoFit/>
            </a:bodyPr>
            <a:lstStyle/>
            <a:p>
              <a:pPr marL="342900" indent="-342900"/>
              <a:r>
                <a:rPr lang="en-US">
                  <a:solidFill>
                    <a:srgbClr val="008000"/>
                  </a:solidFill>
                </a:rPr>
                <a:t># of compounds</a:t>
              </a:r>
            </a:p>
          </p:txBody>
        </p:sp>
      </p:grpSp>
      <p:grpSp>
        <p:nvGrpSpPr>
          <p:cNvPr id="47" name="Group 14"/>
          <p:cNvGrpSpPr>
            <a:grpSpLocks/>
          </p:cNvGrpSpPr>
          <p:nvPr/>
        </p:nvGrpSpPr>
        <p:grpSpPr bwMode="auto">
          <a:xfrm>
            <a:off x="4368800" y="2295525"/>
            <a:ext cx="3343275" cy="3387725"/>
            <a:chOff x="2608" y="950"/>
            <a:chExt cx="1956" cy="2134"/>
          </a:xfrm>
        </p:grpSpPr>
        <p:sp>
          <p:nvSpPr>
            <p:cNvPr id="48" name="AutoShape 15"/>
            <p:cNvSpPr>
              <a:spLocks noChangeArrowheads="1"/>
            </p:cNvSpPr>
            <p:nvPr/>
          </p:nvSpPr>
          <p:spPr bwMode="auto">
            <a:xfrm>
              <a:off x="3334" y="1434"/>
              <a:ext cx="342" cy="1650"/>
            </a:xfrm>
            <a:prstGeom prst="downArrow">
              <a:avLst>
                <a:gd name="adj1" fmla="val 32167"/>
                <a:gd name="adj2" fmla="val 59749"/>
              </a:avLst>
            </a:prstGeom>
            <a:solidFill>
              <a:srgbClr val="FF0000">
                <a:alpha val="30000"/>
              </a:srgbClr>
            </a:solidFill>
            <a:ln w="3175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Rectangle 16"/>
            <p:cNvSpPr>
              <a:spLocks noChangeArrowheads="1"/>
            </p:cNvSpPr>
            <p:nvPr/>
          </p:nvSpPr>
          <p:spPr bwMode="auto">
            <a:xfrm>
              <a:off x="2608" y="950"/>
              <a:ext cx="1956"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spAutoFit/>
            </a:bodyPr>
            <a:lstStyle/>
            <a:p>
              <a:pPr algn="ctr"/>
              <a:r>
                <a:rPr lang="en-US" sz="1800" i="0"/>
                <a:t>An arbitrary </a:t>
              </a:r>
            </a:p>
            <a:p>
              <a:pPr algn="ctr"/>
              <a:r>
                <a:rPr lang="en-US" sz="1800" i="0"/>
                <a:t>activity cutoff (high </a:t>
              </a:r>
              <a:r>
                <a:rPr lang="en-US" sz="1800" i="0">
                  <a:latin typeface="Symbol" charset="0"/>
                </a:rPr>
                <a:t>m</a:t>
              </a:r>
              <a:r>
                <a:rPr lang="en-US" sz="1800" i="0"/>
                <a:t>M range)</a:t>
              </a:r>
            </a:p>
          </p:txBody>
        </p:sp>
      </p:grpSp>
      <p:sp>
        <p:nvSpPr>
          <p:cNvPr id="50" name="Freeform 17"/>
          <p:cNvSpPr>
            <a:spLocks/>
          </p:cNvSpPr>
          <p:nvPr/>
        </p:nvSpPr>
        <p:spPr bwMode="auto">
          <a:xfrm>
            <a:off x="1547813" y="2644775"/>
            <a:ext cx="5886450" cy="3219450"/>
          </a:xfrm>
          <a:custGeom>
            <a:avLst/>
            <a:gdLst>
              <a:gd name="T0" fmla="*/ 0 w 3972"/>
              <a:gd name="T1" fmla="*/ 2322 h 2334"/>
              <a:gd name="T2" fmla="*/ 378 w 3972"/>
              <a:gd name="T3" fmla="*/ 2322 h 2334"/>
              <a:gd name="T4" fmla="*/ 558 w 3972"/>
              <a:gd name="T5" fmla="*/ 2292 h 2334"/>
              <a:gd name="T6" fmla="*/ 648 w 3972"/>
              <a:gd name="T7" fmla="*/ 2268 h 2334"/>
              <a:gd name="T8" fmla="*/ 726 w 3972"/>
              <a:gd name="T9" fmla="*/ 2238 h 2334"/>
              <a:gd name="T10" fmla="*/ 858 w 3972"/>
              <a:gd name="T11" fmla="*/ 2178 h 2334"/>
              <a:gd name="T12" fmla="*/ 930 w 3972"/>
              <a:gd name="T13" fmla="*/ 2130 h 2334"/>
              <a:gd name="T14" fmla="*/ 984 w 3972"/>
              <a:gd name="T15" fmla="*/ 2076 h 2334"/>
              <a:gd name="T16" fmla="*/ 1092 w 3972"/>
              <a:gd name="T17" fmla="*/ 1944 h 2334"/>
              <a:gd name="T18" fmla="*/ 1122 w 3972"/>
              <a:gd name="T19" fmla="*/ 1890 h 2334"/>
              <a:gd name="T20" fmla="*/ 1164 w 3972"/>
              <a:gd name="T21" fmla="*/ 1806 h 2334"/>
              <a:gd name="T22" fmla="*/ 1206 w 3972"/>
              <a:gd name="T23" fmla="*/ 1734 h 2334"/>
              <a:gd name="T24" fmla="*/ 1254 w 3972"/>
              <a:gd name="T25" fmla="*/ 1644 h 2334"/>
              <a:gd name="T26" fmla="*/ 1266 w 3972"/>
              <a:gd name="T27" fmla="*/ 1608 h 2334"/>
              <a:gd name="T28" fmla="*/ 1296 w 3972"/>
              <a:gd name="T29" fmla="*/ 1554 h 2334"/>
              <a:gd name="T30" fmla="*/ 1326 w 3972"/>
              <a:gd name="T31" fmla="*/ 1458 h 2334"/>
              <a:gd name="T32" fmla="*/ 1356 w 3972"/>
              <a:gd name="T33" fmla="*/ 1380 h 2334"/>
              <a:gd name="T34" fmla="*/ 1440 w 3972"/>
              <a:gd name="T35" fmla="*/ 1032 h 2334"/>
              <a:gd name="T36" fmla="*/ 1506 w 3972"/>
              <a:gd name="T37" fmla="*/ 726 h 2334"/>
              <a:gd name="T38" fmla="*/ 1602 w 3972"/>
              <a:gd name="T39" fmla="*/ 372 h 2334"/>
              <a:gd name="T40" fmla="*/ 1680 w 3972"/>
              <a:gd name="T41" fmla="*/ 114 h 2334"/>
              <a:gd name="T42" fmla="*/ 1758 w 3972"/>
              <a:gd name="T43" fmla="*/ 0 h 2334"/>
              <a:gd name="T44" fmla="*/ 1818 w 3972"/>
              <a:gd name="T45" fmla="*/ 6 h 2334"/>
              <a:gd name="T46" fmla="*/ 1866 w 3972"/>
              <a:gd name="T47" fmla="*/ 48 h 2334"/>
              <a:gd name="T48" fmla="*/ 1902 w 3972"/>
              <a:gd name="T49" fmla="*/ 102 h 2334"/>
              <a:gd name="T50" fmla="*/ 1950 w 3972"/>
              <a:gd name="T51" fmla="*/ 204 h 2334"/>
              <a:gd name="T52" fmla="*/ 2004 w 3972"/>
              <a:gd name="T53" fmla="*/ 438 h 2334"/>
              <a:gd name="T54" fmla="*/ 2034 w 3972"/>
              <a:gd name="T55" fmla="*/ 630 h 2334"/>
              <a:gd name="T56" fmla="*/ 2040 w 3972"/>
              <a:gd name="T57" fmla="*/ 684 h 2334"/>
              <a:gd name="T58" fmla="*/ 2052 w 3972"/>
              <a:gd name="T59" fmla="*/ 744 h 2334"/>
              <a:gd name="T60" fmla="*/ 2076 w 3972"/>
              <a:gd name="T61" fmla="*/ 924 h 2334"/>
              <a:gd name="T62" fmla="*/ 2142 w 3972"/>
              <a:gd name="T63" fmla="*/ 1434 h 2334"/>
              <a:gd name="T64" fmla="*/ 2226 w 3972"/>
              <a:gd name="T65" fmla="*/ 1770 h 2334"/>
              <a:gd name="T66" fmla="*/ 2310 w 3972"/>
              <a:gd name="T67" fmla="*/ 2004 h 2334"/>
              <a:gd name="T68" fmla="*/ 2346 w 3972"/>
              <a:gd name="T69" fmla="*/ 2058 h 2334"/>
              <a:gd name="T70" fmla="*/ 2370 w 3972"/>
              <a:gd name="T71" fmla="*/ 2082 h 2334"/>
              <a:gd name="T72" fmla="*/ 2382 w 3972"/>
              <a:gd name="T73" fmla="*/ 2100 h 2334"/>
              <a:gd name="T74" fmla="*/ 2418 w 3972"/>
              <a:gd name="T75" fmla="*/ 2118 h 2334"/>
              <a:gd name="T76" fmla="*/ 2508 w 3972"/>
              <a:gd name="T77" fmla="*/ 2172 h 2334"/>
              <a:gd name="T78" fmla="*/ 2760 w 3972"/>
              <a:gd name="T79" fmla="*/ 2232 h 2334"/>
              <a:gd name="T80" fmla="*/ 2898 w 3972"/>
              <a:gd name="T81" fmla="*/ 2256 h 2334"/>
              <a:gd name="T82" fmla="*/ 3066 w 3972"/>
              <a:gd name="T83" fmla="*/ 2250 h 2334"/>
              <a:gd name="T84" fmla="*/ 3186 w 3972"/>
              <a:gd name="T85" fmla="*/ 2208 h 2334"/>
              <a:gd name="T86" fmla="*/ 3432 w 3972"/>
              <a:gd name="T87" fmla="*/ 2106 h 2334"/>
              <a:gd name="T88" fmla="*/ 3588 w 3972"/>
              <a:gd name="T89" fmla="*/ 2154 h 2334"/>
              <a:gd name="T90" fmla="*/ 3786 w 3972"/>
              <a:gd name="T91" fmla="*/ 2220 h 2334"/>
              <a:gd name="T92" fmla="*/ 3912 w 3972"/>
              <a:gd name="T93" fmla="*/ 2244 h 2334"/>
              <a:gd name="T94" fmla="*/ 3972 w 3972"/>
              <a:gd name="T95" fmla="*/ 2250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72" h="2334">
                <a:moveTo>
                  <a:pt x="0" y="2322"/>
                </a:moveTo>
                <a:cubicBezTo>
                  <a:pt x="152" y="2325"/>
                  <a:pt x="242" y="2334"/>
                  <a:pt x="378" y="2322"/>
                </a:cubicBezTo>
                <a:cubicBezTo>
                  <a:pt x="439" y="2316"/>
                  <a:pt x="496" y="2297"/>
                  <a:pt x="558" y="2292"/>
                </a:cubicBezTo>
                <a:cubicBezTo>
                  <a:pt x="588" y="2282"/>
                  <a:pt x="618" y="2278"/>
                  <a:pt x="648" y="2268"/>
                </a:cubicBezTo>
                <a:cubicBezTo>
                  <a:pt x="675" y="2259"/>
                  <a:pt x="699" y="2245"/>
                  <a:pt x="726" y="2238"/>
                </a:cubicBezTo>
                <a:cubicBezTo>
                  <a:pt x="765" y="2212"/>
                  <a:pt x="817" y="2201"/>
                  <a:pt x="858" y="2178"/>
                </a:cubicBezTo>
                <a:cubicBezTo>
                  <a:pt x="883" y="2164"/>
                  <a:pt x="906" y="2146"/>
                  <a:pt x="930" y="2130"/>
                </a:cubicBezTo>
                <a:cubicBezTo>
                  <a:pt x="952" y="2115"/>
                  <a:pt x="962" y="2091"/>
                  <a:pt x="984" y="2076"/>
                </a:cubicBezTo>
                <a:cubicBezTo>
                  <a:pt x="1010" y="2037"/>
                  <a:pt x="1077" y="1988"/>
                  <a:pt x="1092" y="1944"/>
                </a:cubicBezTo>
                <a:cubicBezTo>
                  <a:pt x="1099" y="1924"/>
                  <a:pt x="1122" y="1890"/>
                  <a:pt x="1122" y="1890"/>
                </a:cubicBezTo>
                <a:cubicBezTo>
                  <a:pt x="1130" y="1858"/>
                  <a:pt x="1149" y="1835"/>
                  <a:pt x="1164" y="1806"/>
                </a:cubicBezTo>
                <a:cubicBezTo>
                  <a:pt x="1177" y="1779"/>
                  <a:pt x="1184" y="1756"/>
                  <a:pt x="1206" y="1734"/>
                </a:cubicBezTo>
                <a:cubicBezTo>
                  <a:pt x="1218" y="1698"/>
                  <a:pt x="1233" y="1676"/>
                  <a:pt x="1254" y="1644"/>
                </a:cubicBezTo>
                <a:cubicBezTo>
                  <a:pt x="1261" y="1633"/>
                  <a:pt x="1259" y="1619"/>
                  <a:pt x="1266" y="1608"/>
                </a:cubicBezTo>
                <a:cubicBezTo>
                  <a:pt x="1278" y="1590"/>
                  <a:pt x="1284" y="1572"/>
                  <a:pt x="1296" y="1554"/>
                </a:cubicBezTo>
                <a:cubicBezTo>
                  <a:pt x="1305" y="1520"/>
                  <a:pt x="1310" y="1490"/>
                  <a:pt x="1326" y="1458"/>
                </a:cubicBezTo>
                <a:cubicBezTo>
                  <a:pt x="1332" y="1421"/>
                  <a:pt x="1334" y="1410"/>
                  <a:pt x="1356" y="1380"/>
                </a:cubicBezTo>
                <a:cubicBezTo>
                  <a:pt x="1379" y="1263"/>
                  <a:pt x="1411" y="1148"/>
                  <a:pt x="1440" y="1032"/>
                </a:cubicBezTo>
                <a:cubicBezTo>
                  <a:pt x="1465" y="931"/>
                  <a:pt x="1481" y="827"/>
                  <a:pt x="1506" y="726"/>
                </a:cubicBezTo>
                <a:cubicBezTo>
                  <a:pt x="1535" y="609"/>
                  <a:pt x="1585" y="492"/>
                  <a:pt x="1602" y="372"/>
                </a:cubicBezTo>
                <a:cubicBezTo>
                  <a:pt x="1615" y="283"/>
                  <a:pt x="1644" y="195"/>
                  <a:pt x="1680" y="114"/>
                </a:cubicBezTo>
                <a:cubicBezTo>
                  <a:pt x="1700" y="69"/>
                  <a:pt x="1707" y="17"/>
                  <a:pt x="1758" y="0"/>
                </a:cubicBezTo>
                <a:cubicBezTo>
                  <a:pt x="1778" y="2"/>
                  <a:pt x="1798" y="1"/>
                  <a:pt x="1818" y="6"/>
                </a:cubicBezTo>
                <a:cubicBezTo>
                  <a:pt x="1837" y="10"/>
                  <a:pt x="1850" y="37"/>
                  <a:pt x="1866" y="48"/>
                </a:cubicBezTo>
                <a:cubicBezTo>
                  <a:pt x="1874" y="71"/>
                  <a:pt x="1890" y="81"/>
                  <a:pt x="1902" y="102"/>
                </a:cubicBezTo>
                <a:cubicBezTo>
                  <a:pt x="1920" y="134"/>
                  <a:pt x="1935" y="170"/>
                  <a:pt x="1950" y="204"/>
                </a:cubicBezTo>
                <a:cubicBezTo>
                  <a:pt x="1982" y="279"/>
                  <a:pt x="1979" y="362"/>
                  <a:pt x="2004" y="438"/>
                </a:cubicBezTo>
                <a:cubicBezTo>
                  <a:pt x="2013" y="502"/>
                  <a:pt x="2026" y="566"/>
                  <a:pt x="2034" y="630"/>
                </a:cubicBezTo>
                <a:cubicBezTo>
                  <a:pt x="2036" y="648"/>
                  <a:pt x="2037" y="666"/>
                  <a:pt x="2040" y="684"/>
                </a:cubicBezTo>
                <a:cubicBezTo>
                  <a:pt x="2043" y="704"/>
                  <a:pt x="2052" y="744"/>
                  <a:pt x="2052" y="744"/>
                </a:cubicBezTo>
                <a:cubicBezTo>
                  <a:pt x="2057" y="804"/>
                  <a:pt x="2057" y="867"/>
                  <a:pt x="2076" y="924"/>
                </a:cubicBezTo>
                <a:cubicBezTo>
                  <a:pt x="2087" y="1097"/>
                  <a:pt x="2116" y="1264"/>
                  <a:pt x="2142" y="1434"/>
                </a:cubicBezTo>
                <a:cubicBezTo>
                  <a:pt x="2159" y="1547"/>
                  <a:pt x="2204" y="1658"/>
                  <a:pt x="2226" y="1770"/>
                </a:cubicBezTo>
                <a:cubicBezTo>
                  <a:pt x="2242" y="1852"/>
                  <a:pt x="2264" y="1934"/>
                  <a:pt x="2310" y="2004"/>
                </a:cubicBezTo>
                <a:cubicBezTo>
                  <a:pt x="2325" y="2026"/>
                  <a:pt x="2322" y="2042"/>
                  <a:pt x="2346" y="2058"/>
                </a:cubicBezTo>
                <a:cubicBezTo>
                  <a:pt x="2359" y="2097"/>
                  <a:pt x="2341" y="2059"/>
                  <a:pt x="2370" y="2082"/>
                </a:cubicBezTo>
                <a:cubicBezTo>
                  <a:pt x="2376" y="2087"/>
                  <a:pt x="2377" y="2095"/>
                  <a:pt x="2382" y="2100"/>
                </a:cubicBezTo>
                <a:cubicBezTo>
                  <a:pt x="2394" y="2112"/>
                  <a:pt x="2403" y="2113"/>
                  <a:pt x="2418" y="2118"/>
                </a:cubicBezTo>
                <a:cubicBezTo>
                  <a:pt x="2445" y="2145"/>
                  <a:pt x="2474" y="2157"/>
                  <a:pt x="2508" y="2172"/>
                </a:cubicBezTo>
                <a:cubicBezTo>
                  <a:pt x="2606" y="2216"/>
                  <a:pt x="2650" y="2217"/>
                  <a:pt x="2760" y="2232"/>
                </a:cubicBezTo>
                <a:cubicBezTo>
                  <a:pt x="2806" y="2238"/>
                  <a:pt x="2852" y="2249"/>
                  <a:pt x="2898" y="2256"/>
                </a:cubicBezTo>
                <a:cubicBezTo>
                  <a:pt x="2954" y="2254"/>
                  <a:pt x="3010" y="2253"/>
                  <a:pt x="3066" y="2250"/>
                </a:cubicBezTo>
                <a:cubicBezTo>
                  <a:pt x="3110" y="2247"/>
                  <a:pt x="3146" y="2218"/>
                  <a:pt x="3186" y="2208"/>
                </a:cubicBezTo>
                <a:cubicBezTo>
                  <a:pt x="3258" y="2160"/>
                  <a:pt x="3347" y="2120"/>
                  <a:pt x="3432" y="2106"/>
                </a:cubicBezTo>
                <a:cubicBezTo>
                  <a:pt x="3513" y="2113"/>
                  <a:pt x="3520" y="2124"/>
                  <a:pt x="3588" y="2154"/>
                </a:cubicBezTo>
                <a:cubicBezTo>
                  <a:pt x="3650" y="2182"/>
                  <a:pt x="3721" y="2198"/>
                  <a:pt x="3786" y="2220"/>
                </a:cubicBezTo>
                <a:cubicBezTo>
                  <a:pt x="3826" y="2233"/>
                  <a:pt x="3870" y="2239"/>
                  <a:pt x="3912" y="2244"/>
                </a:cubicBezTo>
                <a:cubicBezTo>
                  <a:pt x="3932" y="2246"/>
                  <a:pt x="3972" y="2250"/>
                  <a:pt x="3972" y="2250"/>
                </a:cubicBezTo>
              </a:path>
            </a:pathLst>
          </a:custGeom>
          <a:noFill/>
          <a:ln w="38100" cap="flat" cmpd="sng">
            <a:solidFill>
              <a:srgbClr val="008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0" rIns="0"/>
          <a:lstStyle/>
          <a:p>
            <a:endParaRPr lang="en-US"/>
          </a:p>
        </p:txBody>
      </p:sp>
      <p:grpSp>
        <p:nvGrpSpPr>
          <p:cNvPr id="51" name="Group 18"/>
          <p:cNvGrpSpPr>
            <a:grpSpLocks/>
          </p:cNvGrpSpPr>
          <p:nvPr/>
        </p:nvGrpSpPr>
        <p:grpSpPr bwMode="auto">
          <a:xfrm>
            <a:off x="5780088" y="5600700"/>
            <a:ext cx="1577975" cy="269875"/>
            <a:chOff x="3529" y="2976"/>
            <a:chExt cx="994" cy="170"/>
          </a:xfrm>
        </p:grpSpPr>
        <p:sp>
          <p:nvSpPr>
            <p:cNvPr id="52" name="Line 19"/>
            <p:cNvSpPr>
              <a:spLocks noChangeShapeType="1"/>
            </p:cNvSpPr>
            <p:nvPr/>
          </p:nvSpPr>
          <p:spPr bwMode="auto">
            <a:xfrm flipV="1">
              <a:off x="3869" y="3054"/>
              <a:ext cx="50" cy="78"/>
            </a:xfrm>
            <a:prstGeom prst="line">
              <a:avLst/>
            </a:prstGeom>
            <a:noFill/>
            <a:ln w="254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53" name="Line 20"/>
            <p:cNvSpPr>
              <a:spLocks noChangeShapeType="1"/>
            </p:cNvSpPr>
            <p:nvPr/>
          </p:nvSpPr>
          <p:spPr bwMode="auto">
            <a:xfrm flipV="1">
              <a:off x="3969" y="2976"/>
              <a:ext cx="118" cy="156"/>
            </a:xfrm>
            <a:prstGeom prst="line">
              <a:avLst/>
            </a:prstGeom>
            <a:noFill/>
            <a:ln w="254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54" name="Line 21"/>
            <p:cNvSpPr>
              <a:spLocks noChangeShapeType="1"/>
            </p:cNvSpPr>
            <p:nvPr/>
          </p:nvSpPr>
          <p:spPr bwMode="auto">
            <a:xfrm flipV="1">
              <a:off x="4066" y="2979"/>
              <a:ext cx="110" cy="156"/>
            </a:xfrm>
            <a:prstGeom prst="line">
              <a:avLst/>
            </a:prstGeom>
            <a:noFill/>
            <a:ln w="254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55" name="Line 22"/>
            <p:cNvSpPr>
              <a:spLocks noChangeShapeType="1"/>
            </p:cNvSpPr>
            <p:nvPr/>
          </p:nvSpPr>
          <p:spPr bwMode="auto">
            <a:xfrm flipV="1">
              <a:off x="4167" y="3006"/>
              <a:ext cx="76" cy="128"/>
            </a:xfrm>
            <a:prstGeom prst="line">
              <a:avLst/>
            </a:prstGeom>
            <a:noFill/>
            <a:ln w="254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56" name="Line 23"/>
            <p:cNvSpPr>
              <a:spLocks noChangeShapeType="1"/>
            </p:cNvSpPr>
            <p:nvPr/>
          </p:nvSpPr>
          <p:spPr bwMode="auto">
            <a:xfrm flipV="1">
              <a:off x="4419" y="3074"/>
              <a:ext cx="34" cy="68"/>
            </a:xfrm>
            <a:prstGeom prst="line">
              <a:avLst/>
            </a:prstGeom>
            <a:noFill/>
            <a:ln w="254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57" name="Line 24"/>
            <p:cNvSpPr>
              <a:spLocks noChangeShapeType="1"/>
            </p:cNvSpPr>
            <p:nvPr/>
          </p:nvSpPr>
          <p:spPr bwMode="auto">
            <a:xfrm flipV="1">
              <a:off x="4339" y="3060"/>
              <a:ext cx="48" cy="84"/>
            </a:xfrm>
            <a:prstGeom prst="line">
              <a:avLst/>
            </a:prstGeom>
            <a:noFill/>
            <a:ln w="254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58" name="Line 25"/>
            <p:cNvSpPr>
              <a:spLocks noChangeShapeType="1"/>
            </p:cNvSpPr>
            <p:nvPr/>
          </p:nvSpPr>
          <p:spPr bwMode="auto">
            <a:xfrm flipV="1">
              <a:off x="4259" y="3040"/>
              <a:ext cx="56" cy="100"/>
            </a:xfrm>
            <a:prstGeom prst="line">
              <a:avLst/>
            </a:prstGeom>
            <a:noFill/>
            <a:ln w="254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59" name="Line 26"/>
            <p:cNvSpPr>
              <a:spLocks noChangeShapeType="1"/>
            </p:cNvSpPr>
            <p:nvPr/>
          </p:nvSpPr>
          <p:spPr bwMode="auto">
            <a:xfrm flipV="1">
              <a:off x="4495" y="3084"/>
              <a:ext cx="28" cy="62"/>
            </a:xfrm>
            <a:prstGeom prst="line">
              <a:avLst/>
            </a:prstGeom>
            <a:noFill/>
            <a:ln w="254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60" name="Line 27"/>
            <p:cNvSpPr>
              <a:spLocks noChangeShapeType="1"/>
            </p:cNvSpPr>
            <p:nvPr/>
          </p:nvSpPr>
          <p:spPr bwMode="auto">
            <a:xfrm flipV="1">
              <a:off x="3769" y="3084"/>
              <a:ext cx="42" cy="52"/>
            </a:xfrm>
            <a:prstGeom prst="line">
              <a:avLst/>
            </a:prstGeom>
            <a:noFill/>
            <a:ln w="254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61" name="Line 28"/>
            <p:cNvSpPr>
              <a:spLocks noChangeShapeType="1"/>
            </p:cNvSpPr>
            <p:nvPr/>
          </p:nvSpPr>
          <p:spPr bwMode="auto">
            <a:xfrm flipV="1">
              <a:off x="3657" y="3096"/>
              <a:ext cx="48" cy="48"/>
            </a:xfrm>
            <a:prstGeom prst="line">
              <a:avLst/>
            </a:prstGeom>
            <a:noFill/>
            <a:ln w="254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62" name="Line 29"/>
            <p:cNvSpPr>
              <a:spLocks noChangeShapeType="1"/>
            </p:cNvSpPr>
            <p:nvPr/>
          </p:nvSpPr>
          <p:spPr bwMode="auto">
            <a:xfrm flipV="1">
              <a:off x="3529" y="3094"/>
              <a:ext cx="48" cy="48"/>
            </a:xfrm>
            <a:prstGeom prst="line">
              <a:avLst/>
            </a:prstGeom>
            <a:noFill/>
            <a:ln w="254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grpSp>
      <p:grpSp>
        <p:nvGrpSpPr>
          <p:cNvPr id="63" name="Group 30"/>
          <p:cNvGrpSpPr>
            <a:grpSpLocks/>
          </p:cNvGrpSpPr>
          <p:nvPr/>
        </p:nvGrpSpPr>
        <p:grpSpPr bwMode="auto">
          <a:xfrm>
            <a:off x="6324600" y="3178175"/>
            <a:ext cx="2819400" cy="2538413"/>
            <a:chOff x="3984" y="1466"/>
            <a:chExt cx="1776" cy="1599"/>
          </a:xfrm>
        </p:grpSpPr>
        <p:sp>
          <p:nvSpPr>
            <p:cNvPr id="64" name="AutoShape 31"/>
            <p:cNvSpPr>
              <a:spLocks noChangeArrowheads="1"/>
            </p:cNvSpPr>
            <p:nvPr/>
          </p:nvSpPr>
          <p:spPr bwMode="auto">
            <a:xfrm>
              <a:off x="3984" y="1466"/>
              <a:ext cx="1776" cy="1104"/>
            </a:xfrm>
            <a:prstGeom prst="cloudCallout">
              <a:avLst>
                <a:gd name="adj1" fmla="val -36657"/>
                <a:gd name="adj2" fmla="val 80435"/>
              </a:avLst>
            </a:prstGeom>
            <a:solidFill>
              <a:srgbClr val="000099">
                <a:alpha val="10001"/>
              </a:srgbClr>
            </a:solidFill>
            <a:ln w="25400">
              <a:solidFill>
                <a:srgbClr val="0000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gn="ctr"/>
              <a:r>
                <a:rPr lang="en-US" sz="1900">
                  <a:solidFill>
                    <a:srgbClr val="008000"/>
                  </a:solidFill>
                </a:rPr>
                <a:t>In many real cases, the confirmation rate is often </a:t>
              </a:r>
              <a:r>
                <a:rPr lang="en-US" sz="1900"/>
                <a:t>low</a:t>
              </a:r>
              <a:endParaRPr lang="en-US" sz="1900">
                <a:solidFill>
                  <a:srgbClr val="008000"/>
                </a:solidFill>
              </a:endParaRPr>
            </a:p>
          </p:txBody>
        </p:sp>
        <p:sp>
          <p:nvSpPr>
            <p:cNvPr id="65" name="Rectangle 32"/>
            <p:cNvSpPr>
              <a:spLocks noChangeArrowheads="1"/>
            </p:cNvSpPr>
            <p:nvPr/>
          </p:nvSpPr>
          <p:spPr bwMode="auto">
            <a:xfrm>
              <a:off x="4302" y="2834"/>
              <a:ext cx="108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spAutoFit/>
            </a:bodyPr>
            <a:lstStyle/>
            <a:p>
              <a:pPr marL="342900" indent="-342900"/>
              <a:r>
                <a:rPr lang="en-US">
                  <a:solidFill>
                    <a:srgbClr val="008000"/>
                  </a:solidFill>
                </a:rPr>
                <a:t>~100 to ~5000</a:t>
              </a:r>
            </a:p>
          </p:txBody>
        </p:sp>
      </p:grpSp>
      <p:graphicFrame>
        <p:nvGraphicFramePr>
          <p:cNvPr id="66" name="Object 33"/>
          <p:cNvGraphicFramePr>
            <a:graphicFrameLocks noChangeAspect="1"/>
          </p:cNvGraphicFramePr>
          <p:nvPr/>
        </p:nvGraphicFramePr>
        <p:xfrm>
          <a:off x="1619250" y="3381375"/>
          <a:ext cx="1460500" cy="1924050"/>
        </p:xfrm>
        <a:graphic>
          <a:graphicData uri="http://schemas.openxmlformats.org/presentationml/2006/ole">
            <mc:AlternateContent xmlns:mc="http://schemas.openxmlformats.org/markup-compatibility/2006">
              <mc:Choice xmlns:v="urn:schemas-microsoft-com:vml" Requires="v">
                <p:oleObj spid="_x0000_s43021" name="Image" r:id="rId3" imgW="2603175" imgH="3428571" progId="Photoshop.Image.7">
                  <p:embed/>
                </p:oleObj>
              </mc:Choice>
              <mc:Fallback>
                <p:oleObj name="Image" r:id="rId3" imgW="2603175" imgH="3428571" progId="Photoshop.Image.7">
                  <p:embed/>
                  <p:pic>
                    <p:nvPicPr>
                      <p:cNvPr id="0" nam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381375"/>
                        <a:ext cx="14605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7" name="Rectangle 34"/>
          <p:cNvSpPr>
            <a:spLocks noChangeArrowheads="1"/>
          </p:cNvSpPr>
          <p:nvPr/>
        </p:nvSpPr>
        <p:spPr bwMode="auto">
          <a:xfrm>
            <a:off x="2517457" y="6259513"/>
            <a:ext cx="3856675" cy="1846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marL="838200" indent="-838200" algn="ctr">
              <a:spcBef>
                <a:spcPct val="0"/>
              </a:spcBef>
            </a:pPr>
            <a:r>
              <a:rPr lang="en-US" sz="1200" b="1" i="0" dirty="0" err="1">
                <a:solidFill>
                  <a:schemeClr val="tx1"/>
                </a:solidFill>
              </a:rPr>
              <a:t>Bleicher</a:t>
            </a:r>
            <a:r>
              <a:rPr lang="en-US" sz="1200" b="1" i="0" dirty="0">
                <a:solidFill>
                  <a:schemeClr val="tx1"/>
                </a:solidFill>
              </a:rPr>
              <a:t> </a:t>
            </a:r>
            <a:r>
              <a:rPr lang="en-US" sz="1200" b="1" dirty="0">
                <a:solidFill>
                  <a:schemeClr val="tx1"/>
                </a:solidFill>
              </a:rPr>
              <a:t>et al. </a:t>
            </a:r>
            <a:r>
              <a:rPr lang="en-US" sz="1200" b="1" i="0" dirty="0">
                <a:solidFill>
                  <a:schemeClr val="tx1"/>
                </a:solidFill>
              </a:rPr>
              <a:t>(2003) </a:t>
            </a:r>
            <a:r>
              <a:rPr lang="en-US" sz="1200" b="1" dirty="0">
                <a:solidFill>
                  <a:schemeClr val="tx1"/>
                </a:solidFill>
              </a:rPr>
              <a:t>Nat. Rev. Drug </a:t>
            </a:r>
            <a:r>
              <a:rPr lang="en-US" sz="1200" b="1" dirty="0" err="1">
                <a:solidFill>
                  <a:schemeClr val="tx1"/>
                </a:solidFill>
              </a:rPr>
              <a:t>Discov</a:t>
            </a:r>
            <a:r>
              <a:rPr lang="en-US" sz="1200" b="1" dirty="0">
                <a:solidFill>
                  <a:schemeClr val="tx1"/>
                </a:solidFill>
              </a:rPr>
              <a:t>.,</a:t>
            </a:r>
            <a:r>
              <a:rPr lang="en-US" sz="1200" b="1" i="0" dirty="0">
                <a:solidFill>
                  <a:schemeClr val="tx1"/>
                </a:solidFill>
              </a:rPr>
              <a:t> </a:t>
            </a:r>
            <a:r>
              <a:rPr lang="en-US" sz="1200" b="1" dirty="0">
                <a:solidFill>
                  <a:schemeClr val="tx1"/>
                </a:solidFill>
              </a:rPr>
              <a:t>2</a:t>
            </a:r>
            <a:r>
              <a:rPr lang="en-US" sz="1200" b="1" i="0" dirty="0">
                <a:solidFill>
                  <a:schemeClr val="tx1"/>
                </a:solidFill>
              </a:rPr>
              <a:t>, 369</a:t>
            </a:r>
          </a:p>
        </p:txBody>
      </p:sp>
    </p:spTree>
    <p:extLst>
      <p:ext uri="{BB962C8B-B14F-4D97-AF65-F5344CB8AC3E}">
        <p14:creationId xmlns:p14="http://schemas.microsoft.com/office/powerpoint/2010/main" val="3682558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20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2000"/>
                                        <p:tgtEl>
                                          <p:spTgt spid="51"/>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2000"/>
                                        <p:tgtEl>
                                          <p:spTgt spid="6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0" grpId="0" animBg="1"/>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05835"/>
            <a:ext cx="4572000" cy="707886"/>
          </a:xfrm>
          <a:prstGeom prst="rect">
            <a:avLst/>
          </a:prstGeom>
        </p:spPr>
        <p:txBody>
          <a:bodyPr>
            <a:spAutoFit/>
          </a:bodyPr>
          <a:lstStyle/>
          <a:p>
            <a:pPr algn="ctr">
              <a:defRPr/>
            </a:pPr>
            <a:r>
              <a:rPr lang="en-US" sz="4000" dirty="0" smtClean="0">
                <a:solidFill>
                  <a:schemeClr val="accent2">
                    <a:lumMod val="60000"/>
                    <a:lumOff val="40000"/>
                  </a:schemeClr>
                </a:solidFill>
                <a:latin typeface="Arial Black"/>
              </a:rPr>
              <a:t>INTRODUZIONE</a:t>
            </a:r>
            <a:endParaRPr lang="en-US" sz="4000" dirty="0">
              <a:solidFill>
                <a:schemeClr val="accent2">
                  <a:lumMod val="60000"/>
                  <a:lumOff val="40000"/>
                </a:schemeClr>
              </a:solidFill>
              <a:latin typeface="Arial Black"/>
            </a:endParaRPr>
          </a:p>
        </p:txBody>
      </p:sp>
    </p:spTree>
    <p:extLst>
      <p:ext uri="{BB962C8B-B14F-4D97-AF65-F5344CB8AC3E}">
        <p14:creationId xmlns:p14="http://schemas.microsoft.com/office/powerpoint/2010/main" val="12270308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039813" y="158750"/>
            <a:ext cx="81041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US" sz="3600" b="1" i="0" dirty="0">
                <a:solidFill>
                  <a:srgbClr val="000066"/>
                </a:solidFill>
                <a:effectLst>
                  <a:outerShdw blurRad="38100" dist="38100" dir="2700000" algn="tl">
                    <a:srgbClr val="DDDDDD"/>
                  </a:outerShdw>
                </a:effectLst>
              </a:rPr>
              <a:t>the “</a:t>
            </a:r>
            <a:r>
              <a:rPr lang="en-US" sz="3600" b="1" dirty="0">
                <a:solidFill>
                  <a:srgbClr val="000066"/>
                </a:solidFill>
                <a:effectLst>
                  <a:outerShdw blurRad="38100" dist="38100" dir="2700000" algn="tl">
                    <a:srgbClr val="DDDDDD"/>
                  </a:outerShdw>
                </a:effectLst>
              </a:rPr>
              <a:t>hit-to-lead</a:t>
            </a:r>
            <a:r>
              <a:rPr lang="en-US" sz="3600" b="1" i="0" dirty="0">
                <a:solidFill>
                  <a:srgbClr val="000066"/>
                </a:solidFill>
                <a:effectLst>
                  <a:outerShdw blurRad="38100" dist="38100" dir="2700000" algn="tl">
                    <a:srgbClr val="DDDDDD"/>
                  </a:outerShdw>
                </a:effectLst>
              </a:rPr>
              <a:t> paradigm”: hit selection?</a:t>
            </a:r>
          </a:p>
        </p:txBody>
      </p:sp>
      <p:grpSp>
        <p:nvGrpSpPr>
          <p:cNvPr id="7" name="Group 4"/>
          <p:cNvGrpSpPr>
            <a:grpSpLocks/>
          </p:cNvGrpSpPr>
          <p:nvPr/>
        </p:nvGrpSpPr>
        <p:grpSpPr bwMode="auto">
          <a:xfrm>
            <a:off x="2882900" y="2074863"/>
            <a:ext cx="5926138" cy="4364037"/>
            <a:chOff x="1832" y="1171"/>
            <a:chExt cx="3733" cy="2749"/>
          </a:xfrm>
        </p:grpSpPr>
        <p:sp>
          <p:nvSpPr>
            <p:cNvPr id="8" name="Rectangle 5"/>
            <p:cNvSpPr>
              <a:spLocks noChangeArrowheads="1"/>
            </p:cNvSpPr>
            <p:nvPr/>
          </p:nvSpPr>
          <p:spPr bwMode="auto">
            <a:xfrm>
              <a:off x="1832" y="3603"/>
              <a:ext cx="1936"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lnSpc>
                  <a:spcPct val="100000"/>
                </a:lnSpc>
                <a:spcBef>
                  <a:spcPct val="0"/>
                </a:spcBef>
              </a:pPr>
              <a:r>
                <a:rPr lang="en-US" sz="2700" b="1" i="0" dirty="0">
                  <a:solidFill>
                    <a:srgbClr val="0066CC"/>
                  </a:solidFill>
                  <a:sym typeface="Wingdings" charset="0"/>
                </a:rPr>
                <a:t>Compound group</a:t>
              </a:r>
            </a:p>
          </p:txBody>
        </p:sp>
        <p:sp>
          <p:nvSpPr>
            <p:cNvPr id="9" name="Rectangle 6"/>
            <p:cNvSpPr>
              <a:spLocks noChangeArrowheads="1"/>
            </p:cNvSpPr>
            <p:nvPr/>
          </p:nvSpPr>
          <p:spPr bwMode="auto">
            <a:xfrm rot="5400000">
              <a:off x="4390" y="2029"/>
              <a:ext cx="2034"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lnSpc>
                  <a:spcPct val="100000"/>
                </a:lnSpc>
                <a:spcBef>
                  <a:spcPct val="0"/>
                </a:spcBef>
              </a:pPr>
              <a:r>
                <a:rPr lang="en-US" sz="2700" b="1" i="0" dirty="0">
                  <a:solidFill>
                    <a:srgbClr val="0066CC"/>
                  </a:solidFill>
                  <a:sym typeface="Wingdings" charset="0"/>
                </a:rPr>
                <a:t>HTS assay activit</a:t>
              </a:r>
              <a:r>
                <a:rPr lang="en-US" sz="2700" b="0" i="0" dirty="0">
                  <a:solidFill>
                    <a:srgbClr val="0066CC"/>
                  </a:solidFill>
                  <a:sym typeface="Wingdings" charset="0"/>
                </a:rPr>
                <a:t>y</a:t>
              </a:r>
            </a:p>
          </p:txBody>
        </p:sp>
      </p:grpSp>
      <p:grpSp>
        <p:nvGrpSpPr>
          <p:cNvPr id="10" name="Group 7"/>
          <p:cNvGrpSpPr>
            <a:grpSpLocks/>
          </p:cNvGrpSpPr>
          <p:nvPr/>
        </p:nvGrpSpPr>
        <p:grpSpPr bwMode="auto">
          <a:xfrm>
            <a:off x="273050" y="3895725"/>
            <a:ext cx="7953375" cy="422275"/>
            <a:chOff x="204" y="2478"/>
            <a:chExt cx="5010" cy="266"/>
          </a:xfrm>
        </p:grpSpPr>
        <p:sp>
          <p:nvSpPr>
            <p:cNvPr id="11" name="Line 8"/>
            <p:cNvSpPr>
              <a:spLocks noChangeShapeType="1"/>
            </p:cNvSpPr>
            <p:nvPr/>
          </p:nvSpPr>
          <p:spPr bwMode="auto">
            <a:xfrm flipV="1">
              <a:off x="204" y="2478"/>
              <a:ext cx="5010" cy="6"/>
            </a:xfrm>
            <a:prstGeom prst="line">
              <a:avLst/>
            </a:prstGeom>
            <a:noFill/>
            <a:ln w="4445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12" name="Rectangle 9"/>
            <p:cNvSpPr>
              <a:spLocks noChangeArrowheads="1"/>
            </p:cNvSpPr>
            <p:nvPr/>
          </p:nvSpPr>
          <p:spPr bwMode="auto">
            <a:xfrm>
              <a:off x="2078" y="2513"/>
              <a:ext cx="115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spAutoFit/>
            </a:bodyPr>
            <a:lstStyle/>
            <a:p>
              <a:pPr marL="342900" indent="-342900"/>
              <a:r>
                <a:rPr lang="en-US" b="0">
                  <a:solidFill>
                    <a:srgbClr val="008000"/>
                  </a:solidFill>
                  <a:sym typeface="Wingdings" charset="0"/>
                </a:rPr>
                <a:t>selected cutoff</a:t>
              </a:r>
            </a:p>
          </p:txBody>
        </p:sp>
      </p:grpSp>
      <p:sp>
        <p:nvSpPr>
          <p:cNvPr id="13" name="Freeform 10"/>
          <p:cNvSpPr>
            <a:spLocks/>
          </p:cNvSpPr>
          <p:nvPr/>
        </p:nvSpPr>
        <p:spPr bwMode="auto">
          <a:xfrm>
            <a:off x="250825" y="1209675"/>
            <a:ext cx="8305800" cy="4562475"/>
          </a:xfrm>
          <a:custGeom>
            <a:avLst/>
            <a:gdLst>
              <a:gd name="T0" fmla="*/ 52 w 5213"/>
              <a:gd name="T1" fmla="*/ 2887 h 3130"/>
              <a:gd name="T2" fmla="*/ 97 w 5213"/>
              <a:gd name="T3" fmla="*/ 2964 h 3130"/>
              <a:gd name="T4" fmla="*/ 168 w 5213"/>
              <a:gd name="T5" fmla="*/ 2906 h 3130"/>
              <a:gd name="T6" fmla="*/ 220 w 5213"/>
              <a:gd name="T7" fmla="*/ 2861 h 3130"/>
              <a:gd name="T8" fmla="*/ 330 w 5213"/>
              <a:gd name="T9" fmla="*/ 2388 h 3130"/>
              <a:gd name="T10" fmla="*/ 408 w 5213"/>
              <a:gd name="T11" fmla="*/ 1586 h 3130"/>
              <a:gd name="T12" fmla="*/ 395 w 5213"/>
              <a:gd name="T13" fmla="*/ 2952 h 3130"/>
              <a:gd name="T14" fmla="*/ 453 w 5213"/>
              <a:gd name="T15" fmla="*/ 2926 h 3130"/>
              <a:gd name="T16" fmla="*/ 595 w 5213"/>
              <a:gd name="T17" fmla="*/ 2893 h 3130"/>
              <a:gd name="T18" fmla="*/ 621 w 5213"/>
              <a:gd name="T19" fmla="*/ 2932 h 3130"/>
              <a:gd name="T20" fmla="*/ 699 w 5213"/>
              <a:gd name="T21" fmla="*/ 2854 h 3130"/>
              <a:gd name="T22" fmla="*/ 861 w 5213"/>
              <a:gd name="T23" fmla="*/ 2078 h 3130"/>
              <a:gd name="T24" fmla="*/ 971 w 5213"/>
              <a:gd name="T25" fmla="*/ 2013 h 3130"/>
              <a:gd name="T26" fmla="*/ 1068 w 5213"/>
              <a:gd name="T27" fmla="*/ 2033 h 3130"/>
              <a:gd name="T28" fmla="*/ 1133 w 5213"/>
              <a:gd name="T29" fmla="*/ 2045 h 3130"/>
              <a:gd name="T30" fmla="*/ 1191 w 5213"/>
              <a:gd name="T31" fmla="*/ 1987 h 3130"/>
              <a:gd name="T32" fmla="*/ 1269 w 5213"/>
              <a:gd name="T33" fmla="*/ 1987 h 3130"/>
              <a:gd name="T34" fmla="*/ 1398 w 5213"/>
              <a:gd name="T35" fmla="*/ 2000 h 3130"/>
              <a:gd name="T36" fmla="*/ 1566 w 5213"/>
              <a:gd name="T37" fmla="*/ 2900 h 3130"/>
              <a:gd name="T38" fmla="*/ 1663 w 5213"/>
              <a:gd name="T39" fmla="*/ 2926 h 3130"/>
              <a:gd name="T40" fmla="*/ 1728 w 5213"/>
              <a:gd name="T41" fmla="*/ 2958 h 3130"/>
              <a:gd name="T42" fmla="*/ 1838 w 5213"/>
              <a:gd name="T43" fmla="*/ 1605 h 3130"/>
              <a:gd name="T44" fmla="*/ 1890 w 5213"/>
              <a:gd name="T45" fmla="*/ 1618 h 3130"/>
              <a:gd name="T46" fmla="*/ 2000 w 5213"/>
              <a:gd name="T47" fmla="*/ 1651 h 3130"/>
              <a:gd name="T48" fmla="*/ 2078 w 5213"/>
              <a:gd name="T49" fmla="*/ 1709 h 3130"/>
              <a:gd name="T50" fmla="*/ 2181 w 5213"/>
              <a:gd name="T51" fmla="*/ 1702 h 3130"/>
              <a:gd name="T52" fmla="*/ 2304 w 5213"/>
              <a:gd name="T53" fmla="*/ 1664 h 3130"/>
              <a:gd name="T54" fmla="*/ 2401 w 5213"/>
              <a:gd name="T55" fmla="*/ 1664 h 3130"/>
              <a:gd name="T56" fmla="*/ 2453 w 5213"/>
              <a:gd name="T57" fmla="*/ 1735 h 3130"/>
              <a:gd name="T58" fmla="*/ 2569 w 5213"/>
              <a:gd name="T59" fmla="*/ 2071 h 3130"/>
              <a:gd name="T60" fmla="*/ 2628 w 5213"/>
              <a:gd name="T61" fmla="*/ 2466 h 3130"/>
              <a:gd name="T62" fmla="*/ 2796 w 5213"/>
              <a:gd name="T63" fmla="*/ 2945 h 3130"/>
              <a:gd name="T64" fmla="*/ 2938 w 5213"/>
              <a:gd name="T65" fmla="*/ 3055 h 3130"/>
              <a:gd name="T66" fmla="*/ 3048 w 5213"/>
              <a:gd name="T67" fmla="*/ 3062 h 3130"/>
              <a:gd name="T68" fmla="*/ 3132 w 5213"/>
              <a:gd name="T69" fmla="*/ 1741 h 3130"/>
              <a:gd name="T70" fmla="*/ 3307 w 5213"/>
              <a:gd name="T71" fmla="*/ 1139 h 3130"/>
              <a:gd name="T72" fmla="*/ 3411 w 5213"/>
              <a:gd name="T73" fmla="*/ 1126 h 3130"/>
              <a:gd name="T74" fmla="*/ 3573 w 5213"/>
              <a:gd name="T75" fmla="*/ 1476 h 3130"/>
              <a:gd name="T76" fmla="*/ 3637 w 5213"/>
              <a:gd name="T77" fmla="*/ 1444 h 3130"/>
              <a:gd name="T78" fmla="*/ 3708 w 5213"/>
              <a:gd name="T79" fmla="*/ 1495 h 3130"/>
              <a:gd name="T80" fmla="*/ 3786 w 5213"/>
              <a:gd name="T81" fmla="*/ 1185 h 3130"/>
              <a:gd name="T82" fmla="*/ 3877 w 5213"/>
              <a:gd name="T83" fmla="*/ 1139 h 3130"/>
              <a:gd name="T84" fmla="*/ 3941 w 5213"/>
              <a:gd name="T85" fmla="*/ 1120 h 3130"/>
              <a:gd name="T86" fmla="*/ 4026 w 5213"/>
              <a:gd name="T87" fmla="*/ 1741 h 3130"/>
              <a:gd name="T88" fmla="*/ 4077 w 5213"/>
              <a:gd name="T89" fmla="*/ 2440 h 3130"/>
              <a:gd name="T90" fmla="*/ 4207 w 5213"/>
              <a:gd name="T91" fmla="*/ 3049 h 3130"/>
              <a:gd name="T92" fmla="*/ 4304 w 5213"/>
              <a:gd name="T93" fmla="*/ 3003 h 3130"/>
              <a:gd name="T94" fmla="*/ 4356 w 5213"/>
              <a:gd name="T95" fmla="*/ 3049 h 3130"/>
              <a:gd name="T96" fmla="*/ 4446 w 5213"/>
              <a:gd name="T97" fmla="*/ 3049 h 3130"/>
              <a:gd name="T98" fmla="*/ 4517 w 5213"/>
              <a:gd name="T99" fmla="*/ 3087 h 3130"/>
              <a:gd name="T100" fmla="*/ 4589 w 5213"/>
              <a:gd name="T101" fmla="*/ 2647 h 3130"/>
              <a:gd name="T102" fmla="*/ 4699 w 5213"/>
              <a:gd name="T103" fmla="*/ 550 h 3130"/>
              <a:gd name="T104" fmla="*/ 4750 w 5213"/>
              <a:gd name="T105" fmla="*/ 2143 h 3130"/>
              <a:gd name="T106" fmla="*/ 4899 w 5213"/>
              <a:gd name="T107" fmla="*/ 3010 h 3130"/>
              <a:gd name="T108" fmla="*/ 4996 w 5213"/>
              <a:gd name="T109" fmla="*/ 3068 h 3130"/>
              <a:gd name="T110" fmla="*/ 5197 w 5213"/>
              <a:gd name="T111" fmla="*/ 300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13" h="3130">
                <a:moveTo>
                  <a:pt x="0" y="2997"/>
                </a:moveTo>
                <a:cubicBezTo>
                  <a:pt x="10" y="2963"/>
                  <a:pt x="10" y="2953"/>
                  <a:pt x="26" y="2926"/>
                </a:cubicBezTo>
                <a:cubicBezTo>
                  <a:pt x="34" y="2913"/>
                  <a:pt x="52" y="2887"/>
                  <a:pt x="52" y="2887"/>
                </a:cubicBezTo>
                <a:cubicBezTo>
                  <a:pt x="53" y="2885"/>
                  <a:pt x="62" y="2845"/>
                  <a:pt x="71" y="2848"/>
                </a:cubicBezTo>
                <a:cubicBezTo>
                  <a:pt x="79" y="2851"/>
                  <a:pt x="76" y="2865"/>
                  <a:pt x="78" y="2874"/>
                </a:cubicBezTo>
                <a:cubicBezTo>
                  <a:pt x="85" y="2904"/>
                  <a:pt x="88" y="2935"/>
                  <a:pt x="97" y="2964"/>
                </a:cubicBezTo>
                <a:cubicBezTo>
                  <a:pt x="106" y="2962"/>
                  <a:pt x="116" y="2963"/>
                  <a:pt x="123" y="2958"/>
                </a:cubicBezTo>
                <a:cubicBezTo>
                  <a:pt x="133" y="2952"/>
                  <a:pt x="157" y="2893"/>
                  <a:pt x="162" y="2880"/>
                </a:cubicBezTo>
                <a:cubicBezTo>
                  <a:pt x="164" y="2889"/>
                  <a:pt x="167" y="2897"/>
                  <a:pt x="168" y="2906"/>
                </a:cubicBezTo>
                <a:cubicBezTo>
                  <a:pt x="171" y="2928"/>
                  <a:pt x="154" y="2964"/>
                  <a:pt x="175" y="2971"/>
                </a:cubicBezTo>
                <a:cubicBezTo>
                  <a:pt x="185" y="2974"/>
                  <a:pt x="186" y="2882"/>
                  <a:pt x="201" y="2867"/>
                </a:cubicBezTo>
                <a:cubicBezTo>
                  <a:pt x="206" y="2862"/>
                  <a:pt x="214" y="2863"/>
                  <a:pt x="220" y="2861"/>
                </a:cubicBezTo>
                <a:cubicBezTo>
                  <a:pt x="239" y="2889"/>
                  <a:pt x="241" y="2912"/>
                  <a:pt x="246" y="2945"/>
                </a:cubicBezTo>
                <a:cubicBezTo>
                  <a:pt x="248" y="2887"/>
                  <a:pt x="250" y="2774"/>
                  <a:pt x="259" y="2706"/>
                </a:cubicBezTo>
                <a:cubicBezTo>
                  <a:pt x="273" y="2598"/>
                  <a:pt x="311" y="2494"/>
                  <a:pt x="330" y="2388"/>
                </a:cubicBezTo>
                <a:cubicBezTo>
                  <a:pt x="342" y="2322"/>
                  <a:pt x="352" y="2253"/>
                  <a:pt x="369" y="2188"/>
                </a:cubicBezTo>
                <a:cubicBezTo>
                  <a:pt x="377" y="2130"/>
                  <a:pt x="384" y="2079"/>
                  <a:pt x="388" y="2020"/>
                </a:cubicBezTo>
                <a:cubicBezTo>
                  <a:pt x="392" y="1875"/>
                  <a:pt x="392" y="1730"/>
                  <a:pt x="408" y="1586"/>
                </a:cubicBezTo>
                <a:cubicBezTo>
                  <a:pt x="417" y="1918"/>
                  <a:pt x="420" y="2233"/>
                  <a:pt x="414" y="2570"/>
                </a:cubicBezTo>
                <a:cubicBezTo>
                  <a:pt x="413" y="2639"/>
                  <a:pt x="404" y="2708"/>
                  <a:pt x="401" y="2777"/>
                </a:cubicBezTo>
                <a:cubicBezTo>
                  <a:pt x="399" y="2835"/>
                  <a:pt x="398" y="2894"/>
                  <a:pt x="395" y="2952"/>
                </a:cubicBezTo>
                <a:cubicBezTo>
                  <a:pt x="394" y="2969"/>
                  <a:pt x="388" y="3020"/>
                  <a:pt x="388" y="3003"/>
                </a:cubicBezTo>
                <a:cubicBezTo>
                  <a:pt x="388" y="2951"/>
                  <a:pt x="393" y="2909"/>
                  <a:pt x="421" y="2867"/>
                </a:cubicBezTo>
                <a:cubicBezTo>
                  <a:pt x="451" y="2878"/>
                  <a:pt x="447" y="2895"/>
                  <a:pt x="453" y="2926"/>
                </a:cubicBezTo>
                <a:cubicBezTo>
                  <a:pt x="472" y="2888"/>
                  <a:pt x="457" y="2865"/>
                  <a:pt x="492" y="2900"/>
                </a:cubicBezTo>
                <a:cubicBezTo>
                  <a:pt x="500" y="2926"/>
                  <a:pt x="504" y="2937"/>
                  <a:pt x="531" y="2945"/>
                </a:cubicBezTo>
                <a:cubicBezTo>
                  <a:pt x="583" y="2908"/>
                  <a:pt x="563" y="2926"/>
                  <a:pt x="595" y="2893"/>
                </a:cubicBezTo>
                <a:cubicBezTo>
                  <a:pt x="599" y="2900"/>
                  <a:pt x="605" y="2905"/>
                  <a:pt x="608" y="2913"/>
                </a:cubicBezTo>
                <a:cubicBezTo>
                  <a:pt x="612" y="2926"/>
                  <a:pt x="608" y="2941"/>
                  <a:pt x="615" y="2952"/>
                </a:cubicBezTo>
                <a:cubicBezTo>
                  <a:pt x="619" y="2958"/>
                  <a:pt x="619" y="2939"/>
                  <a:pt x="621" y="2932"/>
                </a:cubicBezTo>
                <a:cubicBezTo>
                  <a:pt x="623" y="2926"/>
                  <a:pt x="626" y="2919"/>
                  <a:pt x="628" y="2913"/>
                </a:cubicBezTo>
                <a:cubicBezTo>
                  <a:pt x="651" y="2929"/>
                  <a:pt x="657" y="2945"/>
                  <a:pt x="667" y="2971"/>
                </a:cubicBezTo>
                <a:cubicBezTo>
                  <a:pt x="686" y="2934"/>
                  <a:pt x="687" y="2893"/>
                  <a:pt x="699" y="2854"/>
                </a:cubicBezTo>
                <a:cubicBezTo>
                  <a:pt x="723" y="2576"/>
                  <a:pt x="730" y="2275"/>
                  <a:pt x="822" y="2007"/>
                </a:cubicBezTo>
                <a:cubicBezTo>
                  <a:pt x="836" y="1916"/>
                  <a:pt x="827" y="1950"/>
                  <a:pt x="841" y="1903"/>
                </a:cubicBezTo>
                <a:cubicBezTo>
                  <a:pt x="849" y="1961"/>
                  <a:pt x="853" y="2020"/>
                  <a:pt x="861" y="2078"/>
                </a:cubicBezTo>
                <a:cubicBezTo>
                  <a:pt x="863" y="2075"/>
                  <a:pt x="891" y="2022"/>
                  <a:pt x="900" y="2020"/>
                </a:cubicBezTo>
                <a:cubicBezTo>
                  <a:pt x="907" y="2019"/>
                  <a:pt x="929" y="2075"/>
                  <a:pt x="932" y="2084"/>
                </a:cubicBezTo>
                <a:cubicBezTo>
                  <a:pt x="950" y="2060"/>
                  <a:pt x="955" y="2037"/>
                  <a:pt x="971" y="2013"/>
                </a:cubicBezTo>
                <a:cubicBezTo>
                  <a:pt x="977" y="1986"/>
                  <a:pt x="971" y="1948"/>
                  <a:pt x="997" y="1987"/>
                </a:cubicBezTo>
                <a:cubicBezTo>
                  <a:pt x="1005" y="2014"/>
                  <a:pt x="1016" y="2042"/>
                  <a:pt x="1042" y="2052"/>
                </a:cubicBezTo>
                <a:cubicBezTo>
                  <a:pt x="1051" y="2046"/>
                  <a:pt x="1061" y="2041"/>
                  <a:pt x="1068" y="2033"/>
                </a:cubicBezTo>
                <a:cubicBezTo>
                  <a:pt x="1072" y="2028"/>
                  <a:pt x="1071" y="2019"/>
                  <a:pt x="1074" y="2013"/>
                </a:cubicBezTo>
                <a:cubicBezTo>
                  <a:pt x="1084" y="1992"/>
                  <a:pt x="1088" y="1993"/>
                  <a:pt x="1107" y="1981"/>
                </a:cubicBezTo>
                <a:cubicBezTo>
                  <a:pt x="1115" y="2005"/>
                  <a:pt x="1119" y="2024"/>
                  <a:pt x="1133" y="2045"/>
                </a:cubicBezTo>
                <a:cubicBezTo>
                  <a:pt x="1135" y="2052"/>
                  <a:pt x="1132" y="2065"/>
                  <a:pt x="1139" y="2065"/>
                </a:cubicBezTo>
                <a:cubicBezTo>
                  <a:pt x="1146" y="2065"/>
                  <a:pt x="1143" y="2051"/>
                  <a:pt x="1146" y="2045"/>
                </a:cubicBezTo>
                <a:cubicBezTo>
                  <a:pt x="1158" y="2018"/>
                  <a:pt x="1163" y="1997"/>
                  <a:pt x="1191" y="1987"/>
                </a:cubicBezTo>
                <a:cubicBezTo>
                  <a:pt x="1195" y="1996"/>
                  <a:pt x="1201" y="2004"/>
                  <a:pt x="1204" y="2013"/>
                </a:cubicBezTo>
                <a:cubicBezTo>
                  <a:pt x="1209" y="2028"/>
                  <a:pt x="1217" y="2058"/>
                  <a:pt x="1217" y="2058"/>
                </a:cubicBezTo>
                <a:cubicBezTo>
                  <a:pt x="1240" y="2028"/>
                  <a:pt x="1255" y="2023"/>
                  <a:pt x="1269" y="1987"/>
                </a:cubicBezTo>
                <a:cubicBezTo>
                  <a:pt x="1296" y="2006"/>
                  <a:pt x="1292" y="2027"/>
                  <a:pt x="1301" y="2058"/>
                </a:cubicBezTo>
                <a:cubicBezTo>
                  <a:pt x="1325" y="2035"/>
                  <a:pt x="1335" y="2014"/>
                  <a:pt x="1353" y="1987"/>
                </a:cubicBezTo>
                <a:cubicBezTo>
                  <a:pt x="1386" y="2021"/>
                  <a:pt x="1366" y="2044"/>
                  <a:pt x="1398" y="2000"/>
                </a:cubicBezTo>
                <a:cubicBezTo>
                  <a:pt x="1461" y="2087"/>
                  <a:pt x="1458" y="2215"/>
                  <a:pt x="1476" y="2317"/>
                </a:cubicBezTo>
                <a:cubicBezTo>
                  <a:pt x="1487" y="2534"/>
                  <a:pt x="1485" y="2755"/>
                  <a:pt x="1514" y="2971"/>
                </a:cubicBezTo>
                <a:cubicBezTo>
                  <a:pt x="1525" y="2940"/>
                  <a:pt x="1540" y="2918"/>
                  <a:pt x="1566" y="2900"/>
                </a:cubicBezTo>
                <a:cubicBezTo>
                  <a:pt x="1576" y="2872"/>
                  <a:pt x="1572" y="2857"/>
                  <a:pt x="1605" y="2867"/>
                </a:cubicBezTo>
                <a:cubicBezTo>
                  <a:pt x="1610" y="2882"/>
                  <a:pt x="1608" y="2900"/>
                  <a:pt x="1618" y="2913"/>
                </a:cubicBezTo>
                <a:cubicBezTo>
                  <a:pt x="1628" y="2925"/>
                  <a:pt x="1648" y="2922"/>
                  <a:pt x="1663" y="2926"/>
                </a:cubicBezTo>
                <a:cubicBezTo>
                  <a:pt x="1676" y="2945"/>
                  <a:pt x="1683" y="2965"/>
                  <a:pt x="1696" y="2984"/>
                </a:cubicBezTo>
                <a:cubicBezTo>
                  <a:pt x="1700" y="2997"/>
                  <a:pt x="1705" y="3036"/>
                  <a:pt x="1709" y="3023"/>
                </a:cubicBezTo>
                <a:cubicBezTo>
                  <a:pt x="1716" y="3001"/>
                  <a:pt x="1723" y="2980"/>
                  <a:pt x="1728" y="2958"/>
                </a:cubicBezTo>
                <a:cubicBezTo>
                  <a:pt x="1741" y="2797"/>
                  <a:pt x="1744" y="2633"/>
                  <a:pt x="1760" y="2473"/>
                </a:cubicBezTo>
                <a:cubicBezTo>
                  <a:pt x="1777" y="2300"/>
                  <a:pt x="1810" y="2128"/>
                  <a:pt x="1825" y="1955"/>
                </a:cubicBezTo>
                <a:cubicBezTo>
                  <a:pt x="1828" y="1838"/>
                  <a:pt x="1812" y="1719"/>
                  <a:pt x="1838" y="1605"/>
                </a:cubicBezTo>
                <a:cubicBezTo>
                  <a:pt x="1840" y="1598"/>
                  <a:pt x="1843" y="1618"/>
                  <a:pt x="1845" y="1625"/>
                </a:cubicBezTo>
                <a:cubicBezTo>
                  <a:pt x="1852" y="1651"/>
                  <a:pt x="1855" y="1677"/>
                  <a:pt x="1864" y="1702"/>
                </a:cubicBezTo>
                <a:cubicBezTo>
                  <a:pt x="1882" y="1676"/>
                  <a:pt x="1880" y="1648"/>
                  <a:pt x="1890" y="1618"/>
                </a:cubicBezTo>
                <a:cubicBezTo>
                  <a:pt x="1928" y="1632"/>
                  <a:pt x="1935" y="1659"/>
                  <a:pt x="1955" y="1690"/>
                </a:cubicBezTo>
                <a:cubicBezTo>
                  <a:pt x="1961" y="1681"/>
                  <a:pt x="1969" y="1673"/>
                  <a:pt x="1974" y="1664"/>
                </a:cubicBezTo>
                <a:cubicBezTo>
                  <a:pt x="1988" y="1639"/>
                  <a:pt x="1968" y="1640"/>
                  <a:pt x="2000" y="1651"/>
                </a:cubicBezTo>
                <a:cubicBezTo>
                  <a:pt x="2011" y="1687"/>
                  <a:pt x="2005" y="1704"/>
                  <a:pt x="2039" y="1670"/>
                </a:cubicBezTo>
                <a:cubicBezTo>
                  <a:pt x="2041" y="1664"/>
                  <a:pt x="2038" y="1651"/>
                  <a:pt x="2045" y="1651"/>
                </a:cubicBezTo>
                <a:cubicBezTo>
                  <a:pt x="2047" y="1651"/>
                  <a:pt x="2074" y="1704"/>
                  <a:pt x="2078" y="1709"/>
                </a:cubicBezTo>
                <a:cubicBezTo>
                  <a:pt x="2084" y="1707"/>
                  <a:pt x="2092" y="1707"/>
                  <a:pt x="2097" y="1702"/>
                </a:cubicBezTo>
                <a:cubicBezTo>
                  <a:pt x="2108" y="1691"/>
                  <a:pt x="2123" y="1664"/>
                  <a:pt x="2123" y="1664"/>
                </a:cubicBezTo>
                <a:cubicBezTo>
                  <a:pt x="2144" y="1706"/>
                  <a:pt x="2133" y="1713"/>
                  <a:pt x="2181" y="1702"/>
                </a:cubicBezTo>
                <a:cubicBezTo>
                  <a:pt x="2214" y="1681"/>
                  <a:pt x="2197" y="1660"/>
                  <a:pt x="2233" y="1683"/>
                </a:cubicBezTo>
                <a:cubicBezTo>
                  <a:pt x="2250" y="1738"/>
                  <a:pt x="2269" y="1683"/>
                  <a:pt x="2285" y="1670"/>
                </a:cubicBezTo>
                <a:cubicBezTo>
                  <a:pt x="2290" y="1666"/>
                  <a:pt x="2298" y="1666"/>
                  <a:pt x="2304" y="1664"/>
                </a:cubicBezTo>
                <a:cubicBezTo>
                  <a:pt x="2307" y="1674"/>
                  <a:pt x="2307" y="1704"/>
                  <a:pt x="2330" y="1696"/>
                </a:cubicBezTo>
                <a:cubicBezTo>
                  <a:pt x="2353" y="1688"/>
                  <a:pt x="2375" y="1638"/>
                  <a:pt x="2375" y="1638"/>
                </a:cubicBezTo>
                <a:cubicBezTo>
                  <a:pt x="2383" y="1666"/>
                  <a:pt x="2375" y="1702"/>
                  <a:pt x="2401" y="1664"/>
                </a:cubicBezTo>
                <a:cubicBezTo>
                  <a:pt x="2410" y="1666"/>
                  <a:pt x="2421" y="1664"/>
                  <a:pt x="2427" y="1670"/>
                </a:cubicBezTo>
                <a:cubicBezTo>
                  <a:pt x="2433" y="1676"/>
                  <a:pt x="2431" y="1687"/>
                  <a:pt x="2433" y="1696"/>
                </a:cubicBezTo>
                <a:cubicBezTo>
                  <a:pt x="2439" y="1717"/>
                  <a:pt x="2441" y="1716"/>
                  <a:pt x="2453" y="1735"/>
                </a:cubicBezTo>
                <a:cubicBezTo>
                  <a:pt x="2465" y="1770"/>
                  <a:pt x="2471" y="1807"/>
                  <a:pt x="2492" y="1838"/>
                </a:cubicBezTo>
                <a:cubicBezTo>
                  <a:pt x="2500" y="1874"/>
                  <a:pt x="2514" y="1907"/>
                  <a:pt x="2524" y="1942"/>
                </a:cubicBezTo>
                <a:cubicBezTo>
                  <a:pt x="2537" y="1987"/>
                  <a:pt x="2542" y="2032"/>
                  <a:pt x="2569" y="2071"/>
                </a:cubicBezTo>
                <a:cubicBezTo>
                  <a:pt x="2579" y="2127"/>
                  <a:pt x="2574" y="2100"/>
                  <a:pt x="2589" y="2168"/>
                </a:cubicBezTo>
                <a:cubicBezTo>
                  <a:pt x="2591" y="2177"/>
                  <a:pt x="2595" y="2194"/>
                  <a:pt x="2595" y="2194"/>
                </a:cubicBezTo>
                <a:cubicBezTo>
                  <a:pt x="2604" y="2285"/>
                  <a:pt x="2616" y="2376"/>
                  <a:pt x="2628" y="2466"/>
                </a:cubicBezTo>
                <a:cubicBezTo>
                  <a:pt x="2636" y="2594"/>
                  <a:pt x="2658" y="2721"/>
                  <a:pt x="2673" y="2848"/>
                </a:cubicBezTo>
                <a:cubicBezTo>
                  <a:pt x="2681" y="2911"/>
                  <a:pt x="2713" y="2975"/>
                  <a:pt x="2731" y="3036"/>
                </a:cubicBezTo>
                <a:cubicBezTo>
                  <a:pt x="2767" y="3000"/>
                  <a:pt x="2776" y="2999"/>
                  <a:pt x="2796" y="2945"/>
                </a:cubicBezTo>
                <a:cubicBezTo>
                  <a:pt x="2825" y="2974"/>
                  <a:pt x="2828" y="2966"/>
                  <a:pt x="2861" y="2945"/>
                </a:cubicBezTo>
                <a:cubicBezTo>
                  <a:pt x="2874" y="2985"/>
                  <a:pt x="2892" y="3023"/>
                  <a:pt x="2906" y="3062"/>
                </a:cubicBezTo>
                <a:cubicBezTo>
                  <a:pt x="2917" y="3060"/>
                  <a:pt x="2929" y="3061"/>
                  <a:pt x="2938" y="3055"/>
                </a:cubicBezTo>
                <a:cubicBezTo>
                  <a:pt x="2947" y="3049"/>
                  <a:pt x="2950" y="3037"/>
                  <a:pt x="2958" y="3029"/>
                </a:cubicBezTo>
                <a:cubicBezTo>
                  <a:pt x="2968" y="3019"/>
                  <a:pt x="2992" y="3009"/>
                  <a:pt x="3003" y="3003"/>
                </a:cubicBezTo>
                <a:cubicBezTo>
                  <a:pt x="3033" y="3014"/>
                  <a:pt x="3041" y="3031"/>
                  <a:pt x="3048" y="3062"/>
                </a:cubicBezTo>
                <a:cubicBezTo>
                  <a:pt x="3079" y="3015"/>
                  <a:pt x="3080" y="2953"/>
                  <a:pt x="3094" y="2900"/>
                </a:cubicBezTo>
                <a:cubicBezTo>
                  <a:pt x="3100" y="2847"/>
                  <a:pt x="3109" y="2797"/>
                  <a:pt x="3113" y="2744"/>
                </a:cubicBezTo>
                <a:cubicBezTo>
                  <a:pt x="3119" y="2091"/>
                  <a:pt x="3109" y="2186"/>
                  <a:pt x="3132" y="1741"/>
                </a:cubicBezTo>
                <a:cubicBezTo>
                  <a:pt x="3145" y="1490"/>
                  <a:pt x="3147" y="1232"/>
                  <a:pt x="3223" y="991"/>
                </a:cubicBezTo>
                <a:cubicBezTo>
                  <a:pt x="3232" y="993"/>
                  <a:pt x="3242" y="992"/>
                  <a:pt x="3249" y="997"/>
                </a:cubicBezTo>
                <a:cubicBezTo>
                  <a:pt x="3276" y="1016"/>
                  <a:pt x="3297" y="1106"/>
                  <a:pt x="3307" y="1139"/>
                </a:cubicBezTo>
                <a:cubicBezTo>
                  <a:pt x="3317" y="1097"/>
                  <a:pt x="3318" y="1076"/>
                  <a:pt x="3340" y="1042"/>
                </a:cubicBezTo>
                <a:cubicBezTo>
                  <a:pt x="3352" y="1004"/>
                  <a:pt x="3347" y="989"/>
                  <a:pt x="3378" y="1029"/>
                </a:cubicBezTo>
                <a:cubicBezTo>
                  <a:pt x="3389" y="1061"/>
                  <a:pt x="3399" y="1094"/>
                  <a:pt x="3411" y="1126"/>
                </a:cubicBezTo>
                <a:cubicBezTo>
                  <a:pt x="3433" y="1097"/>
                  <a:pt x="3441" y="1071"/>
                  <a:pt x="3450" y="1036"/>
                </a:cubicBezTo>
                <a:cubicBezTo>
                  <a:pt x="3479" y="1065"/>
                  <a:pt x="3482" y="1108"/>
                  <a:pt x="3495" y="1146"/>
                </a:cubicBezTo>
                <a:cubicBezTo>
                  <a:pt x="3530" y="1252"/>
                  <a:pt x="3558" y="1365"/>
                  <a:pt x="3573" y="1476"/>
                </a:cubicBezTo>
                <a:cubicBezTo>
                  <a:pt x="3586" y="1434"/>
                  <a:pt x="3580" y="1390"/>
                  <a:pt x="3592" y="1347"/>
                </a:cubicBezTo>
                <a:cubicBezTo>
                  <a:pt x="3598" y="1349"/>
                  <a:pt x="3607" y="1348"/>
                  <a:pt x="3611" y="1353"/>
                </a:cubicBezTo>
                <a:cubicBezTo>
                  <a:pt x="3621" y="1365"/>
                  <a:pt x="3632" y="1427"/>
                  <a:pt x="3637" y="1444"/>
                </a:cubicBezTo>
                <a:cubicBezTo>
                  <a:pt x="3644" y="1403"/>
                  <a:pt x="3632" y="1374"/>
                  <a:pt x="3670" y="1398"/>
                </a:cubicBezTo>
                <a:cubicBezTo>
                  <a:pt x="3690" y="1428"/>
                  <a:pt x="3682" y="1413"/>
                  <a:pt x="3696" y="1457"/>
                </a:cubicBezTo>
                <a:cubicBezTo>
                  <a:pt x="3700" y="1470"/>
                  <a:pt x="3708" y="1495"/>
                  <a:pt x="3708" y="1495"/>
                </a:cubicBezTo>
                <a:cubicBezTo>
                  <a:pt x="3715" y="1469"/>
                  <a:pt x="3719" y="1443"/>
                  <a:pt x="3728" y="1418"/>
                </a:cubicBezTo>
                <a:cubicBezTo>
                  <a:pt x="3735" y="1441"/>
                  <a:pt x="3740" y="1465"/>
                  <a:pt x="3747" y="1489"/>
                </a:cubicBezTo>
                <a:cubicBezTo>
                  <a:pt x="3781" y="1393"/>
                  <a:pt x="3755" y="1282"/>
                  <a:pt x="3786" y="1185"/>
                </a:cubicBezTo>
                <a:cubicBezTo>
                  <a:pt x="3793" y="1117"/>
                  <a:pt x="3802" y="1051"/>
                  <a:pt x="3812" y="984"/>
                </a:cubicBezTo>
                <a:cubicBezTo>
                  <a:pt x="3839" y="1025"/>
                  <a:pt x="3842" y="1079"/>
                  <a:pt x="3857" y="1126"/>
                </a:cubicBezTo>
                <a:cubicBezTo>
                  <a:pt x="3871" y="1062"/>
                  <a:pt x="3868" y="1114"/>
                  <a:pt x="3877" y="1139"/>
                </a:cubicBezTo>
                <a:cubicBezTo>
                  <a:pt x="3883" y="1135"/>
                  <a:pt x="3892" y="1133"/>
                  <a:pt x="3896" y="1126"/>
                </a:cubicBezTo>
                <a:cubicBezTo>
                  <a:pt x="3904" y="1112"/>
                  <a:pt x="3909" y="1081"/>
                  <a:pt x="3909" y="1081"/>
                </a:cubicBezTo>
                <a:cubicBezTo>
                  <a:pt x="3930" y="1146"/>
                  <a:pt x="3917" y="1156"/>
                  <a:pt x="3941" y="1120"/>
                </a:cubicBezTo>
                <a:cubicBezTo>
                  <a:pt x="3946" y="1078"/>
                  <a:pt x="3934" y="1043"/>
                  <a:pt x="3974" y="1029"/>
                </a:cubicBezTo>
                <a:cubicBezTo>
                  <a:pt x="3994" y="1050"/>
                  <a:pt x="3998" y="1061"/>
                  <a:pt x="4006" y="1088"/>
                </a:cubicBezTo>
                <a:cubicBezTo>
                  <a:pt x="4018" y="1306"/>
                  <a:pt x="4002" y="1524"/>
                  <a:pt x="4026" y="1741"/>
                </a:cubicBezTo>
                <a:cubicBezTo>
                  <a:pt x="4034" y="1890"/>
                  <a:pt x="4045" y="2039"/>
                  <a:pt x="4058" y="2188"/>
                </a:cubicBezTo>
                <a:cubicBezTo>
                  <a:pt x="4063" y="2246"/>
                  <a:pt x="4067" y="2305"/>
                  <a:pt x="4071" y="2363"/>
                </a:cubicBezTo>
                <a:cubicBezTo>
                  <a:pt x="4073" y="2389"/>
                  <a:pt x="4077" y="2440"/>
                  <a:pt x="4077" y="2440"/>
                </a:cubicBezTo>
                <a:cubicBezTo>
                  <a:pt x="4083" y="2604"/>
                  <a:pt x="4084" y="2768"/>
                  <a:pt x="4090" y="2932"/>
                </a:cubicBezTo>
                <a:cubicBezTo>
                  <a:pt x="4092" y="2978"/>
                  <a:pt x="4079" y="3069"/>
                  <a:pt x="4129" y="3081"/>
                </a:cubicBezTo>
                <a:cubicBezTo>
                  <a:pt x="4183" y="3073"/>
                  <a:pt x="4158" y="3082"/>
                  <a:pt x="4207" y="3049"/>
                </a:cubicBezTo>
                <a:cubicBezTo>
                  <a:pt x="4213" y="3045"/>
                  <a:pt x="4226" y="3036"/>
                  <a:pt x="4226" y="3036"/>
                </a:cubicBezTo>
                <a:cubicBezTo>
                  <a:pt x="4246" y="3006"/>
                  <a:pt x="4232" y="2987"/>
                  <a:pt x="4265" y="3010"/>
                </a:cubicBezTo>
                <a:cubicBezTo>
                  <a:pt x="4279" y="3048"/>
                  <a:pt x="4289" y="3026"/>
                  <a:pt x="4304" y="3003"/>
                </a:cubicBezTo>
                <a:cubicBezTo>
                  <a:pt x="4306" y="2997"/>
                  <a:pt x="4304" y="2987"/>
                  <a:pt x="4310" y="2984"/>
                </a:cubicBezTo>
                <a:cubicBezTo>
                  <a:pt x="4334" y="2972"/>
                  <a:pt x="4338" y="3019"/>
                  <a:pt x="4343" y="3029"/>
                </a:cubicBezTo>
                <a:cubicBezTo>
                  <a:pt x="4347" y="3036"/>
                  <a:pt x="4352" y="3042"/>
                  <a:pt x="4356" y="3049"/>
                </a:cubicBezTo>
                <a:cubicBezTo>
                  <a:pt x="4365" y="3077"/>
                  <a:pt x="4361" y="3091"/>
                  <a:pt x="4394" y="3081"/>
                </a:cubicBezTo>
                <a:cubicBezTo>
                  <a:pt x="4398" y="3075"/>
                  <a:pt x="4400" y="3066"/>
                  <a:pt x="4407" y="3062"/>
                </a:cubicBezTo>
                <a:cubicBezTo>
                  <a:pt x="4419" y="3055"/>
                  <a:pt x="4446" y="3049"/>
                  <a:pt x="4446" y="3049"/>
                </a:cubicBezTo>
                <a:cubicBezTo>
                  <a:pt x="4455" y="3073"/>
                  <a:pt x="4466" y="3088"/>
                  <a:pt x="4472" y="3113"/>
                </a:cubicBezTo>
                <a:cubicBezTo>
                  <a:pt x="4481" y="3088"/>
                  <a:pt x="4486" y="3077"/>
                  <a:pt x="4511" y="3068"/>
                </a:cubicBezTo>
                <a:cubicBezTo>
                  <a:pt x="4513" y="3074"/>
                  <a:pt x="4513" y="3092"/>
                  <a:pt x="4517" y="3087"/>
                </a:cubicBezTo>
                <a:cubicBezTo>
                  <a:pt x="4524" y="3076"/>
                  <a:pt x="4521" y="3062"/>
                  <a:pt x="4524" y="3049"/>
                </a:cubicBezTo>
                <a:cubicBezTo>
                  <a:pt x="4536" y="2990"/>
                  <a:pt x="4546" y="2930"/>
                  <a:pt x="4569" y="2874"/>
                </a:cubicBezTo>
                <a:cubicBezTo>
                  <a:pt x="4579" y="2798"/>
                  <a:pt x="4584" y="2723"/>
                  <a:pt x="4589" y="2647"/>
                </a:cubicBezTo>
                <a:cubicBezTo>
                  <a:pt x="4594" y="2054"/>
                  <a:pt x="4548" y="1426"/>
                  <a:pt x="4640" y="835"/>
                </a:cubicBezTo>
                <a:cubicBezTo>
                  <a:pt x="4651" y="561"/>
                  <a:pt x="4650" y="278"/>
                  <a:pt x="4699" y="7"/>
                </a:cubicBezTo>
                <a:cubicBezTo>
                  <a:pt x="4758" y="193"/>
                  <a:pt x="4699" y="0"/>
                  <a:pt x="4699" y="550"/>
                </a:cubicBezTo>
                <a:cubicBezTo>
                  <a:pt x="4699" y="991"/>
                  <a:pt x="4696" y="909"/>
                  <a:pt x="4712" y="1165"/>
                </a:cubicBezTo>
                <a:cubicBezTo>
                  <a:pt x="4714" y="1344"/>
                  <a:pt x="4713" y="1523"/>
                  <a:pt x="4718" y="1702"/>
                </a:cubicBezTo>
                <a:cubicBezTo>
                  <a:pt x="4722" y="1848"/>
                  <a:pt x="4746" y="1995"/>
                  <a:pt x="4750" y="2143"/>
                </a:cubicBezTo>
                <a:cubicBezTo>
                  <a:pt x="4753" y="2264"/>
                  <a:pt x="4741" y="2458"/>
                  <a:pt x="4770" y="2596"/>
                </a:cubicBezTo>
                <a:cubicBezTo>
                  <a:pt x="4781" y="2763"/>
                  <a:pt x="4815" y="2928"/>
                  <a:pt x="4835" y="3094"/>
                </a:cubicBezTo>
                <a:cubicBezTo>
                  <a:pt x="4863" y="3075"/>
                  <a:pt x="4879" y="3038"/>
                  <a:pt x="4899" y="3010"/>
                </a:cubicBezTo>
                <a:cubicBezTo>
                  <a:pt x="4904" y="3003"/>
                  <a:pt x="4912" y="2990"/>
                  <a:pt x="4912" y="2990"/>
                </a:cubicBezTo>
                <a:cubicBezTo>
                  <a:pt x="4933" y="3022"/>
                  <a:pt x="4925" y="3069"/>
                  <a:pt x="4964" y="3081"/>
                </a:cubicBezTo>
                <a:cubicBezTo>
                  <a:pt x="4975" y="3077"/>
                  <a:pt x="4987" y="3076"/>
                  <a:pt x="4996" y="3068"/>
                </a:cubicBezTo>
                <a:cubicBezTo>
                  <a:pt x="5023" y="3045"/>
                  <a:pt x="5015" y="2999"/>
                  <a:pt x="5061" y="2984"/>
                </a:cubicBezTo>
                <a:cubicBezTo>
                  <a:pt x="5075" y="3115"/>
                  <a:pt x="5040" y="3130"/>
                  <a:pt x="5093" y="3094"/>
                </a:cubicBezTo>
                <a:cubicBezTo>
                  <a:pt x="5129" y="3042"/>
                  <a:pt x="5136" y="3026"/>
                  <a:pt x="5197" y="3003"/>
                </a:cubicBezTo>
                <a:cubicBezTo>
                  <a:pt x="5202" y="3023"/>
                  <a:pt x="5210" y="3056"/>
                  <a:pt x="5210" y="3075"/>
                </a:cubicBezTo>
                <a:cubicBezTo>
                  <a:pt x="5210" y="3109"/>
                  <a:pt x="5213" y="3107"/>
                  <a:pt x="5197" y="3107"/>
                </a:cubicBezTo>
              </a:path>
            </a:pathLst>
          </a:custGeom>
          <a:noFill/>
          <a:ln w="317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0" rIns="0"/>
          <a:lstStyle/>
          <a:p>
            <a:endParaRPr lang="en-US"/>
          </a:p>
        </p:txBody>
      </p:sp>
      <p:grpSp>
        <p:nvGrpSpPr>
          <p:cNvPr id="14" name="Group 11"/>
          <p:cNvGrpSpPr>
            <a:grpSpLocks/>
          </p:cNvGrpSpPr>
          <p:nvPr/>
        </p:nvGrpSpPr>
        <p:grpSpPr bwMode="auto">
          <a:xfrm>
            <a:off x="298450" y="2373313"/>
            <a:ext cx="2474913" cy="1487487"/>
            <a:chOff x="188" y="1495"/>
            <a:chExt cx="1559" cy="937"/>
          </a:xfrm>
        </p:grpSpPr>
        <p:sp>
          <p:nvSpPr>
            <p:cNvPr id="15" name="Rectangle 12"/>
            <p:cNvSpPr>
              <a:spLocks noChangeArrowheads="1"/>
            </p:cNvSpPr>
            <p:nvPr/>
          </p:nvSpPr>
          <p:spPr bwMode="auto">
            <a:xfrm>
              <a:off x="282" y="1495"/>
              <a:ext cx="912" cy="571"/>
            </a:xfrm>
            <a:prstGeom prst="rect">
              <a:avLst/>
            </a:prstGeom>
            <a:solidFill>
              <a:srgbClr val="FF0000">
                <a:alpha val="10001"/>
              </a:srgbClr>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nSpc>
                  <a:spcPct val="85000"/>
                </a:lnSpc>
                <a:spcBef>
                  <a:spcPct val="0"/>
                </a:spcBef>
              </a:pPr>
              <a:r>
                <a:rPr lang="en-US" b="0">
                  <a:latin typeface="Arial Black" charset="0"/>
                </a:rPr>
                <a:t>Scaffolds with very bad SAR</a:t>
              </a:r>
            </a:p>
          </p:txBody>
        </p:sp>
        <p:grpSp>
          <p:nvGrpSpPr>
            <p:cNvPr id="16" name="Group 13"/>
            <p:cNvGrpSpPr>
              <a:grpSpLocks/>
            </p:cNvGrpSpPr>
            <p:nvPr/>
          </p:nvGrpSpPr>
          <p:grpSpPr bwMode="auto">
            <a:xfrm>
              <a:off x="427" y="2124"/>
              <a:ext cx="1320" cy="308"/>
              <a:chOff x="510" y="2278"/>
              <a:chExt cx="1320" cy="308"/>
            </a:xfrm>
          </p:grpSpPr>
          <p:sp>
            <p:nvSpPr>
              <p:cNvPr id="18" name="Oval 14"/>
              <p:cNvSpPr>
                <a:spLocks noChangeArrowheads="1"/>
              </p:cNvSpPr>
              <p:nvPr/>
            </p:nvSpPr>
            <p:spPr bwMode="auto">
              <a:xfrm>
                <a:off x="510" y="2304"/>
                <a:ext cx="294" cy="282"/>
              </a:xfrm>
              <a:prstGeom prst="ellipse">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lstStyle/>
              <a:p>
                <a:endParaRPr lang="en-US"/>
              </a:p>
            </p:txBody>
          </p:sp>
          <p:sp>
            <p:nvSpPr>
              <p:cNvPr id="19" name="Freeform 15"/>
              <p:cNvSpPr>
                <a:spLocks/>
              </p:cNvSpPr>
              <p:nvPr/>
            </p:nvSpPr>
            <p:spPr bwMode="auto">
              <a:xfrm>
                <a:off x="777" y="2436"/>
                <a:ext cx="452" cy="144"/>
              </a:xfrm>
              <a:custGeom>
                <a:avLst/>
                <a:gdLst>
                  <a:gd name="T0" fmla="*/ 0 w 452"/>
                  <a:gd name="T1" fmla="*/ 186 h 334"/>
                  <a:gd name="T2" fmla="*/ 43 w 452"/>
                  <a:gd name="T3" fmla="*/ 304 h 334"/>
                  <a:gd name="T4" fmla="*/ 130 w 452"/>
                  <a:gd name="T5" fmla="*/ 334 h 334"/>
                  <a:gd name="T6" fmla="*/ 272 w 452"/>
                  <a:gd name="T7" fmla="*/ 285 h 334"/>
                  <a:gd name="T8" fmla="*/ 204 w 452"/>
                  <a:gd name="T9" fmla="*/ 155 h 334"/>
                  <a:gd name="T10" fmla="*/ 148 w 452"/>
                  <a:gd name="T11" fmla="*/ 173 h 334"/>
                  <a:gd name="T12" fmla="*/ 136 w 452"/>
                  <a:gd name="T13" fmla="*/ 186 h 334"/>
                  <a:gd name="T14" fmla="*/ 117 w 452"/>
                  <a:gd name="T15" fmla="*/ 192 h 334"/>
                  <a:gd name="T16" fmla="*/ 198 w 452"/>
                  <a:gd name="T17" fmla="*/ 285 h 334"/>
                  <a:gd name="T18" fmla="*/ 291 w 452"/>
                  <a:gd name="T19" fmla="*/ 279 h 334"/>
                  <a:gd name="T20" fmla="*/ 303 w 452"/>
                  <a:gd name="T21" fmla="*/ 266 h 334"/>
                  <a:gd name="T22" fmla="*/ 390 w 452"/>
                  <a:gd name="T23" fmla="*/ 192 h 334"/>
                  <a:gd name="T24" fmla="*/ 334 w 452"/>
                  <a:gd name="T25" fmla="*/ 74 h 334"/>
                  <a:gd name="T26" fmla="*/ 284 w 452"/>
                  <a:gd name="T27" fmla="*/ 81 h 334"/>
                  <a:gd name="T28" fmla="*/ 284 w 452"/>
                  <a:gd name="T29" fmla="*/ 142 h 334"/>
                  <a:gd name="T30" fmla="*/ 309 w 452"/>
                  <a:gd name="T31" fmla="*/ 149 h 334"/>
                  <a:gd name="T32" fmla="*/ 421 w 452"/>
                  <a:gd name="T33" fmla="*/ 112 h 334"/>
                  <a:gd name="T34" fmla="*/ 452 w 452"/>
                  <a:gd name="T35"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2" h="334">
                    <a:moveTo>
                      <a:pt x="0" y="186"/>
                    </a:moveTo>
                    <a:cubicBezTo>
                      <a:pt x="5" y="223"/>
                      <a:pt x="7" y="280"/>
                      <a:pt x="43" y="304"/>
                    </a:cubicBezTo>
                    <a:cubicBezTo>
                      <a:pt x="69" y="321"/>
                      <a:pt x="101" y="325"/>
                      <a:pt x="130" y="334"/>
                    </a:cubicBezTo>
                    <a:cubicBezTo>
                      <a:pt x="202" y="329"/>
                      <a:pt x="226" y="331"/>
                      <a:pt x="272" y="285"/>
                    </a:cubicBezTo>
                    <a:cubicBezTo>
                      <a:pt x="285" y="220"/>
                      <a:pt x="271" y="171"/>
                      <a:pt x="204" y="155"/>
                    </a:cubicBezTo>
                    <a:cubicBezTo>
                      <a:pt x="185" y="161"/>
                      <a:pt x="167" y="167"/>
                      <a:pt x="148" y="173"/>
                    </a:cubicBezTo>
                    <a:cubicBezTo>
                      <a:pt x="142" y="175"/>
                      <a:pt x="141" y="183"/>
                      <a:pt x="136" y="186"/>
                    </a:cubicBezTo>
                    <a:cubicBezTo>
                      <a:pt x="130" y="189"/>
                      <a:pt x="123" y="190"/>
                      <a:pt x="117" y="192"/>
                    </a:cubicBezTo>
                    <a:cubicBezTo>
                      <a:pt x="99" y="250"/>
                      <a:pt x="149" y="275"/>
                      <a:pt x="198" y="285"/>
                    </a:cubicBezTo>
                    <a:cubicBezTo>
                      <a:pt x="229" y="283"/>
                      <a:pt x="260" y="285"/>
                      <a:pt x="291" y="279"/>
                    </a:cubicBezTo>
                    <a:cubicBezTo>
                      <a:pt x="297" y="278"/>
                      <a:pt x="298" y="270"/>
                      <a:pt x="303" y="266"/>
                    </a:cubicBezTo>
                    <a:cubicBezTo>
                      <a:pt x="339" y="239"/>
                      <a:pt x="365" y="229"/>
                      <a:pt x="390" y="192"/>
                    </a:cubicBezTo>
                    <a:cubicBezTo>
                      <a:pt x="413" y="119"/>
                      <a:pt x="400" y="98"/>
                      <a:pt x="334" y="74"/>
                    </a:cubicBezTo>
                    <a:cubicBezTo>
                      <a:pt x="317" y="76"/>
                      <a:pt x="299" y="74"/>
                      <a:pt x="284" y="81"/>
                    </a:cubicBezTo>
                    <a:cubicBezTo>
                      <a:pt x="274" y="85"/>
                      <a:pt x="278" y="132"/>
                      <a:pt x="284" y="142"/>
                    </a:cubicBezTo>
                    <a:cubicBezTo>
                      <a:pt x="289" y="149"/>
                      <a:pt x="301" y="147"/>
                      <a:pt x="309" y="149"/>
                    </a:cubicBezTo>
                    <a:cubicBezTo>
                      <a:pt x="360" y="143"/>
                      <a:pt x="385" y="145"/>
                      <a:pt x="421" y="112"/>
                    </a:cubicBezTo>
                    <a:cubicBezTo>
                      <a:pt x="430" y="84"/>
                      <a:pt x="452" y="29"/>
                      <a:pt x="452" y="0"/>
                    </a:cubicBezTo>
                  </a:path>
                </a:pathLst>
              </a:custGeom>
              <a:noFill/>
              <a:ln w="444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0" rIns="0"/>
              <a:lstStyle/>
              <a:p>
                <a:endParaRPr lang="en-US"/>
              </a:p>
            </p:txBody>
          </p:sp>
          <p:sp>
            <p:nvSpPr>
              <p:cNvPr id="20" name="Rectangle 16"/>
              <p:cNvSpPr>
                <a:spLocks noChangeArrowheads="1"/>
              </p:cNvSpPr>
              <p:nvPr/>
            </p:nvSpPr>
            <p:spPr bwMode="auto">
              <a:xfrm>
                <a:off x="870" y="2278"/>
                <a:ext cx="960"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spAutoFit/>
              </a:bodyPr>
              <a:lstStyle/>
              <a:p>
                <a:pPr marL="342900" indent="-342900" algn="r">
                  <a:lnSpc>
                    <a:spcPct val="85000"/>
                  </a:lnSpc>
                </a:pPr>
                <a:r>
                  <a:rPr lang="en-US" sz="1500" b="0">
                    <a:latin typeface="Arial Black" charset="0"/>
                    <a:sym typeface="Wingdings" charset="0"/>
                  </a:rPr>
                  <a:t>Likely a false positive</a:t>
                </a:r>
              </a:p>
            </p:txBody>
          </p:sp>
        </p:grpSp>
        <p:pic>
          <p:nvPicPr>
            <p:cNvPr id="17" name="Picture 17" descr="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 y="2141"/>
              <a:ext cx="216" cy="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18"/>
          <p:cNvGrpSpPr>
            <a:grpSpLocks/>
          </p:cNvGrpSpPr>
          <p:nvPr/>
        </p:nvGrpSpPr>
        <p:grpSpPr bwMode="auto">
          <a:xfrm>
            <a:off x="2917825" y="2052638"/>
            <a:ext cx="1828800" cy="1622425"/>
            <a:chOff x="1838" y="1437"/>
            <a:chExt cx="1152" cy="1022"/>
          </a:xfrm>
        </p:grpSpPr>
        <p:pic>
          <p:nvPicPr>
            <p:cNvPr id="22" name="Picture 19" descr="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 y="2183"/>
              <a:ext cx="249" cy="27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0"/>
            <p:cNvSpPr>
              <a:spLocks noChangeArrowheads="1"/>
            </p:cNvSpPr>
            <p:nvPr/>
          </p:nvSpPr>
          <p:spPr bwMode="auto">
            <a:xfrm>
              <a:off x="1838" y="1437"/>
              <a:ext cx="1152" cy="734"/>
            </a:xfrm>
            <a:prstGeom prst="rect">
              <a:avLst/>
            </a:prstGeom>
            <a:solidFill>
              <a:srgbClr val="008000">
                <a:alpha val="10001"/>
              </a:srgbClr>
            </a:solidFill>
            <a:ln w="38100">
              <a:solidFill>
                <a:srgbClr val="008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nSpc>
                  <a:spcPct val="85000"/>
                </a:lnSpc>
                <a:spcBef>
                  <a:spcPct val="0"/>
                </a:spcBef>
              </a:pPr>
              <a:r>
                <a:rPr lang="en-US" b="0">
                  <a:solidFill>
                    <a:srgbClr val="008000"/>
                  </a:solidFill>
                  <a:latin typeface="Arial Black" charset="0"/>
                </a:rPr>
                <a:t>Scaffolds with good activity and good SAR</a:t>
              </a:r>
            </a:p>
          </p:txBody>
        </p:sp>
      </p:grpSp>
      <p:grpSp>
        <p:nvGrpSpPr>
          <p:cNvPr id="24" name="Group 21"/>
          <p:cNvGrpSpPr>
            <a:grpSpLocks/>
          </p:cNvGrpSpPr>
          <p:nvPr/>
        </p:nvGrpSpPr>
        <p:grpSpPr bwMode="auto">
          <a:xfrm>
            <a:off x="4918075" y="1570038"/>
            <a:ext cx="2600325" cy="2286000"/>
            <a:chOff x="3098" y="989"/>
            <a:chExt cx="1638" cy="1440"/>
          </a:xfrm>
        </p:grpSpPr>
        <p:pic>
          <p:nvPicPr>
            <p:cNvPr id="25" name="Picture 22" descr="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 y="1589"/>
              <a:ext cx="249" cy="27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3"/>
            <p:cNvSpPr>
              <a:spLocks noChangeArrowheads="1"/>
            </p:cNvSpPr>
            <p:nvPr/>
          </p:nvSpPr>
          <p:spPr bwMode="auto">
            <a:xfrm>
              <a:off x="3116" y="989"/>
              <a:ext cx="1344" cy="571"/>
            </a:xfrm>
            <a:prstGeom prst="rect">
              <a:avLst/>
            </a:prstGeom>
            <a:solidFill>
              <a:schemeClr val="hlink">
                <a:alpha val="10001"/>
              </a:schemeClr>
            </a:solidFill>
            <a:ln w="38100">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nSpc>
                  <a:spcPct val="85000"/>
                </a:lnSpc>
                <a:spcBef>
                  <a:spcPct val="0"/>
                </a:spcBef>
              </a:pPr>
              <a:r>
                <a:rPr lang="en-US" b="0">
                  <a:solidFill>
                    <a:srgbClr val="0066CC"/>
                  </a:solidFill>
                  <a:latin typeface="Arial Black" charset="0"/>
                </a:rPr>
                <a:t>Scaffolds with good activity but </a:t>
              </a:r>
              <a:r>
                <a:rPr lang="en-US" b="0">
                  <a:solidFill>
                    <a:srgbClr val="0066CC"/>
                  </a:solidFill>
                  <a:latin typeface="Arial Black" charset="0"/>
                  <a:sym typeface="Symbol" charset="0"/>
                </a:rPr>
                <a:t>poor</a:t>
              </a:r>
              <a:r>
                <a:rPr lang="en-US" b="0">
                  <a:solidFill>
                    <a:srgbClr val="0066CC"/>
                  </a:solidFill>
                  <a:latin typeface="Arial Black" charset="0"/>
                </a:rPr>
                <a:t> SAR</a:t>
              </a:r>
            </a:p>
          </p:txBody>
        </p:sp>
        <p:grpSp>
          <p:nvGrpSpPr>
            <p:cNvPr id="27" name="Group 24"/>
            <p:cNvGrpSpPr>
              <a:grpSpLocks/>
            </p:cNvGrpSpPr>
            <p:nvPr/>
          </p:nvGrpSpPr>
          <p:grpSpPr bwMode="auto">
            <a:xfrm>
              <a:off x="3242" y="1643"/>
              <a:ext cx="1494" cy="777"/>
              <a:chOff x="2922" y="2022"/>
              <a:chExt cx="1494" cy="777"/>
            </a:xfrm>
          </p:grpSpPr>
          <p:sp>
            <p:nvSpPr>
              <p:cNvPr id="29" name="Oval 25"/>
              <p:cNvSpPr>
                <a:spLocks noChangeArrowheads="1"/>
              </p:cNvSpPr>
              <p:nvPr/>
            </p:nvSpPr>
            <p:spPr bwMode="auto">
              <a:xfrm>
                <a:off x="3312" y="2316"/>
                <a:ext cx="480" cy="384"/>
              </a:xfrm>
              <a:prstGeom prst="ellipse">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lstStyle/>
              <a:p>
                <a:endParaRPr lang="en-US"/>
              </a:p>
            </p:txBody>
          </p:sp>
          <p:sp>
            <p:nvSpPr>
              <p:cNvPr id="30" name="Freeform 26"/>
              <p:cNvSpPr>
                <a:spLocks/>
              </p:cNvSpPr>
              <p:nvPr/>
            </p:nvSpPr>
            <p:spPr bwMode="auto">
              <a:xfrm>
                <a:off x="3729" y="2465"/>
                <a:ext cx="452" cy="334"/>
              </a:xfrm>
              <a:custGeom>
                <a:avLst/>
                <a:gdLst>
                  <a:gd name="T0" fmla="*/ 0 w 452"/>
                  <a:gd name="T1" fmla="*/ 186 h 334"/>
                  <a:gd name="T2" fmla="*/ 43 w 452"/>
                  <a:gd name="T3" fmla="*/ 304 h 334"/>
                  <a:gd name="T4" fmla="*/ 130 w 452"/>
                  <a:gd name="T5" fmla="*/ 334 h 334"/>
                  <a:gd name="T6" fmla="*/ 272 w 452"/>
                  <a:gd name="T7" fmla="*/ 285 h 334"/>
                  <a:gd name="T8" fmla="*/ 204 w 452"/>
                  <a:gd name="T9" fmla="*/ 155 h 334"/>
                  <a:gd name="T10" fmla="*/ 148 w 452"/>
                  <a:gd name="T11" fmla="*/ 173 h 334"/>
                  <a:gd name="T12" fmla="*/ 136 w 452"/>
                  <a:gd name="T13" fmla="*/ 186 h 334"/>
                  <a:gd name="T14" fmla="*/ 117 w 452"/>
                  <a:gd name="T15" fmla="*/ 192 h 334"/>
                  <a:gd name="T16" fmla="*/ 198 w 452"/>
                  <a:gd name="T17" fmla="*/ 285 h 334"/>
                  <a:gd name="T18" fmla="*/ 291 w 452"/>
                  <a:gd name="T19" fmla="*/ 279 h 334"/>
                  <a:gd name="T20" fmla="*/ 303 w 452"/>
                  <a:gd name="T21" fmla="*/ 266 h 334"/>
                  <a:gd name="T22" fmla="*/ 390 w 452"/>
                  <a:gd name="T23" fmla="*/ 192 h 334"/>
                  <a:gd name="T24" fmla="*/ 334 w 452"/>
                  <a:gd name="T25" fmla="*/ 74 h 334"/>
                  <a:gd name="T26" fmla="*/ 284 w 452"/>
                  <a:gd name="T27" fmla="*/ 81 h 334"/>
                  <a:gd name="T28" fmla="*/ 284 w 452"/>
                  <a:gd name="T29" fmla="*/ 142 h 334"/>
                  <a:gd name="T30" fmla="*/ 309 w 452"/>
                  <a:gd name="T31" fmla="*/ 149 h 334"/>
                  <a:gd name="T32" fmla="*/ 421 w 452"/>
                  <a:gd name="T33" fmla="*/ 112 h 334"/>
                  <a:gd name="T34" fmla="*/ 452 w 452"/>
                  <a:gd name="T35"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2" h="334">
                    <a:moveTo>
                      <a:pt x="0" y="186"/>
                    </a:moveTo>
                    <a:cubicBezTo>
                      <a:pt x="5" y="223"/>
                      <a:pt x="7" y="280"/>
                      <a:pt x="43" y="304"/>
                    </a:cubicBezTo>
                    <a:cubicBezTo>
                      <a:pt x="69" y="321"/>
                      <a:pt x="101" y="325"/>
                      <a:pt x="130" y="334"/>
                    </a:cubicBezTo>
                    <a:cubicBezTo>
                      <a:pt x="202" y="329"/>
                      <a:pt x="226" y="331"/>
                      <a:pt x="272" y="285"/>
                    </a:cubicBezTo>
                    <a:cubicBezTo>
                      <a:pt x="285" y="220"/>
                      <a:pt x="271" y="171"/>
                      <a:pt x="204" y="155"/>
                    </a:cubicBezTo>
                    <a:cubicBezTo>
                      <a:pt x="185" y="161"/>
                      <a:pt x="167" y="167"/>
                      <a:pt x="148" y="173"/>
                    </a:cubicBezTo>
                    <a:cubicBezTo>
                      <a:pt x="142" y="175"/>
                      <a:pt x="141" y="183"/>
                      <a:pt x="136" y="186"/>
                    </a:cubicBezTo>
                    <a:cubicBezTo>
                      <a:pt x="130" y="189"/>
                      <a:pt x="123" y="190"/>
                      <a:pt x="117" y="192"/>
                    </a:cubicBezTo>
                    <a:cubicBezTo>
                      <a:pt x="99" y="250"/>
                      <a:pt x="149" y="275"/>
                      <a:pt x="198" y="285"/>
                    </a:cubicBezTo>
                    <a:cubicBezTo>
                      <a:pt x="229" y="283"/>
                      <a:pt x="260" y="285"/>
                      <a:pt x="291" y="279"/>
                    </a:cubicBezTo>
                    <a:cubicBezTo>
                      <a:pt x="297" y="278"/>
                      <a:pt x="298" y="270"/>
                      <a:pt x="303" y="266"/>
                    </a:cubicBezTo>
                    <a:cubicBezTo>
                      <a:pt x="339" y="239"/>
                      <a:pt x="365" y="229"/>
                      <a:pt x="390" y="192"/>
                    </a:cubicBezTo>
                    <a:cubicBezTo>
                      <a:pt x="413" y="119"/>
                      <a:pt x="400" y="98"/>
                      <a:pt x="334" y="74"/>
                    </a:cubicBezTo>
                    <a:cubicBezTo>
                      <a:pt x="317" y="76"/>
                      <a:pt x="299" y="74"/>
                      <a:pt x="284" y="81"/>
                    </a:cubicBezTo>
                    <a:cubicBezTo>
                      <a:pt x="274" y="85"/>
                      <a:pt x="278" y="132"/>
                      <a:pt x="284" y="142"/>
                    </a:cubicBezTo>
                    <a:cubicBezTo>
                      <a:pt x="289" y="149"/>
                      <a:pt x="301" y="147"/>
                      <a:pt x="309" y="149"/>
                    </a:cubicBezTo>
                    <a:cubicBezTo>
                      <a:pt x="360" y="143"/>
                      <a:pt x="385" y="145"/>
                      <a:pt x="421" y="112"/>
                    </a:cubicBezTo>
                    <a:cubicBezTo>
                      <a:pt x="430" y="84"/>
                      <a:pt x="452" y="29"/>
                      <a:pt x="452" y="0"/>
                    </a:cubicBezTo>
                  </a:path>
                </a:pathLst>
              </a:custGeom>
              <a:noFill/>
              <a:ln w="444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0" rIns="0"/>
              <a:lstStyle/>
              <a:p>
                <a:endParaRPr lang="en-US"/>
              </a:p>
            </p:txBody>
          </p:sp>
          <p:sp>
            <p:nvSpPr>
              <p:cNvPr id="31" name="Line 27"/>
              <p:cNvSpPr>
                <a:spLocks noChangeShapeType="1"/>
              </p:cNvSpPr>
              <p:nvPr/>
            </p:nvSpPr>
            <p:spPr bwMode="auto">
              <a:xfrm>
                <a:off x="2922" y="2256"/>
                <a:ext cx="1494" cy="0"/>
              </a:xfrm>
              <a:prstGeom prst="line">
                <a:avLst/>
              </a:prstGeom>
              <a:noFill/>
              <a:ln w="444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32" name="Rectangle 28"/>
              <p:cNvSpPr>
                <a:spLocks noChangeArrowheads="1"/>
              </p:cNvSpPr>
              <p:nvPr/>
            </p:nvSpPr>
            <p:spPr bwMode="auto">
              <a:xfrm>
                <a:off x="3882" y="2022"/>
                <a:ext cx="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spAutoFit/>
              </a:bodyPr>
              <a:lstStyle/>
              <a:p>
                <a:pPr marL="342900" indent="-342900"/>
                <a:r>
                  <a:rPr lang="en-US" b="0">
                    <a:latin typeface="Arial Black" charset="0"/>
                    <a:sym typeface="Wingdings" charset="0"/>
                  </a:rPr>
                  <a:t>cutoff</a:t>
                </a:r>
              </a:p>
            </p:txBody>
          </p:sp>
        </p:grpSp>
        <p:pic>
          <p:nvPicPr>
            <p:cNvPr id="28" name="Picture 29" descr="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 y="2153"/>
              <a:ext cx="216" cy="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0"/>
          <p:cNvGrpSpPr>
            <a:grpSpLocks/>
          </p:cNvGrpSpPr>
          <p:nvPr/>
        </p:nvGrpSpPr>
        <p:grpSpPr bwMode="auto">
          <a:xfrm>
            <a:off x="1274763" y="260350"/>
            <a:ext cx="2765425" cy="4830763"/>
            <a:chOff x="803" y="164"/>
            <a:chExt cx="1742" cy="3043"/>
          </a:xfrm>
        </p:grpSpPr>
        <p:sp>
          <p:nvSpPr>
            <p:cNvPr id="34" name="AutoShape 31"/>
            <p:cNvSpPr>
              <a:spLocks noChangeArrowheads="1"/>
            </p:cNvSpPr>
            <p:nvPr/>
          </p:nvSpPr>
          <p:spPr bwMode="auto">
            <a:xfrm>
              <a:off x="1383" y="164"/>
              <a:ext cx="1162" cy="774"/>
            </a:xfrm>
            <a:prstGeom prst="wedgeRectCallout">
              <a:avLst>
                <a:gd name="adj1" fmla="val -45009"/>
                <a:gd name="adj2" fmla="val 210338"/>
              </a:avLst>
            </a:prstGeom>
            <a:solidFill>
              <a:schemeClr val="hlink">
                <a:alpha val="0"/>
              </a:schemeClr>
            </a:solidFill>
            <a:ln w="381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321175">
                <a:lnSpc>
                  <a:spcPct val="85000"/>
                </a:lnSpc>
                <a:spcBef>
                  <a:spcPct val="0"/>
                </a:spcBef>
              </a:pPr>
              <a:r>
                <a:rPr lang="en-US" b="0" dirty="0">
                  <a:solidFill>
                    <a:srgbClr val="0066CC"/>
                  </a:solidFill>
                  <a:latin typeface="Arial Black" charset="0"/>
                </a:rPr>
                <a:t>Scaffolds with poor activity but good SAR</a:t>
              </a:r>
            </a:p>
            <a:p>
              <a:pPr algn="ctr" defTabSz="4321175">
                <a:lnSpc>
                  <a:spcPct val="100000"/>
                </a:lnSpc>
                <a:spcBef>
                  <a:spcPct val="0"/>
                </a:spcBef>
              </a:pPr>
              <a:endParaRPr lang="en-US" b="0" dirty="0">
                <a:solidFill>
                  <a:srgbClr val="0066CC"/>
                </a:solidFill>
                <a:latin typeface="Arial Black" charset="0"/>
              </a:endParaRPr>
            </a:p>
          </p:txBody>
        </p:sp>
        <p:grpSp>
          <p:nvGrpSpPr>
            <p:cNvPr id="35" name="Group 32"/>
            <p:cNvGrpSpPr>
              <a:grpSpLocks/>
            </p:cNvGrpSpPr>
            <p:nvPr/>
          </p:nvGrpSpPr>
          <p:grpSpPr bwMode="auto">
            <a:xfrm>
              <a:off x="803" y="2709"/>
              <a:ext cx="979" cy="258"/>
              <a:chOff x="882" y="2898"/>
              <a:chExt cx="979" cy="258"/>
            </a:xfrm>
          </p:grpSpPr>
          <p:sp>
            <p:nvSpPr>
              <p:cNvPr id="37" name="Line 33"/>
              <p:cNvSpPr>
                <a:spLocks noChangeShapeType="1"/>
              </p:cNvSpPr>
              <p:nvPr/>
            </p:nvSpPr>
            <p:spPr bwMode="auto">
              <a:xfrm flipV="1">
                <a:off x="882" y="2898"/>
                <a:ext cx="979" cy="6"/>
              </a:xfrm>
              <a:prstGeom prst="line">
                <a:avLst/>
              </a:prstGeom>
              <a:noFill/>
              <a:ln w="444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p>
                <a:endParaRPr lang="en-US"/>
              </a:p>
            </p:txBody>
          </p:sp>
          <p:sp>
            <p:nvSpPr>
              <p:cNvPr id="38" name="Rectangle 34"/>
              <p:cNvSpPr>
                <a:spLocks noChangeArrowheads="1"/>
              </p:cNvSpPr>
              <p:nvPr/>
            </p:nvSpPr>
            <p:spPr bwMode="auto">
              <a:xfrm>
                <a:off x="1110" y="2925"/>
                <a:ext cx="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spAutoFit/>
              </a:bodyPr>
              <a:lstStyle/>
              <a:p>
                <a:pPr marL="342900" indent="-342900"/>
                <a:r>
                  <a:rPr lang="en-US" b="0">
                    <a:latin typeface="Arial Black" charset="0"/>
                    <a:sym typeface="Wingdings" charset="0"/>
                  </a:rPr>
                  <a:t>cutoff</a:t>
                </a:r>
              </a:p>
            </p:txBody>
          </p:sp>
        </p:grpSp>
        <p:pic>
          <p:nvPicPr>
            <p:cNvPr id="36" name="Picture 35" descr="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 y="2931"/>
              <a:ext cx="249" cy="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6"/>
          <p:cNvGrpSpPr>
            <a:grpSpLocks/>
          </p:cNvGrpSpPr>
          <p:nvPr/>
        </p:nvGrpSpPr>
        <p:grpSpPr bwMode="auto">
          <a:xfrm>
            <a:off x="7100888" y="503238"/>
            <a:ext cx="1981200" cy="1206500"/>
            <a:chOff x="4177" y="309"/>
            <a:chExt cx="1248" cy="760"/>
          </a:xfrm>
        </p:grpSpPr>
        <p:sp>
          <p:nvSpPr>
            <p:cNvPr id="40" name="Rectangle 37"/>
            <p:cNvSpPr>
              <a:spLocks noChangeArrowheads="1"/>
            </p:cNvSpPr>
            <p:nvPr/>
          </p:nvSpPr>
          <p:spPr bwMode="auto">
            <a:xfrm>
              <a:off x="4177" y="309"/>
              <a:ext cx="1248" cy="408"/>
            </a:xfrm>
            <a:prstGeom prst="rect">
              <a:avLst/>
            </a:prstGeom>
            <a:solidFill>
              <a:srgbClr val="008000">
                <a:alpha val="10001"/>
              </a:srgbClr>
            </a:solidFill>
            <a:ln w="38100">
              <a:solidFill>
                <a:srgbClr val="008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nSpc>
                  <a:spcPct val="85000"/>
                </a:lnSpc>
                <a:spcBef>
                  <a:spcPct val="0"/>
                </a:spcBef>
              </a:pPr>
              <a:r>
                <a:rPr lang="en-US" b="0">
                  <a:solidFill>
                    <a:srgbClr val="008000"/>
                  </a:solidFill>
                  <a:latin typeface="Arial Black" charset="0"/>
                </a:rPr>
                <a:t>Highly active singletons</a:t>
              </a:r>
              <a:r>
                <a:rPr lang="en-US" b="0">
                  <a:solidFill>
                    <a:srgbClr val="008000"/>
                  </a:solidFill>
                  <a:latin typeface="Arial Black" charset="0"/>
                  <a:sym typeface="Wingdings" charset="0"/>
                </a:rPr>
                <a:t> </a:t>
              </a:r>
              <a:endParaRPr lang="en-US" b="0">
                <a:solidFill>
                  <a:srgbClr val="008000"/>
                </a:solidFill>
                <a:latin typeface="Arial Black" charset="0"/>
              </a:endParaRPr>
            </a:p>
          </p:txBody>
        </p:sp>
        <p:pic>
          <p:nvPicPr>
            <p:cNvPr id="41" name="Picture 38" descr="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 y="793"/>
              <a:ext cx="249" cy="2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02622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grpId="0" nodeType="clickEffect">
                                  <p:stCondLst>
                                    <p:cond delay="0"/>
                                  </p:stCondLst>
                                  <p:childTnLst>
                                    <p:set>
                                      <p:cBhvr rctx="PPT">
                                        <p:cTn id="25" dur="indefinite"/>
                                        <p:tgtEl>
                                          <p:spTgt spid="5"/>
                                        </p:tgtEl>
                                        <p:attrNameLst>
                                          <p:attrName>style.opacity</p:attrName>
                                        </p:attrNameLst>
                                      </p:cBhvr>
                                      <p:to>
                                        <p:strVal val="0.15"/>
                                      </p:to>
                                    </p:set>
                                    <p:animEffect filter="image" prLst="opacity: 0.15">
                                      <p:cBhvr rctx="IE">
                                        <p:cTn id="26" dur="indefinite"/>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38213" y="398462"/>
            <a:ext cx="810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600" i="0">
                <a:solidFill>
                  <a:srgbClr val="000066"/>
                </a:solidFill>
                <a:effectLst>
                  <a:outerShdw blurRad="38100" dist="38100" dir="2700000" algn="tl">
                    <a:srgbClr val="DDDDDD"/>
                  </a:outerShdw>
                </a:effectLst>
              </a:rPr>
              <a:t>… the many hits?</a:t>
            </a:r>
          </a:p>
        </p:txBody>
      </p:sp>
      <p:sp>
        <p:nvSpPr>
          <p:cNvPr id="3" name="Rectangle 2"/>
          <p:cNvSpPr>
            <a:spLocks noChangeArrowheads="1"/>
          </p:cNvSpPr>
          <p:nvPr/>
        </p:nvSpPr>
        <p:spPr bwMode="auto">
          <a:xfrm>
            <a:off x="101600" y="1738312"/>
            <a:ext cx="8604250" cy="472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742950" lvl="1" indent="-285750">
              <a:lnSpc>
                <a:spcPct val="100000"/>
              </a:lnSpc>
              <a:spcBef>
                <a:spcPct val="20000"/>
              </a:spcBef>
              <a:buFontTx/>
              <a:buChar char="–"/>
            </a:pPr>
            <a:r>
              <a:rPr lang="en-GB" sz="3200">
                <a:solidFill>
                  <a:srgbClr val="000066"/>
                </a:solidFill>
              </a:rPr>
              <a:t>hit compounds!</a:t>
            </a:r>
          </a:p>
          <a:p>
            <a:pPr marL="1143000" lvl="2" indent="-228600">
              <a:lnSpc>
                <a:spcPct val="100000"/>
              </a:lnSpc>
              <a:spcBef>
                <a:spcPct val="20000"/>
              </a:spcBef>
              <a:buFontTx/>
              <a:buChar char="•"/>
            </a:pPr>
            <a:r>
              <a:rPr lang="en-GB" sz="3200" b="0" i="0">
                <a:solidFill>
                  <a:srgbClr val="000066"/>
                </a:solidFill>
              </a:rPr>
              <a:t> hundreds of hit compounds will be found;</a:t>
            </a:r>
          </a:p>
          <a:p>
            <a:pPr marL="1143000" lvl="2" indent="-228600">
              <a:lnSpc>
                <a:spcPct val="100000"/>
              </a:lnSpc>
              <a:spcBef>
                <a:spcPct val="20000"/>
              </a:spcBef>
              <a:buFontTx/>
              <a:buChar char="•"/>
            </a:pPr>
            <a:r>
              <a:rPr lang="en-GB" sz="3200" b="0" i="0">
                <a:solidFill>
                  <a:srgbClr val="000066"/>
                </a:solidFill>
              </a:rPr>
              <a:t> many of the compounds will not be </a:t>
            </a:r>
            <a:r>
              <a:rPr lang="en-GB" sz="3600">
                <a:effectLst>
                  <a:outerShdw blurRad="38100" dist="38100" dir="2700000" algn="tl">
                    <a:srgbClr val="DDDDDD"/>
                  </a:outerShdw>
                </a:effectLst>
              </a:rPr>
              <a:t>drug-like</a:t>
            </a:r>
            <a:r>
              <a:rPr lang="en-GB" sz="3200" b="0" i="0">
                <a:solidFill>
                  <a:srgbClr val="000066"/>
                </a:solidFill>
              </a:rPr>
              <a:t>  candidates;</a:t>
            </a:r>
          </a:p>
          <a:p>
            <a:pPr marL="1143000" lvl="2" indent="-228600">
              <a:lnSpc>
                <a:spcPct val="100000"/>
              </a:lnSpc>
              <a:spcBef>
                <a:spcPct val="20000"/>
              </a:spcBef>
              <a:buFontTx/>
              <a:buChar char="•"/>
            </a:pPr>
            <a:r>
              <a:rPr lang="en-GB" sz="3600">
                <a:solidFill>
                  <a:srgbClr val="000066"/>
                </a:solidFill>
                <a:effectLst>
                  <a:outerShdw blurRad="38100" dist="38100" dir="2700000" algn="tl">
                    <a:srgbClr val="DDDDDD"/>
                  </a:outerShdw>
                </a:effectLst>
              </a:rPr>
              <a:t> </a:t>
            </a:r>
            <a:r>
              <a:rPr lang="en-GB" sz="3600">
                <a:effectLst>
                  <a:outerShdw blurRad="38100" dist="38100" dir="2700000" algn="tl">
                    <a:srgbClr val="DDDDDD"/>
                  </a:outerShdw>
                </a:effectLst>
              </a:rPr>
              <a:t>filtering</a:t>
            </a:r>
            <a:r>
              <a:rPr lang="en-GB" sz="3200" b="0" i="0">
                <a:solidFill>
                  <a:srgbClr val="000066"/>
                </a:solidFill>
              </a:rPr>
              <a:t>  of hits must be performed!</a:t>
            </a:r>
          </a:p>
        </p:txBody>
      </p:sp>
    </p:spTree>
    <p:extLst>
      <p:ext uri="{BB962C8B-B14F-4D97-AF65-F5344CB8AC3E}">
        <p14:creationId xmlns:p14="http://schemas.microsoft.com/office/powerpoint/2010/main" val="6461045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027113" y="315912"/>
            <a:ext cx="810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600" i="0">
                <a:solidFill>
                  <a:srgbClr val="000066"/>
                </a:solidFill>
                <a:effectLst>
                  <a:outerShdw blurRad="38100" dist="38100" dir="2700000" algn="tl">
                    <a:srgbClr val="DDDDDD"/>
                  </a:outerShdw>
                </a:effectLst>
              </a:rPr>
              <a:t>the “</a:t>
            </a:r>
            <a:r>
              <a:rPr lang="en-US" sz="3600">
                <a:solidFill>
                  <a:srgbClr val="000066"/>
                </a:solidFill>
                <a:effectLst>
                  <a:outerShdw blurRad="38100" dist="38100" dir="2700000" algn="tl">
                    <a:srgbClr val="DDDDDD"/>
                  </a:outerShdw>
                </a:effectLst>
              </a:rPr>
              <a:t>hit-to-lead</a:t>
            </a:r>
            <a:r>
              <a:rPr lang="en-US" sz="3600" i="0">
                <a:solidFill>
                  <a:srgbClr val="000066"/>
                </a:solidFill>
                <a:effectLst>
                  <a:outerShdw blurRad="38100" dist="38100" dir="2700000" algn="tl">
                    <a:srgbClr val="DDDDDD"/>
                  </a:outerShdw>
                </a:effectLst>
              </a:rPr>
              <a:t> paradigm”:</a:t>
            </a:r>
          </a:p>
        </p:txBody>
      </p:sp>
      <p:sp>
        <p:nvSpPr>
          <p:cNvPr id="3" name="Text Box 4"/>
          <p:cNvSpPr txBox="1">
            <a:spLocks noChangeArrowheads="1"/>
          </p:cNvSpPr>
          <p:nvPr/>
        </p:nvSpPr>
        <p:spPr bwMode="auto">
          <a:xfrm>
            <a:off x="12700" y="1714500"/>
            <a:ext cx="91186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2800" i="0">
                <a:effectLst>
                  <a:outerShdw blurRad="38100" dist="38100" dir="2700000" algn="tl">
                    <a:srgbClr val="DDDDDD"/>
                  </a:outerShdw>
                </a:effectLst>
              </a:rPr>
              <a:t>LEAD: </a:t>
            </a:r>
          </a:p>
          <a:p>
            <a:pPr algn="just">
              <a:lnSpc>
                <a:spcPct val="100000"/>
              </a:lnSpc>
              <a:spcBef>
                <a:spcPct val="0"/>
              </a:spcBef>
              <a:buFontTx/>
              <a:buChar char="•"/>
            </a:pPr>
            <a:r>
              <a:rPr lang="en-GB" sz="2800" b="0" i="0"/>
              <a:t> a compound that is likely to act in the target disease;</a:t>
            </a:r>
          </a:p>
          <a:p>
            <a:pPr algn="just">
              <a:lnSpc>
                <a:spcPct val="100000"/>
              </a:lnSpc>
              <a:spcBef>
                <a:spcPct val="0"/>
              </a:spcBef>
              <a:buFontTx/>
              <a:buChar char="•"/>
            </a:pPr>
            <a:r>
              <a:rPr lang="en-US" sz="2800" b="0" i="0"/>
              <a:t> </a:t>
            </a:r>
            <a:r>
              <a:rPr lang="en-GB" sz="2800" b="0" i="0"/>
              <a:t>a compound that might point the way to the active ingredient of a drug.</a:t>
            </a:r>
            <a:endParaRPr lang="en-US" sz="2800" b="0" i="0"/>
          </a:p>
        </p:txBody>
      </p:sp>
      <p:cxnSp>
        <p:nvCxnSpPr>
          <p:cNvPr id="4" name="AutoShape 5"/>
          <p:cNvCxnSpPr>
            <a:cxnSpLocks noChangeShapeType="1"/>
            <a:stCxn id="3" idx="2"/>
          </p:cNvCxnSpPr>
          <p:nvPr/>
        </p:nvCxnSpPr>
        <p:spPr bwMode="auto">
          <a:xfrm rot="16200000" flipH="1">
            <a:off x="5150644" y="3363118"/>
            <a:ext cx="1098550" cy="2255838"/>
          </a:xfrm>
          <a:prstGeom prst="bentConnector2">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 name="AutoShape 6"/>
          <p:cNvCxnSpPr>
            <a:cxnSpLocks noChangeShapeType="1"/>
            <a:stCxn id="3" idx="2"/>
          </p:cNvCxnSpPr>
          <p:nvPr/>
        </p:nvCxnSpPr>
        <p:spPr bwMode="auto">
          <a:xfrm rot="16200000" flipH="1">
            <a:off x="5165725" y="3348037"/>
            <a:ext cx="1082675" cy="2270125"/>
          </a:xfrm>
          <a:prstGeom prst="bentConnector2">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 name="Picture 5" descr="sign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838" y="4060825"/>
            <a:ext cx="2947987" cy="248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8718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96058" y="1421607"/>
            <a:ext cx="8574088" cy="4964114"/>
            <a:chOff x="263" y="865"/>
            <a:chExt cx="5401" cy="3127"/>
          </a:xfrm>
        </p:grpSpPr>
        <p:sp>
          <p:nvSpPr>
            <p:cNvPr id="5" name="AutoShape 3"/>
            <p:cNvSpPr>
              <a:spLocks noChangeArrowheads="1"/>
            </p:cNvSpPr>
            <p:nvPr/>
          </p:nvSpPr>
          <p:spPr bwMode="auto">
            <a:xfrm>
              <a:off x="354" y="2689"/>
              <a:ext cx="1632" cy="720"/>
            </a:xfrm>
            <a:prstGeom prst="chevron">
              <a:avLst>
                <a:gd name="adj" fmla="val 56667"/>
              </a:avLst>
            </a:prstGeom>
            <a:solidFill>
              <a:srgbClr val="009900">
                <a:alpha val="89999"/>
              </a:srgbClr>
            </a:solidFill>
            <a:ln w="41275">
              <a:solidFill>
                <a:srgbClr val="0066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6" name="AutoShape 4"/>
            <p:cNvSpPr>
              <a:spLocks noChangeArrowheads="1"/>
            </p:cNvSpPr>
            <p:nvPr/>
          </p:nvSpPr>
          <p:spPr bwMode="auto">
            <a:xfrm>
              <a:off x="1578" y="2689"/>
              <a:ext cx="1632" cy="720"/>
            </a:xfrm>
            <a:prstGeom prst="chevron">
              <a:avLst>
                <a:gd name="adj" fmla="val 56667"/>
              </a:avLst>
            </a:prstGeom>
            <a:solidFill>
              <a:srgbClr val="009900">
                <a:alpha val="80000"/>
              </a:srgbClr>
            </a:solidFill>
            <a:ln w="41275">
              <a:solidFill>
                <a:srgbClr val="0066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7" name="AutoShape 5"/>
            <p:cNvSpPr>
              <a:spLocks noChangeArrowheads="1"/>
            </p:cNvSpPr>
            <p:nvPr/>
          </p:nvSpPr>
          <p:spPr bwMode="auto">
            <a:xfrm>
              <a:off x="2802" y="2689"/>
              <a:ext cx="1632" cy="720"/>
            </a:xfrm>
            <a:prstGeom prst="chevron">
              <a:avLst>
                <a:gd name="adj" fmla="val 56667"/>
              </a:avLst>
            </a:prstGeom>
            <a:solidFill>
              <a:srgbClr val="009900">
                <a:alpha val="35001"/>
              </a:srgbClr>
            </a:solidFill>
            <a:ln w="41275">
              <a:solidFill>
                <a:srgbClr val="0066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8" name="Rectangle 7"/>
            <p:cNvSpPr>
              <a:spLocks noChangeArrowheads="1"/>
            </p:cNvSpPr>
            <p:nvPr/>
          </p:nvSpPr>
          <p:spPr bwMode="auto">
            <a:xfrm>
              <a:off x="452" y="3584"/>
              <a:ext cx="110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99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a:solidFill>
                    <a:srgbClr val="0066CC"/>
                  </a:solidFill>
                </a:rPr>
                <a:t>Initial HTS campaign</a:t>
              </a:r>
            </a:p>
          </p:txBody>
        </p:sp>
        <p:sp>
          <p:nvSpPr>
            <p:cNvPr id="9" name="Rectangle 8"/>
            <p:cNvSpPr>
              <a:spLocks noChangeArrowheads="1"/>
            </p:cNvSpPr>
            <p:nvPr/>
          </p:nvSpPr>
          <p:spPr bwMode="auto">
            <a:xfrm>
              <a:off x="1831" y="3608"/>
              <a:ext cx="81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99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a:solidFill>
                    <a:srgbClr val="0066CC"/>
                  </a:solidFill>
                </a:rPr>
                <a:t>Quality control</a:t>
              </a:r>
            </a:p>
          </p:txBody>
        </p:sp>
        <p:sp>
          <p:nvSpPr>
            <p:cNvPr id="10" name="Rectangle 9"/>
            <p:cNvSpPr>
              <a:spLocks noChangeArrowheads="1"/>
            </p:cNvSpPr>
            <p:nvPr/>
          </p:nvSpPr>
          <p:spPr bwMode="auto">
            <a:xfrm>
              <a:off x="2992" y="3559"/>
              <a:ext cx="105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99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a:t>Primary hit selection</a:t>
              </a:r>
            </a:p>
          </p:txBody>
        </p:sp>
        <p:sp>
          <p:nvSpPr>
            <p:cNvPr id="11" name="Rectangle 10"/>
            <p:cNvSpPr>
              <a:spLocks noChangeArrowheads="1"/>
            </p:cNvSpPr>
            <p:nvPr/>
          </p:nvSpPr>
          <p:spPr bwMode="auto">
            <a:xfrm>
              <a:off x="4226" y="3535"/>
              <a:ext cx="115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99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a:solidFill>
                    <a:srgbClr val="0066CC"/>
                  </a:solidFill>
                </a:rPr>
                <a:t>Hit validation</a:t>
              </a:r>
            </a:p>
          </p:txBody>
        </p:sp>
        <p:sp>
          <p:nvSpPr>
            <p:cNvPr id="12" name="AutoShape 10"/>
            <p:cNvSpPr>
              <a:spLocks noChangeArrowheads="1"/>
            </p:cNvSpPr>
            <p:nvPr/>
          </p:nvSpPr>
          <p:spPr bwMode="auto">
            <a:xfrm>
              <a:off x="4032" y="2689"/>
              <a:ext cx="1632" cy="720"/>
            </a:xfrm>
            <a:prstGeom prst="chevron">
              <a:avLst>
                <a:gd name="adj" fmla="val 56667"/>
              </a:avLst>
            </a:prstGeom>
            <a:solidFill>
              <a:srgbClr val="009900">
                <a:alpha val="20000"/>
              </a:srgbClr>
            </a:solidFill>
            <a:ln w="41275">
              <a:solidFill>
                <a:srgbClr val="0066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pic>
          <p:nvPicPr>
            <p:cNvPr id="13" name="Picture 12" descr="hit-h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 y="1279"/>
              <a:ext cx="1584" cy="128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rrowheads="1"/>
            </p:cNvSpPr>
            <p:nvPr/>
          </p:nvSpPr>
          <p:spPr bwMode="auto">
            <a:xfrm>
              <a:off x="792" y="2935"/>
              <a:ext cx="105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99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b="0" i="0">
                  <a:solidFill>
                    <a:schemeClr val="tx1"/>
                  </a:solidFill>
                </a:rPr>
                <a:t> &gt;1,000,000</a:t>
              </a:r>
            </a:p>
          </p:txBody>
        </p:sp>
        <p:sp>
          <p:nvSpPr>
            <p:cNvPr id="15" name="Rectangle 14"/>
            <p:cNvSpPr>
              <a:spLocks noChangeArrowheads="1"/>
            </p:cNvSpPr>
            <p:nvPr/>
          </p:nvSpPr>
          <p:spPr bwMode="auto">
            <a:xfrm>
              <a:off x="2028" y="2935"/>
              <a:ext cx="105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99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b="0" i="0">
                  <a:solidFill>
                    <a:schemeClr val="accent1"/>
                  </a:solidFill>
                </a:rPr>
                <a:t> 1,000,000</a:t>
              </a:r>
            </a:p>
          </p:txBody>
        </p:sp>
        <p:sp>
          <p:nvSpPr>
            <p:cNvPr id="16" name="Rectangle 15"/>
            <p:cNvSpPr>
              <a:spLocks noChangeArrowheads="1"/>
            </p:cNvSpPr>
            <p:nvPr/>
          </p:nvSpPr>
          <p:spPr bwMode="auto">
            <a:xfrm>
              <a:off x="3222" y="2935"/>
              <a:ext cx="105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99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b="0" i="0"/>
                <a:t> 1,000</a:t>
              </a:r>
            </a:p>
          </p:txBody>
        </p:sp>
        <p:sp>
          <p:nvSpPr>
            <p:cNvPr id="17" name="Rectangle 16"/>
            <p:cNvSpPr>
              <a:spLocks noChangeArrowheads="1"/>
            </p:cNvSpPr>
            <p:nvPr/>
          </p:nvSpPr>
          <p:spPr bwMode="auto">
            <a:xfrm>
              <a:off x="4578" y="2935"/>
              <a:ext cx="7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99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spcBef>
                  <a:spcPct val="20000"/>
                </a:spcBef>
                <a:buFontTx/>
                <a:buChar char="•"/>
              </a:pPr>
              <a:r>
                <a:rPr lang="en-US" b="0" i="0">
                  <a:solidFill>
                    <a:schemeClr val="tx1"/>
                  </a:solidFill>
                </a:rPr>
                <a:t> 100</a:t>
              </a:r>
            </a:p>
          </p:txBody>
        </p:sp>
        <p:pic>
          <p:nvPicPr>
            <p:cNvPr id="1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 y="865"/>
              <a:ext cx="1083" cy="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 y="1547"/>
              <a:ext cx="720" cy="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 name="Picture 19" descr="hts-m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 y="1446"/>
              <a:ext cx="1584" cy="10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q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 y="1808"/>
              <a:ext cx="856" cy="67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 Box 20"/>
          <p:cNvSpPr txBox="1">
            <a:spLocks noChangeArrowheads="1"/>
          </p:cNvSpPr>
          <p:nvPr/>
        </p:nvSpPr>
        <p:spPr bwMode="auto">
          <a:xfrm>
            <a:off x="843757" y="308768"/>
            <a:ext cx="81041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600" i="0">
                <a:solidFill>
                  <a:srgbClr val="000066"/>
                </a:solidFill>
                <a:effectLst>
                  <a:outerShdw blurRad="38100" dist="38100" dir="2700000" algn="tl">
                    <a:srgbClr val="DDDDDD"/>
                  </a:outerShdw>
                </a:effectLst>
              </a:rPr>
              <a:t>the “</a:t>
            </a:r>
            <a:r>
              <a:rPr lang="en-US" sz="3600">
                <a:solidFill>
                  <a:srgbClr val="000066"/>
                </a:solidFill>
                <a:effectLst>
                  <a:outerShdw blurRad="38100" dist="38100" dir="2700000" algn="tl">
                    <a:srgbClr val="DDDDDD"/>
                  </a:outerShdw>
                </a:effectLst>
              </a:rPr>
              <a:t>hit-to-lead</a:t>
            </a:r>
            <a:r>
              <a:rPr lang="en-US" sz="3600" i="0">
                <a:solidFill>
                  <a:srgbClr val="000066"/>
                </a:solidFill>
                <a:effectLst>
                  <a:outerShdw blurRad="38100" dist="38100" dir="2700000" algn="tl">
                    <a:srgbClr val="DDDDDD"/>
                  </a:outerShdw>
                </a:effectLst>
              </a:rPr>
              <a:t> paradigm”: clear the </a:t>
            </a:r>
            <a:r>
              <a:rPr lang="en-US" sz="3600">
                <a:solidFill>
                  <a:srgbClr val="000066"/>
                </a:solidFill>
                <a:effectLst>
                  <a:outerShdw blurRad="38100" dist="38100" dir="2700000" algn="tl">
                    <a:srgbClr val="DDDDDD"/>
                  </a:outerShdw>
                </a:effectLst>
              </a:rPr>
              <a:t>xxx</a:t>
            </a:r>
            <a:r>
              <a:rPr lang="en-US" sz="3600" i="0">
                <a:solidFill>
                  <a:srgbClr val="000066"/>
                </a:solidFill>
                <a:effectLst>
                  <a:outerShdw blurRad="38100" dist="38100" dir="2700000" algn="tl">
                    <a:srgbClr val="DDDDDD"/>
                  </a:outerShdw>
                </a:effectLst>
              </a:rPr>
              <a:t>.000:1 ratio?</a:t>
            </a:r>
          </a:p>
        </p:txBody>
      </p:sp>
      <p:sp>
        <p:nvSpPr>
          <p:cNvPr id="4" name="Rectangle 3"/>
          <p:cNvSpPr>
            <a:spLocks noChangeArrowheads="1"/>
          </p:cNvSpPr>
          <p:nvPr/>
        </p:nvSpPr>
        <p:spPr bwMode="auto">
          <a:xfrm>
            <a:off x="5152232" y="6384131"/>
            <a:ext cx="3770312" cy="165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838200" indent="-838200" algn="ctr">
              <a:spcBef>
                <a:spcPct val="0"/>
              </a:spcBef>
            </a:pPr>
            <a:r>
              <a:rPr lang="en-US" sz="1200" b="0" i="0">
                <a:solidFill>
                  <a:schemeClr val="tx1"/>
                </a:solidFill>
              </a:rPr>
              <a:t>Bleicher </a:t>
            </a:r>
            <a:r>
              <a:rPr lang="en-US" sz="1200" b="0">
                <a:solidFill>
                  <a:schemeClr val="tx1"/>
                </a:solidFill>
              </a:rPr>
              <a:t>et al. </a:t>
            </a:r>
            <a:r>
              <a:rPr lang="en-US" sz="1200" b="0" i="0">
                <a:solidFill>
                  <a:schemeClr val="tx1"/>
                </a:solidFill>
              </a:rPr>
              <a:t>(2003) </a:t>
            </a:r>
            <a:r>
              <a:rPr lang="en-US" sz="1200" b="0">
                <a:solidFill>
                  <a:schemeClr val="tx1"/>
                </a:solidFill>
              </a:rPr>
              <a:t>Nat. Rev. Drug Discov.,</a:t>
            </a:r>
            <a:r>
              <a:rPr lang="en-US" sz="1200" b="0" i="0">
                <a:solidFill>
                  <a:schemeClr val="tx1"/>
                </a:solidFill>
              </a:rPr>
              <a:t> </a:t>
            </a:r>
            <a:r>
              <a:rPr lang="en-US" sz="1200" b="0">
                <a:solidFill>
                  <a:schemeClr val="tx1"/>
                </a:solidFill>
              </a:rPr>
              <a:t>2</a:t>
            </a:r>
            <a:r>
              <a:rPr lang="en-US" sz="1200" b="0" i="0">
                <a:solidFill>
                  <a:schemeClr val="tx1"/>
                </a:solidFill>
              </a:rPr>
              <a:t>, 369</a:t>
            </a:r>
          </a:p>
        </p:txBody>
      </p:sp>
    </p:spTree>
    <p:extLst>
      <p:ext uri="{BB962C8B-B14F-4D97-AF65-F5344CB8AC3E}">
        <p14:creationId xmlns:p14="http://schemas.microsoft.com/office/powerpoint/2010/main" val="10550478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34133" y="620944"/>
            <a:ext cx="80137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4000" i="0" dirty="0">
                <a:solidFill>
                  <a:srgbClr val="000066"/>
                </a:solidFill>
                <a:effectLst>
                  <a:outerShdw blurRad="38100" dist="38100" dir="2700000" algn="tl">
                    <a:srgbClr val="DDDDDD"/>
                  </a:outerShdw>
                </a:effectLst>
              </a:rPr>
              <a:t>and how </a:t>
            </a:r>
            <a:r>
              <a:rPr lang="en-US" sz="4000" i="0" dirty="0" err="1">
                <a:solidFill>
                  <a:srgbClr val="000066"/>
                </a:solidFill>
                <a:effectLst>
                  <a:outerShdw blurRad="38100" dist="38100" dir="2700000" algn="tl">
                    <a:srgbClr val="DDDDDD"/>
                  </a:outerShdw>
                </a:effectLst>
              </a:rPr>
              <a:t>pharma</a:t>
            </a:r>
            <a:r>
              <a:rPr lang="en-US" sz="4000" i="0" dirty="0">
                <a:solidFill>
                  <a:srgbClr val="000066"/>
                </a:solidFill>
                <a:effectLst>
                  <a:outerShdw blurRad="38100" dist="38100" dir="2700000" algn="tl">
                    <a:srgbClr val="DDDDDD"/>
                  </a:outerShdw>
                </a:effectLst>
              </a:rPr>
              <a:t> companies have tried to solve this problem?</a:t>
            </a:r>
          </a:p>
        </p:txBody>
      </p:sp>
      <p:sp>
        <p:nvSpPr>
          <p:cNvPr id="5" name="Text Box 4"/>
          <p:cNvSpPr txBox="1">
            <a:spLocks noChangeArrowheads="1"/>
          </p:cNvSpPr>
          <p:nvPr/>
        </p:nvSpPr>
        <p:spPr bwMode="auto">
          <a:xfrm>
            <a:off x="77788" y="3543300"/>
            <a:ext cx="8988425"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800" i="0" dirty="0">
                <a:solidFill>
                  <a:srgbClr val="CC0000"/>
                </a:solidFill>
                <a:effectLst>
                  <a:outerShdw blurRad="38100" dist="38100" dir="2700000" algn="tl">
                    <a:srgbClr val="DDDDDD"/>
                  </a:outerShdw>
                </a:effectLst>
              </a:rPr>
              <a:t>Of course, using the smartest strategy… the gambler law: </a:t>
            </a:r>
            <a:r>
              <a:rPr lang="en-US" sz="6000" dirty="0">
                <a:solidFill>
                  <a:srgbClr val="CC0000"/>
                </a:solidFill>
                <a:effectLst>
                  <a:outerShdw blurRad="38100" dist="38100" dir="2700000" algn="tl">
                    <a:srgbClr val="DDDDDD"/>
                  </a:outerShdw>
                </a:effectLst>
              </a:rPr>
              <a:t>more play more win</a:t>
            </a:r>
            <a:r>
              <a:rPr lang="en-US" sz="6000" i="0" dirty="0">
                <a:solidFill>
                  <a:srgbClr val="CC0000"/>
                </a:solidFill>
                <a:effectLst>
                  <a:outerShdw blurRad="38100" dist="38100" dir="2700000" algn="tl">
                    <a:srgbClr val="DDDDDD"/>
                  </a:outerShdw>
                </a:effectLst>
              </a:rPr>
              <a:t>!!!</a:t>
            </a:r>
          </a:p>
        </p:txBody>
      </p:sp>
    </p:spTree>
    <p:extLst>
      <p:ext uri="{BB962C8B-B14F-4D97-AF65-F5344CB8AC3E}">
        <p14:creationId xmlns:p14="http://schemas.microsoft.com/office/powerpoint/2010/main" val="29030926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nni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1433513"/>
            <a:ext cx="6421437" cy="516731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985838" y="257175"/>
            <a:ext cx="8158162" cy="10668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dirty="0">
                <a:solidFill>
                  <a:srgbClr val="000066"/>
                </a:solidFill>
                <a:effectLst>
                  <a:outerShdw blurRad="38100" dist="38100" dir="2700000" algn="tl">
                    <a:srgbClr val="DDDDDD"/>
                  </a:outerShdw>
                </a:effectLst>
              </a:rPr>
              <a:t>Chimica </a:t>
            </a:r>
            <a:r>
              <a:rPr lang="it-IT" sz="3200" i="0" dirty="0" err="1">
                <a:solidFill>
                  <a:srgbClr val="000066"/>
                </a:solidFill>
                <a:effectLst>
                  <a:outerShdw blurRad="38100" dist="38100" dir="2700000" algn="tl">
                    <a:srgbClr val="DDDDDD"/>
                  </a:outerShdw>
                </a:effectLst>
              </a:rPr>
              <a:t>combinatoriale</a:t>
            </a:r>
            <a:r>
              <a:rPr lang="it-IT" sz="3200" i="0" dirty="0">
                <a:solidFill>
                  <a:srgbClr val="000066"/>
                </a:solidFill>
                <a:effectLst>
                  <a:outerShdw blurRad="38100" dist="38100" dir="2700000" algn="tl">
                    <a:srgbClr val="DDDDDD"/>
                  </a:outerShdw>
                </a:effectLst>
              </a:rPr>
              <a:t>… la svolta tecnologica. </a:t>
            </a:r>
            <a:endParaRPr lang="en-GB" sz="3200" i="0" dirty="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20793906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985838" y="257175"/>
            <a:ext cx="8158162" cy="10668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dirty="0">
                <a:solidFill>
                  <a:srgbClr val="000066"/>
                </a:solidFill>
                <a:effectLst>
                  <a:outerShdw blurRad="38100" dist="38100" dir="2700000" algn="tl">
                    <a:srgbClr val="DDDDDD"/>
                  </a:outerShdw>
                </a:effectLst>
              </a:rPr>
              <a:t>Chimica </a:t>
            </a:r>
            <a:r>
              <a:rPr lang="it-IT" sz="3200" i="0" dirty="0" err="1">
                <a:solidFill>
                  <a:srgbClr val="000066"/>
                </a:solidFill>
                <a:effectLst>
                  <a:outerShdw blurRad="38100" dist="38100" dir="2700000" algn="tl">
                    <a:srgbClr val="DDDDDD"/>
                  </a:outerShdw>
                </a:effectLst>
              </a:rPr>
              <a:t>combinatoriale</a:t>
            </a:r>
            <a:r>
              <a:rPr lang="it-IT" sz="3200" i="0" dirty="0">
                <a:solidFill>
                  <a:srgbClr val="000066"/>
                </a:solidFill>
                <a:effectLst>
                  <a:outerShdw blurRad="38100" dist="38100" dir="2700000" algn="tl">
                    <a:srgbClr val="DDDDDD"/>
                  </a:outerShdw>
                </a:effectLst>
              </a:rPr>
              <a:t>… la svolta tecnologica. </a:t>
            </a:r>
            <a:endParaRPr lang="en-GB" sz="3200" i="0" dirty="0">
              <a:solidFill>
                <a:srgbClr val="000066"/>
              </a:solidFill>
              <a:effectLst>
                <a:outerShdw blurRad="38100" dist="38100" dir="2700000" algn="tl">
                  <a:srgbClr val="DDDDDD"/>
                </a:outerShdw>
              </a:effectLst>
            </a:endParaRPr>
          </a:p>
        </p:txBody>
      </p:sp>
      <p:sp>
        <p:nvSpPr>
          <p:cNvPr id="3" name="Rectangle 2"/>
          <p:cNvSpPr>
            <a:spLocks noChangeArrowheads="1"/>
          </p:cNvSpPr>
          <p:nvPr/>
        </p:nvSpPr>
        <p:spPr bwMode="auto">
          <a:xfrm>
            <a:off x="0" y="2000250"/>
            <a:ext cx="91440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342900" indent="-342900" algn="just">
              <a:lnSpc>
                <a:spcPct val="100000"/>
              </a:lnSpc>
              <a:spcBef>
                <a:spcPct val="20000"/>
              </a:spcBef>
            </a:pPr>
            <a:r>
              <a:rPr lang="en-US" sz="2800" i="0" dirty="0"/>
              <a:t>Combinatorial chemistry</a:t>
            </a:r>
            <a:r>
              <a:rPr lang="en-US" sz="2800" b="0" i="0" dirty="0"/>
              <a:t> </a:t>
            </a:r>
            <a:r>
              <a:rPr lang="en-US" sz="2800" b="0" i="0" dirty="0">
                <a:solidFill>
                  <a:srgbClr val="000066"/>
                </a:solidFill>
              </a:rPr>
              <a:t>refers to the synthetic chemical process which generates a set or sets (combinatorial libraries) of compounds in a simultaneous rather than a sequential manner.</a:t>
            </a:r>
          </a:p>
        </p:txBody>
      </p:sp>
      <p:sp>
        <p:nvSpPr>
          <p:cNvPr id="4" name="Rectangle 3"/>
          <p:cNvSpPr>
            <a:spLocks noChangeArrowheads="1"/>
          </p:cNvSpPr>
          <p:nvPr/>
        </p:nvSpPr>
        <p:spPr bwMode="auto">
          <a:xfrm>
            <a:off x="0" y="4056063"/>
            <a:ext cx="91440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342900" indent="-342900" algn="just">
              <a:lnSpc>
                <a:spcPct val="100000"/>
              </a:lnSpc>
              <a:spcBef>
                <a:spcPct val="20000"/>
              </a:spcBef>
            </a:pPr>
            <a:r>
              <a:rPr lang="en-US" sz="2800" b="0" i="0"/>
              <a:t>A </a:t>
            </a:r>
            <a:r>
              <a:rPr lang="en-US" sz="2800" i="0"/>
              <a:t>combinatorial library</a:t>
            </a:r>
            <a:r>
              <a:rPr lang="en-US" sz="2800" b="0" i="0"/>
              <a:t> </a:t>
            </a:r>
            <a:r>
              <a:rPr lang="en-US" sz="2800" b="0" i="0">
                <a:solidFill>
                  <a:srgbClr val="000066"/>
                </a:solidFill>
              </a:rPr>
              <a:t>is a single entity composed of many individuals (typically hundreds to several thousands) which can be prepared in a variety of formats through the use of different techniques.</a:t>
            </a:r>
            <a:r>
              <a:rPr lang="en-US" sz="2800" b="0" i="0"/>
              <a:t> </a:t>
            </a:r>
          </a:p>
        </p:txBody>
      </p:sp>
    </p:spTree>
    <p:extLst>
      <p:ext uri="{BB962C8B-B14F-4D97-AF65-F5344CB8AC3E}">
        <p14:creationId xmlns:p14="http://schemas.microsoft.com/office/powerpoint/2010/main" val="186855935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1" y="327025"/>
            <a:ext cx="8377238" cy="620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573963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5781" y="284162"/>
            <a:ext cx="8397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eaLnBrk="0" hangingPunct="0">
              <a:lnSpc>
                <a:spcPct val="100000"/>
              </a:lnSpc>
              <a:spcBef>
                <a:spcPct val="0"/>
              </a:spcBef>
            </a:pPr>
            <a:r>
              <a:rPr lang="en-GB" sz="2800" i="0">
                <a:solidFill>
                  <a:srgbClr val="A50021"/>
                </a:solidFill>
                <a:latin typeface="Arial" charset="0"/>
              </a:rPr>
              <a:t>Application of the Ugi Multicomponent Reaction</a:t>
            </a:r>
            <a:r>
              <a:rPr lang="en-GB" sz="2400" i="0">
                <a:solidFill>
                  <a:srgbClr val="A50021"/>
                </a:solidFill>
                <a:latin typeface="Arial" charset="0"/>
              </a:rPr>
              <a:t> </a:t>
            </a:r>
          </a:p>
          <a:p>
            <a:pPr algn="ctr" eaLnBrk="0" hangingPunct="0">
              <a:lnSpc>
                <a:spcPct val="100000"/>
              </a:lnSpc>
              <a:spcBef>
                <a:spcPct val="0"/>
              </a:spcBef>
            </a:pPr>
            <a:endParaRPr lang="en-GB" sz="800" i="0">
              <a:solidFill>
                <a:srgbClr val="A50021"/>
              </a:solidFill>
              <a:latin typeface="Arial" charset="0"/>
            </a:endParaRPr>
          </a:p>
          <a:p>
            <a:pPr algn="ctr" eaLnBrk="0" hangingPunct="0">
              <a:lnSpc>
                <a:spcPct val="100000"/>
              </a:lnSpc>
              <a:spcBef>
                <a:spcPct val="0"/>
              </a:spcBef>
            </a:pPr>
            <a:r>
              <a:rPr lang="en-GB" sz="2400" i="0">
                <a:solidFill>
                  <a:srgbClr val="A50021"/>
                </a:solidFill>
                <a:latin typeface="Arial" charset="0"/>
              </a:rPr>
              <a:t>A library of therapeutically used local anesthetics</a:t>
            </a:r>
            <a:r>
              <a:rPr lang="en-GB" sz="2400" i="0">
                <a:solidFill>
                  <a:srgbClr val="000000"/>
                </a:solidFill>
                <a:latin typeface="Arial" charset="0"/>
              </a:rPr>
              <a:t> </a:t>
            </a:r>
            <a:endParaRPr lang="de-DE" sz="2400" i="0">
              <a:solidFill>
                <a:srgbClr val="000000"/>
              </a:solidFill>
              <a:latin typeface="Arial"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19" y="1390650"/>
            <a:ext cx="8534400" cy="479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Text Box 6"/>
          <p:cNvSpPr txBox="1">
            <a:spLocks noChangeArrowheads="1"/>
          </p:cNvSpPr>
          <p:nvPr/>
        </p:nvSpPr>
        <p:spPr bwMode="auto">
          <a:xfrm>
            <a:off x="154781" y="6237287"/>
            <a:ext cx="447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eaLnBrk="0" hangingPunct="0">
              <a:lnSpc>
                <a:spcPct val="100000"/>
              </a:lnSpc>
              <a:spcBef>
                <a:spcPct val="0"/>
              </a:spcBef>
            </a:pPr>
            <a:r>
              <a:rPr lang="de-DE" sz="1600" i="0">
                <a:solidFill>
                  <a:srgbClr val="A50021"/>
                </a:solidFill>
                <a:latin typeface="Arial" charset="0"/>
                <a:sym typeface="Symbol" charset="0"/>
              </a:rPr>
              <a:t> L. Weber, Morphochem, Munich, Germany</a:t>
            </a:r>
            <a:endParaRPr lang="de-DE" sz="1600" b="0" i="0">
              <a:solidFill>
                <a:schemeClr val="tx1"/>
              </a:solidFill>
              <a:latin typeface="Symbol" charset="0"/>
            </a:endParaRPr>
          </a:p>
        </p:txBody>
      </p:sp>
    </p:spTree>
    <p:extLst>
      <p:ext uri="{BB962C8B-B14F-4D97-AF65-F5344CB8AC3E}">
        <p14:creationId xmlns:p14="http://schemas.microsoft.com/office/powerpoint/2010/main" val="5928780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371475"/>
            <a:ext cx="86487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 Box 5"/>
          <p:cNvSpPr txBox="1">
            <a:spLocks noChangeArrowheads="1"/>
          </p:cNvSpPr>
          <p:nvPr/>
        </p:nvSpPr>
        <p:spPr bwMode="auto">
          <a:xfrm>
            <a:off x="133350" y="6149975"/>
            <a:ext cx="447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eaLnBrk="0" hangingPunct="0">
              <a:lnSpc>
                <a:spcPct val="100000"/>
              </a:lnSpc>
              <a:spcBef>
                <a:spcPct val="0"/>
              </a:spcBef>
            </a:pPr>
            <a:r>
              <a:rPr lang="de-DE" sz="1600" i="0">
                <a:solidFill>
                  <a:srgbClr val="A50021"/>
                </a:solidFill>
                <a:latin typeface="Arial" charset="0"/>
                <a:sym typeface="Symbol" charset="0"/>
              </a:rPr>
              <a:t> L. Weber, Morphochem, Munich, Germany</a:t>
            </a:r>
            <a:endParaRPr lang="de-DE" sz="1600" b="0" i="0">
              <a:solidFill>
                <a:schemeClr val="tx1"/>
              </a:solidFill>
              <a:latin typeface="Symbol" charset="0"/>
            </a:endParaRPr>
          </a:p>
        </p:txBody>
      </p:sp>
    </p:spTree>
    <p:extLst>
      <p:ext uri="{BB962C8B-B14F-4D97-AF65-F5344CB8AC3E}">
        <p14:creationId xmlns:p14="http://schemas.microsoft.com/office/powerpoint/2010/main" val="175678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87014" y="143641"/>
            <a:ext cx="7835900" cy="549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lnSpc>
                <a:spcPct val="100000"/>
              </a:lnSpc>
              <a:spcBef>
                <a:spcPct val="0"/>
              </a:spcBef>
            </a:pPr>
            <a:r>
              <a:rPr lang="it-IT" sz="3000" b="1" i="0" dirty="0">
                <a:solidFill>
                  <a:srgbClr val="000066"/>
                </a:solidFill>
                <a:effectLst>
                  <a:outerShdw blurRad="38100" dist="38100" dir="2700000" algn="tl">
                    <a:srgbClr val="DDDDDD"/>
                  </a:outerShdw>
                </a:effectLst>
              </a:rPr>
              <a:t>la parola d</a:t>
            </a:r>
            <a:r>
              <a:rPr lang="ja-JP" altLang="it-IT" sz="3000" b="1" i="0" dirty="0">
                <a:solidFill>
                  <a:srgbClr val="000066"/>
                </a:solidFill>
                <a:effectLst>
                  <a:outerShdw blurRad="38100" dist="38100" dir="2700000" algn="tl">
                    <a:srgbClr val="DDDDDD"/>
                  </a:outerShdw>
                </a:effectLst>
              </a:rPr>
              <a:t>’</a:t>
            </a:r>
            <a:r>
              <a:rPr lang="it-IT" sz="3000" b="1" i="0" dirty="0">
                <a:solidFill>
                  <a:srgbClr val="000066"/>
                </a:solidFill>
                <a:effectLst>
                  <a:outerShdw blurRad="38100" dist="38100" dir="2700000" algn="tl">
                    <a:srgbClr val="DDDDDD"/>
                  </a:outerShdw>
                </a:effectLst>
              </a:rPr>
              <a:t>ordine </a:t>
            </a:r>
            <a:r>
              <a:rPr lang="it-IT" sz="3000" b="1" i="0" dirty="0" smtClean="0">
                <a:solidFill>
                  <a:srgbClr val="000066"/>
                </a:solidFill>
                <a:effectLst>
                  <a:outerShdw blurRad="38100" dist="38100" dir="2700000" algn="tl">
                    <a:srgbClr val="DDDDDD"/>
                  </a:outerShdw>
                </a:effectLst>
              </a:rPr>
              <a:t>per  quest</a:t>
            </a:r>
            <a:r>
              <a:rPr lang="it-IT" altLang="ja-JP" sz="3000" b="1" i="0" dirty="0" smtClean="0">
                <a:solidFill>
                  <a:srgbClr val="000066"/>
                </a:solidFill>
                <a:effectLst>
                  <a:outerShdw blurRad="38100" dist="38100" dir="2700000" algn="tl">
                    <a:srgbClr val="DDDDDD"/>
                  </a:outerShdw>
                </a:effectLst>
              </a:rPr>
              <a:t>o corso </a:t>
            </a:r>
            <a:r>
              <a:rPr lang="it-IT" sz="3000" b="1" i="0" dirty="0" smtClean="0">
                <a:solidFill>
                  <a:srgbClr val="000066"/>
                </a:solidFill>
                <a:effectLst>
                  <a:outerShdw blurRad="38100" dist="38100" dir="2700000" algn="tl">
                    <a:srgbClr val="DDDDDD"/>
                  </a:outerShdw>
                </a:effectLst>
              </a:rPr>
              <a:t>è</a:t>
            </a:r>
            <a:r>
              <a:rPr lang="it-IT" sz="3000" b="1" i="0" dirty="0">
                <a:solidFill>
                  <a:srgbClr val="000066"/>
                </a:solidFill>
                <a:effectLst>
                  <a:outerShdw blurRad="38100" dist="38100" dir="2700000" algn="tl">
                    <a:srgbClr val="DDDDDD"/>
                  </a:outerShdw>
                </a:effectLst>
              </a:rPr>
              <a:t>:</a:t>
            </a:r>
            <a:endParaRPr lang="en-US" sz="3000" b="1" i="0" dirty="0">
              <a:solidFill>
                <a:srgbClr val="000066"/>
              </a:solidFill>
              <a:effectLst>
                <a:outerShdw blurRad="38100" dist="38100" dir="2700000" algn="tl">
                  <a:srgbClr val="DDDDDD"/>
                </a:outerShdw>
              </a:effectLst>
            </a:endParaRPr>
          </a:p>
        </p:txBody>
      </p:sp>
      <p:grpSp>
        <p:nvGrpSpPr>
          <p:cNvPr id="3" name="Group 19"/>
          <p:cNvGrpSpPr>
            <a:grpSpLocks/>
          </p:cNvGrpSpPr>
          <p:nvPr/>
        </p:nvGrpSpPr>
        <p:grpSpPr bwMode="auto">
          <a:xfrm>
            <a:off x="1185863" y="1790700"/>
            <a:ext cx="6727825" cy="4283075"/>
            <a:chOff x="467" y="1040"/>
            <a:chExt cx="4238" cy="2698"/>
          </a:xfrm>
        </p:grpSpPr>
        <p:sp>
          <p:nvSpPr>
            <p:cNvPr id="4" name="Rectangle 16"/>
            <p:cNvSpPr>
              <a:spLocks noChangeArrowheads="1"/>
            </p:cNvSpPr>
            <p:nvPr/>
          </p:nvSpPr>
          <p:spPr bwMode="auto">
            <a:xfrm>
              <a:off x="1904" y="1868"/>
              <a:ext cx="2801"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6000" b="1" i="0" dirty="0">
                  <a:solidFill>
                    <a:srgbClr val="FF0000"/>
                  </a:solidFill>
                  <a:effectLst>
                    <a:outerShdw blurRad="38100" dist="38100" dir="2700000" algn="tl">
                      <a:srgbClr val="DDDDDD"/>
                    </a:outerShdw>
                  </a:effectLst>
                </a:rPr>
                <a:t>Progettare!</a:t>
              </a:r>
            </a:p>
          </p:txBody>
        </p:sp>
        <p:pic>
          <p:nvPicPr>
            <p:cNvPr id="5" name="Picture 18"/>
            <p:cNvPicPr>
              <a:picLocks noChangeAspect="1" noChangeArrowheads="1"/>
            </p:cNvPicPr>
            <p:nvPr/>
          </p:nvPicPr>
          <p:blipFill>
            <a:blip r:embed="rId2">
              <a:extLst>
                <a:ext uri="{28A0092B-C50C-407E-A947-70E740481C1C}">
                  <a14:useLocalDpi xmlns:a14="http://schemas.microsoft.com/office/drawing/2010/main" val="0"/>
                </a:ext>
              </a:extLst>
            </a:blip>
            <a:srcRect r="65317"/>
            <a:stretch>
              <a:fillRect/>
            </a:stretch>
          </p:blipFill>
          <p:spPr bwMode="auto">
            <a:xfrm>
              <a:off x="467" y="1040"/>
              <a:ext cx="1440" cy="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40053736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849878" y="133350"/>
            <a:ext cx="8158162" cy="10668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Chimica combinatoriale… la svolta tecnologica. </a:t>
            </a:r>
            <a:endParaRPr lang="en-GB" sz="3200" i="0">
              <a:solidFill>
                <a:srgbClr val="000066"/>
              </a:solidFill>
              <a:effectLst>
                <a:outerShdw blurRad="38100" dist="38100" dir="2700000" algn="tl">
                  <a:srgbClr val="DDDDDD"/>
                </a:outerShdw>
              </a:effectLst>
            </a:endParaRPr>
          </a:p>
        </p:txBody>
      </p:sp>
      <p:sp>
        <p:nvSpPr>
          <p:cNvPr id="3" name="Rectangle 2"/>
          <p:cNvSpPr>
            <a:spLocks noChangeArrowheads="1"/>
          </p:cNvSpPr>
          <p:nvPr/>
        </p:nvSpPr>
        <p:spPr bwMode="auto">
          <a:xfrm>
            <a:off x="-150248" y="4271963"/>
            <a:ext cx="4572001"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609600" indent="-609600" algn="just">
              <a:lnSpc>
                <a:spcPct val="100000"/>
              </a:lnSpc>
              <a:spcBef>
                <a:spcPct val="20000"/>
              </a:spcBef>
              <a:buFontTx/>
              <a:buChar char="•"/>
            </a:pPr>
            <a:r>
              <a:rPr lang="en-US" sz="1800" b="0" i="0">
                <a:solidFill>
                  <a:srgbClr val="000048"/>
                </a:solidFill>
              </a:rPr>
              <a:t>A </a:t>
            </a:r>
            <a:r>
              <a:rPr lang="en-US" sz="1800" i="0">
                <a:solidFill>
                  <a:srgbClr val="000048"/>
                </a:solidFill>
              </a:rPr>
              <a:t>primary</a:t>
            </a:r>
            <a:r>
              <a:rPr lang="en-US" sz="1800" b="0" i="0">
                <a:solidFill>
                  <a:srgbClr val="000048"/>
                </a:solidFill>
              </a:rPr>
              <a:t>, or unbiased, </a:t>
            </a:r>
            <a:r>
              <a:rPr lang="en-US" sz="1800" i="0">
                <a:solidFill>
                  <a:srgbClr val="000048"/>
                </a:solidFill>
              </a:rPr>
              <a:t>library</a:t>
            </a:r>
            <a:r>
              <a:rPr lang="en-US" sz="1800" b="0" i="0">
                <a:solidFill>
                  <a:srgbClr val="000048"/>
                </a:solidFill>
              </a:rPr>
              <a:t> is a large set of compounds (typically several hundreds to many thousands) based on diversity and aimed at the discovery of samples of interest for targets for which little, if any, information is available.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90" y="1687513"/>
            <a:ext cx="827405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Rectangle 4"/>
          <p:cNvSpPr>
            <a:spLocks noChangeArrowheads="1"/>
          </p:cNvSpPr>
          <p:nvPr/>
        </p:nvSpPr>
        <p:spPr bwMode="auto">
          <a:xfrm>
            <a:off x="4393178" y="4332288"/>
            <a:ext cx="45720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marL="342900" indent="-342900" algn="just">
              <a:lnSpc>
                <a:spcPct val="100000"/>
              </a:lnSpc>
              <a:spcBef>
                <a:spcPct val="20000"/>
              </a:spcBef>
              <a:buFontTx/>
              <a:buChar char="•"/>
            </a:pPr>
            <a:r>
              <a:rPr lang="en-US" sz="1800" b="0" i="0">
                <a:solidFill>
                  <a:srgbClr val="000048"/>
                </a:solidFill>
              </a:rPr>
              <a:t>A </a:t>
            </a:r>
            <a:r>
              <a:rPr lang="en-US" sz="1800" i="0">
                <a:solidFill>
                  <a:srgbClr val="000048"/>
                </a:solidFill>
              </a:rPr>
              <a:t>focused</a:t>
            </a:r>
            <a:r>
              <a:rPr lang="en-US" sz="1800" b="0" i="0">
                <a:solidFill>
                  <a:srgbClr val="000048"/>
                </a:solidFill>
              </a:rPr>
              <a:t>, or biased, </a:t>
            </a:r>
            <a:r>
              <a:rPr lang="en-US" sz="1800" i="0">
                <a:solidFill>
                  <a:srgbClr val="000048"/>
                </a:solidFill>
              </a:rPr>
              <a:t>library</a:t>
            </a:r>
            <a:r>
              <a:rPr lang="en-US" sz="1800" b="0" i="0">
                <a:solidFill>
                  <a:srgbClr val="000048"/>
                </a:solidFill>
              </a:rPr>
              <a:t> is a similarity-based set of compounds (typically a few hundreds) aimed at the discovery and optimization of lead structures for a target for which a structural model on which to design the library is available. </a:t>
            </a:r>
          </a:p>
        </p:txBody>
      </p:sp>
    </p:spTree>
    <p:extLst>
      <p:ext uri="{BB962C8B-B14F-4D97-AF65-F5344CB8AC3E}">
        <p14:creationId xmlns:p14="http://schemas.microsoft.com/office/powerpoint/2010/main" val="4251832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26256" y="389731"/>
            <a:ext cx="8312150" cy="11890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000" b="0" i="0" dirty="0">
                <a:solidFill>
                  <a:srgbClr val="000066"/>
                </a:solidFill>
                <a:effectLst>
                  <a:outerShdw blurRad="38100" dist="38100" dir="2700000" algn="tl">
                    <a:srgbClr val="DDDDDD"/>
                  </a:outerShdw>
                </a:effectLst>
              </a:rPr>
              <a:t>HTS driven drug discovery: </a:t>
            </a:r>
          </a:p>
          <a:p>
            <a:pPr algn="ctr">
              <a:lnSpc>
                <a:spcPct val="100000"/>
              </a:lnSpc>
              <a:spcBef>
                <a:spcPct val="0"/>
              </a:spcBef>
            </a:pPr>
            <a:r>
              <a:rPr lang="en-US" sz="3200" b="0" i="0" dirty="0">
                <a:solidFill>
                  <a:srgbClr val="000066"/>
                </a:solidFill>
              </a:rPr>
              <a:t>is it searching for a needle in a haystack?</a:t>
            </a:r>
            <a:endParaRPr lang="en-US" sz="4000" b="0" i="0" dirty="0">
              <a:solidFill>
                <a:srgbClr val="000066"/>
              </a:solidFill>
              <a:effectLst>
                <a:outerShdw blurRad="38100" dist="38100" dir="2700000" algn="tl">
                  <a:srgbClr val="DDDDDD"/>
                </a:outerShdw>
              </a:effectLst>
            </a:endParaRPr>
          </a:p>
        </p:txBody>
      </p:sp>
      <p:grpSp>
        <p:nvGrpSpPr>
          <p:cNvPr id="3" name="Group 2"/>
          <p:cNvGrpSpPr>
            <a:grpSpLocks/>
          </p:cNvGrpSpPr>
          <p:nvPr/>
        </p:nvGrpSpPr>
        <p:grpSpPr bwMode="auto">
          <a:xfrm>
            <a:off x="4507707" y="3151981"/>
            <a:ext cx="1143000" cy="642937"/>
            <a:chOff x="2784" y="1855"/>
            <a:chExt cx="720" cy="405"/>
          </a:xfrm>
        </p:grpSpPr>
        <p:pic>
          <p:nvPicPr>
            <p:cNvPr id="1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 y="1855"/>
              <a:ext cx="314" cy="31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9" name="Line 5"/>
            <p:cNvSpPr>
              <a:spLocks noChangeShapeType="1"/>
            </p:cNvSpPr>
            <p:nvPr/>
          </p:nvSpPr>
          <p:spPr bwMode="auto">
            <a:xfrm>
              <a:off x="2784" y="2260"/>
              <a:ext cx="720" cy="0"/>
            </a:xfrm>
            <a:prstGeom prst="line">
              <a:avLst/>
            </a:prstGeom>
            <a:noFill/>
            <a:ln w="120650">
              <a:solidFill>
                <a:srgbClr val="FF0000"/>
              </a:solidFill>
              <a:round/>
              <a:headEnd/>
              <a:tailEnd type="triangle" w="med" len="lg"/>
            </a:ln>
            <a:effectLst>
              <a:outerShdw blurRad="63500" dist="107763" dir="8100000" algn="ctr" rotWithShape="0">
                <a:schemeClr val="bg2">
                  <a:alpha val="50000"/>
                </a:schemeClr>
              </a:outerShdw>
            </a:effectLst>
            <a:extLst>
              <a:ext uri="{909E8E84-426E-40dd-AFC4-6F175D3DCCD1}">
                <a14:hiddenFill xmlns:a14="http://schemas.microsoft.com/office/drawing/2010/main">
                  <a:noFill/>
                </a14:hiddenFill>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
        <p:nvSpPr>
          <p:cNvPr id="4" name="Text Box 6"/>
          <p:cNvSpPr txBox="1">
            <a:spLocks noChangeArrowheads="1"/>
          </p:cNvSpPr>
          <p:nvPr/>
        </p:nvSpPr>
        <p:spPr bwMode="auto">
          <a:xfrm>
            <a:off x="5672931" y="5788818"/>
            <a:ext cx="33829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hangingPunct="0">
              <a:lnSpc>
                <a:spcPct val="94000"/>
              </a:lnSpc>
              <a:buClr>
                <a:srgbClr val="000000"/>
              </a:buClr>
              <a:buSzPct val="45000"/>
              <a:buFont typeface="StarSymbol" charset="0"/>
              <a:buNone/>
            </a:pPr>
            <a:r>
              <a:rPr lang="en-US" sz="2000" b="0" i="0">
                <a:latin typeface="Arial Rounded MT Bold" charset="0"/>
              </a:rPr>
              <a:t>possible good candidates</a:t>
            </a:r>
          </a:p>
          <a:p>
            <a:pPr algn="ctr" hangingPunct="0">
              <a:lnSpc>
                <a:spcPct val="94000"/>
              </a:lnSpc>
              <a:buClr>
                <a:srgbClr val="000000"/>
              </a:buClr>
              <a:buSzPct val="45000"/>
              <a:buFont typeface="StarSymbol" charset="0"/>
              <a:buNone/>
            </a:pPr>
            <a:r>
              <a:rPr lang="en-US" sz="2000" b="0" i="0">
                <a:latin typeface="Arial Rounded MT Bold" charset="0"/>
              </a:rPr>
              <a:t>with a drug-like profile</a:t>
            </a:r>
          </a:p>
        </p:txBody>
      </p:sp>
      <p:sp>
        <p:nvSpPr>
          <p:cNvPr id="5" name="Text Box 7"/>
          <p:cNvSpPr txBox="1">
            <a:spLocks noChangeArrowheads="1"/>
          </p:cNvSpPr>
          <p:nvPr/>
        </p:nvSpPr>
        <p:spPr bwMode="auto">
          <a:xfrm>
            <a:off x="88106" y="5374481"/>
            <a:ext cx="5343525"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hangingPunct="0">
              <a:lnSpc>
                <a:spcPct val="94000"/>
              </a:lnSpc>
              <a:spcAft>
                <a:spcPts val="1413"/>
              </a:spcAft>
              <a:buClr>
                <a:srgbClr val="000000"/>
              </a:buClr>
              <a:buSzPct val="45000"/>
              <a:buFont typeface="StarSymbol" charset="0"/>
              <a:buNone/>
            </a:pPr>
            <a:r>
              <a:rPr lang="en-US" b="0">
                <a:latin typeface="Arial Rounded MT Bold" charset="0"/>
              </a:rPr>
              <a:t>chemical database:</a:t>
            </a:r>
          </a:p>
          <a:p>
            <a:pPr algn="ctr" hangingPunct="0">
              <a:lnSpc>
                <a:spcPct val="94000"/>
              </a:lnSpc>
              <a:buClr>
                <a:srgbClr val="000000"/>
              </a:buClr>
              <a:buSzPct val="45000"/>
              <a:buFont typeface="StarSymbol" charset="0"/>
              <a:buNone/>
            </a:pPr>
            <a:r>
              <a:rPr lang="en-US" sz="2000" b="0" i="0">
                <a:latin typeface="Arial Rounded MT Bold" charset="0"/>
              </a:rPr>
              <a:t>ca. 10 millions of real compounds</a:t>
            </a:r>
          </a:p>
          <a:p>
            <a:pPr algn="ctr" hangingPunct="0">
              <a:lnSpc>
                <a:spcPct val="94000"/>
              </a:lnSpc>
              <a:buClr>
                <a:srgbClr val="000000"/>
              </a:buClr>
              <a:buSzPct val="45000"/>
              <a:buFont typeface="StarSymbol" charset="0"/>
              <a:buNone/>
            </a:pPr>
            <a:r>
              <a:rPr lang="en-US" sz="2000" b="0" i="0">
                <a:latin typeface="Arial Rounded MT Bold" charset="0"/>
              </a:rPr>
              <a:t>ca. 25 millions of synthesizable compounds</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69" y="2232818"/>
            <a:ext cx="30353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6"/>
          <p:cNvSpPr>
            <a:spLocks noChangeArrowheads="1"/>
          </p:cNvSpPr>
          <p:nvPr/>
        </p:nvSpPr>
        <p:spPr bwMode="auto">
          <a:xfrm>
            <a:off x="577056" y="3117056"/>
            <a:ext cx="82756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b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5400" b="0" i="0">
                <a:solidFill>
                  <a:srgbClr val="000066"/>
                </a:solidFill>
                <a:effectLst>
                  <a:outerShdw blurRad="38100" dist="38100" dir="2700000" algn="tl">
                    <a:srgbClr val="DDDDDD"/>
                  </a:outerShdw>
                </a:effectLst>
              </a:rPr>
              <a:t>…the gigachemistry era.</a:t>
            </a:r>
          </a:p>
        </p:txBody>
      </p:sp>
      <p:grpSp>
        <p:nvGrpSpPr>
          <p:cNvPr id="8" name="Group 7"/>
          <p:cNvGrpSpPr>
            <a:grpSpLocks/>
          </p:cNvGrpSpPr>
          <p:nvPr/>
        </p:nvGrpSpPr>
        <p:grpSpPr bwMode="auto">
          <a:xfrm>
            <a:off x="5518945" y="2269327"/>
            <a:ext cx="3489325" cy="3062285"/>
            <a:chOff x="432" y="960"/>
            <a:chExt cx="768" cy="720"/>
          </a:xfrm>
        </p:grpSpPr>
        <p:pic>
          <p:nvPicPr>
            <p:cNvPr id="9"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 y="1248"/>
              <a:ext cx="15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0000" b="7547"/>
            <a:stretch>
              <a:fillRect/>
            </a:stretch>
          </p:blipFill>
          <p:spPr bwMode="auto">
            <a:xfrm>
              <a:off x="912" y="1248"/>
              <a:ext cx="26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l="-1163" t="25793" r="8139" b="17064"/>
            <a:stretch>
              <a:fillRect/>
            </a:stretch>
          </p:blipFill>
          <p:spPr bwMode="auto">
            <a:xfrm>
              <a:off x="720" y="1010"/>
              <a:ext cx="2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960"/>
              <a:ext cx="23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rrowheads="1"/>
            </p:cNvPicPr>
            <p:nvPr/>
          </p:nvPicPr>
          <p:blipFill>
            <a:blip r:embed="rId8">
              <a:extLst>
                <a:ext uri="{28A0092B-C50C-407E-A947-70E740481C1C}">
                  <a14:useLocalDpi xmlns:a14="http://schemas.microsoft.com/office/drawing/2010/main" val="0"/>
                </a:ext>
              </a:extLst>
            </a:blip>
            <a:srcRect l="13904" t="6857" r="8607" b="13715"/>
            <a:stretch>
              <a:fillRect/>
            </a:stretch>
          </p:blipFill>
          <p:spPr bwMode="auto">
            <a:xfrm>
              <a:off x="981" y="962"/>
              <a:ext cx="2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9">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08" y="1440"/>
              <a:ext cx="17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18108" t="17978" r="10287" b="10112"/>
            <a:stretch>
              <a:fillRect/>
            </a:stretch>
          </p:blipFill>
          <p:spPr bwMode="auto">
            <a:xfrm>
              <a:off x="476" y="1488"/>
              <a:ext cx="1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13" t="29181" r="10031" b="23607"/>
            <a:stretch>
              <a:fillRect/>
            </a:stretch>
          </p:blipFill>
          <p:spPr bwMode="auto">
            <a:xfrm>
              <a:off x="672" y="1488"/>
              <a:ext cx="2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8750" r="8397" b="25000"/>
            <a:stretch>
              <a:fillRect/>
            </a:stretch>
          </p:blipFill>
          <p:spPr bwMode="auto">
            <a:xfrm>
              <a:off x="432" y="1248"/>
              <a:ext cx="2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96172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9163" y="3267869"/>
            <a:ext cx="7162800"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000" i="0"/>
              <a:t>What is the meaning of screening in Y2K?</a:t>
            </a:r>
          </a:p>
        </p:txBody>
      </p:sp>
      <p:grpSp>
        <p:nvGrpSpPr>
          <p:cNvPr id="3" name="Group 2"/>
          <p:cNvGrpSpPr>
            <a:grpSpLocks/>
          </p:cNvGrpSpPr>
          <p:nvPr/>
        </p:nvGrpSpPr>
        <p:grpSpPr bwMode="auto">
          <a:xfrm>
            <a:off x="1382713" y="1801019"/>
            <a:ext cx="6248400" cy="4876800"/>
            <a:chOff x="912" y="816"/>
            <a:chExt cx="3936" cy="3072"/>
          </a:xfrm>
        </p:grpSpPr>
        <p:grpSp>
          <p:nvGrpSpPr>
            <p:cNvPr id="11" name="Group 10"/>
            <p:cNvGrpSpPr>
              <a:grpSpLocks/>
            </p:cNvGrpSpPr>
            <p:nvPr/>
          </p:nvGrpSpPr>
          <p:grpSpPr bwMode="auto">
            <a:xfrm>
              <a:off x="912" y="816"/>
              <a:ext cx="3936" cy="3072"/>
              <a:chOff x="912" y="816"/>
              <a:chExt cx="3936" cy="3072"/>
            </a:xfrm>
          </p:grpSpPr>
          <p:grpSp>
            <p:nvGrpSpPr>
              <p:cNvPr id="14" name="Group 13"/>
              <p:cNvGrpSpPr>
                <a:grpSpLocks/>
              </p:cNvGrpSpPr>
              <p:nvPr/>
            </p:nvGrpSpPr>
            <p:grpSpPr bwMode="auto">
              <a:xfrm>
                <a:off x="912" y="816"/>
                <a:ext cx="3936" cy="2886"/>
                <a:chOff x="912" y="816"/>
                <a:chExt cx="3936" cy="2886"/>
              </a:xfrm>
            </p:grpSpPr>
            <p:grpSp>
              <p:nvGrpSpPr>
                <p:cNvPr id="16" name="Group 15"/>
                <p:cNvGrpSpPr>
                  <a:grpSpLocks/>
                </p:cNvGrpSpPr>
                <p:nvPr/>
              </p:nvGrpSpPr>
              <p:grpSpPr bwMode="auto">
                <a:xfrm>
                  <a:off x="912" y="816"/>
                  <a:ext cx="3936" cy="2688"/>
                  <a:chOff x="912" y="816"/>
                  <a:chExt cx="3936" cy="2688"/>
                </a:xfrm>
              </p:grpSpPr>
              <p:sp>
                <p:nvSpPr>
                  <p:cNvPr id="24" name="Rectangle 23"/>
                  <p:cNvSpPr>
                    <a:spLocks noChangeArrowheads="1"/>
                  </p:cNvSpPr>
                  <p:nvPr/>
                </p:nvSpPr>
                <p:spPr bwMode="auto">
                  <a:xfrm>
                    <a:off x="912" y="816"/>
                    <a:ext cx="3936" cy="2688"/>
                  </a:xfrm>
                  <a:prstGeom prst="rect">
                    <a:avLst/>
                  </a:prstGeom>
                  <a:gradFill rotWithShape="0">
                    <a:gsLst>
                      <a:gs pos="0">
                        <a:schemeClr val="hlink">
                          <a:gamma/>
                          <a:tint val="21176"/>
                          <a:invGamma/>
                        </a:schemeClr>
                      </a:gs>
                      <a:gs pos="100000">
                        <a:schemeClr va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5" name="Line 8"/>
                  <p:cNvSpPr>
                    <a:spLocks noChangeShapeType="1"/>
                  </p:cNvSpPr>
                  <p:nvPr/>
                </p:nvSpPr>
                <p:spPr bwMode="auto">
                  <a:xfrm>
                    <a:off x="1824"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6" name="Line 9"/>
                  <p:cNvSpPr>
                    <a:spLocks noChangeShapeType="1"/>
                  </p:cNvSpPr>
                  <p:nvPr/>
                </p:nvSpPr>
                <p:spPr bwMode="auto">
                  <a:xfrm>
                    <a:off x="4416"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7" name="Line 10"/>
                  <p:cNvSpPr>
                    <a:spLocks noChangeShapeType="1"/>
                  </p:cNvSpPr>
                  <p:nvPr/>
                </p:nvSpPr>
                <p:spPr bwMode="auto">
                  <a:xfrm>
                    <a:off x="3888"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8" name="Line 11"/>
                  <p:cNvSpPr>
                    <a:spLocks noChangeShapeType="1"/>
                  </p:cNvSpPr>
                  <p:nvPr/>
                </p:nvSpPr>
                <p:spPr bwMode="auto">
                  <a:xfrm>
                    <a:off x="3360"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9" name="Line 12"/>
                  <p:cNvSpPr>
                    <a:spLocks noChangeShapeType="1"/>
                  </p:cNvSpPr>
                  <p:nvPr/>
                </p:nvSpPr>
                <p:spPr bwMode="auto">
                  <a:xfrm>
                    <a:off x="2880"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0" name="Line 13"/>
                  <p:cNvSpPr>
                    <a:spLocks noChangeShapeType="1"/>
                  </p:cNvSpPr>
                  <p:nvPr/>
                </p:nvSpPr>
                <p:spPr bwMode="auto">
                  <a:xfrm>
                    <a:off x="2352"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1" name="Line 14"/>
                  <p:cNvSpPr>
                    <a:spLocks noChangeShapeType="1"/>
                  </p:cNvSpPr>
                  <p:nvPr/>
                </p:nvSpPr>
                <p:spPr bwMode="auto">
                  <a:xfrm>
                    <a:off x="1296" y="345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
              <p:nvSpPr>
                <p:cNvPr id="17" name="Text Box 15"/>
                <p:cNvSpPr txBox="1">
                  <a:spLocks noChangeArrowheads="1"/>
                </p:cNvSpPr>
                <p:nvPr/>
              </p:nvSpPr>
              <p:spPr bwMode="auto">
                <a:xfrm>
                  <a:off x="1200" y="3510"/>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2</a:t>
                  </a:r>
                </a:p>
              </p:txBody>
            </p:sp>
            <p:sp>
              <p:nvSpPr>
                <p:cNvPr id="18" name="Text Box 16"/>
                <p:cNvSpPr txBox="1">
                  <a:spLocks noChangeArrowheads="1"/>
                </p:cNvSpPr>
                <p:nvPr/>
              </p:nvSpPr>
              <p:spPr bwMode="auto">
                <a:xfrm>
                  <a:off x="1728" y="3510"/>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4</a:t>
                  </a:r>
                </a:p>
              </p:txBody>
            </p:sp>
            <p:sp>
              <p:nvSpPr>
                <p:cNvPr id="19" name="Text Box 17"/>
                <p:cNvSpPr txBox="1">
                  <a:spLocks noChangeArrowheads="1"/>
                </p:cNvSpPr>
                <p:nvPr/>
              </p:nvSpPr>
              <p:spPr bwMode="auto">
                <a:xfrm>
                  <a:off x="2256" y="3510"/>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6</a:t>
                  </a:r>
                </a:p>
              </p:txBody>
            </p:sp>
            <p:sp>
              <p:nvSpPr>
                <p:cNvPr id="20" name="Text Box 18"/>
                <p:cNvSpPr txBox="1">
                  <a:spLocks noChangeArrowheads="1"/>
                </p:cNvSpPr>
                <p:nvPr/>
              </p:nvSpPr>
              <p:spPr bwMode="auto">
                <a:xfrm>
                  <a:off x="2784" y="3510"/>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8</a:t>
                  </a:r>
                </a:p>
              </p:txBody>
            </p:sp>
            <p:sp>
              <p:nvSpPr>
                <p:cNvPr id="21" name="Text Box 19"/>
                <p:cNvSpPr txBox="1">
                  <a:spLocks noChangeArrowheads="1"/>
                </p:cNvSpPr>
                <p:nvPr/>
              </p:nvSpPr>
              <p:spPr bwMode="auto">
                <a:xfrm>
                  <a:off x="3264" y="3510"/>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10</a:t>
                  </a:r>
                </a:p>
              </p:txBody>
            </p:sp>
            <p:sp>
              <p:nvSpPr>
                <p:cNvPr id="22" name="Text Box 20"/>
                <p:cNvSpPr txBox="1">
                  <a:spLocks noChangeArrowheads="1"/>
                </p:cNvSpPr>
                <p:nvPr/>
              </p:nvSpPr>
              <p:spPr bwMode="auto">
                <a:xfrm>
                  <a:off x="3840" y="3504"/>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12</a:t>
                  </a:r>
                </a:p>
              </p:txBody>
            </p:sp>
            <p:sp>
              <p:nvSpPr>
                <p:cNvPr id="23" name="Text Box 21"/>
                <p:cNvSpPr txBox="1">
                  <a:spLocks noChangeArrowheads="1"/>
                </p:cNvSpPr>
                <p:nvPr/>
              </p:nvSpPr>
              <p:spPr bwMode="auto">
                <a:xfrm>
                  <a:off x="4310" y="3510"/>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14</a:t>
                  </a:r>
                </a:p>
              </p:txBody>
            </p:sp>
          </p:grpSp>
          <p:sp>
            <p:nvSpPr>
              <p:cNvPr id="15" name="Text Box 22"/>
              <p:cNvSpPr txBox="1">
                <a:spLocks noChangeArrowheads="1"/>
              </p:cNvSpPr>
              <p:nvPr/>
            </p:nvSpPr>
            <p:spPr bwMode="auto">
              <a:xfrm>
                <a:off x="2640" y="3696"/>
                <a:ext cx="49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solidFill>
                      <a:schemeClr val="tx1"/>
                    </a:solidFill>
                  </a:rPr>
                  <a:t>YEARS</a:t>
                </a:r>
              </a:p>
            </p:txBody>
          </p:sp>
        </p:grpSp>
        <p:sp>
          <p:nvSpPr>
            <p:cNvPr id="12" name="Rectangle 11"/>
            <p:cNvSpPr>
              <a:spLocks noChangeArrowheads="1"/>
            </p:cNvSpPr>
            <p:nvPr/>
          </p:nvSpPr>
          <p:spPr bwMode="auto">
            <a:xfrm>
              <a:off x="912" y="2832"/>
              <a:ext cx="1584" cy="48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400" b="0" i="0">
                  <a:solidFill>
                    <a:schemeClr val="bg1"/>
                  </a:solidFill>
                </a:rPr>
                <a:t>5000 compounds</a:t>
              </a:r>
            </a:p>
            <a:p>
              <a:pPr algn="ctr">
                <a:lnSpc>
                  <a:spcPct val="100000"/>
                </a:lnSpc>
                <a:spcBef>
                  <a:spcPct val="0"/>
                </a:spcBef>
              </a:pPr>
              <a:r>
                <a:rPr lang="en-US" sz="1400" b="0" i="0">
                  <a:solidFill>
                    <a:schemeClr val="bg1"/>
                  </a:solidFill>
                </a:rPr>
                <a:t>evaluated</a:t>
              </a:r>
            </a:p>
          </p:txBody>
        </p:sp>
        <p:sp>
          <p:nvSpPr>
            <p:cNvPr id="13" name="Text Box 24"/>
            <p:cNvSpPr txBox="1">
              <a:spLocks noChangeArrowheads="1"/>
            </p:cNvSpPr>
            <p:nvPr/>
          </p:nvSpPr>
          <p:spPr bwMode="auto">
            <a:xfrm>
              <a:off x="2592" y="2842"/>
              <a:ext cx="221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200" b="0">
                  <a:solidFill>
                    <a:schemeClr val="tx1"/>
                  </a:solidFill>
                  <a:effectLst>
                    <a:outerShdw blurRad="38100" dist="38100" dir="2700000" algn="tl">
                      <a:srgbClr val="DDDDDD"/>
                    </a:outerShdw>
                  </a:effectLst>
                </a:rPr>
                <a:t>Discovery and Preclinical testing:</a:t>
              </a:r>
            </a:p>
            <a:p>
              <a:pPr algn="just">
                <a:lnSpc>
                  <a:spcPct val="100000"/>
                </a:lnSpc>
                <a:spcBef>
                  <a:spcPct val="0"/>
                </a:spcBef>
              </a:pPr>
              <a:r>
                <a:rPr lang="en-US" sz="1200" b="0" i="0">
                  <a:solidFill>
                    <a:schemeClr val="tx1"/>
                  </a:solidFill>
                  <a:effectLst>
                    <a:outerShdw blurRad="38100" dist="38100" dir="2700000" algn="tl">
                      <a:srgbClr val="DDDDDD"/>
                    </a:outerShdw>
                  </a:effectLst>
                </a:rPr>
                <a:t>Compounds are identified and evaluated in laboratory and animal studies for safety, biological activity formulation.</a:t>
              </a:r>
            </a:p>
          </p:txBody>
        </p:sp>
      </p:grpSp>
      <p:grpSp>
        <p:nvGrpSpPr>
          <p:cNvPr id="4" name="Group 3"/>
          <p:cNvGrpSpPr>
            <a:grpSpLocks/>
          </p:cNvGrpSpPr>
          <p:nvPr/>
        </p:nvGrpSpPr>
        <p:grpSpPr bwMode="auto">
          <a:xfrm>
            <a:off x="925513" y="1724819"/>
            <a:ext cx="3810000" cy="2971800"/>
            <a:chOff x="624" y="768"/>
            <a:chExt cx="2400" cy="1872"/>
          </a:xfrm>
        </p:grpSpPr>
        <p:sp>
          <p:nvSpPr>
            <p:cNvPr id="9" name="Rectangle 8"/>
            <p:cNvSpPr>
              <a:spLocks noChangeArrowheads="1"/>
            </p:cNvSpPr>
            <p:nvPr/>
          </p:nvSpPr>
          <p:spPr bwMode="auto">
            <a:xfrm>
              <a:off x="624" y="768"/>
              <a:ext cx="2400" cy="1872"/>
            </a:xfrm>
            <a:prstGeom prst="rect">
              <a:avLst/>
            </a:prstGeom>
            <a:solidFill>
              <a:schemeClr val="accent1"/>
            </a:solidFill>
            <a:ln w="9525">
              <a:solidFill>
                <a:schemeClr val="tx1"/>
              </a:solidFill>
              <a:miter lim="800000"/>
              <a:headEnd/>
              <a:tailEnd/>
            </a:ln>
            <a:effectLst>
              <a:outerShdw blurRad="63500" dist="107763" dir="2700000" algn="ctr" rotWithShape="0">
                <a:schemeClr val="bg2">
                  <a:alpha val="74998"/>
                </a:schemeClr>
              </a:outerShdw>
            </a:effectLst>
          </p:spPr>
          <p:txBody>
            <a:bodyPr anchor="ctr" anchorCtr="1"/>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400" b="0" i="0">
                  <a:solidFill>
                    <a:schemeClr val="tx1"/>
                  </a:solidFill>
                </a:rPr>
                <a:t>From 1934 to 1994 Merck scientists synthesized and screened about 250.000 new chemical entities in their search for new medicines.</a:t>
              </a:r>
            </a:p>
            <a:p>
              <a:pPr algn="ctr">
                <a:lnSpc>
                  <a:spcPct val="100000"/>
                </a:lnSpc>
                <a:spcBef>
                  <a:spcPct val="0"/>
                </a:spcBef>
              </a:pPr>
              <a:endParaRPr lang="en-US" sz="1400" b="0" i="0">
                <a:solidFill>
                  <a:schemeClr val="tx1"/>
                </a:solidFill>
              </a:endParaRPr>
            </a:p>
            <a:p>
              <a:pPr algn="ctr">
                <a:lnSpc>
                  <a:spcPct val="100000"/>
                </a:lnSpc>
                <a:spcBef>
                  <a:spcPct val="0"/>
                </a:spcBef>
              </a:pPr>
              <a:r>
                <a:rPr lang="en-US" sz="1600" b="0">
                  <a:solidFill>
                    <a:schemeClr val="tx1"/>
                  </a:solidFill>
                  <a:effectLst>
                    <a:outerShdw blurRad="38100" dist="38100" dir="2700000" algn="tl">
                      <a:srgbClr val="FFFFFF"/>
                    </a:outerShdw>
                  </a:effectLst>
                </a:rPr>
                <a:t>Since 1995, they have screened more than 5.0 million compounds</a:t>
              </a:r>
            </a:p>
          </p:txBody>
        </p:sp>
        <p:pic>
          <p:nvPicPr>
            <p:cNvPr id="10" name="Picture 9" descr="logo_merck"/>
            <p:cNvPicPr>
              <a:picLocks noChangeAspect="1" noChangeArrowheads="1"/>
            </p:cNvPicPr>
            <p:nvPr/>
          </p:nvPicPr>
          <p:blipFill>
            <a:blip r:embed="rId2">
              <a:extLst>
                <a:ext uri="{28A0092B-C50C-407E-A947-70E740481C1C}">
                  <a14:useLocalDpi xmlns:a14="http://schemas.microsoft.com/office/drawing/2010/main" val="0"/>
                </a:ext>
              </a:extLst>
            </a:blip>
            <a:srcRect b="15419"/>
            <a:stretch>
              <a:fillRect/>
            </a:stretch>
          </p:blipFill>
          <p:spPr bwMode="auto">
            <a:xfrm>
              <a:off x="624" y="768"/>
              <a:ext cx="958" cy="3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a:grpSpLocks/>
          </p:cNvGrpSpPr>
          <p:nvPr/>
        </p:nvGrpSpPr>
        <p:grpSpPr bwMode="auto">
          <a:xfrm>
            <a:off x="5040313" y="2258219"/>
            <a:ext cx="3733800" cy="2590800"/>
            <a:chOff x="3264" y="1104"/>
            <a:chExt cx="2352" cy="1632"/>
          </a:xfrm>
        </p:grpSpPr>
        <p:sp>
          <p:nvSpPr>
            <p:cNvPr id="7" name="Rectangle 6"/>
            <p:cNvSpPr>
              <a:spLocks noChangeArrowheads="1"/>
            </p:cNvSpPr>
            <p:nvPr/>
          </p:nvSpPr>
          <p:spPr bwMode="auto">
            <a:xfrm>
              <a:off x="3264" y="1104"/>
              <a:ext cx="2352" cy="1632"/>
            </a:xfrm>
            <a:prstGeom prst="rect">
              <a:avLst/>
            </a:prstGeom>
            <a:solidFill>
              <a:srgbClr val="CCFFFF"/>
            </a:solidFill>
            <a:ln w="9525">
              <a:solidFill>
                <a:schemeClr val="tx1"/>
              </a:solidFill>
              <a:miter lim="800000"/>
              <a:headEnd/>
              <a:tailEnd/>
            </a:ln>
            <a:effectLst>
              <a:outerShdw blurRad="63500" dist="107763" dir="2700000" algn="ctr" rotWithShape="0">
                <a:schemeClr val="bg2">
                  <a:alpha val="74998"/>
                </a:schemeClr>
              </a:outerShdw>
            </a:effectLst>
          </p:spPr>
          <p:txBody>
            <a:bodyPr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400" b="0" i="0">
                  <a:solidFill>
                    <a:schemeClr val="tx1"/>
                  </a:solidFill>
                </a:rPr>
                <a:t>Expects to go from screening 100.000 (2001/2002) new chemical entities/day to</a:t>
              </a:r>
            </a:p>
            <a:p>
              <a:pPr algn="ctr">
                <a:lnSpc>
                  <a:spcPct val="100000"/>
                </a:lnSpc>
                <a:spcBef>
                  <a:spcPct val="0"/>
                </a:spcBef>
              </a:pPr>
              <a:r>
                <a:rPr lang="en-US" sz="1400" b="0" i="0">
                  <a:solidFill>
                    <a:schemeClr val="tx1"/>
                  </a:solidFill>
                </a:rPr>
                <a:t>1.000.000/day in 6 years </a:t>
              </a:r>
            </a:p>
          </p:txBody>
        </p:sp>
        <p:pic>
          <p:nvPicPr>
            <p:cNvPr id="8" name="Picture 7" descr="novartis_logo"/>
            <p:cNvPicPr>
              <a:picLocks noChangeAspect="1" noChangeArrowheads="1"/>
            </p:cNvPicPr>
            <p:nvPr/>
          </p:nvPicPr>
          <p:blipFill>
            <a:blip r:embed="rId3">
              <a:extLst>
                <a:ext uri="{28A0092B-C50C-407E-A947-70E740481C1C}">
                  <a14:useLocalDpi xmlns:a14="http://schemas.microsoft.com/office/drawing/2010/main" val="0"/>
                </a:ext>
              </a:extLst>
            </a:blip>
            <a:srcRect t="22588" r="29697"/>
            <a:stretch>
              <a:fillRect/>
            </a:stretch>
          </p:blipFill>
          <p:spPr bwMode="auto">
            <a:xfrm>
              <a:off x="3271" y="1111"/>
              <a:ext cx="1392"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 Box 31"/>
          <p:cNvSpPr txBox="1">
            <a:spLocks noChangeArrowheads="1"/>
          </p:cNvSpPr>
          <p:nvPr/>
        </p:nvSpPr>
        <p:spPr bwMode="auto">
          <a:xfrm>
            <a:off x="369888" y="180181"/>
            <a:ext cx="8320088"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000" i="0">
                <a:solidFill>
                  <a:srgbClr val="000066"/>
                </a:solidFill>
                <a:effectLst>
                  <a:outerShdw blurRad="38100" dist="38100" dir="2700000" algn="tl">
                    <a:srgbClr val="DDDDDD"/>
                  </a:outerShdw>
                </a:effectLst>
              </a:rPr>
              <a:t>HTS driven drug discovery: </a:t>
            </a:r>
          </a:p>
          <a:p>
            <a:pPr algn="ctr">
              <a:lnSpc>
                <a:spcPct val="100000"/>
              </a:lnSpc>
              <a:spcBef>
                <a:spcPct val="0"/>
              </a:spcBef>
            </a:pPr>
            <a:r>
              <a:rPr lang="en-US" sz="3200" i="0">
                <a:solidFill>
                  <a:srgbClr val="000066"/>
                </a:solidFill>
                <a:effectLst>
                  <a:outerShdw blurRad="38100" dist="38100" dir="2700000" algn="tl">
                    <a:srgbClr val="DDDDDD"/>
                  </a:outerShdw>
                </a:effectLst>
              </a:rPr>
              <a:t>is it searching for a needle in a haystack?</a:t>
            </a:r>
            <a:endParaRPr lang="en-US" sz="4000" i="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363786087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S_driven DD"/>
          <p:cNvPicPr>
            <a:picLocks noChangeAspect="1" noChangeArrowheads="1"/>
          </p:cNvPicPr>
          <p:nvPr/>
        </p:nvPicPr>
        <p:blipFill>
          <a:blip r:embed="rId2">
            <a:clrChange>
              <a:clrFrom>
                <a:srgbClr val="FCFDFC"/>
              </a:clrFrom>
              <a:clrTo>
                <a:srgbClr val="FCFDFC">
                  <a:alpha val="0"/>
                </a:srgbClr>
              </a:clrTo>
            </a:clrChange>
            <a:extLst>
              <a:ext uri="{28A0092B-C50C-407E-A947-70E740481C1C}">
                <a14:useLocalDpi xmlns:a14="http://schemas.microsoft.com/office/drawing/2010/main" val="0"/>
              </a:ext>
            </a:extLst>
          </a:blip>
          <a:srcRect/>
          <a:stretch>
            <a:fillRect/>
          </a:stretch>
        </p:blipFill>
        <p:spPr bwMode="auto">
          <a:xfrm>
            <a:off x="-1" y="1874044"/>
            <a:ext cx="9144001" cy="387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1095375" y="438944"/>
            <a:ext cx="7027862" cy="13112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000" b="0" i="0">
                <a:solidFill>
                  <a:srgbClr val="000066"/>
                </a:solidFill>
                <a:effectLst>
                  <a:outerShdw blurRad="38100" dist="38100" dir="2700000" algn="tl">
                    <a:srgbClr val="DDDDDD"/>
                  </a:outerShdw>
                </a:effectLst>
              </a:rPr>
              <a:t>HTS driven drug discovery: </a:t>
            </a:r>
          </a:p>
          <a:p>
            <a:pPr algn="ctr">
              <a:lnSpc>
                <a:spcPct val="100000"/>
              </a:lnSpc>
              <a:spcBef>
                <a:spcPct val="0"/>
              </a:spcBef>
            </a:pPr>
            <a:r>
              <a:rPr lang="en-US" sz="4000" b="0" i="0">
                <a:solidFill>
                  <a:srgbClr val="000066"/>
                </a:solidFill>
                <a:effectLst>
                  <a:outerShdw blurRad="38100" dist="38100" dir="2700000" algn="tl">
                    <a:srgbClr val="DDDDDD"/>
                  </a:outerShdw>
                </a:effectLst>
              </a:rPr>
              <a:t>the gigachemistry era.</a:t>
            </a:r>
          </a:p>
        </p:txBody>
      </p:sp>
      <p:sp>
        <p:nvSpPr>
          <p:cNvPr id="4" name="Text Box 4"/>
          <p:cNvSpPr txBox="1">
            <a:spLocks noChangeArrowheads="1"/>
          </p:cNvSpPr>
          <p:nvPr/>
        </p:nvSpPr>
        <p:spPr bwMode="auto">
          <a:xfrm>
            <a:off x="1709737" y="5931694"/>
            <a:ext cx="591624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b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3200" i="0" dirty="0" smtClean="0">
                <a:solidFill>
                  <a:srgbClr val="000066"/>
                </a:solidFill>
              </a:rPr>
              <a:t>Average </a:t>
            </a:r>
            <a:r>
              <a:rPr lang="en-US" sz="3200" i="0" dirty="0">
                <a:solidFill>
                  <a:srgbClr val="000066"/>
                </a:solidFill>
              </a:rPr>
              <a:t>4/5 years: $40-100 M</a:t>
            </a:r>
          </a:p>
        </p:txBody>
      </p:sp>
    </p:spTree>
    <p:extLst>
      <p:ext uri="{BB962C8B-B14F-4D97-AF65-F5344CB8AC3E}">
        <p14:creationId xmlns:p14="http://schemas.microsoft.com/office/powerpoint/2010/main" val="133492260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10331" y="1409700"/>
            <a:ext cx="8923338"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2800" i="0">
                <a:solidFill>
                  <a:srgbClr val="CC0000"/>
                </a:solidFill>
              </a:rPr>
              <a:t>Proof of Concept Study</a:t>
            </a:r>
          </a:p>
          <a:p>
            <a:pPr algn="just">
              <a:lnSpc>
                <a:spcPct val="100000"/>
              </a:lnSpc>
              <a:spcBef>
                <a:spcPct val="0"/>
              </a:spcBef>
              <a:spcAft>
                <a:spcPct val="20000"/>
              </a:spcAft>
              <a:buFontTx/>
              <a:buChar char="•"/>
            </a:pPr>
            <a:r>
              <a:rPr lang="en-US" sz="2400" b="0" i="0">
                <a:solidFill>
                  <a:srgbClr val="000066"/>
                </a:solidFill>
              </a:rPr>
              <a:t>50 year old female with metastatic GIST diagnosed in 1996.</a:t>
            </a:r>
          </a:p>
          <a:p>
            <a:pPr algn="just">
              <a:lnSpc>
                <a:spcPct val="100000"/>
              </a:lnSpc>
              <a:spcBef>
                <a:spcPct val="0"/>
              </a:spcBef>
              <a:spcAft>
                <a:spcPct val="20000"/>
              </a:spcAft>
              <a:buFontTx/>
              <a:buChar char="•"/>
            </a:pPr>
            <a:r>
              <a:rPr lang="en-US" sz="2400" b="0" i="0">
                <a:solidFill>
                  <a:srgbClr val="000066"/>
                </a:solidFill>
              </a:rPr>
              <a:t>Liver metastases and multiple small intra-abdominal metastases were excised in 1998.</a:t>
            </a:r>
          </a:p>
          <a:p>
            <a:pPr algn="just">
              <a:lnSpc>
                <a:spcPct val="100000"/>
              </a:lnSpc>
              <a:spcBef>
                <a:spcPct val="0"/>
              </a:spcBef>
              <a:spcAft>
                <a:spcPct val="20000"/>
              </a:spcAft>
              <a:buFontTx/>
              <a:buChar char="•"/>
            </a:pPr>
            <a:r>
              <a:rPr lang="en-US" sz="2400" b="0" i="0">
                <a:solidFill>
                  <a:srgbClr val="000066"/>
                </a:solidFill>
              </a:rPr>
              <a:t>Seven cycles of chemotherapy with doxorubicin, ifosfamide, and dacarbazine with no response.</a:t>
            </a:r>
          </a:p>
          <a:p>
            <a:pPr algn="just">
              <a:lnSpc>
                <a:spcPct val="100000"/>
              </a:lnSpc>
              <a:spcBef>
                <a:spcPct val="0"/>
              </a:spcBef>
              <a:spcAft>
                <a:spcPct val="20000"/>
              </a:spcAft>
              <a:buFontTx/>
              <a:buChar char="•"/>
            </a:pPr>
            <a:r>
              <a:rPr lang="en-US" sz="2400" b="0" i="0">
                <a:solidFill>
                  <a:srgbClr val="000066"/>
                </a:solidFill>
              </a:rPr>
              <a:t>In March 1999 had bowel obstruction found atlaparotomy to have diffuse intra-abdominal mets.</a:t>
            </a:r>
          </a:p>
          <a:p>
            <a:pPr algn="just">
              <a:lnSpc>
                <a:spcPct val="100000"/>
              </a:lnSpc>
              <a:spcBef>
                <a:spcPct val="0"/>
              </a:spcBef>
              <a:spcAft>
                <a:spcPct val="20000"/>
              </a:spcAft>
              <a:buFontTx/>
              <a:buChar char="•"/>
            </a:pPr>
            <a:r>
              <a:rPr lang="en-US" sz="2400" b="0" i="0">
                <a:solidFill>
                  <a:srgbClr val="000066"/>
                </a:solidFill>
              </a:rPr>
              <a:t>Received thalidomide and α-interferon with no response.</a:t>
            </a:r>
          </a:p>
          <a:p>
            <a:pPr algn="just">
              <a:lnSpc>
                <a:spcPct val="100000"/>
              </a:lnSpc>
              <a:spcBef>
                <a:spcPct val="0"/>
              </a:spcBef>
              <a:spcAft>
                <a:spcPct val="20000"/>
              </a:spcAft>
            </a:pPr>
            <a:endParaRPr lang="en-US" sz="2400" b="0" i="0">
              <a:solidFill>
                <a:srgbClr val="000066"/>
              </a:solidFill>
            </a:endParaRPr>
          </a:p>
          <a:p>
            <a:pPr algn="just">
              <a:lnSpc>
                <a:spcPct val="100000"/>
              </a:lnSpc>
              <a:spcBef>
                <a:spcPct val="0"/>
              </a:spcBef>
              <a:spcAft>
                <a:spcPct val="20000"/>
              </a:spcAft>
            </a:pPr>
            <a:endParaRPr lang="en-US" sz="2400" b="0" i="0">
              <a:solidFill>
                <a:srgbClr val="000066"/>
              </a:solidFill>
            </a:endParaRPr>
          </a:p>
          <a:p>
            <a:pPr algn="r">
              <a:lnSpc>
                <a:spcPct val="100000"/>
              </a:lnSpc>
              <a:spcBef>
                <a:spcPct val="0"/>
              </a:spcBef>
            </a:pPr>
            <a:r>
              <a:rPr lang="en-US" sz="1200" b="0">
                <a:solidFill>
                  <a:schemeClr val="tx1"/>
                </a:solidFill>
              </a:rPr>
              <a:t>Joensuu, H et al. N. Engl. J. Med., 344: 1052-1056, 2001</a:t>
            </a:r>
          </a:p>
        </p:txBody>
      </p:sp>
      <p:sp>
        <p:nvSpPr>
          <p:cNvPr id="10" name="Text Box 5"/>
          <p:cNvSpPr txBox="1">
            <a:spLocks noChangeArrowheads="1"/>
          </p:cNvSpPr>
          <p:nvPr/>
        </p:nvSpPr>
        <p:spPr bwMode="auto">
          <a:xfrm>
            <a:off x="1069181" y="219075"/>
            <a:ext cx="7943850"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600" i="0">
                <a:solidFill>
                  <a:srgbClr val="000066"/>
                </a:solidFill>
                <a:effectLst>
                  <a:outerShdw blurRad="38100" dist="38100" dir="2700000" algn="tl">
                    <a:srgbClr val="DDDDDD"/>
                  </a:outerShdw>
                </a:effectLst>
              </a:rPr>
              <a:t>…concretamente?</a:t>
            </a:r>
            <a:endParaRPr lang="en-GB" sz="3600" i="0">
              <a:solidFill>
                <a:srgbClr val="000066"/>
              </a:solidFill>
              <a:effectLst>
                <a:outerShdw blurRad="38100" dist="38100" dir="2700000" algn="tl">
                  <a:srgbClr val="DDDDDD"/>
                </a:outerShdw>
              </a:effectLst>
            </a:endParaRPr>
          </a:p>
        </p:txBody>
      </p:sp>
      <p:sp>
        <p:nvSpPr>
          <p:cNvPr id="11" name="Rectangle 10"/>
          <p:cNvSpPr>
            <a:spLocks noChangeArrowheads="1"/>
          </p:cNvSpPr>
          <p:nvPr/>
        </p:nvSpPr>
        <p:spPr bwMode="auto">
          <a:xfrm>
            <a:off x="5385594" y="2174875"/>
            <a:ext cx="2557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b="0">
                <a:solidFill>
                  <a:srgbClr val="CC0000"/>
                </a:solidFill>
                <a:latin typeface="Arial" charset="0"/>
              </a:rPr>
              <a:t>gastrointestinal stromal tumor </a:t>
            </a:r>
          </a:p>
        </p:txBody>
      </p:sp>
      <p:pic>
        <p:nvPicPr>
          <p:cNvPr id="12" name="Picture 11" descr="Doxorubicin_chemical_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756" y="5559425"/>
            <a:ext cx="1360488" cy="10445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fosfam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819" y="5505450"/>
            <a:ext cx="1381125" cy="863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Dacarbazine_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981" y="5578475"/>
            <a:ext cx="1173163" cy="7826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halidom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181" y="5535613"/>
            <a:ext cx="1479550" cy="84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19683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04586" y="693058"/>
            <a:ext cx="8399162" cy="5756729"/>
          </a:xfrm>
          <a:prstGeom prst="rect">
            <a:avLst/>
          </a:prstGeom>
        </p:spPr>
      </p:pic>
    </p:spTree>
    <p:extLst>
      <p:ext uri="{BB962C8B-B14F-4D97-AF65-F5344CB8AC3E}">
        <p14:creationId xmlns:p14="http://schemas.microsoft.com/office/powerpoint/2010/main" val="1708641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noChangeArrowheads="1"/>
          </p:cNvPicPr>
          <p:nvPr/>
        </p:nvPicPr>
        <p:blipFill>
          <a:blip r:embed="rId2">
            <a:extLst>
              <a:ext uri="{28A0092B-C50C-407E-A947-70E740481C1C}">
                <a14:useLocalDpi xmlns:a14="http://schemas.microsoft.com/office/drawing/2010/main" val="0"/>
              </a:ext>
            </a:extLst>
          </a:blip>
          <a:srcRect t="1036" b="777"/>
          <a:stretch>
            <a:fillRect/>
          </a:stretch>
        </p:blipFill>
        <p:spPr bwMode="auto">
          <a:xfrm>
            <a:off x="4866481" y="195262"/>
            <a:ext cx="4040187"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13579"/>
          <a:stretch>
            <a:fillRect/>
          </a:stretch>
        </p:blipFill>
        <p:spPr bwMode="auto">
          <a:xfrm rot="5400000">
            <a:off x="5399881" y="3552825"/>
            <a:ext cx="2932112" cy="328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Text Box 6"/>
          <p:cNvSpPr txBox="1">
            <a:spLocks noChangeArrowheads="1"/>
          </p:cNvSpPr>
          <p:nvPr/>
        </p:nvSpPr>
        <p:spPr bwMode="auto">
          <a:xfrm>
            <a:off x="5342731" y="3552825"/>
            <a:ext cx="1220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t>pre Imatinib</a:t>
            </a:r>
            <a:endParaRPr lang="en-US" sz="1400" b="0" i="0" baseline="30000"/>
          </a:p>
        </p:txBody>
      </p:sp>
      <p:sp>
        <p:nvSpPr>
          <p:cNvPr id="5" name="Text Box 7"/>
          <p:cNvSpPr txBox="1">
            <a:spLocks noChangeArrowheads="1"/>
          </p:cNvSpPr>
          <p:nvPr/>
        </p:nvSpPr>
        <p:spPr bwMode="auto">
          <a:xfrm>
            <a:off x="7308056" y="3552825"/>
            <a:ext cx="1304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b="0" i="0"/>
              <a:t>post Imatinib</a:t>
            </a:r>
          </a:p>
        </p:txBody>
      </p:sp>
      <p:sp>
        <p:nvSpPr>
          <p:cNvPr id="6" name="Rectangle 5"/>
          <p:cNvSpPr>
            <a:spLocks noChangeArrowheads="1"/>
          </p:cNvSpPr>
          <p:nvPr/>
        </p:nvSpPr>
        <p:spPr bwMode="auto">
          <a:xfrm>
            <a:off x="237331" y="1563687"/>
            <a:ext cx="4572000" cy="411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600" b="0" i="0">
                <a:solidFill>
                  <a:srgbClr val="CC0000"/>
                </a:solidFill>
              </a:rPr>
              <a:t>Results</a:t>
            </a:r>
          </a:p>
          <a:p>
            <a:pPr algn="ctr">
              <a:lnSpc>
                <a:spcPct val="100000"/>
              </a:lnSpc>
              <a:spcBef>
                <a:spcPct val="0"/>
              </a:spcBef>
            </a:pPr>
            <a:endParaRPr lang="en-US" sz="2800" b="0" i="0">
              <a:solidFill>
                <a:schemeClr val="tx1"/>
              </a:solidFill>
            </a:endParaRPr>
          </a:p>
          <a:p>
            <a:pPr>
              <a:lnSpc>
                <a:spcPct val="100000"/>
              </a:lnSpc>
              <a:spcBef>
                <a:spcPct val="0"/>
              </a:spcBef>
            </a:pPr>
            <a:r>
              <a:rPr lang="en-US" b="0" i="0">
                <a:solidFill>
                  <a:srgbClr val="000066"/>
                </a:solidFill>
              </a:rPr>
              <a:t>MRI:</a:t>
            </a:r>
          </a:p>
          <a:p>
            <a:pPr algn="just">
              <a:lnSpc>
                <a:spcPct val="100000"/>
              </a:lnSpc>
              <a:spcBef>
                <a:spcPct val="0"/>
              </a:spcBef>
            </a:pPr>
            <a:r>
              <a:rPr lang="en-US" b="0" i="0">
                <a:solidFill>
                  <a:srgbClr val="000066"/>
                </a:solidFill>
              </a:rPr>
              <a:t>– 2wks: 41% reduction tumor size;</a:t>
            </a:r>
          </a:p>
          <a:p>
            <a:pPr algn="just">
              <a:lnSpc>
                <a:spcPct val="100000"/>
              </a:lnSpc>
              <a:spcBef>
                <a:spcPct val="0"/>
              </a:spcBef>
            </a:pPr>
            <a:r>
              <a:rPr lang="en-US" b="0" i="0">
                <a:solidFill>
                  <a:srgbClr val="000066"/>
                </a:solidFill>
              </a:rPr>
              <a:t>– 8Mo: 75% reduction tumor size;</a:t>
            </a:r>
          </a:p>
          <a:p>
            <a:pPr algn="just">
              <a:lnSpc>
                <a:spcPct val="100000"/>
              </a:lnSpc>
              <a:spcBef>
                <a:spcPct val="0"/>
              </a:spcBef>
            </a:pPr>
            <a:r>
              <a:rPr lang="en-US" b="0" i="0">
                <a:solidFill>
                  <a:srgbClr val="000066"/>
                </a:solidFill>
              </a:rPr>
              <a:t>– 14Mo: &gt;80% reduction tumor size;</a:t>
            </a:r>
          </a:p>
          <a:p>
            <a:pPr algn="just">
              <a:lnSpc>
                <a:spcPct val="100000"/>
              </a:lnSpc>
              <a:spcBef>
                <a:spcPct val="0"/>
              </a:spcBef>
            </a:pPr>
            <a:endParaRPr lang="en-US" b="0" i="0">
              <a:solidFill>
                <a:srgbClr val="000066"/>
              </a:solidFill>
            </a:endParaRPr>
          </a:p>
          <a:p>
            <a:pPr algn="just">
              <a:lnSpc>
                <a:spcPct val="100000"/>
              </a:lnSpc>
              <a:spcBef>
                <a:spcPct val="0"/>
              </a:spcBef>
            </a:pPr>
            <a:r>
              <a:rPr lang="en-US" b="0" i="0">
                <a:solidFill>
                  <a:srgbClr val="000066"/>
                </a:solidFill>
              </a:rPr>
              <a:t>Biological Response: needle biopsy liver showed dramatic reduction in Kit positivity.</a:t>
            </a:r>
          </a:p>
          <a:p>
            <a:pPr algn="just">
              <a:lnSpc>
                <a:spcPct val="100000"/>
              </a:lnSpc>
              <a:spcBef>
                <a:spcPct val="0"/>
              </a:spcBef>
            </a:pPr>
            <a:endParaRPr lang="en-US" b="0" i="0">
              <a:solidFill>
                <a:srgbClr val="000066"/>
              </a:solidFill>
            </a:endParaRPr>
          </a:p>
          <a:p>
            <a:pPr algn="just">
              <a:lnSpc>
                <a:spcPct val="100000"/>
              </a:lnSpc>
              <a:spcBef>
                <a:spcPct val="0"/>
              </a:spcBef>
            </a:pPr>
            <a:r>
              <a:rPr lang="en-US" b="0" i="0">
                <a:solidFill>
                  <a:srgbClr val="000066"/>
                </a:solidFill>
              </a:rPr>
              <a:t>FDG-PET scan: 4 weeks</a:t>
            </a:r>
          </a:p>
        </p:txBody>
      </p:sp>
    </p:spTree>
    <p:extLst>
      <p:ext uri="{BB962C8B-B14F-4D97-AF65-F5344CB8AC3E}">
        <p14:creationId xmlns:p14="http://schemas.microsoft.com/office/powerpoint/2010/main" val="1620547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26571" y="611414"/>
            <a:ext cx="8372929" cy="5907567"/>
          </a:xfrm>
          <a:prstGeom prst="rect">
            <a:avLst/>
          </a:prstGeom>
        </p:spPr>
      </p:pic>
    </p:spTree>
    <p:extLst>
      <p:ext uri="{BB962C8B-B14F-4D97-AF65-F5344CB8AC3E}">
        <p14:creationId xmlns:p14="http://schemas.microsoft.com/office/powerpoint/2010/main" val="1123096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44285" y="636815"/>
            <a:ext cx="8245797" cy="5649686"/>
          </a:xfrm>
          <a:prstGeom prst="rect">
            <a:avLst/>
          </a:prstGeom>
        </p:spPr>
      </p:pic>
    </p:spTree>
    <p:extLst>
      <p:ext uri="{BB962C8B-B14F-4D97-AF65-F5344CB8AC3E}">
        <p14:creationId xmlns:p14="http://schemas.microsoft.com/office/powerpoint/2010/main" val="3541124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77787" y="2651125"/>
            <a:ext cx="8988425"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800" i="0">
                <a:solidFill>
                  <a:srgbClr val="000066"/>
                </a:solidFill>
                <a:effectLst>
                  <a:outerShdw blurRad="38100" dist="38100" dir="2700000" algn="tl">
                    <a:srgbClr val="DDDDDD"/>
                  </a:outerShdw>
                </a:effectLst>
              </a:rPr>
              <a:t>Do we solve the problem? Here, it is the answer… </a:t>
            </a:r>
          </a:p>
        </p:txBody>
      </p:sp>
    </p:spTree>
    <p:extLst>
      <p:ext uri="{BB962C8B-B14F-4D97-AF65-F5344CB8AC3E}">
        <p14:creationId xmlns:p14="http://schemas.microsoft.com/office/powerpoint/2010/main" val="92855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03251" y="493784"/>
            <a:ext cx="7951591" cy="646331"/>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nSpc>
                <a:spcPct val="100000"/>
              </a:lnSpc>
              <a:spcBef>
                <a:spcPct val="0"/>
              </a:spcBef>
            </a:pPr>
            <a:r>
              <a:rPr lang="it-IT" sz="3600" b="1" i="0" dirty="0">
                <a:solidFill>
                  <a:srgbClr val="000066"/>
                </a:solidFill>
                <a:effectLst>
                  <a:outerShdw blurRad="38100" dist="38100" dir="2700000" algn="tl">
                    <a:srgbClr val="000000"/>
                  </a:outerShdw>
                </a:effectLst>
              </a:rPr>
              <a:t>Menù (turistico) del </a:t>
            </a:r>
            <a:r>
              <a:rPr lang="it-IT" sz="3600" b="1" i="0" dirty="0" smtClean="0">
                <a:solidFill>
                  <a:srgbClr val="000066"/>
                </a:solidFill>
                <a:effectLst>
                  <a:outerShdw blurRad="38100" dist="38100" dir="2700000" algn="tl">
                    <a:srgbClr val="000000"/>
                  </a:outerShdw>
                </a:effectLst>
              </a:rPr>
              <a:t>CORSO </a:t>
            </a:r>
            <a:r>
              <a:rPr lang="it-IT" sz="3600" b="1" i="0" dirty="0">
                <a:solidFill>
                  <a:srgbClr val="000066"/>
                </a:solidFill>
                <a:effectLst>
                  <a:outerShdw blurRad="38100" dist="38100" dir="2700000" algn="tl">
                    <a:srgbClr val="000000"/>
                  </a:outerShdw>
                </a:effectLst>
              </a:rPr>
              <a:t>di </a:t>
            </a:r>
            <a:r>
              <a:rPr lang="it-IT" sz="3600" b="1" i="0" dirty="0" smtClean="0">
                <a:solidFill>
                  <a:srgbClr val="000066"/>
                </a:solidFill>
                <a:effectLst>
                  <a:outerShdw blurRad="38100" dist="38100" dir="2700000" algn="tl">
                    <a:srgbClr val="000000"/>
                  </a:outerShdw>
                </a:effectLst>
              </a:rPr>
              <a:t>CFA</a:t>
            </a:r>
            <a:endParaRPr lang="en-US" sz="3600" b="1" i="0" dirty="0">
              <a:solidFill>
                <a:srgbClr val="000066"/>
              </a:solidFill>
              <a:effectLst>
                <a:outerShdw blurRad="38100" dist="38100" dir="2700000" algn="tl">
                  <a:srgbClr val="000000"/>
                </a:outerShdw>
              </a:effectLst>
            </a:endParaRPr>
          </a:p>
        </p:txBody>
      </p:sp>
      <p:pic>
        <p:nvPicPr>
          <p:cNvPr id="3" name="Picture 10" descr="Nintendo_chemi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726" y="1267517"/>
            <a:ext cx="6153150" cy="45958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4"/>
          <p:cNvSpPr txBox="1">
            <a:spLocks noChangeArrowheads="1"/>
          </p:cNvSpPr>
          <p:nvPr/>
        </p:nvSpPr>
        <p:spPr bwMode="auto">
          <a:xfrm>
            <a:off x="976471" y="2359806"/>
            <a:ext cx="7378943" cy="350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0">
              <a:lnSpc>
                <a:spcPct val="200000"/>
              </a:lnSpc>
              <a:spcBef>
                <a:spcPct val="0"/>
              </a:spcBef>
              <a:buFontTx/>
              <a:buChar char="•"/>
            </a:pPr>
            <a:r>
              <a:rPr lang="en-US" sz="3800" b="1" dirty="0" smtClean="0">
                <a:solidFill>
                  <a:schemeClr val="accent3">
                    <a:lumMod val="75000"/>
                  </a:schemeClr>
                </a:solidFill>
                <a:effectLst>
                  <a:outerShdw blurRad="38100" dist="38100" dir="2700000" algn="tl">
                    <a:srgbClr val="000000"/>
                  </a:outerShdw>
                </a:effectLst>
              </a:rPr>
              <a:t>Drug Discovery</a:t>
            </a:r>
            <a:endParaRPr lang="en-US" sz="3800" b="1" i="0" dirty="0" smtClean="0">
              <a:solidFill>
                <a:schemeClr val="accent3">
                  <a:lumMod val="75000"/>
                </a:schemeClr>
              </a:solidFill>
              <a:effectLst>
                <a:outerShdw blurRad="38100" dist="38100" dir="2700000" algn="tl">
                  <a:srgbClr val="000000"/>
                </a:outerShdw>
              </a:effectLst>
            </a:endParaRPr>
          </a:p>
          <a:p>
            <a:pPr>
              <a:lnSpc>
                <a:spcPct val="200000"/>
              </a:lnSpc>
              <a:spcBef>
                <a:spcPct val="0"/>
              </a:spcBef>
              <a:buFontTx/>
              <a:buChar char="•"/>
            </a:pPr>
            <a:r>
              <a:rPr lang="en-US" sz="3800" b="1" i="0" dirty="0" smtClean="0">
                <a:solidFill>
                  <a:schemeClr val="accent3">
                    <a:lumMod val="75000"/>
                  </a:schemeClr>
                </a:solidFill>
                <a:effectLst>
                  <a:outerShdw blurRad="38100" dist="38100" dir="2700000" algn="tl">
                    <a:srgbClr val="000000"/>
                  </a:outerShdw>
                </a:effectLst>
              </a:rPr>
              <a:t>Drug Development</a:t>
            </a:r>
          </a:p>
          <a:p>
            <a:pPr>
              <a:lnSpc>
                <a:spcPct val="200000"/>
              </a:lnSpc>
              <a:spcBef>
                <a:spcPct val="0"/>
              </a:spcBef>
              <a:buFontTx/>
              <a:buChar char="•"/>
            </a:pPr>
            <a:r>
              <a:rPr lang="en-US" sz="3800" b="1" i="0" dirty="0" smtClean="0">
                <a:solidFill>
                  <a:schemeClr val="accent3">
                    <a:lumMod val="75000"/>
                  </a:schemeClr>
                </a:solidFill>
                <a:effectLst>
                  <a:outerShdw blurRad="38100" dist="38100" dir="2700000" algn="tl">
                    <a:srgbClr val="000000"/>
                  </a:outerShdw>
                </a:effectLst>
              </a:rPr>
              <a:t>Computational Methodologies </a:t>
            </a:r>
            <a:endParaRPr lang="en-US" sz="3800" b="1" i="0" dirty="0">
              <a:solidFill>
                <a:schemeClr val="accent3">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570189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3"/>
                                        </p:tgtEl>
                                        <p:attrNameLst>
                                          <p:attrName>style.opacity</p:attrName>
                                        </p:attrNameLst>
                                      </p:cBhvr>
                                      <p:to>
                                        <p:strVal val="0.25"/>
                                      </p:to>
                                    </p:set>
                                    <p:animEffect filter="image" prLst="opacity: 0.25">
                                      <p:cBhvr rctx="IE">
                                        <p:cTn id="12" dur="indefinite"/>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7"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21511" y="1763051"/>
            <a:ext cx="8304212" cy="4265370"/>
            <a:chOff x="657" y="1308"/>
            <a:chExt cx="5079" cy="2454"/>
          </a:xfrm>
        </p:grpSpPr>
        <p:pic>
          <p:nvPicPr>
            <p:cNvPr id="4" name="Picture 3" descr="nrd2813-f1"/>
            <p:cNvPicPr>
              <a:picLocks noChangeAspect="1" noChangeArrowheads="1"/>
            </p:cNvPicPr>
            <p:nvPr/>
          </p:nvPicPr>
          <p:blipFill>
            <a:blip r:embed="rId2">
              <a:extLst>
                <a:ext uri="{28A0092B-C50C-407E-A947-70E740481C1C}">
                  <a14:useLocalDpi xmlns:a14="http://schemas.microsoft.com/office/drawing/2010/main" val="0"/>
                </a:ext>
              </a:extLst>
            </a:blip>
            <a:srcRect b="13356"/>
            <a:stretch>
              <a:fillRect/>
            </a:stretch>
          </p:blipFill>
          <p:spPr bwMode="auto">
            <a:xfrm>
              <a:off x="657" y="1308"/>
              <a:ext cx="4622" cy="227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792" y="3647"/>
              <a:ext cx="494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pPr>
              <a:r>
                <a:rPr lang="en-GB" sz="1200" b="0" i="0">
                  <a:latin typeface="Arial" charset="0"/>
                </a:rPr>
                <a:t>Hughes B. </a:t>
              </a:r>
              <a:r>
                <a:rPr lang="en-GB" sz="1200" b="0">
                  <a:latin typeface="Arial" charset="0"/>
                </a:rPr>
                <a:t>Nature Reviews Drug Discovery</a:t>
              </a:r>
              <a:r>
                <a:rPr lang="en-GB" sz="1200" b="0" i="0">
                  <a:latin typeface="Arial" charset="0"/>
                </a:rPr>
                <a:t> </a:t>
              </a:r>
              <a:r>
                <a:rPr lang="en-GB" sz="1200" i="0">
                  <a:latin typeface="Arial" charset="0"/>
                </a:rPr>
                <a:t>7</a:t>
              </a:r>
              <a:r>
                <a:rPr lang="en-GB" sz="1200" b="0" i="0">
                  <a:latin typeface="Arial" charset="0"/>
                </a:rPr>
                <a:t>, 107</a:t>
              </a:r>
              <a:r>
                <a:rPr lang="en-GB" sz="1200" b="0" i="0">
                  <a:latin typeface="Arial" charset="0"/>
                  <a:cs typeface="Arial" charset="0"/>
                </a:rPr>
                <a:t>–</a:t>
              </a:r>
              <a:r>
                <a:rPr lang="en-GB" sz="1200" b="0" i="0">
                  <a:latin typeface="Arial" charset="0"/>
                </a:rPr>
                <a:t>108 (February 2008)</a:t>
              </a:r>
            </a:p>
          </p:txBody>
        </p:sp>
      </p:grpSp>
      <p:sp>
        <p:nvSpPr>
          <p:cNvPr id="3" name="Text Box 6"/>
          <p:cNvSpPr txBox="1">
            <a:spLocks noChangeArrowheads="1"/>
          </p:cNvSpPr>
          <p:nvPr/>
        </p:nvSpPr>
        <p:spPr bwMode="auto">
          <a:xfrm>
            <a:off x="565944" y="671512"/>
            <a:ext cx="8158162" cy="579438"/>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mmm…</a:t>
            </a:r>
            <a:endParaRPr lang="en-GB" sz="3200" i="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3795601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9375" y="638175"/>
            <a:ext cx="89884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800" i="0">
                <a:solidFill>
                  <a:srgbClr val="000066"/>
                </a:solidFill>
                <a:effectLst>
                  <a:outerShdw blurRad="38100" dist="38100" dir="2700000" algn="tl">
                    <a:srgbClr val="DDDDDD"/>
                  </a:outerShdw>
                </a:effectLst>
              </a:rPr>
              <a:t>Apparently not!!! </a:t>
            </a:r>
          </a:p>
        </p:txBody>
      </p:sp>
      <p:sp>
        <p:nvSpPr>
          <p:cNvPr id="3" name="Text Box 4"/>
          <p:cNvSpPr txBox="1">
            <a:spLocks noChangeArrowheads="1"/>
          </p:cNvSpPr>
          <p:nvPr/>
        </p:nvSpPr>
        <p:spPr bwMode="auto">
          <a:xfrm>
            <a:off x="76200" y="1949450"/>
            <a:ext cx="898842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800" i="0">
                <a:solidFill>
                  <a:srgbClr val="000066"/>
                </a:solidFill>
                <a:effectLst>
                  <a:outerShdw blurRad="38100" dist="38100" dir="2700000" algn="tl">
                    <a:srgbClr val="DDDDDD"/>
                  </a:outerShdw>
                </a:effectLst>
              </a:rPr>
              <a:t>The nightmare </a:t>
            </a:r>
            <a:r>
              <a:rPr lang="en-US" sz="4800" i="0">
                <a:effectLst>
                  <a:outerShdw blurRad="38100" dist="38100" dir="2700000" algn="tl">
                    <a:srgbClr val="DDDDDD"/>
                  </a:outerShdw>
                </a:effectLst>
              </a:rPr>
              <a:t>xxx.000:1</a:t>
            </a:r>
            <a:r>
              <a:rPr lang="en-US" sz="4800" i="0">
                <a:solidFill>
                  <a:srgbClr val="000066"/>
                </a:solidFill>
                <a:effectLst>
                  <a:outerShdw blurRad="38100" dist="38100" dir="2700000" algn="tl">
                    <a:srgbClr val="DDDDDD"/>
                  </a:outerShdw>
                </a:effectLst>
              </a:rPr>
              <a:t> is still there… and if we do not improve this ratio the future is very clear!!!</a:t>
            </a:r>
          </a:p>
        </p:txBody>
      </p:sp>
      <p:sp>
        <p:nvSpPr>
          <p:cNvPr id="4" name="Text Box 5"/>
          <p:cNvSpPr txBox="1">
            <a:spLocks noChangeArrowheads="1"/>
          </p:cNvSpPr>
          <p:nvPr/>
        </p:nvSpPr>
        <p:spPr bwMode="auto">
          <a:xfrm>
            <a:off x="77788" y="5395912"/>
            <a:ext cx="89884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800" i="0">
                <a:solidFill>
                  <a:srgbClr val="000066"/>
                </a:solidFill>
                <a:effectLst>
                  <a:outerShdw blurRad="38100" dist="38100" dir="2700000" algn="tl">
                    <a:srgbClr val="DDDDDD"/>
                  </a:outerShdw>
                </a:effectLst>
              </a:rPr>
              <a:t>Clear, but how? </a:t>
            </a:r>
          </a:p>
        </p:txBody>
      </p:sp>
    </p:spTree>
    <p:extLst>
      <p:ext uri="{BB962C8B-B14F-4D97-AF65-F5344CB8AC3E}">
        <p14:creationId xmlns:p14="http://schemas.microsoft.com/office/powerpoint/2010/main" val="4094778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01663" y="273050"/>
            <a:ext cx="7943850" cy="112712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400" i="0">
                <a:solidFill>
                  <a:srgbClr val="000066"/>
                </a:solidFill>
                <a:effectLst>
                  <a:outerShdw blurRad="38100" dist="38100" dir="2700000" algn="tl">
                    <a:srgbClr val="DDDDDD"/>
                  </a:outerShdw>
                </a:effectLst>
              </a:rPr>
              <a:t>… e l</a:t>
            </a:r>
            <a:r>
              <a:rPr lang="ja-JP" altLang="it-IT" sz="3400" i="0">
                <a:solidFill>
                  <a:srgbClr val="000066"/>
                </a:solidFill>
                <a:effectLst>
                  <a:outerShdw blurRad="38100" dist="38100" dir="2700000" algn="tl">
                    <a:srgbClr val="DDDDDD"/>
                  </a:outerShdw>
                </a:effectLst>
              </a:rPr>
              <a:t>’</a:t>
            </a:r>
            <a:r>
              <a:rPr lang="it-IT" sz="3400" i="0">
                <a:solidFill>
                  <a:srgbClr val="000066"/>
                </a:solidFill>
                <a:effectLst>
                  <a:outerShdw blurRad="38100" dist="38100" dir="2700000" algn="tl">
                    <a:srgbClr val="DDDDDD"/>
                  </a:outerShdw>
                </a:effectLst>
              </a:rPr>
              <a:t>informatica con il progettare ci azzecca?</a:t>
            </a:r>
            <a:endParaRPr lang="en-GB" sz="3400" i="0">
              <a:solidFill>
                <a:srgbClr val="000066"/>
              </a:solidFill>
              <a:effectLst>
                <a:outerShdw blurRad="38100" dist="38100" dir="2700000" algn="tl">
                  <a:srgbClr val="DDDDDD"/>
                </a:outerShdw>
              </a:effectLst>
            </a:endParaRPr>
          </a:p>
        </p:txBody>
      </p:sp>
      <p:pic>
        <p:nvPicPr>
          <p:cNvPr id="3" name="Picture 2" descr="03_hafe-log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1" y="1612900"/>
            <a:ext cx="7038975" cy="4972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01_engine-road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614488"/>
            <a:ext cx="7048500" cy="4791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03_l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8" y="1639888"/>
            <a:ext cx="7048500" cy="4791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10_colddr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438" y="1431925"/>
            <a:ext cx="6856413"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46344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nformatica_def"/>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7732" r="1758"/>
          <a:stretch>
            <a:fillRect/>
          </a:stretch>
        </p:blipFill>
        <p:spPr bwMode="auto">
          <a:xfrm>
            <a:off x="562576" y="1090614"/>
            <a:ext cx="8520113"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
          <p:cNvGrpSpPr>
            <a:grpSpLocks/>
          </p:cNvGrpSpPr>
          <p:nvPr/>
        </p:nvGrpSpPr>
        <p:grpSpPr bwMode="auto">
          <a:xfrm>
            <a:off x="1941677" y="73901"/>
            <a:ext cx="4519613" cy="2479675"/>
            <a:chOff x="1350" y="350"/>
            <a:chExt cx="2847" cy="1562"/>
          </a:xfrm>
        </p:grpSpPr>
        <p:sp>
          <p:nvSpPr>
            <p:cNvPr id="4" name="AutoShape 6"/>
            <p:cNvSpPr>
              <a:spLocks noChangeArrowheads="1"/>
            </p:cNvSpPr>
            <p:nvPr/>
          </p:nvSpPr>
          <p:spPr bwMode="auto">
            <a:xfrm>
              <a:off x="3929" y="350"/>
              <a:ext cx="268" cy="637"/>
            </a:xfrm>
            <a:prstGeom prst="downArrow">
              <a:avLst>
                <a:gd name="adj1" fmla="val 50000"/>
                <a:gd name="adj2" fmla="val 59422"/>
              </a:avLst>
            </a:prstGeom>
            <a:solidFill>
              <a:srgbClr val="CC0000"/>
            </a:solidFill>
            <a:ln w="9525">
              <a:solidFill>
                <a:schemeClr val="tx1"/>
              </a:solidFill>
              <a:miter lim="800000"/>
              <a:headEnd/>
              <a:tailEnd/>
            </a:ln>
            <a:effectLst>
              <a:outerShdw blurRad="63500" dist="107763" dir="18900000" algn="ctr" rotWithShape="0">
                <a:schemeClr val="bg2">
                  <a:alpha val="50000"/>
                </a:schemeClr>
              </a:outerShdw>
            </a:effectLst>
          </p:spPr>
          <p:txBody>
            <a:bodyPr wrap="none" anchor="ctr"/>
            <a:lstStyle/>
            <a:p>
              <a:endParaRPr lang="en-US"/>
            </a:p>
          </p:txBody>
        </p:sp>
        <p:sp>
          <p:nvSpPr>
            <p:cNvPr id="5" name="AutoShape 7"/>
            <p:cNvSpPr>
              <a:spLocks noChangeArrowheads="1"/>
            </p:cNvSpPr>
            <p:nvPr/>
          </p:nvSpPr>
          <p:spPr bwMode="auto">
            <a:xfrm flipV="1">
              <a:off x="3623" y="1364"/>
              <a:ext cx="268" cy="507"/>
            </a:xfrm>
            <a:prstGeom prst="downArrow">
              <a:avLst>
                <a:gd name="adj1" fmla="val 50000"/>
                <a:gd name="adj2" fmla="val 59422"/>
              </a:avLst>
            </a:prstGeom>
            <a:solidFill>
              <a:srgbClr val="FF6600"/>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endParaRPr lang="en-US"/>
            </a:p>
          </p:txBody>
        </p:sp>
        <p:sp>
          <p:nvSpPr>
            <p:cNvPr id="6" name="Text Box 8"/>
            <p:cNvSpPr txBox="1">
              <a:spLocks noChangeArrowheads="1"/>
            </p:cNvSpPr>
            <p:nvPr/>
          </p:nvSpPr>
          <p:spPr bwMode="auto">
            <a:xfrm>
              <a:off x="3126" y="391"/>
              <a:ext cx="77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3600" b="1" i="0" dirty="0">
                  <a:solidFill>
                    <a:srgbClr val="CC0000"/>
                  </a:solidFill>
                  <a:effectLst>
                    <a:outerShdw blurRad="38100" dist="38100" dir="2700000" algn="tl">
                      <a:srgbClr val="DDDDDD"/>
                    </a:outerShdw>
                  </a:effectLst>
                </a:rPr>
                <a:t>DATI</a:t>
              </a:r>
            </a:p>
          </p:txBody>
        </p:sp>
        <p:sp>
          <p:nvSpPr>
            <p:cNvPr id="7" name="Text Box 9"/>
            <p:cNvSpPr txBox="1">
              <a:spLocks noChangeArrowheads="1"/>
            </p:cNvSpPr>
            <p:nvPr/>
          </p:nvSpPr>
          <p:spPr bwMode="auto">
            <a:xfrm>
              <a:off x="1350" y="1508"/>
              <a:ext cx="23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3600" b="1" i="0" dirty="0">
                  <a:solidFill>
                    <a:srgbClr val="FF6600"/>
                  </a:solidFill>
                  <a:effectLst>
                    <a:outerShdw blurRad="38100" dist="38100" dir="2700000" algn="tl">
                      <a:srgbClr val="DDDDDD"/>
                    </a:outerShdw>
                  </a:effectLst>
                </a:rPr>
                <a:t>INFORMAZIONE</a:t>
              </a:r>
            </a:p>
          </p:txBody>
        </p:sp>
      </p:grpSp>
      <p:sp>
        <p:nvSpPr>
          <p:cNvPr id="8" name="Text Box 10"/>
          <p:cNvSpPr txBox="1">
            <a:spLocks noChangeArrowheads="1"/>
          </p:cNvSpPr>
          <p:nvPr/>
        </p:nvSpPr>
        <p:spPr bwMode="auto">
          <a:xfrm>
            <a:off x="0" y="156505"/>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US" sz="4000" b="1" i="0" dirty="0" err="1"/>
              <a:t>Informatica</a:t>
            </a:r>
            <a:r>
              <a:rPr lang="en-US" sz="4000" b="1" i="0" dirty="0"/>
              <a:t>:</a:t>
            </a:r>
          </a:p>
        </p:txBody>
      </p:sp>
    </p:spTree>
    <p:extLst>
      <p:ext uri="{BB962C8B-B14F-4D97-AF65-F5344CB8AC3E}">
        <p14:creationId xmlns:p14="http://schemas.microsoft.com/office/powerpoint/2010/main" val="2795314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49301" y="1553369"/>
            <a:ext cx="8158162" cy="10668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dirty="0">
                <a:solidFill>
                  <a:srgbClr val="000066"/>
                </a:solidFill>
                <a:effectLst>
                  <a:outerShdw blurRad="38100" dist="38100" dir="2700000" algn="tl">
                    <a:srgbClr val="DDDDDD"/>
                  </a:outerShdw>
                </a:effectLst>
              </a:rPr>
              <a:t>…ritorneremo più avanti </a:t>
            </a:r>
            <a:r>
              <a:rPr lang="it-IT" sz="3200" i="0" dirty="0" err="1">
                <a:solidFill>
                  <a:srgbClr val="000066"/>
                </a:solidFill>
                <a:effectLst>
                  <a:outerShdw blurRad="38100" dist="38100" dir="2700000" algn="tl">
                    <a:srgbClr val="DDDDDD"/>
                  </a:outerShdw>
                </a:effectLst>
              </a:rPr>
              <a:t>sull</a:t>
            </a:r>
            <a:r>
              <a:rPr lang="ja-JP" altLang="it-IT" sz="3200" i="0" dirty="0">
                <a:solidFill>
                  <a:srgbClr val="000066"/>
                </a:solidFill>
                <a:effectLst>
                  <a:outerShdw blurRad="38100" dist="38100" dir="2700000" algn="tl">
                    <a:srgbClr val="DDDDDD"/>
                  </a:outerShdw>
                </a:effectLst>
              </a:rPr>
              <a:t>’</a:t>
            </a:r>
            <a:r>
              <a:rPr lang="it-IT" sz="3200" i="0" dirty="0">
                <a:solidFill>
                  <a:srgbClr val="000066"/>
                </a:solidFill>
                <a:effectLst>
                  <a:outerShdw blurRad="38100" dist="38100" dir="2700000" algn="tl">
                    <a:srgbClr val="DDDDDD"/>
                  </a:outerShdw>
                </a:effectLst>
              </a:rPr>
              <a:t>importanza del binomio dati- informazione!</a:t>
            </a:r>
            <a:endParaRPr lang="en-GB" sz="3200" i="0" dirty="0">
              <a:solidFill>
                <a:srgbClr val="000066"/>
              </a:solidFill>
              <a:effectLst>
                <a:outerShdw blurRad="38100" dist="38100" dir="2700000" algn="tl">
                  <a:srgbClr val="DDDDDD"/>
                </a:outerShdw>
              </a:effectLst>
            </a:endParaRPr>
          </a:p>
        </p:txBody>
      </p:sp>
      <p:sp>
        <p:nvSpPr>
          <p:cNvPr id="3" name="Text Box 8"/>
          <p:cNvSpPr txBox="1">
            <a:spLocks noChangeArrowheads="1"/>
          </p:cNvSpPr>
          <p:nvPr/>
        </p:nvSpPr>
        <p:spPr bwMode="auto">
          <a:xfrm>
            <a:off x="236538" y="3750469"/>
            <a:ext cx="8158163" cy="1554162"/>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Ora, in che cosa l</a:t>
            </a:r>
            <a:r>
              <a:rPr lang="ja-JP" altLang="it-IT" sz="3200" i="0">
                <a:solidFill>
                  <a:srgbClr val="000066"/>
                </a:solidFill>
                <a:effectLst>
                  <a:outerShdw blurRad="38100" dist="38100" dir="2700000" algn="tl">
                    <a:srgbClr val="DDDDDD"/>
                  </a:outerShdw>
                </a:effectLst>
              </a:rPr>
              <a:t>’</a:t>
            </a:r>
            <a:r>
              <a:rPr lang="it-IT" sz="3200" i="0">
                <a:solidFill>
                  <a:srgbClr val="000066"/>
                </a:solidFill>
                <a:effectLst>
                  <a:outerShdw blurRad="38100" dist="38100" dir="2700000" algn="tl">
                    <a:srgbClr val="DDDDDD"/>
                  </a:outerShdw>
                </a:effectLst>
              </a:rPr>
              <a:t>informatica ha inciso maggiormente a prescindere dal suo ambito di applicazione?</a:t>
            </a:r>
            <a:endParaRPr lang="en-GB" sz="3200" i="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270419933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888457" y="4123394"/>
            <a:ext cx="3336925"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8000" i="0">
                <a:effectLst>
                  <a:outerShdw blurRad="38100" dist="38100" dir="2700000" algn="tl">
                    <a:srgbClr val="DDDDDD"/>
                  </a:outerShdw>
                </a:effectLst>
              </a:rPr>
              <a:t>Time</a:t>
            </a:r>
            <a:endParaRPr lang="en-GB" sz="8000" i="0">
              <a:effectLst>
                <a:outerShdw blurRad="38100" dist="38100" dir="2700000" algn="tl">
                  <a:srgbClr val="DDDDDD"/>
                </a:outerShdw>
              </a:effectLst>
            </a:endParaRPr>
          </a:p>
        </p:txBody>
      </p:sp>
      <p:sp>
        <p:nvSpPr>
          <p:cNvPr id="3" name="Text Box 4"/>
          <p:cNvSpPr txBox="1">
            <a:spLocks noChangeArrowheads="1"/>
          </p:cNvSpPr>
          <p:nvPr/>
        </p:nvSpPr>
        <p:spPr bwMode="auto">
          <a:xfrm>
            <a:off x="523082" y="1423331"/>
            <a:ext cx="8097837" cy="119062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600" i="0" dirty="0" err="1">
                <a:solidFill>
                  <a:srgbClr val="000066"/>
                </a:solidFill>
                <a:effectLst>
                  <a:outerShdw blurRad="38100" dist="38100" dir="2700000" algn="tl">
                    <a:srgbClr val="DDDDDD"/>
                  </a:outerShdw>
                </a:effectLst>
              </a:rPr>
              <a:t>Well</a:t>
            </a:r>
            <a:r>
              <a:rPr lang="it-IT" sz="3600" i="0" dirty="0">
                <a:solidFill>
                  <a:srgbClr val="000066"/>
                </a:solidFill>
                <a:effectLst>
                  <a:outerShdw blurRad="38100" dist="38100" dir="2700000" algn="tl">
                    <a:srgbClr val="DDDDDD"/>
                  </a:outerShdw>
                </a:effectLst>
              </a:rPr>
              <a:t>, </a:t>
            </a:r>
            <a:r>
              <a:rPr lang="it-IT" sz="3600" i="0" dirty="0" err="1">
                <a:solidFill>
                  <a:srgbClr val="000066"/>
                </a:solidFill>
                <a:effectLst>
                  <a:outerShdw blurRad="38100" dist="38100" dir="2700000" algn="tl">
                    <a:srgbClr val="DDDDDD"/>
                  </a:outerShdw>
                </a:effectLst>
              </a:rPr>
              <a:t>we</a:t>
            </a:r>
            <a:r>
              <a:rPr lang="it-IT" sz="3600" i="0" dirty="0">
                <a:solidFill>
                  <a:srgbClr val="000066"/>
                </a:solidFill>
                <a:effectLst>
                  <a:outerShdw blurRad="38100" dist="38100" dir="2700000" algn="tl">
                    <a:srgbClr val="DDDDDD"/>
                  </a:outerShdw>
                </a:effectLst>
              </a:rPr>
              <a:t> </a:t>
            </a:r>
            <a:r>
              <a:rPr lang="it-IT" sz="3600" i="0" dirty="0" err="1">
                <a:solidFill>
                  <a:srgbClr val="000066"/>
                </a:solidFill>
                <a:effectLst>
                  <a:outerShdw blurRad="38100" dist="38100" dir="2700000" algn="tl">
                    <a:srgbClr val="DDDDDD"/>
                  </a:outerShdw>
                </a:effectLst>
              </a:rPr>
              <a:t>probably</a:t>
            </a:r>
            <a:r>
              <a:rPr lang="it-IT" sz="3600" i="0" dirty="0">
                <a:solidFill>
                  <a:srgbClr val="000066"/>
                </a:solidFill>
                <a:effectLst>
                  <a:outerShdw blurRad="38100" dist="38100" dir="2700000" algn="tl">
                    <a:srgbClr val="DDDDDD"/>
                  </a:outerShdw>
                </a:effectLst>
              </a:rPr>
              <a:t> </a:t>
            </a:r>
            <a:r>
              <a:rPr lang="it-IT" sz="3600" i="0" dirty="0" err="1">
                <a:solidFill>
                  <a:srgbClr val="000066"/>
                </a:solidFill>
                <a:effectLst>
                  <a:outerShdw blurRad="38100" dist="38100" dir="2700000" algn="tl">
                    <a:srgbClr val="DDDDDD"/>
                  </a:outerShdw>
                </a:effectLst>
              </a:rPr>
              <a:t>summarize</a:t>
            </a:r>
            <a:r>
              <a:rPr lang="it-IT" sz="3600" i="0" dirty="0">
                <a:solidFill>
                  <a:srgbClr val="000066"/>
                </a:solidFill>
                <a:effectLst>
                  <a:outerShdw blurRad="38100" dist="38100" dir="2700000" algn="tl">
                    <a:srgbClr val="DDDDDD"/>
                  </a:outerShdw>
                </a:effectLst>
              </a:rPr>
              <a:t> the </a:t>
            </a:r>
            <a:r>
              <a:rPr lang="it-IT" sz="3600" i="0" dirty="0" err="1">
                <a:solidFill>
                  <a:srgbClr val="000066"/>
                </a:solidFill>
                <a:effectLst>
                  <a:outerShdw blurRad="38100" dist="38100" dir="2700000" algn="tl">
                    <a:srgbClr val="DDDDDD"/>
                  </a:outerShdw>
                </a:effectLst>
              </a:rPr>
              <a:t>answer</a:t>
            </a:r>
            <a:r>
              <a:rPr lang="it-IT" sz="3600" i="0" dirty="0">
                <a:solidFill>
                  <a:srgbClr val="000066"/>
                </a:solidFill>
                <a:effectLst>
                  <a:outerShdw blurRad="38100" dist="38100" dir="2700000" algn="tl">
                    <a:srgbClr val="DDDDDD"/>
                  </a:outerShdw>
                </a:effectLst>
              </a:rPr>
              <a:t> in </a:t>
            </a:r>
            <a:r>
              <a:rPr lang="it-IT" sz="3600" i="0" dirty="0" err="1">
                <a:solidFill>
                  <a:srgbClr val="000066"/>
                </a:solidFill>
                <a:effectLst>
                  <a:outerShdw blurRad="38100" dist="38100" dir="2700000" algn="tl">
                    <a:srgbClr val="DDDDDD"/>
                  </a:outerShdw>
                </a:effectLst>
              </a:rPr>
              <a:t>only</a:t>
            </a:r>
            <a:r>
              <a:rPr lang="it-IT" sz="3600" i="0" dirty="0">
                <a:solidFill>
                  <a:srgbClr val="000066"/>
                </a:solidFill>
                <a:effectLst>
                  <a:outerShdw blurRad="38100" dist="38100" dir="2700000" algn="tl">
                    <a:srgbClr val="DDDDDD"/>
                  </a:outerShdw>
                </a:effectLst>
              </a:rPr>
              <a:t> </a:t>
            </a:r>
            <a:r>
              <a:rPr lang="it-IT" sz="3600" i="0" dirty="0" err="1">
                <a:solidFill>
                  <a:srgbClr val="000066"/>
                </a:solidFill>
                <a:effectLst>
                  <a:outerShdw blurRad="38100" dist="38100" dir="2700000" algn="tl">
                    <a:srgbClr val="DDDDDD"/>
                  </a:outerShdw>
                </a:effectLst>
              </a:rPr>
              <a:t>one</a:t>
            </a:r>
            <a:r>
              <a:rPr lang="it-IT" sz="3600" i="0" dirty="0">
                <a:solidFill>
                  <a:srgbClr val="000066"/>
                </a:solidFill>
                <a:effectLst>
                  <a:outerShdw blurRad="38100" dist="38100" dir="2700000" algn="tl">
                    <a:srgbClr val="DDDDDD"/>
                  </a:outerShdw>
                </a:effectLst>
              </a:rPr>
              <a:t> word:</a:t>
            </a:r>
            <a:endParaRPr lang="en-GB" sz="3600" i="0" dirty="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173032241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494" y="1681956"/>
            <a:ext cx="7038975"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2" y="469106"/>
            <a:ext cx="1906587"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2297907" y="534193"/>
            <a:ext cx="6538912" cy="119062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600" i="0">
                <a:solidFill>
                  <a:srgbClr val="000066"/>
                </a:solidFill>
                <a:effectLst>
                  <a:outerShdw blurRad="38100" dist="38100" dir="2700000" algn="tl">
                    <a:srgbClr val="DDDDDD"/>
                  </a:outerShdw>
                </a:effectLst>
              </a:rPr>
              <a:t>Informatics as synonymous of speed?</a:t>
            </a:r>
          </a:p>
        </p:txBody>
      </p:sp>
    </p:spTree>
    <p:extLst>
      <p:ext uri="{BB962C8B-B14F-4D97-AF65-F5344CB8AC3E}">
        <p14:creationId xmlns:p14="http://schemas.microsoft.com/office/powerpoint/2010/main" val="3738920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78694" y="687387"/>
            <a:ext cx="8158162" cy="579437"/>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Ovvero…</a:t>
            </a:r>
            <a:endParaRPr lang="en-GB" sz="3200" i="0">
              <a:solidFill>
                <a:srgbClr val="000066"/>
              </a:solidFill>
              <a:effectLst>
                <a:outerShdw blurRad="38100" dist="38100" dir="2700000" algn="tl">
                  <a:srgbClr val="DDDDDD"/>
                </a:outerShdw>
              </a:effectLst>
            </a:endParaRPr>
          </a:p>
        </p:txBody>
      </p:sp>
      <p:sp>
        <p:nvSpPr>
          <p:cNvPr id="3" name="Text Box 4"/>
          <p:cNvSpPr txBox="1">
            <a:spLocks noChangeArrowheads="1"/>
          </p:cNvSpPr>
          <p:nvPr/>
        </p:nvSpPr>
        <p:spPr bwMode="auto">
          <a:xfrm>
            <a:off x="-7144" y="1927224"/>
            <a:ext cx="9144000" cy="10668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L</a:t>
            </a:r>
            <a:r>
              <a:rPr lang="ja-JP" altLang="it-IT" sz="3200" i="0">
                <a:solidFill>
                  <a:srgbClr val="000066"/>
                </a:solidFill>
                <a:effectLst>
                  <a:outerShdw blurRad="38100" dist="38100" dir="2700000" algn="tl">
                    <a:srgbClr val="DDDDDD"/>
                  </a:outerShdw>
                </a:effectLst>
              </a:rPr>
              <a:t>’</a:t>
            </a:r>
            <a:r>
              <a:rPr lang="it-IT" sz="3200" i="0">
                <a:solidFill>
                  <a:srgbClr val="000066"/>
                </a:solidFill>
                <a:effectLst>
                  <a:outerShdw blurRad="38100" dist="38100" dir="2700000" algn="tl">
                    <a:srgbClr val="DDDDDD"/>
                  </a:outerShdw>
                </a:effectLst>
              </a:rPr>
              <a:t>informatica ci aiuta a risolvere problemi semplici un numero elevato di volte:</a:t>
            </a:r>
            <a:endParaRPr lang="en-GB" sz="3200" i="0">
              <a:solidFill>
                <a:srgbClr val="000066"/>
              </a:solidFill>
              <a:effectLst>
                <a:outerShdw blurRad="38100" dist="38100" dir="2700000" algn="tl">
                  <a:srgbClr val="DDDDDD"/>
                </a:outerShdw>
              </a:effectLst>
            </a:endParaRPr>
          </a:p>
        </p:txBody>
      </p:sp>
      <p:sp>
        <p:nvSpPr>
          <p:cNvPr id="4" name="Text Box 5"/>
          <p:cNvSpPr txBox="1">
            <a:spLocks noChangeArrowheads="1"/>
          </p:cNvSpPr>
          <p:nvPr/>
        </p:nvSpPr>
        <p:spPr bwMode="auto">
          <a:xfrm>
            <a:off x="7144" y="4413249"/>
            <a:ext cx="9144000" cy="579438"/>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a:solidFill>
                  <a:srgbClr val="000066"/>
                </a:solidFill>
                <a:effectLst>
                  <a:outerShdw blurRad="38100" dist="38100" dir="2700000" algn="tl">
                    <a:srgbClr val="DDDDDD"/>
                  </a:outerShdw>
                </a:effectLst>
              </a:rPr>
              <a:t>oppure risolvere problemi molto complessi:</a:t>
            </a:r>
            <a:endParaRPr lang="en-GB" sz="3200" i="0">
              <a:solidFill>
                <a:srgbClr val="000066"/>
              </a:solidFill>
              <a:effectLst>
                <a:outerShdw blurRad="38100" dist="38100" dir="2700000" algn="tl">
                  <a:srgbClr val="DDDDDD"/>
                </a:outerShdw>
              </a:effectLst>
            </a:endParaRPr>
          </a:p>
        </p:txBody>
      </p:sp>
      <p:sp>
        <p:nvSpPr>
          <p:cNvPr id="5" name="Text Box 6"/>
          <p:cNvSpPr txBox="1">
            <a:spLocks noChangeArrowheads="1"/>
          </p:cNvSpPr>
          <p:nvPr/>
        </p:nvSpPr>
        <p:spPr bwMode="auto">
          <a:xfrm>
            <a:off x="491331" y="3352799"/>
            <a:ext cx="8158163" cy="7016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i="0">
                <a:effectLst>
                  <a:outerShdw blurRad="38100" dist="38100" dir="2700000" algn="tl">
                    <a:srgbClr val="DDDDDD"/>
                  </a:outerShdw>
                </a:effectLst>
              </a:rPr>
              <a:t>Calcolare un Peso Molecolare è cosa triviale, calcolarne 4,5 milioni… meno!</a:t>
            </a:r>
            <a:endParaRPr lang="en-GB" i="0">
              <a:effectLst>
                <a:outerShdw blurRad="38100" dist="38100" dir="2700000" algn="tl">
                  <a:srgbClr val="DDDDDD"/>
                </a:outerShdw>
              </a:effectLst>
            </a:endParaRPr>
          </a:p>
        </p:txBody>
      </p:sp>
      <p:sp>
        <p:nvSpPr>
          <p:cNvPr id="6" name="Text Box 7"/>
          <p:cNvSpPr txBox="1">
            <a:spLocks noChangeArrowheads="1"/>
          </p:cNvSpPr>
          <p:nvPr/>
        </p:nvSpPr>
        <p:spPr bwMode="auto">
          <a:xfrm>
            <a:off x="492919" y="5468937"/>
            <a:ext cx="8158162" cy="7016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i="0">
                <a:effectLst>
                  <a:outerShdw blurRad="38100" dist="38100" dir="2700000" algn="tl">
                    <a:srgbClr val="DDDDDD"/>
                  </a:outerShdw>
                </a:effectLst>
              </a:rPr>
              <a:t>Calcolare, per esempio, l</a:t>
            </a:r>
            <a:r>
              <a:rPr lang="ja-JP" altLang="it-IT" i="0">
                <a:effectLst>
                  <a:outerShdw blurRad="38100" dist="38100" dir="2700000" algn="tl">
                    <a:srgbClr val="DDDDDD"/>
                  </a:outerShdw>
                </a:effectLst>
              </a:rPr>
              <a:t>’</a:t>
            </a:r>
            <a:r>
              <a:rPr lang="it-IT" i="0">
                <a:effectLst>
                  <a:outerShdw blurRad="38100" dist="38100" dir="2700000" algn="tl">
                    <a:srgbClr val="DDDDDD"/>
                  </a:outerShdw>
                </a:effectLst>
              </a:rPr>
              <a:t>energia in legame (</a:t>
            </a:r>
            <a:r>
              <a:rPr lang="it-IT" i="0">
                <a:effectLst>
                  <a:outerShdw blurRad="38100" dist="38100" dir="2700000" algn="tl">
                    <a:srgbClr val="DDDDDD"/>
                  </a:outerShdw>
                </a:effectLst>
                <a:latin typeface="Symbol" charset="0"/>
              </a:rPr>
              <a:t>D</a:t>
            </a:r>
            <a:r>
              <a:rPr lang="it-IT" i="0">
                <a:effectLst>
                  <a:outerShdw blurRad="38100" dist="38100" dir="2700000" algn="tl">
                    <a:srgbClr val="DDDDDD"/>
                  </a:outerShdw>
                </a:effectLst>
              </a:rPr>
              <a:t>G</a:t>
            </a:r>
            <a:r>
              <a:rPr lang="it-IT" i="0" baseline="-25000">
                <a:effectLst>
                  <a:outerShdw blurRad="38100" dist="38100" dir="2700000" algn="tl">
                    <a:srgbClr val="DDDDDD"/>
                  </a:outerShdw>
                </a:effectLst>
              </a:rPr>
              <a:t>bind</a:t>
            </a:r>
            <a:r>
              <a:rPr lang="it-IT" i="0">
                <a:effectLst>
                  <a:outerShdw blurRad="38100" dist="38100" dir="2700000" algn="tl">
                    <a:srgbClr val="DDDDDD"/>
                  </a:outerShdw>
                </a:effectLst>
              </a:rPr>
              <a:t>, kcal x mol) tra un ligando ed il suo recettore!</a:t>
            </a:r>
            <a:endParaRPr lang="en-GB" i="0">
              <a:effectLst>
                <a:outerShdw blurRad="38100" dist="38100" dir="2700000" algn="tl">
                  <a:srgbClr val="DDDDDD"/>
                </a:outerShdw>
              </a:effectLst>
            </a:endParaRPr>
          </a:p>
        </p:txBody>
      </p:sp>
    </p:spTree>
    <p:extLst>
      <p:ext uri="{BB962C8B-B14F-4D97-AF65-F5344CB8AC3E}">
        <p14:creationId xmlns:p14="http://schemas.microsoft.com/office/powerpoint/2010/main" val="1595722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92919" y="1282700"/>
            <a:ext cx="8158162" cy="10668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200" i="0" dirty="0">
                <a:solidFill>
                  <a:srgbClr val="000066"/>
                </a:solidFill>
                <a:effectLst>
                  <a:outerShdw blurRad="38100" dist="38100" dir="2700000" algn="tl">
                    <a:srgbClr val="DDDDDD"/>
                  </a:outerShdw>
                </a:effectLst>
              </a:rPr>
              <a:t>ed il futuro è nella </a:t>
            </a:r>
            <a:r>
              <a:rPr lang="ja-JP" altLang="it-IT" sz="3200" i="0" dirty="0">
                <a:solidFill>
                  <a:srgbClr val="000066"/>
                </a:solidFill>
                <a:effectLst>
                  <a:outerShdw blurRad="38100" dist="38100" dir="2700000" algn="tl">
                    <a:srgbClr val="DDDDDD"/>
                  </a:outerShdw>
                </a:effectLst>
              </a:rPr>
              <a:t>“</a:t>
            </a:r>
            <a:r>
              <a:rPr lang="it-IT" sz="3200" i="0" dirty="0">
                <a:solidFill>
                  <a:srgbClr val="000066"/>
                </a:solidFill>
                <a:effectLst>
                  <a:outerShdw blurRad="38100" dist="38100" dir="2700000" algn="tl">
                    <a:srgbClr val="DDDDDD"/>
                  </a:outerShdw>
                </a:effectLst>
              </a:rPr>
              <a:t>virtualizzazione</a:t>
            </a:r>
            <a:r>
              <a:rPr lang="ja-JP" altLang="it-IT" sz="3200" i="0" dirty="0">
                <a:solidFill>
                  <a:srgbClr val="000066"/>
                </a:solidFill>
                <a:effectLst>
                  <a:outerShdw blurRad="38100" dist="38100" dir="2700000" algn="tl">
                    <a:srgbClr val="DDDDDD"/>
                  </a:outerShdw>
                </a:effectLst>
              </a:rPr>
              <a:t>”</a:t>
            </a:r>
            <a:r>
              <a:rPr lang="it-IT" sz="3200" i="0" dirty="0">
                <a:solidFill>
                  <a:srgbClr val="000066"/>
                </a:solidFill>
                <a:effectLst>
                  <a:outerShdw blurRad="38100" dist="38100" dir="2700000" algn="tl">
                    <a:srgbClr val="DDDDDD"/>
                  </a:outerShdw>
                </a:effectLst>
              </a:rPr>
              <a:t> di sistemi complessi…</a:t>
            </a:r>
            <a:endParaRPr lang="en-GB" sz="3200" i="0" dirty="0">
              <a:solidFill>
                <a:srgbClr val="000066"/>
              </a:solidFill>
              <a:effectLst>
                <a:outerShdw blurRad="38100" dist="38100" dir="2700000" algn="tl">
                  <a:srgbClr val="DDDDDD"/>
                </a:outerShdw>
              </a:effectLst>
            </a:endParaRPr>
          </a:p>
        </p:txBody>
      </p:sp>
      <p:pic>
        <p:nvPicPr>
          <p:cNvPr id="3"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584000" y="3460750"/>
            <a:ext cx="16383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6596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clrChange>
              <a:clrFrom>
                <a:srgbClr val="FFFFFF"/>
              </a:clrFrom>
              <a:clrTo>
                <a:srgbClr val="FFFFFF">
                  <a:alpha val="0"/>
                </a:srgbClr>
              </a:clrTo>
            </a:clrChange>
            <a:lum contrast="20000"/>
            <a:extLst>
              <a:ext uri="{28A0092B-C50C-407E-A947-70E740481C1C}">
                <a14:useLocalDpi xmlns:a14="http://schemas.microsoft.com/office/drawing/2010/main" val="0"/>
              </a:ext>
            </a:extLst>
          </a:blip>
          <a:srcRect/>
          <a:stretch>
            <a:fillRect/>
          </a:stretch>
        </p:blipFill>
        <p:spPr bwMode="auto">
          <a:xfrm>
            <a:off x="101600" y="547687"/>
            <a:ext cx="1452563"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Text Box 3"/>
          <p:cNvSpPr txBox="1">
            <a:spLocks noChangeArrowheads="1"/>
          </p:cNvSpPr>
          <p:nvPr/>
        </p:nvSpPr>
        <p:spPr bwMode="auto">
          <a:xfrm>
            <a:off x="1546225" y="817562"/>
            <a:ext cx="6837363"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600" i="0">
                <a:solidFill>
                  <a:srgbClr val="000066"/>
                </a:solidFill>
                <a:effectLst>
                  <a:outerShdw blurRad="38100" dist="38100" dir="2700000" algn="tl">
                    <a:srgbClr val="DDDDDD"/>
                  </a:outerShdw>
                </a:effectLst>
              </a:rPr>
              <a:t>and remember….</a:t>
            </a:r>
            <a:endParaRPr lang="en-GB" sz="3600" i="0">
              <a:solidFill>
                <a:srgbClr val="000066"/>
              </a:solidFill>
              <a:effectLst>
                <a:outerShdw blurRad="38100" dist="38100" dir="2700000" algn="tl">
                  <a:srgbClr val="DDDDDD"/>
                </a:outerShdw>
              </a:effectLst>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63" y="2451100"/>
            <a:ext cx="3094037" cy="385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 name="Text Box 5"/>
          <p:cNvSpPr txBox="1">
            <a:spLocks noChangeArrowheads="1"/>
          </p:cNvSpPr>
          <p:nvPr/>
        </p:nvSpPr>
        <p:spPr bwMode="auto">
          <a:xfrm>
            <a:off x="4270375" y="3940175"/>
            <a:ext cx="4772025"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600" i="0">
                <a:solidFill>
                  <a:srgbClr val="000066"/>
                </a:solidFill>
                <a:effectLst>
                  <a:outerShdw blurRad="38100" dist="38100" dir="2700000" algn="tl">
                    <a:srgbClr val="DDDDDD"/>
                  </a:outerShdw>
                </a:effectLst>
              </a:rPr>
              <a:t>Time is money!!</a:t>
            </a:r>
            <a:endParaRPr lang="en-GB" sz="3600" i="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16754951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00013" y="1700947"/>
            <a:ext cx="8888412" cy="119062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00000"/>
              </a:lnSpc>
              <a:spcBef>
                <a:spcPct val="0"/>
              </a:spcBef>
            </a:pPr>
            <a:r>
              <a:rPr lang="it-IT" sz="3600" b="1" i="0" dirty="0">
                <a:solidFill>
                  <a:srgbClr val="000066"/>
                </a:solidFill>
                <a:effectLst>
                  <a:outerShdw blurRad="38100" dist="38100" dir="2700000" algn="tl">
                    <a:srgbClr val="DDDDDD"/>
                  </a:outerShdw>
                </a:effectLst>
              </a:rPr>
              <a:t>Di che cosa ci occuperemo in questo periodo che trascorreremo insieme:</a:t>
            </a:r>
            <a:endParaRPr lang="en-GB" sz="3600" b="1" i="0" dirty="0">
              <a:solidFill>
                <a:srgbClr val="000066"/>
              </a:solidFill>
              <a:effectLst>
                <a:outerShdw blurRad="38100" dist="38100" dir="2700000" algn="tl">
                  <a:srgbClr val="DDDDDD"/>
                </a:outerShdw>
              </a:effectLst>
            </a:endParaRPr>
          </a:p>
        </p:txBody>
      </p:sp>
      <p:grpSp>
        <p:nvGrpSpPr>
          <p:cNvPr id="5" name="Group 8"/>
          <p:cNvGrpSpPr>
            <a:grpSpLocks/>
          </p:cNvGrpSpPr>
          <p:nvPr/>
        </p:nvGrpSpPr>
        <p:grpSpPr bwMode="auto">
          <a:xfrm>
            <a:off x="73025" y="3232150"/>
            <a:ext cx="3189288" cy="3109913"/>
            <a:chOff x="271" y="1127"/>
            <a:chExt cx="2009" cy="1959"/>
          </a:xfrm>
        </p:grpSpPr>
        <p:sp>
          <p:nvSpPr>
            <p:cNvPr id="6" name="AutoShape 9"/>
            <p:cNvSpPr>
              <a:spLocks noChangeArrowheads="1"/>
            </p:cNvSpPr>
            <p:nvPr/>
          </p:nvSpPr>
          <p:spPr bwMode="auto">
            <a:xfrm flipH="1">
              <a:off x="533" y="1127"/>
              <a:ext cx="1747" cy="917"/>
            </a:xfrm>
            <a:prstGeom prst="cloudCallout">
              <a:avLst>
                <a:gd name="adj1" fmla="val 24468"/>
                <a:gd name="adj2" fmla="val 80968"/>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endParaRPr lang="en-US" sz="1800" b="0" i="0">
                <a:latin typeface="Arial" charset="0"/>
              </a:endParaRPr>
            </a:p>
          </p:txBody>
        </p:sp>
        <p:sp>
          <p:nvSpPr>
            <p:cNvPr id="7" name="Text Box 10"/>
            <p:cNvSpPr txBox="1">
              <a:spLocks noChangeArrowheads="1"/>
            </p:cNvSpPr>
            <p:nvPr/>
          </p:nvSpPr>
          <p:spPr bwMode="auto">
            <a:xfrm>
              <a:off x="700" y="1297"/>
              <a:ext cx="1409"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00000"/>
                </a:lnSpc>
                <a:spcBef>
                  <a:spcPct val="0"/>
                </a:spcBef>
              </a:pPr>
              <a:endParaRPr lang="en-US" sz="800">
                <a:solidFill>
                  <a:schemeClr val="tx1"/>
                </a:solidFill>
                <a:latin typeface="Comic Sans MS" charset="0"/>
              </a:endParaRPr>
            </a:p>
            <a:p>
              <a:pPr algn="ctr">
                <a:lnSpc>
                  <a:spcPct val="100000"/>
                </a:lnSpc>
                <a:spcBef>
                  <a:spcPct val="0"/>
                </a:spcBef>
              </a:pPr>
              <a:r>
                <a:rPr lang="en-US" sz="1800">
                  <a:solidFill>
                    <a:schemeClr val="tx1"/>
                  </a:solidFill>
                  <a:latin typeface="Comic Sans MS" charset="0"/>
                </a:rPr>
                <a:t>… già, di cosa?</a:t>
              </a:r>
            </a:p>
          </p:txBody>
        </p:sp>
        <p:pic>
          <p:nvPicPr>
            <p:cNvPr id="8" name="Picture 11" descr="dev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 y="2182"/>
              <a:ext cx="1085" cy="9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7146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8262" y="638174"/>
            <a:ext cx="9007475"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200" b="0" i="0">
                <a:effectLst>
                  <a:outerShdw blurRad="38100" dist="38100" dir="2700000" algn="tl">
                    <a:srgbClr val="DDDDDD"/>
                  </a:outerShdw>
                </a:effectLst>
              </a:rPr>
              <a:t>A </a:t>
            </a:r>
            <a:r>
              <a:rPr lang="en-US" sz="4000" b="0" u="sng">
                <a:effectLst>
                  <a:outerShdw blurRad="38100" dist="38100" dir="2700000" algn="tl">
                    <a:srgbClr val="DDDDDD"/>
                  </a:outerShdw>
                </a:effectLst>
              </a:rPr>
              <a:t>blockbuster</a:t>
            </a:r>
            <a:r>
              <a:rPr lang="en-US" sz="3200" b="0" i="0">
                <a:effectLst>
                  <a:outerShdw blurRad="38100" dist="38100" dir="2700000" algn="tl">
                    <a:srgbClr val="DDDDDD"/>
                  </a:outerShdw>
                </a:effectLst>
              </a:rPr>
              <a:t>  is a drug with more than $1 billion per year in sales.</a:t>
            </a:r>
          </a:p>
        </p:txBody>
      </p:sp>
      <p:pic>
        <p:nvPicPr>
          <p:cNvPr id="3" name="Picture 2" descr="Lip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3819525"/>
            <a:ext cx="1809750" cy="466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torvasta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787" y="2487612"/>
            <a:ext cx="2582863" cy="2765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Zo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1100" y="3871912"/>
            <a:ext cx="11049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imvastat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012" y="2897187"/>
            <a:ext cx="2528888" cy="218916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1846262" y="5200650"/>
            <a:ext cx="30194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b="0" i="0">
                <a:solidFill>
                  <a:schemeClr val="tx1"/>
                </a:solidFill>
              </a:rPr>
              <a:t>Atorvastatin (Lipitor®).</a:t>
            </a:r>
          </a:p>
          <a:p>
            <a:pPr algn="ctr">
              <a:lnSpc>
                <a:spcPct val="100000"/>
              </a:lnSpc>
              <a:spcBef>
                <a:spcPct val="0"/>
              </a:spcBef>
            </a:pPr>
            <a:r>
              <a:rPr lang="en-US" b="0" i="0">
                <a:solidFill>
                  <a:schemeClr val="tx1"/>
                </a:solidFill>
              </a:rPr>
              <a:t>Pfizer</a:t>
            </a:r>
          </a:p>
          <a:p>
            <a:pPr algn="ctr">
              <a:lnSpc>
                <a:spcPct val="100000"/>
              </a:lnSpc>
              <a:spcBef>
                <a:spcPct val="0"/>
              </a:spcBef>
            </a:pPr>
            <a:r>
              <a:rPr lang="en-US" b="0" i="0">
                <a:solidFill>
                  <a:schemeClr val="tx1"/>
                </a:solidFill>
              </a:rPr>
              <a:t>$13 billion</a:t>
            </a:r>
          </a:p>
        </p:txBody>
      </p:sp>
      <p:sp>
        <p:nvSpPr>
          <p:cNvPr id="8" name="Text Box 8"/>
          <p:cNvSpPr txBox="1">
            <a:spLocks noChangeArrowheads="1"/>
          </p:cNvSpPr>
          <p:nvPr/>
        </p:nvSpPr>
        <p:spPr bwMode="auto">
          <a:xfrm>
            <a:off x="4897437" y="5213350"/>
            <a:ext cx="28733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b="0" i="0">
                <a:solidFill>
                  <a:schemeClr val="tx1"/>
                </a:solidFill>
              </a:rPr>
              <a:t>Simvastatin (Zocor®).</a:t>
            </a:r>
          </a:p>
          <a:p>
            <a:pPr algn="ctr">
              <a:lnSpc>
                <a:spcPct val="100000"/>
              </a:lnSpc>
              <a:spcBef>
                <a:spcPct val="0"/>
              </a:spcBef>
            </a:pPr>
            <a:r>
              <a:rPr lang="en-US" b="0" i="0">
                <a:solidFill>
                  <a:schemeClr val="tx1"/>
                </a:solidFill>
              </a:rPr>
              <a:t>Merck</a:t>
            </a:r>
          </a:p>
          <a:p>
            <a:pPr algn="ctr">
              <a:lnSpc>
                <a:spcPct val="100000"/>
              </a:lnSpc>
              <a:spcBef>
                <a:spcPct val="0"/>
              </a:spcBef>
            </a:pPr>
            <a:r>
              <a:rPr lang="en-US" b="0" i="0">
                <a:solidFill>
                  <a:schemeClr val="tx1"/>
                </a:solidFill>
              </a:rPr>
              <a:t>$5 billion</a:t>
            </a:r>
          </a:p>
        </p:txBody>
      </p:sp>
    </p:spTree>
    <p:extLst>
      <p:ext uri="{BB962C8B-B14F-4D97-AF65-F5344CB8AC3E}">
        <p14:creationId xmlns:p14="http://schemas.microsoft.com/office/powerpoint/2010/main" val="41623593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p:cNvGrpSpPr>
          <p:nvPr/>
        </p:nvGrpSpPr>
        <p:grpSpPr bwMode="auto">
          <a:xfrm>
            <a:off x="1609725" y="3007518"/>
            <a:ext cx="2268538" cy="2597150"/>
            <a:chOff x="920" y="1650"/>
            <a:chExt cx="1429" cy="1636"/>
          </a:xfrm>
        </p:grpSpPr>
        <p:pic>
          <p:nvPicPr>
            <p:cNvPr id="1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 y="1650"/>
              <a:ext cx="1020" cy="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 name="Rectangle 12"/>
            <p:cNvSpPr>
              <a:spLocks noChangeArrowheads="1"/>
            </p:cNvSpPr>
            <p:nvPr/>
          </p:nvSpPr>
          <p:spPr bwMode="auto">
            <a:xfrm>
              <a:off x="920" y="2692"/>
              <a:ext cx="1429"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i="0">
                  <a:solidFill>
                    <a:schemeClr val="tx1"/>
                  </a:solidFill>
                </a:rPr>
                <a:t>LIPITOR</a:t>
              </a:r>
            </a:p>
            <a:p>
              <a:pPr algn="ctr">
                <a:lnSpc>
                  <a:spcPct val="100000"/>
                </a:lnSpc>
                <a:spcBef>
                  <a:spcPct val="0"/>
                </a:spcBef>
              </a:pPr>
              <a:r>
                <a:rPr lang="it-IT" sz="1400" i="0">
                  <a:solidFill>
                    <a:schemeClr val="tx1"/>
                  </a:solidFill>
                </a:rPr>
                <a:t>Treats: High cholesterol</a:t>
              </a:r>
              <a:endParaRPr lang="it-IT" sz="1400" b="0" i="0">
                <a:solidFill>
                  <a:schemeClr val="tx1"/>
                </a:solidFill>
              </a:endParaRPr>
            </a:p>
            <a:p>
              <a:pPr algn="ctr">
                <a:lnSpc>
                  <a:spcPct val="100000"/>
                </a:lnSpc>
                <a:spcBef>
                  <a:spcPct val="0"/>
                </a:spcBef>
              </a:pPr>
              <a:r>
                <a:rPr lang="it-IT" sz="1400" b="0" i="0">
                  <a:solidFill>
                    <a:schemeClr val="tx1"/>
                  </a:solidFill>
                </a:rPr>
                <a:t>Pfizer</a:t>
              </a:r>
            </a:p>
            <a:p>
              <a:pPr algn="ctr">
                <a:lnSpc>
                  <a:spcPct val="100000"/>
                </a:lnSpc>
                <a:spcBef>
                  <a:spcPct val="0"/>
                </a:spcBef>
              </a:pPr>
              <a:r>
                <a:rPr lang="it-IT" sz="1400" b="0" i="0">
                  <a:solidFill>
                    <a:schemeClr val="tx1"/>
                  </a:solidFill>
                </a:rPr>
                <a:t>$12.9 billion</a:t>
              </a:r>
            </a:p>
          </p:txBody>
        </p:sp>
      </p:grpSp>
      <p:sp>
        <p:nvSpPr>
          <p:cNvPr id="9" name="Text Box 14"/>
          <p:cNvSpPr txBox="1">
            <a:spLocks noChangeArrowheads="1"/>
          </p:cNvSpPr>
          <p:nvPr/>
        </p:nvSpPr>
        <p:spPr bwMode="auto">
          <a:xfrm>
            <a:off x="600075" y="970756"/>
            <a:ext cx="7943850"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600" i="0">
                <a:solidFill>
                  <a:srgbClr val="000066"/>
                </a:solidFill>
                <a:effectLst>
                  <a:outerShdw blurRad="38100" dist="38100" dir="2700000" algn="tl">
                    <a:srgbClr val="DDDDDD"/>
                  </a:outerShdw>
                </a:effectLst>
              </a:rPr>
              <a:t>Vi faccio vedere la top10:</a:t>
            </a:r>
            <a:endParaRPr lang="en-GB" sz="3600" i="0">
              <a:solidFill>
                <a:srgbClr val="000066"/>
              </a:solidFill>
              <a:effectLst>
                <a:outerShdw blurRad="38100" dist="38100" dir="2700000" algn="tl">
                  <a:srgbClr val="DDDDDD"/>
                </a:outerShdw>
              </a:effectLst>
            </a:endParaRPr>
          </a:p>
        </p:txBody>
      </p:sp>
      <p:pic>
        <p:nvPicPr>
          <p:cNvPr id="10" name="Picture 9" descr="Atorvasta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100" y="2824956"/>
            <a:ext cx="2582863" cy="27654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7"/>
          <p:cNvSpPr txBox="1">
            <a:spLocks noChangeArrowheads="1"/>
          </p:cNvSpPr>
          <p:nvPr/>
        </p:nvSpPr>
        <p:spPr bwMode="auto">
          <a:xfrm>
            <a:off x="4791075" y="5582443"/>
            <a:ext cx="125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a:solidFill>
                  <a:schemeClr val="tx1"/>
                </a:solidFill>
              </a:rPr>
              <a:t>Atorvastatin</a:t>
            </a:r>
          </a:p>
        </p:txBody>
      </p:sp>
    </p:spTree>
    <p:extLst>
      <p:ext uri="{BB962C8B-B14F-4D97-AF65-F5344CB8AC3E}">
        <p14:creationId xmlns:p14="http://schemas.microsoft.com/office/powerpoint/2010/main" val="5019295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711159" y="4002881"/>
            <a:ext cx="1833563" cy="2595563"/>
            <a:chOff x="2303" y="930"/>
            <a:chExt cx="1155" cy="1635"/>
          </a:xfrm>
        </p:grpSpPr>
        <p:pic>
          <p:nvPicPr>
            <p:cNvPr id="1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 y="930"/>
              <a:ext cx="1020" cy="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 name="Rectangle 17"/>
            <p:cNvSpPr>
              <a:spLocks noChangeArrowheads="1"/>
            </p:cNvSpPr>
            <p:nvPr/>
          </p:nvSpPr>
          <p:spPr bwMode="auto">
            <a:xfrm>
              <a:off x="2303" y="1971"/>
              <a:ext cx="1155"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i="0">
                  <a:solidFill>
                    <a:schemeClr val="tx1"/>
                  </a:solidFill>
                </a:rPr>
                <a:t>SERETIDE/ADVAIR</a:t>
              </a:r>
            </a:p>
            <a:p>
              <a:pPr algn="ctr">
                <a:lnSpc>
                  <a:spcPct val="100000"/>
                </a:lnSpc>
                <a:spcBef>
                  <a:spcPct val="0"/>
                </a:spcBef>
              </a:pPr>
              <a:r>
                <a:rPr lang="it-IT" sz="1400" i="0">
                  <a:solidFill>
                    <a:schemeClr val="tx1"/>
                  </a:solidFill>
                </a:rPr>
                <a:t>Treats: Asthma</a:t>
              </a:r>
              <a:endParaRPr lang="it-IT" sz="1400" b="0" i="0">
                <a:solidFill>
                  <a:schemeClr val="tx1"/>
                </a:solidFill>
              </a:endParaRPr>
            </a:p>
            <a:p>
              <a:pPr algn="ctr">
                <a:lnSpc>
                  <a:spcPct val="100000"/>
                </a:lnSpc>
                <a:spcBef>
                  <a:spcPct val="0"/>
                </a:spcBef>
              </a:pPr>
              <a:r>
                <a:rPr lang="it-IT" sz="1400" b="0" i="0">
                  <a:solidFill>
                    <a:schemeClr val="tx1"/>
                  </a:solidFill>
                </a:rPr>
                <a:t>GlaxoSmithKline</a:t>
              </a:r>
            </a:p>
            <a:p>
              <a:pPr algn="ctr">
                <a:lnSpc>
                  <a:spcPct val="100000"/>
                </a:lnSpc>
                <a:spcBef>
                  <a:spcPct val="0"/>
                </a:spcBef>
              </a:pPr>
              <a:r>
                <a:rPr lang="it-IT" sz="1400" b="0" i="0">
                  <a:solidFill>
                    <a:schemeClr val="tx1"/>
                  </a:solidFill>
                </a:rPr>
                <a:t>$5.6 billion</a:t>
              </a:r>
            </a:p>
          </p:txBody>
        </p:sp>
      </p:grpSp>
      <p:grpSp>
        <p:nvGrpSpPr>
          <p:cNvPr id="3" name="Group 2"/>
          <p:cNvGrpSpPr>
            <a:grpSpLocks/>
          </p:cNvGrpSpPr>
          <p:nvPr/>
        </p:nvGrpSpPr>
        <p:grpSpPr bwMode="auto">
          <a:xfrm>
            <a:off x="3856832" y="3987006"/>
            <a:ext cx="1739900" cy="2587625"/>
            <a:chOff x="2332" y="971"/>
            <a:chExt cx="1096" cy="1630"/>
          </a:xfrm>
        </p:grpSpPr>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 y="971"/>
              <a:ext cx="1020" cy="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 name="Rectangle 15"/>
            <p:cNvSpPr>
              <a:spLocks noChangeArrowheads="1"/>
            </p:cNvSpPr>
            <p:nvPr/>
          </p:nvSpPr>
          <p:spPr bwMode="auto">
            <a:xfrm>
              <a:off x="2332" y="2007"/>
              <a:ext cx="1096"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i="0">
                  <a:solidFill>
                    <a:schemeClr val="tx1"/>
                  </a:solidFill>
                </a:rPr>
                <a:t>NEXIUM</a:t>
              </a:r>
            </a:p>
            <a:p>
              <a:pPr algn="ctr">
                <a:lnSpc>
                  <a:spcPct val="100000"/>
                </a:lnSpc>
                <a:spcBef>
                  <a:spcPct val="0"/>
                </a:spcBef>
              </a:pPr>
              <a:r>
                <a:rPr lang="it-IT" sz="1400" i="0">
                  <a:solidFill>
                    <a:schemeClr val="tx1"/>
                  </a:solidFill>
                </a:rPr>
                <a:t>Treats: Heartburn</a:t>
              </a:r>
              <a:endParaRPr lang="it-IT" sz="1400" b="0" i="0">
                <a:solidFill>
                  <a:schemeClr val="tx1"/>
                </a:solidFill>
              </a:endParaRPr>
            </a:p>
            <a:p>
              <a:pPr algn="ctr">
                <a:lnSpc>
                  <a:spcPct val="100000"/>
                </a:lnSpc>
                <a:spcBef>
                  <a:spcPct val="0"/>
                </a:spcBef>
              </a:pPr>
              <a:r>
                <a:rPr lang="it-IT" sz="1400" b="0" i="0">
                  <a:solidFill>
                    <a:schemeClr val="tx1"/>
                  </a:solidFill>
                </a:rPr>
                <a:t>AstraZeneca</a:t>
              </a:r>
            </a:p>
            <a:p>
              <a:pPr algn="ctr">
                <a:lnSpc>
                  <a:spcPct val="100000"/>
                </a:lnSpc>
                <a:spcBef>
                  <a:spcPct val="0"/>
                </a:spcBef>
              </a:pPr>
              <a:r>
                <a:rPr lang="it-IT" sz="1400" b="0" i="0">
                  <a:solidFill>
                    <a:schemeClr val="tx1"/>
                  </a:solidFill>
                </a:rPr>
                <a:t>$5.7 billion</a:t>
              </a:r>
            </a:p>
          </p:txBody>
        </p:sp>
      </p:grpSp>
      <p:grpSp>
        <p:nvGrpSpPr>
          <p:cNvPr id="4" name="Group 3"/>
          <p:cNvGrpSpPr>
            <a:grpSpLocks/>
          </p:cNvGrpSpPr>
          <p:nvPr/>
        </p:nvGrpSpPr>
        <p:grpSpPr bwMode="auto">
          <a:xfrm>
            <a:off x="30957" y="3917156"/>
            <a:ext cx="3468688" cy="2592388"/>
            <a:chOff x="1788" y="266"/>
            <a:chExt cx="2185" cy="1633"/>
          </a:xfrm>
        </p:grpSpPr>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 y="266"/>
              <a:ext cx="1020" cy="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 name="Rectangle 13"/>
            <p:cNvSpPr>
              <a:spLocks noChangeArrowheads="1"/>
            </p:cNvSpPr>
            <p:nvPr/>
          </p:nvSpPr>
          <p:spPr bwMode="auto">
            <a:xfrm>
              <a:off x="1788" y="1305"/>
              <a:ext cx="2185"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i="0">
                  <a:solidFill>
                    <a:schemeClr val="tx1"/>
                  </a:solidFill>
                </a:rPr>
                <a:t>PLAVIX</a:t>
              </a:r>
            </a:p>
            <a:p>
              <a:pPr algn="ctr">
                <a:lnSpc>
                  <a:spcPct val="100000"/>
                </a:lnSpc>
                <a:spcBef>
                  <a:spcPct val="0"/>
                </a:spcBef>
              </a:pPr>
              <a:r>
                <a:rPr lang="it-IT" sz="1400" i="0">
                  <a:solidFill>
                    <a:schemeClr val="tx1"/>
                  </a:solidFill>
                </a:rPr>
                <a:t>Treats: Heart disease</a:t>
              </a:r>
              <a:endParaRPr lang="it-IT" sz="1400" b="0" i="0">
                <a:solidFill>
                  <a:schemeClr val="tx1"/>
                </a:solidFill>
              </a:endParaRPr>
            </a:p>
            <a:p>
              <a:pPr algn="ctr">
                <a:lnSpc>
                  <a:spcPct val="100000"/>
                </a:lnSpc>
                <a:spcBef>
                  <a:spcPct val="0"/>
                </a:spcBef>
              </a:pPr>
              <a:r>
                <a:rPr lang="it-IT" sz="1400" b="0" i="0">
                  <a:solidFill>
                    <a:schemeClr val="tx1"/>
                  </a:solidFill>
                </a:rPr>
                <a:t>Bristol-Myers Squibb &amp; Sanofi-Aventis</a:t>
              </a:r>
            </a:p>
            <a:p>
              <a:pPr algn="ctr">
                <a:lnSpc>
                  <a:spcPct val="100000"/>
                </a:lnSpc>
                <a:spcBef>
                  <a:spcPct val="0"/>
                </a:spcBef>
              </a:pPr>
              <a:r>
                <a:rPr lang="it-IT" sz="1400" b="0" i="0">
                  <a:solidFill>
                    <a:schemeClr val="tx1"/>
                  </a:solidFill>
                </a:rPr>
                <a:t>$5.9 billion</a:t>
              </a:r>
            </a:p>
          </p:txBody>
        </p:sp>
      </p:gr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944" y="1880394"/>
            <a:ext cx="1702334"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ext Box 21"/>
          <p:cNvSpPr txBox="1">
            <a:spLocks noChangeArrowheads="1"/>
          </p:cNvSpPr>
          <p:nvPr/>
        </p:nvSpPr>
        <p:spPr bwMode="auto">
          <a:xfrm>
            <a:off x="1143794" y="3198019"/>
            <a:ext cx="1192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a:solidFill>
                  <a:schemeClr val="tx1"/>
                </a:solidFill>
              </a:rPr>
              <a:t>Clopidogrel</a:t>
            </a:r>
          </a:p>
        </p:txBody>
      </p:sp>
      <p:pic>
        <p:nvPicPr>
          <p:cNvPr id="7"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3544" y="1986288"/>
            <a:ext cx="3078163"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 Box 24"/>
          <p:cNvSpPr txBox="1">
            <a:spLocks noChangeArrowheads="1"/>
          </p:cNvSpPr>
          <p:nvPr/>
        </p:nvSpPr>
        <p:spPr bwMode="auto">
          <a:xfrm>
            <a:off x="3794822" y="3228648"/>
            <a:ext cx="1420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dirty="0">
                <a:solidFill>
                  <a:schemeClr val="tx1"/>
                </a:solidFill>
              </a:rPr>
              <a:t>Esomeprazole</a:t>
            </a:r>
          </a:p>
        </p:txBody>
      </p:sp>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4315" y="259556"/>
            <a:ext cx="2182201" cy="16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Text Box 28"/>
          <p:cNvSpPr txBox="1">
            <a:spLocks noChangeArrowheads="1"/>
          </p:cNvSpPr>
          <p:nvPr/>
        </p:nvSpPr>
        <p:spPr bwMode="auto">
          <a:xfrm>
            <a:off x="7231859" y="1237456"/>
            <a:ext cx="1190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dirty="0" err="1">
                <a:solidFill>
                  <a:schemeClr val="tx1"/>
                </a:solidFill>
              </a:rPr>
              <a:t>Fluticasone</a:t>
            </a:r>
            <a:endParaRPr lang="en-US" sz="1400" i="0" dirty="0">
              <a:solidFill>
                <a:schemeClr val="tx1"/>
              </a:solidFill>
            </a:endParaRPr>
          </a:p>
        </p:txBody>
      </p:sp>
      <p:pic>
        <p:nvPicPr>
          <p:cNvPr id="1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4303" y="2297969"/>
            <a:ext cx="3122187" cy="112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 name="Text Box 30"/>
          <p:cNvSpPr txBox="1">
            <a:spLocks noChangeArrowheads="1"/>
          </p:cNvSpPr>
          <p:nvPr/>
        </p:nvSpPr>
        <p:spPr bwMode="auto">
          <a:xfrm>
            <a:off x="7214394" y="3355181"/>
            <a:ext cx="123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a:solidFill>
                  <a:schemeClr val="tx1"/>
                </a:solidFill>
              </a:rPr>
              <a:t>Salmeterolo</a:t>
            </a:r>
          </a:p>
        </p:txBody>
      </p:sp>
    </p:spTree>
    <p:extLst>
      <p:ext uri="{BB962C8B-B14F-4D97-AF65-F5344CB8AC3E}">
        <p14:creationId xmlns:p14="http://schemas.microsoft.com/office/powerpoint/2010/main" val="120661925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140075" y="3594894"/>
            <a:ext cx="3514725" cy="2590800"/>
            <a:chOff x="1773" y="1140"/>
            <a:chExt cx="2214" cy="1632"/>
          </a:xfrm>
        </p:grpSpPr>
        <p:pic>
          <p:nvPicPr>
            <p:cNvPr id="1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 y="1140"/>
              <a:ext cx="1020" cy="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 name="Rectangle 15"/>
            <p:cNvSpPr>
              <a:spLocks noChangeArrowheads="1"/>
            </p:cNvSpPr>
            <p:nvPr/>
          </p:nvSpPr>
          <p:spPr bwMode="auto">
            <a:xfrm>
              <a:off x="1773" y="2178"/>
              <a:ext cx="2214"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i="0">
                  <a:solidFill>
                    <a:schemeClr val="tx1"/>
                  </a:solidFill>
                </a:rPr>
                <a:t>PREVACID</a:t>
              </a:r>
            </a:p>
            <a:p>
              <a:pPr algn="ctr">
                <a:lnSpc>
                  <a:spcPct val="100000"/>
                </a:lnSpc>
                <a:spcBef>
                  <a:spcPct val="0"/>
                </a:spcBef>
              </a:pPr>
              <a:r>
                <a:rPr lang="it-IT" sz="1400" i="0">
                  <a:solidFill>
                    <a:schemeClr val="tx1"/>
                  </a:solidFill>
                </a:rPr>
                <a:t>Treats: Heartburn </a:t>
              </a:r>
              <a:endParaRPr lang="it-IT" sz="1400" b="0" i="0">
                <a:solidFill>
                  <a:schemeClr val="tx1"/>
                </a:solidFill>
              </a:endParaRPr>
            </a:p>
            <a:p>
              <a:pPr algn="ctr">
                <a:lnSpc>
                  <a:spcPct val="100000"/>
                </a:lnSpc>
                <a:spcBef>
                  <a:spcPct val="0"/>
                </a:spcBef>
              </a:pPr>
              <a:r>
                <a:rPr lang="it-IT" sz="1400" b="0" i="0">
                  <a:solidFill>
                    <a:schemeClr val="tx1"/>
                  </a:solidFill>
                </a:rPr>
                <a:t>Abbott Labs &amp; Takeda Pharmaceutical</a:t>
              </a:r>
            </a:p>
            <a:p>
              <a:pPr algn="ctr">
                <a:lnSpc>
                  <a:spcPct val="100000"/>
                </a:lnSpc>
                <a:spcBef>
                  <a:spcPct val="0"/>
                </a:spcBef>
              </a:pPr>
              <a:r>
                <a:rPr lang="it-IT" sz="1400" b="0" i="0">
                  <a:solidFill>
                    <a:schemeClr val="tx1"/>
                  </a:solidFill>
                </a:rPr>
                <a:t>$4.0 billion</a:t>
              </a:r>
            </a:p>
          </p:txBody>
        </p:sp>
      </p:grpSp>
      <p:grpSp>
        <p:nvGrpSpPr>
          <p:cNvPr id="3" name="Group 2"/>
          <p:cNvGrpSpPr>
            <a:grpSpLocks/>
          </p:cNvGrpSpPr>
          <p:nvPr/>
        </p:nvGrpSpPr>
        <p:grpSpPr bwMode="auto">
          <a:xfrm>
            <a:off x="628650" y="3610769"/>
            <a:ext cx="2092325" cy="2625725"/>
            <a:chOff x="1472" y="749"/>
            <a:chExt cx="1318" cy="1654"/>
          </a:xfrm>
        </p:grpSpPr>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 y="749"/>
              <a:ext cx="1020" cy="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 name="Rectangle 13"/>
            <p:cNvSpPr>
              <a:spLocks noChangeArrowheads="1"/>
            </p:cNvSpPr>
            <p:nvPr/>
          </p:nvSpPr>
          <p:spPr bwMode="auto">
            <a:xfrm>
              <a:off x="1472" y="1809"/>
              <a:ext cx="1318"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i="0">
                  <a:solidFill>
                    <a:schemeClr val="tx1"/>
                  </a:solidFill>
                </a:rPr>
                <a:t>RISPERDAL</a:t>
              </a:r>
            </a:p>
            <a:p>
              <a:pPr algn="ctr">
                <a:lnSpc>
                  <a:spcPct val="100000"/>
                </a:lnSpc>
                <a:spcBef>
                  <a:spcPct val="0"/>
                </a:spcBef>
              </a:pPr>
              <a:r>
                <a:rPr lang="it-IT" sz="1400" i="0">
                  <a:solidFill>
                    <a:schemeClr val="tx1"/>
                  </a:solidFill>
                </a:rPr>
                <a:t>Treats: Schizophrenia</a:t>
              </a:r>
              <a:endParaRPr lang="it-IT" sz="1400" b="0" i="0">
                <a:solidFill>
                  <a:schemeClr val="tx1"/>
                </a:solidFill>
              </a:endParaRPr>
            </a:p>
            <a:p>
              <a:pPr algn="ctr">
                <a:lnSpc>
                  <a:spcPct val="100000"/>
                </a:lnSpc>
                <a:spcBef>
                  <a:spcPct val="0"/>
                </a:spcBef>
              </a:pPr>
              <a:r>
                <a:rPr lang="it-IT" sz="1400" b="0" i="0">
                  <a:solidFill>
                    <a:schemeClr val="tx1"/>
                  </a:solidFill>
                </a:rPr>
                <a:t>Johnson &amp; Johnson</a:t>
              </a:r>
            </a:p>
            <a:p>
              <a:pPr algn="ctr">
                <a:lnSpc>
                  <a:spcPct val="100000"/>
                </a:lnSpc>
                <a:spcBef>
                  <a:spcPct val="0"/>
                </a:spcBef>
              </a:pPr>
              <a:r>
                <a:rPr lang="it-IT" sz="1400" b="0" i="0">
                  <a:solidFill>
                    <a:schemeClr val="tx1"/>
                  </a:solidFill>
                </a:rPr>
                <a:t>$4.0 billion</a:t>
              </a:r>
            </a:p>
          </p:txBody>
        </p:sp>
      </p:grpSp>
      <p:pic>
        <p:nvPicPr>
          <p:cNvPr id="4"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674" y="1027642"/>
            <a:ext cx="15652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67" y="1430078"/>
            <a:ext cx="3295650" cy="143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ext Box 23"/>
          <p:cNvSpPr txBox="1">
            <a:spLocks noChangeArrowheads="1"/>
          </p:cNvSpPr>
          <p:nvPr/>
        </p:nvSpPr>
        <p:spPr bwMode="auto">
          <a:xfrm>
            <a:off x="1035049" y="2885281"/>
            <a:ext cx="123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a:solidFill>
                  <a:schemeClr val="tx1"/>
                </a:solidFill>
              </a:rPr>
              <a:t>Risperidone</a:t>
            </a:r>
          </a:p>
        </p:txBody>
      </p:sp>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490" y="1739568"/>
            <a:ext cx="2530475" cy="1073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 Box 26"/>
          <p:cNvSpPr txBox="1">
            <a:spLocks noChangeArrowheads="1"/>
          </p:cNvSpPr>
          <p:nvPr/>
        </p:nvSpPr>
        <p:spPr bwMode="auto">
          <a:xfrm>
            <a:off x="4048124" y="2863056"/>
            <a:ext cx="136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a:solidFill>
                  <a:schemeClr val="tx1"/>
                </a:solidFill>
              </a:rPr>
              <a:t>Lansoprazole</a:t>
            </a:r>
          </a:p>
        </p:txBody>
      </p:sp>
      <p:sp>
        <p:nvSpPr>
          <p:cNvPr id="9" name="Text Box 27"/>
          <p:cNvSpPr txBox="1">
            <a:spLocks noChangeArrowheads="1"/>
          </p:cNvSpPr>
          <p:nvPr/>
        </p:nvSpPr>
        <p:spPr bwMode="auto">
          <a:xfrm>
            <a:off x="7283449" y="2855119"/>
            <a:ext cx="119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400" i="0">
                <a:solidFill>
                  <a:schemeClr val="tx1"/>
                </a:solidFill>
              </a:rPr>
              <a:t>Venlafaxine</a:t>
            </a:r>
          </a:p>
        </p:txBody>
      </p:sp>
      <p:grpSp>
        <p:nvGrpSpPr>
          <p:cNvPr id="10" name="Group 9"/>
          <p:cNvGrpSpPr>
            <a:grpSpLocks/>
          </p:cNvGrpSpPr>
          <p:nvPr/>
        </p:nvGrpSpPr>
        <p:grpSpPr bwMode="auto">
          <a:xfrm>
            <a:off x="7058024" y="3586956"/>
            <a:ext cx="1836738" cy="2655888"/>
            <a:chOff x="4396" y="2334"/>
            <a:chExt cx="1157" cy="1673"/>
          </a:xfrm>
        </p:grpSpPr>
        <p:sp>
          <p:nvSpPr>
            <p:cNvPr id="11" name="Rectangle 10"/>
            <p:cNvSpPr>
              <a:spLocks noChangeArrowheads="1"/>
            </p:cNvSpPr>
            <p:nvPr/>
          </p:nvSpPr>
          <p:spPr bwMode="auto">
            <a:xfrm>
              <a:off x="4396" y="3413"/>
              <a:ext cx="1157"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i="0">
                  <a:solidFill>
                    <a:schemeClr val="tx1"/>
                  </a:solidFill>
                </a:rPr>
                <a:t>EFFEXOR</a:t>
              </a:r>
            </a:p>
            <a:p>
              <a:pPr algn="ctr">
                <a:lnSpc>
                  <a:spcPct val="100000"/>
                </a:lnSpc>
                <a:spcBef>
                  <a:spcPct val="0"/>
                </a:spcBef>
              </a:pPr>
              <a:r>
                <a:rPr lang="it-IT" sz="1400" i="0">
                  <a:solidFill>
                    <a:schemeClr val="tx1"/>
                  </a:solidFill>
                </a:rPr>
                <a:t>Treats: Depression</a:t>
              </a:r>
              <a:endParaRPr lang="it-IT" sz="1400" b="0" i="0">
                <a:solidFill>
                  <a:schemeClr val="tx1"/>
                </a:solidFill>
              </a:endParaRPr>
            </a:p>
            <a:p>
              <a:pPr algn="ctr">
                <a:lnSpc>
                  <a:spcPct val="100000"/>
                </a:lnSpc>
                <a:spcBef>
                  <a:spcPct val="0"/>
                </a:spcBef>
              </a:pPr>
              <a:r>
                <a:rPr lang="it-IT" sz="1400" b="0" i="0">
                  <a:solidFill>
                    <a:schemeClr val="tx1"/>
                  </a:solidFill>
                </a:rPr>
                <a:t>Wyeth</a:t>
              </a:r>
            </a:p>
            <a:p>
              <a:pPr algn="ctr">
                <a:lnSpc>
                  <a:spcPct val="100000"/>
                </a:lnSpc>
                <a:spcBef>
                  <a:spcPct val="0"/>
                </a:spcBef>
              </a:pPr>
              <a:r>
                <a:rPr lang="it-IT" sz="1400" b="0" i="0">
                  <a:solidFill>
                    <a:schemeClr val="tx1"/>
                  </a:solidFill>
                </a:rPr>
                <a:t>$3.8 billion</a:t>
              </a:r>
            </a:p>
          </p:txBody>
        </p:sp>
        <p:pic>
          <p:nvPicPr>
            <p:cNvPr id="1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4" y="2334"/>
              <a:ext cx="900"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383371718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6754813" y="3686175"/>
            <a:ext cx="2063750" cy="2582863"/>
            <a:chOff x="2230" y="833"/>
            <a:chExt cx="1300" cy="1627"/>
          </a:xfrm>
        </p:grpSpPr>
        <p:pic>
          <p:nvPicPr>
            <p:cNvPr id="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 y="833"/>
              <a:ext cx="1020" cy="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Rectangle 14"/>
            <p:cNvSpPr>
              <a:spLocks noChangeArrowheads="1"/>
            </p:cNvSpPr>
            <p:nvPr/>
          </p:nvSpPr>
          <p:spPr bwMode="auto">
            <a:xfrm>
              <a:off x="2230" y="1859"/>
              <a:ext cx="1300"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lnSpc>
                  <a:spcPct val="100000"/>
                </a:lnSpc>
                <a:spcBef>
                  <a:spcPct val="0"/>
                </a:spcBef>
              </a:pPr>
              <a:r>
                <a:rPr lang="it-IT" sz="1400" b="1" i="0" dirty="0">
                  <a:solidFill>
                    <a:schemeClr val="tx1"/>
                  </a:solidFill>
                </a:rPr>
                <a:t>ZYPREXA</a:t>
              </a:r>
            </a:p>
            <a:p>
              <a:pPr algn="ctr">
                <a:lnSpc>
                  <a:spcPct val="100000"/>
                </a:lnSpc>
                <a:spcBef>
                  <a:spcPct val="0"/>
                </a:spcBef>
              </a:pPr>
              <a:r>
                <a:rPr lang="it-IT" sz="1400" b="1" i="0" dirty="0" err="1">
                  <a:solidFill>
                    <a:schemeClr val="tx1"/>
                  </a:solidFill>
                </a:rPr>
                <a:t>Treats</a:t>
              </a:r>
              <a:r>
                <a:rPr lang="it-IT" sz="1400" b="1" i="0" dirty="0">
                  <a:solidFill>
                    <a:schemeClr val="tx1"/>
                  </a:solidFill>
                </a:rPr>
                <a:t>: </a:t>
              </a:r>
              <a:r>
                <a:rPr lang="it-IT" sz="1400" b="1" i="0" dirty="0" err="1">
                  <a:solidFill>
                    <a:schemeClr val="tx1"/>
                  </a:solidFill>
                </a:rPr>
                <a:t>Schizophrenia</a:t>
              </a:r>
              <a:endParaRPr lang="it-IT" sz="1400" b="1" i="0" dirty="0">
                <a:solidFill>
                  <a:schemeClr val="tx1"/>
                </a:solidFill>
              </a:endParaRPr>
            </a:p>
            <a:p>
              <a:pPr algn="ctr">
                <a:lnSpc>
                  <a:spcPct val="100000"/>
                </a:lnSpc>
                <a:spcBef>
                  <a:spcPct val="0"/>
                </a:spcBef>
              </a:pPr>
              <a:r>
                <a:rPr lang="it-IT" sz="1400" b="1" i="0" dirty="0">
                  <a:solidFill>
                    <a:schemeClr val="tx1"/>
                  </a:solidFill>
                </a:rPr>
                <a:t>Eli Lilly</a:t>
              </a:r>
            </a:p>
            <a:p>
              <a:pPr algn="ctr">
                <a:lnSpc>
                  <a:spcPct val="100000"/>
                </a:lnSpc>
                <a:spcBef>
                  <a:spcPct val="0"/>
                </a:spcBef>
              </a:pPr>
              <a:r>
                <a:rPr lang="it-IT" sz="1400" b="1" i="0" dirty="0">
                  <a:solidFill>
                    <a:schemeClr val="tx1"/>
                  </a:solidFill>
                </a:rPr>
                <a:t>$4.7 </a:t>
              </a:r>
              <a:r>
                <a:rPr lang="it-IT" sz="1400" b="1" i="0" dirty="0" err="1">
                  <a:solidFill>
                    <a:schemeClr val="tx1"/>
                  </a:solidFill>
                </a:rPr>
                <a:t>billion</a:t>
              </a:r>
              <a:endParaRPr lang="it-IT" sz="1400" b="1" i="0" dirty="0">
                <a:solidFill>
                  <a:schemeClr val="tx1"/>
                </a:solidFill>
              </a:endParaRPr>
            </a:p>
          </p:txBody>
        </p:sp>
      </p:grpSp>
      <p:grpSp>
        <p:nvGrpSpPr>
          <p:cNvPr id="5" name="Group 18"/>
          <p:cNvGrpSpPr>
            <a:grpSpLocks/>
          </p:cNvGrpSpPr>
          <p:nvPr/>
        </p:nvGrpSpPr>
        <p:grpSpPr bwMode="auto">
          <a:xfrm>
            <a:off x="3270251" y="3638550"/>
            <a:ext cx="2601913" cy="2595563"/>
            <a:chOff x="2060" y="1140"/>
            <a:chExt cx="1639" cy="1635"/>
          </a:xfrm>
        </p:grpSpPr>
        <p:pic>
          <p:nvPicPr>
            <p:cNvPr id="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 y="1140"/>
              <a:ext cx="1020" cy="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17"/>
            <p:cNvSpPr>
              <a:spLocks noChangeArrowheads="1"/>
            </p:cNvSpPr>
            <p:nvPr/>
          </p:nvSpPr>
          <p:spPr bwMode="auto">
            <a:xfrm>
              <a:off x="2060" y="2174"/>
              <a:ext cx="1639"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lnSpc>
                  <a:spcPct val="100000"/>
                </a:lnSpc>
                <a:spcBef>
                  <a:spcPct val="0"/>
                </a:spcBef>
              </a:pPr>
              <a:r>
                <a:rPr lang="it-IT" sz="1400" b="1" i="0" dirty="0">
                  <a:solidFill>
                    <a:schemeClr val="tx1"/>
                  </a:solidFill>
                </a:rPr>
                <a:t>NORVASC</a:t>
              </a:r>
            </a:p>
            <a:p>
              <a:pPr algn="ctr">
                <a:lnSpc>
                  <a:spcPct val="100000"/>
                </a:lnSpc>
                <a:spcBef>
                  <a:spcPct val="0"/>
                </a:spcBef>
              </a:pPr>
              <a:r>
                <a:rPr lang="it-IT" sz="1400" b="1" i="0" dirty="0" err="1">
                  <a:solidFill>
                    <a:schemeClr val="tx1"/>
                  </a:solidFill>
                </a:rPr>
                <a:t>Treats</a:t>
              </a:r>
              <a:r>
                <a:rPr lang="it-IT" sz="1400" b="1" i="0" dirty="0">
                  <a:solidFill>
                    <a:schemeClr val="tx1"/>
                  </a:solidFill>
                </a:rPr>
                <a:t>: High </a:t>
              </a:r>
              <a:r>
                <a:rPr lang="it-IT" sz="1400" b="1" i="0" dirty="0" err="1">
                  <a:solidFill>
                    <a:schemeClr val="tx1"/>
                  </a:solidFill>
                </a:rPr>
                <a:t>blood</a:t>
              </a:r>
              <a:r>
                <a:rPr lang="it-IT" sz="1400" b="1" i="0" dirty="0">
                  <a:solidFill>
                    <a:schemeClr val="tx1"/>
                  </a:solidFill>
                </a:rPr>
                <a:t> pressure</a:t>
              </a:r>
            </a:p>
            <a:p>
              <a:pPr algn="ctr">
                <a:lnSpc>
                  <a:spcPct val="100000"/>
                </a:lnSpc>
                <a:spcBef>
                  <a:spcPct val="0"/>
                </a:spcBef>
              </a:pPr>
              <a:r>
                <a:rPr lang="it-IT" sz="1400" b="1" i="0" dirty="0">
                  <a:solidFill>
                    <a:schemeClr val="tx1"/>
                  </a:solidFill>
                </a:rPr>
                <a:t>Pfizer</a:t>
              </a:r>
            </a:p>
            <a:p>
              <a:pPr algn="ctr">
                <a:lnSpc>
                  <a:spcPct val="100000"/>
                </a:lnSpc>
                <a:spcBef>
                  <a:spcPct val="0"/>
                </a:spcBef>
              </a:pPr>
              <a:r>
                <a:rPr lang="it-IT" sz="1400" b="1" i="0" dirty="0">
                  <a:solidFill>
                    <a:schemeClr val="tx1"/>
                  </a:solidFill>
                </a:rPr>
                <a:t>$5.0 </a:t>
              </a:r>
              <a:r>
                <a:rPr lang="it-IT" sz="1400" b="1" i="0" dirty="0" err="1">
                  <a:solidFill>
                    <a:schemeClr val="tx1"/>
                  </a:solidFill>
                </a:rPr>
                <a:t>billion</a:t>
              </a:r>
              <a:endParaRPr lang="it-IT" sz="1400" b="1" i="0" dirty="0">
                <a:solidFill>
                  <a:schemeClr val="tx1"/>
                </a:solidFill>
              </a:endParaRPr>
            </a:p>
          </p:txBody>
        </p:sp>
      </p:grpSp>
      <p:grpSp>
        <p:nvGrpSpPr>
          <p:cNvPr id="8" name="Group 21"/>
          <p:cNvGrpSpPr>
            <a:grpSpLocks/>
          </p:cNvGrpSpPr>
          <p:nvPr/>
        </p:nvGrpSpPr>
        <p:grpSpPr bwMode="auto">
          <a:xfrm>
            <a:off x="552450" y="3657600"/>
            <a:ext cx="2262188" cy="2565401"/>
            <a:chOff x="2168" y="322"/>
            <a:chExt cx="1425" cy="1616"/>
          </a:xfrm>
        </p:grpSpPr>
        <p:pic>
          <p:nvPicPr>
            <p:cNvPr id="9"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0" y="322"/>
              <a:ext cx="1020" cy="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Rectangle 20"/>
            <p:cNvSpPr>
              <a:spLocks noChangeArrowheads="1"/>
            </p:cNvSpPr>
            <p:nvPr/>
          </p:nvSpPr>
          <p:spPr bwMode="auto">
            <a:xfrm>
              <a:off x="2168" y="1337"/>
              <a:ext cx="1425"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lnSpc>
                  <a:spcPct val="100000"/>
                </a:lnSpc>
                <a:spcBef>
                  <a:spcPct val="0"/>
                </a:spcBef>
              </a:pPr>
              <a:r>
                <a:rPr lang="it-IT" sz="1400" b="1" i="0" dirty="0">
                  <a:solidFill>
                    <a:schemeClr val="tx1"/>
                  </a:solidFill>
                </a:rPr>
                <a:t>ZOCOR</a:t>
              </a:r>
            </a:p>
            <a:p>
              <a:pPr algn="ctr">
                <a:lnSpc>
                  <a:spcPct val="100000"/>
                </a:lnSpc>
                <a:spcBef>
                  <a:spcPct val="0"/>
                </a:spcBef>
              </a:pPr>
              <a:r>
                <a:rPr lang="it-IT" sz="1400" b="1" i="0" dirty="0" err="1">
                  <a:solidFill>
                    <a:schemeClr val="tx1"/>
                  </a:solidFill>
                </a:rPr>
                <a:t>Treats</a:t>
              </a:r>
              <a:r>
                <a:rPr lang="it-IT" sz="1400" b="1" i="0" dirty="0">
                  <a:solidFill>
                    <a:schemeClr val="tx1"/>
                  </a:solidFill>
                </a:rPr>
                <a:t>: High </a:t>
              </a:r>
              <a:r>
                <a:rPr lang="it-IT" sz="1400" b="1" i="0" dirty="0" err="1">
                  <a:solidFill>
                    <a:schemeClr val="tx1"/>
                  </a:solidFill>
                </a:rPr>
                <a:t>cholesterol</a:t>
              </a:r>
              <a:endParaRPr lang="it-IT" sz="1400" b="1" i="0" dirty="0">
                <a:solidFill>
                  <a:schemeClr val="tx1"/>
                </a:solidFill>
              </a:endParaRPr>
            </a:p>
            <a:p>
              <a:pPr algn="ctr">
                <a:lnSpc>
                  <a:spcPct val="100000"/>
                </a:lnSpc>
                <a:spcBef>
                  <a:spcPct val="0"/>
                </a:spcBef>
              </a:pPr>
              <a:r>
                <a:rPr lang="it-IT" sz="1400" b="1" i="0" dirty="0">
                  <a:solidFill>
                    <a:schemeClr val="tx1"/>
                  </a:solidFill>
                </a:rPr>
                <a:t>Merck</a:t>
              </a:r>
            </a:p>
            <a:p>
              <a:pPr algn="ctr">
                <a:lnSpc>
                  <a:spcPct val="100000"/>
                </a:lnSpc>
                <a:spcBef>
                  <a:spcPct val="0"/>
                </a:spcBef>
              </a:pPr>
              <a:r>
                <a:rPr lang="it-IT" sz="1400" b="1" i="0" dirty="0">
                  <a:solidFill>
                    <a:schemeClr val="tx1"/>
                  </a:solidFill>
                </a:rPr>
                <a:t>$5.3 </a:t>
              </a:r>
              <a:r>
                <a:rPr lang="it-IT" sz="1400" b="1" i="0" dirty="0" err="1">
                  <a:solidFill>
                    <a:schemeClr val="tx1"/>
                  </a:solidFill>
                </a:rPr>
                <a:t>billion</a:t>
              </a:r>
              <a:endParaRPr lang="it-IT" sz="1400" b="1" i="0" dirty="0">
                <a:solidFill>
                  <a:schemeClr val="tx1"/>
                </a:solidFill>
              </a:endParaRPr>
            </a:p>
          </p:txBody>
        </p:sp>
      </p:grpSp>
      <p:pic>
        <p:nvPicPr>
          <p:cNvPr id="11" name="Picture 22" descr="Simvastat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636588"/>
            <a:ext cx="2528888" cy="21891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3"/>
          <p:cNvSpPr txBox="1">
            <a:spLocks noChangeArrowheads="1"/>
          </p:cNvSpPr>
          <p:nvPr/>
        </p:nvSpPr>
        <p:spPr bwMode="auto">
          <a:xfrm>
            <a:off x="1189038" y="2951163"/>
            <a:ext cx="119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400" b="1" i="0" dirty="0">
                <a:solidFill>
                  <a:schemeClr val="tx1"/>
                </a:solidFill>
              </a:rPr>
              <a:t>Simvastatin</a:t>
            </a:r>
          </a:p>
        </p:txBody>
      </p:sp>
      <p:graphicFrame>
        <p:nvGraphicFramePr>
          <p:cNvPr id="13" name="Object 25"/>
          <p:cNvGraphicFramePr>
            <a:graphicFrameLocks noChangeAspect="1"/>
          </p:cNvGraphicFramePr>
          <p:nvPr>
            <p:extLst>
              <p:ext uri="{D42A27DB-BD31-4B8C-83A1-F6EECF244321}">
                <p14:modId xmlns:p14="http://schemas.microsoft.com/office/powerpoint/2010/main" val="4036300754"/>
              </p:ext>
            </p:extLst>
          </p:nvPr>
        </p:nvGraphicFramePr>
        <p:xfrm>
          <a:off x="3142318" y="1188478"/>
          <a:ext cx="2912976" cy="1762685"/>
        </p:xfrm>
        <a:graphic>
          <a:graphicData uri="http://schemas.openxmlformats.org/presentationml/2006/ole">
            <mc:AlternateContent xmlns:mc="http://schemas.openxmlformats.org/markup-compatibility/2006">
              <mc:Choice xmlns:v="urn:schemas-microsoft-com:vml" Requires="v">
                <p:oleObj spid="_x0000_s29775" name="ISIS/Draw Sketch" r:id="rId7" imgW="2495520" imgH="1571400" progId="">
                  <p:embed/>
                </p:oleObj>
              </mc:Choice>
              <mc:Fallback>
                <p:oleObj name="ISIS/Draw Sketch" r:id="rId7" imgW="2495520" imgH="1571400" progId="">
                  <p:embed/>
                  <p:pic>
                    <p:nvPicPr>
                      <p:cNvPr id="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2318" y="1188478"/>
                        <a:ext cx="2912976" cy="1762685"/>
                      </a:xfrm>
                      <a:prstGeom prst="rect">
                        <a:avLst/>
                      </a:prstGeom>
                      <a:noFill/>
                      <a:ln>
                        <a:noFill/>
                      </a:ln>
                      <a:effectLst/>
                    </p:spPr>
                  </p:pic>
                </p:oleObj>
              </mc:Fallback>
            </mc:AlternateContent>
          </a:graphicData>
        </a:graphic>
      </p:graphicFrame>
      <p:sp>
        <p:nvSpPr>
          <p:cNvPr id="14" name="Text Box 26"/>
          <p:cNvSpPr txBox="1">
            <a:spLocks noChangeArrowheads="1"/>
          </p:cNvSpPr>
          <p:nvPr/>
        </p:nvSpPr>
        <p:spPr bwMode="auto">
          <a:xfrm>
            <a:off x="3973513" y="2960688"/>
            <a:ext cx="11800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400" b="1" i="0" dirty="0">
                <a:solidFill>
                  <a:schemeClr val="tx1"/>
                </a:solidFill>
              </a:rPr>
              <a:t>Amlodipine</a:t>
            </a:r>
          </a:p>
        </p:txBody>
      </p:sp>
      <p:graphicFrame>
        <p:nvGraphicFramePr>
          <p:cNvPr id="15" name="Object 28"/>
          <p:cNvGraphicFramePr>
            <a:graphicFrameLocks noChangeAspect="1"/>
          </p:cNvGraphicFramePr>
          <p:nvPr>
            <p:extLst>
              <p:ext uri="{D42A27DB-BD31-4B8C-83A1-F6EECF244321}">
                <p14:modId xmlns:p14="http://schemas.microsoft.com/office/powerpoint/2010/main" val="216756058"/>
              </p:ext>
            </p:extLst>
          </p:nvPr>
        </p:nvGraphicFramePr>
        <p:xfrm>
          <a:off x="6641219" y="973044"/>
          <a:ext cx="2045074" cy="1852706"/>
        </p:xfrm>
        <a:graphic>
          <a:graphicData uri="http://schemas.openxmlformats.org/presentationml/2006/ole">
            <mc:AlternateContent xmlns:mc="http://schemas.openxmlformats.org/markup-compatibility/2006">
              <mc:Choice xmlns:v="urn:schemas-microsoft-com:vml" Requires="v">
                <p:oleObj spid="_x0000_s29776" name="ISIS/Draw Sketch" r:id="rId9" imgW="1838160" imgH="1666800" progId="">
                  <p:embed/>
                </p:oleObj>
              </mc:Choice>
              <mc:Fallback>
                <p:oleObj name="ISIS/Draw Sketch" r:id="rId9" imgW="1838160" imgH="1666800" progId="">
                  <p:embed/>
                  <p:pic>
                    <p:nvPicPr>
                      <p:cNvPr id="0"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1219" y="973044"/>
                        <a:ext cx="2045074" cy="1852706"/>
                      </a:xfrm>
                      <a:prstGeom prst="rect">
                        <a:avLst/>
                      </a:prstGeom>
                      <a:noFill/>
                      <a:ln>
                        <a:noFill/>
                      </a:ln>
                      <a:effectLst/>
                    </p:spPr>
                  </p:pic>
                </p:oleObj>
              </mc:Fallback>
            </mc:AlternateContent>
          </a:graphicData>
        </a:graphic>
      </p:graphicFrame>
      <p:sp>
        <p:nvSpPr>
          <p:cNvPr id="16" name="Text Box 29"/>
          <p:cNvSpPr txBox="1">
            <a:spLocks noChangeArrowheads="1"/>
          </p:cNvSpPr>
          <p:nvPr/>
        </p:nvSpPr>
        <p:spPr bwMode="auto">
          <a:xfrm>
            <a:off x="7110413" y="2911475"/>
            <a:ext cx="1158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en-US" sz="1400" b="1" i="0" dirty="0" err="1">
                <a:solidFill>
                  <a:schemeClr val="tx1"/>
                </a:solidFill>
              </a:rPr>
              <a:t>Olanzapina</a:t>
            </a:r>
            <a:endParaRPr lang="en-US" sz="1400" b="1" i="0" dirty="0">
              <a:solidFill>
                <a:schemeClr val="tx1"/>
              </a:solidFill>
            </a:endParaRPr>
          </a:p>
        </p:txBody>
      </p:sp>
      <p:grpSp>
        <p:nvGrpSpPr>
          <p:cNvPr id="17" name="Group 30"/>
          <p:cNvGrpSpPr>
            <a:grpSpLocks/>
          </p:cNvGrpSpPr>
          <p:nvPr/>
        </p:nvGrpSpPr>
        <p:grpSpPr bwMode="auto">
          <a:xfrm>
            <a:off x="-171450" y="4025900"/>
            <a:ext cx="2795588" cy="2390775"/>
            <a:chOff x="-99" y="2536"/>
            <a:chExt cx="1761" cy="1506"/>
          </a:xfrm>
        </p:grpSpPr>
        <p:sp>
          <p:nvSpPr>
            <p:cNvPr id="18" name="AutoShape 31"/>
            <p:cNvSpPr>
              <a:spLocks noChangeArrowheads="1"/>
            </p:cNvSpPr>
            <p:nvPr/>
          </p:nvSpPr>
          <p:spPr bwMode="auto">
            <a:xfrm flipH="1">
              <a:off x="3" y="2536"/>
              <a:ext cx="1659" cy="920"/>
            </a:xfrm>
            <a:prstGeom prst="cloudCallout">
              <a:avLst>
                <a:gd name="adj1" fmla="val 13227"/>
                <a:gd name="adj2" fmla="val 80431"/>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endParaRPr lang="en-US" sz="1800" b="0" i="0">
                <a:latin typeface="Arial" charset="0"/>
              </a:endParaRPr>
            </a:p>
          </p:txBody>
        </p:sp>
        <p:pic>
          <p:nvPicPr>
            <p:cNvPr id="19" name="Picture 32" descr="devil2"/>
            <p:cNvPicPr>
              <a:picLocks noChangeAspect="1" noChangeArrowheads="1"/>
            </p:cNvPicPr>
            <p:nvPr/>
          </p:nvPicPr>
          <p:blipFill>
            <a:blip r:embed="rId11">
              <a:extLst>
                <a:ext uri="{28A0092B-C50C-407E-A947-70E740481C1C}">
                  <a14:useLocalDpi xmlns:a14="http://schemas.microsoft.com/office/drawing/2010/main" val="0"/>
                </a:ext>
              </a:extLst>
            </a:blip>
            <a:srcRect b="50443"/>
            <a:stretch>
              <a:fillRect/>
            </a:stretch>
          </p:blipFill>
          <p:spPr bwMode="auto">
            <a:xfrm>
              <a:off x="-99" y="3594"/>
              <a:ext cx="1085" cy="448"/>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33"/>
            <p:cNvSpPr txBox="1">
              <a:spLocks noChangeArrowheads="1"/>
            </p:cNvSpPr>
            <p:nvPr/>
          </p:nvSpPr>
          <p:spPr bwMode="auto">
            <a:xfrm>
              <a:off x="-63" y="2714"/>
              <a:ext cx="1703"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00000"/>
                </a:lnSpc>
                <a:spcBef>
                  <a:spcPct val="0"/>
                </a:spcBef>
              </a:pPr>
              <a:r>
                <a:rPr lang="en-US" sz="1600">
                  <a:solidFill>
                    <a:schemeClr val="tx1"/>
                  </a:solidFill>
                  <a:latin typeface="Comic Sans MS" charset="0"/>
                </a:rPr>
                <a:t>è curioso… c’è qualcosa di particolare in questo elenco?</a:t>
              </a:r>
            </a:p>
          </p:txBody>
        </p:sp>
      </p:grpSp>
    </p:spTree>
    <p:extLst>
      <p:ext uri="{BB962C8B-B14F-4D97-AF65-F5344CB8AC3E}">
        <p14:creationId xmlns:p14="http://schemas.microsoft.com/office/powerpoint/2010/main" val="1777435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127918" y="273844"/>
            <a:ext cx="7943850" cy="119062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sz="3600" i="0">
                <a:solidFill>
                  <a:srgbClr val="000066"/>
                </a:solidFill>
                <a:effectLst>
                  <a:outerShdw blurRad="38100" dist="38100" dir="2700000" algn="tl">
                    <a:srgbClr val="DDDDDD"/>
                  </a:outerShdw>
                </a:effectLst>
              </a:rPr>
              <a:t>di quale </a:t>
            </a:r>
            <a:r>
              <a:rPr lang="ja-JP" altLang="it-IT" sz="3600" i="0">
                <a:solidFill>
                  <a:srgbClr val="000066"/>
                </a:solidFill>
                <a:effectLst>
                  <a:outerShdw blurRad="38100" dist="38100" dir="2700000" algn="tl">
                    <a:srgbClr val="DDDDDD"/>
                  </a:outerShdw>
                </a:effectLst>
              </a:rPr>
              <a:t>“</a:t>
            </a:r>
            <a:r>
              <a:rPr lang="it-IT" sz="3600" i="0">
                <a:solidFill>
                  <a:srgbClr val="000066"/>
                </a:solidFill>
                <a:effectLst>
                  <a:outerShdw blurRad="38100" dist="38100" dir="2700000" algn="tl">
                    <a:srgbClr val="DDDDDD"/>
                  </a:outerShdw>
                </a:effectLst>
              </a:rPr>
              <a:t>malattia</a:t>
            </a:r>
            <a:r>
              <a:rPr lang="ja-JP" altLang="it-IT" sz="3600" i="0">
                <a:solidFill>
                  <a:srgbClr val="000066"/>
                </a:solidFill>
                <a:effectLst>
                  <a:outerShdw blurRad="38100" dist="38100" dir="2700000" algn="tl">
                    <a:srgbClr val="DDDDDD"/>
                  </a:outerShdw>
                </a:effectLst>
              </a:rPr>
              <a:t>”</a:t>
            </a:r>
            <a:r>
              <a:rPr lang="it-IT" sz="3600" i="0">
                <a:solidFill>
                  <a:srgbClr val="000066"/>
                </a:solidFill>
                <a:effectLst>
                  <a:outerShdw blurRad="38100" dist="38100" dir="2700000" algn="tl">
                    <a:srgbClr val="DDDDDD"/>
                  </a:outerShdw>
                </a:effectLst>
              </a:rPr>
              <a:t> stiamo parlando?</a:t>
            </a:r>
            <a:endParaRPr lang="en-GB" sz="3600" i="0">
              <a:solidFill>
                <a:srgbClr val="000066"/>
              </a:solidFill>
              <a:effectLst>
                <a:outerShdw blurRad="38100" dist="38100" dir="2700000" algn="tl">
                  <a:srgbClr val="DDDDDD"/>
                </a:outerShdw>
              </a:effectLst>
            </a:endParaRPr>
          </a:p>
        </p:txBody>
      </p:sp>
      <p:pic>
        <p:nvPicPr>
          <p:cNvPr id="3" name="Picture 2" descr="jlopez"/>
          <p:cNvPicPr>
            <a:picLocks noChangeAspect="1" noChangeArrowheads="1"/>
          </p:cNvPicPr>
          <p:nvPr/>
        </p:nvPicPr>
        <p:blipFill>
          <a:blip r:embed="rId2">
            <a:extLst>
              <a:ext uri="{28A0092B-C50C-407E-A947-70E740481C1C}">
                <a14:useLocalDpi xmlns:a14="http://schemas.microsoft.com/office/drawing/2010/main" val="0"/>
              </a:ext>
            </a:extLst>
          </a:blip>
          <a:srcRect l="48222"/>
          <a:stretch>
            <a:fillRect/>
          </a:stretch>
        </p:blipFill>
        <p:spPr bwMode="auto">
          <a:xfrm>
            <a:off x="2221706" y="1574006"/>
            <a:ext cx="2359025"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jlopez"/>
          <p:cNvPicPr>
            <a:picLocks noChangeAspect="1" noChangeArrowheads="1"/>
          </p:cNvPicPr>
          <p:nvPr/>
        </p:nvPicPr>
        <p:blipFill>
          <a:blip r:embed="rId2">
            <a:extLst>
              <a:ext uri="{28A0092B-C50C-407E-A947-70E740481C1C}">
                <a14:useLocalDpi xmlns:a14="http://schemas.microsoft.com/office/drawing/2010/main" val="0"/>
              </a:ext>
            </a:extLst>
          </a:blip>
          <a:srcRect r="54390"/>
          <a:stretch>
            <a:fillRect/>
          </a:stretch>
        </p:blipFill>
        <p:spPr bwMode="auto">
          <a:xfrm>
            <a:off x="2261393" y="1581944"/>
            <a:ext cx="2078038"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72234" y="5026819"/>
            <a:ext cx="2978151" cy="1557337"/>
            <a:chOff x="3804" y="16"/>
            <a:chExt cx="1876" cy="981"/>
          </a:xfrm>
        </p:grpSpPr>
        <p:sp>
          <p:nvSpPr>
            <p:cNvPr id="7" name="AutoShape 12"/>
            <p:cNvSpPr>
              <a:spLocks noChangeArrowheads="1"/>
            </p:cNvSpPr>
            <p:nvPr/>
          </p:nvSpPr>
          <p:spPr bwMode="auto">
            <a:xfrm flipH="1">
              <a:off x="4133" y="16"/>
              <a:ext cx="1362" cy="555"/>
            </a:xfrm>
            <a:prstGeom prst="cloudCallout">
              <a:avLst>
                <a:gd name="adj1" fmla="val 26870"/>
                <a:gd name="adj2" fmla="val 100088"/>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pic>
          <p:nvPicPr>
            <p:cNvPr id="8" name="Picture 7" descr="devil2"/>
            <p:cNvPicPr>
              <a:picLocks noChangeAspect="1" noChangeArrowheads="1"/>
            </p:cNvPicPr>
            <p:nvPr/>
          </p:nvPicPr>
          <p:blipFill>
            <a:blip r:embed="rId3">
              <a:extLst>
                <a:ext uri="{28A0092B-C50C-407E-A947-70E740481C1C}">
                  <a14:useLocalDpi xmlns:a14="http://schemas.microsoft.com/office/drawing/2010/main" val="0"/>
                </a:ext>
              </a:extLst>
            </a:blip>
            <a:srcRect b="50443"/>
            <a:stretch>
              <a:fillRect/>
            </a:stretch>
          </p:blipFill>
          <p:spPr bwMode="auto">
            <a:xfrm>
              <a:off x="3804" y="549"/>
              <a:ext cx="1085" cy="4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4"/>
            <p:cNvSpPr txBox="1">
              <a:spLocks noChangeArrowheads="1"/>
            </p:cNvSpPr>
            <p:nvPr/>
          </p:nvSpPr>
          <p:spPr bwMode="auto">
            <a:xfrm>
              <a:off x="3977" y="90"/>
              <a:ext cx="170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600">
                  <a:solidFill>
                    <a:schemeClr val="tx1"/>
                  </a:solidFill>
                  <a:latin typeface="Comic Sans MS" charset="0"/>
                </a:rPr>
                <a:t>eehhh…. </a:t>
              </a:r>
            </a:p>
            <a:p>
              <a:pPr algn="ctr">
                <a:lnSpc>
                  <a:spcPct val="100000"/>
                </a:lnSpc>
                <a:spcBef>
                  <a:spcPct val="0"/>
                </a:spcBef>
              </a:pPr>
              <a:r>
                <a:rPr lang="en-US" sz="1600">
                  <a:solidFill>
                    <a:schemeClr val="tx1"/>
                  </a:solidFill>
                  <a:latin typeface="Comic Sans MS" charset="0"/>
                </a:rPr>
                <a:t>malattia?!?</a:t>
              </a:r>
            </a:p>
          </p:txBody>
        </p:sp>
      </p:grpSp>
      <p:pic>
        <p:nvPicPr>
          <p:cNvPr id="6" name="Picture 5" descr="colesterolo_placc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818" y="1947069"/>
            <a:ext cx="4244975" cy="351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95033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a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69875"/>
            <a:ext cx="7899400" cy="5915025"/>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igura0"/>
          <p:cNvPicPr>
            <a:picLocks noChangeAspect="1" noChangeArrowheads="1"/>
          </p:cNvPicPr>
          <p:nvPr/>
        </p:nvPicPr>
        <p:blipFill>
          <a:blip r:embed="rId2">
            <a:clrChange>
              <a:clrFrom>
                <a:srgbClr val="FFFFFF"/>
              </a:clrFrom>
              <a:clrTo>
                <a:srgbClr val="FFFFFF">
                  <a:alpha val="0"/>
                </a:srgbClr>
              </a:clrTo>
            </a:clrChange>
          </a:blip>
          <a:srcRect b="883"/>
          <a:stretch>
            <a:fillRect/>
          </a:stretch>
        </p:blipFill>
        <p:spPr bwMode="auto">
          <a:xfrm>
            <a:off x="902821" y="1284288"/>
            <a:ext cx="6989763" cy="5164137"/>
          </a:xfrm>
          <a:prstGeom prst="rect">
            <a:avLst/>
          </a:prstGeom>
          <a:noFill/>
        </p:spPr>
      </p:pic>
      <p:sp>
        <p:nvSpPr>
          <p:cNvPr id="9" name="Text Box 4"/>
          <p:cNvSpPr txBox="1">
            <a:spLocks noChangeArrowheads="1"/>
          </p:cNvSpPr>
          <p:nvPr/>
        </p:nvSpPr>
        <p:spPr bwMode="auto">
          <a:xfrm>
            <a:off x="560294" y="93663"/>
            <a:ext cx="7943850" cy="1190625"/>
          </a:xfrm>
          <a:prstGeom prst="rect">
            <a:avLst/>
          </a:prstGeom>
          <a:noFill/>
          <a:ln w="9525">
            <a:noFill/>
            <a:miter lim="800000"/>
            <a:headEnd/>
            <a:tailEnd/>
          </a:ln>
          <a:effectLst>
            <a:outerShdw blurRad="63500" dist="107763" dir="2700000" algn="ctr" rotWithShape="0">
              <a:schemeClr val="bg2">
                <a:alpha val="50000"/>
              </a:schemeClr>
            </a:outerShdw>
          </a:effectLst>
        </p:spPr>
        <p:txBody>
          <a:bodyPr>
            <a:prstTxWarp prst="textNoShape">
              <a:avLst/>
            </a:prstTxWarp>
            <a:spAutoFit/>
          </a:bodyPr>
          <a:lstStyle/>
          <a:p>
            <a:pPr algn="just">
              <a:lnSpc>
                <a:spcPct val="100000"/>
              </a:lnSpc>
              <a:spcBef>
                <a:spcPct val="0"/>
              </a:spcBef>
            </a:pPr>
            <a:r>
              <a:rPr lang="it-IT" sz="3600" b="1" i="0" dirty="0">
                <a:solidFill>
                  <a:srgbClr val="000066"/>
                </a:solidFill>
                <a:effectLst>
                  <a:outerShdw blurRad="38100" dist="38100" dir="2700000" algn="tl">
                    <a:srgbClr val="DDDDDD"/>
                  </a:outerShdw>
                </a:effectLst>
              </a:rPr>
              <a:t>Back </a:t>
            </a:r>
            <a:r>
              <a:rPr lang="it-IT" sz="3600" b="1" i="0" dirty="0" err="1">
                <a:solidFill>
                  <a:srgbClr val="000066"/>
                </a:solidFill>
                <a:effectLst>
                  <a:outerShdw blurRad="38100" dist="38100" dir="2700000" algn="tl">
                    <a:srgbClr val="DDDDDD"/>
                  </a:outerShdw>
                </a:effectLst>
              </a:rPr>
              <a:t>for</a:t>
            </a:r>
            <a:r>
              <a:rPr lang="it-IT" sz="3600" b="1" i="0" dirty="0">
                <a:solidFill>
                  <a:srgbClr val="000066"/>
                </a:solidFill>
                <a:effectLst>
                  <a:outerShdw blurRad="38100" dist="38100" dir="2700000" algn="tl">
                    <a:srgbClr val="DDDDDD"/>
                  </a:outerShdw>
                </a:effectLst>
              </a:rPr>
              <a:t> a </a:t>
            </a:r>
            <a:r>
              <a:rPr lang="it-IT" sz="3600" b="1" i="0" dirty="0" err="1">
                <a:solidFill>
                  <a:srgbClr val="000066"/>
                </a:solidFill>
                <a:effectLst>
                  <a:outerShdw blurRad="38100" dist="38100" dir="2700000" algn="tl">
                    <a:srgbClr val="DDDDDD"/>
                  </a:outerShdw>
                </a:effectLst>
              </a:rPr>
              <a:t>second</a:t>
            </a:r>
            <a:r>
              <a:rPr lang="it-IT" sz="3600" b="1" i="0" dirty="0">
                <a:solidFill>
                  <a:srgbClr val="000066"/>
                </a:solidFill>
                <a:effectLst>
                  <a:outerShdw blurRad="38100" dist="38100" dir="2700000" algn="tl">
                    <a:srgbClr val="DDDDDD"/>
                  </a:outerShdw>
                </a:effectLst>
              </a:rPr>
              <a:t> </a:t>
            </a:r>
            <a:r>
              <a:rPr lang="it-IT" sz="3600" b="1" i="0" dirty="0" err="1">
                <a:solidFill>
                  <a:srgbClr val="000066"/>
                </a:solidFill>
                <a:effectLst>
                  <a:outerShdw blurRad="38100" dist="38100" dir="2700000" algn="tl">
                    <a:srgbClr val="DDDDDD"/>
                  </a:outerShdw>
                </a:effectLst>
              </a:rPr>
              <a:t>to</a:t>
            </a:r>
            <a:r>
              <a:rPr lang="it-IT" sz="3600" b="1" i="0" dirty="0">
                <a:solidFill>
                  <a:srgbClr val="000066"/>
                </a:solidFill>
                <a:effectLst>
                  <a:outerShdw blurRad="38100" dist="38100" dir="2700000" algn="tl">
                    <a:srgbClr val="DDDDDD"/>
                  </a:outerShdw>
                </a:effectLst>
              </a:rPr>
              <a:t> </a:t>
            </a:r>
            <a:r>
              <a:rPr lang="it-IT" sz="3600" b="1" i="0" dirty="0" err="1">
                <a:solidFill>
                  <a:srgbClr val="000066"/>
                </a:solidFill>
                <a:effectLst>
                  <a:outerShdw blurRad="38100" dist="38100" dir="2700000" algn="tl">
                    <a:srgbClr val="DDDDDD"/>
                  </a:outerShdw>
                </a:effectLst>
              </a:rPr>
              <a:t>my</a:t>
            </a:r>
            <a:r>
              <a:rPr lang="it-IT" sz="3600" b="1" i="0" dirty="0">
                <a:solidFill>
                  <a:srgbClr val="000066"/>
                </a:solidFill>
                <a:effectLst>
                  <a:outerShdw blurRad="38100" dist="38100" dir="2700000" algn="tl">
                    <a:srgbClr val="DDDDDD"/>
                  </a:outerShdw>
                </a:effectLst>
              </a:rPr>
              <a:t> favorite </a:t>
            </a:r>
            <a:r>
              <a:rPr lang="it-IT" sz="3600" b="1" i="0" dirty="0" err="1">
                <a:solidFill>
                  <a:srgbClr val="000066"/>
                </a:solidFill>
                <a:effectLst>
                  <a:outerShdw blurRad="38100" dist="38100" dir="2700000" algn="tl">
                    <a:srgbClr val="DDDDDD"/>
                  </a:outerShdw>
                </a:effectLst>
              </a:rPr>
              <a:t>issue…</a:t>
            </a:r>
            <a:endParaRPr lang="en-GB" sz="3600" b="1" i="0" dirty="0">
              <a:solidFill>
                <a:srgbClr val="000066"/>
              </a:solidFill>
              <a:effectLst>
                <a:outerShdw blurRad="38100" dist="38100" dir="2700000" algn="tl">
                  <a:srgbClr val="DDDDDD"/>
                </a:outerShdw>
              </a:effectLs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144" y="3634581"/>
            <a:ext cx="3113087" cy="3049588"/>
            <a:chOff x="0" y="2036"/>
            <a:chExt cx="2055" cy="1959"/>
          </a:xfrm>
        </p:grpSpPr>
        <p:sp>
          <p:nvSpPr>
            <p:cNvPr id="5" name="AutoShape 3"/>
            <p:cNvSpPr>
              <a:spLocks noChangeArrowheads="1"/>
            </p:cNvSpPr>
            <p:nvPr/>
          </p:nvSpPr>
          <p:spPr bwMode="auto">
            <a:xfrm flipH="1">
              <a:off x="308" y="2036"/>
              <a:ext cx="1747" cy="917"/>
            </a:xfrm>
            <a:prstGeom prst="cloudCallout">
              <a:avLst>
                <a:gd name="adj1" fmla="val 24468"/>
                <a:gd name="adj2" fmla="val 80968"/>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sp>
          <p:nvSpPr>
            <p:cNvPr id="6" name="Text Box 4"/>
            <p:cNvSpPr txBox="1">
              <a:spLocks noChangeArrowheads="1"/>
            </p:cNvSpPr>
            <p:nvPr/>
          </p:nvSpPr>
          <p:spPr bwMode="auto">
            <a:xfrm>
              <a:off x="475" y="2206"/>
              <a:ext cx="1409"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400">
                <a:solidFill>
                  <a:schemeClr val="tx1"/>
                </a:solidFill>
                <a:latin typeface="Comic Sans MS" charset="0"/>
              </a:endParaRPr>
            </a:p>
            <a:p>
              <a:pPr algn="ctr">
                <a:lnSpc>
                  <a:spcPct val="100000"/>
                </a:lnSpc>
                <a:spcBef>
                  <a:spcPct val="0"/>
                </a:spcBef>
              </a:pPr>
              <a:r>
                <a:rPr lang="en-US" sz="1800">
                  <a:solidFill>
                    <a:schemeClr val="tx1"/>
                  </a:solidFill>
                  <a:latin typeface="Comic Sans MS" charset="0"/>
                </a:rPr>
                <a:t>complesso!</a:t>
              </a:r>
            </a:p>
          </p:txBody>
        </p:sp>
        <p:pic>
          <p:nvPicPr>
            <p:cNvPr id="7" name="Picture 6" descr="dev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1"/>
              <a:ext cx="1085" cy="90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 Box 6"/>
          <p:cNvSpPr txBox="1">
            <a:spLocks noChangeArrowheads="1"/>
          </p:cNvSpPr>
          <p:nvPr/>
        </p:nvSpPr>
        <p:spPr bwMode="auto">
          <a:xfrm>
            <a:off x="1102519" y="173831"/>
            <a:ext cx="8034337" cy="3508375"/>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altLang="ja-JP" sz="2800" b="0" i="0" dirty="0">
                <a:solidFill>
                  <a:schemeClr val="accent1"/>
                </a:solidFill>
                <a:effectLst>
                  <a:outerShdw blurRad="38100" dist="38100" dir="2700000" algn="tl">
                    <a:srgbClr val="FFFFFF"/>
                  </a:outerShdw>
                </a:effectLst>
                <a:ea typeface="MS PGothic" charset="0"/>
                <a:cs typeface="MS PGothic" charset="0"/>
              </a:rPr>
              <a:t>… straordinariamente complesso!! Ma  andiamo con ordine. Da un punto di vista più molecolare, possiamo immaginare  che l’effetto di ogni farmaco venga mediato mediante la  interazione con uno, o più, “</a:t>
            </a:r>
            <a:r>
              <a:rPr lang="it-IT" altLang="ja-JP" sz="2800" b="0" dirty="0">
                <a:effectLst>
                  <a:outerShdw blurRad="38100" dist="38100" dir="2700000" algn="tl">
                    <a:srgbClr val="FFFFFF"/>
                  </a:outerShdw>
                </a:effectLst>
                <a:ea typeface="MS PGothic" charset="0"/>
                <a:cs typeface="MS PGothic" charset="0"/>
              </a:rPr>
              <a:t>bersagli molecolari</a:t>
            </a:r>
            <a:r>
              <a:rPr lang="it-IT" altLang="ja-JP" sz="2800" b="0" i="0" dirty="0">
                <a:solidFill>
                  <a:schemeClr val="accent1"/>
                </a:solidFill>
                <a:effectLst>
                  <a:outerShdw blurRad="38100" dist="38100" dir="2700000" algn="tl">
                    <a:srgbClr val="FFFFFF"/>
                  </a:outerShdw>
                </a:effectLst>
                <a:ea typeface="MS PGothic" charset="0"/>
                <a:cs typeface="MS PGothic" charset="0"/>
              </a:rPr>
              <a:t>” le cui funzionalità vengono      	alterate durante il processo patologico.</a:t>
            </a:r>
            <a:endParaRPr lang="en-US" sz="2800" b="0" i="0" dirty="0">
              <a:solidFill>
                <a:schemeClr val="accent1"/>
              </a:solidFill>
              <a:effectLst>
                <a:outerShdw blurRad="38100" dist="38100" dir="2700000" algn="tl">
                  <a:srgbClr val="FFFFFF"/>
                </a:outerShdw>
              </a:effectLst>
              <a:ea typeface="MS PGothic" charset="0"/>
              <a:cs typeface="MS PGothic" charset="0"/>
            </a:endParaRPr>
          </a:p>
        </p:txBody>
      </p:sp>
      <p:sp>
        <p:nvSpPr>
          <p:cNvPr id="4" name="Text Box 8"/>
          <p:cNvSpPr txBox="1">
            <a:spLocks noChangeArrowheads="1"/>
          </p:cNvSpPr>
          <p:nvPr/>
        </p:nvSpPr>
        <p:spPr bwMode="auto">
          <a:xfrm>
            <a:off x="3228181" y="3663156"/>
            <a:ext cx="5865813" cy="3046988"/>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it-IT" altLang="ja-JP" sz="2800" b="0" i="0" dirty="0">
                <a:solidFill>
                  <a:schemeClr val="accent1"/>
                </a:solidFill>
                <a:effectLst>
                  <a:outerShdw blurRad="38100" dist="38100" dir="2700000" algn="tl">
                    <a:srgbClr val="FFFFFF"/>
                  </a:outerShdw>
                </a:effectLst>
                <a:ea typeface="MS PGothic" charset="0"/>
                <a:cs typeface="MS PGothic" charset="0"/>
              </a:rPr>
              <a:t>Tra i possibili “</a:t>
            </a:r>
            <a:r>
              <a:rPr lang="it-IT" altLang="ja-JP" sz="2800" b="0" dirty="0">
                <a:effectLst>
                  <a:outerShdw blurRad="38100" dist="38100" dir="2700000" algn="tl">
                    <a:srgbClr val="FFFFFF"/>
                  </a:outerShdw>
                </a:effectLst>
                <a:ea typeface="MS PGothic" charset="0"/>
                <a:cs typeface="MS PGothic" charset="0"/>
              </a:rPr>
              <a:t>bersagli molecolari</a:t>
            </a:r>
            <a:r>
              <a:rPr lang="it-IT" altLang="ja-JP" sz="2800" b="0" i="0" dirty="0">
                <a:solidFill>
                  <a:schemeClr val="accent1"/>
                </a:solidFill>
                <a:effectLst>
                  <a:outerShdw blurRad="38100" dist="38100" dir="2700000" algn="tl">
                    <a:srgbClr val="FFFFFF"/>
                  </a:outerShdw>
                </a:effectLst>
                <a:ea typeface="MS PGothic" charset="0"/>
                <a:cs typeface="MS PGothic" charset="0"/>
              </a:rPr>
              <a:t>” abbiamo:</a:t>
            </a:r>
          </a:p>
          <a:p>
            <a:pPr algn="just">
              <a:lnSpc>
                <a:spcPct val="100000"/>
              </a:lnSpc>
              <a:spcBef>
                <a:spcPct val="0"/>
              </a:spcBef>
            </a:pPr>
            <a:endParaRPr lang="it-IT" altLang="ja-JP" sz="1600" b="0" i="0" dirty="0">
              <a:solidFill>
                <a:srgbClr val="00FF00"/>
              </a:solidFill>
              <a:effectLst>
                <a:outerShdw blurRad="38100" dist="38100" dir="2700000" algn="tl">
                  <a:srgbClr val="FFFFFF"/>
                </a:outerShdw>
              </a:effectLst>
              <a:ea typeface="MS PGothic" charset="0"/>
              <a:cs typeface="MS PGothic" charset="0"/>
            </a:endParaRPr>
          </a:p>
          <a:p>
            <a:pPr algn="just">
              <a:lnSpc>
                <a:spcPct val="100000"/>
              </a:lnSpc>
              <a:spcBef>
                <a:spcPct val="0"/>
              </a:spcBef>
              <a:buFontTx/>
              <a:buChar char="•"/>
            </a:pPr>
            <a:r>
              <a:rPr lang="it-IT" altLang="ja-JP" sz="2400" b="0" i="0" dirty="0">
                <a:solidFill>
                  <a:srgbClr val="00FF00"/>
                </a:solidFill>
                <a:effectLst>
                  <a:outerShdw blurRad="38100" dist="38100" dir="2700000" algn="tl">
                    <a:srgbClr val="FFFFFF"/>
                  </a:outerShdw>
                </a:effectLst>
                <a:ea typeface="MS PGothic" charset="0"/>
                <a:cs typeface="MS PGothic" charset="0"/>
              </a:rPr>
              <a:t>Proteine;</a:t>
            </a:r>
          </a:p>
          <a:p>
            <a:pPr algn="just">
              <a:lnSpc>
                <a:spcPct val="100000"/>
              </a:lnSpc>
              <a:spcBef>
                <a:spcPct val="0"/>
              </a:spcBef>
              <a:buFontTx/>
              <a:buChar char="•"/>
            </a:pPr>
            <a:r>
              <a:rPr lang="it-IT" altLang="ja-JP" sz="2400" b="0" i="0" dirty="0">
                <a:solidFill>
                  <a:srgbClr val="00FF00"/>
                </a:solidFill>
                <a:effectLst>
                  <a:outerShdw blurRad="38100" dist="38100" dir="2700000" algn="tl">
                    <a:srgbClr val="FFFFFF"/>
                  </a:outerShdw>
                </a:effectLst>
                <a:ea typeface="MS PGothic" charset="0"/>
                <a:cs typeface="MS PGothic" charset="0"/>
              </a:rPr>
              <a:t>Polisaccaridi;</a:t>
            </a:r>
          </a:p>
          <a:p>
            <a:pPr algn="just">
              <a:lnSpc>
                <a:spcPct val="100000"/>
              </a:lnSpc>
              <a:spcBef>
                <a:spcPct val="0"/>
              </a:spcBef>
              <a:buFontTx/>
              <a:buChar char="•"/>
            </a:pPr>
            <a:r>
              <a:rPr lang="it-IT" altLang="ja-JP" sz="2400" b="0" i="0" dirty="0">
                <a:solidFill>
                  <a:srgbClr val="00FF00"/>
                </a:solidFill>
                <a:effectLst>
                  <a:outerShdw blurRad="38100" dist="38100" dir="2700000" algn="tl">
                    <a:srgbClr val="FFFFFF"/>
                  </a:outerShdw>
                </a:effectLst>
                <a:ea typeface="MS PGothic" charset="0"/>
                <a:cs typeface="MS PGothic" charset="0"/>
              </a:rPr>
              <a:t>Lipidi;</a:t>
            </a:r>
          </a:p>
          <a:p>
            <a:pPr algn="just">
              <a:lnSpc>
                <a:spcPct val="100000"/>
              </a:lnSpc>
              <a:spcBef>
                <a:spcPct val="0"/>
              </a:spcBef>
              <a:buFontTx/>
              <a:buChar char="•"/>
            </a:pPr>
            <a:r>
              <a:rPr lang="it-IT" altLang="ja-JP" sz="2400" b="0" i="0" dirty="0">
                <a:solidFill>
                  <a:srgbClr val="00FF00"/>
                </a:solidFill>
                <a:effectLst>
                  <a:outerShdw blurRad="38100" dist="38100" dir="2700000" algn="tl">
                    <a:srgbClr val="FFFFFF"/>
                  </a:outerShdw>
                </a:effectLst>
                <a:ea typeface="MS PGothic" charset="0"/>
                <a:cs typeface="MS PGothic" charset="0"/>
              </a:rPr>
              <a:t>Acidi nucleici;</a:t>
            </a:r>
          </a:p>
          <a:p>
            <a:pPr algn="just">
              <a:lnSpc>
                <a:spcPct val="100000"/>
              </a:lnSpc>
              <a:spcBef>
                <a:spcPct val="0"/>
              </a:spcBef>
              <a:buFontTx/>
              <a:buChar char="•"/>
            </a:pPr>
            <a:r>
              <a:rPr lang="it-IT" altLang="ja-JP" sz="2400" b="0" i="0" dirty="0">
                <a:solidFill>
                  <a:srgbClr val="00FF00"/>
                </a:solidFill>
                <a:effectLst>
                  <a:outerShdw blurRad="38100" dist="38100" dir="2700000" algn="tl">
                    <a:srgbClr val="FFFFFF"/>
                  </a:outerShdw>
                </a:effectLst>
                <a:ea typeface="MS PGothic" charset="0"/>
                <a:cs typeface="MS PGothic" charset="0"/>
              </a:rPr>
              <a:t>… e loro combinazioni ovviamente!</a:t>
            </a:r>
            <a:endParaRPr lang="en-US" sz="2400" b="0" i="0" dirty="0">
              <a:solidFill>
                <a:srgbClr val="00FF00"/>
              </a:solidFill>
              <a:effectLst>
                <a:outerShdw blurRad="38100" dist="38100" dir="2700000" algn="tl">
                  <a:srgbClr val="FFFFFF"/>
                </a:outerShdw>
              </a:effectLst>
              <a:ea typeface="MS PGothic" charset="0"/>
              <a:cs typeface="MS PGothic" charset="0"/>
            </a:endParaRPr>
          </a:p>
        </p:txBody>
      </p:sp>
    </p:spTree>
    <p:extLst>
      <p:ext uri="{BB962C8B-B14F-4D97-AF65-F5344CB8AC3E}">
        <p14:creationId xmlns:p14="http://schemas.microsoft.com/office/powerpoint/2010/main" val="253378493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p:cNvGrpSpPr>
            <a:grpSpLocks/>
          </p:cNvGrpSpPr>
          <p:nvPr/>
        </p:nvGrpSpPr>
        <p:grpSpPr bwMode="auto">
          <a:xfrm>
            <a:off x="2816552" y="2576513"/>
            <a:ext cx="3189287" cy="3244850"/>
            <a:chOff x="46" y="1951"/>
            <a:chExt cx="2009" cy="2044"/>
          </a:xfrm>
        </p:grpSpPr>
        <p:sp>
          <p:nvSpPr>
            <p:cNvPr id="11" name="AutoShape 3"/>
            <p:cNvSpPr>
              <a:spLocks noChangeArrowheads="1"/>
            </p:cNvSpPr>
            <p:nvPr/>
          </p:nvSpPr>
          <p:spPr bwMode="auto">
            <a:xfrm flipH="1">
              <a:off x="148" y="1951"/>
              <a:ext cx="1907" cy="1002"/>
            </a:xfrm>
            <a:prstGeom prst="cloudCallout">
              <a:avLst>
                <a:gd name="adj1" fmla="val 18167"/>
                <a:gd name="adj2" fmla="val 78241"/>
              </a:avLst>
            </a:prstGeom>
            <a:solidFill>
              <a:srgbClr val="FFFF99"/>
            </a:solidFill>
            <a:ln w="9525">
              <a:solidFill>
                <a:schemeClr val="tx1"/>
              </a:solidFill>
              <a:round/>
              <a:headEnd/>
              <a:tailEnd/>
            </a:ln>
            <a:effectLst/>
          </p:spPr>
          <p:txBody>
            <a:bodyPr>
              <a:prstTxWarp prst="textNoShape">
                <a:avLst/>
              </a:prstTxWarp>
            </a:bodyPr>
            <a:lstStyle/>
            <a:p>
              <a:pPr algn="ctr">
                <a:lnSpc>
                  <a:spcPct val="100000"/>
                </a:lnSpc>
                <a:spcBef>
                  <a:spcPct val="0"/>
                </a:spcBef>
              </a:pPr>
              <a:endParaRPr lang="en-US" sz="1800" b="0" i="0">
                <a:latin typeface="Arial" charset="0"/>
              </a:endParaRPr>
            </a:p>
          </p:txBody>
        </p:sp>
        <p:sp>
          <p:nvSpPr>
            <p:cNvPr id="12" name="Text Box 4"/>
            <p:cNvSpPr txBox="1">
              <a:spLocks noChangeArrowheads="1"/>
            </p:cNvSpPr>
            <p:nvPr/>
          </p:nvSpPr>
          <p:spPr bwMode="auto">
            <a:xfrm>
              <a:off x="215" y="2071"/>
              <a:ext cx="1646" cy="404"/>
            </a:xfrm>
            <a:prstGeom prst="rect">
              <a:avLst/>
            </a:prstGeom>
            <a:noFill/>
            <a:ln w="9525">
              <a:noFill/>
              <a:miter lim="800000"/>
              <a:headEnd/>
              <a:tailEnd/>
            </a:ln>
            <a:effectLst/>
          </p:spPr>
          <p:txBody>
            <a:bodyPr>
              <a:prstTxWarp prst="textNoShape">
                <a:avLst/>
              </a:prstTxWarp>
              <a:spAutoFit/>
            </a:bodyPr>
            <a:lstStyle/>
            <a:p>
              <a:pPr algn="ctr">
                <a:lnSpc>
                  <a:spcPct val="100000"/>
                </a:lnSpc>
                <a:spcBef>
                  <a:spcPct val="0"/>
                </a:spcBef>
              </a:pPr>
              <a:endParaRPr lang="en-US" sz="1800">
                <a:solidFill>
                  <a:schemeClr val="tx1"/>
                </a:solidFill>
                <a:latin typeface="Comic Sans MS" charset="0"/>
              </a:endParaRPr>
            </a:p>
            <a:p>
              <a:pPr algn="ctr">
                <a:lnSpc>
                  <a:spcPct val="100000"/>
                </a:lnSpc>
                <a:spcBef>
                  <a:spcPct val="0"/>
                </a:spcBef>
              </a:pPr>
              <a:r>
                <a:rPr lang="en-US" sz="1800">
                  <a:solidFill>
                    <a:schemeClr val="tx1"/>
                  </a:solidFill>
                  <a:latin typeface="Comic Sans MS" charset="0"/>
                </a:rPr>
                <a:t>Spiegati meglio…</a:t>
              </a:r>
            </a:p>
          </p:txBody>
        </p:sp>
        <p:pic>
          <p:nvPicPr>
            <p:cNvPr id="13" name="Picture 5" descr="devil2"/>
            <p:cNvPicPr>
              <a:picLocks noChangeAspect="1" noChangeArrowheads="1"/>
            </p:cNvPicPr>
            <p:nvPr/>
          </p:nvPicPr>
          <p:blipFill>
            <a:blip r:embed="rId2"/>
            <a:srcRect/>
            <a:stretch>
              <a:fillRect/>
            </a:stretch>
          </p:blipFill>
          <p:spPr bwMode="auto">
            <a:xfrm>
              <a:off x="46" y="3091"/>
              <a:ext cx="1085" cy="904"/>
            </a:xfrm>
            <a:prstGeom prst="rect">
              <a:avLst/>
            </a:prstGeom>
            <a:noFill/>
          </p:spPr>
        </p:pic>
      </p:grpSp>
      <p:sp>
        <p:nvSpPr>
          <p:cNvPr id="14" name="Text Box 6"/>
          <p:cNvSpPr txBox="1">
            <a:spLocks noChangeArrowheads="1"/>
          </p:cNvSpPr>
          <p:nvPr/>
        </p:nvSpPr>
        <p:spPr bwMode="auto">
          <a:xfrm>
            <a:off x="452251" y="690563"/>
            <a:ext cx="8034337" cy="946150"/>
          </a:xfrm>
          <a:prstGeom prst="rect">
            <a:avLst/>
          </a:prstGeom>
          <a:noFill/>
          <a:ln w="9525">
            <a:noFill/>
            <a:miter lim="800000"/>
            <a:headEnd/>
            <a:tailEnd/>
          </a:ln>
          <a:effectLst>
            <a:outerShdw blurRad="63500" dist="38099" dir="2700000" algn="ctr" rotWithShape="0">
              <a:schemeClr val="bg2">
                <a:alpha val="50000"/>
              </a:schemeClr>
            </a:outerShdw>
          </a:effectLst>
        </p:spPr>
        <p:txBody>
          <a:bodyPr>
            <a:prstTxWarp prst="textNoShape">
              <a:avLst/>
            </a:prstTxWarp>
            <a:spAutoFit/>
          </a:bodyPr>
          <a:lstStyle/>
          <a:p>
            <a:pPr algn="just">
              <a:lnSpc>
                <a:spcPct val="100000"/>
              </a:lnSpc>
              <a:spcBef>
                <a:spcPct val="0"/>
              </a:spcBef>
            </a:pPr>
            <a:r>
              <a:rPr lang="it-IT" altLang="ja-JP" sz="2800" b="1" i="0" dirty="0" err="1">
                <a:solidFill>
                  <a:schemeClr val="accent1"/>
                </a:solidFill>
                <a:effectLst>
                  <a:outerShdw blurRad="38100" dist="38100" dir="2700000" algn="tl">
                    <a:srgbClr val="FFFFFF"/>
                  </a:outerShdw>
                </a:effectLst>
                <a:ea typeface="MS PGothic" pitchFamily="34" charset="-128"/>
                <a:cs typeface="MS PGothic" pitchFamily="34" charset="-128"/>
              </a:rPr>
              <a:t>…</a:t>
            </a:r>
            <a:r>
              <a:rPr lang="it-IT" altLang="ja-JP" sz="2800" b="1" i="0" dirty="0">
                <a:solidFill>
                  <a:schemeClr val="accent1"/>
                </a:solidFill>
                <a:effectLst>
                  <a:outerShdw blurRad="38100" dist="38100" dir="2700000" algn="tl">
                    <a:srgbClr val="FFFFFF"/>
                  </a:outerShdw>
                </a:effectLst>
                <a:ea typeface="MS PGothic" pitchFamily="34" charset="-128"/>
                <a:cs typeface="MS PGothic" pitchFamily="34" charset="-128"/>
              </a:rPr>
              <a:t> ma per l’industria farmaceutica è anche qualcos’altro:</a:t>
            </a:r>
            <a:endParaRPr lang="en-US" sz="2800" b="1" i="0" dirty="0">
              <a:solidFill>
                <a:schemeClr val="accent1"/>
              </a:solidFill>
              <a:effectLst>
                <a:outerShdw blurRad="38100" dist="38100" dir="2700000" algn="tl">
                  <a:srgbClr val="FFFFFF"/>
                </a:outerShdw>
              </a:effectLst>
              <a:ea typeface="MS PGothic" pitchFamily="34" charset="-128"/>
              <a:cs typeface="MS PGothic" pitchFamily="34"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073150" y="69850"/>
            <a:ext cx="7943850" cy="119062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lnSpc>
                <a:spcPct val="100000"/>
              </a:lnSpc>
              <a:spcBef>
                <a:spcPct val="0"/>
              </a:spcBef>
            </a:pPr>
            <a:r>
              <a:rPr lang="it-IT" sz="3600" b="1" i="0" dirty="0">
                <a:solidFill>
                  <a:srgbClr val="000066"/>
                </a:solidFill>
                <a:effectLst>
                  <a:outerShdw blurRad="38100" dist="38100" dir="2700000" algn="tl">
                    <a:srgbClr val="DDDDDD"/>
                  </a:outerShdw>
                </a:effectLst>
              </a:rPr>
              <a:t>…di trovare l</a:t>
            </a:r>
            <a:r>
              <a:rPr lang="ja-JP" altLang="it-IT" sz="3600" b="1" i="0" dirty="0">
                <a:solidFill>
                  <a:srgbClr val="000066"/>
                </a:solidFill>
                <a:effectLst>
                  <a:outerShdw blurRad="38100" dist="38100" dir="2700000" algn="tl">
                    <a:srgbClr val="DDDDDD"/>
                  </a:outerShdw>
                </a:effectLst>
              </a:rPr>
              <a:t>’</a:t>
            </a:r>
            <a:r>
              <a:rPr lang="it-IT" sz="3600" b="1" i="0" dirty="0">
                <a:solidFill>
                  <a:srgbClr val="000066"/>
                </a:solidFill>
                <a:effectLst>
                  <a:outerShdw blurRad="38100" dist="38100" dir="2700000" algn="tl">
                    <a:srgbClr val="DDDDDD"/>
                  </a:outerShdw>
                </a:effectLst>
              </a:rPr>
              <a:t>intimo nesso tra questi tre concetti:</a:t>
            </a:r>
            <a:endParaRPr lang="en-GB" sz="3600" b="1" i="0" dirty="0">
              <a:solidFill>
                <a:srgbClr val="000066"/>
              </a:solidFill>
              <a:effectLst>
                <a:outerShdw blurRad="38100" dist="38100" dir="2700000" algn="tl">
                  <a:srgbClr val="DDDDDD"/>
                </a:outerShdw>
              </a:effectLst>
            </a:endParaRPr>
          </a:p>
        </p:txBody>
      </p:sp>
      <p:sp>
        <p:nvSpPr>
          <p:cNvPr id="3" name="Text Box 11"/>
          <p:cNvSpPr txBox="1">
            <a:spLocks noChangeArrowheads="1"/>
          </p:cNvSpPr>
          <p:nvPr/>
        </p:nvSpPr>
        <p:spPr bwMode="auto">
          <a:xfrm>
            <a:off x="4827588" y="2309813"/>
            <a:ext cx="3652837"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gn="ctr">
              <a:lnSpc>
                <a:spcPct val="100000"/>
              </a:lnSpc>
            </a:pPr>
            <a:r>
              <a:rPr lang="it-IT" sz="4000" i="0">
                <a:solidFill>
                  <a:srgbClr val="FF0000"/>
                </a:solidFill>
                <a:effectLst>
                  <a:outerShdw blurRad="38100" dist="38100" dir="2700000" algn="tl">
                    <a:srgbClr val="DDDDDD"/>
                  </a:outerShdw>
                </a:effectLst>
                <a:latin typeface="Arial Rounded MT Bold" charset="0"/>
              </a:rPr>
              <a:t>Progettazione</a:t>
            </a:r>
          </a:p>
          <a:p>
            <a:pPr algn="ctr">
              <a:lnSpc>
                <a:spcPct val="100000"/>
              </a:lnSpc>
            </a:pPr>
            <a:r>
              <a:rPr lang="it-IT" sz="4000">
                <a:solidFill>
                  <a:srgbClr val="FF0000"/>
                </a:solidFill>
                <a:effectLst>
                  <a:outerShdw blurRad="38100" dist="38100" dir="2700000" algn="tl">
                    <a:srgbClr val="DDDDDD"/>
                  </a:outerShdw>
                </a:effectLst>
                <a:latin typeface="Arial Rounded MT Bold" charset="0"/>
              </a:rPr>
              <a:t>(design)</a:t>
            </a:r>
          </a:p>
        </p:txBody>
      </p:sp>
      <p:sp>
        <p:nvSpPr>
          <p:cNvPr id="4" name="Text Box 12"/>
          <p:cNvSpPr txBox="1">
            <a:spLocks noChangeArrowheads="1"/>
          </p:cNvSpPr>
          <p:nvPr/>
        </p:nvSpPr>
        <p:spPr bwMode="auto">
          <a:xfrm>
            <a:off x="2419350" y="4716463"/>
            <a:ext cx="3695700"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gn="ctr">
              <a:lnSpc>
                <a:spcPct val="100000"/>
              </a:lnSpc>
            </a:pPr>
            <a:r>
              <a:rPr lang="it-IT" sz="4000" i="0">
                <a:solidFill>
                  <a:srgbClr val="FF0000"/>
                </a:solidFill>
                <a:effectLst>
                  <a:outerShdw blurRad="38100" dist="38100" dir="2700000" algn="tl">
                    <a:srgbClr val="DDDDDD"/>
                  </a:outerShdw>
                </a:effectLst>
                <a:latin typeface="Arial Rounded MT Bold" charset="0"/>
              </a:rPr>
              <a:t>Informatica</a:t>
            </a:r>
          </a:p>
          <a:p>
            <a:pPr algn="ctr">
              <a:lnSpc>
                <a:spcPct val="100000"/>
              </a:lnSpc>
            </a:pPr>
            <a:r>
              <a:rPr lang="it-IT" sz="4000">
                <a:solidFill>
                  <a:srgbClr val="FF0000"/>
                </a:solidFill>
                <a:effectLst>
                  <a:outerShdw blurRad="38100" dist="38100" dir="2700000" algn="tl">
                    <a:srgbClr val="DDDDDD"/>
                  </a:outerShdw>
                </a:effectLst>
                <a:latin typeface="Arial Rounded MT Bold" charset="0"/>
              </a:rPr>
              <a:t>(informatics)</a:t>
            </a:r>
          </a:p>
        </p:txBody>
      </p:sp>
      <p:sp>
        <p:nvSpPr>
          <p:cNvPr id="5" name="Text Box 13"/>
          <p:cNvSpPr txBox="1">
            <a:spLocks noChangeArrowheads="1"/>
          </p:cNvSpPr>
          <p:nvPr/>
        </p:nvSpPr>
        <p:spPr bwMode="auto">
          <a:xfrm>
            <a:off x="593725" y="2319338"/>
            <a:ext cx="2590800"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gn="ctr">
              <a:lnSpc>
                <a:spcPct val="100000"/>
              </a:lnSpc>
            </a:pPr>
            <a:r>
              <a:rPr lang="it-IT" sz="4000" i="0">
                <a:solidFill>
                  <a:srgbClr val="FF0000"/>
                </a:solidFill>
                <a:effectLst>
                  <a:outerShdw blurRad="38100" dist="38100" dir="2700000" algn="tl">
                    <a:srgbClr val="DDDDDD"/>
                  </a:outerShdw>
                </a:effectLst>
                <a:latin typeface="Arial Rounded MT Bold" charset="0"/>
              </a:rPr>
              <a:t>Farmaco</a:t>
            </a:r>
          </a:p>
          <a:p>
            <a:pPr algn="ctr">
              <a:lnSpc>
                <a:spcPct val="100000"/>
              </a:lnSpc>
            </a:pPr>
            <a:r>
              <a:rPr lang="it-IT" sz="4000">
                <a:solidFill>
                  <a:srgbClr val="FF0000"/>
                </a:solidFill>
                <a:effectLst>
                  <a:outerShdw blurRad="38100" dist="38100" dir="2700000" algn="tl">
                    <a:srgbClr val="DDDDDD"/>
                  </a:outerShdw>
                </a:effectLst>
                <a:latin typeface="Arial Rounded MT Bold" charset="0"/>
              </a:rPr>
              <a:t>(drug)</a:t>
            </a:r>
          </a:p>
        </p:txBody>
      </p:sp>
      <p:cxnSp>
        <p:nvCxnSpPr>
          <p:cNvPr id="6" name="AutoShape 15"/>
          <p:cNvCxnSpPr>
            <a:cxnSpLocks noChangeShapeType="1"/>
            <a:stCxn id="4" idx="1"/>
            <a:endCxn id="5" idx="2"/>
          </p:cNvCxnSpPr>
          <p:nvPr/>
        </p:nvCxnSpPr>
        <p:spPr bwMode="auto">
          <a:xfrm rot="10800000">
            <a:off x="1889125" y="3630613"/>
            <a:ext cx="530225" cy="1741487"/>
          </a:xfrm>
          <a:prstGeom prst="bentConnector2">
            <a:avLst/>
          </a:prstGeom>
          <a:noFill/>
          <a:ln w="31750">
            <a:solidFill>
              <a:srgbClr val="33CC33"/>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7" name="AutoShape 16"/>
          <p:cNvCxnSpPr>
            <a:cxnSpLocks noChangeShapeType="1"/>
            <a:stCxn id="5" idx="3"/>
            <a:endCxn id="3" idx="1"/>
          </p:cNvCxnSpPr>
          <p:nvPr/>
        </p:nvCxnSpPr>
        <p:spPr bwMode="auto">
          <a:xfrm flipV="1">
            <a:off x="3184525" y="2965450"/>
            <a:ext cx="1643063" cy="9525"/>
          </a:xfrm>
          <a:prstGeom prst="bentConnector3">
            <a:avLst>
              <a:gd name="adj1" fmla="val 49954"/>
            </a:avLst>
          </a:prstGeom>
          <a:noFill/>
          <a:ln w="31750">
            <a:solidFill>
              <a:srgbClr val="33CC33"/>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8" name="AutoShape 17"/>
          <p:cNvCxnSpPr>
            <a:cxnSpLocks noChangeShapeType="1"/>
            <a:stCxn id="3" idx="2"/>
            <a:endCxn id="4" idx="3"/>
          </p:cNvCxnSpPr>
          <p:nvPr/>
        </p:nvCxnSpPr>
        <p:spPr bwMode="auto">
          <a:xfrm rot="5400000">
            <a:off x="5509419" y="4226719"/>
            <a:ext cx="1751012" cy="539750"/>
          </a:xfrm>
          <a:prstGeom prst="bentConnector2">
            <a:avLst/>
          </a:prstGeom>
          <a:noFill/>
          <a:ln w="31750">
            <a:solidFill>
              <a:srgbClr val="33CC33"/>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a:noFill/>
              </a14:hiddenFill>
            </a:ext>
          </a:extLst>
        </p:spPr>
      </p:cxnSp>
      <p:grpSp>
        <p:nvGrpSpPr>
          <p:cNvPr id="9" name="Group 18"/>
          <p:cNvGrpSpPr>
            <a:grpSpLocks/>
          </p:cNvGrpSpPr>
          <p:nvPr/>
        </p:nvGrpSpPr>
        <p:grpSpPr bwMode="auto">
          <a:xfrm>
            <a:off x="2719388" y="1081088"/>
            <a:ext cx="3189287" cy="3109912"/>
            <a:chOff x="271" y="1127"/>
            <a:chExt cx="2009" cy="1959"/>
          </a:xfrm>
        </p:grpSpPr>
        <p:sp>
          <p:nvSpPr>
            <p:cNvPr id="10" name="AutoShape 19"/>
            <p:cNvSpPr>
              <a:spLocks noChangeArrowheads="1"/>
            </p:cNvSpPr>
            <p:nvPr/>
          </p:nvSpPr>
          <p:spPr bwMode="auto">
            <a:xfrm flipH="1">
              <a:off x="533" y="1127"/>
              <a:ext cx="1747" cy="917"/>
            </a:xfrm>
            <a:prstGeom prst="cloudCallout">
              <a:avLst>
                <a:gd name="adj1" fmla="val 24468"/>
                <a:gd name="adj2" fmla="val 80968"/>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endParaRPr lang="en-US" sz="1800" b="0" i="0">
                <a:latin typeface="Arial" charset="0"/>
              </a:endParaRPr>
            </a:p>
          </p:txBody>
        </p:sp>
        <p:sp>
          <p:nvSpPr>
            <p:cNvPr id="11" name="Text Box 20"/>
            <p:cNvSpPr txBox="1">
              <a:spLocks noChangeArrowheads="1"/>
            </p:cNvSpPr>
            <p:nvPr/>
          </p:nvSpPr>
          <p:spPr bwMode="auto">
            <a:xfrm>
              <a:off x="700" y="1297"/>
              <a:ext cx="1409"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00000"/>
                </a:lnSpc>
                <a:spcBef>
                  <a:spcPct val="0"/>
                </a:spcBef>
              </a:pPr>
              <a:endParaRPr lang="en-US" sz="800">
                <a:solidFill>
                  <a:schemeClr val="tx1"/>
                </a:solidFill>
                <a:latin typeface="Comic Sans MS" charset="0"/>
              </a:endParaRPr>
            </a:p>
            <a:p>
              <a:pPr algn="ctr">
                <a:lnSpc>
                  <a:spcPct val="100000"/>
                </a:lnSpc>
                <a:spcBef>
                  <a:spcPct val="0"/>
                </a:spcBef>
              </a:pPr>
              <a:r>
                <a:rPr lang="en-US" sz="1800">
                  <a:solidFill>
                    <a:schemeClr val="tx1"/>
                  </a:solidFill>
                  <a:latin typeface="Comic Sans MS" charset="0"/>
                </a:rPr>
                <a:t>mah… vedremo!!!</a:t>
              </a:r>
            </a:p>
          </p:txBody>
        </p:sp>
        <p:pic>
          <p:nvPicPr>
            <p:cNvPr id="12" name="Picture 21" descr="dev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 y="2182"/>
              <a:ext cx="1085" cy="9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12316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ef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8343"/>
            <a:ext cx="9144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163513" y="1313656"/>
            <a:ext cx="86328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2400" i="0" dirty="0" err="1">
                <a:solidFill>
                  <a:srgbClr val="000066"/>
                </a:solidFill>
              </a:rPr>
              <a:t>Trent’anni</a:t>
            </a:r>
            <a:r>
              <a:rPr lang="en-US" sz="2400" i="0" dirty="0">
                <a:solidFill>
                  <a:srgbClr val="000066"/>
                </a:solidFill>
              </a:rPr>
              <a:t> </a:t>
            </a:r>
            <a:r>
              <a:rPr lang="en-US" sz="2400" i="0" dirty="0" err="1">
                <a:solidFill>
                  <a:srgbClr val="000066"/>
                </a:solidFill>
              </a:rPr>
              <a:t>fa</a:t>
            </a:r>
            <a:r>
              <a:rPr lang="en-US" sz="2400" i="0" dirty="0">
                <a:solidFill>
                  <a:srgbClr val="000066"/>
                </a:solidFill>
              </a:rPr>
              <a:t> Henry </a:t>
            </a:r>
            <a:r>
              <a:rPr lang="en-US" sz="2400" i="0" dirty="0" err="1">
                <a:solidFill>
                  <a:srgbClr val="000066"/>
                </a:solidFill>
              </a:rPr>
              <a:t>Gadsen</a:t>
            </a:r>
            <a:r>
              <a:rPr lang="en-US" sz="2400" i="0" dirty="0">
                <a:solidFill>
                  <a:srgbClr val="000066"/>
                </a:solidFill>
              </a:rPr>
              <a:t>, </a:t>
            </a:r>
            <a:r>
              <a:rPr lang="en-US" sz="2400" i="0" dirty="0" err="1">
                <a:solidFill>
                  <a:srgbClr val="000066"/>
                </a:solidFill>
              </a:rPr>
              <a:t>direttore</a:t>
            </a:r>
            <a:r>
              <a:rPr lang="en-US" sz="2400" i="0" dirty="0">
                <a:solidFill>
                  <a:srgbClr val="000066"/>
                </a:solidFill>
              </a:rPr>
              <a:t> </a:t>
            </a:r>
            <a:r>
              <a:rPr lang="en-US" sz="2400" i="0" dirty="0" err="1">
                <a:solidFill>
                  <a:srgbClr val="000066"/>
                </a:solidFill>
              </a:rPr>
              <a:t>della</a:t>
            </a:r>
            <a:r>
              <a:rPr lang="en-US" sz="2400" i="0" dirty="0">
                <a:solidFill>
                  <a:srgbClr val="000066"/>
                </a:solidFill>
              </a:rPr>
              <a:t> </a:t>
            </a:r>
            <a:r>
              <a:rPr lang="en-US" sz="2400" i="0" dirty="0" smtClean="0">
                <a:solidFill>
                  <a:srgbClr val="000066"/>
                </a:solidFill>
              </a:rPr>
              <a:t>Merck </a:t>
            </a:r>
            <a:r>
              <a:rPr lang="en-US" sz="2400" i="0" dirty="0">
                <a:solidFill>
                  <a:srgbClr val="000066"/>
                </a:solidFill>
              </a:rPr>
              <a:t>, </a:t>
            </a:r>
            <a:r>
              <a:rPr lang="en-US" sz="2400" i="0" dirty="0" err="1">
                <a:solidFill>
                  <a:srgbClr val="000066"/>
                </a:solidFill>
              </a:rPr>
              <a:t>fece</a:t>
            </a:r>
            <a:r>
              <a:rPr lang="en-US" sz="2400" i="0" dirty="0">
                <a:solidFill>
                  <a:srgbClr val="000066"/>
                </a:solidFill>
              </a:rPr>
              <a:t> </a:t>
            </a:r>
            <a:r>
              <a:rPr lang="en-US" sz="2400" i="0" dirty="0" err="1">
                <a:solidFill>
                  <a:srgbClr val="000066"/>
                </a:solidFill>
              </a:rPr>
              <a:t>una</a:t>
            </a:r>
            <a:r>
              <a:rPr lang="en-US" sz="2400" i="0" dirty="0">
                <a:solidFill>
                  <a:srgbClr val="000066"/>
                </a:solidFill>
              </a:rPr>
              <a:t> </a:t>
            </a:r>
            <a:r>
              <a:rPr lang="en-US" sz="2400" i="0" dirty="0" err="1">
                <a:solidFill>
                  <a:srgbClr val="000066"/>
                </a:solidFill>
              </a:rPr>
              <a:t>dichiarazione</a:t>
            </a:r>
            <a:r>
              <a:rPr lang="en-US" sz="2400" i="0" dirty="0">
                <a:solidFill>
                  <a:srgbClr val="000066"/>
                </a:solidFill>
              </a:rPr>
              <a:t> </a:t>
            </a:r>
            <a:r>
              <a:rPr lang="en-US" sz="2400" i="0" dirty="0" err="1">
                <a:solidFill>
                  <a:srgbClr val="000066"/>
                </a:solidFill>
              </a:rPr>
              <a:t>alla</a:t>
            </a:r>
            <a:r>
              <a:rPr lang="en-US" sz="2400" i="0" dirty="0">
                <a:solidFill>
                  <a:srgbClr val="000066"/>
                </a:solidFill>
              </a:rPr>
              <a:t> </a:t>
            </a:r>
            <a:r>
              <a:rPr lang="en-US" sz="2400" i="0" dirty="0" err="1">
                <a:solidFill>
                  <a:srgbClr val="000066"/>
                </a:solidFill>
              </a:rPr>
              <a:t>rivista</a:t>
            </a:r>
            <a:r>
              <a:rPr lang="en-US" sz="2400" i="0" dirty="0">
                <a:solidFill>
                  <a:srgbClr val="000066"/>
                </a:solidFill>
              </a:rPr>
              <a:t> Fortune: “ </a:t>
            </a:r>
            <a:r>
              <a:rPr lang="en-US" sz="2400" dirty="0">
                <a:solidFill>
                  <a:srgbClr val="000066"/>
                </a:solidFill>
              </a:rPr>
              <a:t>Il </a:t>
            </a:r>
            <a:r>
              <a:rPr lang="en-US" sz="2400" dirty="0" err="1">
                <a:solidFill>
                  <a:srgbClr val="000066"/>
                </a:solidFill>
              </a:rPr>
              <a:t>nostro</a:t>
            </a:r>
            <a:r>
              <a:rPr lang="en-US" sz="2400" dirty="0">
                <a:solidFill>
                  <a:srgbClr val="000066"/>
                </a:solidFill>
              </a:rPr>
              <a:t> </a:t>
            </a:r>
            <a:r>
              <a:rPr lang="en-US" sz="2400" dirty="0" err="1">
                <a:solidFill>
                  <a:srgbClr val="000066"/>
                </a:solidFill>
              </a:rPr>
              <a:t>sogno</a:t>
            </a:r>
            <a:r>
              <a:rPr lang="en-US" sz="2400" dirty="0">
                <a:solidFill>
                  <a:srgbClr val="000066"/>
                </a:solidFill>
              </a:rPr>
              <a:t> </a:t>
            </a:r>
            <a:r>
              <a:rPr lang="en-US" sz="2400" dirty="0" err="1">
                <a:solidFill>
                  <a:srgbClr val="000066"/>
                </a:solidFill>
              </a:rPr>
              <a:t>è</a:t>
            </a:r>
            <a:r>
              <a:rPr lang="en-US" sz="2400" dirty="0">
                <a:solidFill>
                  <a:srgbClr val="000066"/>
                </a:solidFill>
              </a:rPr>
              <a:t> </a:t>
            </a:r>
            <a:r>
              <a:rPr lang="en-US" sz="2400" dirty="0" err="1">
                <a:solidFill>
                  <a:srgbClr val="000066"/>
                </a:solidFill>
              </a:rPr>
              <a:t>quello</a:t>
            </a:r>
            <a:r>
              <a:rPr lang="en-US" sz="2400" dirty="0">
                <a:solidFill>
                  <a:srgbClr val="000066"/>
                </a:solidFill>
              </a:rPr>
              <a:t> di </a:t>
            </a:r>
            <a:r>
              <a:rPr lang="en-US" sz="2400" dirty="0" err="1">
                <a:solidFill>
                  <a:srgbClr val="000066"/>
                </a:solidFill>
              </a:rPr>
              <a:t>produrre</a:t>
            </a:r>
            <a:r>
              <a:rPr lang="en-US" sz="2400" dirty="0">
                <a:solidFill>
                  <a:srgbClr val="000066"/>
                </a:solidFill>
              </a:rPr>
              <a:t> </a:t>
            </a:r>
            <a:r>
              <a:rPr lang="en-US" sz="2400" dirty="0" err="1">
                <a:solidFill>
                  <a:srgbClr val="000066"/>
                </a:solidFill>
              </a:rPr>
              <a:t>farmaci</a:t>
            </a:r>
            <a:r>
              <a:rPr lang="en-US" sz="2400" dirty="0">
                <a:solidFill>
                  <a:srgbClr val="000066"/>
                </a:solidFill>
              </a:rPr>
              <a:t> per le </a:t>
            </a:r>
            <a:r>
              <a:rPr lang="en-US" sz="2400" dirty="0" err="1">
                <a:solidFill>
                  <a:srgbClr val="000066"/>
                </a:solidFill>
              </a:rPr>
              <a:t>persone</a:t>
            </a:r>
            <a:r>
              <a:rPr lang="en-US" sz="2400" dirty="0">
                <a:solidFill>
                  <a:srgbClr val="000066"/>
                </a:solidFill>
              </a:rPr>
              <a:t> sane. </a:t>
            </a:r>
            <a:r>
              <a:rPr lang="en-US" sz="2400" dirty="0" err="1">
                <a:solidFill>
                  <a:srgbClr val="000066"/>
                </a:solidFill>
              </a:rPr>
              <a:t>Questo</a:t>
            </a:r>
            <a:r>
              <a:rPr lang="en-US" sz="2400" dirty="0">
                <a:solidFill>
                  <a:srgbClr val="000066"/>
                </a:solidFill>
              </a:rPr>
              <a:t> ci </a:t>
            </a:r>
            <a:r>
              <a:rPr lang="en-US" sz="2400" dirty="0" err="1">
                <a:solidFill>
                  <a:srgbClr val="000066"/>
                </a:solidFill>
              </a:rPr>
              <a:t>permetterebbe</a:t>
            </a:r>
            <a:r>
              <a:rPr lang="en-US" sz="2400" dirty="0">
                <a:solidFill>
                  <a:srgbClr val="000066"/>
                </a:solidFill>
              </a:rPr>
              <a:t> di </a:t>
            </a:r>
            <a:r>
              <a:rPr lang="en-US" sz="2400" dirty="0" err="1">
                <a:solidFill>
                  <a:srgbClr val="000066"/>
                </a:solidFill>
              </a:rPr>
              <a:t>vendere</a:t>
            </a:r>
            <a:r>
              <a:rPr lang="en-US" sz="2400" dirty="0">
                <a:solidFill>
                  <a:srgbClr val="000066"/>
                </a:solidFill>
              </a:rPr>
              <a:t> a </a:t>
            </a:r>
            <a:r>
              <a:rPr lang="en-US" sz="2400" dirty="0" err="1">
                <a:solidFill>
                  <a:srgbClr val="000066"/>
                </a:solidFill>
              </a:rPr>
              <a:t>chiunque</a:t>
            </a:r>
            <a:r>
              <a:rPr lang="en-US" sz="2400" i="0" dirty="0">
                <a:solidFill>
                  <a:srgbClr val="000066"/>
                </a:solidFill>
              </a:rPr>
              <a:t>”.</a:t>
            </a:r>
          </a:p>
        </p:txBody>
      </p:sp>
    </p:spTree>
    <p:extLst>
      <p:ext uri="{BB962C8B-B14F-4D97-AF65-F5344CB8AC3E}">
        <p14:creationId xmlns:p14="http://schemas.microsoft.com/office/powerpoint/2010/main" val="403476655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
          <p:cNvSpPr txBox="1">
            <a:spLocks noChangeArrowheads="1"/>
          </p:cNvSpPr>
          <p:nvPr/>
        </p:nvSpPr>
        <p:spPr bwMode="auto">
          <a:xfrm>
            <a:off x="0" y="6366669"/>
            <a:ext cx="4111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000" b="0">
                <a:solidFill>
                  <a:schemeClr val="tx1"/>
                </a:solidFill>
              </a:rPr>
              <a:t>Source: Tufts Center for the Study of Drugs Development (2003)</a:t>
            </a:r>
            <a:endParaRPr lang="en-US" sz="1000" b="0">
              <a:solidFill>
                <a:schemeClr val="tx1"/>
              </a:solidFill>
            </a:endParaRPr>
          </a:p>
        </p:txBody>
      </p:sp>
      <p:sp>
        <p:nvSpPr>
          <p:cNvPr id="3" name="Text Box 34"/>
          <p:cNvSpPr txBox="1">
            <a:spLocks noChangeArrowheads="1"/>
          </p:cNvSpPr>
          <p:nvPr/>
        </p:nvSpPr>
        <p:spPr bwMode="auto">
          <a:xfrm>
            <a:off x="0" y="2780506"/>
            <a:ext cx="9144000" cy="350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GB" i="0">
                <a:solidFill>
                  <a:srgbClr val="000066"/>
                </a:solidFill>
              </a:rPr>
              <a:t>In </a:t>
            </a:r>
            <a:r>
              <a:rPr lang="en-GB" sz="2400" i="0">
                <a:solidFill>
                  <a:srgbClr val="CC0000"/>
                </a:solidFill>
              </a:rPr>
              <a:t>1987</a:t>
            </a:r>
            <a:r>
              <a:rPr lang="en-GB" i="0">
                <a:solidFill>
                  <a:srgbClr val="000066"/>
                </a:solidFill>
              </a:rPr>
              <a:t> the average cost of development for new pharmaceutical products was </a:t>
            </a:r>
            <a:r>
              <a:rPr lang="en-GB" sz="2400" i="0">
                <a:solidFill>
                  <a:srgbClr val="CC0000"/>
                </a:solidFill>
              </a:rPr>
              <a:t>$231 million</a:t>
            </a:r>
            <a:r>
              <a:rPr lang="en-GB" i="0">
                <a:solidFill>
                  <a:srgbClr val="000066"/>
                </a:solidFill>
              </a:rPr>
              <a:t>, and it took between 10 and 15 years, according to the Tufts University Centre for the Study of Drug Development. In </a:t>
            </a:r>
            <a:r>
              <a:rPr lang="en-GB" sz="2400" i="0">
                <a:solidFill>
                  <a:srgbClr val="CC0000"/>
                </a:solidFill>
              </a:rPr>
              <a:t>2000</a:t>
            </a:r>
            <a:r>
              <a:rPr lang="en-GB" i="0">
                <a:solidFill>
                  <a:srgbClr val="000066"/>
                </a:solidFill>
              </a:rPr>
              <a:t> the equivalent data showed that costs rose to </a:t>
            </a:r>
            <a:r>
              <a:rPr lang="en-GB" sz="2400" i="0">
                <a:solidFill>
                  <a:srgbClr val="CC0000"/>
                </a:solidFill>
              </a:rPr>
              <a:t>$802 million</a:t>
            </a:r>
            <a:r>
              <a:rPr lang="en-GB" i="0">
                <a:solidFill>
                  <a:srgbClr val="000066"/>
                </a:solidFill>
              </a:rPr>
              <a:t>, while the timescale changed very little. </a:t>
            </a:r>
          </a:p>
          <a:p>
            <a:pPr algn="just">
              <a:lnSpc>
                <a:spcPct val="100000"/>
              </a:lnSpc>
              <a:spcBef>
                <a:spcPct val="0"/>
              </a:spcBef>
            </a:pPr>
            <a:endParaRPr lang="en-GB" i="0">
              <a:solidFill>
                <a:srgbClr val="000066"/>
              </a:solidFill>
            </a:endParaRPr>
          </a:p>
          <a:p>
            <a:pPr algn="just">
              <a:lnSpc>
                <a:spcPct val="100000"/>
              </a:lnSpc>
              <a:spcBef>
                <a:spcPct val="0"/>
              </a:spcBef>
            </a:pPr>
            <a:r>
              <a:rPr lang="en-GB" i="0">
                <a:solidFill>
                  <a:srgbClr val="000066"/>
                </a:solidFill>
              </a:rPr>
              <a:t>May 13, </a:t>
            </a:r>
            <a:r>
              <a:rPr lang="en-GB" sz="2400" i="0">
                <a:solidFill>
                  <a:srgbClr val="CC0000"/>
                </a:solidFill>
              </a:rPr>
              <a:t>2003</a:t>
            </a:r>
            <a:r>
              <a:rPr lang="en-GB" i="0">
                <a:solidFill>
                  <a:srgbClr val="000066"/>
                </a:solidFill>
              </a:rPr>
              <a:t>. The fully capitalized cost to develop a new drug, including studies conducted after receiving regulatory approval, averages </a:t>
            </a:r>
            <a:r>
              <a:rPr lang="en-GB" sz="2400" i="0" u="sng">
                <a:solidFill>
                  <a:srgbClr val="CC0000"/>
                </a:solidFill>
              </a:rPr>
              <a:t>$897 million</a:t>
            </a:r>
            <a:r>
              <a:rPr lang="en-GB" i="0">
                <a:solidFill>
                  <a:srgbClr val="000066"/>
                </a:solidFill>
              </a:rPr>
              <a:t>, according to an analysis released today by the Tufts Center for the Study of Drug Development.</a:t>
            </a:r>
            <a:endParaRPr lang="en-US" i="0">
              <a:solidFill>
                <a:srgbClr val="000066"/>
              </a:solidFill>
            </a:endParaRPr>
          </a:p>
        </p:txBody>
      </p:sp>
      <p:sp>
        <p:nvSpPr>
          <p:cNvPr id="4" name="Text Box 43"/>
          <p:cNvSpPr txBox="1">
            <a:spLocks noChangeArrowheads="1"/>
          </p:cNvSpPr>
          <p:nvPr/>
        </p:nvSpPr>
        <p:spPr bwMode="auto">
          <a:xfrm>
            <a:off x="4471604" y="1389911"/>
            <a:ext cx="3708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GB" sz="2800" i="0" dirty="0">
                <a:solidFill>
                  <a:srgbClr val="CC0000"/>
                </a:solidFill>
              </a:rPr>
              <a:t>Giusto… </a:t>
            </a:r>
            <a:r>
              <a:rPr lang="en-GB" sz="2800" i="0" dirty="0" err="1">
                <a:solidFill>
                  <a:srgbClr val="CC0000"/>
                </a:solidFill>
              </a:rPr>
              <a:t>parliamo</a:t>
            </a:r>
            <a:r>
              <a:rPr lang="en-GB" sz="2800" i="0" dirty="0">
                <a:solidFill>
                  <a:srgbClr val="CC0000"/>
                </a:solidFill>
              </a:rPr>
              <a:t> di </a:t>
            </a:r>
            <a:r>
              <a:rPr lang="en-GB" sz="2800" i="0" dirty="0" err="1">
                <a:solidFill>
                  <a:srgbClr val="CC0000"/>
                </a:solidFill>
              </a:rPr>
              <a:t>costi</a:t>
            </a:r>
            <a:r>
              <a:rPr lang="en-GB" sz="2800" i="0" dirty="0">
                <a:solidFill>
                  <a:srgbClr val="CC0000"/>
                </a:solidFill>
              </a:rPr>
              <a:t>!!!</a:t>
            </a:r>
          </a:p>
        </p:txBody>
      </p:sp>
      <p:grpSp>
        <p:nvGrpSpPr>
          <p:cNvPr id="5" name="Group 4"/>
          <p:cNvGrpSpPr>
            <a:grpSpLocks/>
          </p:cNvGrpSpPr>
          <p:nvPr/>
        </p:nvGrpSpPr>
        <p:grpSpPr bwMode="auto">
          <a:xfrm>
            <a:off x="0" y="246856"/>
            <a:ext cx="3738564" cy="2257425"/>
            <a:chOff x="0" y="0"/>
            <a:chExt cx="2355" cy="1422"/>
          </a:xfrm>
        </p:grpSpPr>
        <p:sp>
          <p:nvSpPr>
            <p:cNvPr id="6" name="AutoShape 45"/>
            <p:cNvSpPr>
              <a:spLocks noChangeArrowheads="1"/>
            </p:cNvSpPr>
            <p:nvPr/>
          </p:nvSpPr>
          <p:spPr bwMode="auto">
            <a:xfrm flipH="1" flipV="1">
              <a:off x="659" y="502"/>
              <a:ext cx="1659" cy="920"/>
            </a:xfrm>
            <a:prstGeom prst="cloudCallout">
              <a:avLst>
                <a:gd name="adj1" fmla="val 46620"/>
                <a:gd name="adj2" fmla="val 71301"/>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pic>
          <p:nvPicPr>
            <p:cNvPr id="7" name="Picture 6" descr="devil2"/>
            <p:cNvPicPr>
              <a:picLocks noChangeAspect="1" noChangeArrowheads="1"/>
            </p:cNvPicPr>
            <p:nvPr/>
          </p:nvPicPr>
          <p:blipFill>
            <a:blip r:embed="rId2">
              <a:extLst>
                <a:ext uri="{28A0092B-C50C-407E-A947-70E740481C1C}">
                  <a14:useLocalDpi xmlns:a14="http://schemas.microsoft.com/office/drawing/2010/main" val="0"/>
                </a:ext>
              </a:extLst>
            </a:blip>
            <a:srcRect t="50443"/>
            <a:stretch>
              <a:fillRect/>
            </a:stretch>
          </p:blipFill>
          <p:spPr bwMode="auto">
            <a:xfrm>
              <a:off x="0" y="0"/>
              <a:ext cx="1085" cy="44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7"/>
            <p:cNvSpPr txBox="1">
              <a:spLocks noChangeArrowheads="1"/>
            </p:cNvSpPr>
            <p:nvPr/>
          </p:nvSpPr>
          <p:spPr bwMode="auto">
            <a:xfrm rot="10800000" flipV="1">
              <a:off x="651" y="738"/>
              <a:ext cx="17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600">
                  <a:solidFill>
                    <a:schemeClr val="tx1"/>
                  </a:solidFill>
                  <a:latin typeface="Comic Sans MS" charset="0"/>
                </a:rPr>
                <a:t>Sì… ma quanto costa produrre un “farmaco”?</a:t>
              </a:r>
            </a:p>
          </p:txBody>
        </p:sp>
      </p:grpSp>
    </p:spTree>
    <p:extLst>
      <p:ext uri="{BB962C8B-B14F-4D97-AF65-F5344CB8AC3E}">
        <p14:creationId xmlns:p14="http://schemas.microsoft.com/office/powerpoint/2010/main" val="236374068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2754312"/>
            <a:ext cx="91440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endParaRPr lang="it-IT" i="0">
              <a:solidFill>
                <a:srgbClr val="000066"/>
              </a:solidFill>
            </a:endParaRPr>
          </a:p>
          <a:p>
            <a:pPr algn="just">
              <a:lnSpc>
                <a:spcPct val="100000"/>
              </a:lnSpc>
              <a:spcBef>
                <a:spcPct val="0"/>
              </a:spcBef>
              <a:buFontTx/>
              <a:buChar char="•"/>
            </a:pPr>
            <a:r>
              <a:rPr lang="it-IT" i="0">
                <a:solidFill>
                  <a:srgbClr val="000066"/>
                </a:solidFill>
              </a:rPr>
              <a:t>Circa la metà di questa cifra (440 milioni di dollari!!) è costituita dai</a:t>
            </a:r>
            <a:r>
              <a:rPr lang="it-IT" i="0">
                <a:solidFill>
                  <a:srgbClr val="006600"/>
                </a:solidFill>
              </a:rPr>
              <a:t> </a:t>
            </a:r>
            <a:r>
              <a:rPr lang="ja-JP" altLang="it-IT" i="0">
                <a:solidFill>
                  <a:srgbClr val="000066"/>
                </a:solidFill>
              </a:rPr>
              <a:t>“</a:t>
            </a:r>
            <a:r>
              <a:rPr lang="it-IT" sz="2400" u="sng"/>
              <a:t>costi opportunità capitale</a:t>
            </a:r>
            <a:r>
              <a:rPr lang="ja-JP" altLang="it-IT" i="0">
                <a:solidFill>
                  <a:srgbClr val="000066"/>
                </a:solidFill>
              </a:rPr>
              <a:t>”</a:t>
            </a:r>
            <a:r>
              <a:rPr lang="it-IT" i="0">
                <a:solidFill>
                  <a:srgbClr val="000066"/>
                </a:solidFill>
              </a:rPr>
              <a:t> cioè quanto il capitale avrebbe reso in ambiti diversi dalla ricerca.</a:t>
            </a:r>
          </a:p>
          <a:p>
            <a:pPr algn="just">
              <a:lnSpc>
                <a:spcPct val="100000"/>
              </a:lnSpc>
              <a:spcBef>
                <a:spcPct val="0"/>
              </a:spcBef>
              <a:buFontTx/>
              <a:buChar char="•"/>
            </a:pPr>
            <a:r>
              <a:rPr lang="it-IT" i="0">
                <a:solidFill>
                  <a:srgbClr val="000066"/>
                </a:solidFill>
              </a:rPr>
              <a:t>Secondo questo studio, il costo reale di ricerca e sviluppo è pari a circa 400 milioni di dollari… senza considerare l</a:t>
            </a:r>
            <a:r>
              <a:rPr lang="ja-JP" altLang="it-IT" i="0">
                <a:solidFill>
                  <a:srgbClr val="000066"/>
                </a:solidFill>
              </a:rPr>
              <a:t>’</a:t>
            </a:r>
            <a:r>
              <a:rPr lang="it-IT" i="0">
                <a:solidFill>
                  <a:srgbClr val="000066"/>
                </a:solidFill>
              </a:rPr>
              <a:t>aspetto fiscale! Infatti le società USA possono detrarre fino al 34% della spesa per la ricerca!!</a:t>
            </a:r>
          </a:p>
          <a:p>
            <a:pPr algn="just">
              <a:lnSpc>
                <a:spcPct val="100000"/>
              </a:lnSpc>
              <a:spcBef>
                <a:spcPct val="0"/>
              </a:spcBef>
              <a:buFontTx/>
              <a:buChar char="•"/>
            </a:pPr>
            <a:r>
              <a:rPr lang="it-IT" i="0">
                <a:solidFill>
                  <a:srgbClr val="000066"/>
                </a:solidFill>
              </a:rPr>
              <a:t>Quindi la vera spesa sostenuta dalle case farmaceutiche considerando le detrazioni fiscali, ma solo per i farmaci più costosi, sviluppato senza il sostegno del governo e calcolata in circa 240 milioni di dollari.</a:t>
            </a:r>
          </a:p>
          <a:p>
            <a:pPr algn="just">
              <a:lnSpc>
                <a:spcPct val="100000"/>
              </a:lnSpc>
              <a:spcBef>
                <a:spcPct val="0"/>
              </a:spcBef>
              <a:buFontTx/>
              <a:buChar char="•"/>
            </a:pPr>
            <a:r>
              <a:rPr lang="it-IT" i="0">
                <a:solidFill>
                  <a:srgbClr val="000066"/>
                </a:solidFill>
              </a:rPr>
              <a:t>Il vero costo calcolato per i soli processi di ricerca e sviluppo calcolato nel periodo 1994-2000 è compreso tra</a:t>
            </a:r>
            <a:r>
              <a:rPr lang="it-IT" i="0">
                <a:solidFill>
                  <a:srgbClr val="006600"/>
                </a:solidFill>
              </a:rPr>
              <a:t> </a:t>
            </a:r>
            <a:r>
              <a:rPr lang="it-IT" sz="2400" i="0"/>
              <a:t>71 e 118 milioni</a:t>
            </a:r>
            <a:r>
              <a:rPr lang="it-IT" i="0">
                <a:solidFill>
                  <a:srgbClr val="006600"/>
                </a:solidFill>
              </a:rPr>
              <a:t> </a:t>
            </a:r>
            <a:r>
              <a:rPr lang="it-IT" i="0">
                <a:solidFill>
                  <a:srgbClr val="000066"/>
                </a:solidFill>
              </a:rPr>
              <a:t>di dollari!!!!</a:t>
            </a:r>
            <a:endParaRPr lang="en-US" i="0">
              <a:solidFill>
                <a:srgbClr val="000066"/>
              </a:solidFill>
            </a:endParaRPr>
          </a:p>
        </p:txBody>
      </p:sp>
      <p:sp>
        <p:nvSpPr>
          <p:cNvPr id="3" name="Text Box 6"/>
          <p:cNvSpPr txBox="1">
            <a:spLocks noChangeArrowheads="1"/>
          </p:cNvSpPr>
          <p:nvPr/>
        </p:nvSpPr>
        <p:spPr bwMode="auto">
          <a:xfrm>
            <a:off x="4567949" y="1358900"/>
            <a:ext cx="3708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GB" sz="2800" i="0" dirty="0">
                <a:solidFill>
                  <a:srgbClr val="CC0000"/>
                </a:solidFill>
              </a:rPr>
              <a:t>La </a:t>
            </a:r>
            <a:r>
              <a:rPr lang="en-GB" sz="2800" i="0" dirty="0" err="1">
                <a:solidFill>
                  <a:srgbClr val="CC0000"/>
                </a:solidFill>
              </a:rPr>
              <a:t>verità</a:t>
            </a:r>
            <a:r>
              <a:rPr lang="en-GB" sz="2800" i="0" dirty="0">
                <a:solidFill>
                  <a:srgbClr val="CC0000"/>
                </a:solidFill>
              </a:rPr>
              <a:t>… </a:t>
            </a:r>
            <a:r>
              <a:rPr lang="en-GB" sz="2800" i="0" dirty="0" err="1">
                <a:solidFill>
                  <a:srgbClr val="CC0000"/>
                </a:solidFill>
              </a:rPr>
              <a:t>tutta</a:t>
            </a:r>
            <a:r>
              <a:rPr lang="en-GB" sz="2800" i="0" dirty="0">
                <a:solidFill>
                  <a:srgbClr val="CC0000"/>
                </a:solidFill>
              </a:rPr>
              <a:t> la </a:t>
            </a:r>
            <a:r>
              <a:rPr lang="en-GB" sz="2800" i="0" dirty="0" err="1">
                <a:solidFill>
                  <a:srgbClr val="CC0000"/>
                </a:solidFill>
              </a:rPr>
              <a:t>verità</a:t>
            </a:r>
            <a:r>
              <a:rPr lang="en-GB" sz="2800" i="0" dirty="0">
                <a:solidFill>
                  <a:srgbClr val="CC0000"/>
                </a:solidFill>
              </a:rPr>
              <a:t>?</a:t>
            </a:r>
          </a:p>
        </p:txBody>
      </p:sp>
      <p:grpSp>
        <p:nvGrpSpPr>
          <p:cNvPr id="4" name="Group 3"/>
          <p:cNvGrpSpPr>
            <a:grpSpLocks/>
          </p:cNvGrpSpPr>
          <p:nvPr/>
        </p:nvGrpSpPr>
        <p:grpSpPr bwMode="auto">
          <a:xfrm>
            <a:off x="0" y="233362"/>
            <a:ext cx="3738564" cy="2257425"/>
            <a:chOff x="0" y="0"/>
            <a:chExt cx="2355" cy="1422"/>
          </a:xfrm>
        </p:grpSpPr>
        <p:sp>
          <p:nvSpPr>
            <p:cNvPr id="5" name="AutoShape 8"/>
            <p:cNvSpPr>
              <a:spLocks noChangeArrowheads="1"/>
            </p:cNvSpPr>
            <p:nvPr/>
          </p:nvSpPr>
          <p:spPr bwMode="auto">
            <a:xfrm flipH="1" flipV="1">
              <a:off x="659" y="502"/>
              <a:ext cx="1659" cy="920"/>
            </a:xfrm>
            <a:prstGeom prst="cloudCallout">
              <a:avLst>
                <a:gd name="adj1" fmla="val 46620"/>
                <a:gd name="adj2" fmla="val 71301"/>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pic>
          <p:nvPicPr>
            <p:cNvPr id="6" name="Picture 5" descr="devil2"/>
            <p:cNvPicPr>
              <a:picLocks noChangeAspect="1" noChangeArrowheads="1"/>
            </p:cNvPicPr>
            <p:nvPr/>
          </p:nvPicPr>
          <p:blipFill>
            <a:blip r:embed="rId2">
              <a:extLst>
                <a:ext uri="{28A0092B-C50C-407E-A947-70E740481C1C}">
                  <a14:useLocalDpi xmlns:a14="http://schemas.microsoft.com/office/drawing/2010/main" val="0"/>
                </a:ext>
              </a:extLst>
            </a:blip>
            <a:srcRect t="50443"/>
            <a:stretch>
              <a:fillRect/>
            </a:stretch>
          </p:blipFill>
          <p:spPr bwMode="auto">
            <a:xfrm>
              <a:off x="0" y="0"/>
              <a:ext cx="1085" cy="44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rot="10800000" flipV="1">
              <a:off x="650" y="738"/>
              <a:ext cx="170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600">
                <a:solidFill>
                  <a:schemeClr val="tx1"/>
                </a:solidFill>
                <a:latin typeface="Comic Sans MS" charset="0"/>
              </a:endParaRPr>
            </a:p>
            <a:p>
              <a:pPr algn="ctr">
                <a:lnSpc>
                  <a:spcPct val="100000"/>
                </a:lnSpc>
                <a:spcBef>
                  <a:spcPct val="0"/>
                </a:spcBef>
              </a:pPr>
              <a:r>
                <a:rPr lang="en-US" sz="1600">
                  <a:solidFill>
                    <a:schemeClr val="tx1"/>
                  </a:solidFill>
                  <a:latin typeface="Comic Sans MS" charset="0"/>
                </a:rPr>
                <a:t>Vedi… un’enormità!!!</a:t>
              </a:r>
            </a:p>
          </p:txBody>
        </p:sp>
      </p:grpSp>
    </p:spTree>
    <p:extLst>
      <p:ext uri="{BB962C8B-B14F-4D97-AF65-F5344CB8AC3E}">
        <p14:creationId xmlns:p14="http://schemas.microsoft.com/office/powerpoint/2010/main" val="161121914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93775" y="-31750"/>
            <a:ext cx="7921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GB" sz="2800" b="1" i="0" dirty="0" err="1">
                <a:solidFill>
                  <a:srgbClr val="CC0000"/>
                </a:solidFill>
              </a:rPr>
              <a:t>guarda</a:t>
            </a:r>
            <a:r>
              <a:rPr lang="en-GB" sz="2800" b="1" i="0" dirty="0">
                <a:solidFill>
                  <a:srgbClr val="CC0000"/>
                </a:solidFill>
              </a:rPr>
              <a:t> un </a:t>
            </a:r>
            <a:r>
              <a:rPr lang="en-GB" sz="2800" b="1" i="0" dirty="0" err="1">
                <a:solidFill>
                  <a:srgbClr val="CC0000"/>
                </a:solidFill>
              </a:rPr>
              <a:t>po</a:t>
            </a:r>
            <a:r>
              <a:rPr lang="en-GB" sz="2800" b="1" i="0" dirty="0">
                <a:solidFill>
                  <a:srgbClr val="CC0000"/>
                </a:solidFill>
              </a:rPr>
              <a:t>’</a:t>
            </a:r>
            <a:r>
              <a:rPr lang="en-GB" sz="2800" i="0" dirty="0">
                <a:solidFill>
                  <a:srgbClr val="CC0000"/>
                </a:solidFill>
              </a:rPr>
              <a:t>…</a:t>
            </a:r>
          </a:p>
        </p:txBody>
      </p:sp>
      <p:sp>
        <p:nvSpPr>
          <p:cNvPr id="3" name="Text Box 8"/>
          <p:cNvSpPr txBox="1">
            <a:spLocks noChangeArrowheads="1"/>
          </p:cNvSpPr>
          <p:nvPr/>
        </p:nvSpPr>
        <p:spPr bwMode="auto">
          <a:xfrm>
            <a:off x="989013" y="647700"/>
            <a:ext cx="78216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US" sz="2400" b="1" i="0" dirty="0">
                <a:solidFill>
                  <a:srgbClr val="000066"/>
                </a:solidFill>
              </a:rPr>
              <a:t>The majority of compounds (&gt;98%) never make it to phase II clinical trials, the stage where the drug is evaluated for efficacy and safety in humans. Much of this dropout rate (</a:t>
            </a:r>
            <a:r>
              <a:rPr lang="en-US" sz="2400" b="1" i="0" dirty="0">
                <a:solidFill>
                  <a:srgbClr val="000066"/>
                </a:solidFill>
                <a:sym typeface="Symbol" charset="0"/>
              </a:rPr>
              <a:t> 70%) </a:t>
            </a:r>
            <a:r>
              <a:rPr lang="en-US" sz="2400" b="1" i="0" dirty="0">
                <a:solidFill>
                  <a:srgbClr val="000066"/>
                </a:solidFill>
              </a:rPr>
              <a:t>it because of </a:t>
            </a:r>
            <a:r>
              <a:rPr lang="en-US" sz="2400" b="1" i="0" dirty="0"/>
              <a:t>ADME/</a:t>
            </a:r>
            <a:r>
              <a:rPr lang="en-US" sz="2400" b="1" i="0" dirty="0" err="1"/>
              <a:t>Tox</a:t>
            </a:r>
            <a:r>
              <a:rPr lang="en-US" sz="2400" b="1" i="0" dirty="0">
                <a:solidFill>
                  <a:srgbClr val="000066"/>
                </a:solidFill>
              </a:rPr>
              <a:t> problems.</a:t>
            </a:r>
          </a:p>
        </p:txBody>
      </p:sp>
      <p:sp>
        <p:nvSpPr>
          <p:cNvPr id="4" name="Text Box 9"/>
          <p:cNvSpPr txBox="1">
            <a:spLocks noChangeArrowheads="1"/>
          </p:cNvSpPr>
          <p:nvPr/>
        </p:nvSpPr>
        <p:spPr bwMode="auto">
          <a:xfrm>
            <a:off x="4202113" y="6130925"/>
            <a:ext cx="48847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r>
              <a:rPr lang="it-IT" sz="1000" b="1" dirty="0">
                <a:solidFill>
                  <a:schemeClr val="tx1"/>
                </a:solidFill>
              </a:rPr>
              <a:t>Source: </a:t>
            </a:r>
            <a:r>
              <a:rPr lang="it-IT" sz="1000" b="1" dirty="0" err="1">
                <a:solidFill>
                  <a:schemeClr val="tx1"/>
                </a:solidFill>
              </a:rPr>
              <a:t>DuPont</a:t>
            </a:r>
            <a:r>
              <a:rPr lang="it-IT" sz="1000" b="1" dirty="0">
                <a:solidFill>
                  <a:schemeClr val="tx1"/>
                </a:solidFill>
              </a:rPr>
              <a:t> </a:t>
            </a:r>
            <a:r>
              <a:rPr lang="it-IT" sz="1000" b="1" dirty="0" err="1">
                <a:solidFill>
                  <a:schemeClr val="tx1"/>
                </a:solidFill>
              </a:rPr>
              <a:t>Pharmaceuticals</a:t>
            </a:r>
            <a:r>
              <a:rPr lang="it-IT" sz="1000" b="1" dirty="0">
                <a:solidFill>
                  <a:schemeClr val="tx1"/>
                </a:solidFill>
              </a:rPr>
              <a:t> </a:t>
            </a:r>
            <a:r>
              <a:rPr lang="it-IT" sz="1000" b="1" dirty="0" err="1">
                <a:solidFill>
                  <a:schemeClr val="tx1"/>
                </a:solidFill>
              </a:rPr>
              <a:t>Research</a:t>
            </a:r>
            <a:r>
              <a:rPr lang="it-IT" sz="1000" b="1" dirty="0">
                <a:solidFill>
                  <a:schemeClr val="tx1"/>
                </a:solidFill>
              </a:rPr>
              <a:t> </a:t>
            </a:r>
            <a:r>
              <a:rPr lang="it-IT" sz="1000" b="1" dirty="0" err="1">
                <a:solidFill>
                  <a:schemeClr val="tx1"/>
                </a:solidFill>
              </a:rPr>
              <a:t>Laboratorioes</a:t>
            </a:r>
            <a:r>
              <a:rPr lang="it-IT" sz="1000" b="1" dirty="0">
                <a:solidFill>
                  <a:schemeClr val="tx1"/>
                </a:solidFill>
              </a:rPr>
              <a:t>, San Diego (2001)</a:t>
            </a:r>
            <a:endParaRPr lang="en-US" sz="1000" b="1" dirty="0">
              <a:solidFill>
                <a:schemeClr val="tx1"/>
              </a:solidFill>
            </a:endParaRPr>
          </a:p>
        </p:txBody>
      </p:sp>
      <p:grpSp>
        <p:nvGrpSpPr>
          <p:cNvPr id="5" name="Group 16"/>
          <p:cNvGrpSpPr>
            <a:grpSpLocks/>
          </p:cNvGrpSpPr>
          <p:nvPr/>
        </p:nvGrpSpPr>
        <p:grpSpPr bwMode="auto">
          <a:xfrm>
            <a:off x="-157163" y="4705350"/>
            <a:ext cx="3005138" cy="1711325"/>
            <a:chOff x="-99" y="2964"/>
            <a:chExt cx="1893" cy="1078"/>
          </a:xfrm>
        </p:grpSpPr>
        <p:pic>
          <p:nvPicPr>
            <p:cNvPr id="6" name="Picture 6" descr="devil2"/>
            <p:cNvPicPr>
              <a:picLocks noChangeAspect="1" noChangeArrowheads="1"/>
            </p:cNvPicPr>
            <p:nvPr/>
          </p:nvPicPr>
          <p:blipFill>
            <a:blip r:embed="rId2">
              <a:extLst>
                <a:ext uri="{28A0092B-C50C-407E-A947-70E740481C1C}">
                  <a14:useLocalDpi xmlns:a14="http://schemas.microsoft.com/office/drawing/2010/main" val="0"/>
                </a:ext>
              </a:extLst>
            </a:blip>
            <a:srcRect b="50443"/>
            <a:stretch>
              <a:fillRect/>
            </a:stretch>
          </p:blipFill>
          <p:spPr bwMode="auto">
            <a:xfrm>
              <a:off x="-99" y="3594"/>
              <a:ext cx="1085" cy="44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0"/>
            <p:cNvGrpSpPr>
              <a:grpSpLocks/>
            </p:cNvGrpSpPr>
            <p:nvPr/>
          </p:nvGrpSpPr>
          <p:grpSpPr bwMode="auto">
            <a:xfrm>
              <a:off x="148" y="2964"/>
              <a:ext cx="1646" cy="505"/>
              <a:chOff x="1917" y="1878"/>
              <a:chExt cx="1646" cy="505"/>
            </a:xfrm>
          </p:grpSpPr>
          <p:sp>
            <p:nvSpPr>
              <p:cNvPr id="8" name="AutoShape 11"/>
              <p:cNvSpPr>
                <a:spLocks noChangeArrowheads="1"/>
              </p:cNvSpPr>
              <p:nvPr/>
            </p:nvSpPr>
            <p:spPr bwMode="auto">
              <a:xfrm flipH="1">
                <a:off x="2226" y="1878"/>
                <a:ext cx="1083" cy="505"/>
              </a:xfrm>
              <a:prstGeom prst="cloudCallout">
                <a:avLst>
                  <a:gd name="adj1" fmla="val 37255"/>
                  <a:gd name="adj2" fmla="val 105444"/>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endParaRPr lang="en-US" sz="1800" b="0" i="0">
                  <a:latin typeface="Arial" charset="0"/>
                </a:endParaRPr>
              </a:p>
            </p:txBody>
          </p:sp>
          <p:sp>
            <p:nvSpPr>
              <p:cNvPr id="9" name="Text Box 12"/>
              <p:cNvSpPr txBox="1">
                <a:spLocks noChangeArrowheads="1"/>
              </p:cNvSpPr>
              <p:nvPr/>
            </p:nvSpPr>
            <p:spPr bwMode="auto">
              <a:xfrm>
                <a:off x="1917" y="1975"/>
                <a:ext cx="164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00000"/>
                  </a:lnSpc>
                  <a:spcBef>
                    <a:spcPct val="0"/>
                  </a:spcBef>
                </a:pPr>
                <a:r>
                  <a:rPr lang="en-US" sz="1800">
                    <a:solidFill>
                      <a:schemeClr val="tx1"/>
                    </a:solidFill>
                    <a:latin typeface="Comic Sans MS" charset="0"/>
                  </a:rPr>
                  <a:t>ADME… che?</a:t>
                </a:r>
              </a:p>
            </p:txBody>
          </p:sp>
        </p:grpSp>
      </p:grpSp>
      <p:sp>
        <p:nvSpPr>
          <p:cNvPr id="10" name="Text Box 13"/>
          <p:cNvSpPr txBox="1">
            <a:spLocks noChangeArrowheads="1"/>
          </p:cNvSpPr>
          <p:nvPr/>
        </p:nvSpPr>
        <p:spPr bwMode="auto">
          <a:xfrm>
            <a:off x="1524000" y="2681288"/>
            <a:ext cx="7620000" cy="825500"/>
          </a:xfrm>
          <a:prstGeom prst="rect">
            <a:avLst/>
          </a:prstGeom>
          <a:gradFill rotWithShape="0">
            <a:gsLst>
              <a:gs pos="0">
                <a:srgbClr val="FFFF99"/>
              </a:gs>
              <a:gs pos="100000">
                <a:srgbClr val="FFFF99">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50000"/>
              </a:spcBef>
            </a:pPr>
            <a:r>
              <a:rPr lang="en-US" sz="1600" b="1" i="0" dirty="0">
                <a:solidFill>
                  <a:schemeClr val="tx1"/>
                </a:solidFill>
                <a:sym typeface="Symbol" charset="0"/>
              </a:rPr>
              <a:t></a:t>
            </a:r>
            <a:r>
              <a:rPr lang="it-IT" sz="1600" b="1" i="0" dirty="0">
                <a:solidFill>
                  <a:schemeClr val="tx1"/>
                </a:solidFill>
                <a:sym typeface="Symbol" charset="0"/>
              </a:rPr>
              <a:t>40% of putative </a:t>
            </a:r>
            <a:r>
              <a:rPr lang="it-IT" sz="1600" b="1" i="0" dirty="0" err="1">
                <a:solidFill>
                  <a:schemeClr val="tx1"/>
                </a:solidFill>
                <a:sym typeface="Symbol" charset="0"/>
              </a:rPr>
              <a:t>drug</a:t>
            </a:r>
            <a:r>
              <a:rPr lang="it-IT" sz="1600" b="1" i="0" dirty="0">
                <a:solidFill>
                  <a:schemeClr val="tx1"/>
                </a:solidFill>
                <a:sym typeface="Symbol" charset="0"/>
              </a:rPr>
              <a:t> </a:t>
            </a:r>
            <a:r>
              <a:rPr lang="it-IT" sz="1600" b="1" i="0" dirty="0" err="1">
                <a:solidFill>
                  <a:schemeClr val="tx1"/>
                </a:solidFill>
                <a:sym typeface="Symbol" charset="0"/>
              </a:rPr>
              <a:t>candidates</a:t>
            </a:r>
            <a:r>
              <a:rPr lang="it-IT" sz="1600" b="1" i="0" dirty="0">
                <a:solidFill>
                  <a:schemeClr val="tx1"/>
                </a:solidFill>
                <a:sym typeface="Symbol" charset="0"/>
              </a:rPr>
              <a:t> -  or </a:t>
            </a:r>
            <a:r>
              <a:rPr lang="it-IT" sz="1600" b="1" dirty="0">
                <a:solidFill>
                  <a:schemeClr val="tx1"/>
                </a:solidFill>
                <a:effectLst>
                  <a:outerShdw blurRad="38100" dist="38100" dir="2700000" algn="tl">
                    <a:srgbClr val="FFFFFF"/>
                  </a:outerShdw>
                </a:effectLst>
                <a:sym typeface="Symbol" charset="0"/>
              </a:rPr>
              <a:t>new </a:t>
            </a:r>
            <a:r>
              <a:rPr lang="it-IT" sz="1600" b="1" dirty="0" err="1">
                <a:solidFill>
                  <a:schemeClr val="tx1"/>
                </a:solidFill>
                <a:effectLst>
                  <a:outerShdw blurRad="38100" dist="38100" dir="2700000" algn="tl">
                    <a:srgbClr val="FFFFFF"/>
                  </a:outerShdw>
                </a:effectLst>
                <a:sym typeface="Symbol" charset="0"/>
              </a:rPr>
              <a:t>chemical</a:t>
            </a:r>
            <a:r>
              <a:rPr lang="it-IT" sz="1600" b="1" dirty="0">
                <a:solidFill>
                  <a:schemeClr val="tx1"/>
                </a:solidFill>
                <a:effectLst>
                  <a:outerShdw blurRad="38100" dist="38100" dir="2700000" algn="tl">
                    <a:srgbClr val="FFFFFF"/>
                  </a:outerShdw>
                </a:effectLst>
                <a:sym typeface="Symbol" charset="0"/>
              </a:rPr>
              <a:t> </a:t>
            </a:r>
            <a:r>
              <a:rPr lang="it-IT" sz="1600" b="1" dirty="0" err="1">
                <a:solidFill>
                  <a:schemeClr val="tx1"/>
                </a:solidFill>
                <a:effectLst>
                  <a:outerShdw blurRad="38100" dist="38100" dir="2700000" algn="tl">
                    <a:srgbClr val="FFFFFF"/>
                  </a:outerShdw>
                </a:effectLst>
                <a:sym typeface="Symbol" charset="0"/>
              </a:rPr>
              <a:t>entities</a:t>
            </a:r>
            <a:r>
              <a:rPr lang="it-IT" sz="1600" b="1" i="0" dirty="0">
                <a:solidFill>
                  <a:schemeClr val="tx1"/>
                </a:solidFill>
                <a:sym typeface="Symbol" charset="0"/>
              </a:rPr>
              <a:t> – are </a:t>
            </a:r>
            <a:r>
              <a:rPr lang="it-IT" sz="1600" b="1" i="0" dirty="0" err="1">
                <a:solidFill>
                  <a:schemeClr val="tx1"/>
                </a:solidFill>
                <a:sym typeface="Symbol" charset="0"/>
              </a:rPr>
              <a:t>rejected</a:t>
            </a:r>
            <a:r>
              <a:rPr lang="it-IT" sz="1600" b="1" i="0" dirty="0">
                <a:solidFill>
                  <a:schemeClr val="tx1"/>
                </a:solidFill>
                <a:sym typeface="Symbol" charset="0"/>
              </a:rPr>
              <a:t> </a:t>
            </a:r>
            <a:r>
              <a:rPr lang="it-IT" sz="1600" b="1" i="0" dirty="0" err="1">
                <a:solidFill>
                  <a:schemeClr val="tx1"/>
                </a:solidFill>
                <a:sym typeface="Symbol" charset="0"/>
              </a:rPr>
              <a:t>because</a:t>
            </a:r>
            <a:r>
              <a:rPr lang="it-IT" sz="1600" b="1" i="0" dirty="0">
                <a:solidFill>
                  <a:schemeClr val="tx1"/>
                </a:solidFill>
                <a:sym typeface="Symbol" charset="0"/>
              </a:rPr>
              <a:t> of </a:t>
            </a:r>
            <a:r>
              <a:rPr lang="it-IT" sz="1600" b="1" i="0" dirty="0" err="1">
                <a:solidFill>
                  <a:schemeClr val="tx1"/>
                </a:solidFill>
                <a:sym typeface="Symbol" charset="0"/>
              </a:rPr>
              <a:t>poor</a:t>
            </a:r>
            <a:r>
              <a:rPr lang="it-IT" sz="1600" b="1" i="0" dirty="0">
                <a:solidFill>
                  <a:schemeClr val="tx1"/>
                </a:solidFill>
                <a:sym typeface="Symbol" charset="0"/>
              </a:rPr>
              <a:t> </a:t>
            </a:r>
            <a:r>
              <a:rPr lang="it-IT" sz="1600" b="1" i="0" dirty="0" err="1">
                <a:solidFill>
                  <a:schemeClr val="tx1"/>
                </a:solidFill>
                <a:sym typeface="Symbol" charset="0"/>
              </a:rPr>
              <a:t>pharmacokinetics</a:t>
            </a:r>
            <a:r>
              <a:rPr lang="it-IT" sz="1600" b="1" i="0" dirty="0">
                <a:solidFill>
                  <a:schemeClr val="tx1"/>
                </a:solidFill>
                <a:sym typeface="Symbol" charset="0"/>
              </a:rPr>
              <a:t> (</a:t>
            </a:r>
            <a:r>
              <a:rPr lang="it-IT" sz="1600" b="1" i="0" dirty="0">
                <a:sym typeface="Symbol" charset="0"/>
              </a:rPr>
              <a:t>ADME</a:t>
            </a:r>
            <a:r>
              <a:rPr lang="it-IT" sz="1600" b="1" i="0" dirty="0">
                <a:solidFill>
                  <a:schemeClr val="tx1"/>
                </a:solidFill>
                <a:sym typeface="Symbol" charset="0"/>
              </a:rPr>
              <a:t> </a:t>
            </a:r>
            <a:r>
              <a:rPr lang="it-IT" sz="1600" b="1" i="0" dirty="0" err="1">
                <a:solidFill>
                  <a:schemeClr val="tx1"/>
                </a:solidFill>
                <a:sym typeface="Symbol" charset="0"/>
              </a:rPr>
              <a:t>adsorption</a:t>
            </a:r>
            <a:r>
              <a:rPr lang="it-IT" sz="1600" b="1" i="0" dirty="0">
                <a:solidFill>
                  <a:schemeClr val="tx1"/>
                </a:solidFill>
                <a:sym typeface="Symbol" charset="0"/>
              </a:rPr>
              <a:t>, </a:t>
            </a:r>
            <a:r>
              <a:rPr lang="it-IT" sz="1600" b="1" i="0" dirty="0" err="1">
                <a:solidFill>
                  <a:schemeClr val="tx1"/>
                </a:solidFill>
                <a:sym typeface="Symbol" charset="0"/>
              </a:rPr>
              <a:t>distribution</a:t>
            </a:r>
            <a:r>
              <a:rPr lang="it-IT" sz="1600" b="1" i="0" dirty="0">
                <a:solidFill>
                  <a:schemeClr val="tx1"/>
                </a:solidFill>
                <a:sym typeface="Symbol" charset="0"/>
              </a:rPr>
              <a:t>, </a:t>
            </a:r>
            <a:r>
              <a:rPr lang="it-IT" sz="1600" b="1" i="0" dirty="0" err="1">
                <a:solidFill>
                  <a:schemeClr val="tx1"/>
                </a:solidFill>
                <a:sym typeface="Symbol" charset="0"/>
              </a:rPr>
              <a:t>metabolism</a:t>
            </a:r>
            <a:r>
              <a:rPr lang="it-IT" sz="1600" b="1" i="0" dirty="0">
                <a:solidFill>
                  <a:schemeClr val="tx1"/>
                </a:solidFill>
                <a:sym typeface="Symbol" charset="0"/>
              </a:rPr>
              <a:t> and </a:t>
            </a:r>
            <a:r>
              <a:rPr lang="it-IT" sz="1600" b="1" i="0" dirty="0" err="1">
                <a:solidFill>
                  <a:schemeClr val="tx1"/>
                </a:solidFill>
                <a:sym typeface="Symbol" charset="0"/>
              </a:rPr>
              <a:t>excretion</a:t>
            </a:r>
            <a:r>
              <a:rPr lang="it-IT" sz="1600" b="1" i="0" dirty="0">
                <a:solidFill>
                  <a:schemeClr val="tx1"/>
                </a:solidFill>
                <a:sym typeface="Symbol" charset="0"/>
              </a:rPr>
              <a:t>);</a:t>
            </a:r>
            <a:endParaRPr lang="en-US" sz="1600" b="1" i="0" dirty="0">
              <a:solidFill>
                <a:schemeClr val="tx1"/>
              </a:solidFill>
            </a:endParaRPr>
          </a:p>
        </p:txBody>
      </p:sp>
      <p:sp>
        <p:nvSpPr>
          <p:cNvPr id="11" name="Text Box 14"/>
          <p:cNvSpPr txBox="1">
            <a:spLocks noChangeArrowheads="1"/>
          </p:cNvSpPr>
          <p:nvPr/>
        </p:nvSpPr>
        <p:spPr bwMode="auto">
          <a:xfrm>
            <a:off x="1528763" y="3638550"/>
            <a:ext cx="7620000" cy="336550"/>
          </a:xfrm>
          <a:prstGeom prst="rect">
            <a:avLst/>
          </a:prstGeom>
          <a:gradFill rotWithShape="0">
            <a:gsLst>
              <a:gs pos="0">
                <a:srgbClr val="FFCC99"/>
              </a:gs>
              <a:gs pos="100000">
                <a:srgbClr val="FFCC99">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50000"/>
              </a:spcBef>
            </a:pPr>
            <a:r>
              <a:rPr lang="en-US" sz="1600" b="1" i="0" dirty="0">
                <a:solidFill>
                  <a:schemeClr val="tx1"/>
                </a:solidFill>
                <a:sym typeface="Symbol" charset="0"/>
              </a:rPr>
              <a:t></a:t>
            </a:r>
            <a:r>
              <a:rPr lang="it-IT" sz="1600" b="1" i="0" dirty="0">
                <a:solidFill>
                  <a:schemeClr val="tx1"/>
                </a:solidFill>
                <a:sym typeface="Symbol" charset="0"/>
              </a:rPr>
              <a:t>10% are </a:t>
            </a:r>
            <a:r>
              <a:rPr lang="it-IT" sz="1600" b="1" i="0" dirty="0" err="1">
                <a:solidFill>
                  <a:schemeClr val="tx1"/>
                </a:solidFill>
                <a:sym typeface="Symbol" charset="0"/>
              </a:rPr>
              <a:t>rejected</a:t>
            </a:r>
            <a:r>
              <a:rPr lang="it-IT" sz="1600" b="1" i="0" dirty="0">
                <a:solidFill>
                  <a:schemeClr val="tx1"/>
                </a:solidFill>
                <a:sym typeface="Symbol" charset="0"/>
              </a:rPr>
              <a:t> </a:t>
            </a:r>
            <a:r>
              <a:rPr lang="it-IT" sz="1600" b="1" i="0" dirty="0" err="1">
                <a:solidFill>
                  <a:schemeClr val="tx1"/>
                </a:solidFill>
                <a:sym typeface="Symbol" charset="0"/>
              </a:rPr>
              <a:t>because</a:t>
            </a:r>
            <a:r>
              <a:rPr lang="it-IT" sz="1600" b="1" i="0" dirty="0">
                <a:solidFill>
                  <a:schemeClr val="tx1"/>
                </a:solidFill>
                <a:sym typeface="Symbol" charset="0"/>
              </a:rPr>
              <a:t> show </a:t>
            </a:r>
            <a:r>
              <a:rPr lang="it-IT" sz="1600" b="1" i="0" dirty="0" err="1">
                <a:solidFill>
                  <a:schemeClr val="tx1"/>
                </a:solidFill>
                <a:sym typeface="Symbol" charset="0"/>
              </a:rPr>
              <a:t>toxic</a:t>
            </a:r>
            <a:r>
              <a:rPr lang="it-IT" sz="1600" b="1" i="0" dirty="0">
                <a:solidFill>
                  <a:schemeClr val="tx1"/>
                </a:solidFill>
                <a:sym typeface="Symbol" charset="0"/>
              </a:rPr>
              <a:t> </a:t>
            </a:r>
            <a:r>
              <a:rPr lang="it-IT" sz="1600" b="1" i="0" dirty="0" err="1">
                <a:solidFill>
                  <a:schemeClr val="tx1"/>
                </a:solidFill>
                <a:sym typeface="Symbol" charset="0"/>
              </a:rPr>
              <a:t>effects</a:t>
            </a:r>
            <a:r>
              <a:rPr lang="it-IT" sz="1600" b="1" i="0" dirty="0">
                <a:solidFill>
                  <a:schemeClr val="tx1"/>
                </a:solidFill>
                <a:sym typeface="Symbol" charset="0"/>
              </a:rPr>
              <a:t> in </a:t>
            </a:r>
            <a:r>
              <a:rPr lang="it-IT" sz="1600" b="1" i="0" dirty="0" err="1">
                <a:solidFill>
                  <a:schemeClr val="tx1"/>
                </a:solidFill>
                <a:sym typeface="Symbol" charset="0"/>
              </a:rPr>
              <a:t>animals</a:t>
            </a:r>
            <a:r>
              <a:rPr lang="it-IT" sz="1600" b="1" i="0" dirty="0">
                <a:solidFill>
                  <a:schemeClr val="tx1"/>
                </a:solidFill>
                <a:sym typeface="Symbol" charset="0"/>
              </a:rPr>
              <a:t>;</a:t>
            </a:r>
            <a:endParaRPr lang="en-US" sz="1600" b="1" i="0" dirty="0">
              <a:solidFill>
                <a:schemeClr val="tx1"/>
              </a:solidFill>
            </a:endParaRPr>
          </a:p>
        </p:txBody>
      </p:sp>
      <p:sp>
        <p:nvSpPr>
          <p:cNvPr id="12" name="Text Box 15"/>
          <p:cNvSpPr txBox="1">
            <a:spLocks noChangeArrowheads="1"/>
          </p:cNvSpPr>
          <p:nvPr/>
        </p:nvSpPr>
        <p:spPr bwMode="auto">
          <a:xfrm>
            <a:off x="1476375" y="4205288"/>
            <a:ext cx="7620000" cy="1314450"/>
          </a:xfrm>
          <a:prstGeom prst="rect">
            <a:avLst/>
          </a:prstGeom>
          <a:gradFill rotWithShape="0">
            <a:gsLst>
              <a:gs pos="0">
                <a:srgbClr val="CCFFCC"/>
              </a:gs>
              <a:gs pos="100000">
                <a:srgbClr val="CCFFCC">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50000"/>
              </a:spcBef>
            </a:pPr>
            <a:r>
              <a:rPr lang="en-US" sz="1600" b="1" i="0" dirty="0">
                <a:solidFill>
                  <a:schemeClr val="tx1"/>
                </a:solidFill>
                <a:sym typeface="Symbol" charset="0"/>
              </a:rPr>
              <a:t></a:t>
            </a:r>
            <a:r>
              <a:rPr lang="it-IT" sz="1600" b="1" i="0" dirty="0">
                <a:solidFill>
                  <a:schemeClr val="tx1"/>
                </a:solidFill>
                <a:sym typeface="Symbol" charset="0"/>
              </a:rPr>
              <a:t>50% </a:t>
            </a:r>
            <a:r>
              <a:rPr lang="it-IT" sz="1600" b="1" i="0" dirty="0" err="1">
                <a:solidFill>
                  <a:schemeClr val="tx1"/>
                </a:solidFill>
                <a:sym typeface="Symbol" charset="0"/>
              </a:rPr>
              <a:t>but</a:t>
            </a:r>
            <a:r>
              <a:rPr lang="it-IT" sz="1600" b="1" i="0" dirty="0">
                <a:solidFill>
                  <a:schemeClr val="tx1"/>
                </a:solidFill>
                <a:sym typeface="Symbol" charset="0"/>
              </a:rPr>
              <a:t> the </a:t>
            </a:r>
            <a:r>
              <a:rPr lang="it-IT" sz="1600" b="1" i="0" dirty="0" err="1">
                <a:solidFill>
                  <a:schemeClr val="tx1"/>
                </a:solidFill>
                <a:sym typeface="Symbol" charset="0"/>
              </a:rPr>
              <a:t>biggest</a:t>
            </a:r>
            <a:r>
              <a:rPr lang="it-IT" sz="1600" b="1" i="0" dirty="0">
                <a:solidFill>
                  <a:schemeClr val="tx1"/>
                </a:solidFill>
                <a:sym typeface="Symbol" charset="0"/>
              </a:rPr>
              <a:t> killer for a </a:t>
            </a:r>
            <a:r>
              <a:rPr lang="it-IT" sz="1600" b="1" i="0" dirty="0" err="1">
                <a:solidFill>
                  <a:schemeClr val="tx1"/>
                </a:solidFill>
                <a:sym typeface="Symbol" charset="0"/>
              </a:rPr>
              <a:t>pharmaceutical</a:t>
            </a:r>
            <a:r>
              <a:rPr lang="it-IT" sz="1600" b="1" i="0" dirty="0">
                <a:solidFill>
                  <a:schemeClr val="tx1"/>
                </a:solidFill>
                <a:sym typeface="Symbol" charset="0"/>
              </a:rPr>
              <a:t> company </a:t>
            </a:r>
            <a:r>
              <a:rPr lang="it-IT" sz="1600" b="1" i="0" dirty="0" err="1">
                <a:solidFill>
                  <a:schemeClr val="tx1"/>
                </a:solidFill>
                <a:sym typeface="Symbol" charset="0"/>
              </a:rPr>
              <a:t>is</a:t>
            </a:r>
            <a:r>
              <a:rPr lang="it-IT" sz="1600" b="1" i="0" dirty="0">
                <a:solidFill>
                  <a:schemeClr val="tx1"/>
                </a:solidFill>
                <a:sym typeface="Symbol" charset="0"/>
              </a:rPr>
              <a:t> LIVER TOXICITY (</a:t>
            </a:r>
            <a:r>
              <a:rPr lang="it-IT" sz="1600" b="1" i="0" dirty="0" err="1">
                <a:sym typeface="Symbol" charset="0"/>
              </a:rPr>
              <a:t>Tox</a:t>
            </a:r>
            <a:r>
              <a:rPr lang="it-IT" sz="1600" b="1" i="0" dirty="0">
                <a:solidFill>
                  <a:schemeClr val="tx1"/>
                </a:solidFill>
                <a:sym typeface="Symbol" charset="0"/>
              </a:rPr>
              <a:t>) </a:t>
            </a:r>
            <a:r>
              <a:rPr lang="it-IT" sz="1600" b="1" i="0" dirty="0" err="1">
                <a:solidFill>
                  <a:schemeClr val="tx1"/>
                </a:solidFill>
                <a:sym typeface="Symbol" charset="0"/>
              </a:rPr>
              <a:t>that</a:t>
            </a:r>
            <a:r>
              <a:rPr lang="it-IT" sz="1600" b="1" i="0" dirty="0">
                <a:solidFill>
                  <a:schemeClr val="tx1"/>
                </a:solidFill>
                <a:sym typeface="Symbol" charset="0"/>
              </a:rPr>
              <a:t> </a:t>
            </a:r>
            <a:r>
              <a:rPr lang="it-IT" sz="1600" b="1" i="0" dirty="0" err="1">
                <a:solidFill>
                  <a:schemeClr val="tx1"/>
                </a:solidFill>
                <a:sym typeface="Symbol" charset="0"/>
              </a:rPr>
              <a:t>doesn</a:t>
            </a:r>
            <a:r>
              <a:rPr lang="ja-JP" altLang="it-IT" sz="1600" b="1" i="0" dirty="0">
                <a:solidFill>
                  <a:schemeClr val="tx1"/>
                </a:solidFill>
                <a:latin typeface="Arial"/>
                <a:sym typeface="Symbol" charset="0"/>
              </a:rPr>
              <a:t>’</a:t>
            </a:r>
            <a:r>
              <a:rPr lang="it-IT" sz="1600" b="1" i="0" dirty="0">
                <a:solidFill>
                  <a:schemeClr val="tx1"/>
                </a:solidFill>
                <a:sym typeface="Symbol" charset="0"/>
              </a:rPr>
              <a:t>t show up in human trials: </a:t>
            </a:r>
            <a:r>
              <a:rPr lang="ja-JP" altLang="it-IT" sz="1600" b="1" i="0" dirty="0">
                <a:solidFill>
                  <a:schemeClr val="tx1"/>
                </a:solidFill>
                <a:latin typeface="Arial"/>
                <a:sym typeface="Symbol" charset="0"/>
              </a:rPr>
              <a:t>“</a:t>
            </a:r>
            <a:r>
              <a:rPr lang="it-IT" sz="1600" b="1" i="0" dirty="0" err="1">
                <a:solidFill>
                  <a:schemeClr val="tx1"/>
                </a:solidFill>
                <a:sym typeface="Symbol" charset="0"/>
              </a:rPr>
              <a:t>You</a:t>
            </a:r>
            <a:r>
              <a:rPr lang="it-IT" sz="1600" b="1" i="0" dirty="0">
                <a:solidFill>
                  <a:schemeClr val="tx1"/>
                </a:solidFill>
                <a:sym typeface="Symbol" charset="0"/>
              </a:rPr>
              <a:t> market the </a:t>
            </a:r>
            <a:r>
              <a:rPr lang="it-IT" sz="1600" b="1" i="0" dirty="0" err="1">
                <a:solidFill>
                  <a:schemeClr val="tx1"/>
                </a:solidFill>
                <a:sym typeface="Symbol" charset="0"/>
              </a:rPr>
              <a:t>drug</a:t>
            </a:r>
            <a:r>
              <a:rPr lang="it-IT" sz="1600" b="1" i="0" dirty="0">
                <a:solidFill>
                  <a:schemeClr val="tx1"/>
                </a:solidFill>
                <a:sym typeface="Symbol" charset="0"/>
              </a:rPr>
              <a:t>, and </a:t>
            </a:r>
            <a:r>
              <a:rPr lang="it-IT" sz="1600" b="1" i="0" dirty="0" err="1">
                <a:solidFill>
                  <a:schemeClr val="tx1"/>
                </a:solidFill>
                <a:sym typeface="Symbol" charset="0"/>
              </a:rPr>
              <a:t>suddenly</a:t>
            </a:r>
            <a:r>
              <a:rPr lang="it-IT" sz="1600" b="1" i="0" dirty="0">
                <a:solidFill>
                  <a:schemeClr val="tx1"/>
                </a:solidFill>
                <a:sym typeface="Symbol" charset="0"/>
              </a:rPr>
              <a:t> </a:t>
            </a:r>
            <a:r>
              <a:rPr lang="it-IT" sz="1600" b="1" i="0" dirty="0" err="1">
                <a:solidFill>
                  <a:schemeClr val="tx1"/>
                </a:solidFill>
                <a:sym typeface="Symbol" charset="0"/>
              </a:rPr>
              <a:t>is</a:t>
            </a:r>
            <a:r>
              <a:rPr lang="it-IT" sz="1600" b="1" i="0" dirty="0">
                <a:solidFill>
                  <a:schemeClr val="tx1"/>
                </a:solidFill>
                <a:sym typeface="Symbol" charset="0"/>
              </a:rPr>
              <a:t> </a:t>
            </a:r>
            <a:r>
              <a:rPr lang="it-IT" sz="1600" b="1" i="0" dirty="0" err="1">
                <a:solidFill>
                  <a:schemeClr val="tx1"/>
                </a:solidFill>
                <a:sym typeface="Symbol" charset="0"/>
              </a:rPr>
              <a:t>has</a:t>
            </a:r>
            <a:r>
              <a:rPr lang="it-IT" sz="1600" b="1" i="0" dirty="0">
                <a:solidFill>
                  <a:schemeClr val="tx1"/>
                </a:solidFill>
                <a:sym typeface="Symbol" charset="0"/>
              </a:rPr>
              <a:t> </a:t>
            </a:r>
            <a:r>
              <a:rPr lang="it-IT" sz="1600" b="1" i="0" dirty="0" err="1">
                <a:solidFill>
                  <a:schemeClr val="tx1"/>
                </a:solidFill>
                <a:sym typeface="Symbol" charset="0"/>
              </a:rPr>
              <a:t>problems</a:t>
            </a:r>
            <a:r>
              <a:rPr lang="it-IT" sz="1600" b="1" i="0" dirty="0">
                <a:solidFill>
                  <a:schemeClr val="tx1"/>
                </a:solidFill>
                <a:sym typeface="Symbol" charset="0"/>
              </a:rPr>
              <a:t> in </a:t>
            </a:r>
            <a:r>
              <a:rPr lang="it-IT" sz="1600" b="1" i="0" dirty="0" err="1">
                <a:solidFill>
                  <a:schemeClr val="tx1"/>
                </a:solidFill>
                <a:sym typeface="Symbol" charset="0"/>
              </a:rPr>
              <a:t>humans</a:t>
            </a:r>
            <a:r>
              <a:rPr lang="it-IT" sz="1600" b="1" i="0" dirty="0">
                <a:solidFill>
                  <a:schemeClr val="tx1"/>
                </a:solidFill>
                <a:sym typeface="Symbol" charset="0"/>
              </a:rPr>
              <a:t>….  So </a:t>
            </a:r>
            <a:r>
              <a:rPr lang="it-IT" sz="1600" b="1" i="0" dirty="0" err="1">
                <a:solidFill>
                  <a:schemeClr val="tx1"/>
                </a:solidFill>
                <a:sym typeface="Symbol" charset="0"/>
              </a:rPr>
              <a:t>you</a:t>
            </a:r>
            <a:r>
              <a:rPr lang="it-IT" sz="1600" b="1" i="0" dirty="0">
                <a:solidFill>
                  <a:schemeClr val="tx1"/>
                </a:solidFill>
                <a:sym typeface="Symbol" charset="0"/>
              </a:rPr>
              <a:t> </a:t>
            </a:r>
            <a:r>
              <a:rPr lang="it-IT" sz="1600" b="1" i="0" dirty="0" err="1">
                <a:solidFill>
                  <a:schemeClr val="tx1"/>
                </a:solidFill>
                <a:sym typeface="Symbol" charset="0"/>
              </a:rPr>
              <a:t>have</a:t>
            </a:r>
            <a:r>
              <a:rPr lang="it-IT" sz="1600" b="1" i="0" dirty="0">
                <a:solidFill>
                  <a:schemeClr val="tx1"/>
                </a:solidFill>
                <a:sym typeface="Symbol" charset="0"/>
              </a:rPr>
              <a:t> to pull the </a:t>
            </a:r>
            <a:r>
              <a:rPr lang="it-IT" sz="1600" b="1" i="0" dirty="0" err="1">
                <a:solidFill>
                  <a:schemeClr val="tx1"/>
                </a:solidFill>
                <a:sym typeface="Symbol" charset="0"/>
              </a:rPr>
              <a:t>drug</a:t>
            </a:r>
            <a:r>
              <a:rPr lang="it-IT" sz="1600" b="1" i="0" dirty="0">
                <a:solidFill>
                  <a:schemeClr val="tx1"/>
                </a:solidFill>
                <a:sym typeface="Symbol" charset="0"/>
              </a:rPr>
              <a:t> off the market. </a:t>
            </a:r>
            <a:r>
              <a:rPr lang="it-IT" sz="1600" b="1" i="0" dirty="0" err="1">
                <a:solidFill>
                  <a:schemeClr val="tx1"/>
                </a:solidFill>
                <a:sym typeface="Symbol" charset="0"/>
              </a:rPr>
              <a:t>This</a:t>
            </a:r>
            <a:r>
              <a:rPr lang="it-IT" sz="1600" b="1" i="0" dirty="0">
                <a:solidFill>
                  <a:schemeClr val="tx1"/>
                </a:solidFill>
                <a:sym typeface="Symbol" charset="0"/>
              </a:rPr>
              <a:t> </a:t>
            </a:r>
            <a:r>
              <a:rPr lang="it-IT" sz="1600" b="1" i="0" dirty="0" err="1">
                <a:solidFill>
                  <a:schemeClr val="tx1"/>
                </a:solidFill>
                <a:sym typeface="Symbol" charset="0"/>
              </a:rPr>
              <a:t>is</a:t>
            </a:r>
            <a:r>
              <a:rPr lang="it-IT" sz="1600" b="1" i="0" dirty="0">
                <a:solidFill>
                  <a:schemeClr val="tx1"/>
                </a:solidFill>
                <a:sym typeface="Symbol" charset="0"/>
              </a:rPr>
              <a:t> </a:t>
            </a:r>
            <a:r>
              <a:rPr lang="it-IT" sz="1600" b="1" i="0" dirty="0" err="1">
                <a:solidFill>
                  <a:schemeClr val="tx1"/>
                </a:solidFill>
                <a:sym typeface="Symbol" charset="0"/>
              </a:rPr>
              <a:t>very</a:t>
            </a:r>
            <a:r>
              <a:rPr lang="it-IT" sz="1600" b="1" i="0" dirty="0">
                <a:solidFill>
                  <a:schemeClr val="tx1"/>
                </a:solidFill>
                <a:sym typeface="Symbol" charset="0"/>
              </a:rPr>
              <a:t> </a:t>
            </a:r>
            <a:r>
              <a:rPr lang="it-IT" sz="1600" b="1" i="0" dirty="0" err="1">
                <a:solidFill>
                  <a:schemeClr val="tx1"/>
                </a:solidFill>
                <a:sym typeface="Symbol" charset="0"/>
              </a:rPr>
              <a:t>costy</a:t>
            </a:r>
            <a:r>
              <a:rPr lang="it-IT" sz="1600" b="1" i="0" dirty="0">
                <a:solidFill>
                  <a:schemeClr val="tx1"/>
                </a:solidFill>
                <a:sym typeface="Symbol" charset="0"/>
              </a:rPr>
              <a:t> (for the </a:t>
            </a:r>
            <a:r>
              <a:rPr lang="it-IT" sz="1600" b="1" i="0" dirty="0" err="1">
                <a:solidFill>
                  <a:schemeClr val="tx1"/>
                </a:solidFill>
                <a:sym typeface="Symbol" charset="0"/>
              </a:rPr>
              <a:t>parmaceutical</a:t>
            </a:r>
            <a:r>
              <a:rPr lang="it-IT" sz="1600" b="1" i="0" dirty="0">
                <a:solidFill>
                  <a:schemeClr val="tx1"/>
                </a:solidFill>
                <a:sym typeface="Symbol" charset="0"/>
              </a:rPr>
              <a:t> companies), </a:t>
            </a:r>
            <a:r>
              <a:rPr lang="it-IT" sz="1600" b="1" i="0" dirty="0" err="1">
                <a:solidFill>
                  <a:schemeClr val="tx1"/>
                </a:solidFill>
                <a:sym typeface="Symbol" charset="0"/>
              </a:rPr>
              <a:t>but</a:t>
            </a:r>
            <a:r>
              <a:rPr lang="it-IT" sz="1600" b="1" i="0" dirty="0">
                <a:solidFill>
                  <a:schemeClr val="tx1"/>
                </a:solidFill>
                <a:sym typeface="Symbol" charset="0"/>
              </a:rPr>
              <a:t> </a:t>
            </a:r>
            <a:r>
              <a:rPr lang="it-IT" sz="1600" b="1" i="0" dirty="0" err="1">
                <a:solidFill>
                  <a:schemeClr val="tx1"/>
                </a:solidFill>
                <a:sym typeface="Symbol" charset="0"/>
              </a:rPr>
              <a:t>it</a:t>
            </a:r>
            <a:r>
              <a:rPr lang="it-IT" sz="1600" b="1" i="0" dirty="0">
                <a:solidFill>
                  <a:schemeClr val="tx1"/>
                </a:solidFill>
                <a:sym typeface="Symbol" charset="0"/>
              </a:rPr>
              <a:t> </a:t>
            </a:r>
            <a:r>
              <a:rPr lang="it-IT" sz="1600" b="1" i="0" dirty="0" err="1">
                <a:solidFill>
                  <a:schemeClr val="tx1"/>
                </a:solidFill>
                <a:sym typeface="Symbol" charset="0"/>
              </a:rPr>
              <a:t>is</a:t>
            </a:r>
            <a:r>
              <a:rPr lang="it-IT" sz="1600" b="1" i="0" dirty="0">
                <a:solidFill>
                  <a:schemeClr val="tx1"/>
                </a:solidFill>
                <a:sym typeface="Symbol" charset="0"/>
              </a:rPr>
              <a:t> </a:t>
            </a:r>
            <a:r>
              <a:rPr lang="it-IT" sz="1600" b="1" i="0" dirty="0" err="1">
                <a:solidFill>
                  <a:schemeClr val="tx1"/>
                </a:solidFill>
                <a:sym typeface="Symbol" charset="0"/>
              </a:rPr>
              <a:t>very</a:t>
            </a:r>
            <a:r>
              <a:rPr lang="it-IT" sz="1600" b="1" i="0" dirty="0">
                <a:solidFill>
                  <a:schemeClr val="tx1"/>
                </a:solidFill>
                <a:sym typeface="Symbol" charset="0"/>
              </a:rPr>
              <a:t> </a:t>
            </a:r>
            <a:r>
              <a:rPr lang="it-IT" sz="1600" b="1" i="0" dirty="0" err="1">
                <a:solidFill>
                  <a:schemeClr val="tx1"/>
                </a:solidFill>
                <a:sym typeface="Symbol" charset="0"/>
              </a:rPr>
              <a:t>sad</a:t>
            </a:r>
            <a:r>
              <a:rPr lang="it-IT" sz="1600" b="1" i="0" dirty="0">
                <a:solidFill>
                  <a:schemeClr val="tx1"/>
                </a:solidFill>
                <a:sym typeface="Symbol" charset="0"/>
              </a:rPr>
              <a:t> (for the </a:t>
            </a:r>
            <a:r>
              <a:rPr lang="it-IT" sz="1600" b="1" i="0" dirty="0" err="1">
                <a:solidFill>
                  <a:schemeClr val="tx1"/>
                </a:solidFill>
                <a:sym typeface="Symbol" charset="0"/>
              </a:rPr>
              <a:t>humans</a:t>
            </a:r>
            <a:r>
              <a:rPr lang="it-IT" sz="1600" b="1" i="0" dirty="0">
                <a:solidFill>
                  <a:schemeClr val="tx1"/>
                </a:solidFill>
                <a:sym typeface="Symbol" charset="0"/>
              </a:rPr>
              <a:t>!!!).</a:t>
            </a:r>
            <a:endParaRPr lang="en-US" sz="1600" b="1" i="0" dirty="0">
              <a:solidFill>
                <a:schemeClr val="tx1"/>
              </a:solidFill>
            </a:endParaRPr>
          </a:p>
        </p:txBody>
      </p:sp>
    </p:spTree>
    <p:extLst>
      <p:ext uri="{BB962C8B-B14F-4D97-AF65-F5344CB8AC3E}">
        <p14:creationId xmlns:p14="http://schemas.microsoft.com/office/powerpoint/2010/main" val="2607240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animBg="1" autoUpdateAnimBg="0"/>
      <p:bldP spid="11" grpId="0" animBg="1" autoUpdateAnimBg="0"/>
      <p:bldP spid="12"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19163" y="349250"/>
            <a:ext cx="76914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3200" i="0">
                <a:effectLst>
                  <a:outerShdw blurRad="38100" dist="38100" dir="2700000" algn="tl">
                    <a:srgbClr val="000000"/>
                  </a:outerShdw>
                </a:effectLst>
              </a:rPr>
              <a:t>Traditional Medicinal Chemistry efforts</a:t>
            </a:r>
          </a:p>
          <a:p>
            <a:pPr algn="ctr">
              <a:lnSpc>
                <a:spcPct val="100000"/>
              </a:lnSpc>
              <a:spcBef>
                <a:spcPct val="0"/>
              </a:spcBef>
            </a:pPr>
            <a:r>
              <a:rPr lang="it-IT" sz="3200" i="0">
                <a:effectLst>
                  <a:outerShdw blurRad="38100" dist="38100" dir="2700000" algn="tl">
                    <a:srgbClr val="000000"/>
                  </a:outerShdw>
                </a:effectLst>
              </a:rPr>
              <a:t>in Drug Discovery</a:t>
            </a:r>
          </a:p>
        </p:txBody>
      </p:sp>
      <p:grpSp>
        <p:nvGrpSpPr>
          <p:cNvPr id="3" name="Group 2"/>
          <p:cNvGrpSpPr>
            <a:grpSpLocks/>
          </p:cNvGrpSpPr>
          <p:nvPr/>
        </p:nvGrpSpPr>
        <p:grpSpPr bwMode="auto">
          <a:xfrm>
            <a:off x="304801" y="1681162"/>
            <a:ext cx="7753351" cy="4827589"/>
            <a:chOff x="72" y="1126"/>
            <a:chExt cx="4884" cy="3041"/>
          </a:xfrm>
        </p:grpSpPr>
        <p:sp>
          <p:nvSpPr>
            <p:cNvPr id="38" name="Freeform 37"/>
            <p:cNvSpPr>
              <a:spLocks/>
            </p:cNvSpPr>
            <p:nvPr/>
          </p:nvSpPr>
          <p:spPr bwMode="auto">
            <a:xfrm>
              <a:off x="1245" y="1126"/>
              <a:ext cx="3250" cy="2621"/>
            </a:xfrm>
            <a:custGeom>
              <a:avLst/>
              <a:gdLst>
                <a:gd name="T0" fmla="*/ 0 w 3250"/>
                <a:gd name="T1" fmla="*/ 0 h 2621"/>
                <a:gd name="T2" fmla="*/ 0 w 3250"/>
                <a:gd name="T3" fmla="*/ 2621 h 2621"/>
                <a:gd name="T4" fmla="*/ 3250 w 3250"/>
                <a:gd name="T5" fmla="*/ 2615 h 2621"/>
              </a:gdLst>
              <a:ahLst/>
              <a:cxnLst>
                <a:cxn ang="0">
                  <a:pos x="T0" y="T1"/>
                </a:cxn>
                <a:cxn ang="0">
                  <a:pos x="T2" y="T3"/>
                </a:cxn>
                <a:cxn ang="0">
                  <a:pos x="T4" y="T5"/>
                </a:cxn>
              </a:cxnLst>
              <a:rect l="0" t="0" r="r" b="b"/>
              <a:pathLst>
                <a:path w="3250" h="2621">
                  <a:moveTo>
                    <a:pt x="0" y="0"/>
                  </a:moveTo>
                  <a:lnTo>
                    <a:pt x="0" y="2621"/>
                  </a:lnTo>
                  <a:lnTo>
                    <a:pt x="3250" y="2615"/>
                  </a:lnTo>
                </a:path>
              </a:pathLst>
            </a:custGeom>
            <a:noFill/>
            <a:ln w="222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9" name="Text Box 8"/>
            <p:cNvSpPr txBox="1">
              <a:spLocks noChangeArrowheads="1"/>
            </p:cNvSpPr>
            <p:nvPr/>
          </p:nvSpPr>
          <p:spPr bwMode="auto">
            <a:xfrm>
              <a:off x="76" y="1141"/>
              <a:ext cx="12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b="0" i="0">
                  <a:solidFill>
                    <a:schemeClr val="tx1"/>
                  </a:solidFill>
                </a:rPr>
                <a:t>Good binding affinity</a:t>
              </a:r>
            </a:p>
          </p:txBody>
        </p:sp>
        <p:sp>
          <p:nvSpPr>
            <p:cNvPr id="40" name="Text Box 9"/>
            <p:cNvSpPr txBox="1">
              <a:spLocks noChangeArrowheads="1"/>
            </p:cNvSpPr>
            <p:nvPr/>
          </p:nvSpPr>
          <p:spPr bwMode="auto">
            <a:xfrm>
              <a:off x="72" y="3568"/>
              <a:ext cx="12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b="0" i="0">
                  <a:solidFill>
                    <a:schemeClr val="tx1"/>
                  </a:solidFill>
                </a:rPr>
                <a:t>Poor binding affinity</a:t>
              </a:r>
            </a:p>
          </p:txBody>
        </p:sp>
        <p:sp>
          <p:nvSpPr>
            <p:cNvPr id="41" name="Text Box 10"/>
            <p:cNvSpPr txBox="1">
              <a:spLocks noChangeArrowheads="1"/>
            </p:cNvSpPr>
            <p:nvPr/>
          </p:nvSpPr>
          <p:spPr bwMode="auto">
            <a:xfrm>
              <a:off x="740" y="3818"/>
              <a:ext cx="99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b="0" i="0">
                  <a:solidFill>
                    <a:schemeClr val="tx1"/>
                  </a:solidFill>
                </a:rPr>
                <a:t>Poor ADME/Tox </a:t>
              </a:r>
            </a:p>
            <a:p>
              <a:pPr algn="ctr">
                <a:lnSpc>
                  <a:spcPct val="100000"/>
                </a:lnSpc>
                <a:spcBef>
                  <a:spcPct val="0"/>
                </a:spcBef>
              </a:pPr>
              <a:r>
                <a:rPr lang="it-IT" sz="1400" b="0" i="0">
                  <a:solidFill>
                    <a:schemeClr val="tx1"/>
                  </a:solidFill>
                </a:rPr>
                <a:t>properties</a:t>
              </a:r>
            </a:p>
          </p:txBody>
        </p:sp>
        <p:sp>
          <p:nvSpPr>
            <p:cNvPr id="42" name="Text Box 11"/>
            <p:cNvSpPr txBox="1">
              <a:spLocks noChangeArrowheads="1"/>
            </p:cNvSpPr>
            <p:nvPr/>
          </p:nvSpPr>
          <p:spPr bwMode="auto">
            <a:xfrm>
              <a:off x="3930" y="3841"/>
              <a:ext cx="102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b="0" i="0">
                  <a:solidFill>
                    <a:schemeClr val="tx1"/>
                  </a:solidFill>
                </a:rPr>
                <a:t>Good ADME/Tox </a:t>
              </a:r>
            </a:p>
            <a:p>
              <a:pPr algn="ctr">
                <a:lnSpc>
                  <a:spcPct val="100000"/>
                </a:lnSpc>
                <a:spcBef>
                  <a:spcPct val="0"/>
                </a:spcBef>
              </a:pPr>
              <a:r>
                <a:rPr lang="it-IT" sz="1400" b="0" i="0">
                  <a:solidFill>
                    <a:schemeClr val="tx1"/>
                  </a:solidFill>
                </a:rPr>
                <a:t>properties</a:t>
              </a:r>
            </a:p>
          </p:txBody>
        </p:sp>
      </p:grpSp>
      <p:sp>
        <p:nvSpPr>
          <p:cNvPr id="4" name="Line 12"/>
          <p:cNvSpPr>
            <a:spLocks noChangeShapeType="1"/>
          </p:cNvSpPr>
          <p:nvPr/>
        </p:nvSpPr>
        <p:spPr bwMode="auto">
          <a:xfrm flipV="1">
            <a:off x="2176463" y="1690687"/>
            <a:ext cx="4992687" cy="4141788"/>
          </a:xfrm>
          <a:prstGeom prst="line">
            <a:avLst/>
          </a:prstGeom>
          <a:noFill/>
          <a:ln w="222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nvGrpSpPr>
          <p:cNvPr id="5" name="Group 4"/>
          <p:cNvGrpSpPr>
            <a:grpSpLocks/>
          </p:cNvGrpSpPr>
          <p:nvPr/>
        </p:nvGrpSpPr>
        <p:grpSpPr bwMode="auto">
          <a:xfrm>
            <a:off x="2200275" y="1546224"/>
            <a:ext cx="5599113" cy="4106861"/>
            <a:chOff x="1266" y="1041"/>
            <a:chExt cx="3527" cy="2587"/>
          </a:xfrm>
        </p:grpSpPr>
        <p:sp>
          <p:nvSpPr>
            <p:cNvPr id="12" name="Freeform 11"/>
            <p:cNvSpPr>
              <a:spLocks/>
            </p:cNvSpPr>
            <p:nvPr/>
          </p:nvSpPr>
          <p:spPr bwMode="auto">
            <a:xfrm>
              <a:off x="1291" y="1271"/>
              <a:ext cx="3330" cy="2357"/>
            </a:xfrm>
            <a:custGeom>
              <a:avLst/>
              <a:gdLst>
                <a:gd name="T0" fmla="*/ 0 w 3330"/>
                <a:gd name="T1" fmla="*/ 2357 h 2357"/>
                <a:gd name="T2" fmla="*/ 53 w 3330"/>
                <a:gd name="T3" fmla="*/ 2079 h 2357"/>
                <a:gd name="T4" fmla="*/ 252 w 3330"/>
                <a:gd name="T5" fmla="*/ 2000 h 2357"/>
                <a:gd name="T6" fmla="*/ 271 w 3330"/>
                <a:gd name="T7" fmla="*/ 1808 h 2357"/>
                <a:gd name="T8" fmla="*/ 179 w 3330"/>
                <a:gd name="T9" fmla="*/ 1576 h 2357"/>
                <a:gd name="T10" fmla="*/ 384 w 3330"/>
                <a:gd name="T11" fmla="*/ 1371 h 2357"/>
                <a:gd name="T12" fmla="*/ 278 w 3330"/>
                <a:gd name="T13" fmla="*/ 1205 h 2357"/>
                <a:gd name="T14" fmla="*/ 483 w 3330"/>
                <a:gd name="T15" fmla="*/ 960 h 2357"/>
                <a:gd name="T16" fmla="*/ 358 w 3330"/>
                <a:gd name="T17" fmla="*/ 801 h 2357"/>
                <a:gd name="T18" fmla="*/ 510 w 3330"/>
                <a:gd name="T19" fmla="*/ 695 h 2357"/>
                <a:gd name="T20" fmla="*/ 179 w 3330"/>
                <a:gd name="T21" fmla="*/ 457 h 2357"/>
                <a:gd name="T22" fmla="*/ 318 w 3330"/>
                <a:gd name="T23" fmla="*/ 239 h 2357"/>
                <a:gd name="T24" fmla="*/ 424 w 3330"/>
                <a:gd name="T25" fmla="*/ 219 h 2357"/>
                <a:gd name="T26" fmla="*/ 655 w 3330"/>
                <a:gd name="T27" fmla="*/ 344 h 2357"/>
                <a:gd name="T28" fmla="*/ 881 w 3330"/>
                <a:gd name="T29" fmla="*/ 649 h 2357"/>
                <a:gd name="T30" fmla="*/ 814 w 3330"/>
                <a:gd name="T31" fmla="*/ 33 h 2357"/>
                <a:gd name="T32" fmla="*/ 1159 w 3330"/>
                <a:gd name="T33" fmla="*/ 735 h 2357"/>
                <a:gd name="T34" fmla="*/ 1106 w 3330"/>
                <a:gd name="T35" fmla="*/ 146 h 2357"/>
                <a:gd name="T36" fmla="*/ 1450 w 3330"/>
                <a:gd name="T37" fmla="*/ 424 h 2357"/>
                <a:gd name="T38" fmla="*/ 1735 w 3330"/>
                <a:gd name="T39" fmla="*/ 0 h 2357"/>
                <a:gd name="T40" fmla="*/ 2006 w 3330"/>
                <a:gd name="T41" fmla="*/ 166 h 2357"/>
                <a:gd name="T42" fmla="*/ 2086 w 3330"/>
                <a:gd name="T43" fmla="*/ 272 h 2357"/>
                <a:gd name="T44" fmla="*/ 2370 w 3330"/>
                <a:gd name="T45" fmla="*/ 106 h 2357"/>
                <a:gd name="T46" fmla="*/ 2602 w 3330"/>
                <a:gd name="T47" fmla="*/ 212 h 2357"/>
                <a:gd name="T48" fmla="*/ 2913 w 3330"/>
                <a:gd name="T49" fmla="*/ 80 h 2357"/>
                <a:gd name="T50" fmla="*/ 3330 w 3330"/>
                <a:gd name="T51" fmla="*/ 364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30" h="2357">
                  <a:moveTo>
                    <a:pt x="0" y="2357"/>
                  </a:moveTo>
                  <a:lnTo>
                    <a:pt x="53" y="2079"/>
                  </a:lnTo>
                  <a:lnTo>
                    <a:pt x="252" y="2000"/>
                  </a:lnTo>
                  <a:lnTo>
                    <a:pt x="271" y="1808"/>
                  </a:lnTo>
                  <a:lnTo>
                    <a:pt x="179" y="1576"/>
                  </a:lnTo>
                  <a:lnTo>
                    <a:pt x="384" y="1371"/>
                  </a:lnTo>
                  <a:lnTo>
                    <a:pt x="278" y="1205"/>
                  </a:lnTo>
                  <a:lnTo>
                    <a:pt x="483" y="960"/>
                  </a:lnTo>
                  <a:lnTo>
                    <a:pt x="358" y="801"/>
                  </a:lnTo>
                  <a:lnTo>
                    <a:pt x="510" y="695"/>
                  </a:lnTo>
                  <a:lnTo>
                    <a:pt x="179" y="457"/>
                  </a:lnTo>
                  <a:lnTo>
                    <a:pt x="318" y="239"/>
                  </a:lnTo>
                  <a:lnTo>
                    <a:pt x="424" y="219"/>
                  </a:lnTo>
                  <a:lnTo>
                    <a:pt x="655" y="344"/>
                  </a:lnTo>
                  <a:lnTo>
                    <a:pt x="881" y="649"/>
                  </a:lnTo>
                  <a:lnTo>
                    <a:pt x="814" y="33"/>
                  </a:lnTo>
                  <a:lnTo>
                    <a:pt x="1159" y="735"/>
                  </a:lnTo>
                  <a:lnTo>
                    <a:pt x="1106" y="146"/>
                  </a:lnTo>
                  <a:lnTo>
                    <a:pt x="1450" y="424"/>
                  </a:lnTo>
                  <a:lnTo>
                    <a:pt x="1735" y="0"/>
                  </a:lnTo>
                  <a:lnTo>
                    <a:pt x="2006" y="166"/>
                  </a:lnTo>
                  <a:lnTo>
                    <a:pt x="2086" y="272"/>
                  </a:lnTo>
                  <a:lnTo>
                    <a:pt x="2370" y="106"/>
                  </a:lnTo>
                  <a:lnTo>
                    <a:pt x="2602" y="212"/>
                  </a:lnTo>
                  <a:lnTo>
                    <a:pt x="2913" y="80"/>
                  </a:lnTo>
                  <a:lnTo>
                    <a:pt x="3330" y="364"/>
                  </a:lnTo>
                </a:path>
              </a:pathLst>
            </a:custGeom>
            <a:noFill/>
            <a:ln w="22225">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nvGrpSpPr>
            <p:cNvPr id="13" name="Group 12"/>
            <p:cNvGrpSpPr>
              <a:grpSpLocks/>
            </p:cNvGrpSpPr>
            <p:nvPr/>
          </p:nvGrpSpPr>
          <p:grpSpPr bwMode="auto">
            <a:xfrm>
              <a:off x="1266" y="1041"/>
              <a:ext cx="3527" cy="2278"/>
              <a:chOff x="1266" y="1041"/>
              <a:chExt cx="3527" cy="2278"/>
            </a:xfrm>
          </p:grpSpPr>
          <p:sp>
            <p:nvSpPr>
              <p:cNvPr id="14" name="Text Box 26"/>
              <p:cNvSpPr txBox="1">
                <a:spLocks noChangeArrowheads="1"/>
              </p:cNvSpPr>
              <p:nvPr/>
            </p:nvSpPr>
            <p:spPr bwMode="auto">
              <a:xfrm>
                <a:off x="1829" y="1624"/>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13</a:t>
                </a:r>
              </a:p>
            </p:txBody>
          </p:sp>
          <p:grpSp>
            <p:nvGrpSpPr>
              <p:cNvPr id="15" name="Group 14"/>
              <p:cNvGrpSpPr>
                <a:grpSpLocks/>
              </p:cNvGrpSpPr>
              <p:nvPr/>
            </p:nvGrpSpPr>
            <p:grpSpPr bwMode="auto">
              <a:xfrm>
                <a:off x="1266" y="1041"/>
                <a:ext cx="3527" cy="2278"/>
                <a:chOff x="1266" y="1041"/>
                <a:chExt cx="3527" cy="2278"/>
              </a:xfrm>
            </p:grpSpPr>
            <p:sp>
              <p:nvSpPr>
                <p:cNvPr id="16" name="Text Box 14"/>
                <p:cNvSpPr txBox="1">
                  <a:spLocks noChangeArrowheads="1"/>
                </p:cNvSpPr>
                <p:nvPr/>
              </p:nvSpPr>
              <p:spPr bwMode="auto">
                <a:xfrm>
                  <a:off x="1266" y="3127"/>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a:t>
                  </a:r>
                </a:p>
              </p:txBody>
            </p:sp>
            <p:sp>
              <p:nvSpPr>
                <p:cNvPr id="17" name="Text Box 15"/>
                <p:cNvSpPr txBox="1">
                  <a:spLocks noChangeArrowheads="1"/>
                </p:cNvSpPr>
                <p:nvPr/>
              </p:nvSpPr>
              <p:spPr bwMode="auto">
                <a:xfrm>
                  <a:off x="1584" y="3120"/>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2</a:t>
                  </a:r>
                </a:p>
              </p:txBody>
            </p:sp>
            <p:sp>
              <p:nvSpPr>
                <p:cNvPr id="18" name="Text Box 16"/>
                <p:cNvSpPr txBox="1">
                  <a:spLocks noChangeArrowheads="1"/>
                </p:cNvSpPr>
                <p:nvPr/>
              </p:nvSpPr>
              <p:spPr bwMode="auto">
                <a:xfrm>
                  <a:off x="1584" y="2882"/>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3</a:t>
                  </a:r>
                </a:p>
              </p:txBody>
            </p:sp>
            <p:sp>
              <p:nvSpPr>
                <p:cNvPr id="19" name="Text Box 17"/>
                <p:cNvSpPr txBox="1">
                  <a:spLocks noChangeArrowheads="1"/>
                </p:cNvSpPr>
                <p:nvPr/>
              </p:nvSpPr>
              <p:spPr bwMode="auto">
                <a:xfrm>
                  <a:off x="1319" y="2670"/>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4</a:t>
                  </a:r>
                </a:p>
              </p:txBody>
            </p:sp>
            <p:sp>
              <p:nvSpPr>
                <p:cNvPr id="20" name="Text Box 18"/>
                <p:cNvSpPr txBox="1">
                  <a:spLocks noChangeArrowheads="1"/>
                </p:cNvSpPr>
                <p:nvPr/>
              </p:nvSpPr>
              <p:spPr bwMode="auto">
                <a:xfrm>
                  <a:off x="1703" y="2505"/>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5</a:t>
                  </a:r>
                </a:p>
              </p:txBody>
            </p:sp>
            <p:sp>
              <p:nvSpPr>
                <p:cNvPr id="21" name="Text Box 19"/>
                <p:cNvSpPr txBox="1">
                  <a:spLocks noChangeArrowheads="1"/>
                </p:cNvSpPr>
                <p:nvPr/>
              </p:nvSpPr>
              <p:spPr bwMode="auto">
                <a:xfrm>
                  <a:off x="1385" y="2299"/>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6</a:t>
                  </a:r>
                </a:p>
              </p:txBody>
            </p:sp>
            <p:sp>
              <p:nvSpPr>
                <p:cNvPr id="22" name="Text Box 20"/>
                <p:cNvSpPr txBox="1">
                  <a:spLocks noChangeArrowheads="1"/>
                </p:cNvSpPr>
                <p:nvPr/>
              </p:nvSpPr>
              <p:spPr bwMode="auto">
                <a:xfrm>
                  <a:off x="1783" y="2147"/>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7</a:t>
                  </a:r>
                </a:p>
              </p:txBody>
            </p:sp>
            <p:sp>
              <p:nvSpPr>
                <p:cNvPr id="23" name="Text Box 21"/>
                <p:cNvSpPr txBox="1">
                  <a:spLocks noChangeArrowheads="1"/>
                </p:cNvSpPr>
                <p:nvPr/>
              </p:nvSpPr>
              <p:spPr bwMode="auto">
                <a:xfrm>
                  <a:off x="1504" y="1949"/>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8</a:t>
                  </a:r>
                </a:p>
              </p:txBody>
            </p:sp>
            <p:sp>
              <p:nvSpPr>
                <p:cNvPr id="24" name="Text Box 22"/>
                <p:cNvSpPr txBox="1">
                  <a:spLocks noChangeArrowheads="1"/>
                </p:cNvSpPr>
                <p:nvPr/>
              </p:nvSpPr>
              <p:spPr bwMode="auto">
                <a:xfrm>
                  <a:off x="1789" y="1849"/>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9</a:t>
                  </a:r>
                </a:p>
              </p:txBody>
            </p:sp>
            <p:sp>
              <p:nvSpPr>
                <p:cNvPr id="25" name="Text Box 23"/>
                <p:cNvSpPr txBox="1">
                  <a:spLocks noChangeArrowheads="1"/>
                </p:cNvSpPr>
                <p:nvPr/>
              </p:nvSpPr>
              <p:spPr bwMode="auto">
                <a:xfrm>
                  <a:off x="1279" y="1584"/>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10</a:t>
                  </a:r>
                </a:p>
              </p:txBody>
            </p:sp>
            <p:sp>
              <p:nvSpPr>
                <p:cNvPr id="26" name="Text Box 24"/>
                <p:cNvSpPr txBox="1">
                  <a:spLocks noChangeArrowheads="1"/>
                </p:cNvSpPr>
                <p:nvPr/>
              </p:nvSpPr>
              <p:spPr bwMode="auto">
                <a:xfrm>
                  <a:off x="1452" y="1326"/>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11</a:t>
                  </a:r>
                </a:p>
              </p:txBody>
            </p:sp>
            <p:sp>
              <p:nvSpPr>
                <p:cNvPr id="27" name="Text Box 25"/>
                <p:cNvSpPr txBox="1">
                  <a:spLocks noChangeArrowheads="1"/>
                </p:cNvSpPr>
                <p:nvPr/>
              </p:nvSpPr>
              <p:spPr bwMode="auto">
                <a:xfrm>
                  <a:off x="1730" y="1280"/>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12</a:t>
                  </a:r>
                </a:p>
              </p:txBody>
            </p:sp>
            <p:sp>
              <p:nvSpPr>
                <p:cNvPr id="28" name="Text Box 27"/>
                <p:cNvSpPr txBox="1">
                  <a:spLocks noChangeArrowheads="1"/>
                </p:cNvSpPr>
                <p:nvPr/>
              </p:nvSpPr>
              <p:spPr bwMode="auto">
                <a:xfrm>
                  <a:off x="2087" y="1942"/>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14</a:t>
                  </a:r>
                </a:p>
              </p:txBody>
            </p:sp>
            <p:sp>
              <p:nvSpPr>
                <p:cNvPr id="29" name="Text Box 28"/>
                <p:cNvSpPr txBox="1">
                  <a:spLocks noChangeArrowheads="1"/>
                </p:cNvSpPr>
                <p:nvPr/>
              </p:nvSpPr>
              <p:spPr bwMode="auto">
                <a:xfrm>
                  <a:off x="2054" y="1048"/>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15</a:t>
                  </a:r>
                </a:p>
              </p:txBody>
            </p:sp>
            <p:sp>
              <p:nvSpPr>
                <p:cNvPr id="30" name="Text Box 29"/>
                <p:cNvSpPr txBox="1">
                  <a:spLocks noChangeArrowheads="1"/>
                </p:cNvSpPr>
                <p:nvPr/>
              </p:nvSpPr>
              <p:spPr bwMode="auto">
                <a:xfrm>
                  <a:off x="2425" y="1955"/>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16</a:t>
                  </a:r>
                </a:p>
              </p:txBody>
            </p:sp>
            <p:sp>
              <p:nvSpPr>
                <p:cNvPr id="31" name="Text Box 30"/>
                <p:cNvSpPr txBox="1">
                  <a:spLocks noChangeArrowheads="1"/>
                </p:cNvSpPr>
                <p:nvPr/>
              </p:nvSpPr>
              <p:spPr bwMode="auto">
                <a:xfrm>
                  <a:off x="2385" y="1233"/>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17</a:t>
                  </a:r>
                </a:p>
              </p:txBody>
            </p:sp>
            <p:sp>
              <p:nvSpPr>
                <p:cNvPr id="32" name="Text Box 31"/>
                <p:cNvSpPr txBox="1">
                  <a:spLocks noChangeArrowheads="1"/>
                </p:cNvSpPr>
                <p:nvPr/>
              </p:nvSpPr>
              <p:spPr bwMode="auto">
                <a:xfrm>
                  <a:off x="2703" y="1670"/>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18</a:t>
                  </a:r>
                </a:p>
              </p:txBody>
            </p:sp>
            <p:sp>
              <p:nvSpPr>
                <p:cNvPr id="33" name="Text Box 32"/>
                <p:cNvSpPr txBox="1">
                  <a:spLocks noChangeArrowheads="1"/>
                </p:cNvSpPr>
                <p:nvPr/>
              </p:nvSpPr>
              <p:spPr bwMode="auto">
                <a:xfrm>
                  <a:off x="2981" y="1041"/>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19</a:t>
                  </a:r>
                </a:p>
              </p:txBody>
            </p:sp>
            <p:sp>
              <p:nvSpPr>
                <p:cNvPr id="34" name="Text Box 33"/>
                <p:cNvSpPr txBox="1">
                  <a:spLocks noChangeArrowheads="1"/>
                </p:cNvSpPr>
                <p:nvPr/>
              </p:nvSpPr>
              <p:spPr bwMode="auto">
                <a:xfrm>
                  <a:off x="3285" y="1551"/>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20</a:t>
                  </a:r>
                </a:p>
              </p:txBody>
            </p:sp>
            <p:sp>
              <p:nvSpPr>
                <p:cNvPr id="35" name="Text Box 34"/>
                <p:cNvSpPr txBox="1">
                  <a:spLocks noChangeArrowheads="1"/>
                </p:cNvSpPr>
                <p:nvPr/>
              </p:nvSpPr>
              <p:spPr bwMode="auto">
                <a:xfrm>
                  <a:off x="3616" y="1147"/>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21</a:t>
                  </a:r>
                </a:p>
              </p:txBody>
            </p:sp>
            <p:sp>
              <p:nvSpPr>
                <p:cNvPr id="36" name="Text Box 35"/>
                <p:cNvSpPr txBox="1">
                  <a:spLocks noChangeArrowheads="1"/>
                </p:cNvSpPr>
                <p:nvPr/>
              </p:nvSpPr>
              <p:spPr bwMode="auto">
                <a:xfrm>
                  <a:off x="3822" y="1478"/>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22</a:t>
                  </a:r>
                </a:p>
              </p:txBody>
            </p:sp>
            <p:sp>
              <p:nvSpPr>
                <p:cNvPr id="37" name="Text Box 36"/>
                <p:cNvSpPr txBox="1">
                  <a:spLocks noChangeArrowheads="1"/>
                </p:cNvSpPr>
                <p:nvPr/>
              </p:nvSpPr>
              <p:spPr bwMode="auto">
                <a:xfrm>
                  <a:off x="4543" y="1657"/>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23</a:t>
                  </a:r>
                </a:p>
              </p:txBody>
            </p:sp>
          </p:grpSp>
        </p:grpSp>
      </p:grpSp>
      <p:grpSp>
        <p:nvGrpSpPr>
          <p:cNvPr id="6" name="Group 5"/>
          <p:cNvGrpSpPr>
            <a:grpSpLocks/>
          </p:cNvGrpSpPr>
          <p:nvPr/>
        </p:nvGrpSpPr>
        <p:grpSpPr bwMode="auto">
          <a:xfrm>
            <a:off x="1924050" y="1454150"/>
            <a:ext cx="4924425" cy="4467225"/>
            <a:chOff x="1092" y="983"/>
            <a:chExt cx="3102" cy="2814"/>
          </a:xfrm>
        </p:grpSpPr>
        <p:sp>
          <p:nvSpPr>
            <p:cNvPr id="10" name="Rectangle 9"/>
            <p:cNvSpPr>
              <a:spLocks noChangeArrowheads="1"/>
            </p:cNvSpPr>
            <p:nvPr/>
          </p:nvSpPr>
          <p:spPr bwMode="auto">
            <a:xfrm>
              <a:off x="1092" y="983"/>
              <a:ext cx="848" cy="2814"/>
            </a:xfrm>
            <a:prstGeom prst="rect">
              <a:avLst/>
            </a:prstGeom>
            <a:noFill/>
            <a:ln w="22225">
              <a:solidFill>
                <a:srgbClr val="FF0000"/>
              </a:solidFill>
              <a:prstDash val="sysDot"/>
              <a:miter lim="800000"/>
              <a:headEnd/>
              <a:tailEnd/>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11" name="Text Box 40"/>
            <p:cNvSpPr txBox="1">
              <a:spLocks noChangeArrowheads="1"/>
            </p:cNvSpPr>
            <p:nvPr/>
          </p:nvSpPr>
          <p:spPr bwMode="auto">
            <a:xfrm>
              <a:off x="2100" y="3238"/>
              <a:ext cx="2094" cy="2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i="0">
                  <a:effectLst>
                    <a:outerShdw blurRad="38100" dist="38100" dir="2700000" algn="tl">
                      <a:srgbClr val="000000"/>
                    </a:outerShdw>
                  </a:effectLst>
                </a:rPr>
                <a:t>Pharmacodynamic Phase</a:t>
              </a:r>
            </a:p>
          </p:txBody>
        </p:sp>
      </p:grpSp>
      <p:grpSp>
        <p:nvGrpSpPr>
          <p:cNvPr id="7" name="Group 6"/>
          <p:cNvGrpSpPr>
            <a:grpSpLocks/>
          </p:cNvGrpSpPr>
          <p:nvPr/>
        </p:nvGrpSpPr>
        <p:grpSpPr bwMode="auto">
          <a:xfrm>
            <a:off x="2344738" y="1785937"/>
            <a:ext cx="6494462" cy="1639888"/>
            <a:chOff x="1357" y="1192"/>
            <a:chExt cx="4091" cy="1033"/>
          </a:xfrm>
        </p:grpSpPr>
        <p:sp>
          <p:nvSpPr>
            <p:cNvPr id="8" name="Rectangle 7"/>
            <p:cNvSpPr>
              <a:spLocks noChangeArrowheads="1"/>
            </p:cNvSpPr>
            <p:nvPr/>
          </p:nvSpPr>
          <p:spPr bwMode="auto">
            <a:xfrm>
              <a:off x="1357" y="1192"/>
              <a:ext cx="3721" cy="781"/>
            </a:xfrm>
            <a:prstGeom prst="rect">
              <a:avLst/>
            </a:prstGeom>
            <a:noFill/>
            <a:ln w="22225">
              <a:solidFill>
                <a:srgbClr val="3366FF"/>
              </a:solidFill>
              <a:prstDash val="sysDot"/>
              <a:miter lim="800000"/>
              <a:headEnd/>
              <a:tailEnd/>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 name="Text Box 44"/>
            <p:cNvSpPr txBox="1">
              <a:spLocks noChangeArrowheads="1"/>
            </p:cNvSpPr>
            <p:nvPr/>
          </p:nvSpPr>
          <p:spPr bwMode="auto">
            <a:xfrm>
              <a:off x="3491" y="1975"/>
              <a:ext cx="1957" cy="2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i="0">
                  <a:solidFill>
                    <a:srgbClr val="3333FF"/>
                  </a:solidFill>
                  <a:effectLst>
                    <a:outerShdw blurRad="38100" dist="38100" dir="2700000" algn="tl">
                      <a:srgbClr val="000000"/>
                    </a:outerShdw>
                  </a:effectLst>
                </a:rPr>
                <a:t>Pharmacokinetic Phase</a:t>
              </a:r>
            </a:p>
          </p:txBody>
        </p:sp>
      </p:grpSp>
    </p:spTree>
    <p:extLst>
      <p:ext uri="{BB962C8B-B14F-4D97-AF65-F5344CB8AC3E}">
        <p14:creationId xmlns:p14="http://schemas.microsoft.com/office/powerpoint/2010/main" val="354986124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38275" y="402431"/>
            <a:ext cx="70485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2800" i="0">
                <a:effectLst>
                  <a:outerShdw blurRad="38100" dist="38100" dir="2700000" algn="tl">
                    <a:srgbClr val="000000"/>
                  </a:outerShdw>
                </a:effectLst>
              </a:rPr>
              <a:t>Toward an integrated Pharmacodynamic</a:t>
            </a:r>
          </a:p>
          <a:p>
            <a:pPr algn="ctr">
              <a:lnSpc>
                <a:spcPct val="100000"/>
              </a:lnSpc>
              <a:spcBef>
                <a:spcPct val="0"/>
              </a:spcBef>
            </a:pPr>
            <a:r>
              <a:rPr lang="it-IT" sz="2800" i="0">
                <a:effectLst>
                  <a:outerShdw blurRad="38100" dist="38100" dir="2700000" algn="tl">
                    <a:srgbClr val="000000"/>
                  </a:outerShdw>
                </a:effectLst>
              </a:rPr>
              <a:t>and Pharmacokinetic Framework</a:t>
            </a:r>
          </a:p>
        </p:txBody>
      </p:sp>
      <p:sp>
        <p:nvSpPr>
          <p:cNvPr id="3" name="Freeform 2"/>
          <p:cNvSpPr>
            <a:spLocks/>
          </p:cNvSpPr>
          <p:nvPr/>
        </p:nvSpPr>
        <p:spPr bwMode="auto">
          <a:xfrm>
            <a:off x="2519363" y="1627981"/>
            <a:ext cx="5159375" cy="4160838"/>
          </a:xfrm>
          <a:custGeom>
            <a:avLst/>
            <a:gdLst>
              <a:gd name="T0" fmla="*/ 0 w 3250"/>
              <a:gd name="T1" fmla="*/ 0 h 2621"/>
              <a:gd name="T2" fmla="*/ 0 w 3250"/>
              <a:gd name="T3" fmla="*/ 2621 h 2621"/>
              <a:gd name="T4" fmla="*/ 3250 w 3250"/>
              <a:gd name="T5" fmla="*/ 2615 h 2621"/>
            </a:gdLst>
            <a:ahLst/>
            <a:cxnLst>
              <a:cxn ang="0">
                <a:pos x="T0" y="T1"/>
              </a:cxn>
              <a:cxn ang="0">
                <a:pos x="T2" y="T3"/>
              </a:cxn>
              <a:cxn ang="0">
                <a:pos x="T4" y="T5"/>
              </a:cxn>
            </a:cxnLst>
            <a:rect l="0" t="0" r="r" b="b"/>
            <a:pathLst>
              <a:path w="3250" h="2621">
                <a:moveTo>
                  <a:pt x="0" y="0"/>
                </a:moveTo>
                <a:lnTo>
                  <a:pt x="0" y="2621"/>
                </a:lnTo>
                <a:lnTo>
                  <a:pt x="3250" y="2615"/>
                </a:lnTo>
              </a:path>
            </a:pathLst>
          </a:custGeom>
          <a:noFill/>
          <a:ln w="222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 name="Text Box 4"/>
          <p:cNvSpPr txBox="1">
            <a:spLocks noChangeArrowheads="1"/>
          </p:cNvSpPr>
          <p:nvPr/>
        </p:nvSpPr>
        <p:spPr bwMode="auto">
          <a:xfrm>
            <a:off x="663575" y="1651794"/>
            <a:ext cx="1973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b="0" i="0">
                <a:solidFill>
                  <a:schemeClr val="tx1"/>
                </a:solidFill>
              </a:rPr>
              <a:t>Good binding affinity</a:t>
            </a:r>
          </a:p>
        </p:txBody>
      </p:sp>
      <p:sp>
        <p:nvSpPr>
          <p:cNvPr id="5" name="Text Box 5"/>
          <p:cNvSpPr txBox="1">
            <a:spLocks noChangeArrowheads="1"/>
          </p:cNvSpPr>
          <p:nvPr/>
        </p:nvSpPr>
        <p:spPr bwMode="auto">
          <a:xfrm>
            <a:off x="657225" y="5504656"/>
            <a:ext cx="191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b="0" i="0">
                <a:solidFill>
                  <a:schemeClr val="tx1"/>
                </a:solidFill>
              </a:rPr>
              <a:t>Poor binding affinity</a:t>
            </a:r>
          </a:p>
        </p:txBody>
      </p:sp>
      <p:sp>
        <p:nvSpPr>
          <p:cNvPr id="6" name="Text Box 6"/>
          <p:cNvSpPr txBox="1">
            <a:spLocks noChangeArrowheads="1"/>
          </p:cNvSpPr>
          <p:nvPr/>
        </p:nvSpPr>
        <p:spPr bwMode="auto">
          <a:xfrm>
            <a:off x="1717675" y="5901531"/>
            <a:ext cx="15732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b="0" i="0">
                <a:solidFill>
                  <a:schemeClr val="tx1"/>
                </a:solidFill>
              </a:rPr>
              <a:t>Poor ADME/Tox </a:t>
            </a:r>
          </a:p>
          <a:p>
            <a:pPr algn="ctr">
              <a:lnSpc>
                <a:spcPct val="100000"/>
              </a:lnSpc>
              <a:spcBef>
                <a:spcPct val="0"/>
              </a:spcBef>
            </a:pPr>
            <a:r>
              <a:rPr lang="it-IT" sz="1400" b="0" i="0">
                <a:solidFill>
                  <a:schemeClr val="tx1"/>
                </a:solidFill>
              </a:rPr>
              <a:t>properties</a:t>
            </a:r>
          </a:p>
        </p:txBody>
      </p:sp>
      <p:sp>
        <p:nvSpPr>
          <p:cNvPr id="7" name="Text Box 7"/>
          <p:cNvSpPr txBox="1">
            <a:spLocks noChangeArrowheads="1"/>
          </p:cNvSpPr>
          <p:nvPr/>
        </p:nvSpPr>
        <p:spPr bwMode="auto">
          <a:xfrm>
            <a:off x="6781800" y="5938044"/>
            <a:ext cx="1628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it-IT" sz="1400" b="0" i="0">
                <a:solidFill>
                  <a:schemeClr val="tx1"/>
                </a:solidFill>
              </a:rPr>
              <a:t>Good ADME/Tox </a:t>
            </a:r>
          </a:p>
          <a:p>
            <a:pPr algn="ctr">
              <a:lnSpc>
                <a:spcPct val="100000"/>
              </a:lnSpc>
              <a:spcBef>
                <a:spcPct val="0"/>
              </a:spcBef>
            </a:pPr>
            <a:r>
              <a:rPr lang="it-IT" sz="1400" b="0" i="0">
                <a:solidFill>
                  <a:schemeClr val="tx1"/>
                </a:solidFill>
              </a:rPr>
              <a:t>properties</a:t>
            </a:r>
          </a:p>
        </p:txBody>
      </p:sp>
      <p:sp>
        <p:nvSpPr>
          <p:cNvPr id="8" name="Line 8"/>
          <p:cNvSpPr>
            <a:spLocks noChangeShapeType="1"/>
          </p:cNvSpPr>
          <p:nvPr/>
        </p:nvSpPr>
        <p:spPr bwMode="auto">
          <a:xfrm flipV="1">
            <a:off x="2528888" y="1637506"/>
            <a:ext cx="4992687" cy="4141788"/>
          </a:xfrm>
          <a:prstGeom prst="line">
            <a:avLst/>
          </a:prstGeom>
          <a:noFill/>
          <a:ln w="222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nvGrpSpPr>
          <p:cNvPr id="9" name="Group 8"/>
          <p:cNvGrpSpPr>
            <a:grpSpLocks/>
          </p:cNvGrpSpPr>
          <p:nvPr/>
        </p:nvGrpSpPr>
        <p:grpSpPr bwMode="auto">
          <a:xfrm>
            <a:off x="1878013" y="2969422"/>
            <a:ext cx="6524625" cy="1392238"/>
            <a:chOff x="841" y="1971"/>
            <a:chExt cx="4110" cy="877"/>
          </a:xfrm>
        </p:grpSpPr>
        <p:sp>
          <p:nvSpPr>
            <p:cNvPr id="24" name="Rectangle 23"/>
            <p:cNvSpPr>
              <a:spLocks noChangeArrowheads="1"/>
            </p:cNvSpPr>
            <p:nvPr/>
          </p:nvSpPr>
          <p:spPr bwMode="auto">
            <a:xfrm rot="3039359">
              <a:off x="2451" y="416"/>
              <a:ext cx="848" cy="4016"/>
            </a:xfrm>
            <a:prstGeom prst="rect">
              <a:avLst/>
            </a:prstGeom>
            <a:noFill/>
            <a:ln w="22225">
              <a:solidFill>
                <a:srgbClr val="FF0000"/>
              </a:solidFill>
              <a:prstDash val="sysDot"/>
              <a:miter lim="800000"/>
              <a:headEnd/>
              <a:tailEnd/>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5" name="Text Box 37"/>
            <p:cNvSpPr txBox="1">
              <a:spLocks noChangeArrowheads="1"/>
            </p:cNvSpPr>
            <p:nvPr/>
          </p:nvSpPr>
          <p:spPr bwMode="auto">
            <a:xfrm>
              <a:off x="2729" y="2549"/>
              <a:ext cx="2094" cy="2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i="0">
                  <a:effectLst>
                    <a:outerShdw blurRad="38100" dist="38100" dir="2700000" algn="tl">
                      <a:srgbClr val="000000"/>
                    </a:outerShdw>
                  </a:effectLst>
                </a:rPr>
                <a:t>Pharmacodynamic Phase</a:t>
              </a:r>
            </a:p>
          </p:txBody>
        </p:sp>
        <p:sp>
          <p:nvSpPr>
            <p:cNvPr id="26" name="Rectangle 25"/>
            <p:cNvSpPr>
              <a:spLocks noChangeArrowheads="1"/>
            </p:cNvSpPr>
            <p:nvPr/>
          </p:nvSpPr>
          <p:spPr bwMode="auto">
            <a:xfrm rot="-2361550">
              <a:off x="841" y="1971"/>
              <a:ext cx="3998" cy="781"/>
            </a:xfrm>
            <a:prstGeom prst="rect">
              <a:avLst/>
            </a:prstGeom>
            <a:noFill/>
            <a:ln w="22225">
              <a:solidFill>
                <a:srgbClr val="3366FF"/>
              </a:solidFill>
              <a:prstDash val="sysDot"/>
              <a:miter lim="800000"/>
              <a:headEnd/>
              <a:tailEnd/>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7" name="Text Box 40"/>
            <p:cNvSpPr txBox="1">
              <a:spLocks noChangeArrowheads="1"/>
            </p:cNvSpPr>
            <p:nvPr/>
          </p:nvSpPr>
          <p:spPr bwMode="auto">
            <a:xfrm>
              <a:off x="2994" y="2352"/>
              <a:ext cx="1957" cy="2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i="0">
                  <a:solidFill>
                    <a:srgbClr val="3333FF"/>
                  </a:solidFill>
                  <a:effectLst>
                    <a:outerShdw blurRad="38100" dist="38100" dir="2700000" algn="tl">
                      <a:srgbClr val="000000"/>
                    </a:outerShdw>
                  </a:effectLst>
                </a:rPr>
                <a:t>Pharmacokinetic Phase</a:t>
              </a:r>
            </a:p>
          </p:txBody>
        </p:sp>
      </p:grpSp>
      <p:grpSp>
        <p:nvGrpSpPr>
          <p:cNvPr id="10" name="Group 9"/>
          <p:cNvGrpSpPr>
            <a:grpSpLocks/>
          </p:cNvGrpSpPr>
          <p:nvPr/>
        </p:nvGrpSpPr>
        <p:grpSpPr bwMode="auto">
          <a:xfrm>
            <a:off x="2573338" y="1472406"/>
            <a:ext cx="4916487" cy="4162425"/>
            <a:chOff x="1279" y="1028"/>
            <a:chExt cx="3097" cy="2622"/>
          </a:xfrm>
        </p:grpSpPr>
        <p:sp>
          <p:nvSpPr>
            <p:cNvPr id="11" name="Freeform 10"/>
            <p:cNvSpPr>
              <a:spLocks/>
            </p:cNvSpPr>
            <p:nvPr/>
          </p:nvSpPr>
          <p:spPr bwMode="auto">
            <a:xfrm>
              <a:off x="1291" y="1258"/>
              <a:ext cx="2867" cy="2370"/>
            </a:xfrm>
            <a:custGeom>
              <a:avLst/>
              <a:gdLst>
                <a:gd name="T0" fmla="*/ 0 w 2867"/>
                <a:gd name="T1" fmla="*/ 2370 h 2370"/>
                <a:gd name="T2" fmla="*/ 265 w 2867"/>
                <a:gd name="T3" fmla="*/ 2271 h 2370"/>
                <a:gd name="T4" fmla="*/ 470 w 2867"/>
                <a:gd name="T5" fmla="*/ 1966 h 2370"/>
                <a:gd name="T6" fmla="*/ 907 w 2867"/>
                <a:gd name="T7" fmla="*/ 1768 h 2370"/>
                <a:gd name="T8" fmla="*/ 1046 w 2867"/>
                <a:gd name="T9" fmla="*/ 1417 h 2370"/>
                <a:gd name="T10" fmla="*/ 1364 w 2867"/>
                <a:gd name="T11" fmla="*/ 1331 h 2370"/>
                <a:gd name="T12" fmla="*/ 1437 w 2867"/>
                <a:gd name="T13" fmla="*/ 1079 h 2370"/>
                <a:gd name="T14" fmla="*/ 1920 w 2867"/>
                <a:gd name="T15" fmla="*/ 933 h 2370"/>
                <a:gd name="T16" fmla="*/ 2225 w 2867"/>
                <a:gd name="T17" fmla="*/ 463 h 2370"/>
                <a:gd name="T18" fmla="*/ 2609 w 2867"/>
                <a:gd name="T19" fmla="*/ 417 h 2370"/>
                <a:gd name="T20" fmla="*/ 2867 w 2867"/>
                <a:gd name="T21"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7" h="2370">
                  <a:moveTo>
                    <a:pt x="0" y="2370"/>
                  </a:moveTo>
                  <a:lnTo>
                    <a:pt x="265" y="2271"/>
                  </a:lnTo>
                  <a:lnTo>
                    <a:pt x="470" y="1966"/>
                  </a:lnTo>
                  <a:lnTo>
                    <a:pt x="907" y="1768"/>
                  </a:lnTo>
                  <a:lnTo>
                    <a:pt x="1046" y="1417"/>
                  </a:lnTo>
                  <a:lnTo>
                    <a:pt x="1364" y="1331"/>
                  </a:lnTo>
                  <a:lnTo>
                    <a:pt x="1437" y="1079"/>
                  </a:lnTo>
                  <a:lnTo>
                    <a:pt x="1920" y="933"/>
                  </a:lnTo>
                  <a:lnTo>
                    <a:pt x="2225" y="463"/>
                  </a:lnTo>
                  <a:lnTo>
                    <a:pt x="2609" y="417"/>
                  </a:lnTo>
                  <a:lnTo>
                    <a:pt x="2867" y="0"/>
                  </a:lnTo>
                </a:path>
              </a:pathLst>
            </a:custGeom>
            <a:noFill/>
            <a:ln w="222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nvGrpSpPr>
            <p:cNvPr id="12" name="Group 11"/>
            <p:cNvGrpSpPr>
              <a:grpSpLocks/>
            </p:cNvGrpSpPr>
            <p:nvPr/>
          </p:nvGrpSpPr>
          <p:grpSpPr bwMode="auto">
            <a:xfrm>
              <a:off x="1279" y="1028"/>
              <a:ext cx="3097" cy="2622"/>
              <a:chOff x="1279" y="1028"/>
              <a:chExt cx="3097" cy="2622"/>
            </a:xfrm>
          </p:grpSpPr>
          <p:sp>
            <p:nvSpPr>
              <p:cNvPr id="13" name="Text Box 42"/>
              <p:cNvSpPr txBox="1">
                <a:spLocks noChangeArrowheads="1"/>
              </p:cNvSpPr>
              <p:nvPr/>
            </p:nvSpPr>
            <p:spPr bwMode="auto">
              <a:xfrm>
                <a:off x="1279" y="3372"/>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a:t>
                </a:r>
              </a:p>
            </p:txBody>
          </p:sp>
          <p:sp>
            <p:nvSpPr>
              <p:cNvPr id="14" name="Text Box 43"/>
              <p:cNvSpPr txBox="1">
                <a:spLocks noChangeArrowheads="1"/>
              </p:cNvSpPr>
              <p:nvPr/>
            </p:nvSpPr>
            <p:spPr bwMode="auto">
              <a:xfrm>
                <a:off x="1584" y="3458"/>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2</a:t>
                </a:r>
              </a:p>
            </p:txBody>
          </p:sp>
          <p:sp>
            <p:nvSpPr>
              <p:cNvPr id="15" name="Text Box 44"/>
              <p:cNvSpPr txBox="1">
                <a:spLocks noChangeArrowheads="1"/>
              </p:cNvSpPr>
              <p:nvPr/>
            </p:nvSpPr>
            <p:spPr bwMode="auto">
              <a:xfrm>
                <a:off x="1677" y="3014"/>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3</a:t>
                </a:r>
              </a:p>
            </p:txBody>
          </p:sp>
          <p:sp>
            <p:nvSpPr>
              <p:cNvPr id="16" name="Text Box 45"/>
              <p:cNvSpPr txBox="1">
                <a:spLocks noChangeArrowheads="1"/>
              </p:cNvSpPr>
              <p:nvPr/>
            </p:nvSpPr>
            <p:spPr bwMode="auto">
              <a:xfrm>
                <a:off x="2193" y="2968"/>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4</a:t>
                </a:r>
              </a:p>
            </p:txBody>
          </p:sp>
          <p:sp>
            <p:nvSpPr>
              <p:cNvPr id="17" name="Text Box 46"/>
              <p:cNvSpPr txBox="1">
                <a:spLocks noChangeArrowheads="1"/>
              </p:cNvSpPr>
              <p:nvPr/>
            </p:nvSpPr>
            <p:spPr bwMode="auto">
              <a:xfrm>
                <a:off x="2246" y="2465"/>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5</a:t>
                </a:r>
              </a:p>
            </p:txBody>
          </p:sp>
          <p:sp>
            <p:nvSpPr>
              <p:cNvPr id="18" name="Text Box 47"/>
              <p:cNvSpPr txBox="1">
                <a:spLocks noChangeArrowheads="1"/>
              </p:cNvSpPr>
              <p:nvPr/>
            </p:nvSpPr>
            <p:spPr bwMode="auto">
              <a:xfrm>
                <a:off x="2709" y="2525"/>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6</a:t>
                </a:r>
              </a:p>
            </p:txBody>
          </p:sp>
          <p:sp>
            <p:nvSpPr>
              <p:cNvPr id="19" name="Text Box 48"/>
              <p:cNvSpPr txBox="1">
                <a:spLocks noChangeArrowheads="1"/>
              </p:cNvSpPr>
              <p:nvPr/>
            </p:nvSpPr>
            <p:spPr bwMode="auto">
              <a:xfrm>
                <a:off x="2637" y="2127"/>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7</a:t>
                </a:r>
              </a:p>
            </p:txBody>
          </p:sp>
          <p:sp>
            <p:nvSpPr>
              <p:cNvPr id="20" name="Text Box 49"/>
              <p:cNvSpPr txBox="1">
                <a:spLocks noChangeArrowheads="1"/>
              </p:cNvSpPr>
              <p:nvPr/>
            </p:nvSpPr>
            <p:spPr bwMode="auto">
              <a:xfrm>
                <a:off x="3180" y="2187"/>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8</a:t>
                </a:r>
              </a:p>
            </p:txBody>
          </p:sp>
          <p:sp>
            <p:nvSpPr>
              <p:cNvPr id="21" name="Text Box 50"/>
              <p:cNvSpPr txBox="1">
                <a:spLocks noChangeArrowheads="1"/>
              </p:cNvSpPr>
              <p:nvPr/>
            </p:nvSpPr>
            <p:spPr bwMode="auto">
              <a:xfrm>
                <a:off x="3398" y="1512"/>
                <a:ext cx="1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9</a:t>
                </a:r>
              </a:p>
            </p:txBody>
          </p:sp>
          <p:sp>
            <p:nvSpPr>
              <p:cNvPr id="22" name="Text Box 51"/>
              <p:cNvSpPr txBox="1">
                <a:spLocks noChangeArrowheads="1"/>
              </p:cNvSpPr>
              <p:nvPr/>
            </p:nvSpPr>
            <p:spPr bwMode="auto">
              <a:xfrm>
                <a:off x="3901" y="1631"/>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10</a:t>
                </a:r>
              </a:p>
            </p:txBody>
          </p:sp>
          <p:sp>
            <p:nvSpPr>
              <p:cNvPr id="23" name="Text Box 52"/>
              <p:cNvSpPr txBox="1">
                <a:spLocks noChangeArrowheads="1"/>
              </p:cNvSpPr>
              <p:nvPr/>
            </p:nvSpPr>
            <p:spPr bwMode="auto">
              <a:xfrm>
                <a:off x="4126" y="1028"/>
                <a:ext cx="2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it-IT" sz="1400" i="0">
                    <a:solidFill>
                      <a:schemeClr val="tx1"/>
                    </a:solidFill>
                  </a:rPr>
                  <a:t>11</a:t>
                </a:r>
              </a:p>
            </p:txBody>
          </p:sp>
        </p:grpSp>
      </p:grpSp>
    </p:spTree>
    <p:extLst>
      <p:ext uri="{BB962C8B-B14F-4D97-AF65-F5344CB8AC3E}">
        <p14:creationId xmlns:p14="http://schemas.microsoft.com/office/powerpoint/2010/main" val="427174726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11188" y="638421"/>
            <a:ext cx="79216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GB" sz="2800" i="0" dirty="0" err="1">
                <a:solidFill>
                  <a:srgbClr val="CC0000"/>
                </a:solidFill>
              </a:rPr>
              <a:t>Certamente</a:t>
            </a:r>
            <a:r>
              <a:rPr lang="en-GB" sz="2800" i="0" dirty="0">
                <a:solidFill>
                  <a:srgbClr val="CC0000"/>
                </a:solidFill>
              </a:rPr>
              <a:t>!!! La partita </a:t>
            </a:r>
            <a:r>
              <a:rPr lang="en-GB" sz="2800" i="0" dirty="0" err="1">
                <a:solidFill>
                  <a:srgbClr val="CC0000"/>
                </a:solidFill>
              </a:rPr>
              <a:t>si</a:t>
            </a:r>
            <a:r>
              <a:rPr lang="en-GB" sz="2800" i="0" dirty="0">
                <a:solidFill>
                  <a:srgbClr val="CC0000"/>
                </a:solidFill>
              </a:rPr>
              <a:t> </a:t>
            </a:r>
            <a:r>
              <a:rPr lang="en-GB" sz="2800" i="0" dirty="0" err="1">
                <a:solidFill>
                  <a:srgbClr val="CC0000"/>
                </a:solidFill>
              </a:rPr>
              <a:t>gioca</a:t>
            </a:r>
            <a:r>
              <a:rPr lang="en-GB" sz="2800" i="0" dirty="0">
                <a:solidFill>
                  <a:srgbClr val="CC0000"/>
                </a:solidFill>
              </a:rPr>
              <a:t> quasi </a:t>
            </a:r>
            <a:r>
              <a:rPr lang="en-GB" sz="2800" i="0" dirty="0" err="1">
                <a:solidFill>
                  <a:srgbClr val="CC0000"/>
                </a:solidFill>
              </a:rPr>
              <a:t>totalmente</a:t>
            </a:r>
            <a:r>
              <a:rPr lang="en-GB" sz="2800" i="0" dirty="0">
                <a:solidFill>
                  <a:srgbClr val="CC0000"/>
                </a:solidFill>
              </a:rPr>
              <a:t> </a:t>
            </a:r>
            <a:r>
              <a:rPr lang="en-GB" sz="2800" i="0" dirty="0" err="1">
                <a:solidFill>
                  <a:srgbClr val="CC0000"/>
                </a:solidFill>
              </a:rPr>
              <a:t>nella</a:t>
            </a:r>
            <a:r>
              <a:rPr lang="en-GB" sz="2800" i="0" dirty="0">
                <a:solidFill>
                  <a:srgbClr val="CC0000"/>
                </a:solidFill>
              </a:rPr>
              <a:t> </a:t>
            </a:r>
            <a:r>
              <a:rPr lang="en-GB" sz="2800" i="0" dirty="0" err="1">
                <a:solidFill>
                  <a:srgbClr val="CC0000"/>
                </a:solidFill>
              </a:rPr>
              <a:t>fase</a:t>
            </a:r>
            <a:r>
              <a:rPr lang="en-GB" sz="2800" i="0" dirty="0">
                <a:solidFill>
                  <a:srgbClr val="CC0000"/>
                </a:solidFill>
              </a:rPr>
              <a:t> </a:t>
            </a:r>
            <a:r>
              <a:rPr lang="en-GB" sz="2800" i="0" dirty="0" err="1">
                <a:solidFill>
                  <a:srgbClr val="CC0000"/>
                </a:solidFill>
              </a:rPr>
              <a:t>preclinica</a:t>
            </a:r>
            <a:r>
              <a:rPr lang="en-GB" sz="2800" i="0" dirty="0">
                <a:solidFill>
                  <a:srgbClr val="CC0000"/>
                </a:solidFill>
              </a:rPr>
              <a:t> dove la </a:t>
            </a:r>
            <a:r>
              <a:rPr lang="en-GB" sz="2800" i="0" dirty="0" err="1">
                <a:solidFill>
                  <a:srgbClr val="CC0000"/>
                </a:solidFill>
              </a:rPr>
              <a:t>percentuali</a:t>
            </a:r>
            <a:r>
              <a:rPr lang="en-GB" sz="2800" i="0" dirty="0">
                <a:solidFill>
                  <a:srgbClr val="CC0000"/>
                </a:solidFill>
              </a:rPr>
              <a:t> di </a:t>
            </a:r>
            <a:r>
              <a:rPr lang="en-GB" sz="2800" i="0" dirty="0" err="1">
                <a:solidFill>
                  <a:srgbClr val="CC0000"/>
                </a:solidFill>
              </a:rPr>
              <a:t>insuccessi</a:t>
            </a:r>
            <a:r>
              <a:rPr lang="en-GB" sz="2800" i="0" dirty="0">
                <a:solidFill>
                  <a:srgbClr val="CC0000"/>
                </a:solidFill>
              </a:rPr>
              <a:t> </a:t>
            </a:r>
            <a:r>
              <a:rPr lang="en-GB" sz="2800" i="0" dirty="0" err="1">
                <a:solidFill>
                  <a:srgbClr val="CC0000"/>
                </a:solidFill>
              </a:rPr>
              <a:t>è</a:t>
            </a:r>
            <a:r>
              <a:rPr lang="en-GB" sz="2800" i="0" dirty="0">
                <a:solidFill>
                  <a:srgbClr val="CC0000"/>
                </a:solidFill>
              </a:rPr>
              <a:t> </a:t>
            </a:r>
            <a:r>
              <a:rPr lang="en-GB" sz="2800" i="0" dirty="0" err="1">
                <a:solidFill>
                  <a:srgbClr val="CC0000"/>
                </a:solidFill>
              </a:rPr>
              <a:t>clamorosa</a:t>
            </a:r>
            <a:r>
              <a:rPr lang="en-GB" sz="2800" i="0" dirty="0">
                <a:solidFill>
                  <a:srgbClr val="CC0000"/>
                </a:solidFill>
              </a:rPr>
              <a:t>.</a:t>
            </a:r>
          </a:p>
        </p:txBody>
      </p:sp>
      <p:grpSp>
        <p:nvGrpSpPr>
          <p:cNvPr id="3" name="Group 2"/>
          <p:cNvGrpSpPr>
            <a:grpSpLocks/>
          </p:cNvGrpSpPr>
          <p:nvPr/>
        </p:nvGrpSpPr>
        <p:grpSpPr bwMode="auto">
          <a:xfrm>
            <a:off x="2567974" y="2739779"/>
            <a:ext cx="4000500" cy="3479800"/>
            <a:chOff x="1768" y="1187"/>
            <a:chExt cx="2520" cy="2192"/>
          </a:xfrm>
        </p:grpSpPr>
        <p:sp>
          <p:nvSpPr>
            <p:cNvPr id="4" name="AutoShape 5"/>
            <p:cNvSpPr>
              <a:spLocks noChangeArrowheads="1"/>
            </p:cNvSpPr>
            <p:nvPr/>
          </p:nvSpPr>
          <p:spPr bwMode="auto">
            <a:xfrm flipH="1">
              <a:off x="2316" y="1187"/>
              <a:ext cx="1972" cy="1150"/>
            </a:xfrm>
            <a:prstGeom prst="cloudCallout">
              <a:avLst>
                <a:gd name="adj1" fmla="val 41731"/>
                <a:gd name="adj2" fmla="val 74431"/>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sp>
          <p:nvSpPr>
            <p:cNvPr id="5" name="Text Box 6"/>
            <p:cNvSpPr txBox="1">
              <a:spLocks noChangeArrowheads="1"/>
            </p:cNvSpPr>
            <p:nvPr/>
          </p:nvSpPr>
          <p:spPr bwMode="auto">
            <a:xfrm>
              <a:off x="2348" y="1360"/>
              <a:ext cx="1795"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800">
                  <a:solidFill>
                    <a:schemeClr val="tx1"/>
                  </a:solidFill>
                  <a:latin typeface="Comic Sans MS" charset="0"/>
                </a:rPr>
                <a:t>e molto di questo deve essere preso in considerazione molto precocemente…</a:t>
              </a:r>
            </a:p>
          </p:txBody>
        </p:sp>
        <p:pic>
          <p:nvPicPr>
            <p:cNvPr id="6" name="Picture 5" descr="dev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 y="2475"/>
              <a:ext cx="1085" cy="9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218471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072356" y="204787"/>
            <a:ext cx="79216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GB" sz="2800" i="0">
                <a:solidFill>
                  <a:srgbClr val="CC0000"/>
                </a:solidFill>
              </a:rPr>
              <a:t>la tragedia è se non basta la fase III per accertare i problemi….</a:t>
            </a:r>
          </a:p>
        </p:txBody>
      </p:sp>
      <p:grpSp>
        <p:nvGrpSpPr>
          <p:cNvPr id="3" name="Group 2"/>
          <p:cNvGrpSpPr>
            <a:grpSpLocks/>
          </p:cNvGrpSpPr>
          <p:nvPr/>
        </p:nvGrpSpPr>
        <p:grpSpPr bwMode="auto">
          <a:xfrm>
            <a:off x="-78582" y="5026022"/>
            <a:ext cx="3033713" cy="1627186"/>
            <a:chOff x="-99" y="3017"/>
            <a:chExt cx="1911" cy="1025"/>
          </a:xfrm>
        </p:grpSpPr>
        <p:sp>
          <p:nvSpPr>
            <p:cNvPr id="7" name="AutoShape 5"/>
            <p:cNvSpPr>
              <a:spLocks noChangeArrowheads="1"/>
            </p:cNvSpPr>
            <p:nvPr/>
          </p:nvSpPr>
          <p:spPr bwMode="auto">
            <a:xfrm flipH="1">
              <a:off x="475" y="3017"/>
              <a:ext cx="989" cy="439"/>
            </a:xfrm>
            <a:prstGeom prst="cloudCallout">
              <a:avLst>
                <a:gd name="adj1" fmla="val 36144"/>
                <a:gd name="adj2" fmla="val 114005"/>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pic>
          <p:nvPicPr>
            <p:cNvPr id="8" name="Picture 7" descr="devil2"/>
            <p:cNvPicPr>
              <a:picLocks noChangeAspect="1" noChangeArrowheads="1"/>
            </p:cNvPicPr>
            <p:nvPr/>
          </p:nvPicPr>
          <p:blipFill>
            <a:blip r:embed="rId2">
              <a:extLst>
                <a:ext uri="{28A0092B-C50C-407E-A947-70E740481C1C}">
                  <a14:useLocalDpi xmlns:a14="http://schemas.microsoft.com/office/drawing/2010/main" val="0"/>
                </a:ext>
              </a:extLst>
            </a:blip>
            <a:srcRect b="50443"/>
            <a:stretch>
              <a:fillRect/>
            </a:stretch>
          </p:blipFill>
          <p:spPr bwMode="auto">
            <a:xfrm>
              <a:off x="-99" y="3594"/>
              <a:ext cx="1085" cy="4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166" y="3102"/>
              <a:ext cx="164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800">
                  <a:solidFill>
                    <a:schemeClr val="tx1"/>
                  </a:solidFill>
                  <a:latin typeface="Comic Sans MS" charset="0"/>
                </a:rPr>
                <a:t>dolore!!!</a:t>
              </a:r>
            </a:p>
          </p:txBody>
        </p:sp>
      </p:grpSp>
      <p:sp>
        <p:nvSpPr>
          <p:cNvPr id="4" name="Rectangle 3"/>
          <p:cNvSpPr>
            <a:spLocks noChangeArrowheads="1"/>
          </p:cNvSpPr>
          <p:nvPr/>
        </p:nvSpPr>
        <p:spPr bwMode="auto">
          <a:xfrm>
            <a:off x="4093369" y="1790700"/>
            <a:ext cx="4829175" cy="2101850"/>
          </a:xfrm>
          <a:prstGeom prst="rect">
            <a:avLst/>
          </a:prstGeom>
          <a:gradFill rotWithShape="0">
            <a:gsLst>
              <a:gs pos="0">
                <a:srgbClr val="FFFF99"/>
              </a:gs>
              <a:gs pos="100000">
                <a:srgbClr val="FFFF99">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1"/>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600" b="0" i="0">
                <a:solidFill>
                  <a:schemeClr val="tx1"/>
                </a:solidFill>
              </a:rPr>
              <a:t>Troglitazone</a:t>
            </a:r>
            <a:r>
              <a:rPr lang="it-IT" sz="1600" b="0" i="0">
                <a:solidFill>
                  <a:schemeClr val="tx1"/>
                </a:solidFill>
              </a:rPr>
              <a:t> (</a:t>
            </a:r>
            <a:r>
              <a:rPr lang="en-US" sz="1600" b="0" i="0">
                <a:solidFill>
                  <a:schemeClr val="tx1"/>
                </a:solidFill>
              </a:rPr>
              <a:t>Rezulin®</a:t>
            </a:r>
            <a:r>
              <a:rPr lang="it-IT" sz="1600" b="0" i="0">
                <a:solidFill>
                  <a:schemeClr val="tx1"/>
                </a:solidFill>
              </a:rPr>
              <a:t>) </a:t>
            </a:r>
            <a:r>
              <a:rPr lang="en-US" sz="1600" b="0" i="0">
                <a:solidFill>
                  <a:schemeClr val="tx1"/>
                </a:solidFill>
              </a:rPr>
              <a:t>is an oral antidiabetic agent. It is a member of a class of compounds known as thiazolidinediones, a group of drugs called "insulin sensitizers".</a:t>
            </a:r>
            <a:r>
              <a:rPr lang="it-IT" sz="1600" b="0" i="0">
                <a:solidFill>
                  <a:schemeClr val="tx1"/>
                </a:solidFill>
              </a:rPr>
              <a:t> </a:t>
            </a:r>
            <a:r>
              <a:rPr lang="en-US" sz="1600" b="0" i="0">
                <a:solidFill>
                  <a:schemeClr val="tx1"/>
                </a:solidFill>
              </a:rPr>
              <a:t>Since these US labeling changes in 1999, 61 cases of fulminant hepatotoxicity, including multiple deaths, have been reported to the FDA</a:t>
            </a:r>
            <a:r>
              <a:rPr lang="it-IT" sz="1600" b="0" i="0">
                <a:solidFill>
                  <a:schemeClr val="tx1"/>
                </a:solidFill>
              </a:rPr>
              <a:t>. </a:t>
            </a:r>
            <a:r>
              <a:rPr lang="en-US" sz="1600" b="0" i="0">
                <a:solidFill>
                  <a:schemeClr val="tx1"/>
                </a:solidFill>
              </a:rPr>
              <a:t>Due to concerns</a:t>
            </a:r>
            <a:r>
              <a:rPr lang="it-IT" sz="1600" b="0" i="0">
                <a:solidFill>
                  <a:schemeClr val="tx1"/>
                </a:solidFill>
              </a:rPr>
              <a:t> </a:t>
            </a:r>
            <a:r>
              <a:rPr lang="en-US" sz="1600" b="0" i="0">
                <a:solidFill>
                  <a:schemeClr val="tx1"/>
                </a:solidFill>
              </a:rPr>
              <a:t>regarding drug safety and the availability of other agents in this class, the FDA and Parke Davis withdrew troglitazone from the US market on March 22, 2000.</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44" y="2198687"/>
            <a:ext cx="3848100"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ext Box 19"/>
          <p:cNvSpPr txBox="1">
            <a:spLocks noChangeArrowheads="1"/>
          </p:cNvSpPr>
          <p:nvPr/>
        </p:nvSpPr>
        <p:spPr bwMode="auto">
          <a:xfrm>
            <a:off x="2513806" y="4722812"/>
            <a:ext cx="67087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GB" sz="2400" i="0">
                <a:solidFill>
                  <a:srgbClr val="CC0000"/>
                </a:solidFill>
              </a:rPr>
              <a:t>e non è sicuramente l’unico esempio: Lipobay (</a:t>
            </a:r>
            <a:r>
              <a:rPr lang="en-US" sz="2400" i="0"/>
              <a:t>cerivastatina , </a:t>
            </a:r>
            <a:r>
              <a:rPr lang="en-GB" sz="2400" i="0">
                <a:solidFill>
                  <a:srgbClr val="CC0000"/>
                </a:solidFill>
              </a:rPr>
              <a:t>Bayer), 2001; Vioxx (</a:t>
            </a:r>
            <a:r>
              <a:rPr lang="en-US" sz="2400" i="0"/>
              <a:t>Rofecoxib</a:t>
            </a:r>
            <a:r>
              <a:rPr lang="en-US" sz="1400" i="0">
                <a:solidFill>
                  <a:schemeClr val="tx1"/>
                </a:solidFill>
              </a:rPr>
              <a:t>, </a:t>
            </a:r>
            <a:r>
              <a:rPr lang="en-GB" sz="2400" i="0">
                <a:solidFill>
                  <a:srgbClr val="CC0000"/>
                </a:solidFill>
              </a:rPr>
              <a:t>Merk), 2004; </a:t>
            </a:r>
            <a:r>
              <a:rPr lang="en-US" sz="2400" i="0">
                <a:solidFill>
                  <a:srgbClr val="CC0000"/>
                </a:solidFill>
              </a:rPr>
              <a:t>Bextra (</a:t>
            </a:r>
            <a:r>
              <a:rPr lang="en-US" sz="2400" i="0"/>
              <a:t>Valdecoxib</a:t>
            </a:r>
            <a:r>
              <a:rPr lang="en-US" sz="2400" i="0">
                <a:solidFill>
                  <a:srgbClr val="CC0000"/>
                </a:solidFill>
              </a:rPr>
              <a:t>, Pfizer) 2005</a:t>
            </a:r>
            <a:r>
              <a:rPr lang="en-GB" sz="2400" i="0">
                <a:solidFill>
                  <a:srgbClr val="CC0000"/>
                </a:solidFill>
              </a:rPr>
              <a:t>.. etc</a:t>
            </a:r>
          </a:p>
        </p:txBody>
      </p:sp>
    </p:spTree>
    <p:extLst>
      <p:ext uri="{BB962C8B-B14F-4D97-AF65-F5344CB8AC3E}">
        <p14:creationId xmlns:p14="http://schemas.microsoft.com/office/powerpoint/2010/main" val="318462567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rlock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01975" y="2128837"/>
            <a:ext cx="2600325" cy="2600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0" y="2406649"/>
            <a:ext cx="9144000" cy="16160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3200" dirty="0">
              <a:solidFill>
                <a:srgbClr val="000066"/>
              </a:solidFill>
              <a:effectLst>
                <a:outerShdw blurRad="38100" dist="38100" dir="2700000" algn="tl">
                  <a:srgbClr val="DDDDDD"/>
                </a:outerShdw>
              </a:effectLst>
            </a:endParaRPr>
          </a:p>
          <a:p>
            <a:pPr algn="ctr">
              <a:lnSpc>
                <a:spcPct val="100000"/>
              </a:lnSpc>
              <a:spcBef>
                <a:spcPct val="0"/>
              </a:spcBef>
            </a:pPr>
            <a:endParaRPr lang="en-US" sz="3200" dirty="0">
              <a:solidFill>
                <a:srgbClr val="000066"/>
              </a:solidFill>
              <a:effectLst>
                <a:outerShdw blurRad="38100" dist="38100" dir="2700000" algn="tl">
                  <a:srgbClr val="DDDDDD"/>
                </a:outerShdw>
              </a:effectLst>
            </a:endParaRPr>
          </a:p>
          <a:p>
            <a:pPr algn="ctr">
              <a:lnSpc>
                <a:spcPct val="100000"/>
              </a:lnSpc>
              <a:spcBef>
                <a:spcPct val="0"/>
              </a:spcBef>
            </a:pPr>
            <a:r>
              <a:rPr lang="en-US" sz="3600" dirty="0" err="1">
                <a:solidFill>
                  <a:srgbClr val="000066"/>
                </a:solidFill>
                <a:effectLst>
                  <a:outerShdw blurRad="38100" dist="38100" dir="2700000" algn="tl">
                    <a:srgbClr val="DDDDDD"/>
                  </a:outerShdw>
                </a:effectLst>
              </a:rPr>
              <a:t>il</a:t>
            </a:r>
            <a:r>
              <a:rPr lang="en-US" sz="3600" dirty="0">
                <a:solidFill>
                  <a:srgbClr val="000066"/>
                </a:solidFill>
                <a:effectLst>
                  <a:outerShdw blurRad="38100" dist="38100" dir="2700000" algn="tl">
                    <a:srgbClr val="DDDDDD"/>
                  </a:outerShdw>
                </a:effectLst>
              </a:rPr>
              <a:t> </a:t>
            </a:r>
            <a:r>
              <a:rPr lang="en-US" sz="3600" dirty="0" err="1">
                <a:solidFill>
                  <a:srgbClr val="000066"/>
                </a:solidFill>
                <a:effectLst>
                  <a:outerShdw blurRad="38100" dist="38100" dir="2700000" algn="tl">
                    <a:srgbClr val="DDDDDD"/>
                  </a:outerShdw>
                </a:effectLst>
              </a:rPr>
              <a:t>nostro</a:t>
            </a:r>
            <a:r>
              <a:rPr lang="en-US" sz="3600" dirty="0">
                <a:solidFill>
                  <a:srgbClr val="000066"/>
                </a:solidFill>
                <a:effectLst>
                  <a:outerShdw blurRad="38100" dist="38100" dir="2700000" algn="tl">
                    <a:srgbClr val="DDDDDD"/>
                  </a:outerShdw>
                </a:effectLst>
              </a:rPr>
              <a:t> filo di Arianna….</a:t>
            </a:r>
          </a:p>
        </p:txBody>
      </p:sp>
    </p:spTree>
    <p:extLst>
      <p:ext uri="{BB962C8B-B14F-4D97-AF65-F5344CB8AC3E}">
        <p14:creationId xmlns:p14="http://schemas.microsoft.com/office/powerpoint/2010/main" val="29627763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76400"/>
            <a:ext cx="9144000" cy="35052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800" i="0" dirty="0" err="1">
                <a:solidFill>
                  <a:srgbClr val="000066"/>
                </a:solidFill>
                <a:effectLst>
                  <a:outerShdw blurRad="38100" dist="38100" dir="2700000" algn="tl">
                    <a:srgbClr val="DDDDDD"/>
                  </a:outerShdw>
                </a:effectLst>
              </a:rPr>
              <a:t>Contare</a:t>
            </a:r>
            <a:r>
              <a:rPr lang="en-US" sz="4800" i="0" dirty="0">
                <a:solidFill>
                  <a:srgbClr val="000066"/>
                </a:solidFill>
                <a:effectLst>
                  <a:outerShdw blurRad="38100" dist="38100" dir="2700000" algn="tl">
                    <a:srgbClr val="DDDDDD"/>
                  </a:outerShdw>
                </a:effectLst>
              </a:rPr>
              <a:t> e </a:t>
            </a:r>
            <a:r>
              <a:rPr lang="en-US" sz="4800" i="0" dirty="0" err="1">
                <a:solidFill>
                  <a:srgbClr val="000066"/>
                </a:solidFill>
                <a:effectLst>
                  <a:outerShdw blurRad="38100" dist="38100" dir="2700000" algn="tl">
                    <a:srgbClr val="DDDDDD"/>
                  </a:outerShdw>
                </a:effectLst>
              </a:rPr>
              <a:t>Raccontare</a:t>
            </a:r>
            <a:r>
              <a:rPr lang="en-US" sz="2400" b="0" i="0" dirty="0">
                <a:solidFill>
                  <a:srgbClr val="000066"/>
                </a:solidFill>
              </a:rPr>
              <a:t> </a:t>
            </a:r>
            <a:endParaRPr lang="en-US" sz="4000" dirty="0">
              <a:solidFill>
                <a:srgbClr val="000066"/>
              </a:solidFill>
              <a:effectLst>
                <a:outerShdw blurRad="38100" dist="38100" dir="2700000" algn="tl">
                  <a:srgbClr val="DDDDDD"/>
                </a:outerShdw>
              </a:effectLst>
            </a:endParaRPr>
          </a:p>
          <a:p>
            <a:pPr algn="ctr">
              <a:lnSpc>
                <a:spcPct val="100000"/>
              </a:lnSpc>
              <a:spcBef>
                <a:spcPct val="0"/>
              </a:spcBef>
            </a:pPr>
            <a:r>
              <a:rPr lang="en-US" sz="2400" dirty="0">
                <a:solidFill>
                  <a:srgbClr val="000066"/>
                </a:solidFill>
                <a:effectLst>
                  <a:outerShdw blurRad="38100" dist="38100" dir="2700000" algn="tl">
                    <a:srgbClr val="DDDDDD"/>
                  </a:outerShdw>
                </a:effectLst>
              </a:rPr>
              <a:t>…</a:t>
            </a:r>
            <a:r>
              <a:rPr lang="en-US" sz="2400" dirty="0" err="1">
                <a:solidFill>
                  <a:srgbClr val="000066"/>
                </a:solidFill>
                <a:effectLst>
                  <a:outerShdw blurRad="38100" dist="38100" dir="2700000" algn="tl">
                    <a:srgbClr val="DDDDDD"/>
                  </a:outerShdw>
                </a:effectLst>
              </a:rPr>
              <a:t>descrivono</a:t>
            </a:r>
            <a:r>
              <a:rPr lang="en-US" sz="2400" dirty="0">
                <a:solidFill>
                  <a:srgbClr val="000066"/>
                </a:solidFill>
                <a:effectLst>
                  <a:outerShdw blurRad="38100" dist="38100" dir="2700000" algn="tl">
                    <a:srgbClr val="DDDDDD"/>
                  </a:outerShdw>
                </a:effectLst>
              </a:rPr>
              <a:t> </a:t>
            </a:r>
            <a:r>
              <a:rPr lang="en-US" sz="2400" dirty="0" err="1">
                <a:solidFill>
                  <a:srgbClr val="000066"/>
                </a:solidFill>
                <a:effectLst>
                  <a:outerShdw blurRad="38100" dist="38100" dir="2700000" algn="tl">
                    <a:srgbClr val="DDDDDD"/>
                  </a:outerShdw>
                </a:effectLst>
              </a:rPr>
              <a:t>meglio</a:t>
            </a:r>
            <a:r>
              <a:rPr lang="en-US" sz="2400" dirty="0">
                <a:solidFill>
                  <a:srgbClr val="000066"/>
                </a:solidFill>
                <a:effectLst>
                  <a:outerShdw blurRad="38100" dist="38100" dir="2700000" algn="tl">
                    <a:srgbClr val="DDDDDD"/>
                  </a:outerShdw>
                </a:effectLst>
              </a:rPr>
              <a:t> </a:t>
            </a:r>
            <a:r>
              <a:rPr lang="en-US" sz="2400" dirty="0" err="1">
                <a:solidFill>
                  <a:srgbClr val="000066"/>
                </a:solidFill>
                <a:effectLst>
                  <a:outerShdw blurRad="38100" dist="38100" dir="2700000" algn="tl">
                    <a:srgbClr val="DDDDDD"/>
                  </a:outerShdw>
                </a:effectLst>
              </a:rPr>
              <a:t>il</a:t>
            </a:r>
            <a:r>
              <a:rPr lang="en-US" sz="2400" dirty="0">
                <a:solidFill>
                  <a:srgbClr val="000066"/>
                </a:solidFill>
                <a:effectLst>
                  <a:outerShdw blurRad="38100" dist="38100" dir="2700000" algn="tl">
                    <a:srgbClr val="DDDDDD"/>
                  </a:outerShdw>
                </a:effectLst>
              </a:rPr>
              <a:t> </a:t>
            </a:r>
            <a:r>
              <a:rPr lang="en-US" sz="2400" dirty="0" err="1">
                <a:solidFill>
                  <a:srgbClr val="000066"/>
                </a:solidFill>
                <a:effectLst>
                  <a:outerShdw blurRad="38100" dist="38100" dir="2700000" algn="tl">
                    <a:srgbClr val="DDDDDD"/>
                  </a:outerShdw>
                </a:effectLst>
              </a:rPr>
              <a:t>mondo</a:t>
            </a:r>
            <a:r>
              <a:rPr lang="en-US" sz="2400" dirty="0">
                <a:solidFill>
                  <a:srgbClr val="000066"/>
                </a:solidFill>
                <a:effectLst>
                  <a:outerShdw blurRad="38100" dist="38100" dir="2700000" algn="tl">
                    <a:srgbClr val="DDDDDD"/>
                  </a:outerShdw>
                </a:effectLst>
              </a:rPr>
              <a:t> </a:t>
            </a:r>
            <a:r>
              <a:rPr lang="en-US" sz="2400" dirty="0" err="1">
                <a:solidFill>
                  <a:srgbClr val="000066"/>
                </a:solidFill>
                <a:effectLst>
                  <a:outerShdw blurRad="38100" dist="38100" dir="2700000" algn="tl">
                    <a:srgbClr val="DDDDDD"/>
                  </a:outerShdw>
                </a:effectLst>
              </a:rPr>
              <a:t>i</a:t>
            </a:r>
            <a:r>
              <a:rPr lang="en-US" sz="2400" dirty="0">
                <a:solidFill>
                  <a:srgbClr val="000066"/>
                </a:solidFill>
                <a:effectLst>
                  <a:outerShdw blurRad="38100" dist="38100" dir="2700000" algn="tl">
                    <a:srgbClr val="DDDDDD"/>
                  </a:outerShdw>
                </a:effectLst>
              </a:rPr>
              <a:t> </a:t>
            </a:r>
            <a:r>
              <a:rPr lang="en-US" sz="2400" dirty="0" err="1">
                <a:solidFill>
                  <a:srgbClr val="000066"/>
                </a:solidFill>
                <a:effectLst>
                  <a:outerShdw blurRad="38100" dist="38100" dir="2700000" algn="tl">
                    <a:srgbClr val="DDDDDD"/>
                  </a:outerShdw>
                </a:effectLst>
              </a:rPr>
              <a:t>numeri</a:t>
            </a:r>
            <a:r>
              <a:rPr lang="en-US" sz="2400" dirty="0">
                <a:solidFill>
                  <a:srgbClr val="000066"/>
                </a:solidFill>
                <a:effectLst>
                  <a:outerShdw blurRad="38100" dist="38100" dir="2700000" algn="tl">
                    <a:srgbClr val="DDDDDD"/>
                  </a:outerShdw>
                </a:effectLst>
              </a:rPr>
              <a:t> </a:t>
            </a:r>
          </a:p>
          <a:p>
            <a:pPr algn="ctr">
              <a:lnSpc>
                <a:spcPct val="100000"/>
              </a:lnSpc>
              <a:spcBef>
                <a:spcPct val="0"/>
              </a:spcBef>
            </a:pPr>
            <a:r>
              <a:rPr lang="en-US" sz="2400" dirty="0">
                <a:solidFill>
                  <a:srgbClr val="000066"/>
                </a:solidFill>
                <a:effectLst>
                  <a:outerShdw blurRad="38100" dist="38100" dir="2700000" algn="tl">
                    <a:srgbClr val="DDDDDD"/>
                  </a:outerShdw>
                </a:effectLst>
              </a:rPr>
              <a:t>o le parole?</a:t>
            </a:r>
          </a:p>
          <a:p>
            <a:pPr algn="ctr">
              <a:lnSpc>
                <a:spcPct val="100000"/>
              </a:lnSpc>
              <a:spcBef>
                <a:spcPct val="0"/>
              </a:spcBef>
            </a:pPr>
            <a:endParaRPr lang="en-US" sz="2400" dirty="0">
              <a:solidFill>
                <a:srgbClr val="000066"/>
              </a:solidFill>
              <a:effectLst>
                <a:outerShdw blurRad="38100" dist="38100" dir="2700000" algn="tl">
                  <a:srgbClr val="DDDDDD"/>
                </a:outerShdw>
              </a:effectLst>
            </a:endParaRPr>
          </a:p>
          <a:p>
            <a:pPr algn="ctr">
              <a:lnSpc>
                <a:spcPct val="100000"/>
              </a:lnSpc>
              <a:spcBef>
                <a:spcPct val="0"/>
              </a:spcBef>
            </a:pPr>
            <a:endParaRPr lang="en-US" sz="3200" dirty="0">
              <a:solidFill>
                <a:srgbClr val="000066"/>
              </a:solidFill>
              <a:effectLst>
                <a:outerShdw blurRad="38100" dist="38100" dir="2700000" algn="tl">
                  <a:srgbClr val="DDDDDD"/>
                </a:outerShdw>
              </a:effectLst>
            </a:endParaRPr>
          </a:p>
          <a:p>
            <a:pPr algn="ctr">
              <a:lnSpc>
                <a:spcPct val="100000"/>
              </a:lnSpc>
              <a:spcBef>
                <a:spcPct val="0"/>
              </a:spcBef>
            </a:pPr>
            <a:r>
              <a:rPr lang="en-US" sz="3600" dirty="0">
                <a:solidFill>
                  <a:srgbClr val="000066"/>
                </a:solidFill>
                <a:effectLst>
                  <a:outerShdw blurRad="38100" dist="38100" dir="2700000" algn="tl">
                    <a:srgbClr val="DDDDDD"/>
                  </a:outerShdw>
                </a:effectLst>
              </a:rPr>
              <a:t>Ma prima di </a:t>
            </a:r>
            <a:r>
              <a:rPr lang="en-US" sz="3600" dirty="0" err="1">
                <a:solidFill>
                  <a:srgbClr val="000066"/>
                </a:solidFill>
                <a:effectLst>
                  <a:outerShdw blurRad="38100" dist="38100" dir="2700000" algn="tl">
                    <a:srgbClr val="DDDDDD"/>
                  </a:outerShdw>
                </a:effectLst>
              </a:rPr>
              <a:t>cominciare</a:t>
            </a:r>
            <a:r>
              <a:rPr lang="en-US" sz="3600" dirty="0">
                <a:solidFill>
                  <a:srgbClr val="000066"/>
                </a:solidFill>
                <a:effectLst>
                  <a:outerShdw blurRad="38100" dist="38100" dir="2700000" algn="tl">
                    <a:srgbClr val="DDDDDD"/>
                  </a:outerShdw>
                </a:effectLst>
              </a:rPr>
              <a:t>, </a:t>
            </a:r>
            <a:r>
              <a:rPr lang="en-US" sz="3600" dirty="0" err="1">
                <a:solidFill>
                  <a:srgbClr val="000066"/>
                </a:solidFill>
                <a:effectLst>
                  <a:outerShdw blurRad="38100" dist="38100" dir="2700000" algn="tl">
                    <a:srgbClr val="DDDDDD"/>
                  </a:outerShdw>
                </a:effectLst>
              </a:rPr>
              <a:t>proviamo</a:t>
            </a:r>
            <a:r>
              <a:rPr lang="en-US" sz="3600" dirty="0">
                <a:solidFill>
                  <a:srgbClr val="000066"/>
                </a:solidFill>
                <a:effectLst>
                  <a:outerShdw blurRad="38100" dist="38100" dir="2700000" algn="tl">
                    <a:srgbClr val="DDDDDD"/>
                  </a:outerShdw>
                </a:effectLst>
              </a:rPr>
              <a:t> a </a:t>
            </a:r>
            <a:r>
              <a:rPr lang="en-US" sz="3600" dirty="0" err="1">
                <a:solidFill>
                  <a:srgbClr val="000066"/>
                </a:solidFill>
                <a:effectLst>
                  <a:outerShdw blurRad="38100" dist="38100" dir="2700000" algn="tl">
                    <a:srgbClr val="DDDDDD"/>
                  </a:outerShdw>
                </a:effectLst>
              </a:rPr>
              <a:t>risolvere</a:t>
            </a:r>
            <a:r>
              <a:rPr lang="en-US" sz="3600" dirty="0">
                <a:solidFill>
                  <a:srgbClr val="000066"/>
                </a:solidFill>
                <a:effectLst>
                  <a:outerShdw blurRad="38100" dist="38100" dir="2700000" algn="tl">
                    <a:srgbClr val="DDDDDD"/>
                  </a:outerShdw>
                </a:effectLst>
              </a:rPr>
              <a:t> </a:t>
            </a:r>
            <a:r>
              <a:rPr lang="en-US" sz="3600" dirty="0" err="1">
                <a:solidFill>
                  <a:srgbClr val="000066"/>
                </a:solidFill>
                <a:effectLst>
                  <a:outerShdw blurRad="38100" dist="38100" dir="2700000" algn="tl">
                    <a:srgbClr val="DDDDDD"/>
                  </a:outerShdw>
                </a:effectLst>
              </a:rPr>
              <a:t>questo</a:t>
            </a:r>
            <a:r>
              <a:rPr lang="en-US" sz="3600" dirty="0">
                <a:solidFill>
                  <a:srgbClr val="000066"/>
                </a:solidFill>
                <a:effectLst>
                  <a:outerShdw blurRad="38100" dist="38100" dir="2700000" algn="tl">
                    <a:srgbClr val="DDDDDD"/>
                  </a:outerShdw>
                </a:effectLst>
              </a:rPr>
              <a:t> </a:t>
            </a:r>
            <a:r>
              <a:rPr lang="en-US" sz="3600" dirty="0" err="1">
                <a:solidFill>
                  <a:srgbClr val="000066"/>
                </a:solidFill>
                <a:effectLst>
                  <a:outerShdw blurRad="38100" dist="38100" dir="2700000" algn="tl">
                    <a:srgbClr val="DDDDDD"/>
                  </a:outerShdw>
                </a:effectLst>
              </a:rPr>
              <a:t>problemino</a:t>
            </a:r>
            <a:r>
              <a:rPr lang="en-US" sz="3600" dirty="0">
                <a:solidFill>
                  <a:srgbClr val="000066"/>
                </a:solidFill>
                <a:effectLst>
                  <a:outerShdw blurRad="38100" dist="38100" dir="2700000" algn="tl">
                    <a:srgbClr val="DDDDDD"/>
                  </a:outerShdw>
                </a:effectLst>
              </a:rPr>
              <a:t>….</a:t>
            </a:r>
          </a:p>
        </p:txBody>
      </p:sp>
    </p:spTree>
    <p:extLst>
      <p:ext uri="{BB962C8B-B14F-4D97-AF65-F5344CB8AC3E}">
        <p14:creationId xmlns:p14="http://schemas.microsoft.com/office/powerpoint/2010/main" val="264332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827588" y="2111375"/>
            <a:ext cx="3652837"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69696"/>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gn="ctr">
              <a:lnSpc>
                <a:spcPct val="100000"/>
              </a:lnSpc>
            </a:pPr>
            <a:r>
              <a:rPr lang="it-IT" sz="4000" i="0">
                <a:solidFill>
                  <a:srgbClr val="969696"/>
                </a:solidFill>
                <a:effectLst>
                  <a:outerShdw blurRad="38100" dist="38100" dir="2700000" algn="tl">
                    <a:srgbClr val="DDDDDD"/>
                  </a:outerShdw>
                </a:effectLst>
                <a:latin typeface="Arial Rounded MT Bold" charset="0"/>
              </a:rPr>
              <a:t>Progettazione</a:t>
            </a:r>
          </a:p>
          <a:p>
            <a:pPr algn="ctr">
              <a:lnSpc>
                <a:spcPct val="100000"/>
              </a:lnSpc>
            </a:pPr>
            <a:r>
              <a:rPr lang="it-IT" sz="4000">
                <a:solidFill>
                  <a:srgbClr val="969696"/>
                </a:solidFill>
                <a:effectLst>
                  <a:outerShdw blurRad="38100" dist="38100" dir="2700000" algn="tl">
                    <a:srgbClr val="DDDDDD"/>
                  </a:outerShdw>
                </a:effectLst>
                <a:latin typeface="Arial Rounded MT Bold" charset="0"/>
              </a:rPr>
              <a:t>(design)</a:t>
            </a:r>
          </a:p>
        </p:txBody>
      </p:sp>
      <p:sp>
        <p:nvSpPr>
          <p:cNvPr id="3" name="Text Box 3"/>
          <p:cNvSpPr txBox="1">
            <a:spLocks noChangeArrowheads="1"/>
          </p:cNvSpPr>
          <p:nvPr/>
        </p:nvSpPr>
        <p:spPr bwMode="auto">
          <a:xfrm>
            <a:off x="2419350" y="4518025"/>
            <a:ext cx="3695700"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69696"/>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gn="ctr">
              <a:lnSpc>
                <a:spcPct val="100000"/>
              </a:lnSpc>
            </a:pPr>
            <a:r>
              <a:rPr lang="it-IT" sz="4000" i="0">
                <a:solidFill>
                  <a:srgbClr val="969696"/>
                </a:solidFill>
                <a:effectLst>
                  <a:outerShdw blurRad="38100" dist="38100" dir="2700000" algn="tl">
                    <a:srgbClr val="DDDDDD"/>
                  </a:outerShdw>
                </a:effectLst>
                <a:latin typeface="Arial Rounded MT Bold" charset="0"/>
              </a:rPr>
              <a:t>Informatica</a:t>
            </a:r>
          </a:p>
          <a:p>
            <a:pPr algn="ctr">
              <a:lnSpc>
                <a:spcPct val="100000"/>
              </a:lnSpc>
            </a:pPr>
            <a:r>
              <a:rPr lang="it-IT" sz="4000">
                <a:solidFill>
                  <a:srgbClr val="969696"/>
                </a:solidFill>
                <a:effectLst>
                  <a:outerShdw blurRad="38100" dist="38100" dir="2700000" algn="tl">
                    <a:srgbClr val="DDDDDD"/>
                  </a:outerShdw>
                </a:effectLst>
                <a:latin typeface="Arial Rounded MT Bold" charset="0"/>
              </a:rPr>
              <a:t>(informatics)</a:t>
            </a:r>
          </a:p>
        </p:txBody>
      </p:sp>
      <p:sp>
        <p:nvSpPr>
          <p:cNvPr id="4" name="Text Box 4"/>
          <p:cNvSpPr txBox="1">
            <a:spLocks noChangeArrowheads="1"/>
          </p:cNvSpPr>
          <p:nvPr/>
        </p:nvSpPr>
        <p:spPr bwMode="auto">
          <a:xfrm>
            <a:off x="593725" y="2120900"/>
            <a:ext cx="2590800" cy="1311275"/>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gn="ctr">
              <a:lnSpc>
                <a:spcPct val="100000"/>
              </a:lnSpc>
            </a:pPr>
            <a:r>
              <a:rPr lang="it-IT" sz="4000" i="0">
                <a:solidFill>
                  <a:srgbClr val="FF0000"/>
                </a:solidFill>
                <a:effectLst>
                  <a:outerShdw blurRad="38100" dist="38100" dir="2700000" algn="tl">
                    <a:srgbClr val="DDDDDD"/>
                  </a:outerShdw>
                </a:effectLst>
                <a:latin typeface="Arial Rounded MT Bold" charset="0"/>
              </a:rPr>
              <a:t>Farmaco</a:t>
            </a:r>
          </a:p>
          <a:p>
            <a:pPr algn="ctr">
              <a:lnSpc>
                <a:spcPct val="100000"/>
              </a:lnSpc>
            </a:pPr>
            <a:r>
              <a:rPr lang="it-IT" sz="4000">
                <a:solidFill>
                  <a:srgbClr val="FF0000"/>
                </a:solidFill>
                <a:effectLst>
                  <a:outerShdw blurRad="38100" dist="38100" dir="2700000" algn="tl">
                    <a:srgbClr val="DDDDDD"/>
                  </a:outerShdw>
                </a:effectLst>
                <a:latin typeface="Arial Rounded MT Bold" charset="0"/>
              </a:rPr>
              <a:t>(drug)</a:t>
            </a:r>
          </a:p>
        </p:txBody>
      </p:sp>
      <p:cxnSp>
        <p:nvCxnSpPr>
          <p:cNvPr id="5" name="AutoShape 5"/>
          <p:cNvCxnSpPr>
            <a:cxnSpLocks noChangeShapeType="1"/>
            <a:stCxn id="3" idx="1"/>
            <a:endCxn id="4" idx="2"/>
          </p:cNvCxnSpPr>
          <p:nvPr/>
        </p:nvCxnSpPr>
        <p:spPr bwMode="auto">
          <a:xfrm rot="10800000">
            <a:off x="1889125" y="3432175"/>
            <a:ext cx="530225" cy="1741488"/>
          </a:xfrm>
          <a:prstGeom prst="bentConnector2">
            <a:avLst/>
          </a:prstGeom>
          <a:noFill/>
          <a:ln w="31750">
            <a:solidFill>
              <a:srgbClr val="969696"/>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6" name="AutoShape 6"/>
          <p:cNvCxnSpPr>
            <a:cxnSpLocks noChangeShapeType="1"/>
            <a:stCxn id="4" idx="3"/>
            <a:endCxn id="2" idx="1"/>
          </p:cNvCxnSpPr>
          <p:nvPr/>
        </p:nvCxnSpPr>
        <p:spPr bwMode="auto">
          <a:xfrm flipV="1">
            <a:off x="3184525" y="2767013"/>
            <a:ext cx="1643063" cy="9525"/>
          </a:xfrm>
          <a:prstGeom prst="bentConnector3">
            <a:avLst>
              <a:gd name="adj1" fmla="val 49954"/>
            </a:avLst>
          </a:prstGeom>
          <a:noFill/>
          <a:ln w="31750">
            <a:solidFill>
              <a:srgbClr val="969696"/>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7" name="AutoShape 7"/>
          <p:cNvCxnSpPr>
            <a:cxnSpLocks noChangeShapeType="1"/>
            <a:stCxn id="2" idx="2"/>
            <a:endCxn id="3" idx="3"/>
          </p:cNvCxnSpPr>
          <p:nvPr/>
        </p:nvCxnSpPr>
        <p:spPr bwMode="auto">
          <a:xfrm rot="5400000">
            <a:off x="5509418" y="4028282"/>
            <a:ext cx="1751013" cy="539750"/>
          </a:xfrm>
          <a:prstGeom prst="bentConnector2">
            <a:avLst/>
          </a:prstGeom>
          <a:noFill/>
          <a:ln w="31750">
            <a:solidFill>
              <a:srgbClr val="969696"/>
            </a:solidFill>
            <a:prstDash val="dash"/>
            <a:miter lim="800000"/>
            <a:headEnd type="triangle" w="lg" len="med"/>
            <a:tailEnd type="triangle" w="lg" len="med"/>
          </a:ln>
          <a:effectLst>
            <a:outerShdw blurRad="63500" dist="107763" dir="8100000" algn="ctr" rotWithShape="0">
              <a:schemeClr val="bg2">
                <a:alpha val="50000"/>
              </a:schemeClr>
            </a:outerShdw>
          </a:effectLst>
          <a:extLst>
            <a:ext uri="{909E8E84-426E-40dd-AFC4-6F175D3DCCD1}">
              <a14:hiddenFill xmlns:a14="http://schemas.microsoft.com/office/drawing/2010/main">
                <a:noFill/>
              </a14:hiddenFill>
            </a:ext>
          </a:extLst>
        </p:spPr>
      </p:cxnSp>
      <p:sp>
        <p:nvSpPr>
          <p:cNvPr id="8" name="Text Box 8"/>
          <p:cNvSpPr txBox="1">
            <a:spLocks noChangeArrowheads="1"/>
          </p:cNvSpPr>
          <p:nvPr/>
        </p:nvSpPr>
        <p:spPr bwMode="auto">
          <a:xfrm>
            <a:off x="1073150" y="69850"/>
            <a:ext cx="7943850"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lnSpc>
                <a:spcPct val="100000"/>
              </a:lnSpc>
              <a:spcBef>
                <a:spcPct val="0"/>
              </a:spcBef>
            </a:pPr>
            <a:r>
              <a:rPr lang="it-IT" sz="3600" b="1" i="0" dirty="0">
                <a:solidFill>
                  <a:srgbClr val="000066"/>
                </a:solidFill>
                <a:effectLst>
                  <a:outerShdw blurRad="38100" dist="38100" dir="2700000" algn="tl">
                    <a:srgbClr val="DDDDDD"/>
                  </a:outerShdw>
                </a:effectLst>
              </a:rPr>
              <a:t>… un bit di:</a:t>
            </a:r>
            <a:endParaRPr lang="en-GB" sz="3600" b="1" i="0" dirty="0">
              <a:solidFill>
                <a:srgbClr val="000066"/>
              </a:solidFill>
              <a:effectLst>
                <a:outerShdw blurRad="38100" dist="38100" dir="2700000" algn="tl">
                  <a:srgbClr val="DDDDDD"/>
                </a:outerShdw>
              </a:effectLst>
            </a:endParaRPr>
          </a:p>
        </p:txBody>
      </p:sp>
    </p:spTree>
    <p:extLst>
      <p:ext uri="{BB962C8B-B14F-4D97-AF65-F5344CB8AC3E}">
        <p14:creationId xmlns:p14="http://schemas.microsoft.com/office/powerpoint/2010/main" val="4214000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02129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676" y="2614613"/>
            <a:ext cx="1690687" cy="10620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735013" y="1298575"/>
            <a:ext cx="8064500"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50000"/>
              </a:spcBef>
            </a:pPr>
            <a:r>
              <a:rPr lang="en-US" sz="2400" b="0" i="0" dirty="0" err="1"/>
              <a:t>ognuno</a:t>
            </a:r>
            <a:r>
              <a:rPr lang="en-US" sz="2400" b="0" i="0" dirty="0"/>
              <a:t> ha </a:t>
            </a:r>
            <a:r>
              <a:rPr lang="en-US" sz="2400" b="0" i="0" dirty="0" err="1"/>
              <a:t>già</a:t>
            </a:r>
            <a:r>
              <a:rPr lang="en-US" sz="2400" b="0" i="0" dirty="0"/>
              <a:t> </a:t>
            </a:r>
            <a:r>
              <a:rPr lang="en-US" sz="2400" b="0" i="0" dirty="0" err="1"/>
              <a:t>parcheggiato</a:t>
            </a:r>
            <a:r>
              <a:rPr lang="en-US" sz="2400" b="0" i="0" dirty="0"/>
              <a:t> la </a:t>
            </a:r>
            <a:r>
              <a:rPr lang="en-US" sz="2400" b="0" i="0" dirty="0" err="1"/>
              <a:t>propria</a:t>
            </a:r>
            <a:r>
              <a:rPr lang="en-US" sz="2400" b="0" i="0" dirty="0"/>
              <a:t> </a:t>
            </a:r>
            <a:r>
              <a:rPr lang="en-US" sz="2400" b="0" i="0" dirty="0" err="1"/>
              <a:t>autovettura</a:t>
            </a:r>
            <a:r>
              <a:rPr lang="en-US" sz="2400" b="0" i="0" dirty="0"/>
              <a:t>. </a:t>
            </a:r>
            <a:r>
              <a:rPr lang="en-US" sz="2400" b="0" i="0" dirty="0" err="1"/>
              <a:t>Qual’è</a:t>
            </a:r>
            <a:r>
              <a:rPr lang="en-US" sz="2400" b="0" i="0" dirty="0"/>
              <a:t> la </a:t>
            </a:r>
            <a:r>
              <a:rPr lang="en-US" sz="2400" b="0" i="0" dirty="0" err="1"/>
              <a:t>probabilità</a:t>
            </a:r>
            <a:r>
              <a:rPr lang="en-US" sz="2400" b="0" i="0" dirty="0"/>
              <a:t> </a:t>
            </a:r>
            <a:r>
              <a:rPr lang="en-US" sz="2400" b="0" i="0" dirty="0" err="1"/>
              <a:t>che</a:t>
            </a:r>
            <a:r>
              <a:rPr lang="en-US" sz="2400" b="0" i="0" dirty="0"/>
              <a:t> </a:t>
            </a:r>
            <a:r>
              <a:rPr lang="en-US" sz="2400" b="0" i="0" dirty="0" err="1" smtClean="0"/>
              <a:t>Ciccio</a:t>
            </a:r>
            <a:r>
              <a:rPr lang="en-US" sz="2400" b="0" i="0" dirty="0" smtClean="0"/>
              <a:t> </a:t>
            </a:r>
            <a:r>
              <a:rPr lang="en-US" sz="2400" b="0" i="0" dirty="0" err="1"/>
              <a:t>avrà</a:t>
            </a:r>
            <a:r>
              <a:rPr lang="en-US" sz="2400" b="0" i="0" dirty="0"/>
              <a:t> di </a:t>
            </a:r>
            <a:r>
              <a:rPr lang="en-US" sz="2400" b="0" i="0" dirty="0" err="1"/>
              <a:t>parcheggiare</a:t>
            </a:r>
            <a:r>
              <a:rPr lang="en-US" sz="2400" b="0" i="0" dirty="0"/>
              <a:t> la </a:t>
            </a:r>
            <a:r>
              <a:rPr lang="en-US" sz="2400" b="0" i="0" dirty="0" err="1"/>
              <a:t>sua</a:t>
            </a:r>
            <a:r>
              <a:rPr lang="en-US" sz="2400" b="0" i="0" dirty="0"/>
              <a:t> </a:t>
            </a:r>
            <a:r>
              <a:rPr lang="en-US" sz="2400" b="0" i="0" dirty="0" err="1"/>
              <a:t>automobilina</a:t>
            </a:r>
            <a:r>
              <a:rPr lang="en-US" sz="2400" b="0" i="0" dirty="0"/>
              <a:t>?</a:t>
            </a:r>
          </a:p>
        </p:txBody>
      </p:sp>
      <p:sp>
        <p:nvSpPr>
          <p:cNvPr id="4" name="Text Box 137"/>
          <p:cNvSpPr txBox="1">
            <a:spLocks noChangeArrowheads="1"/>
          </p:cNvSpPr>
          <p:nvPr/>
        </p:nvSpPr>
        <p:spPr bwMode="auto">
          <a:xfrm>
            <a:off x="315913" y="6259513"/>
            <a:ext cx="3124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800" i="0">
                <a:solidFill>
                  <a:srgbClr val="000066"/>
                </a:solidFill>
                <a:effectLst>
                  <a:outerShdw blurRad="38100" dist="38100" dir="2700000" algn="tl">
                    <a:srgbClr val="DDDDDD"/>
                  </a:outerShdw>
                </a:effectLst>
              </a:rPr>
              <a:t>LOGICA PROBABILISTICA</a:t>
            </a:r>
          </a:p>
        </p:txBody>
      </p:sp>
      <p:sp>
        <p:nvSpPr>
          <p:cNvPr id="5" name="Text Box 138"/>
          <p:cNvSpPr txBox="1">
            <a:spLocks noChangeArrowheads="1"/>
          </p:cNvSpPr>
          <p:nvPr/>
        </p:nvSpPr>
        <p:spPr bwMode="auto">
          <a:xfrm>
            <a:off x="5791201" y="6257925"/>
            <a:ext cx="2106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800" i="0">
                <a:solidFill>
                  <a:srgbClr val="000066"/>
                </a:solidFill>
                <a:effectLst>
                  <a:outerShdw blurRad="38100" dist="38100" dir="2700000" algn="tl">
                    <a:srgbClr val="DDDDDD"/>
                  </a:outerShdw>
                </a:effectLst>
              </a:rPr>
              <a:t>LOGICA “</a:t>
            </a:r>
            <a:r>
              <a:rPr lang="en-US" sz="1800">
                <a:solidFill>
                  <a:srgbClr val="000066"/>
                </a:solidFill>
                <a:effectLst>
                  <a:outerShdw blurRad="38100" dist="38100" dir="2700000" algn="tl">
                    <a:srgbClr val="DDDDDD"/>
                  </a:outerShdw>
                </a:effectLst>
              </a:rPr>
              <a:t>FUZZY</a:t>
            </a:r>
            <a:r>
              <a:rPr lang="en-US" sz="1800" i="0">
                <a:solidFill>
                  <a:srgbClr val="000066"/>
                </a:solidFill>
                <a:effectLst>
                  <a:outerShdw blurRad="38100" dist="38100" dir="2700000" algn="tl">
                    <a:srgbClr val="DDDDDD"/>
                  </a:outerShdw>
                </a:effectLst>
              </a:rPr>
              <a:t>”</a:t>
            </a:r>
          </a:p>
        </p:txBody>
      </p:sp>
      <p:grpSp>
        <p:nvGrpSpPr>
          <p:cNvPr id="6" name="Group 5"/>
          <p:cNvGrpSpPr>
            <a:grpSpLocks/>
          </p:cNvGrpSpPr>
          <p:nvPr/>
        </p:nvGrpSpPr>
        <p:grpSpPr bwMode="auto">
          <a:xfrm>
            <a:off x="512763" y="2513014"/>
            <a:ext cx="2689226" cy="3676651"/>
            <a:chOff x="522" y="1437"/>
            <a:chExt cx="1694" cy="2316"/>
          </a:xfrm>
        </p:grpSpPr>
        <p:grpSp>
          <p:nvGrpSpPr>
            <p:cNvPr id="55" name="Group 54"/>
            <p:cNvGrpSpPr>
              <a:grpSpLocks/>
            </p:cNvGrpSpPr>
            <p:nvPr/>
          </p:nvGrpSpPr>
          <p:grpSpPr bwMode="auto">
            <a:xfrm>
              <a:off x="522" y="1676"/>
              <a:ext cx="1694" cy="2077"/>
              <a:chOff x="603" y="1901"/>
              <a:chExt cx="1694" cy="2077"/>
            </a:xfrm>
          </p:grpSpPr>
          <p:grpSp>
            <p:nvGrpSpPr>
              <p:cNvPr id="57" name="Group 56"/>
              <p:cNvGrpSpPr>
                <a:grpSpLocks/>
              </p:cNvGrpSpPr>
              <p:nvPr/>
            </p:nvGrpSpPr>
            <p:grpSpPr bwMode="auto">
              <a:xfrm>
                <a:off x="603" y="1901"/>
                <a:ext cx="1694" cy="2077"/>
                <a:chOff x="612" y="1874"/>
                <a:chExt cx="1694" cy="2077"/>
              </a:xfrm>
            </p:grpSpPr>
            <p:grpSp>
              <p:nvGrpSpPr>
                <p:cNvPr id="85" name="Group 84"/>
                <p:cNvGrpSpPr>
                  <a:grpSpLocks/>
                </p:cNvGrpSpPr>
                <p:nvPr/>
              </p:nvGrpSpPr>
              <p:grpSpPr bwMode="auto">
                <a:xfrm>
                  <a:off x="612" y="1874"/>
                  <a:ext cx="1694" cy="2077"/>
                  <a:chOff x="612" y="1874"/>
                  <a:chExt cx="1694" cy="2077"/>
                </a:xfrm>
              </p:grpSpPr>
              <p:sp>
                <p:nvSpPr>
                  <p:cNvPr id="89" name="Rectangle 88"/>
                  <p:cNvSpPr>
                    <a:spLocks noChangeArrowheads="1"/>
                  </p:cNvSpPr>
                  <p:nvPr/>
                </p:nvSpPr>
                <p:spPr bwMode="auto">
                  <a:xfrm>
                    <a:off x="612" y="1891"/>
                    <a:ext cx="1683" cy="205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0" name="Line 7"/>
                  <p:cNvSpPr>
                    <a:spLocks noChangeShapeType="1"/>
                  </p:cNvSpPr>
                  <p:nvPr/>
                </p:nvSpPr>
                <p:spPr bwMode="auto">
                  <a:xfrm flipH="1">
                    <a:off x="1152" y="1874"/>
                    <a:ext cx="0" cy="2067"/>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1" name="Line 9"/>
                  <p:cNvSpPr>
                    <a:spLocks noChangeShapeType="1"/>
                  </p:cNvSpPr>
                  <p:nvPr/>
                </p:nvSpPr>
                <p:spPr bwMode="auto">
                  <a:xfrm>
                    <a:off x="613" y="2316"/>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2" name="Line 10"/>
                  <p:cNvSpPr>
                    <a:spLocks noChangeShapeType="1"/>
                  </p:cNvSpPr>
                  <p:nvPr/>
                </p:nvSpPr>
                <p:spPr bwMode="auto">
                  <a:xfrm>
                    <a:off x="623" y="2740"/>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3" name="Line 11"/>
                  <p:cNvSpPr>
                    <a:spLocks noChangeShapeType="1"/>
                  </p:cNvSpPr>
                  <p:nvPr/>
                </p:nvSpPr>
                <p:spPr bwMode="auto">
                  <a:xfrm>
                    <a:off x="615" y="3164"/>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4" name="Line 12"/>
                  <p:cNvSpPr>
                    <a:spLocks noChangeShapeType="1"/>
                  </p:cNvSpPr>
                  <p:nvPr/>
                </p:nvSpPr>
                <p:spPr bwMode="auto">
                  <a:xfrm>
                    <a:off x="616" y="3561"/>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5" name="Line 13"/>
                  <p:cNvSpPr>
                    <a:spLocks noChangeShapeType="1"/>
                  </p:cNvSpPr>
                  <p:nvPr/>
                </p:nvSpPr>
                <p:spPr bwMode="auto">
                  <a:xfrm flipH="1">
                    <a:off x="1756" y="1884"/>
                    <a:ext cx="0" cy="2067"/>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6" name="Line 14"/>
                  <p:cNvSpPr>
                    <a:spLocks noChangeShapeType="1"/>
                  </p:cNvSpPr>
                  <p:nvPr/>
                </p:nvSpPr>
                <p:spPr bwMode="auto">
                  <a:xfrm>
                    <a:off x="1757" y="2317"/>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7" name="Line 15"/>
                  <p:cNvSpPr>
                    <a:spLocks noChangeShapeType="1"/>
                  </p:cNvSpPr>
                  <p:nvPr/>
                </p:nvSpPr>
                <p:spPr bwMode="auto">
                  <a:xfrm>
                    <a:off x="1767" y="2741"/>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8" name="Line 16"/>
                  <p:cNvSpPr>
                    <a:spLocks noChangeShapeType="1"/>
                  </p:cNvSpPr>
                  <p:nvPr/>
                </p:nvSpPr>
                <p:spPr bwMode="auto">
                  <a:xfrm>
                    <a:off x="1759" y="3165"/>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99" name="Line 17"/>
                  <p:cNvSpPr>
                    <a:spLocks noChangeShapeType="1"/>
                  </p:cNvSpPr>
                  <p:nvPr/>
                </p:nvSpPr>
                <p:spPr bwMode="auto">
                  <a:xfrm>
                    <a:off x="1760" y="3562"/>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
              <p:nvSpPr>
                <p:cNvPr id="86" name="AutoShape 19"/>
                <p:cNvSpPr>
                  <a:spLocks noChangeArrowheads="1"/>
                </p:cNvSpPr>
                <p:nvPr/>
              </p:nvSpPr>
              <p:spPr bwMode="auto">
                <a:xfrm>
                  <a:off x="1372" y="2020"/>
                  <a:ext cx="201" cy="375"/>
                </a:xfrm>
                <a:prstGeom prst="downArrow">
                  <a:avLst>
                    <a:gd name="adj1" fmla="val 50000"/>
                    <a:gd name="adj2" fmla="val 4664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87" name="AutoShape 20"/>
                <p:cNvSpPr>
                  <a:spLocks noChangeArrowheads="1"/>
                </p:cNvSpPr>
                <p:nvPr/>
              </p:nvSpPr>
              <p:spPr bwMode="auto">
                <a:xfrm>
                  <a:off x="1371" y="3417"/>
                  <a:ext cx="201" cy="375"/>
                </a:xfrm>
                <a:prstGeom prst="downArrow">
                  <a:avLst>
                    <a:gd name="adj1" fmla="val 50000"/>
                    <a:gd name="adj2" fmla="val 4664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88" name="AutoShape 21"/>
                <p:cNvSpPr>
                  <a:spLocks noChangeArrowheads="1"/>
                </p:cNvSpPr>
                <p:nvPr/>
              </p:nvSpPr>
              <p:spPr bwMode="auto">
                <a:xfrm>
                  <a:off x="1369" y="2720"/>
                  <a:ext cx="201" cy="375"/>
                </a:xfrm>
                <a:prstGeom prst="downArrow">
                  <a:avLst>
                    <a:gd name="adj1" fmla="val 50000"/>
                    <a:gd name="adj2" fmla="val 4664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58" name="Group 57"/>
              <p:cNvGrpSpPr>
                <a:grpSpLocks/>
              </p:cNvGrpSpPr>
              <p:nvPr/>
            </p:nvGrpSpPr>
            <p:grpSpPr bwMode="auto">
              <a:xfrm>
                <a:off x="623" y="2003"/>
                <a:ext cx="484" cy="256"/>
                <a:chOff x="705" y="1509"/>
                <a:chExt cx="484" cy="256"/>
              </a:xfrm>
            </p:grpSpPr>
            <p:sp>
              <p:nvSpPr>
                <p:cNvPr id="83" name="Rectangle 82"/>
                <p:cNvSpPr>
                  <a:spLocks noChangeArrowheads="1"/>
                </p:cNvSpPr>
                <p:nvPr/>
              </p:nvSpPr>
              <p:spPr bwMode="auto">
                <a:xfrm>
                  <a:off x="705" y="1509"/>
                  <a:ext cx="484" cy="2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84" name="Rectangle 83"/>
                <p:cNvSpPr>
                  <a:spLocks noChangeArrowheads="1"/>
                </p:cNvSpPr>
                <p:nvPr/>
              </p:nvSpPr>
              <p:spPr bwMode="auto">
                <a:xfrm>
                  <a:off x="788" y="1563"/>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59" name="Group 58"/>
              <p:cNvGrpSpPr>
                <a:grpSpLocks/>
              </p:cNvGrpSpPr>
              <p:nvPr/>
            </p:nvGrpSpPr>
            <p:grpSpPr bwMode="auto">
              <a:xfrm>
                <a:off x="1774" y="2000"/>
                <a:ext cx="484" cy="256"/>
                <a:chOff x="1363" y="1498"/>
                <a:chExt cx="484" cy="256"/>
              </a:xfrm>
            </p:grpSpPr>
            <p:sp>
              <p:nvSpPr>
                <p:cNvPr id="81" name="Rectangle 80"/>
                <p:cNvSpPr>
                  <a:spLocks noChangeArrowheads="1"/>
                </p:cNvSpPr>
                <p:nvPr/>
              </p:nvSpPr>
              <p:spPr bwMode="auto">
                <a:xfrm>
                  <a:off x="1363" y="1498"/>
                  <a:ext cx="484" cy="25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82" name="Rectangle 81"/>
                <p:cNvSpPr>
                  <a:spLocks noChangeArrowheads="1"/>
                </p:cNvSpPr>
                <p:nvPr/>
              </p:nvSpPr>
              <p:spPr bwMode="auto">
                <a:xfrm>
                  <a:off x="1446" y="1552"/>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60" name="Group 59"/>
              <p:cNvGrpSpPr>
                <a:grpSpLocks/>
              </p:cNvGrpSpPr>
              <p:nvPr/>
            </p:nvGrpSpPr>
            <p:grpSpPr bwMode="auto">
              <a:xfrm>
                <a:off x="621" y="2841"/>
                <a:ext cx="484" cy="256"/>
                <a:chOff x="1363" y="1498"/>
                <a:chExt cx="484" cy="256"/>
              </a:xfrm>
            </p:grpSpPr>
            <p:sp>
              <p:nvSpPr>
                <p:cNvPr id="79" name="Rectangle 78"/>
                <p:cNvSpPr>
                  <a:spLocks noChangeArrowheads="1"/>
                </p:cNvSpPr>
                <p:nvPr/>
              </p:nvSpPr>
              <p:spPr bwMode="auto">
                <a:xfrm>
                  <a:off x="1363" y="1498"/>
                  <a:ext cx="484" cy="25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80" name="Rectangle 79"/>
                <p:cNvSpPr>
                  <a:spLocks noChangeArrowheads="1"/>
                </p:cNvSpPr>
                <p:nvPr/>
              </p:nvSpPr>
              <p:spPr bwMode="auto">
                <a:xfrm>
                  <a:off x="1446" y="1552"/>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61" name="Group 60"/>
              <p:cNvGrpSpPr>
                <a:grpSpLocks/>
              </p:cNvGrpSpPr>
              <p:nvPr/>
            </p:nvGrpSpPr>
            <p:grpSpPr bwMode="auto">
              <a:xfrm>
                <a:off x="621" y="3639"/>
                <a:ext cx="484" cy="256"/>
                <a:chOff x="1399" y="1481"/>
                <a:chExt cx="484" cy="256"/>
              </a:xfrm>
            </p:grpSpPr>
            <p:sp>
              <p:nvSpPr>
                <p:cNvPr id="77" name="Rectangle 76"/>
                <p:cNvSpPr>
                  <a:spLocks noChangeArrowheads="1"/>
                </p:cNvSpPr>
                <p:nvPr/>
              </p:nvSpPr>
              <p:spPr bwMode="auto">
                <a:xfrm>
                  <a:off x="1399" y="1481"/>
                  <a:ext cx="484" cy="25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78" name="Rectangle 77"/>
                <p:cNvSpPr>
                  <a:spLocks noChangeArrowheads="1"/>
                </p:cNvSpPr>
                <p:nvPr/>
              </p:nvSpPr>
              <p:spPr bwMode="auto">
                <a:xfrm>
                  <a:off x="1482" y="1535"/>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62" name="Group 61"/>
              <p:cNvGrpSpPr>
                <a:grpSpLocks/>
              </p:cNvGrpSpPr>
              <p:nvPr/>
            </p:nvGrpSpPr>
            <p:grpSpPr bwMode="auto">
              <a:xfrm>
                <a:off x="1773" y="2422"/>
                <a:ext cx="484" cy="256"/>
                <a:chOff x="1399" y="1481"/>
                <a:chExt cx="484" cy="256"/>
              </a:xfrm>
            </p:grpSpPr>
            <p:sp>
              <p:nvSpPr>
                <p:cNvPr id="75" name="Rectangle 74"/>
                <p:cNvSpPr>
                  <a:spLocks noChangeArrowheads="1"/>
                </p:cNvSpPr>
                <p:nvPr/>
              </p:nvSpPr>
              <p:spPr bwMode="auto">
                <a:xfrm>
                  <a:off x="1399" y="1481"/>
                  <a:ext cx="484" cy="25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76" name="Rectangle 75"/>
                <p:cNvSpPr>
                  <a:spLocks noChangeArrowheads="1"/>
                </p:cNvSpPr>
                <p:nvPr/>
              </p:nvSpPr>
              <p:spPr bwMode="auto">
                <a:xfrm>
                  <a:off x="1482" y="1535"/>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63" name="Group 62"/>
              <p:cNvGrpSpPr>
                <a:grpSpLocks/>
              </p:cNvGrpSpPr>
              <p:nvPr/>
            </p:nvGrpSpPr>
            <p:grpSpPr bwMode="auto">
              <a:xfrm>
                <a:off x="622" y="3255"/>
                <a:ext cx="484" cy="256"/>
                <a:chOff x="1399" y="1517"/>
                <a:chExt cx="484" cy="256"/>
              </a:xfrm>
            </p:grpSpPr>
            <p:sp>
              <p:nvSpPr>
                <p:cNvPr id="73" name="Rectangle 72"/>
                <p:cNvSpPr>
                  <a:spLocks noChangeArrowheads="1"/>
                </p:cNvSpPr>
                <p:nvPr/>
              </p:nvSpPr>
              <p:spPr bwMode="auto">
                <a:xfrm>
                  <a:off x="1399" y="1517"/>
                  <a:ext cx="484" cy="2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74" name="Rectangle 73"/>
                <p:cNvSpPr>
                  <a:spLocks noChangeArrowheads="1"/>
                </p:cNvSpPr>
                <p:nvPr/>
              </p:nvSpPr>
              <p:spPr bwMode="auto">
                <a:xfrm>
                  <a:off x="1482"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64" name="Group 63"/>
              <p:cNvGrpSpPr>
                <a:grpSpLocks/>
              </p:cNvGrpSpPr>
              <p:nvPr/>
            </p:nvGrpSpPr>
            <p:grpSpPr bwMode="auto">
              <a:xfrm>
                <a:off x="1764" y="2852"/>
                <a:ext cx="484" cy="256"/>
                <a:chOff x="1389" y="1517"/>
                <a:chExt cx="484" cy="256"/>
              </a:xfrm>
            </p:grpSpPr>
            <p:sp>
              <p:nvSpPr>
                <p:cNvPr id="71" name="Rectangle 70"/>
                <p:cNvSpPr>
                  <a:spLocks noChangeArrowheads="1"/>
                </p:cNvSpPr>
                <p:nvPr/>
              </p:nvSpPr>
              <p:spPr bwMode="auto">
                <a:xfrm>
                  <a:off x="1389" y="1517"/>
                  <a:ext cx="484" cy="2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72" name="Rectangle 71"/>
                <p:cNvSpPr>
                  <a:spLocks noChangeArrowheads="1"/>
                </p:cNvSpPr>
                <p:nvPr/>
              </p:nvSpPr>
              <p:spPr bwMode="auto">
                <a:xfrm>
                  <a:off x="1472"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65" name="Group 64"/>
              <p:cNvGrpSpPr>
                <a:grpSpLocks/>
              </p:cNvGrpSpPr>
              <p:nvPr/>
            </p:nvGrpSpPr>
            <p:grpSpPr bwMode="auto">
              <a:xfrm>
                <a:off x="1772" y="3655"/>
                <a:ext cx="484" cy="256"/>
                <a:chOff x="1389" y="1517"/>
                <a:chExt cx="484" cy="256"/>
              </a:xfrm>
            </p:grpSpPr>
            <p:sp>
              <p:nvSpPr>
                <p:cNvPr id="69" name="Rectangle 68"/>
                <p:cNvSpPr>
                  <a:spLocks noChangeArrowheads="1"/>
                </p:cNvSpPr>
                <p:nvPr/>
              </p:nvSpPr>
              <p:spPr bwMode="auto">
                <a:xfrm>
                  <a:off x="1389" y="1517"/>
                  <a:ext cx="484" cy="2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70" name="Rectangle 69"/>
                <p:cNvSpPr>
                  <a:spLocks noChangeArrowheads="1"/>
                </p:cNvSpPr>
                <p:nvPr/>
              </p:nvSpPr>
              <p:spPr bwMode="auto">
                <a:xfrm>
                  <a:off x="1472"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66" name="Group 65"/>
              <p:cNvGrpSpPr>
                <a:grpSpLocks/>
              </p:cNvGrpSpPr>
              <p:nvPr/>
            </p:nvGrpSpPr>
            <p:grpSpPr bwMode="auto">
              <a:xfrm>
                <a:off x="612" y="2413"/>
                <a:ext cx="484" cy="256"/>
                <a:chOff x="1371" y="1517"/>
                <a:chExt cx="484" cy="256"/>
              </a:xfrm>
            </p:grpSpPr>
            <p:sp>
              <p:nvSpPr>
                <p:cNvPr id="67" name="Rectangle 66"/>
                <p:cNvSpPr>
                  <a:spLocks noChangeArrowheads="1"/>
                </p:cNvSpPr>
                <p:nvPr/>
              </p:nvSpPr>
              <p:spPr bwMode="auto">
                <a:xfrm>
                  <a:off x="1371" y="1517"/>
                  <a:ext cx="484" cy="25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68" name="Rectangle 67"/>
                <p:cNvSpPr>
                  <a:spLocks noChangeArrowheads="1"/>
                </p:cNvSpPr>
                <p:nvPr/>
              </p:nvSpPr>
              <p:spPr bwMode="auto">
                <a:xfrm>
                  <a:off x="1454"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sp>
          <p:nvSpPr>
            <p:cNvPr id="56" name="Text Box 139"/>
            <p:cNvSpPr txBox="1">
              <a:spLocks noChangeArrowheads="1"/>
            </p:cNvSpPr>
            <p:nvPr/>
          </p:nvSpPr>
          <p:spPr bwMode="auto">
            <a:xfrm>
              <a:off x="559" y="1437"/>
              <a:ext cx="16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800" i="0">
                  <a:solidFill>
                    <a:srgbClr val="000066"/>
                  </a:solidFill>
                  <a:effectLst>
                    <a:outerShdw blurRad="38100" dist="38100" dir="2700000" algn="tl">
                      <a:srgbClr val="DDDDDD"/>
                    </a:outerShdw>
                  </a:effectLst>
                </a:rPr>
                <a:t>SCENARIO IDEALE…</a:t>
              </a:r>
            </a:p>
          </p:txBody>
        </p:sp>
      </p:grpSp>
      <p:grpSp>
        <p:nvGrpSpPr>
          <p:cNvPr id="7" name="Group 6"/>
          <p:cNvGrpSpPr>
            <a:grpSpLocks/>
          </p:cNvGrpSpPr>
          <p:nvPr/>
        </p:nvGrpSpPr>
        <p:grpSpPr bwMode="auto">
          <a:xfrm>
            <a:off x="5389563" y="2555876"/>
            <a:ext cx="2936875" cy="3673476"/>
            <a:chOff x="3594" y="1464"/>
            <a:chExt cx="1850" cy="2314"/>
          </a:xfrm>
        </p:grpSpPr>
        <p:grpSp>
          <p:nvGrpSpPr>
            <p:cNvPr id="10" name="Group 9"/>
            <p:cNvGrpSpPr>
              <a:grpSpLocks/>
            </p:cNvGrpSpPr>
            <p:nvPr/>
          </p:nvGrpSpPr>
          <p:grpSpPr bwMode="auto">
            <a:xfrm>
              <a:off x="3594" y="1701"/>
              <a:ext cx="1694" cy="2077"/>
              <a:chOff x="3621" y="1836"/>
              <a:chExt cx="1694" cy="2077"/>
            </a:xfrm>
          </p:grpSpPr>
          <p:grpSp>
            <p:nvGrpSpPr>
              <p:cNvPr id="12" name="Group 11"/>
              <p:cNvGrpSpPr>
                <a:grpSpLocks/>
              </p:cNvGrpSpPr>
              <p:nvPr/>
            </p:nvGrpSpPr>
            <p:grpSpPr bwMode="auto">
              <a:xfrm>
                <a:off x="3621" y="1836"/>
                <a:ext cx="1694" cy="2077"/>
                <a:chOff x="612" y="1874"/>
                <a:chExt cx="1694" cy="2077"/>
              </a:xfrm>
            </p:grpSpPr>
            <p:grpSp>
              <p:nvGrpSpPr>
                <p:cNvPr id="40" name="Group 39"/>
                <p:cNvGrpSpPr>
                  <a:grpSpLocks/>
                </p:cNvGrpSpPr>
                <p:nvPr/>
              </p:nvGrpSpPr>
              <p:grpSpPr bwMode="auto">
                <a:xfrm>
                  <a:off x="612" y="1874"/>
                  <a:ext cx="1694" cy="2077"/>
                  <a:chOff x="612" y="1874"/>
                  <a:chExt cx="1694" cy="2077"/>
                </a:xfrm>
              </p:grpSpPr>
              <p:sp>
                <p:nvSpPr>
                  <p:cNvPr id="44" name="Rectangle 43"/>
                  <p:cNvSpPr>
                    <a:spLocks noChangeArrowheads="1"/>
                  </p:cNvSpPr>
                  <p:nvPr/>
                </p:nvSpPr>
                <p:spPr bwMode="auto">
                  <a:xfrm>
                    <a:off x="612" y="1891"/>
                    <a:ext cx="1683" cy="205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5" name="Line 96"/>
                  <p:cNvSpPr>
                    <a:spLocks noChangeShapeType="1"/>
                  </p:cNvSpPr>
                  <p:nvPr/>
                </p:nvSpPr>
                <p:spPr bwMode="auto">
                  <a:xfrm flipH="1">
                    <a:off x="1152" y="1874"/>
                    <a:ext cx="0" cy="2067"/>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6" name="Line 97"/>
                  <p:cNvSpPr>
                    <a:spLocks noChangeShapeType="1"/>
                  </p:cNvSpPr>
                  <p:nvPr/>
                </p:nvSpPr>
                <p:spPr bwMode="auto">
                  <a:xfrm>
                    <a:off x="613" y="2316"/>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7" name="Line 98"/>
                  <p:cNvSpPr>
                    <a:spLocks noChangeShapeType="1"/>
                  </p:cNvSpPr>
                  <p:nvPr/>
                </p:nvSpPr>
                <p:spPr bwMode="auto">
                  <a:xfrm>
                    <a:off x="623" y="2740"/>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8" name="Line 99"/>
                  <p:cNvSpPr>
                    <a:spLocks noChangeShapeType="1"/>
                  </p:cNvSpPr>
                  <p:nvPr/>
                </p:nvSpPr>
                <p:spPr bwMode="auto">
                  <a:xfrm>
                    <a:off x="615" y="3164"/>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9" name="Line 100"/>
                  <p:cNvSpPr>
                    <a:spLocks noChangeShapeType="1"/>
                  </p:cNvSpPr>
                  <p:nvPr/>
                </p:nvSpPr>
                <p:spPr bwMode="auto">
                  <a:xfrm>
                    <a:off x="616" y="3561"/>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50" name="Line 101"/>
                  <p:cNvSpPr>
                    <a:spLocks noChangeShapeType="1"/>
                  </p:cNvSpPr>
                  <p:nvPr/>
                </p:nvSpPr>
                <p:spPr bwMode="auto">
                  <a:xfrm flipH="1">
                    <a:off x="1756" y="1884"/>
                    <a:ext cx="0" cy="2067"/>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51" name="Line 102"/>
                  <p:cNvSpPr>
                    <a:spLocks noChangeShapeType="1"/>
                  </p:cNvSpPr>
                  <p:nvPr/>
                </p:nvSpPr>
                <p:spPr bwMode="auto">
                  <a:xfrm>
                    <a:off x="1757" y="2317"/>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52" name="Line 103"/>
                  <p:cNvSpPr>
                    <a:spLocks noChangeShapeType="1"/>
                  </p:cNvSpPr>
                  <p:nvPr/>
                </p:nvSpPr>
                <p:spPr bwMode="auto">
                  <a:xfrm>
                    <a:off x="1767" y="2741"/>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53" name="Line 104"/>
                  <p:cNvSpPr>
                    <a:spLocks noChangeShapeType="1"/>
                  </p:cNvSpPr>
                  <p:nvPr/>
                </p:nvSpPr>
                <p:spPr bwMode="auto">
                  <a:xfrm>
                    <a:off x="1759" y="3165"/>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54" name="Line 105"/>
                  <p:cNvSpPr>
                    <a:spLocks noChangeShapeType="1"/>
                  </p:cNvSpPr>
                  <p:nvPr/>
                </p:nvSpPr>
                <p:spPr bwMode="auto">
                  <a:xfrm>
                    <a:off x="1760" y="3562"/>
                    <a:ext cx="539"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sp>
              <p:nvSpPr>
                <p:cNvPr id="41" name="AutoShape 106"/>
                <p:cNvSpPr>
                  <a:spLocks noChangeArrowheads="1"/>
                </p:cNvSpPr>
                <p:nvPr/>
              </p:nvSpPr>
              <p:spPr bwMode="auto">
                <a:xfrm>
                  <a:off x="1372" y="2020"/>
                  <a:ext cx="201" cy="375"/>
                </a:xfrm>
                <a:prstGeom prst="downArrow">
                  <a:avLst>
                    <a:gd name="adj1" fmla="val 50000"/>
                    <a:gd name="adj2" fmla="val 4664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2" name="AutoShape 107"/>
                <p:cNvSpPr>
                  <a:spLocks noChangeArrowheads="1"/>
                </p:cNvSpPr>
                <p:nvPr/>
              </p:nvSpPr>
              <p:spPr bwMode="auto">
                <a:xfrm>
                  <a:off x="1371" y="3417"/>
                  <a:ext cx="201" cy="375"/>
                </a:xfrm>
                <a:prstGeom prst="downArrow">
                  <a:avLst>
                    <a:gd name="adj1" fmla="val 50000"/>
                    <a:gd name="adj2" fmla="val 4664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43" name="AutoShape 108"/>
                <p:cNvSpPr>
                  <a:spLocks noChangeArrowheads="1"/>
                </p:cNvSpPr>
                <p:nvPr/>
              </p:nvSpPr>
              <p:spPr bwMode="auto">
                <a:xfrm>
                  <a:off x="1369" y="2720"/>
                  <a:ext cx="201" cy="375"/>
                </a:xfrm>
                <a:prstGeom prst="downArrow">
                  <a:avLst>
                    <a:gd name="adj1" fmla="val 50000"/>
                    <a:gd name="adj2" fmla="val 46642"/>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13" name="Group 12"/>
              <p:cNvGrpSpPr>
                <a:grpSpLocks/>
              </p:cNvGrpSpPr>
              <p:nvPr/>
            </p:nvGrpSpPr>
            <p:grpSpPr bwMode="auto">
              <a:xfrm>
                <a:off x="3641" y="1938"/>
                <a:ext cx="484" cy="256"/>
                <a:chOff x="705" y="1509"/>
                <a:chExt cx="484" cy="256"/>
              </a:xfrm>
            </p:grpSpPr>
            <p:sp>
              <p:nvSpPr>
                <p:cNvPr id="38" name="Rectangle 37"/>
                <p:cNvSpPr>
                  <a:spLocks noChangeArrowheads="1"/>
                </p:cNvSpPr>
                <p:nvPr/>
              </p:nvSpPr>
              <p:spPr bwMode="auto">
                <a:xfrm>
                  <a:off x="705" y="1509"/>
                  <a:ext cx="484" cy="2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9" name="Rectangle 38"/>
                <p:cNvSpPr>
                  <a:spLocks noChangeArrowheads="1"/>
                </p:cNvSpPr>
                <p:nvPr/>
              </p:nvSpPr>
              <p:spPr bwMode="auto">
                <a:xfrm>
                  <a:off x="788" y="1563"/>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14" name="Group 13"/>
              <p:cNvGrpSpPr>
                <a:grpSpLocks/>
              </p:cNvGrpSpPr>
              <p:nvPr/>
            </p:nvGrpSpPr>
            <p:grpSpPr bwMode="auto">
              <a:xfrm>
                <a:off x="4792" y="1935"/>
                <a:ext cx="484" cy="256"/>
                <a:chOff x="1363" y="1498"/>
                <a:chExt cx="484" cy="256"/>
              </a:xfrm>
            </p:grpSpPr>
            <p:sp>
              <p:nvSpPr>
                <p:cNvPr id="36" name="Rectangle 35"/>
                <p:cNvSpPr>
                  <a:spLocks noChangeArrowheads="1"/>
                </p:cNvSpPr>
                <p:nvPr/>
              </p:nvSpPr>
              <p:spPr bwMode="auto">
                <a:xfrm>
                  <a:off x="1363" y="1498"/>
                  <a:ext cx="484" cy="25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7" name="Rectangle 36"/>
                <p:cNvSpPr>
                  <a:spLocks noChangeArrowheads="1"/>
                </p:cNvSpPr>
                <p:nvPr/>
              </p:nvSpPr>
              <p:spPr bwMode="auto">
                <a:xfrm>
                  <a:off x="1446" y="1552"/>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15" name="Group 14"/>
              <p:cNvGrpSpPr>
                <a:grpSpLocks/>
              </p:cNvGrpSpPr>
              <p:nvPr/>
            </p:nvGrpSpPr>
            <p:grpSpPr bwMode="auto">
              <a:xfrm>
                <a:off x="3639" y="2776"/>
                <a:ext cx="484" cy="256"/>
                <a:chOff x="1363" y="1498"/>
                <a:chExt cx="484" cy="256"/>
              </a:xfrm>
            </p:grpSpPr>
            <p:sp>
              <p:nvSpPr>
                <p:cNvPr id="34" name="Rectangle 33"/>
                <p:cNvSpPr>
                  <a:spLocks noChangeArrowheads="1"/>
                </p:cNvSpPr>
                <p:nvPr/>
              </p:nvSpPr>
              <p:spPr bwMode="auto">
                <a:xfrm>
                  <a:off x="1363" y="1498"/>
                  <a:ext cx="484" cy="25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5" name="Rectangle 34"/>
                <p:cNvSpPr>
                  <a:spLocks noChangeArrowheads="1"/>
                </p:cNvSpPr>
                <p:nvPr/>
              </p:nvSpPr>
              <p:spPr bwMode="auto">
                <a:xfrm>
                  <a:off x="1446" y="1552"/>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16" name="Group 15"/>
              <p:cNvGrpSpPr>
                <a:grpSpLocks/>
              </p:cNvGrpSpPr>
              <p:nvPr/>
            </p:nvGrpSpPr>
            <p:grpSpPr bwMode="auto">
              <a:xfrm>
                <a:off x="3639" y="3574"/>
                <a:ext cx="484" cy="256"/>
                <a:chOff x="1399" y="1481"/>
                <a:chExt cx="484" cy="256"/>
              </a:xfrm>
            </p:grpSpPr>
            <p:sp>
              <p:nvSpPr>
                <p:cNvPr id="32" name="Rectangle 31"/>
                <p:cNvSpPr>
                  <a:spLocks noChangeArrowheads="1"/>
                </p:cNvSpPr>
                <p:nvPr/>
              </p:nvSpPr>
              <p:spPr bwMode="auto">
                <a:xfrm>
                  <a:off x="1399" y="1481"/>
                  <a:ext cx="484" cy="25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3" name="Rectangle 32"/>
                <p:cNvSpPr>
                  <a:spLocks noChangeArrowheads="1"/>
                </p:cNvSpPr>
                <p:nvPr/>
              </p:nvSpPr>
              <p:spPr bwMode="auto">
                <a:xfrm>
                  <a:off x="1482" y="1535"/>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17" name="Group 16"/>
              <p:cNvGrpSpPr>
                <a:grpSpLocks/>
              </p:cNvGrpSpPr>
              <p:nvPr/>
            </p:nvGrpSpPr>
            <p:grpSpPr bwMode="auto">
              <a:xfrm>
                <a:off x="4791" y="2357"/>
                <a:ext cx="484" cy="256"/>
                <a:chOff x="1399" y="1481"/>
                <a:chExt cx="484" cy="256"/>
              </a:xfrm>
            </p:grpSpPr>
            <p:sp>
              <p:nvSpPr>
                <p:cNvPr id="30" name="Rectangle 29"/>
                <p:cNvSpPr>
                  <a:spLocks noChangeArrowheads="1"/>
                </p:cNvSpPr>
                <p:nvPr/>
              </p:nvSpPr>
              <p:spPr bwMode="auto">
                <a:xfrm>
                  <a:off x="1399" y="1481"/>
                  <a:ext cx="484" cy="25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1" name="Rectangle 30"/>
                <p:cNvSpPr>
                  <a:spLocks noChangeArrowheads="1"/>
                </p:cNvSpPr>
                <p:nvPr/>
              </p:nvSpPr>
              <p:spPr bwMode="auto">
                <a:xfrm>
                  <a:off x="1482" y="1535"/>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18" name="Group 17"/>
              <p:cNvGrpSpPr>
                <a:grpSpLocks/>
              </p:cNvGrpSpPr>
              <p:nvPr/>
            </p:nvGrpSpPr>
            <p:grpSpPr bwMode="auto">
              <a:xfrm>
                <a:off x="3640" y="3190"/>
                <a:ext cx="484" cy="256"/>
                <a:chOff x="1399" y="1517"/>
                <a:chExt cx="484" cy="256"/>
              </a:xfrm>
            </p:grpSpPr>
            <p:sp>
              <p:nvSpPr>
                <p:cNvPr id="28" name="Rectangle 27"/>
                <p:cNvSpPr>
                  <a:spLocks noChangeArrowheads="1"/>
                </p:cNvSpPr>
                <p:nvPr/>
              </p:nvSpPr>
              <p:spPr bwMode="auto">
                <a:xfrm>
                  <a:off x="1399" y="1517"/>
                  <a:ext cx="484" cy="2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9" name="Rectangle 28"/>
                <p:cNvSpPr>
                  <a:spLocks noChangeArrowheads="1"/>
                </p:cNvSpPr>
                <p:nvPr/>
              </p:nvSpPr>
              <p:spPr bwMode="auto">
                <a:xfrm>
                  <a:off x="1482"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19" name="Group 18"/>
              <p:cNvGrpSpPr>
                <a:grpSpLocks/>
              </p:cNvGrpSpPr>
              <p:nvPr/>
            </p:nvGrpSpPr>
            <p:grpSpPr bwMode="auto">
              <a:xfrm rot="-563349">
                <a:off x="4782" y="2961"/>
                <a:ext cx="484" cy="256"/>
                <a:chOff x="1389" y="1517"/>
                <a:chExt cx="484" cy="256"/>
              </a:xfrm>
            </p:grpSpPr>
            <p:sp>
              <p:nvSpPr>
                <p:cNvPr id="26" name="Rectangle 25"/>
                <p:cNvSpPr>
                  <a:spLocks noChangeArrowheads="1"/>
                </p:cNvSpPr>
                <p:nvPr/>
              </p:nvSpPr>
              <p:spPr bwMode="auto">
                <a:xfrm>
                  <a:off x="1389" y="1517"/>
                  <a:ext cx="484" cy="2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7" name="Rectangle 26"/>
                <p:cNvSpPr>
                  <a:spLocks noChangeArrowheads="1"/>
                </p:cNvSpPr>
                <p:nvPr/>
              </p:nvSpPr>
              <p:spPr bwMode="auto">
                <a:xfrm>
                  <a:off x="1472"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20" name="Group 19"/>
              <p:cNvGrpSpPr>
                <a:grpSpLocks/>
              </p:cNvGrpSpPr>
              <p:nvPr/>
            </p:nvGrpSpPr>
            <p:grpSpPr bwMode="auto">
              <a:xfrm>
                <a:off x="4790" y="3590"/>
                <a:ext cx="484" cy="256"/>
                <a:chOff x="1389" y="1517"/>
                <a:chExt cx="484" cy="256"/>
              </a:xfrm>
            </p:grpSpPr>
            <p:sp>
              <p:nvSpPr>
                <p:cNvPr id="24" name="Rectangle 23"/>
                <p:cNvSpPr>
                  <a:spLocks noChangeArrowheads="1"/>
                </p:cNvSpPr>
                <p:nvPr/>
              </p:nvSpPr>
              <p:spPr bwMode="auto">
                <a:xfrm>
                  <a:off x="1389" y="1517"/>
                  <a:ext cx="484" cy="2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5" name="Rectangle 24"/>
                <p:cNvSpPr>
                  <a:spLocks noChangeArrowheads="1"/>
                </p:cNvSpPr>
                <p:nvPr/>
              </p:nvSpPr>
              <p:spPr bwMode="auto">
                <a:xfrm>
                  <a:off x="1472"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nvGrpSpPr>
              <p:cNvPr id="21" name="Group 20"/>
              <p:cNvGrpSpPr>
                <a:grpSpLocks/>
              </p:cNvGrpSpPr>
              <p:nvPr/>
            </p:nvGrpSpPr>
            <p:grpSpPr bwMode="auto">
              <a:xfrm>
                <a:off x="3630" y="2348"/>
                <a:ext cx="484" cy="256"/>
                <a:chOff x="1371" y="1517"/>
                <a:chExt cx="484" cy="256"/>
              </a:xfrm>
            </p:grpSpPr>
            <p:sp>
              <p:nvSpPr>
                <p:cNvPr id="22" name="Rectangle 21"/>
                <p:cNvSpPr>
                  <a:spLocks noChangeArrowheads="1"/>
                </p:cNvSpPr>
                <p:nvPr/>
              </p:nvSpPr>
              <p:spPr bwMode="auto">
                <a:xfrm>
                  <a:off x="1371" y="1517"/>
                  <a:ext cx="484" cy="25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23" name="Rectangle 22"/>
                <p:cNvSpPr>
                  <a:spLocks noChangeArrowheads="1"/>
                </p:cNvSpPr>
                <p:nvPr/>
              </p:nvSpPr>
              <p:spPr bwMode="auto">
                <a:xfrm>
                  <a:off x="1454" y="1571"/>
                  <a:ext cx="284" cy="15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grpSp>
        </p:grpSp>
        <p:sp>
          <p:nvSpPr>
            <p:cNvPr id="11" name="Text Box 140"/>
            <p:cNvSpPr txBox="1">
              <a:spLocks noChangeArrowheads="1"/>
            </p:cNvSpPr>
            <p:nvPr/>
          </p:nvSpPr>
          <p:spPr bwMode="auto">
            <a:xfrm>
              <a:off x="3594" y="1464"/>
              <a:ext cx="185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1800" i="0">
                  <a:solidFill>
                    <a:srgbClr val="000066"/>
                  </a:solidFill>
                  <a:effectLst>
                    <a:outerShdw blurRad="38100" dist="38100" dir="2700000" algn="tl">
                      <a:srgbClr val="DDDDDD"/>
                    </a:outerShdw>
                  </a:effectLst>
                </a:rPr>
                <a:t>SCENARIO POSSIBILE…</a:t>
              </a:r>
            </a:p>
          </p:txBody>
        </p:sp>
      </p:grpSp>
      <p:sp>
        <p:nvSpPr>
          <p:cNvPr id="8" name="Text Box 144"/>
          <p:cNvSpPr txBox="1">
            <a:spLocks noChangeArrowheads="1"/>
          </p:cNvSpPr>
          <p:nvPr/>
        </p:nvSpPr>
        <p:spPr bwMode="auto">
          <a:xfrm>
            <a:off x="3789363" y="498951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endParaRPr lang="en-US" sz="1400" i="0">
              <a:solidFill>
                <a:schemeClr val="tx1"/>
              </a:solidFill>
            </a:endParaRPr>
          </a:p>
        </p:txBody>
      </p:sp>
      <p:sp>
        <p:nvSpPr>
          <p:cNvPr id="9" name="Text Box 148"/>
          <p:cNvSpPr txBox="1">
            <a:spLocks noChangeArrowheads="1"/>
          </p:cNvSpPr>
          <p:nvPr/>
        </p:nvSpPr>
        <p:spPr bwMode="auto">
          <a:xfrm>
            <a:off x="746126" y="231775"/>
            <a:ext cx="8081962"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2400" b="0" i="0" dirty="0" err="1" smtClean="0"/>
              <a:t>Ciccio</a:t>
            </a:r>
            <a:r>
              <a:rPr lang="en-US" sz="2400" b="0" i="0" dirty="0" smtClean="0"/>
              <a:t> </a:t>
            </a:r>
            <a:r>
              <a:rPr lang="en-US" sz="2400" b="0" i="0" dirty="0" err="1"/>
              <a:t>arriva</a:t>
            </a:r>
            <a:r>
              <a:rPr lang="en-US" sz="2400" b="0" i="0" dirty="0"/>
              <a:t> con la </a:t>
            </a:r>
            <a:r>
              <a:rPr lang="en-US" sz="2400" b="0" i="0" dirty="0" err="1"/>
              <a:t>sua</a:t>
            </a:r>
            <a:r>
              <a:rPr lang="en-US" sz="2400" b="0" i="0" dirty="0"/>
              <a:t> </a:t>
            </a:r>
            <a:r>
              <a:rPr lang="en-US" sz="2400" b="0" i="0" dirty="0" err="1"/>
              <a:t>automobilina</a:t>
            </a:r>
            <a:r>
              <a:rPr lang="en-US" sz="2400" b="0" i="0" dirty="0"/>
              <a:t> </a:t>
            </a:r>
            <a:r>
              <a:rPr lang="en-US" sz="2400" b="0" i="0" dirty="0" err="1"/>
              <a:t>nell’area</a:t>
            </a:r>
            <a:r>
              <a:rPr lang="en-US" sz="2400" b="0" i="0" dirty="0"/>
              <a:t> di </a:t>
            </a:r>
            <a:r>
              <a:rPr lang="en-US" sz="2400" b="0" i="0" dirty="0" err="1"/>
              <a:t>parcheggio</a:t>
            </a:r>
            <a:r>
              <a:rPr lang="en-US" sz="2400" b="0" i="0" dirty="0"/>
              <a:t> del </a:t>
            </a:r>
            <a:r>
              <a:rPr lang="en-US" sz="2400" b="0" i="0" dirty="0" err="1"/>
              <a:t>suo</a:t>
            </a:r>
            <a:r>
              <a:rPr lang="en-US" sz="2400" b="0" i="0" dirty="0"/>
              <a:t> </a:t>
            </a:r>
            <a:r>
              <a:rPr lang="en-US" sz="2400" b="0" i="0" dirty="0" err="1"/>
              <a:t>condominio</a:t>
            </a:r>
            <a:r>
              <a:rPr lang="en-US" sz="2400" b="0" i="0" dirty="0"/>
              <a:t> </a:t>
            </a:r>
            <a:r>
              <a:rPr lang="en-US" sz="2400" b="0" i="0" dirty="0" err="1"/>
              <a:t>suddivisa</a:t>
            </a:r>
            <a:r>
              <a:rPr lang="en-US" sz="2400" b="0" i="0" dirty="0"/>
              <a:t> in 10 </a:t>
            </a:r>
            <a:r>
              <a:rPr lang="en-US" sz="2400" b="0" i="0" dirty="0" err="1"/>
              <a:t>spazi</a:t>
            </a:r>
            <a:r>
              <a:rPr lang="en-US" sz="2400" b="0" i="0" dirty="0"/>
              <a:t> auto. </a:t>
            </a:r>
            <a:r>
              <a:rPr lang="en-US" sz="2400" b="0" i="0" dirty="0" err="1"/>
              <a:t>Nove</a:t>
            </a:r>
            <a:r>
              <a:rPr lang="en-US" sz="2400" b="0" i="0" dirty="0"/>
              <a:t> </a:t>
            </a:r>
            <a:r>
              <a:rPr lang="en-US" sz="2400" b="0" i="0" dirty="0" err="1"/>
              <a:t>dei</a:t>
            </a:r>
            <a:r>
              <a:rPr lang="en-US" sz="2400" b="0" i="0" dirty="0"/>
              <a:t>  </a:t>
            </a:r>
            <a:r>
              <a:rPr lang="en-US" sz="2400" b="0" i="0" dirty="0" err="1"/>
              <a:t>suoi</a:t>
            </a:r>
            <a:r>
              <a:rPr lang="en-US" sz="2400" b="0" i="0" dirty="0"/>
              <a:t> </a:t>
            </a:r>
            <a:r>
              <a:rPr lang="en-US" sz="2400" b="0" i="0" dirty="0" err="1"/>
              <a:t>condomini</a:t>
            </a:r>
            <a:r>
              <a:rPr lang="en-US" sz="2400" b="0" i="0" dirty="0"/>
              <a:t>  </a:t>
            </a:r>
            <a:r>
              <a:rPr lang="en-US" sz="2400" b="0" i="0" dirty="0" err="1"/>
              <a:t>sono</a:t>
            </a:r>
            <a:r>
              <a:rPr lang="en-US" sz="2400" b="0" i="0" dirty="0"/>
              <a:t> </a:t>
            </a:r>
            <a:r>
              <a:rPr lang="en-US" sz="2400" b="0" i="0" dirty="0" err="1"/>
              <a:t>già</a:t>
            </a:r>
            <a:r>
              <a:rPr lang="en-US" sz="2400" b="0" i="0" dirty="0"/>
              <a:t>  </a:t>
            </a:r>
            <a:r>
              <a:rPr lang="en-US" sz="2400" b="0" i="0" dirty="0" err="1"/>
              <a:t>rientrati</a:t>
            </a:r>
            <a:r>
              <a:rPr lang="en-US" sz="2400" i="0" dirty="0">
                <a:solidFill>
                  <a:schemeClr val="tx1"/>
                </a:solidFill>
              </a:rPr>
              <a:t> </a:t>
            </a:r>
            <a:r>
              <a:rPr lang="en-US" sz="2400" b="0" i="0" dirty="0" err="1"/>
              <a:t>ed</a:t>
            </a:r>
            <a:endParaRPr lang="en-US" sz="2400" b="0" i="0" dirty="0"/>
          </a:p>
        </p:txBody>
      </p:sp>
    </p:spTree>
    <p:extLst>
      <p:ext uri="{BB962C8B-B14F-4D97-AF65-F5344CB8AC3E}">
        <p14:creationId xmlns:p14="http://schemas.microsoft.com/office/powerpoint/2010/main" val="360947527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559050"/>
            <a:ext cx="9144000" cy="17399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600">
                <a:solidFill>
                  <a:srgbClr val="000066"/>
                </a:solidFill>
                <a:effectLst>
                  <a:outerShdw blurRad="38100" dist="38100" dir="2700000" algn="tl">
                    <a:srgbClr val="DDDDDD"/>
                  </a:outerShdw>
                </a:effectLst>
              </a:rPr>
              <a:t>Siate sempre pronti a creare molteplici scenari e a non confondere mai la realtà con le sue svariate rappresentazioni….</a:t>
            </a:r>
          </a:p>
        </p:txBody>
      </p:sp>
    </p:spTree>
    <p:extLst>
      <p:ext uri="{BB962C8B-B14F-4D97-AF65-F5344CB8AC3E}">
        <p14:creationId xmlns:p14="http://schemas.microsoft.com/office/powerpoint/2010/main" val="164275471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349250"/>
            <a:ext cx="9144000" cy="35052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00000"/>
              </a:lnSpc>
              <a:spcBef>
                <a:spcPct val="0"/>
              </a:spcBef>
            </a:pPr>
            <a:r>
              <a:rPr lang="en-US" sz="4800" b="1" i="0" dirty="0" err="1">
                <a:solidFill>
                  <a:srgbClr val="000066"/>
                </a:solidFill>
                <a:effectLst>
                  <a:outerShdw blurRad="38100" dist="38100" dir="2700000" algn="tl">
                    <a:srgbClr val="DDDDDD"/>
                  </a:outerShdw>
                </a:effectLst>
              </a:rPr>
              <a:t>Contare</a:t>
            </a:r>
            <a:r>
              <a:rPr lang="en-US" sz="4800" b="1" i="0" dirty="0">
                <a:solidFill>
                  <a:srgbClr val="000066"/>
                </a:solidFill>
                <a:effectLst>
                  <a:outerShdw blurRad="38100" dist="38100" dir="2700000" algn="tl">
                    <a:srgbClr val="DDDDDD"/>
                  </a:outerShdw>
                </a:effectLst>
              </a:rPr>
              <a:t> e </a:t>
            </a:r>
            <a:r>
              <a:rPr lang="en-US" sz="4800" b="1" i="0" dirty="0" err="1">
                <a:solidFill>
                  <a:srgbClr val="000066"/>
                </a:solidFill>
                <a:effectLst>
                  <a:outerShdw blurRad="38100" dist="38100" dir="2700000" algn="tl">
                    <a:srgbClr val="DDDDDD"/>
                  </a:outerShdw>
                </a:effectLst>
              </a:rPr>
              <a:t>Raccontare</a:t>
            </a:r>
            <a:r>
              <a:rPr lang="en-US" sz="2400" b="1" i="0" dirty="0">
                <a:solidFill>
                  <a:srgbClr val="000066"/>
                </a:solidFill>
              </a:rPr>
              <a:t> </a:t>
            </a:r>
            <a:endParaRPr lang="en-US" sz="4000" b="1" dirty="0">
              <a:solidFill>
                <a:srgbClr val="000066"/>
              </a:solidFill>
              <a:effectLst>
                <a:outerShdw blurRad="38100" dist="38100" dir="2700000" algn="tl">
                  <a:srgbClr val="DDDDDD"/>
                </a:outerShdw>
              </a:effectLst>
            </a:endParaRPr>
          </a:p>
          <a:p>
            <a:pPr algn="ctr">
              <a:lnSpc>
                <a:spcPct val="100000"/>
              </a:lnSpc>
              <a:spcBef>
                <a:spcPct val="0"/>
              </a:spcBef>
            </a:pPr>
            <a:r>
              <a:rPr lang="en-US" sz="2400" b="1" dirty="0">
                <a:solidFill>
                  <a:srgbClr val="000066"/>
                </a:solidFill>
                <a:effectLst>
                  <a:outerShdw blurRad="38100" dist="38100" dir="2700000" algn="tl">
                    <a:srgbClr val="DDDDDD"/>
                  </a:outerShdw>
                </a:effectLst>
              </a:rPr>
              <a:t>…</a:t>
            </a:r>
            <a:r>
              <a:rPr lang="en-US" sz="2400" b="1" dirty="0" err="1">
                <a:solidFill>
                  <a:srgbClr val="000066"/>
                </a:solidFill>
                <a:effectLst>
                  <a:outerShdw blurRad="38100" dist="38100" dir="2700000" algn="tl">
                    <a:srgbClr val="DDDDDD"/>
                  </a:outerShdw>
                </a:effectLst>
              </a:rPr>
              <a:t>descrivono</a:t>
            </a:r>
            <a:r>
              <a:rPr lang="en-US" sz="2400" b="1" dirty="0">
                <a:solidFill>
                  <a:srgbClr val="000066"/>
                </a:solidFill>
                <a:effectLst>
                  <a:outerShdw blurRad="38100" dist="38100" dir="2700000" algn="tl">
                    <a:srgbClr val="DDDDDD"/>
                  </a:outerShdw>
                </a:effectLst>
              </a:rPr>
              <a:t> </a:t>
            </a:r>
            <a:r>
              <a:rPr lang="en-US" sz="2400" b="1" dirty="0" err="1">
                <a:solidFill>
                  <a:srgbClr val="000066"/>
                </a:solidFill>
                <a:effectLst>
                  <a:outerShdw blurRad="38100" dist="38100" dir="2700000" algn="tl">
                    <a:srgbClr val="DDDDDD"/>
                  </a:outerShdw>
                </a:effectLst>
              </a:rPr>
              <a:t>meglio</a:t>
            </a:r>
            <a:r>
              <a:rPr lang="en-US" sz="2400" b="1" dirty="0">
                <a:solidFill>
                  <a:srgbClr val="000066"/>
                </a:solidFill>
                <a:effectLst>
                  <a:outerShdw blurRad="38100" dist="38100" dir="2700000" algn="tl">
                    <a:srgbClr val="DDDDDD"/>
                  </a:outerShdw>
                </a:effectLst>
              </a:rPr>
              <a:t> </a:t>
            </a:r>
            <a:r>
              <a:rPr lang="en-US" sz="2400" b="1" dirty="0" err="1">
                <a:solidFill>
                  <a:srgbClr val="000066"/>
                </a:solidFill>
                <a:effectLst>
                  <a:outerShdw blurRad="38100" dist="38100" dir="2700000" algn="tl">
                    <a:srgbClr val="DDDDDD"/>
                  </a:outerShdw>
                </a:effectLst>
              </a:rPr>
              <a:t>il</a:t>
            </a:r>
            <a:r>
              <a:rPr lang="en-US" sz="2400" b="1" dirty="0">
                <a:solidFill>
                  <a:srgbClr val="000066"/>
                </a:solidFill>
                <a:effectLst>
                  <a:outerShdw blurRad="38100" dist="38100" dir="2700000" algn="tl">
                    <a:srgbClr val="DDDDDD"/>
                  </a:outerShdw>
                </a:effectLst>
              </a:rPr>
              <a:t> </a:t>
            </a:r>
            <a:r>
              <a:rPr lang="en-US" sz="2400" b="1" dirty="0" err="1">
                <a:solidFill>
                  <a:srgbClr val="000066"/>
                </a:solidFill>
                <a:effectLst>
                  <a:outerShdw blurRad="38100" dist="38100" dir="2700000" algn="tl">
                    <a:srgbClr val="DDDDDD"/>
                  </a:outerShdw>
                </a:effectLst>
              </a:rPr>
              <a:t>mondo</a:t>
            </a:r>
            <a:r>
              <a:rPr lang="en-US" sz="2400" b="1" dirty="0">
                <a:solidFill>
                  <a:srgbClr val="000066"/>
                </a:solidFill>
                <a:effectLst>
                  <a:outerShdw blurRad="38100" dist="38100" dir="2700000" algn="tl">
                    <a:srgbClr val="DDDDDD"/>
                  </a:outerShdw>
                </a:effectLst>
              </a:rPr>
              <a:t> </a:t>
            </a:r>
            <a:r>
              <a:rPr lang="en-US" sz="2400" b="1" dirty="0" err="1">
                <a:solidFill>
                  <a:srgbClr val="000066"/>
                </a:solidFill>
                <a:effectLst>
                  <a:outerShdw blurRad="38100" dist="38100" dir="2700000" algn="tl">
                    <a:srgbClr val="DDDDDD"/>
                  </a:outerShdw>
                </a:effectLst>
              </a:rPr>
              <a:t>i</a:t>
            </a:r>
            <a:r>
              <a:rPr lang="en-US" sz="2400" b="1" dirty="0">
                <a:solidFill>
                  <a:srgbClr val="000066"/>
                </a:solidFill>
                <a:effectLst>
                  <a:outerShdw blurRad="38100" dist="38100" dir="2700000" algn="tl">
                    <a:srgbClr val="DDDDDD"/>
                  </a:outerShdw>
                </a:effectLst>
              </a:rPr>
              <a:t> </a:t>
            </a:r>
            <a:r>
              <a:rPr lang="en-US" sz="2400" b="1" dirty="0" err="1">
                <a:solidFill>
                  <a:srgbClr val="000066"/>
                </a:solidFill>
                <a:effectLst>
                  <a:outerShdw blurRad="38100" dist="38100" dir="2700000" algn="tl">
                    <a:srgbClr val="DDDDDD"/>
                  </a:outerShdw>
                </a:effectLst>
              </a:rPr>
              <a:t>numeri</a:t>
            </a:r>
            <a:r>
              <a:rPr lang="en-US" sz="2400" b="1" dirty="0">
                <a:solidFill>
                  <a:srgbClr val="000066"/>
                </a:solidFill>
                <a:effectLst>
                  <a:outerShdw blurRad="38100" dist="38100" dir="2700000" algn="tl">
                    <a:srgbClr val="DDDDDD"/>
                  </a:outerShdw>
                </a:effectLst>
              </a:rPr>
              <a:t> </a:t>
            </a:r>
          </a:p>
          <a:p>
            <a:pPr algn="ctr">
              <a:lnSpc>
                <a:spcPct val="100000"/>
              </a:lnSpc>
              <a:spcBef>
                <a:spcPct val="0"/>
              </a:spcBef>
            </a:pPr>
            <a:r>
              <a:rPr lang="en-US" sz="2400" b="1" dirty="0">
                <a:solidFill>
                  <a:srgbClr val="000066"/>
                </a:solidFill>
                <a:effectLst>
                  <a:outerShdw blurRad="38100" dist="38100" dir="2700000" algn="tl">
                    <a:srgbClr val="DDDDDD"/>
                  </a:outerShdw>
                </a:effectLst>
              </a:rPr>
              <a:t>o le parole?</a:t>
            </a:r>
          </a:p>
          <a:p>
            <a:pPr algn="ctr">
              <a:lnSpc>
                <a:spcPct val="100000"/>
              </a:lnSpc>
              <a:spcBef>
                <a:spcPct val="0"/>
              </a:spcBef>
            </a:pPr>
            <a:endParaRPr lang="en-US" sz="2400" b="1" dirty="0">
              <a:solidFill>
                <a:srgbClr val="000066"/>
              </a:solidFill>
              <a:effectLst>
                <a:outerShdw blurRad="38100" dist="38100" dir="2700000" algn="tl">
                  <a:srgbClr val="DDDDDD"/>
                </a:outerShdw>
              </a:effectLst>
            </a:endParaRPr>
          </a:p>
          <a:p>
            <a:pPr algn="ctr">
              <a:lnSpc>
                <a:spcPct val="100000"/>
              </a:lnSpc>
              <a:spcBef>
                <a:spcPct val="0"/>
              </a:spcBef>
            </a:pPr>
            <a:endParaRPr lang="en-US" sz="3200" dirty="0">
              <a:solidFill>
                <a:srgbClr val="000066"/>
              </a:solidFill>
              <a:effectLst>
                <a:outerShdw blurRad="38100" dist="38100" dir="2700000" algn="tl">
                  <a:srgbClr val="DDDDDD"/>
                </a:outerShdw>
              </a:effectLst>
            </a:endParaRPr>
          </a:p>
          <a:p>
            <a:pPr algn="ctr">
              <a:lnSpc>
                <a:spcPct val="100000"/>
              </a:lnSpc>
              <a:spcBef>
                <a:spcPct val="0"/>
              </a:spcBef>
            </a:pPr>
            <a:r>
              <a:rPr lang="en-US" sz="3600" b="1" dirty="0">
                <a:solidFill>
                  <a:srgbClr val="000066"/>
                </a:solidFill>
                <a:effectLst>
                  <a:outerShdw blurRad="38100" dist="38100" dir="2700000" algn="tl">
                    <a:srgbClr val="DDDDDD"/>
                  </a:outerShdw>
                </a:effectLst>
              </a:rPr>
              <a:t>0.  Lo </a:t>
            </a:r>
            <a:r>
              <a:rPr lang="en-US" sz="3600" b="1" dirty="0" err="1">
                <a:solidFill>
                  <a:srgbClr val="000066"/>
                </a:solidFill>
                <a:effectLst>
                  <a:outerShdw blurRad="38100" dist="38100" dir="2700000" algn="tl">
                    <a:srgbClr val="DDDDDD"/>
                  </a:outerShdw>
                </a:effectLst>
              </a:rPr>
              <a:t>stato</a:t>
            </a:r>
            <a:r>
              <a:rPr lang="en-US" sz="3600" b="1" dirty="0">
                <a:solidFill>
                  <a:srgbClr val="000066"/>
                </a:solidFill>
                <a:effectLst>
                  <a:outerShdw blurRad="38100" dist="38100" dir="2700000" algn="tl">
                    <a:srgbClr val="DDDDDD"/>
                  </a:outerShdw>
                </a:effectLst>
              </a:rPr>
              <a:t> </a:t>
            </a:r>
            <a:r>
              <a:rPr lang="en-US" sz="3600" b="1" dirty="0" err="1">
                <a:solidFill>
                  <a:srgbClr val="000066"/>
                </a:solidFill>
                <a:effectLst>
                  <a:outerShdw blurRad="38100" dist="38100" dir="2700000" algn="tl">
                    <a:srgbClr val="DDDDDD"/>
                  </a:outerShdw>
                </a:effectLst>
              </a:rPr>
              <a:t>dell’arte</a:t>
            </a:r>
            <a:r>
              <a:rPr lang="en-US" sz="3600" b="1" dirty="0">
                <a:solidFill>
                  <a:srgbClr val="000066"/>
                </a:solidFill>
                <a:effectLst>
                  <a:outerShdw blurRad="38100" dist="38100" dir="2700000" algn="tl">
                    <a:srgbClr val="DDDDDD"/>
                  </a:outerShdw>
                </a:effectLst>
              </a:rPr>
              <a:t> </a:t>
            </a:r>
            <a:r>
              <a:rPr lang="en-US" sz="3600" b="1" dirty="0" err="1">
                <a:solidFill>
                  <a:srgbClr val="000066"/>
                </a:solidFill>
                <a:effectLst>
                  <a:outerShdw blurRad="38100" dist="38100" dir="2700000" algn="tl">
                    <a:srgbClr val="DDDDDD"/>
                  </a:outerShdw>
                </a:effectLst>
              </a:rPr>
              <a:t>nello</a:t>
            </a:r>
            <a:r>
              <a:rPr lang="en-US" sz="3600" b="1" dirty="0">
                <a:solidFill>
                  <a:srgbClr val="000066"/>
                </a:solidFill>
                <a:effectLst>
                  <a:outerShdw blurRad="38100" dist="38100" dir="2700000" algn="tl">
                    <a:srgbClr val="DDDDDD"/>
                  </a:outerShdw>
                </a:effectLst>
              </a:rPr>
              <a:t> </a:t>
            </a:r>
            <a:r>
              <a:rPr lang="en-US" sz="3600" b="1" dirty="0" err="1">
                <a:solidFill>
                  <a:srgbClr val="000066"/>
                </a:solidFill>
                <a:effectLst>
                  <a:outerShdw blurRad="38100" dist="38100" dir="2700000" algn="tl">
                    <a:srgbClr val="DDDDDD"/>
                  </a:outerShdw>
                </a:effectLst>
              </a:rPr>
              <a:t>sviluppo</a:t>
            </a:r>
            <a:r>
              <a:rPr lang="en-US" sz="3600" b="1" dirty="0">
                <a:solidFill>
                  <a:srgbClr val="000066"/>
                </a:solidFill>
                <a:effectLst>
                  <a:outerShdw blurRad="38100" dist="38100" dir="2700000" algn="tl">
                    <a:srgbClr val="DDDDDD"/>
                  </a:outerShdw>
                </a:effectLst>
              </a:rPr>
              <a:t> di </a:t>
            </a:r>
            <a:r>
              <a:rPr lang="en-US" sz="3600" b="1" dirty="0" err="1">
                <a:solidFill>
                  <a:srgbClr val="000066"/>
                </a:solidFill>
                <a:effectLst>
                  <a:outerShdw blurRad="38100" dist="38100" dir="2700000" algn="tl">
                    <a:srgbClr val="DDDDDD"/>
                  </a:outerShdw>
                </a:effectLst>
              </a:rPr>
              <a:t>nuovi</a:t>
            </a:r>
            <a:r>
              <a:rPr lang="en-US" sz="3600" b="1" dirty="0">
                <a:solidFill>
                  <a:srgbClr val="000066"/>
                </a:solidFill>
                <a:effectLst>
                  <a:outerShdw blurRad="38100" dist="38100" dir="2700000" algn="tl">
                    <a:srgbClr val="DDDDDD"/>
                  </a:outerShdw>
                </a:effectLst>
              </a:rPr>
              <a:t> </a:t>
            </a:r>
            <a:r>
              <a:rPr lang="en-US" sz="3600" b="1" dirty="0" err="1">
                <a:solidFill>
                  <a:srgbClr val="000066"/>
                </a:solidFill>
                <a:effectLst>
                  <a:outerShdw blurRad="38100" dist="38100" dir="2700000" algn="tl">
                    <a:srgbClr val="DDDDDD"/>
                  </a:outerShdw>
                </a:effectLst>
              </a:rPr>
              <a:t>farmaci</a:t>
            </a:r>
            <a:r>
              <a:rPr lang="en-US" sz="3600" b="1" dirty="0">
                <a:solidFill>
                  <a:srgbClr val="000066"/>
                </a:solidFill>
                <a:effectLst>
                  <a:outerShdw blurRad="38100" dist="38100" dir="2700000" algn="tl">
                    <a:srgbClr val="DDDDDD"/>
                  </a:outerShdw>
                </a:effectLst>
              </a:rPr>
              <a:t> </a:t>
            </a:r>
            <a:r>
              <a:rPr lang="en-US" sz="3600" b="1" dirty="0" err="1">
                <a:solidFill>
                  <a:srgbClr val="000066"/>
                </a:solidFill>
                <a:effectLst>
                  <a:outerShdw blurRad="38100" dist="38100" dir="2700000" algn="tl">
                    <a:srgbClr val="DDDDDD"/>
                  </a:outerShdw>
                </a:effectLst>
              </a:rPr>
              <a:t>nel</a:t>
            </a:r>
            <a:r>
              <a:rPr lang="en-US" sz="3600" b="1" dirty="0">
                <a:solidFill>
                  <a:srgbClr val="000066"/>
                </a:solidFill>
                <a:effectLst>
                  <a:outerShdw blurRad="38100" dist="38100" dir="2700000" algn="tl">
                    <a:srgbClr val="DDDDDD"/>
                  </a:outerShdw>
                </a:effectLst>
              </a:rPr>
              <a:t> </a:t>
            </a:r>
            <a:r>
              <a:rPr lang="en-US" sz="3600" b="1" dirty="0" err="1">
                <a:solidFill>
                  <a:srgbClr val="000066"/>
                </a:solidFill>
                <a:effectLst>
                  <a:outerShdw blurRad="38100" dist="38100" dir="2700000" algn="tl">
                    <a:srgbClr val="DDDDDD"/>
                  </a:outerShdw>
                </a:effectLst>
              </a:rPr>
              <a:t>nuovo</a:t>
            </a:r>
            <a:r>
              <a:rPr lang="en-US" sz="3600" b="1" dirty="0">
                <a:solidFill>
                  <a:srgbClr val="000066"/>
                </a:solidFill>
                <a:effectLst>
                  <a:outerShdw blurRad="38100" dist="38100" dir="2700000" algn="tl">
                    <a:srgbClr val="DDDDDD"/>
                  </a:outerShdw>
                </a:effectLst>
              </a:rPr>
              <a:t> </a:t>
            </a:r>
            <a:r>
              <a:rPr lang="en-US" sz="3600" b="1" dirty="0" err="1">
                <a:solidFill>
                  <a:srgbClr val="000066"/>
                </a:solidFill>
                <a:effectLst>
                  <a:outerShdw blurRad="38100" dist="38100" dir="2700000" algn="tl">
                    <a:srgbClr val="DDDDDD"/>
                  </a:outerShdw>
                </a:effectLst>
              </a:rPr>
              <a:t>millennio</a:t>
            </a:r>
            <a:r>
              <a:rPr lang="en-US" sz="3600" b="1" dirty="0">
                <a:solidFill>
                  <a:srgbClr val="000066"/>
                </a:solidFill>
                <a:effectLst>
                  <a:outerShdw blurRad="38100" dist="38100" dir="2700000" algn="tl">
                    <a:srgbClr val="DDDDDD"/>
                  </a:outerShdw>
                </a:effectLst>
              </a:rPr>
              <a:t>…. </a:t>
            </a:r>
          </a:p>
        </p:txBody>
      </p:sp>
      <p:grpSp>
        <p:nvGrpSpPr>
          <p:cNvPr id="3" name="Group 9"/>
          <p:cNvGrpSpPr>
            <a:grpSpLocks/>
          </p:cNvGrpSpPr>
          <p:nvPr/>
        </p:nvGrpSpPr>
        <p:grpSpPr bwMode="auto">
          <a:xfrm>
            <a:off x="73025" y="3232150"/>
            <a:ext cx="3189288" cy="3109913"/>
            <a:chOff x="46" y="2036"/>
            <a:chExt cx="2009" cy="1959"/>
          </a:xfrm>
        </p:grpSpPr>
        <p:sp>
          <p:nvSpPr>
            <p:cNvPr id="4" name="AutoShape 6"/>
            <p:cNvSpPr>
              <a:spLocks noChangeArrowheads="1"/>
            </p:cNvSpPr>
            <p:nvPr/>
          </p:nvSpPr>
          <p:spPr bwMode="auto">
            <a:xfrm flipH="1">
              <a:off x="308" y="2036"/>
              <a:ext cx="1747" cy="917"/>
            </a:xfrm>
            <a:prstGeom prst="cloudCallout">
              <a:avLst>
                <a:gd name="adj1" fmla="val 24468"/>
                <a:gd name="adj2" fmla="val 80968"/>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100000"/>
                </a:lnSpc>
                <a:spcBef>
                  <a:spcPct val="0"/>
                </a:spcBef>
              </a:pPr>
              <a:endParaRPr lang="en-US" sz="1800" b="0" i="0">
                <a:latin typeface="Arial" charset="0"/>
              </a:endParaRPr>
            </a:p>
          </p:txBody>
        </p:sp>
        <p:sp>
          <p:nvSpPr>
            <p:cNvPr id="5" name="Text Box 7"/>
            <p:cNvSpPr txBox="1">
              <a:spLocks noChangeArrowheads="1"/>
            </p:cNvSpPr>
            <p:nvPr/>
          </p:nvSpPr>
          <p:spPr bwMode="auto">
            <a:xfrm>
              <a:off x="475" y="2089"/>
              <a:ext cx="1409"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00000"/>
                </a:lnSpc>
                <a:spcBef>
                  <a:spcPct val="0"/>
                </a:spcBef>
              </a:pPr>
              <a:endParaRPr lang="en-US" sz="800">
                <a:solidFill>
                  <a:schemeClr val="tx1"/>
                </a:solidFill>
                <a:latin typeface="Comic Sans MS" charset="0"/>
              </a:endParaRPr>
            </a:p>
            <a:p>
              <a:pPr algn="ctr">
                <a:lnSpc>
                  <a:spcPct val="100000"/>
                </a:lnSpc>
                <a:spcBef>
                  <a:spcPct val="0"/>
                </a:spcBef>
              </a:pPr>
              <a:r>
                <a:rPr lang="en-US" sz="1800">
                  <a:solidFill>
                    <a:schemeClr val="tx1"/>
                  </a:solidFill>
                  <a:latin typeface="Comic Sans MS" charset="0"/>
                </a:rPr>
                <a:t>bene, torniamo con i piedi per terra!!!</a:t>
              </a:r>
            </a:p>
          </p:txBody>
        </p:sp>
        <p:pic>
          <p:nvPicPr>
            <p:cNvPr id="6" name="Picture 8" descr="dev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 y="3091"/>
              <a:ext cx="1085" cy="9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2805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2579687"/>
            <a:ext cx="3113089" cy="3049588"/>
            <a:chOff x="0" y="2036"/>
            <a:chExt cx="2055" cy="1959"/>
          </a:xfrm>
        </p:grpSpPr>
        <p:sp>
          <p:nvSpPr>
            <p:cNvPr id="8" name="AutoShape 3"/>
            <p:cNvSpPr>
              <a:spLocks noChangeArrowheads="1"/>
            </p:cNvSpPr>
            <p:nvPr/>
          </p:nvSpPr>
          <p:spPr bwMode="auto">
            <a:xfrm flipH="1">
              <a:off x="308" y="2036"/>
              <a:ext cx="1747" cy="917"/>
            </a:xfrm>
            <a:prstGeom prst="cloudCallout">
              <a:avLst>
                <a:gd name="adj1" fmla="val 24468"/>
                <a:gd name="adj2" fmla="val 80968"/>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sp>
          <p:nvSpPr>
            <p:cNvPr id="9" name="Text Box 4"/>
            <p:cNvSpPr txBox="1">
              <a:spLocks noChangeArrowheads="1"/>
            </p:cNvSpPr>
            <p:nvPr/>
          </p:nvSpPr>
          <p:spPr bwMode="auto">
            <a:xfrm>
              <a:off x="475" y="2206"/>
              <a:ext cx="1409"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800">
                  <a:solidFill>
                    <a:schemeClr val="tx1"/>
                  </a:solidFill>
                  <a:latin typeface="Comic Sans MS" charset="0"/>
                </a:rPr>
                <a:t>Ma quanti oggetti contengono questi “spazi”?</a:t>
              </a:r>
            </a:p>
          </p:txBody>
        </p:sp>
        <p:pic>
          <p:nvPicPr>
            <p:cNvPr id="10" name="Picture 9" descr="dev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1"/>
              <a:ext cx="1085" cy="90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 Box 6"/>
          <p:cNvSpPr txBox="1">
            <a:spLocks noChangeArrowheads="1"/>
          </p:cNvSpPr>
          <p:nvPr/>
        </p:nvSpPr>
        <p:spPr bwMode="auto">
          <a:xfrm>
            <a:off x="0" y="1228725"/>
            <a:ext cx="9144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pPr>
            <a:r>
              <a:rPr lang="en-US" sz="3600">
                <a:solidFill>
                  <a:srgbClr val="000066"/>
                </a:solidFill>
                <a:effectLst>
                  <a:outerShdw blurRad="38100" dist="38100" dir="2700000" algn="tl">
                    <a:srgbClr val="DDDDDD"/>
                  </a:outerShdw>
                </a:effectLst>
                <a:latin typeface="Arial Rounded MT Bold" charset="0"/>
              </a:rPr>
              <a:t>Spazio chimico, spazio biologico: </a:t>
            </a:r>
          </a:p>
          <a:p>
            <a:pPr algn="ctr">
              <a:lnSpc>
                <a:spcPct val="100000"/>
              </a:lnSpc>
            </a:pPr>
            <a:r>
              <a:rPr lang="en-US" sz="3600">
                <a:solidFill>
                  <a:srgbClr val="000066"/>
                </a:solidFill>
                <a:effectLst>
                  <a:outerShdw blurRad="38100" dist="38100" dir="2700000" algn="tl">
                    <a:srgbClr val="DDDDDD"/>
                  </a:outerShdw>
                </a:effectLst>
                <a:latin typeface="Arial Rounded MT Bold" charset="0"/>
              </a:rPr>
              <a:t>i nuovi contenitori della ricerca farmaceutica…. </a:t>
            </a:r>
          </a:p>
        </p:txBody>
      </p:sp>
      <p:grpSp>
        <p:nvGrpSpPr>
          <p:cNvPr id="4" name="Group 3"/>
          <p:cNvGrpSpPr>
            <a:grpSpLocks/>
          </p:cNvGrpSpPr>
          <p:nvPr/>
        </p:nvGrpSpPr>
        <p:grpSpPr bwMode="auto">
          <a:xfrm>
            <a:off x="0" y="2519362"/>
            <a:ext cx="3113089" cy="3049588"/>
            <a:chOff x="0" y="2036"/>
            <a:chExt cx="2055" cy="1959"/>
          </a:xfrm>
        </p:grpSpPr>
        <p:sp>
          <p:nvSpPr>
            <p:cNvPr id="5" name="AutoShape 8"/>
            <p:cNvSpPr>
              <a:spLocks noChangeArrowheads="1"/>
            </p:cNvSpPr>
            <p:nvPr/>
          </p:nvSpPr>
          <p:spPr bwMode="auto">
            <a:xfrm flipH="1">
              <a:off x="308" y="2036"/>
              <a:ext cx="1747" cy="917"/>
            </a:xfrm>
            <a:prstGeom prst="cloudCallout">
              <a:avLst>
                <a:gd name="adj1" fmla="val 24468"/>
                <a:gd name="adj2" fmla="val 80968"/>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sp>
          <p:nvSpPr>
            <p:cNvPr id="6" name="Text Box 9"/>
            <p:cNvSpPr txBox="1">
              <a:spLocks noChangeArrowheads="1"/>
            </p:cNvSpPr>
            <p:nvPr/>
          </p:nvSpPr>
          <p:spPr bwMode="auto">
            <a:xfrm>
              <a:off x="475" y="2206"/>
              <a:ext cx="1409"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800">
                  <a:solidFill>
                    <a:schemeClr val="tx1"/>
                  </a:solidFill>
                  <a:latin typeface="Comic Sans MS" charset="0"/>
                </a:rPr>
                <a:t>Ma quanti oggetti contengono questi “spazi”?</a:t>
              </a:r>
            </a:p>
          </p:txBody>
        </p:sp>
        <p:pic>
          <p:nvPicPr>
            <p:cNvPr id="7" name="Picture 6" descr="dev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1"/>
              <a:ext cx="1085" cy="9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2091882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romedab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106"/>
            <a:ext cx="9144000" cy="642302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0" y="226219"/>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2800" i="0">
                <a:solidFill>
                  <a:schemeClr val="bg1"/>
                </a:solidFill>
              </a:rPr>
              <a:t>Il numero di composti chimici costituiti da C, H, N, O, P, S, F, Cl, Br, I e con PM &lt; 500 </a:t>
            </a:r>
          </a:p>
          <a:p>
            <a:pPr algn="ctr">
              <a:lnSpc>
                <a:spcPct val="100000"/>
              </a:lnSpc>
              <a:spcBef>
                <a:spcPct val="0"/>
              </a:spcBef>
            </a:pPr>
            <a:r>
              <a:rPr lang="en-US" sz="2800" i="0">
                <a:solidFill>
                  <a:schemeClr val="bg1"/>
                </a:solidFill>
              </a:rPr>
              <a:t>è stimato nell’ordine di:</a:t>
            </a:r>
          </a:p>
        </p:txBody>
      </p:sp>
      <p:sp>
        <p:nvSpPr>
          <p:cNvPr id="4" name="Text Box 4"/>
          <p:cNvSpPr txBox="1">
            <a:spLocks noChangeArrowheads="1"/>
          </p:cNvSpPr>
          <p:nvPr/>
        </p:nvSpPr>
        <p:spPr bwMode="auto">
          <a:xfrm>
            <a:off x="2682875" y="5791994"/>
            <a:ext cx="64293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2400" i="0">
                <a:solidFill>
                  <a:schemeClr val="bg1"/>
                </a:solidFill>
              </a:rPr>
              <a:t>possiamo considerare questo il nostro spazio chimico esplorabile…</a:t>
            </a:r>
          </a:p>
        </p:txBody>
      </p:sp>
      <p:sp>
        <p:nvSpPr>
          <p:cNvPr id="5" name="Rectangle 4"/>
          <p:cNvSpPr>
            <a:spLocks noChangeArrowheads="1"/>
          </p:cNvSpPr>
          <p:nvPr/>
        </p:nvSpPr>
        <p:spPr bwMode="auto">
          <a:xfrm>
            <a:off x="2716213" y="2231232"/>
            <a:ext cx="34480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4800" b="0" i="0">
                <a:solidFill>
                  <a:schemeClr val="bg1"/>
                </a:solidFill>
              </a:rPr>
              <a:t>10</a:t>
            </a:r>
            <a:r>
              <a:rPr lang="en-US" sz="4800" b="0" i="0" baseline="30000">
                <a:solidFill>
                  <a:schemeClr val="bg1"/>
                </a:solidFill>
              </a:rPr>
              <a:t>40 </a:t>
            </a:r>
            <a:r>
              <a:rPr lang="en-US" sz="4800" b="0" i="0">
                <a:solidFill>
                  <a:schemeClr val="bg1"/>
                </a:solidFill>
              </a:rPr>
              <a:t>- 10</a:t>
            </a:r>
            <a:r>
              <a:rPr lang="en-US" sz="4800" b="0" i="0" baseline="30000">
                <a:solidFill>
                  <a:schemeClr val="bg1"/>
                </a:solidFill>
              </a:rPr>
              <a:t>120</a:t>
            </a:r>
            <a:r>
              <a:rPr lang="en-US" sz="4800" b="0" i="0"/>
              <a:t> </a:t>
            </a:r>
          </a:p>
        </p:txBody>
      </p:sp>
      <p:grpSp>
        <p:nvGrpSpPr>
          <p:cNvPr id="6" name="Group 5"/>
          <p:cNvGrpSpPr>
            <a:grpSpLocks/>
          </p:cNvGrpSpPr>
          <p:nvPr/>
        </p:nvGrpSpPr>
        <p:grpSpPr bwMode="auto">
          <a:xfrm>
            <a:off x="14288" y="5015704"/>
            <a:ext cx="3033712" cy="1627186"/>
            <a:chOff x="-99" y="3017"/>
            <a:chExt cx="1911" cy="1025"/>
          </a:xfrm>
        </p:grpSpPr>
        <p:sp>
          <p:nvSpPr>
            <p:cNvPr id="7" name="AutoShape 7"/>
            <p:cNvSpPr>
              <a:spLocks noChangeArrowheads="1"/>
            </p:cNvSpPr>
            <p:nvPr/>
          </p:nvSpPr>
          <p:spPr bwMode="auto">
            <a:xfrm flipH="1">
              <a:off x="475" y="3017"/>
              <a:ext cx="989" cy="439"/>
            </a:xfrm>
            <a:prstGeom prst="cloudCallout">
              <a:avLst>
                <a:gd name="adj1" fmla="val 36144"/>
                <a:gd name="adj2" fmla="val 114005"/>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endParaRPr lang="en-US" sz="1800" b="0" i="0">
                <a:latin typeface="Arial" charset="0"/>
              </a:endParaRPr>
            </a:p>
          </p:txBody>
        </p:sp>
        <p:pic>
          <p:nvPicPr>
            <p:cNvPr id="8" name="Picture 7" descr="devil2"/>
            <p:cNvPicPr>
              <a:picLocks noChangeAspect="1" noChangeArrowheads="1"/>
            </p:cNvPicPr>
            <p:nvPr/>
          </p:nvPicPr>
          <p:blipFill>
            <a:blip r:embed="rId3">
              <a:extLst>
                <a:ext uri="{28A0092B-C50C-407E-A947-70E740481C1C}">
                  <a14:useLocalDpi xmlns:a14="http://schemas.microsoft.com/office/drawing/2010/main" val="0"/>
                </a:ext>
              </a:extLst>
            </a:blip>
            <a:srcRect b="50443"/>
            <a:stretch>
              <a:fillRect/>
            </a:stretch>
          </p:blipFill>
          <p:spPr bwMode="auto">
            <a:xfrm>
              <a:off x="-99" y="3594"/>
              <a:ext cx="1085" cy="4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166" y="3102"/>
              <a:ext cx="164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1800">
                  <a:solidFill>
                    <a:schemeClr val="tx1"/>
                  </a:solidFill>
                  <a:latin typeface="Comic Sans MS" charset="0"/>
                </a:rPr>
                <a:t>Urca!!</a:t>
              </a:r>
            </a:p>
          </p:txBody>
        </p:sp>
      </p:grpSp>
    </p:spTree>
    <p:extLst>
      <p:ext uri="{BB962C8B-B14F-4D97-AF65-F5344CB8AC3E}">
        <p14:creationId xmlns:p14="http://schemas.microsoft.com/office/powerpoint/2010/main" val="235111288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romedab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429"/>
            <a:ext cx="9144000" cy="642302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0" y="2185988"/>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600" i="0" dirty="0">
                <a:solidFill>
                  <a:schemeClr val="bg1"/>
                </a:solidFill>
              </a:rPr>
              <a:t>Ma </a:t>
            </a:r>
            <a:r>
              <a:rPr lang="en-US" sz="3600" i="0" dirty="0" err="1">
                <a:solidFill>
                  <a:schemeClr val="bg1"/>
                </a:solidFill>
              </a:rPr>
              <a:t>quanti</a:t>
            </a:r>
            <a:r>
              <a:rPr lang="en-US" sz="3600" i="0" dirty="0">
                <a:solidFill>
                  <a:schemeClr val="bg1"/>
                </a:solidFill>
              </a:rPr>
              <a:t> di </a:t>
            </a:r>
            <a:r>
              <a:rPr lang="en-US" sz="3600" i="0" dirty="0" err="1">
                <a:solidFill>
                  <a:schemeClr val="bg1"/>
                </a:solidFill>
              </a:rPr>
              <a:t>questi</a:t>
            </a:r>
            <a:r>
              <a:rPr lang="en-US" sz="3600" i="0" dirty="0">
                <a:solidFill>
                  <a:schemeClr val="bg1"/>
                </a:solidFill>
              </a:rPr>
              <a:t> </a:t>
            </a:r>
            <a:r>
              <a:rPr lang="en-US" sz="3600" i="0" dirty="0" err="1">
                <a:solidFill>
                  <a:schemeClr val="bg1"/>
                </a:solidFill>
              </a:rPr>
              <a:t>composti</a:t>
            </a:r>
            <a:r>
              <a:rPr lang="en-US" sz="3600" i="0" dirty="0">
                <a:solidFill>
                  <a:schemeClr val="bg1"/>
                </a:solidFill>
              </a:rPr>
              <a:t> </a:t>
            </a:r>
            <a:r>
              <a:rPr lang="en-US" sz="3600" i="0" dirty="0" err="1">
                <a:solidFill>
                  <a:schemeClr val="bg1"/>
                </a:solidFill>
              </a:rPr>
              <a:t>potrebbero</a:t>
            </a:r>
            <a:r>
              <a:rPr lang="en-US" sz="3600" i="0" dirty="0">
                <a:solidFill>
                  <a:schemeClr val="bg1"/>
                </a:solidFill>
              </a:rPr>
              <a:t> </a:t>
            </a:r>
            <a:r>
              <a:rPr lang="en-US" sz="3600" i="0" dirty="0" err="1">
                <a:solidFill>
                  <a:schemeClr val="bg1"/>
                </a:solidFill>
              </a:rPr>
              <a:t>possedere</a:t>
            </a:r>
            <a:r>
              <a:rPr lang="en-US" sz="3600" i="0" dirty="0">
                <a:solidFill>
                  <a:schemeClr val="bg1"/>
                </a:solidFill>
              </a:rPr>
              <a:t> </a:t>
            </a:r>
            <a:r>
              <a:rPr lang="en-US" sz="3600" i="0" dirty="0" err="1" smtClean="0">
                <a:solidFill>
                  <a:schemeClr val="bg1"/>
                </a:solidFill>
              </a:rPr>
              <a:t>proprietà</a:t>
            </a:r>
            <a:r>
              <a:rPr lang="en-US" sz="3600" i="0" dirty="0" smtClean="0">
                <a:solidFill>
                  <a:schemeClr val="bg1"/>
                </a:solidFill>
              </a:rPr>
              <a:t> </a:t>
            </a:r>
            <a:r>
              <a:rPr lang="en-US" sz="3600" i="0" dirty="0">
                <a:solidFill>
                  <a:schemeClr val="bg1"/>
                </a:solidFill>
              </a:rPr>
              <a:t>“drug-like”?</a:t>
            </a:r>
          </a:p>
        </p:txBody>
      </p:sp>
    </p:spTree>
    <p:extLst>
      <p:ext uri="{BB962C8B-B14F-4D97-AF65-F5344CB8AC3E}">
        <p14:creationId xmlns:p14="http://schemas.microsoft.com/office/powerpoint/2010/main" val="91731354"/>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ience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419" y="973138"/>
            <a:ext cx="2849563"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msotw9_te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657" y="973138"/>
            <a:ext cx="2911475" cy="380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Text Box 4"/>
          <p:cNvSpPr txBox="1">
            <a:spLocks noChangeArrowheads="1"/>
          </p:cNvSpPr>
          <p:nvPr/>
        </p:nvSpPr>
        <p:spPr bwMode="auto">
          <a:xfrm>
            <a:off x="424657" y="209550"/>
            <a:ext cx="8161337"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eaLnBrk="0" hangingPunct="0">
              <a:lnSpc>
                <a:spcPct val="100000"/>
              </a:lnSpc>
              <a:spcBef>
                <a:spcPct val="0"/>
              </a:spcBef>
            </a:pPr>
            <a:r>
              <a:rPr lang="en-AU" sz="3600" i="0">
                <a:solidFill>
                  <a:srgbClr val="000066"/>
                </a:solidFill>
                <a:effectLst>
                  <a:outerShdw blurRad="38100" dist="38100" dir="2700000" algn="tl">
                    <a:srgbClr val="DDDDDD"/>
                  </a:outerShdw>
                </a:effectLst>
              </a:rPr>
              <a:t>The Human Genome -- 26 June 2000</a:t>
            </a:r>
          </a:p>
        </p:txBody>
      </p:sp>
      <p:sp>
        <p:nvSpPr>
          <p:cNvPr id="5" name="Text Box 5"/>
          <p:cNvSpPr txBox="1">
            <a:spLocks noChangeArrowheads="1"/>
          </p:cNvSpPr>
          <p:nvPr/>
        </p:nvSpPr>
        <p:spPr bwMode="auto">
          <a:xfrm>
            <a:off x="-21431" y="4835525"/>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2400" i="0">
                <a:solidFill>
                  <a:srgbClr val="000066"/>
                </a:solidFill>
              </a:rPr>
              <a:t>possiamo considerare questo il nostro spazio biologico esplorabile…</a:t>
            </a:r>
          </a:p>
        </p:txBody>
      </p:sp>
      <p:sp>
        <p:nvSpPr>
          <p:cNvPr id="6" name="Text Box 6"/>
          <p:cNvSpPr txBox="1">
            <a:spLocks noChangeArrowheads="1"/>
          </p:cNvSpPr>
          <p:nvPr/>
        </p:nvSpPr>
        <p:spPr bwMode="auto">
          <a:xfrm>
            <a:off x="21432" y="558165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200" i="0"/>
              <a:t>Ma quanti di questi bersagli molecolari sono in realtà “drug target”?</a:t>
            </a:r>
          </a:p>
        </p:txBody>
      </p:sp>
    </p:spTree>
    <p:extLst>
      <p:ext uri="{BB962C8B-B14F-4D97-AF65-F5344CB8AC3E}">
        <p14:creationId xmlns:p14="http://schemas.microsoft.com/office/powerpoint/2010/main" val="3802634453"/>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clrChange>
              <a:clrFrom>
                <a:srgbClr val="FFFAED"/>
              </a:clrFrom>
              <a:clrTo>
                <a:srgbClr val="FFFAED">
                  <a:alpha val="0"/>
                </a:srgbClr>
              </a:clrTo>
            </a:clrChange>
            <a:extLst>
              <a:ext uri="{28A0092B-C50C-407E-A947-70E740481C1C}">
                <a14:useLocalDpi xmlns:a14="http://schemas.microsoft.com/office/drawing/2010/main" val="0"/>
              </a:ext>
            </a:extLst>
          </a:blip>
          <a:srcRect l="4312" t="12035" r="1958" b="11397"/>
          <a:stretch>
            <a:fillRect/>
          </a:stretch>
        </p:blipFill>
        <p:spPr bwMode="auto">
          <a:xfrm>
            <a:off x="433388" y="1669256"/>
            <a:ext cx="8129587" cy="434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5"/>
          <p:cNvSpPr>
            <a:spLocks noChangeArrowheads="1"/>
          </p:cNvSpPr>
          <p:nvPr/>
        </p:nvSpPr>
        <p:spPr bwMode="auto">
          <a:xfrm>
            <a:off x="0" y="6033294"/>
            <a:ext cx="914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1600" b="0" i="0">
                <a:solidFill>
                  <a:srgbClr val="000066"/>
                </a:solidFill>
              </a:rPr>
              <a:t>by Andrew L. Hopkins and Colin R. Groom – Pfizer Global Research &amp; Development</a:t>
            </a:r>
          </a:p>
          <a:p>
            <a:pPr algn="just">
              <a:lnSpc>
                <a:spcPct val="100000"/>
              </a:lnSpc>
              <a:spcBef>
                <a:spcPct val="0"/>
              </a:spcBef>
            </a:pPr>
            <a:r>
              <a:rPr lang="en-US" sz="1600" b="0">
                <a:solidFill>
                  <a:srgbClr val="000066"/>
                </a:solidFill>
              </a:rPr>
              <a:t>Nature Drug Discovery</a:t>
            </a:r>
            <a:r>
              <a:rPr lang="en-US" sz="1600" b="0" i="0">
                <a:solidFill>
                  <a:srgbClr val="000066"/>
                </a:solidFill>
              </a:rPr>
              <a:t> </a:t>
            </a:r>
            <a:r>
              <a:rPr lang="en-US" sz="1600" i="0">
                <a:solidFill>
                  <a:srgbClr val="000066"/>
                </a:solidFill>
              </a:rPr>
              <a:t>1</a:t>
            </a:r>
            <a:r>
              <a:rPr lang="en-US" sz="1600" b="0" i="0">
                <a:solidFill>
                  <a:srgbClr val="000066"/>
                </a:solidFill>
              </a:rPr>
              <a:t>, 727-730 (2002)</a:t>
            </a:r>
          </a:p>
        </p:txBody>
      </p:sp>
      <p:sp>
        <p:nvSpPr>
          <p:cNvPr id="7" name="Text Box 4"/>
          <p:cNvSpPr txBox="1">
            <a:spLocks noChangeArrowheads="1"/>
          </p:cNvSpPr>
          <p:nvPr/>
        </p:nvSpPr>
        <p:spPr bwMode="auto">
          <a:xfrm>
            <a:off x="0" y="243681"/>
            <a:ext cx="6356350" cy="64135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eaLnBrk="0" hangingPunct="0">
              <a:lnSpc>
                <a:spcPct val="100000"/>
              </a:lnSpc>
              <a:spcBef>
                <a:spcPct val="0"/>
              </a:spcBef>
            </a:pPr>
            <a:r>
              <a:rPr lang="en-AU" sz="3600" i="0">
                <a:solidFill>
                  <a:srgbClr val="000066"/>
                </a:solidFill>
                <a:effectLst>
                  <a:outerShdw blurRad="38100" dist="38100" dir="2700000" algn="tl">
                    <a:srgbClr val="DDDDDD"/>
                  </a:outerShdw>
                </a:effectLst>
              </a:rPr>
              <a:t>uno scenario per il futuro….</a:t>
            </a:r>
          </a:p>
        </p:txBody>
      </p:sp>
    </p:spTree>
    <p:extLst>
      <p:ext uri="{BB962C8B-B14F-4D97-AF65-F5344CB8AC3E}">
        <p14:creationId xmlns:p14="http://schemas.microsoft.com/office/powerpoint/2010/main" val="1567446168"/>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256381"/>
            <a:ext cx="8661400" cy="6413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600" i="0">
                <a:solidFill>
                  <a:srgbClr val="000066"/>
                </a:solidFill>
                <a:effectLst>
                  <a:outerShdw blurRad="38100" dist="38100" dir="2700000" algn="tl">
                    <a:srgbClr val="DDDDDD"/>
                  </a:outerShdw>
                </a:effectLst>
              </a:rPr>
              <a:t>Druggable does not equal drug target:</a:t>
            </a:r>
          </a:p>
        </p:txBody>
      </p:sp>
      <p:sp>
        <p:nvSpPr>
          <p:cNvPr id="3" name="Text Box 5"/>
          <p:cNvSpPr txBox="1">
            <a:spLocks noChangeArrowheads="1"/>
          </p:cNvSpPr>
          <p:nvPr/>
        </p:nvSpPr>
        <p:spPr bwMode="auto">
          <a:xfrm>
            <a:off x="0" y="1121569"/>
            <a:ext cx="9144000"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just">
              <a:lnSpc>
                <a:spcPct val="100000"/>
              </a:lnSpc>
              <a:spcBef>
                <a:spcPct val="0"/>
              </a:spcBef>
            </a:pPr>
            <a:r>
              <a:rPr lang="en-US" sz="3200" b="0" i="0" dirty="0">
                <a:solidFill>
                  <a:srgbClr val="000066"/>
                </a:solidFill>
              </a:rPr>
              <a:t>“The ability of a protein to bind a small molecule with the appropriate chemical properties at the required binding affinity might make it </a:t>
            </a:r>
            <a:r>
              <a:rPr lang="en-US" sz="3200" b="0" i="0" dirty="0" err="1">
                <a:solidFill>
                  <a:srgbClr val="000066"/>
                </a:solidFill>
              </a:rPr>
              <a:t>druggable</a:t>
            </a:r>
            <a:r>
              <a:rPr lang="en-US" sz="3200" b="0" i="0" dirty="0">
                <a:solidFill>
                  <a:srgbClr val="000066"/>
                </a:solidFill>
              </a:rPr>
              <a:t>, but does not necessarily make it a potential drug target, for that </a:t>
            </a:r>
            <a:r>
              <a:rPr lang="en-US" sz="3200" b="0" i="0" dirty="0" err="1">
                <a:solidFill>
                  <a:srgbClr val="000066"/>
                </a:solidFill>
              </a:rPr>
              <a:t>honours</a:t>
            </a:r>
            <a:r>
              <a:rPr lang="en-US" sz="3200" b="0" i="0" dirty="0">
                <a:solidFill>
                  <a:srgbClr val="000066"/>
                </a:solidFill>
              </a:rPr>
              <a:t> belongs only to proteins that are also linked to disease.”</a:t>
            </a:r>
          </a:p>
          <a:p>
            <a:pPr algn="just">
              <a:lnSpc>
                <a:spcPct val="100000"/>
              </a:lnSpc>
              <a:spcBef>
                <a:spcPct val="0"/>
              </a:spcBef>
            </a:pPr>
            <a:endParaRPr lang="en-US" sz="1600" b="0" i="0" dirty="0">
              <a:solidFill>
                <a:srgbClr val="000066"/>
              </a:solidFill>
            </a:endParaRPr>
          </a:p>
          <a:p>
            <a:pPr algn="just">
              <a:lnSpc>
                <a:spcPct val="100000"/>
              </a:lnSpc>
              <a:spcBef>
                <a:spcPct val="0"/>
              </a:spcBef>
            </a:pPr>
            <a:r>
              <a:rPr lang="en-US" sz="1600" b="0" i="0" dirty="0">
                <a:solidFill>
                  <a:srgbClr val="000066"/>
                </a:solidFill>
              </a:rPr>
              <a:t>by Andrew L. Hopkins and Colin R. Groom – Pfizer Global Research &amp; Development</a:t>
            </a:r>
          </a:p>
          <a:p>
            <a:pPr algn="just">
              <a:lnSpc>
                <a:spcPct val="100000"/>
              </a:lnSpc>
              <a:spcBef>
                <a:spcPct val="0"/>
              </a:spcBef>
            </a:pPr>
            <a:r>
              <a:rPr lang="en-US" sz="1600" b="0" dirty="0">
                <a:solidFill>
                  <a:srgbClr val="000066"/>
                </a:solidFill>
              </a:rPr>
              <a:t>Nature Drug Discovery</a:t>
            </a:r>
            <a:r>
              <a:rPr lang="en-US" sz="1600" b="0" i="0" dirty="0">
                <a:solidFill>
                  <a:srgbClr val="000066"/>
                </a:solidFill>
              </a:rPr>
              <a:t> </a:t>
            </a:r>
            <a:r>
              <a:rPr lang="en-US" sz="1600" i="0" dirty="0">
                <a:solidFill>
                  <a:srgbClr val="000066"/>
                </a:solidFill>
              </a:rPr>
              <a:t>1</a:t>
            </a:r>
            <a:r>
              <a:rPr lang="en-US" sz="1600" b="0" i="0" dirty="0">
                <a:solidFill>
                  <a:srgbClr val="000066"/>
                </a:solidFill>
              </a:rPr>
              <a:t>, 727-730 (2002)</a:t>
            </a:r>
          </a:p>
        </p:txBody>
      </p:sp>
      <p:sp>
        <p:nvSpPr>
          <p:cNvPr id="4" name="Text Box 6"/>
          <p:cNvSpPr txBox="1">
            <a:spLocks noChangeArrowheads="1"/>
          </p:cNvSpPr>
          <p:nvPr/>
        </p:nvSpPr>
        <p:spPr bwMode="auto">
          <a:xfrm>
            <a:off x="0" y="5410994"/>
            <a:ext cx="9144000" cy="1190625"/>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600" dirty="0">
                <a:solidFill>
                  <a:srgbClr val="33CC33"/>
                </a:solidFill>
              </a:rPr>
              <a:t>Target selection does not equal to target validation!!</a:t>
            </a:r>
          </a:p>
        </p:txBody>
      </p:sp>
    </p:spTree>
    <p:extLst>
      <p:ext uri="{BB962C8B-B14F-4D97-AF65-F5344CB8AC3E}">
        <p14:creationId xmlns:p14="http://schemas.microsoft.com/office/powerpoint/2010/main" val="1560843919"/>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1551" y="89442"/>
            <a:ext cx="8961768" cy="668135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a:stretch>
            <a:fillRect/>
          </a:stretch>
        </p:blipFill>
        <p:spPr>
          <a:xfrm>
            <a:off x="203200" y="114300"/>
            <a:ext cx="8724900" cy="6629400"/>
          </a:xfrm>
          <a:prstGeom prst="rect">
            <a:avLst/>
          </a:prstGeom>
        </p:spPr>
      </p:pic>
    </p:spTree>
    <p:extLst>
      <p:ext uri="{BB962C8B-B14F-4D97-AF65-F5344CB8AC3E}">
        <p14:creationId xmlns:p14="http://schemas.microsoft.com/office/powerpoint/2010/main" val="15867724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028700" y="812800"/>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pPr>
            <a:endParaRPr lang="en-US" sz="4000" i="0">
              <a:solidFill>
                <a:srgbClr val="000066"/>
              </a:solidFill>
            </a:endParaRPr>
          </a:p>
        </p:txBody>
      </p:sp>
      <p:sp>
        <p:nvSpPr>
          <p:cNvPr id="10" name="Text Box 3"/>
          <p:cNvSpPr txBox="1">
            <a:spLocks noChangeArrowheads="1"/>
          </p:cNvSpPr>
          <p:nvPr/>
        </p:nvSpPr>
        <p:spPr bwMode="auto">
          <a:xfrm>
            <a:off x="0" y="1598613"/>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US" sz="4000" b="1" i="0" dirty="0" err="1"/>
              <a:t>Farmaco</a:t>
            </a:r>
            <a:r>
              <a:rPr lang="en-US" sz="4000" b="1" i="0" dirty="0"/>
              <a:t>:</a:t>
            </a:r>
          </a:p>
        </p:txBody>
      </p:sp>
      <p:pic>
        <p:nvPicPr>
          <p:cNvPr id="11" name="Picture 4" descr="demaur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1925" y="4808538"/>
            <a:ext cx="1362075" cy="16367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Tablet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7975" y="4419600"/>
            <a:ext cx="33782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p:cNvSpPr txBox="1">
            <a:spLocks noChangeArrowheads="1"/>
          </p:cNvSpPr>
          <p:nvPr/>
        </p:nvSpPr>
        <p:spPr bwMode="auto">
          <a:xfrm>
            <a:off x="1073150" y="69850"/>
            <a:ext cx="7943850" cy="1373188"/>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lnSpc>
                <a:spcPct val="100000"/>
              </a:lnSpc>
              <a:spcBef>
                <a:spcPct val="0"/>
              </a:spcBef>
            </a:pPr>
            <a:r>
              <a:rPr lang="it-IT" sz="2800" b="1" i="0" dirty="0">
                <a:solidFill>
                  <a:srgbClr val="000066"/>
                </a:solidFill>
                <a:effectLst>
                  <a:outerShdw blurRad="38100" dist="38100" dir="2700000" algn="tl">
                    <a:srgbClr val="DDDDDD"/>
                  </a:outerShdw>
                </a:effectLst>
              </a:rPr>
              <a:t>… proviamo a </a:t>
            </a:r>
            <a:r>
              <a:rPr lang="ja-JP" altLang="it-IT" sz="2800" b="1" i="0" dirty="0">
                <a:solidFill>
                  <a:srgbClr val="000066"/>
                </a:solidFill>
                <a:effectLst>
                  <a:outerShdw blurRad="38100" dist="38100" dir="2700000" algn="tl">
                    <a:srgbClr val="DDDDDD"/>
                  </a:outerShdw>
                </a:effectLst>
              </a:rPr>
              <a:t>“</a:t>
            </a:r>
            <a:r>
              <a:rPr lang="it-IT" sz="2800" b="1" dirty="0">
                <a:solidFill>
                  <a:srgbClr val="000066"/>
                </a:solidFill>
                <a:effectLst>
                  <a:outerShdw blurRad="38100" dist="38100" dir="2700000" algn="tl">
                    <a:srgbClr val="DDDDDD"/>
                  </a:outerShdw>
                </a:effectLst>
              </a:rPr>
              <a:t>raccontare</a:t>
            </a:r>
            <a:r>
              <a:rPr lang="ja-JP" altLang="it-IT" sz="2800" b="1" i="0" dirty="0">
                <a:solidFill>
                  <a:srgbClr val="000066"/>
                </a:solidFill>
                <a:effectLst>
                  <a:outerShdw blurRad="38100" dist="38100" dir="2700000" algn="tl">
                    <a:srgbClr val="DDDDDD"/>
                  </a:outerShdw>
                </a:effectLst>
              </a:rPr>
              <a:t>”</a:t>
            </a:r>
            <a:r>
              <a:rPr lang="it-IT" sz="2800" b="1" i="0" dirty="0">
                <a:solidFill>
                  <a:srgbClr val="000066"/>
                </a:solidFill>
                <a:effectLst>
                  <a:outerShdw blurRad="38100" dist="38100" dir="2700000" algn="tl">
                    <a:srgbClr val="DDDDDD"/>
                  </a:outerShdw>
                </a:effectLst>
              </a:rPr>
              <a:t> che cosa possiamo condividere </a:t>
            </a:r>
            <a:r>
              <a:rPr lang="it-IT" sz="2800" b="1" i="0" dirty="0" err="1">
                <a:solidFill>
                  <a:srgbClr val="000066"/>
                </a:solidFill>
                <a:effectLst>
                  <a:outerShdw blurRad="38100" dist="38100" dir="2700000" algn="tl">
                    <a:srgbClr val="DDDDDD"/>
                  </a:outerShdw>
                </a:effectLst>
              </a:rPr>
              <a:t>dell</a:t>
            </a:r>
            <a:r>
              <a:rPr lang="ja-JP" altLang="it-IT" sz="2800" b="1" i="0" dirty="0">
                <a:solidFill>
                  <a:srgbClr val="000066"/>
                </a:solidFill>
                <a:effectLst>
                  <a:outerShdw blurRad="38100" dist="38100" dir="2700000" algn="tl">
                    <a:srgbClr val="DDDDDD"/>
                  </a:outerShdw>
                </a:effectLst>
              </a:rPr>
              <a:t>’</a:t>
            </a:r>
            <a:r>
              <a:rPr lang="it-IT" sz="2800" b="1" i="0" dirty="0">
                <a:solidFill>
                  <a:srgbClr val="000066"/>
                </a:solidFill>
                <a:effectLst>
                  <a:outerShdw blurRad="38100" dist="38100" dir="2700000" algn="tl">
                    <a:srgbClr val="DDDDDD"/>
                  </a:outerShdw>
                </a:effectLst>
              </a:rPr>
              <a:t>oggetto che vorremmo poi progettare…</a:t>
            </a:r>
            <a:endParaRPr lang="en-GB" sz="2800" b="1" i="0" dirty="0">
              <a:solidFill>
                <a:srgbClr val="000066"/>
              </a:solidFill>
              <a:effectLst>
                <a:outerShdw blurRad="38100" dist="38100" dir="2700000" algn="tl">
                  <a:srgbClr val="DDDDDD"/>
                </a:outerShdw>
              </a:effectLst>
            </a:endParaRPr>
          </a:p>
        </p:txBody>
      </p:sp>
      <p:sp>
        <p:nvSpPr>
          <p:cNvPr id="14" name="Text Box 8"/>
          <p:cNvSpPr txBox="1">
            <a:spLocks noChangeArrowheads="1"/>
          </p:cNvSpPr>
          <p:nvPr/>
        </p:nvSpPr>
        <p:spPr bwMode="auto">
          <a:xfrm>
            <a:off x="0" y="2241550"/>
            <a:ext cx="9144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00000"/>
              </a:lnSpc>
              <a:spcBef>
                <a:spcPct val="0"/>
              </a:spcBef>
            </a:pPr>
            <a:r>
              <a:rPr lang="en-US" sz="4000" b="1" i="0" dirty="0" err="1">
                <a:solidFill>
                  <a:srgbClr val="000066"/>
                </a:solidFill>
              </a:rPr>
              <a:t>sostanza</a:t>
            </a:r>
            <a:r>
              <a:rPr lang="en-US" sz="4000" b="1" i="0" dirty="0">
                <a:solidFill>
                  <a:srgbClr val="000066"/>
                </a:solidFill>
              </a:rPr>
              <a:t> </a:t>
            </a:r>
            <a:r>
              <a:rPr lang="en-US" sz="4000" b="1" i="0" dirty="0" err="1">
                <a:solidFill>
                  <a:srgbClr val="000066"/>
                </a:solidFill>
              </a:rPr>
              <a:t>sintetica</a:t>
            </a:r>
            <a:r>
              <a:rPr lang="en-US" sz="4000" b="1" i="0" dirty="0">
                <a:solidFill>
                  <a:srgbClr val="000066"/>
                </a:solidFill>
              </a:rPr>
              <a:t> o </a:t>
            </a:r>
            <a:r>
              <a:rPr lang="en-US" sz="4000" b="1" i="0" dirty="0" err="1">
                <a:solidFill>
                  <a:srgbClr val="000066"/>
                </a:solidFill>
              </a:rPr>
              <a:t>naturale</a:t>
            </a:r>
            <a:r>
              <a:rPr lang="en-US" sz="4000" b="1" i="0" dirty="0">
                <a:solidFill>
                  <a:srgbClr val="000066"/>
                </a:solidFill>
              </a:rPr>
              <a:t> con </a:t>
            </a:r>
            <a:r>
              <a:rPr lang="en-US" sz="4000" b="1" i="0" dirty="0" err="1">
                <a:solidFill>
                  <a:srgbClr val="000066"/>
                </a:solidFill>
              </a:rPr>
              <a:t>effetti</a:t>
            </a:r>
            <a:r>
              <a:rPr lang="en-US" sz="4000" b="1" i="0" dirty="0">
                <a:solidFill>
                  <a:srgbClr val="000066"/>
                </a:solidFill>
              </a:rPr>
              <a:t> </a:t>
            </a:r>
            <a:r>
              <a:rPr lang="en-US" sz="4000" b="1" i="0" dirty="0" err="1">
                <a:solidFill>
                  <a:srgbClr val="000066"/>
                </a:solidFill>
              </a:rPr>
              <a:t>benefici</a:t>
            </a:r>
            <a:r>
              <a:rPr lang="en-US" sz="4000" b="1" i="0" dirty="0">
                <a:solidFill>
                  <a:srgbClr val="000066"/>
                </a:solidFill>
              </a:rPr>
              <a:t> </a:t>
            </a:r>
            <a:r>
              <a:rPr lang="en-US" sz="4000" b="1" i="0" dirty="0" err="1">
                <a:solidFill>
                  <a:srgbClr val="000066"/>
                </a:solidFill>
              </a:rPr>
              <a:t>nella</a:t>
            </a:r>
            <a:r>
              <a:rPr lang="en-US" sz="4000" b="1" i="0" dirty="0">
                <a:solidFill>
                  <a:srgbClr val="000066"/>
                </a:solidFill>
              </a:rPr>
              <a:t> </a:t>
            </a:r>
            <a:r>
              <a:rPr lang="en-US" sz="4000" b="1" i="0" dirty="0" err="1">
                <a:solidFill>
                  <a:srgbClr val="000066"/>
                </a:solidFill>
              </a:rPr>
              <a:t>cura</a:t>
            </a:r>
            <a:r>
              <a:rPr lang="en-US" sz="4000" b="1" i="0" dirty="0">
                <a:solidFill>
                  <a:srgbClr val="000066"/>
                </a:solidFill>
              </a:rPr>
              <a:t> </a:t>
            </a:r>
            <a:r>
              <a:rPr lang="en-US" sz="4000" b="1" i="0" dirty="0" err="1">
                <a:solidFill>
                  <a:srgbClr val="000066"/>
                </a:solidFill>
              </a:rPr>
              <a:t>delle</a:t>
            </a:r>
            <a:r>
              <a:rPr lang="en-US" sz="4000" b="1" i="0" dirty="0">
                <a:solidFill>
                  <a:srgbClr val="000066"/>
                </a:solidFill>
              </a:rPr>
              <a:t> </a:t>
            </a:r>
            <a:r>
              <a:rPr lang="en-US" sz="4000" b="1" i="0" dirty="0" err="1">
                <a:solidFill>
                  <a:srgbClr val="000066"/>
                </a:solidFill>
              </a:rPr>
              <a:t>malattie</a:t>
            </a:r>
            <a:r>
              <a:rPr lang="en-US" sz="4000" b="1" i="0" dirty="0">
                <a:solidFill>
                  <a:srgbClr val="000066"/>
                </a:solidFill>
              </a:rPr>
              <a:t>, </a:t>
            </a:r>
            <a:r>
              <a:rPr lang="en-US" sz="4000" b="1" i="0" dirty="0" err="1">
                <a:solidFill>
                  <a:srgbClr val="000066"/>
                </a:solidFill>
              </a:rPr>
              <a:t>mediante</a:t>
            </a:r>
            <a:r>
              <a:rPr lang="en-US" sz="4000" b="1" i="0" dirty="0">
                <a:solidFill>
                  <a:srgbClr val="000066"/>
                </a:solidFill>
              </a:rPr>
              <a:t> </a:t>
            </a:r>
            <a:r>
              <a:rPr lang="en-US" sz="4000" b="1" i="0" dirty="0" err="1">
                <a:solidFill>
                  <a:srgbClr val="000066"/>
                </a:solidFill>
              </a:rPr>
              <a:t>un’azione</a:t>
            </a:r>
            <a:r>
              <a:rPr lang="en-US" sz="4000" b="1" i="0" dirty="0">
                <a:solidFill>
                  <a:srgbClr val="000066"/>
                </a:solidFill>
              </a:rPr>
              <a:t> </a:t>
            </a:r>
            <a:r>
              <a:rPr lang="en-US" sz="4000" b="1" i="0" dirty="0" err="1">
                <a:solidFill>
                  <a:srgbClr val="000066"/>
                </a:solidFill>
              </a:rPr>
              <a:t>chimica</a:t>
            </a:r>
            <a:r>
              <a:rPr lang="en-US" sz="4000" b="1" i="0" dirty="0">
                <a:solidFill>
                  <a:srgbClr val="000066"/>
                </a:solidFill>
              </a:rPr>
              <a:t> o </a:t>
            </a:r>
            <a:r>
              <a:rPr lang="en-US" sz="4000" b="1" i="0" dirty="0" err="1">
                <a:solidFill>
                  <a:srgbClr val="000066"/>
                </a:solidFill>
              </a:rPr>
              <a:t>fisica</a:t>
            </a:r>
            <a:r>
              <a:rPr lang="en-US" sz="4000" b="1" i="0" dirty="0">
                <a:solidFill>
                  <a:srgbClr val="000066"/>
                </a:solidFill>
              </a:rPr>
              <a:t>.</a:t>
            </a:r>
          </a:p>
        </p:txBody>
      </p:sp>
    </p:spTree>
    <p:extLst>
      <p:ext uri="{BB962C8B-B14F-4D97-AF65-F5344CB8AC3E}">
        <p14:creationId xmlns:p14="http://schemas.microsoft.com/office/powerpoint/2010/main" val="2753628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7857" y="4511675"/>
            <a:ext cx="5813425" cy="409575"/>
          </a:xfrm>
          <a:prstGeom prst="rect">
            <a:avLst/>
          </a:prstGeom>
          <a:solidFill>
            <a:srgbClr val="FFFF00"/>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endParaRPr lang="en-US"/>
          </a:p>
        </p:txBody>
      </p:sp>
      <p:sp>
        <p:nvSpPr>
          <p:cNvPr id="3" name="Text Box 3"/>
          <p:cNvSpPr txBox="1">
            <a:spLocks noChangeArrowheads="1"/>
          </p:cNvSpPr>
          <p:nvPr/>
        </p:nvSpPr>
        <p:spPr bwMode="auto">
          <a:xfrm>
            <a:off x="1843882" y="3814763"/>
            <a:ext cx="6010275" cy="255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nSpc>
                <a:spcPct val="100000"/>
              </a:lnSpc>
              <a:spcBef>
                <a:spcPct val="0"/>
              </a:spcBef>
            </a:pPr>
            <a:r>
              <a:rPr lang="en-US" sz="2800" i="0">
                <a:solidFill>
                  <a:schemeClr val="tx1"/>
                </a:solidFill>
                <a:effectLst>
                  <a:outerShdw blurRad="38100" dist="38100" dir="2700000" algn="tl">
                    <a:srgbClr val="DDDDDD"/>
                  </a:outerShdw>
                </a:effectLst>
              </a:rPr>
              <a:t>Priorities:</a:t>
            </a:r>
          </a:p>
          <a:p>
            <a:pPr>
              <a:lnSpc>
                <a:spcPct val="100000"/>
              </a:lnSpc>
              <a:spcBef>
                <a:spcPct val="0"/>
              </a:spcBef>
            </a:pPr>
            <a:endParaRPr lang="en-US" sz="1400" i="0">
              <a:solidFill>
                <a:schemeClr val="tx1"/>
              </a:solidFill>
              <a:effectLst>
                <a:outerShdw blurRad="38100" dist="38100" dir="2700000" algn="tl">
                  <a:srgbClr val="DDDDDD"/>
                </a:outerShdw>
              </a:effectLst>
            </a:endParaRPr>
          </a:p>
          <a:p>
            <a:pPr>
              <a:lnSpc>
                <a:spcPct val="100000"/>
              </a:lnSpc>
              <a:spcBef>
                <a:spcPct val="0"/>
              </a:spcBef>
            </a:pPr>
            <a:r>
              <a:rPr lang="en-US" sz="2400" b="0" i="0">
                <a:solidFill>
                  <a:schemeClr val="tx1"/>
                </a:solidFill>
              </a:rPr>
              <a:t>Lead selection using virtual screening;</a:t>
            </a:r>
          </a:p>
          <a:p>
            <a:pPr>
              <a:lnSpc>
                <a:spcPct val="100000"/>
              </a:lnSpc>
              <a:spcBef>
                <a:spcPct val="0"/>
              </a:spcBef>
            </a:pPr>
            <a:r>
              <a:rPr lang="en-US" sz="2400" b="0">
                <a:solidFill>
                  <a:schemeClr val="tx1"/>
                </a:solidFill>
              </a:rPr>
              <a:t>In vitro</a:t>
            </a:r>
            <a:r>
              <a:rPr lang="en-US" sz="2400" b="0" i="0">
                <a:solidFill>
                  <a:schemeClr val="tx1"/>
                </a:solidFill>
              </a:rPr>
              <a:t> screening for drug toxicity;</a:t>
            </a:r>
          </a:p>
          <a:p>
            <a:pPr>
              <a:lnSpc>
                <a:spcPct val="100000"/>
              </a:lnSpc>
              <a:spcBef>
                <a:spcPct val="0"/>
              </a:spcBef>
            </a:pPr>
            <a:r>
              <a:rPr lang="en-US" sz="2400" b="0" i="0">
                <a:solidFill>
                  <a:schemeClr val="tx1"/>
                </a:solidFill>
              </a:rPr>
              <a:t>Solubility and bioavailability;</a:t>
            </a:r>
          </a:p>
          <a:p>
            <a:pPr>
              <a:lnSpc>
                <a:spcPct val="100000"/>
              </a:lnSpc>
              <a:spcBef>
                <a:spcPct val="0"/>
              </a:spcBef>
            </a:pPr>
            <a:r>
              <a:rPr lang="en-US" sz="2400" b="0" i="0">
                <a:solidFill>
                  <a:schemeClr val="tx1"/>
                </a:solidFill>
              </a:rPr>
              <a:t>Animal models: accelerating discovery;</a:t>
            </a:r>
          </a:p>
          <a:p>
            <a:pPr>
              <a:lnSpc>
                <a:spcPct val="100000"/>
              </a:lnSpc>
              <a:spcBef>
                <a:spcPct val="0"/>
              </a:spcBef>
            </a:pPr>
            <a:r>
              <a:rPr lang="en-US" sz="2400" b="0" i="0">
                <a:solidFill>
                  <a:schemeClr val="tx1"/>
                </a:solidFill>
              </a:rPr>
              <a:t>Accelerating clinical studies.</a:t>
            </a:r>
          </a:p>
        </p:txBody>
      </p:sp>
      <p:sp>
        <p:nvSpPr>
          <p:cNvPr id="4" name="Text Box 4"/>
          <p:cNvSpPr txBox="1">
            <a:spLocks noChangeArrowheads="1"/>
          </p:cNvSpPr>
          <p:nvPr/>
        </p:nvSpPr>
        <p:spPr bwMode="auto">
          <a:xfrm>
            <a:off x="57944" y="485775"/>
            <a:ext cx="9028113" cy="6413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3600" b="0" i="0">
                <a:solidFill>
                  <a:srgbClr val="000066"/>
                </a:solidFill>
                <a:effectLst>
                  <a:outerShdw blurRad="38100" dist="38100" dir="2700000" algn="tl">
                    <a:srgbClr val="DDDDDD"/>
                  </a:outerShdw>
                </a:effectLst>
              </a:rPr>
              <a:t>The worthwhile “pharma” goal (dream): </a:t>
            </a:r>
          </a:p>
        </p:txBody>
      </p:sp>
      <p:sp>
        <p:nvSpPr>
          <p:cNvPr id="5" name="Text Box 5"/>
          <p:cNvSpPr txBox="1">
            <a:spLocks noChangeArrowheads="1"/>
          </p:cNvSpPr>
          <p:nvPr/>
        </p:nvSpPr>
        <p:spPr bwMode="auto">
          <a:xfrm>
            <a:off x="129382" y="1677988"/>
            <a:ext cx="8902700"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50000"/>
              </a:spcBef>
            </a:pPr>
            <a:r>
              <a:rPr lang="en-US" sz="4400" dirty="0">
                <a:effectLst>
                  <a:outerShdw blurRad="38100" dist="38100" dir="2700000" algn="tl">
                    <a:srgbClr val="DDDDDD"/>
                  </a:outerShdw>
                </a:effectLst>
              </a:rPr>
              <a:t>From Lead to Drug in Five Years</a:t>
            </a:r>
          </a:p>
          <a:p>
            <a:pPr algn="ctr">
              <a:lnSpc>
                <a:spcPct val="100000"/>
              </a:lnSpc>
              <a:spcBef>
                <a:spcPct val="50000"/>
              </a:spcBef>
            </a:pPr>
            <a:endParaRPr lang="en-US" sz="1800" dirty="0">
              <a:solidFill>
                <a:srgbClr val="009900"/>
              </a:solidFill>
              <a:effectLst>
                <a:outerShdw blurRad="38100" dist="38100" dir="2700000" algn="tl">
                  <a:srgbClr val="DDDDDD"/>
                </a:outerShdw>
              </a:effectLst>
            </a:endParaRPr>
          </a:p>
        </p:txBody>
      </p:sp>
    </p:spTree>
    <p:extLst>
      <p:ext uri="{BB962C8B-B14F-4D97-AF65-F5344CB8AC3E}">
        <p14:creationId xmlns:p14="http://schemas.microsoft.com/office/powerpoint/2010/main" val="213318382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3500" y="2279532"/>
            <a:ext cx="8988425" cy="228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1pPr>
            <a:lvl2pPr marL="4572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2pPr>
            <a:lvl3pPr marL="9144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3pPr>
            <a:lvl4pPr marL="13716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4pPr>
            <a:lvl5pPr marL="1828800" algn="l" rtl="0" fontAlgn="base">
              <a:lnSpc>
                <a:spcPct val="90000"/>
              </a:lnSpc>
              <a:spcBef>
                <a:spcPct val="10000"/>
              </a:spcBef>
              <a:spcAft>
                <a:spcPct val="0"/>
              </a:spcAft>
              <a:defRPr sz="2000" b="1" i="1" kern="1200">
                <a:solidFill>
                  <a:srgbClr val="FF0000"/>
                </a:solidFill>
                <a:latin typeface="Arial Rounded MT Bold" charset="0"/>
                <a:ea typeface="ＭＳ Ｐゴシック" charset="0"/>
                <a:cs typeface="+mn-cs"/>
              </a:defRPr>
            </a:lvl5pPr>
            <a:lvl6pPr marL="2286000" algn="l" defTabSz="457200" rtl="0" eaLnBrk="1" latinLnBrk="0" hangingPunct="1">
              <a:defRPr sz="2000" b="1" i="1" kern="1200">
                <a:solidFill>
                  <a:srgbClr val="FF0000"/>
                </a:solidFill>
                <a:latin typeface="Arial Rounded MT Bold" charset="0"/>
                <a:ea typeface="ＭＳ Ｐゴシック" charset="0"/>
                <a:cs typeface="+mn-cs"/>
              </a:defRPr>
            </a:lvl6pPr>
            <a:lvl7pPr marL="2743200" algn="l" defTabSz="457200" rtl="0" eaLnBrk="1" latinLnBrk="0" hangingPunct="1">
              <a:defRPr sz="2000" b="1" i="1" kern="1200">
                <a:solidFill>
                  <a:srgbClr val="FF0000"/>
                </a:solidFill>
                <a:latin typeface="Arial Rounded MT Bold" charset="0"/>
                <a:ea typeface="ＭＳ Ｐゴシック" charset="0"/>
                <a:cs typeface="+mn-cs"/>
              </a:defRPr>
            </a:lvl7pPr>
            <a:lvl8pPr marL="3200400" algn="l" defTabSz="457200" rtl="0" eaLnBrk="1" latinLnBrk="0" hangingPunct="1">
              <a:defRPr sz="2000" b="1" i="1" kern="1200">
                <a:solidFill>
                  <a:srgbClr val="FF0000"/>
                </a:solidFill>
                <a:latin typeface="Arial Rounded MT Bold" charset="0"/>
                <a:ea typeface="ＭＳ Ｐゴシック" charset="0"/>
                <a:cs typeface="+mn-cs"/>
              </a:defRPr>
            </a:lvl8pPr>
            <a:lvl9pPr marL="3657600" algn="l" defTabSz="457200" rtl="0" eaLnBrk="1" latinLnBrk="0" hangingPunct="1">
              <a:defRPr sz="2000" b="1" i="1" kern="1200">
                <a:solidFill>
                  <a:srgbClr val="FF0000"/>
                </a:solidFill>
                <a:latin typeface="Arial Rounded MT Bold" charset="0"/>
                <a:ea typeface="ＭＳ Ｐゴシック" charset="0"/>
                <a:cs typeface="+mn-cs"/>
              </a:defRPr>
            </a:lvl9pPr>
          </a:lstStyle>
          <a:p>
            <a:pPr algn="ctr">
              <a:lnSpc>
                <a:spcPct val="100000"/>
              </a:lnSpc>
              <a:spcBef>
                <a:spcPct val="0"/>
              </a:spcBef>
            </a:pPr>
            <a:r>
              <a:rPr lang="en-US" sz="4800" i="0" dirty="0" err="1">
                <a:solidFill>
                  <a:srgbClr val="CC0000"/>
                </a:solidFill>
                <a:effectLst>
                  <a:outerShdw blurRad="38100" dist="38100" dir="2700000" algn="tl">
                    <a:srgbClr val="DDDDDD"/>
                  </a:outerShdw>
                </a:effectLst>
              </a:rPr>
              <a:t>Intuite</a:t>
            </a:r>
            <a:r>
              <a:rPr lang="en-US" sz="4800" i="0" dirty="0">
                <a:solidFill>
                  <a:srgbClr val="CC0000"/>
                </a:solidFill>
                <a:effectLst>
                  <a:outerShdw blurRad="38100" dist="38100" dir="2700000" algn="tl">
                    <a:srgbClr val="DDDDDD"/>
                  </a:outerShdw>
                </a:effectLst>
              </a:rPr>
              <a:t> dove la </a:t>
            </a:r>
            <a:r>
              <a:rPr lang="en-US" sz="4800" i="0" dirty="0" err="1">
                <a:solidFill>
                  <a:srgbClr val="CC0000"/>
                </a:solidFill>
                <a:effectLst>
                  <a:outerShdw blurRad="38100" dist="38100" dir="2700000" algn="tl">
                    <a:srgbClr val="DDDDDD"/>
                  </a:outerShdw>
                </a:effectLst>
              </a:rPr>
              <a:t>matematica</a:t>
            </a:r>
            <a:r>
              <a:rPr lang="en-US" sz="4800" i="0" dirty="0">
                <a:solidFill>
                  <a:srgbClr val="CC0000"/>
                </a:solidFill>
                <a:effectLst>
                  <a:outerShdw blurRad="38100" dist="38100" dir="2700000" algn="tl">
                    <a:srgbClr val="DDDDDD"/>
                  </a:outerShdw>
                </a:effectLst>
              </a:rPr>
              <a:t> </a:t>
            </a:r>
            <a:r>
              <a:rPr lang="en-US" sz="4800" i="0" dirty="0" err="1">
                <a:solidFill>
                  <a:srgbClr val="CC0000"/>
                </a:solidFill>
                <a:effectLst>
                  <a:outerShdw blurRad="38100" dist="38100" dir="2700000" algn="tl">
                    <a:srgbClr val="DDDDDD"/>
                  </a:outerShdw>
                </a:effectLst>
              </a:rPr>
              <a:t>possa</a:t>
            </a:r>
            <a:r>
              <a:rPr lang="en-US" sz="4800" i="0" dirty="0">
                <a:solidFill>
                  <a:srgbClr val="CC0000"/>
                </a:solidFill>
                <a:effectLst>
                  <a:outerShdw blurRad="38100" dist="38100" dir="2700000" algn="tl">
                    <a:srgbClr val="DDDDDD"/>
                  </a:outerShdw>
                </a:effectLst>
              </a:rPr>
              <a:t> </a:t>
            </a:r>
            <a:r>
              <a:rPr lang="en-US" sz="4800" i="0" dirty="0" err="1">
                <a:solidFill>
                  <a:srgbClr val="CC0000"/>
                </a:solidFill>
                <a:effectLst>
                  <a:outerShdw blurRad="38100" dist="38100" dir="2700000" algn="tl">
                    <a:srgbClr val="DDDDDD"/>
                  </a:outerShdw>
                </a:effectLst>
              </a:rPr>
              <a:t>aiutare</a:t>
            </a:r>
            <a:r>
              <a:rPr lang="en-US" sz="4800" i="0" dirty="0">
                <a:solidFill>
                  <a:srgbClr val="CC0000"/>
                </a:solidFill>
                <a:effectLst>
                  <a:outerShdw blurRad="38100" dist="38100" dir="2700000" algn="tl">
                    <a:srgbClr val="DDDDDD"/>
                  </a:outerShdw>
                </a:effectLst>
              </a:rPr>
              <a:t> </a:t>
            </a:r>
            <a:r>
              <a:rPr lang="en-US" sz="4800" i="0" dirty="0" err="1">
                <a:solidFill>
                  <a:srgbClr val="CC0000"/>
                </a:solidFill>
                <a:effectLst>
                  <a:outerShdw blurRad="38100" dist="38100" dir="2700000" algn="tl">
                    <a:srgbClr val="DDDDDD"/>
                  </a:outerShdw>
                </a:effectLst>
              </a:rPr>
              <a:t>oggi</a:t>
            </a:r>
            <a:r>
              <a:rPr lang="en-US" sz="4800" i="0" dirty="0">
                <a:solidFill>
                  <a:srgbClr val="CC0000"/>
                </a:solidFill>
                <a:effectLst>
                  <a:outerShdw blurRad="38100" dist="38100" dir="2700000" algn="tl">
                    <a:srgbClr val="DDDDDD"/>
                  </a:outerShdw>
                </a:effectLst>
              </a:rPr>
              <a:t> la </a:t>
            </a:r>
            <a:r>
              <a:rPr lang="en-US" sz="4800" i="0" dirty="0" err="1">
                <a:solidFill>
                  <a:srgbClr val="CC0000"/>
                </a:solidFill>
                <a:effectLst>
                  <a:outerShdw blurRad="38100" dist="38100" dir="2700000" algn="tl">
                    <a:srgbClr val="DDDDDD"/>
                  </a:outerShdw>
                </a:effectLst>
              </a:rPr>
              <a:t>chimica</a:t>
            </a:r>
            <a:r>
              <a:rPr lang="en-US" sz="4800" i="0" dirty="0">
                <a:solidFill>
                  <a:srgbClr val="CC0000"/>
                </a:solidFill>
                <a:effectLst>
                  <a:outerShdw blurRad="38100" dist="38100" dir="2700000" algn="tl">
                    <a:srgbClr val="DDDDDD"/>
                  </a:outerShdw>
                </a:effectLst>
              </a:rPr>
              <a:t> </a:t>
            </a:r>
            <a:r>
              <a:rPr lang="en-US" sz="4800" i="0" dirty="0" err="1">
                <a:solidFill>
                  <a:srgbClr val="CC0000"/>
                </a:solidFill>
                <a:effectLst>
                  <a:outerShdw blurRad="38100" dist="38100" dir="2700000" algn="tl">
                    <a:srgbClr val="DDDDDD"/>
                  </a:outerShdw>
                </a:effectLst>
              </a:rPr>
              <a:t>farmaceutica</a:t>
            </a:r>
            <a:r>
              <a:rPr lang="en-US" sz="4800" i="0" dirty="0">
                <a:solidFill>
                  <a:srgbClr val="CC0000"/>
                </a:solidFill>
                <a:effectLst>
                  <a:outerShdw blurRad="38100" dist="38100" dir="2700000" algn="tl">
                    <a:srgbClr val="DDDDDD"/>
                  </a:outerShdw>
                </a:effectLst>
              </a:rPr>
              <a:t>?</a:t>
            </a:r>
          </a:p>
        </p:txBody>
      </p:sp>
    </p:spTree>
    <p:extLst>
      <p:ext uri="{BB962C8B-B14F-4D97-AF65-F5344CB8AC3E}">
        <p14:creationId xmlns:p14="http://schemas.microsoft.com/office/powerpoint/2010/main" val="1769436970"/>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773238" y="419894"/>
            <a:ext cx="4970462" cy="485775"/>
          </a:xfrm>
          <a:prstGeom prst="rect">
            <a:avLst/>
          </a:prstGeom>
          <a:solidFill>
            <a:srgbClr val="CC66FF"/>
          </a:solidFill>
          <a:ln w="28575">
            <a:solidFill>
              <a:srgbClr val="FFFF00"/>
            </a:solid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2400" b="1">
                <a:solidFill>
                  <a:srgbClr val="FFFF00"/>
                </a:solidFill>
                <a:latin typeface="Calibri" charset="0"/>
              </a:rPr>
              <a:t>Metodi computazionali</a:t>
            </a:r>
          </a:p>
        </p:txBody>
      </p:sp>
      <p:sp>
        <p:nvSpPr>
          <p:cNvPr id="3" name="Line 9"/>
          <p:cNvSpPr>
            <a:spLocks noChangeShapeType="1"/>
          </p:cNvSpPr>
          <p:nvPr/>
        </p:nvSpPr>
        <p:spPr bwMode="auto">
          <a:xfrm>
            <a:off x="2019300" y="964406"/>
            <a:ext cx="0" cy="12192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p>
        </p:txBody>
      </p:sp>
      <p:sp>
        <p:nvSpPr>
          <p:cNvPr id="4" name="Line 10"/>
          <p:cNvSpPr>
            <a:spLocks noChangeShapeType="1"/>
          </p:cNvSpPr>
          <p:nvPr/>
        </p:nvSpPr>
        <p:spPr bwMode="auto">
          <a:xfrm>
            <a:off x="6515100" y="964406"/>
            <a:ext cx="0" cy="10668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p>
        </p:txBody>
      </p:sp>
      <p:sp>
        <p:nvSpPr>
          <p:cNvPr id="5" name="Text Box 11"/>
          <p:cNvSpPr txBox="1">
            <a:spLocks noChangeArrowheads="1"/>
          </p:cNvSpPr>
          <p:nvPr/>
        </p:nvSpPr>
        <p:spPr bwMode="auto">
          <a:xfrm>
            <a:off x="114300" y="1307306"/>
            <a:ext cx="3587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a:solidFill>
                  <a:srgbClr val="7030A0"/>
                </a:solidFill>
                <a:latin typeface="Calibri" charset="0"/>
              </a:rPr>
              <a:t>Struttura 3D del recettore NON nota</a:t>
            </a:r>
          </a:p>
        </p:txBody>
      </p:sp>
      <p:sp>
        <p:nvSpPr>
          <p:cNvPr id="6" name="Text Box 13"/>
          <p:cNvSpPr txBox="1">
            <a:spLocks noChangeArrowheads="1"/>
          </p:cNvSpPr>
          <p:nvPr/>
        </p:nvSpPr>
        <p:spPr bwMode="auto">
          <a:xfrm>
            <a:off x="4838700" y="1307306"/>
            <a:ext cx="3084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a:solidFill>
                  <a:srgbClr val="7030A0"/>
                </a:solidFill>
                <a:latin typeface="Calibri" charset="0"/>
              </a:rPr>
              <a:t>Struttura 3D del recettore nota</a:t>
            </a:r>
          </a:p>
        </p:txBody>
      </p:sp>
      <p:sp>
        <p:nvSpPr>
          <p:cNvPr id="7" name="Text Box 14"/>
          <p:cNvSpPr txBox="1">
            <a:spLocks noChangeArrowheads="1"/>
          </p:cNvSpPr>
          <p:nvPr/>
        </p:nvSpPr>
        <p:spPr bwMode="auto">
          <a:xfrm>
            <a:off x="4914900" y="2031206"/>
            <a:ext cx="3454400" cy="395288"/>
          </a:xfrm>
          <a:prstGeom prst="rect">
            <a:avLst/>
          </a:prstGeom>
          <a:solidFill>
            <a:schemeClr val="hlink"/>
          </a:solidFill>
          <a:ln w="28575">
            <a:solidFill>
              <a:srgbClr val="FFFF00"/>
            </a:solidFill>
            <a:miter lim="800000"/>
            <a:headEnd/>
            <a:tailEnd/>
          </a:ln>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b="1">
                <a:solidFill>
                  <a:srgbClr val="FFFF00"/>
                </a:solidFill>
                <a:latin typeface="Calibri" charset="0"/>
              </a:rPr>
              <a:t>Structure Based Drug Design</a:t>
            </a:r>
          </a:p>
        </p:txBody>
      </p:sp>
      <p:sp>
        <p:nvSpPr>
          <p:cNvPr id="8" name="Text Box 17"/>
          <p:cNvSpPr txBox="1">
            <a:spLocks noChangeArrowheads="1"/>
          </p:cNvSpPr>
          <p:nvPr/>
        </p:nvSpPr>
        <p:spPr bwMode="auto">
          <a:xfrm>
            <a:off x="114300" y="2183606"/>
            <a:ext cx="3124200" cy="3965575"/>
          </a:xfrm>
          <a:prstGeom prst="rect">
            <a:avLst/>
          </a:prstGeom>
          <a:solidFill>
            <a:srgbClr val="3399FF"/>
          </a:solidFill>
          <a:ln w="28575">
            <a:solidFill>
              <a:srgbClr val="FFFF00"/>
            </a:solid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b="1">
                <a:solidFill>
                  <a:srgbClr val="FFFF00"/>
                </a:solidFill>
                <a:latin typeface="Calibri" charset="0"/>
              </a:rPr>
              <a:t>QSAR (Quantitaive Structure-Activity Relationship)</a:t>
            </a:r>
          </a:p>
          <a:p>
            <a:pPr algn="just" eaLnBrk="1" hangingPunct="1"/>
            <a:r>
              <a:rPr lang="it-IT">
                <a:solidFill>
                  <a:srgbClr val="FFFF00"/>
                </a:solidFill>
                <a:latin typeface="Calibri" charset="0"/>
              </a:rPr>
              <a:t>Stabilisce una relazione tra la struttura molecolare e l</a:t>
            </a:r>
            <a:r>
              <a:rPr lang="ja-JP" altLang="it-IT">
                <a:solidFill>
                  <a:srgbClr val="FFFF00"/>
                </a:solidFill>
                <a:latin typeface="Calibri" charset="0"/>
              </a:rPr>
              <a:t>’</a:t>
            </a:r>
            <a:r>
              <a:rPr lang="it-IT">
                <a:solidFill>
                  <a:srgbClr val="FFFF00"/>
                </a:solidFill>
                <a:latin typeface="Calibri" charset="0"/>
              </a:rPr>
              <a:t>attività biologica di una serie di composti attivi. Predice la attività e la affinità di composti non noti dall</a:t>
            </a:r>
            <a:r>
              <a:rPr lang="ja-JP" altLang="it-IT">
                <a:solidFill>
                  <a:srgbClr val="FFFF00"/>
                </a:solidFill>
                <a:latin typeface="Calibri" charset="0"/>
              </a:rPr>
              <a:t>’</a:t>
            </a:r>
            <a:r>
              <a:rPr lang="it-IT">
                <a:solidFill>
                  <a:srgbClr val="FFFF00"/>
                </a:solidFill>
                <a:latin typeface="Calibri" charset="0"/>
              </a:rPr>
              <a:t>analisi delle loro similitudini e differenze strutturali, fornendo informazioni sui requisiti strutturali del recettore.</a:t>
            </a:r>
          </a:p>
        </p:txBody>
      </p:sp>
      <p:grpSp>
        <p:nvGrpSpPr>
          <p:cNvPr id="9" name="Group 8"/>
          <p:cNvGrpSpPr>
            <a:grpSpLocks/>
          </p:cNvGrpSpPr>
          <p:nvPr/>
        </p:nvGrpSpPr>
        <p:grpSpPr bwMode="auto">
          <a:xfrm>
            <a:off x="3543300" y="2488406"/>
            <a:ext cx="2438400" cy="3949700"/>
            <a:chOff x="2304" y="1536"/>
            <a:chExt cx="1536" cy="2488"/>
          </a:xfrm>
        </p:grpSpPr>
        <p:sp>
          <p:nvSpPr>
            <p:cNvPr id="16" name="Text Box 15"/>
            <p:cNvSpPr txBox="1">
              <a:spLocks noChangeArrowheads="1"/>
            </p:cNvSpPr>
            <p:nvPr/>
          </p:nvSpPr>
          <p:spPr bwMode="auto">
            <a:xfrm>
              <a:off x="2304" y="1872"/>
              <a:ext cx="1536" cy="2152"/>
            </a:xfrm>
            <a:prstGeom prst="rect">
              <a:avLst/>
            </a:prstGeom>
            <a:solidFill>
              <a:schemeClr val="hlink"/>
            </a:solidFill>
            <a:ln w="28575">
              <a:solidFill>
                <a:srgbClr val="FFFF00"/>
              </a:solid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b="1">
                  <a:solidFill>
                    <a:srgbClr val="FFFF00"/>
                  </a:solidFill>
                  <a:latin typeface="Calibri" charset="0"/>
                </a:rPr>
                <a:t>De Novo Design</a:t>
              </a:r>
            </a:p>
            <a:p>
              <a:pPr eaLnBrk="1" hangingPunct="1"/>
              <a:r>
                <a:rPr lang="it-IT">
                  <a:solidFill>
                    <a:srgbClr val="FFFF00"/>
                  </a:solidFill>
                  <a:latin typeface="Calibri" charset="0"/>
                </a:rPr>
                <a:t>I nuovi composti</a:t>
              </a:r>
              <a:r>
                <a:rPr lang="it-IT">
                  <a:latin typeface="Calibri" charset="0"/>
                </a:rPr>
                <a:t> </a:t>
              </a:r>
              <a:r>
                <a:rPr lang="it-IT">
                  <a:solidFill>
                    <a:srgbClr val="FFFF00"/>
                  </a:solidFill>
                  <a:latin typeface="Calibri" charset="0"/>
                </a:rPr>
                <a:t>vengono generati nel sito di legame a partire da atomi o frammenti preposizionati nel sito e che successivamente vengono trasformati in molecole intere da softwares specifici.</a:t>
              </a:r>
            </a:p>
          </p:txBody>
        </p:sp>
        <p:sp>
          <p:nvSpPr>
            <p:cNvPr id="17" name="Line 19"/>
            <p:cNvSpPr>
              <a:spLocks noChangeShapeType="1"/>
            </p:cNvSpPr>
            <p:nvPr/>
          </p:nvSpPr>
          <p:spPr bwMode="auto">
            <a:xfrm>
              <a:off x="3504" y="1536"/>
              <a:ext cx="0" cy="336"/>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p>
          </p:txBody>
        </p:sp>
      </p:grpSp>
      <p:grpSp>
        <p:nvGrpSpPr>
          <p:cNvPr id="10" name="Group 9"/>
          <p:cNvGrpSpPr>
            <a:grpSpLocks/>
          </p:cNvGrpSpPr>
          <p:nvPr/>
        </p:nvGrpSpPr>
        <p:grpSpPr bwMode="auto">
          <a:xfrm>
            <a:off x="6210300" y="2488406"/>
            <a:ext cx="2819400" cy="2851150"/>
            <a:chOff x="3984" y="1536"/>
            <a:chExt cx="1776" cy="1796"/>
          </a:xfrm>
        </p:grpSpPr>
        <p:sp>
          <p:nvSpPr>
            <p:cNvPr id="14" name="Text Box 16"/>
            <p:cNvSpPr txBox="1">
              <a:spLocks noChangeArrowheads="1"/>
            </p:cNvSpPr>
            <p:nvPr/>
          </p:nvSpPr>
          <p:spPr bwMode="auto">
            <a:xfrm>
              <a:off x="3984" y="1872"/>
              <a:ext cx="1776" cy="1460"/>
            </a:xfrm>
            <a:prstGeom prst="rect">
              <a:avLst/>
            </a:prstGeom>
            <a:solidFill>
              <a:schemeClr val="hlink"/>
            </a:solidFill>
            <a:ln w="28575">
              <a:solidFill>
                <a:srgbClr val="FFFF00"/>
              </a:solid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b="1">
                  <a:solidFill>
                    <a:srgbClr val="FFFF00"/>
                  </a:solidFill>
                  <a:latin typeface="Calibri" charset="0"/>
                </a:rPr>
                <a:t>Screening Virtuale</a:t>
              </a:r>
            </a:p>
            <a:p>
              <a:pPr eaLnBrk="1" hangingPunct="1">
                <a:buClr>
                  <a:schemeClr val="tx2"/>
                </a:buClr>
                <a:buFont typeface="Wingdings" charset="0"/>
                <a:buNone/>
              </a:pPr>
              <a:r>
                <a:rPr lang="it-IT">
                  <a:solidFill>
                    <a:srgbClr val="FFFF00"/>
                  </a:solidFill>
                  <a:latin typeface="Calibri" charset="0"/>
                </a:rPr>
                <a:t>Librerie di molecole (esistenti o ipotetiche) vengono analizzate cercando ligandi con caratteristiche in accordo con i requisiti del sito di legame</a:t>
              </a:r>
            </a:p>
          </p:txBody>
        </p:sp>
        <p:sp>
          <p:nvSpPr>
            <p:cNvPr id="15" name="Line 20"/>
            <p:cNvSpPr>
              <a:spLocks noChangeShapeType="1"/>
            </p:cNvSpPr>
            <p:nvPr/>
          </p:nvSpPr>
          <p:spPr bwMode="auto">
            <a:xfrm>
              <a:off x="4992" y="1536"/>
              <a:ext cx="0" cy="336"/>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p>
          </p:txBody>
        </p:sp>
      </p:grpSp>
      <p:grpSp>
        <p:nvGrpSpPr>
          <p:cNvPr id="11" name="Group 10"/>
          <p:cNvGrpSpPr>
            <a:grpSpLocks/>
          </p:cNvGrpSpPr>
          <p:nvPr/>
        </p:nvGrpSpPr>
        <p:grpSpPr bwMode="auto">
          <a:xfrm>
            <a:off x="7048500" y="5384011"/>
            <a:ext cx="1377950" cy="1004889"/>
            <a:chOff x="4512" y="3360"/>
            <a:chExt cx="868" cy="633"/>
          </a:xfrm>
        </p:grpSpPr>
        <p:sp>
          <p:nvSpPr>
            <p:cNvPr id="12" name="Text Box 18"/>
            <p:cNvSpPr txBox="1">
              <a:spLocks noChangeArrowheads="1"/>
            </p:cNvSpPr>
            <p:nvPr/>
          </p:nvSpPr>
          <p:spPr bwMode="auto">
            <a:xfrm>
              <a:off x="4512" y="3744"/>
              <a:ext cx="868" cy="249"/>
            </a:xfrm>
            <a:prstGeom prst="rect">
              <a:avLst/>
            </a:prstGeom>
            <a:solidFill>
              <a:schemeClr val="hlink"/>
            </a:solidFill>
            <a:ln w="28575">
              <a:solidFill>
                <a:srgbClr val="FFFF00"/>
              </a:solid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b="1">
                  <a:solidFill>
                    <a:srgbClr val="FF3300"/>
                  </a:solidFill>
                  <a:latin typeface="Calibri" charset="0"/>
                </a:rPr>
                <a:t>Docking</a:t>
              </a:r>
            </a:p>
          </p:txBody>
        </p:sp>
        <p:sp>
          <p:nvSpPr>
            <p:cNvPr id="13" name="Line 21"/>
            <p:cNvSpPr>
              <a:spLocks noChangeShapeType="1"/>
            </p:cNvSpPr>
            <p:nvPr/>
          </p:nvSpPr>
          <p:spPr bwMode="auto">
            <a:xfrm>
              <a:off x="4944" y="3360"/>
              <a:ext cx="0" cy="384"/>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p>
          </p:txBody>
        </p:sp>
      </p:grpSp>
    </p:spTree>
    <p:extLst>
      <p:ext uri="{BB962C8B-B14F-4D97-AF65-F5344CB8AC3E}">
        <p14:creationId xmlns:p14="http://schemas.microsoft.com/office/powerpoint/2010/main" val="672891627"/>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0825" y="250825"/>
            <a:ext cx="4799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3200">
                <a:latin typeface="Calibri" charset="0"/>
              </a:rPr>
              <a:t>Riconoscimento molecolare</a:t>
            </a:r>
            <a:endParaRPr lang="it-IT" sz="3200" baseline="30000">
              <a:latin typeface="Calibri" charset="0"/>
            </a:endParaRPr>
          </a:p>
        </p:txBody>
      </p:sp>
      <p:grpSp>
        <p:nvGrpSpPr>
          <p:cNvPr id="3" name="Group 2"/>
          <p:cNvGrpSpPr>
            <a:grpSpLocks/>
          </p:cNvGrpSpPr>
          <p:nvPr/>
        </p:nvGrpSpPr>
        <p:grpSpPr bwMode="auto">
          <a:xfrm>
            <a:off x="36420641" y="1196677607"/>
            <a:ext cx="2111108159" cy="691726314"/>
            <a:chOff x="152400" y="756694"/>
            <a:chExt cx="8839200" cy="435731"/>
          </a:xfrm>
        </p:grpSpPr>
        <p:grpSp>
          <p:nvGrpSpPr>
            <p:cNvPr id="10" name="Group 9"/>
            <p:cNvGrpSpPr>
              <a:grpSpLocks/>
            </p:cNvGrpSpPr>
            <p:nvPr/>
          </p:nvGrpSpPr>
          <p:grpSpPr bwMode="auto">
            <a:xfrm>
              <a:off x="152400" y="1084970"/>
              <a:ext cx="8839200" cy="107455"/>
              <a:chOff x="152400" y="914400"/>
              <a:chExt cx="8839200" cy="90488"/>
            </a:xfrm>
          </p:grpSpPr>
          <p:pic>
            <p:nvPicPr>
              <p:cNvPr id="15"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15240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914400"/>
                <a:ext cx="15240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11" name="Group 10"/>
            <p:cNvGrpSpPr>
              <a:grpSpLocks/>
            </p:cNvGrpSpPr>
            <p:nvPr/>
          </p:nvGrpSpPr>
          <p:grpSpPr bwMode="auto">
            <a:xfrm>
              <a:off x="152400" y="756694"/>
              <a:ext cx="8839200" cy="38232"/>
              <a:chOff x="152400" y="1066800"/>
              <a:chExt cx="8839200" cy="53975"/>
            </a:xfrm>
          </p:grpSpPr>
          <p:pic>
            <p:nvPicPr>
              <p:cNvPr id="12"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68680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66800"/>
                <a:ext cx="15240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1066800"/>
                <a:ext cx="15240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sp>
        <p:nvSpPr>
          <p:cNvPr id="4" name="CasellaDiTesto 14"/>
          <p:cNvSpPr txBox="1">
            <a:spLocks noChangeArrowheads="1"/>
          </p:cNvSpPr>
          <p:nvPr/>
        </p:nvSpPr>
        <p:spPr bwMode="auto">
          <a:xfrm>
            <a:off x="130175" y="1336675"/>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endParaRPr lang="en-US"/>
          </a:p>
        </p:txBody>
      </p:sp>
      <p:pic>
        <p:nvPicPr>
          <p:cNvPr id="5" name="Picture 4" descr="C:\Documenti_Eu\Fisica24ore\Materiale\enzyme_movi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86388" y="1744662"/>
            <a:ext cx="3505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273050" y="1697037"/>
            <a:ext cx="4530725" cy="1938338"/>
          </a:xfrm>
          <a:prstGeom prst="rect">
            <a:avLst/>
          </a:prstGeom>
          <a:noFill/>
          <a:ln w="9525">
            <a:no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400">
                <a:latin typeface="Calibri" charset="0"/>
              </a:rPr>
              <a:t>E</a:t>
            </a:r>
            <a:r>
              <a:rPr lang="ja-JP" altLang="it-IT" sz="2400">
                <a:latin typeface="Calibri" charset="0"/>
              </a:rPr>
              <a:t>’</a:t>
            </a:r>
            <a:r>
              <a:rPr lang="it-IT" sz="2400">
                <a:latin typeface="Calibri" charset="0"/>
              </a:rPr>
              <a:t> il punto di partenza per quasi tutti i processi biologici.  </a:t>
            </a:r>
          </a:p>
          <a:p>
            <a:pPr algn="just" eaLnBrk="1" hangingPunct="1"/>
            <a:r>
              <a:rPr lang="it-IT" sz="2400">
                <a:latin typeface="Calibri" charset="0"/>
              </a:rPr>
              <a:t>Le molecole interagiscono in una maniera altamente specifica: modello </a:t>
            </a:r>
            <a:r>
              <a:rPr lang="it-IT" sz="2400" b="1">
                <a:latin typeface="Calibri" charset="0"/>
              </a:rPr>
              <a:t>CHIAVE-SERRATURA</a:t>
            </a:r>
            <a:endParaRPr lang="it-IT" sz="2400">
              <a:latin typeface="Calibri" charset="0"/>
            </a:endParaRPr>
          </a:p>
        </p:txBody>
      </p:sp>
      <p:sp>
        <p:nvSpPr>
          <p:cNvPr id="7" name="Text Box 2"/>
          <p:cNvSpPr txBox="1">
            <a:spLocks noChangeArrowheads="1"/>
          </p:cNvSpPr>
          <p:nvPr/>
        </p:nvSpPr>
        <p:spPr bwMode="auto">
          <a:xfrm>
            <a:off x="201613" y="3929062"/>
            <a:ext cx="4824412" cy="2678113"/>
          </a:xfrm>
          <a:prstGeom prst="rect">
            <a:avLst/>
          </a:prstGeom>
          <a:noFill/>
          <a:ln w="9525">
            <a:no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400">
                <a:latin typeface="Calibri" charset="0"/>
              </a:rPr>
              <a:t>La complementarità geometrica e chimico-fisica fra piccole molecole biologiche (LIGANDI) e le strutture dei loro bersagli macromolecolari (RECETTORI) gioca un ruolo molto importante all</a:t>
            </a:r>
            <a:r>
              <a:rPr lang="ja-JP" altLang="it-IT" sz="2400">
                <a:latin typeface="Calibri" charset="0"/>
              </a:rPr>
              <a:t>’</a:t>
            </a:r>
            <a:r>
              <a:rPr lang="it-IT" sz="2400">
                <a:latin typeface="Calibri" charset="0"/>
              </a:rPr>
              <a:t>interno dei processi biologici.</a:t>
            </a:r>
          </a:p>
        </p:txBody>
      </p:sp>
      <p:pic>
        <p:nvPicPr>
          <p:cNvPr id="8" name="Picture 7" descr="C:\Documenti_Eu\Fisica24ore\Materiale\an_hivpi.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14950" y="4073525"/>
            <a:ext cx="327342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18"/>
          <p:cNvSpPr/>
          <p:nvPr/>
        </p:nvSpPr>
        <p:spPr>
          <a:xfrm>
            <a:off x="5099050" y="3136900"/>
            <a:ext cx="3382963"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defRPr/>
            </a:pPr>
            <a:endParaRPr lang="it-IT"/>
          </a:p>
        </p:txBody>
      </p:sp>
    </p:spTree>
    <p:extLst>
      <p:ext uri="{BB962C8B-B14F-4D97-AF65-F5344CB8AC3E}">
        <p14:creationId xmlns:p14="http://schemas.microsoft.com/office/powerpoint/2010/main" val="750076049"/>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0825" y="194469"/>
            <a:ext cx="4799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3200">
                <a:latin typeface="Calibri" charset="0"/>
              </a:rPr>
              <a:t>Riconoscimento molecolare</a:t>
            </a:r>
            <a:endParaRPr lang="it-IT" sz="3200" baseline="30000">
              <a:latin typeface="Calibri" charset="0"/>
            </a:endParaRPr>
          </a:p>
        </p:txBody>
      </p:sp>
      <p:grpSp>
        <p:nvGrpSpPr>
          <p:cNvPr id="3" name="Group 2"/>
          <p:cNvGrpSpPr>
            <a:grpSpLocks/>
          </p:cNvGrpSpPr>
          <p:nvPr/>
        </p:nvGrpSpPr>
        <p:grpSpPr bwMode="auto">
          <a:xfrm>
            <a:off x="36420641" y="1196621251"/>
            <a:ext cx="2111108159" cy="691726314"/>
            <a:chOff x="152400" y="756694"/>
            <a:chExt cx="8839200" cy="435731"/>
          </a:xfrm>
        </p:grpSpPr>
        <p:grpSp>
          <p:nvGrpSpPr>
            <p:cNvPr id="10" name="Group 9"/>
            <p:cNvGrpSpPr>
              <a:grpSpLocks/>
            </p:cNvGrpSpPr>
            <p:nvPr/>
          </p:nvGrpSpPr>
          <p:grpSpPr bwMode="auto">
            <a:xfrm>
              <a:off x="152400" y="1084970"/>
              <a:ext cx="8839200" cy="107455"/>
              <a:chOff x="152400" y="914400"/>
              <a:chExt cx="8839200" cy="90488"/>
            </a:xfrm>
          </p:grpSpPr>
          <p:pic>
            <p:nvPicPr>
              <p:cNvPr id="15"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15240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914400"/>
                <a:ext cx="15240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11" name="Group 10"/>
            <p:cNvGrpSpPr>
              <a:grpSpLocks/>
            </p:cNvGrpSpPr>
            <p:nvPr/>
          </p:nvGrpSpPr>
          <p:grpSpPr bwMode="auto">
            <a:xfrm>
              <a:off x="152400" y="756694"/>
              <a:ext cx="8839200" cy="38232"/>
              <a:chOff x="152400" y="1066800"/>
              <a:chExt cx="8839200" cy="53975"/>
            </a:xfrm>
          </p:grpSpPr>
          <p:pic>
            <p:nvPicPr>
              <p:cNvPr id="12"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68680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66800"/>
                <a:ext cx="15240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1066800"/>
                <a:ext cx="15240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sp>
        <p:nvSpPr>
          <p:cNvPr id="4" name="CasellaDiTesto 14"/>
          <p:cNvSpPr txBox="1">
            <a:spLocks noChangeArrowheads="1"/>
          </p:cNvSpPr>
          <p:nvPr/>
        </p:nvSpPr>
        <p:spPr bwMode="auto">
          <a:xfrm>
            <a:off x="130175" y="1280319"/>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endParaRPr lang="en-US"/>
          </a:p>
        </p:txBody>
      </p:sp>
      <p:sp>
        <p:nvSpPr>
          <p:cNvPr id="5" name="Text Box 2"/>
          <p:cNvSpPr txBox="1">
            <a:spLocks noChangeArrowheads="1"/>
          </p:cNvSpPr>
          <p:nvPr/>
        </p:nvSpPr>
        <p:spPr bwMode="auto">
          <a:xfrm>
            <a:off x="130175" y="1208881"/>
            <a:ext cx="5111750" cy="1938338"/>
          </a:xfrm>
          <a:prstGeom prst="rect">
            <a:avLst/>
          </a:prstGeom>
          <a:noFill/>
          <a:ln w="9525">
            <a:no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000">
                <a:latin typeface="Calibri" charset="0"/>
              </a:rPr>
              <a:t>La capacità di un recettore di agganciarsi al suo ligando selettivamente e con alta affinità è dovuta alla formazione di una serie di </a:t>
            </a:r>
            <a:r>
              <a:rPr lang="it-IT" sz="2000" b="1">
                <a:latin typeface="Calibri" charset="0"/>
              </a:rPr>
              <a:t>legami deboli</a:t>
            </a:r>
            <a:r>
              <a:rPr lang="it-IT" sz="2000">
                <a:latin typeface="Calibri" charset="0"/>
              </a:rPr>
              <a:t> (legami H, ionici, interazioni di Van der Waals, interazioni idrofobiche…).</a:t>
            </a:r>
          </a:p>
          <a:p>
            <a:pPr algn="just" eaLnBrk="1" hangingPunct="1"/>
            <a:endParaRPr lang="it-IT" sz="2000">
              <a:latin typeface="Calibri" charset="0"/>
            </a:endParaRPr>
          </a:p>
        </p:txBody>
      </p:sp>
      <p:pic>
        <p:nvPicPr>
          <p:cNvPr id="6" name="Picture 5" descr="C:\Documenti_Eu\Fisica24ore\Materiale\an_hivpi.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30850" y="1569244"/>
            <a:ext cx="327342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130175" y="3239294"/>
            <a:ext cx="5256213" cy="1323975"/>
          </a:xfrm>
          <a:prstGeom prst="rect">
            <a:avLst/>
          </a:prstGeom>
          <a:noFill/>
          <a:ln w="9525">
            <a:no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000">
                <a:latin typeface="Calibri" charset="0"/>
              </a:rPr>
              <a:t>Gli atomi del sito di legame forniscono l</a:t>
            </a:r>
            <a:r>
              <a:rPr lang="ja-JP" altLang="it-IT" sz="2000">
                <a:latin typeface="Calibri" charset="0"/>
              </a:rPr>
              <a:t>’</a:t>
            </a:r>
            <a:r>
              <a:rPr lang="it-IT" sz="2000">
                <a:latin typeface="Calibri" charset="0"/>
              </a:rPr>
              <a:t>impalcatura necessaria per conferire alla superficie un dato </a:t>
            </a:r>
            <a:r>
              <a:rPr lang="ja-JP" altLang="it-IT" sz="2000">
                <a:latin typeface="Calibri" charset="0"/>
              </a:rPr>
              <a:t>“</a:t>
            </a:r>
            <a:r>
              <a:rPr lang="it-IT" sz="2000" b="1">
                <a:latin typeface="Calibri" charset="0"/>
              </a:rPr>
              <a:t>contorno</a:t>
            </a:r>
            <a:r>
              <a:rPr lang="ja-JP" altLang="it-IT" sz="2000" b="1">
                <a:latin typeface="Calibri" charset="0"/>
              </a:rPr>
              <a:t>”</a:t>
            </a:r>
            <a:r>
              <a:rPr lang="it-IT" sz="2000">
                <a:latin typeface="Calibri" charset="0"/>
              </a:rPr>
              <a:t> e particolari </a:t>
            </a:r>
            <a:r>
              <a:rPr lang="it-IT" sz="2000" b="1">
                <a:latin typeface="Calibri" charset="0"/>
              </a:rPr>
              <a:t>proprietà chimiche</a:t>
            </a:r>
          </a:p>
        </p:txBody>
      </p:sp>
      <p:sp>
        <p:nvSpPr>
          <p:cNvPr id="8" name="Text Box 6"/>
          <p:cNvSpPr txBox="1">
            <a:spLocks noChangeArrowheads="1"/>
          </p:cNvSpPr>
          <p:nvPr/>
        </p:nvSpPr>
        <p:spPr bwMode="auto">
          <a:xfrm>
            <a:off x="130175" y="4880769"/>
            <a:ext cx="5400675" cy="1016000"/>
          </a:xfrm>
          <a:prstGeom prst="rect">
            <a:avLst/>
          </a:prstGeom>
          <a:noFill/>
          <a:ln w="9525">
            <a:no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000">
                <a:latin typeface="Calibri" charset="0"/>
              </a:rPr>
              <a:t>Variazioni anche piccole di tali amminoacidi spesso compromettono la funzionalità del recettore</a:t>
            </a:r>
          </a:p>
        </p:txBody>
      </p:sp>
      <p:sp>
        <p:nvSpPr>
          <p:cNvPr id="9" name="Text Box 12"/>
          <p:cNvSpPr txBox="1">
            <a:spLocks noChangeArrowheads="1"/>
          </p:cNvSpPr>
          <p:nvPr/>
        </p:nvSpPr>
        <p:spPr bwMode="auto">
          <a:xfrm>
            <a:off x="130175" y="5961856"/>
            <a:ext cx="876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000" b="1">
                <a:latin typeface="Calibri" charset="0"/>
              </a:rPr>
              <a:t>Perché un farmaco possa esplicare la propria azione deve interagire con un bersaglio chiamato </a:t>
            </a:r>
            <a:r>
              <a:rPr lang="it-IT" sz="2000" b="1" i="1">
                <a:latin typeface="Calibri" charset="0"/>
              </a:rPr>
              <a:t>recettore</a:t>
            </a:r>
            <a:r>
              <a:rPr lang="it-IT" sz="2000" b="1">
                <a:latin typeface="Calibri" charset="0"/>
              </a:rPr>
              <a:t>.</a:t>
            </a:r>
          </a:p>
        </p:txBody>
      </p:sp>
    </p:spTree>
    <p:extLst>
      <p:ext uri="{BB962C8B-B14F-4D97-AF65-F5344CB8AC3E}">
        <p14:creationId xmlns:p14="http://schemas.microsoft.com/office/powerpoint/2010/main" val="1782191056"/>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7488" y="149225"/>
            <a:ext cx="7693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3200">
                <a:latin typeface="Calibri" charset="0"/>
              </a:rPr>
              <a:t>Progettazione razionale di molecole bioattive</a:t>
            </a:r>
            <a:endParaRPr lang="it-IT" sz="3200" baseline="30000">
              <a:latin typeface="Calibri" charset="0"/>
            </a:endParaRPr>
          </a:p>
        </p:txBody>
      </p:sp>
      <p:grpSp>
        <p:nvGrpSpPr>
          <p:cNvPr id="3" name="Group 2"/>
          <p:cNvGrpSpPr>
            <a:grpSpLocks/>
          </p:cNvGrpSpPr>
          <p:nvPr/>
        </p:nvGrpSpPr>
        <p:grpSpPr bwMode="auto">
          <a:xfrm>
            <a:off x="36387304" y="1196576007"/>
            <a:ext cx="2111108159" cy="691726314"/>
            <a:chOff x="152400" y="756694"/>
            <a:chExt cx="8839200" cy="435731"/>
          </a:xfrm>
        </p:grpSpPr>
        <p:grpSp>
          <p:nvGrpSpPr>
            <p:cNvPr id="8" name="Group 7"/>
            <p:cNvGrpSpPr>
              <a:grpSpLocks/>
            </p:cNvGrpSpPr>
            <p:nvPr/>
          </p:nvGrpSpPr>
          <p:grpSpPr bwMode="auto">
            <a:xfrm>
              <a:off x="152400" y="1084970"/>
              <a:ext cx="8839200" cy="107455"/>
              <a:chOff x="152400" y="914400"/>
              <a:chExt cx="8839200" cy="90488"/>
            </a:xfrm>
          </p:grpSpPr>
          <p:pic>
            <p:nvPicPr>
              <p:cNvPr id="13"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15240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914400"/>
                <a:ext cx="15240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9" name="Group 8"/>
            <p:cNvGrpSpPr>
              <a:grpSpLocks/>
            </p:cNvGrpSpPr>
            <p:nvPr/>
          </p:nvGrpSpPr>
          <p:grpSpPr bwMode="auto">
            <a:xfrm>
              <a:off x="152400" y="756694"/>
              <a:ext cx="8839200" cy="38232"/>
              <a:chOff x="152400" y="1066800"/>
              <a:chExt cx="8839200" cy="53975"/>
            </a:xfrm>
          </p:grpSpPr>
          <p:pic>
            <p:nvPicPr>
              <p:cNvPr id="10"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68680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66800"/>
                <a:ext cx="15240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1066800"/>
                <a:ext cx="15240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sp>
        <p:nvSpPr>
          <p:cNvPr id="4" name="Text Box 15"/>
          <p:cNvSpPr txBox="1">
            <a:spLocks noChangeArrowheads="1"/>
          </p:cNvSpPr>
          <p:nvPr/>
        </p:nvSpPr>
        <p:spPr bwMode="auto">
          <a:xfrm>
            <a:off x="217488" y="1231900"/>
            <a:ext cx="876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000">
                <a:latin typeface="Calibri" charset="0"/>
              </a:rPr>
              <a:t>Avvalendosi di tecniche computazionali, nota la struttura tridimensionale del recettore o un suo modello (tecniche di </a:t>
            </a:r>
            <a:r>
              <a:rPr lang="it-IT" sz="2000" i="1">
                <a:latin typeface="Calibri" charset="0"/>
              </a:rPr>
              <a:t>docking molecolare)</a:t>
            </a:r>
            <a:endParaRPr lang="it-IT" sz="2000">
              <a:latin typeface="Calibri" charset="0"/>
            </a:endParaRPr>
          </a:p>
        </p:txBody>
      </p:sp>
      <p:sp>
        <p:nvSpPr>
          <p:cNvPr id="5" name="Text Box 16"/>
          <p:cNvSpPr txBox="1">
            <a:spLocks noChangeArrowheads="1"/>
          </p:cNvSpPr>
          <p:nvPr/>
        </p:nvSpPr>
        <p:spPr bwMode="auto">
          <a:xfrm>
            <a:off x="239713" y="2100262"/>
            <a:ext cx="876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r>
              <a:rPr lang="it-IT" sz="2000">
                <a:latin typeface="Calibri" charset="0"/>
              </a:rPr>
              <a:t>L</a:t>
            </a:r>
            <a:r>
              <a:rPr lang="ja-JP" altLang="it-IT" sz="2000">
                <a:latin typeface="Calibri" charset="0"/>
              </a:rPr>
              <a:t>’</a:t>
            </a:r>
            <a:r>
              <a:rPr lang="it-IT" sz="2000">
                <a:latin typeface="Calibri" charset="0"/>
              </a:rPr>
              <a:t>obiettivo è quello di ottenere un modello chiamato </a:t>
            </a:r>
            <a:r>
              <a:rPr lang="it-IT" sz="2000" i="1">
                <a:latin typeface="Calibri" charset="0"/>
              </a:rPr>
              <a:t>farmacoforo</a:t>
            </a:r>
            <a:r>
              <a:rPr lang="it-IT" sz="2000">
                <a:latin typeface="Calibri" charset="0"/>
              </a:rPr>
              <a:t> sulla base del quale verranno progettate le nuove molecole attive.</a:t>
            </a:r>
          </a:p>
        </p:txBody>
      </p:sp>
      <p:sp>
        <p:nvSpPr>
          <p:cNvPr id="6" name="Text Box 12"/>
          <p:cNvSpPr txBox="1">
            <a:spLocks noChangeArrowheads="1"/>
          </p:cNvSpPr>
          <p:nvPr/>
        </p:nvSpPr>
        <p:spPr bwMode="auto">
          <a:xfrm>
            <a:off x="168276" y="3108325"/>
            <a:ext cx="876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ctr" eaLnBrk="1" hangingPunct="1"/>
            <a:r>
              <a:rPr lang="it-IT" sz="2000">
                <a:latin typeface="Calibri" charset="0"/>
              </a:rPr>
              <a:t>E</a:t>
            </a:r>
            <a:r>
              <a:rPr lang="ja-JP" altLang="it-IT" sz="2000">
                <a:latin typeface="Calibri" charset="0"/>
              </a:rPr>
              <a:t>’</a:t>
            </a:r>
            <a:r>
              <a:rPr lang="it-IT" sz="2000">
                <a:latin typeface="Calibri" charset="0"/>
              </a:rPr>
              <a:t> l</a:t>
            </a:r>
            <a:r>
              <a:rPr lang="ja-JP" altLang="it-IT" sz="2000">
                <a:latin typeface="Calibri" charset="0"/>
              </a:rPr>
              <a:t>’</a:t>
            </a:r>
            <a:r>
              <a:rPr lang="it-IT" sz="2000">
                <a:latin typeface="Calibri" charset="0"/>
              </a:rPr>
              <a:t>insieme delle caratteristiche chimico-fisiche della molecola di un farmaco necessarie all</a:t>
            </a:r>
            <a:r>
              <a:rPr lang="ja-JP" altLang="it-IT" sz="2000">
                <a:latin typeface="Calibri" charset="0"/>
              </a:rPr>
              <a:t>’</a:t>
            </a:r>
            <a:r>
              <a:rPr lang="it-IT" sz="2000">
                <a:latin typeface="Calibri" charset="0"/>
              </a:rPr>
              <a:t>interazione col recettore.</a:t>
            </a:r>
          </a:p>
        </p:txBody>
      </p:sp>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8588" y="3784600"/>
            <a:ext cx="3573463"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07981036"/>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182563"/>
            <a:ext cx="3727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t-IT" sz="3200">
                <a:latin typeface="Calibri" charset="0"/>
              </a:rPr>
              <a:t>Il </a:t>
            </a:r>
            <a:r>
              <a:rPr lang="it-IT" sz="3200" i="1">
                <a:latin typeface="Calibri" charset="0"/>
              </a:rPr>
              <a:t>docking</a:t>
            </a:r>
            <a:r>
              <a:rPr lang="it-IT" sz="3200">
                <a:latin typeface="Calibri" charset="0"/>
              </a:rPr>
              <a:t> molecolare</a:t>
            </a:r>
          </a:p>
        </p:txBody>
      </p:sp>
      <p:grpSp>
        <p:nvGrpSpPr>
          <p:cNvPr id="3" name="Group 3"/>
          <p:cNvGrpSpPr>
            <a:grpSpLocks/>
          </p:cNvGrpSpPr>
          <p:nvPr/>
        </p:nvGrpSpPr>
        <p:grpSpPr bwMode="auto">
          <a:xfrm>
            <a:off x="152400" y="914400"/>
            <a:ext cx="8839200" cy="206375"/>
            <a:chOff x="96" y="3504"/>
            <a:chExt cx="5568" cy="130"/>
          </a:xfrm>
        </p:grpSpPr>
        <p:grpSp>
          <p:nvGrpSpPr>
            <p:cNvPr id="4" name="Group 4"/>
            <p:cNvGrpSpPr>
              <a:grpSpLocks/>
            </p:cNvGrpSpPr>
            <p:nvPr/>
          </p:nvGrpSpPr>
          <p:grpSpPr bwMode="auto">
            <a:xfrm>
              <a:off x="96" y="3504"/>
              <a:ext cx="5568" cy="57"/>
              <a:chOff x="96" y="3696"/>
              <a:chExt cx="5568" cy="48"/>
            </a:xfrm>
          </p:grpSpPr>
          <p:graphicFrame>
            <p:nvGraphicFramePr>
              <p:cNvPr id="9" name="Object 5"/>
              <p:cNvGraphicFramePr>
                <a:graphicFrameLocks/>
              </p:cNvGraphicFramePr>
              <p:nvPr/>
            </p:nvGraphicFramePr>
            <p:xfrm>
              <a:off x="144" y="3696"/>
              <a:ext cx="5472" cy="48"/>
            </p:xfrm>
            <a:graphic>
              <a:graphicData uri="http://schemas.openxmlformats.org/presentationml/2006/ole">
                <mc:AlternateContent xmlns:mc="http://schemas.openxmlformats.org/markup-compatibility/2006">
                  <mc:Choice xmlns:v="urn:schemas-microsoft-com:vml" Requires="v">
                    <p:oleObj spid="_x0000_s40082" name="CorelDRAW" r:id="rId3" imgW="30735360" imgH="279360" progId="">
                      <p:embed/>
                    </p:oleObj>
                  </mc:Choice>
                  <mc:Fallback>
                    <p:oleObj name="CorelDRAW" r:id="rId3" imgW="30735360" imgH="279360" progId="">
                      <p:embed/>
                      <p:pic>
                        <p:nvPicPr>
                          <p:cNvPr id="0"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3696"/>
                            <a:ext cx="5472"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nvGraphicFramePr>
            <p:xfrm>
              <a:off x="96" y="3696"/>
              <a:ext cx="96" cy="48"/>
            </p:xfrm>
            <a:graphic>
              <a:graphicData uri="http://schemas.openxmlformats.org/presentationml/2006/ole">
                <mc:AlternateContent xmlns:mc="http://schemas.openxmlformats.org/markup-compatibility/2006">
                  <mc:Choice xmlns:v="urn:schemas-microsoft-com:vml" Requires="v">
                    <p:oleObj spid="_x0000_s40083" name="CorelDRAW" r:id="rId5" imgW="279360" imgH="279360" progId="">
                      <p:embed/>
                    </p:oleObj>
                  </mc:Choice>
                  <mc:Fallback>
                    <p:oleObj name="CorelDRAW" r:id="rId5" imgW="279360" imgH="279360" progId="">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3696"/>
                            <a:ext cx="9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nvGraphicFramePr>
            <p:xfrm>
              <a:off x="5568" y="3696"/>
              <a:ext cx="96" cy="48"/>
            </p:xfrm>
            <a:graphic>
              <a:graphicData uri="http://schemas.openxmlformats.org/presentationml/2006/ole">
                <mc:AlternateContent xmlns:mc="http://schemas.openxmlformats.org/markup-compatibility/2006">
                  <mc:Choice xmlns:v="urn:schemas-microsoft-com:vml" Requires="v">
                    <p:oleObj spid="_x0000_s40084" name="CorelDRAW" r:id="rId7" imgW="279360" imgH="279360" progId="">
                      <p:embed/>
                    </p:oleObj>
                  </mc:Choice>
                  <mc:Fallback>
                    <p:oleObj name="CorelDRAW" r:id="rId7" imgW="279360" imgH="279360"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8" y="3696"/>
                            <a:ext cx="9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5" name="Group 8"/>
            <p:cNvGrpSpPr>
              <a:grpSpLocks/>
            </p:cNvGrpSpPr>
            <p:nvPr/>
          </p:nvGrpSpPr>
          <p:grpSpPr bwMode="auto">
            <a:xfrm>
              <a:off x="96" y="3600"/>
              <a:ext cx="5568" cy="34"/>
              <a:chOff x="96" y="3600"/>
              <a:chExt cx="5568" cy="48"/>
            </a:xfrm>
          </p:grpSpPr>
          <p:graphicFrame>
            <p:nvGraphicFramePr>
              <p:cNvPr id="6" name="Object 2"/>
              <p:cNvGraphicFramePr>
                <a:graphicFrameLocks/>
              </p:cNvGraphicFramePr>
              <p:nvPr/>
            </p:nvGraphicFramePr>
            <p:xfrm>
              <a:off x="144" y="3600"/>
              <a:ext cx="5472" cy="48"/>
            </p:xfrm>
            <a:graphic>
              <a:graphicData uri="http://schemas.openxmlformats.org/presentationml/2006/ole">
                <mc:AlternateContent xmlns:mc="http://schemas.openxmlformats.org/markup-compatibility/2006">
                  <mc:Choice xmlns:v="urn:schemas-microsoft-com:vml" Requires="v">
                    <p:oleObj spid="_x0000_s40085" name="CorelDRAW" r:id="rId8" imgW="30843360" imgH="171360" progId="">
                      <p:embed/>
                    </p:oleObj>
                  </mc:Choice>
                  <mc:Fallback>
                    <p:oleObj name="CorelDRAW" r:id="rId8" imgW="30843360" imgH="171360" progId="">
                      <p:embed/>
                      <p:pic>
                        <p:nvPicPr>
                          <p:cNvPr id="0" name="Picture 2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 y="3600"/>
                            <a:ext cx="5472"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p:cNvGraphicFramePr>
              <p:nvPr/>
            </p:nvGraphicFramePr>
            <p:xfrm>
              <a:off x="96" y="3600"/>
              <a:ext cx="96" cy="48"/>
            </p:xfrm>
            <a:graphic>
              <a:graphicData uri="http://schemas.openxmlformats.org/presentationml/2006/ole">
                <mc:AlternateContent xmlns:mc="http://schemas.openxmlformats.org/markup-compatibility/2006">
                  <mc:Choice xmlns:v="urn:schemas-microsoft-com:vml" Requires="v">
                    <p:oleObj spid="_x0000_s40086" name="CorelDRAW" r:id="rId10" imgW="171360" imgH="171360" progId="">
                      <p:embed/>
                    </p:oleObj>
                  </mc:Choice>
                  <mc:Fallback>
                    <p:oleObj name="CorelDRAW" r:id="rId10" imgW="171360" imgH="171360" progId="">
                      <p:embed/>
                      <p:pic>
                        <p:nvPicPr>
                          <p:cNvPr id="0" name="Picture 2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 y="3600"/>
                            <a:ext cx="9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4"/>
              <p:cNvGraphicFramePr>
                <a:graphicFrameLocks/>
              </p:cNvGraphicFramePr>
              <p:nvPr/>
            </p:nvGraphicFramePr>
            <p:xfrm>
              <a:off x="5568" y="3600"/>
              <a:ext cx="96" cy="48"/>
            </p:xfrm>
            <a:graphic>
              <a:graphicData uri="http://schemas.openxmlformats.org/presentationml/2006/ole">
                <mc:AlternateContent xmlns:mc="http://schemas.openxmlformats.org/markup-compatibility/2006">
                  <mc:Choice xmlns:v="urn:schemas-microsoft-com:vml" Requires="v">
                    <p:oleObj spid="_x0000_s40087" name="CorelDRAW" r:id="rId12" imgW="171360" imgH="171360" progId="">
                      <p:embed/>
                    </p:oleObj>
                  </mc:Choice>
                  <mc:Fallback>
                    <p:oleObj name="CorelDRAW" r:id="rId12" imgW="171360" imgH="171360" progId="">
                      <p:embed/>
                      <p:pic>
                        <p:nvPicPr>
                          <p:cNvPr id="0" name="Picture 2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8" y="3600"/>
                            <a:ext cx="9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sp>
        <p:nvSpPr>
          <p:cNvPr id="12" name="Text Box 19"/>
          <p:cNvSpPr txBox="1">
            <a:spLocks noChangeArrowheads="1"/>
          </p:cNvSpPr>
          <p:nvPr/>
        </p:nvSpPr>
        <p:spPr bwMode="auto">
          <a:xfrm>
            <a:off x="228600" y="1265238"/>
            <a:ext cx="87630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eaLnBrk="1" hangingPunct="1">
              <a:spcBef>
                <a:spcPct val="50000"/>
              </a:spcBef>
              <a:buFontTx/>
              <a:buBlip>
                <a:blip r:embed="rId13"/>
              </a:buBlip>
            </a:pPr>
            <a:r>
              <a:rPr lang="it-IT" sz="2000">
                <a:latin typeface="Calibri" charset="0"/>
              </a:rPr>
              <a:t>Si tratta di un approccio computazionale per lo studio delle </a:t>
            </a:r>
            <a:r>
              <a:rPr lang="it-IT" sz="2000" b="1">
                <a:latin typeface="Calibri" charset="0"/>
              </a:rPr>
              <a:t>interazioni</a:t>
            </a:r>
            <a:r>
              <a:rPr lang="it-IT" sz="2000">
                <a:latin typeface="Calibri" charset="0"/>
              </a:rPr>
              <a:t> fra un generico </a:t>
            </a:r>
            <a:r>
              <a:rPr lang="it-IT" sz="2000" b="1">
                <a:latin typeface="Calibri" charset="0"/>
              </a:rPr>
              <a:t>ligando (es. potenziale molecola attiva)</a:t>
            </a:r>
            <a:r>
              <a:rPr lang="it-IT" sz="2000">
                <a:latin typeface="Calibri" charset="0"/>
              </a:rPr>
              <a:t> </a:t>
            </a:r>
            <a:r>
              <a:rPr lang="it-IT" sz="2000" b="1">
                <a:latin typeface="Calibri" charset="0"/>
              </a:rPr>
              <a:t>e una macromolecola bersaglio (target)</a:t>
            </a:r>
            <a:r>
              <a:rPr lang="it-IT" sz="2000">
                <a:latin typeface="Calibri" charset="0"/>
              </a:rPr>
              <a:t>.</a:t>
            </a:r>
          </a:p>
          <a:p>
            <a:pPr algn="just" eaLnBrk="1" hangingPunct="1">
              <a:spcBef>
                <a:spcPct val="50000"/>
              </a:spcBef>
              <a:buFontTx/>
              <a:buBlip>
                <a:blip r:embed="rId13"/>
              </a:buBlip>
            </a:pPr>
            <a:r>
              <a:rPr lang="it-IT" sz="2000">
                <a:latin typeface="Calibri" charset="0"/>
              </a:rPr>
              <a:t>E</a:t>
            </a:r>
            <a:r>
              <a:rPr lang="ja-JP" altLang="it-IT" sz="2000">
                <a:latin typeface="Calibri" charset="0"/>
              </a:rPr>
              <a:t>’</a:t>
            </a:r>
            <a:r>
              <a:rPr lang="it-IT" sz="2000">
                <a:latin typeface="Calibri" charset="0"/>
              </a:rPr>
              <a:t> necessario conoscere la struttura 3D sia del ligando, sia della macromolecola bersaglio.</a:t>
            </a:r>
          </a:p>
          <a:p>
            <a:pPr algn="just" eaLnBrk="1" hangingPunct="1">
              <a:spcBef>
                <a:spcPct val="50000"/>
              </a:spcBef>
            </a:pPr>
            <a:endParaRPr lang="it-IT" sz="2000">
              <a:latin typeface="Calibri" charset="0"/>
            </a:endParaRPr>
          </a:p>
          <a:p>
            <a:pPr algn="just" eaLnBrk="1" hangingPunct="1">
              <a:spcBef>
                <a:spcPct val="50000"/>
              </a:spcBef>
            </a:pPr>
            <a:r>
              <a:rPr lang="it-IT" sz="2000">
                <a:latin typeface="Calibri" charset="0"/>
              </a:rPr>
              <a:t>Le informazioni estrapolabili da uno studio di </a:t>
            </a:r>
            <a:r>
              <a:rPr lang="it-IT" sz="2000" i="1">
                <a:latin typeface="Calibri" charset="0"/>
              </a:rPr>
              <a:t>docking</a:t>
            </a:r>
            <a:r>
              <a:rPr lang="it-IT" sz="2000">
                <a:latin typeface="Calibri" charset="0"/>
              </a:rPr>
              <a:t> possono servire per:</a:t>
            </a:r>
          </a:p>
          <a:p>
            <a:pPr algn="just" eaLnBrk="1" hangingPunct="1">
              <a:spcBef>
                <a:spcPct val="50000"/>
              </a:spcBef>
            </a:pPr>
            <a:endParaRPr lang="it-IT" sz="2000">
              <a:latin typeface="Calibri" charset="0"/>
            </a:endParaRPr>
          </a:p>
          <a:p>
            <a:pPr algn="just" eaLnBrk="1" hangingPunct="1">
              <a:spcBef>
                <a:spcPct val="50000"/>
              </a:spcBef>
              <a:buFontTx/>
              <a:buBlip>
                <a:blip r:embed="rId13"/>
              </a:buBlip>
            </a:pPr>
            <a:r>
              <a:rPr lang="it-IT" sz="2000">
                <a:latin typeface="Calibri" charset="0"/>
              </a:rPr>
              <a:t>l</a:t>
            </a:r>
            <a:r>
              <a:rPr lang="ja-JP" altLang="it-IT" sz="2000">
                <a:latin typeface="Calibri" charset="0"/>
              </a:rPr>
              <a:t>’</a:t>
            </a:r>
            <a:r>
              <a:rPr lang="it-IT" sz="2000">
                <a:latin typeface="Calibri" charset="0"/>
              </a:rPr>
              <a:t>identificazione degli elementi strutturali chiave per l</a:t>
            </a:r>
            <a:r>
              <a:rPr lang="ja-JP" altLang="it-IT" sz="2000">
                <a:latin typeface="Calibri" charset="0"/>
              </a:rPr>
              <a:t>’</a:t>
            </a:r>
            <a:r>
              <a:rPr lang="it-IT" sz="2000">
                <a:latin typeface="Calibri" charset="0"/>
              </a:rPr>
              <a:t>interazione sia del ligando, sia del recettore (modello farmacoforo);</a:t>
            </a:r>
          </a:p>
          <a:p>
            <a:pPr algn="just" eaLnBrk="1" hangingPunct="1">
              <a:spcBef>
                <a:spcPct val="50000"/>
              </a:spcBef>
              <a:buFontTx/>
              <a:buBlip>
                <a:blip r:embed="rId13"/>
              </a:buBlip>
            </a:pPr>
            <a:r>
              <a:rPr lang="it-IT" sz="2000">
                <a:latin typeface="Calibri" charset="0"/>
              </a:rPr>
              <a:t>la progettazione di nuove molecole attive con maggiore affinità e, conseguentemente con maggiore potenza;</a:t>
            </a:r>
          </a:p>
          <a:p>
            <a:pPr algn="just" eaLnBrk="1" hangingPunct="1">
              <a:spcBef>
                <a:spcPct val="50000"/>
              </a:spcBef>
              <a:buFontTx/>
              <a:buBlip>
                <a:blip r:embed="rId13"/>
              </a:buBlip>
            </a:pPr>
            <a:r>
              <a:rPr lang="it-IT" sz="2000">
                <a:latin typeface="Calibri" charset="0"/>
              </a:rPr>
              <a:t>ipotizzare un plausibile meccanismo d</a:t>
            </a:r>
            <a:r>
              <a:rPr lang="ja-JP" altLang="it-IT" sz="2000">
                <a:latin typeface="Calibri" charset="0"/>
              </a:rPr>
              <a:t>’</a:t>
            </a:r>
            <a:r>
              <a:rPr lang="it-IT" sz="2000">
                <a:latin typeface="Calibri" charset="0"/>
              </a:rPr>
              <a:t>azione.</a:t>
            </a:r>
          </a:p>
        </p:txBody>
      </p:sp>
    </p:spTree>
    <p:extLst>
      <p:ext uri="{BB962C8B-B14F-4D97-AF65-F5344CB8AC3E}">
        <p14:creationId xmlns:p14="http://schemas.microsoft.com/office/powerpoint/2010/main" val="3003234130"/>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2917" y="242887"/>
            <a:ext cx="419923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3200">
                <a:latin typeface="Calibri" charset="0"/>
              </a:rPr>
              <a:t>Struttura 3D del ligando</a:t>
            </a:r>
          </a:p>
        </p:txBody>
      </p:sp>
      <p:grpSp>
        <p:nvGrpSpPr>
          <p:cNvPr id="3" name="Group 2"/>
          <p:cNvGrpSpPr>
            <a:grpSpLocks/>
          </p:cNvGrpSpPr>
          <p:nvPr/>
        </p:nvGrpSpPr>
        <p:grpSpPr bwMode="auto">
          <a:xfrm>
            <a:off x="36074892" y="1196669669"/>
            <a:ext cx="2111394591" cy="691726314"/>
            <a:chOff x="152400" y="756694"/>
            <a:chExt cx="8910564" cy="435731"/>
          </a:xfrm>
        </p:grpSpPr>
        <p:grpSp>
          <p:nvGrpSpPr>
            <p:cNvPr id="13" name="Group 12"/>
            <p:cNvGrpSpPr>
              <a:grpSpLocks/>
            </p:cNvGrpSpPr>
            <p:nvPr/>
          </p:nvGrpSpPr>
          <p:grpSpPr bwMode="auto">
            <a:xfrm>
              <a:off x="152400" y="1084970"/>
              <a:ext cx="8910564" cy="107455"/>
              <a:chOff x="152400" y="914400"/>
              <a:chExt cx="8910564" cy="90488"/>
            </a:xfrm>
          </p:grpSpPr>
          <p:pic>
            <p:nvPicPr>
              <p:cNvPr id="18"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15" y="914400"/>
                <a:ext cx="8756934"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15363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9334" y="914400"/>
                <a:ext cx="15363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14" name="Group 13"/>
            <p:cNvGrpSpPr>
              <a:grpSpLocks/>
            </p:cNvGrpSpPr>
            <p:nvPr/>
          </p:nvGrpSpPr>
          <p:grpSpPr bwMode="auto">
            <a:xfrm>
              <a:off x="152400" y="756694"/>
              <a:ext cx="8910564" cy="38232"/>
              <a:chOff x="152400" y="1066800"/>
              <a:chExt cx="8910564" cy="53975"/>
            </a:xfrm>
          </p:grpSpPr>
          <p:pic>
            <p:nvPicPr>
              <p:cNvPr id="15"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15" y="1066800"/>
                <a:ext cx="8756934"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66800"/>
                <a:ext cx="15363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9334" y="1066800"/>
                <a:ext cx="15363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grpSp>
        <p:nvGrpSpPr>
          <p:cNvPr id="4" name="Group 3"/>
          <p:cNvGrpSpPr>
            <a:grpSpLocks/>
          </p:cNvGrpSpPr>
          <p:nvPr/>
        </p:nvGrpSpPr>
        <p:grpSpPr bwMode="auto">
          <a:xfrm>
            <a:off x="2663628" y="1328740"/>
            <a:ext cx="5545097" cy="1006477"/>
            <a:chOff x="1688" y="799"/>
            <a:chExt cx="3465" cy="634"/>
          </a:xfrm>
        </p:grpSpPr>
        <p:sp>
          <p:nvSpPr>
            <p:cNvPr id="9" name="Text Box 17"/>
            <p:cNvSpPr txBox="1">
              <a:spLocks noChangeArrowheads="1"/>
            </p:cNvSpPr>
            <p:nvPr/>
          </p:nvSpPr>
          <p:spPr bwMode="auto">
            <a:xfrm>
              <a:off x="1688" y="981"/>
              <a:ext cx="9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2400" dirty="0">
                  <a:latin typeface="Calibri" charset="0"/>
                </a:rPr>
                <a:t>C</a:t>
              </a:r>
              <a:r>
                <a:rPr lang="it-IT" sz="2400" baseline="-25000" dirty="0">
                  <a:latin typeface="Calibri" charset="0"/>
                </a:rPr>
                <a:t>19</a:t>
              </a:r>
              <a:r>
                <a:rPr lang="it-IT" sz="2400" dirty="0">
                  <a:latin typeface="Calibri" charset="0"/>
                </a:rPr>
                <a:t>H</a:t>
              </a:r>
              <a:r>
                <a:rPr lang="it-IT" sz="2400" baseline="-25000" dirty="0">
                  <a:latin typeface="Calibri" charset="0"/>
                </a:rPr>
                <a:t>23</a:t>
              </a:r>
              <a:r>
                <a:rPr lang="it-IT" sz="2400" dirty="0">
                  <a:latin typeface="Calibri" charset="0"/>
                </a:rPr>
                <a:t>NO</a:t>
              </a:r>
              <a:r>
                <a:rPr lang="it-IT" sz="2400" baseline="-25000" dirty="0">
                  <a:latin typeface="Calibri" charset="0"/>
                </a:rPr>
                <a:t>5</a:t>
              </a:r>
            </a:p>
          </p:txBody>
        </p:sp>
        <p:grpSp>
          <p:nvGrpSpPr>
            <p:cNvPr id="10" name="Group 9"/>
            <p:cNvGrpSpPr>
              <a:grpSpLocks/>
            </p:cNvGrpSpPr>
            <p:nvPr/>
          </p:nvGrpSpPr>
          <p:grpSpPr bwMode="auto">
            <a:xfrm>
              <a:off x="3379" y="799"/>
              <a:ext cx="1774" cy="634"/>
              <a:chOff x="3424" y="799"/>
              <a:chExt cx="1774" cy="634"/>
            </a:xfrm>
          </p:grpSpPr>
          <p:sp>
            <p:nvSpPr>
              <p:cNvPr id="11" name="Text Box 20"/>
              <p:cNvSpPr txBox="1">
                <a:spLocks noChangeArrowheads="1"/>
              </p:cNvSpPr>
              <p:nvPr/>
            </p:nvSpPr>
            <p:spPr bwMode="auto">
              <a:xfrm>
                <a:off x="3571" y="952"/>
                <a:ext cx="162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2800">
                    <a:latin typeface="Calibri" charset="0"/>
                  </a:rPr>
                  <a:t>Formula chimica</a:t>
                </a:r>
              </a:p>
            </p:txBody>
          </p:sp>
          <p:sp>
            <p:nvSpPr>
              <p:cNvPr id="12" name="AutoShape 23"/>
              <p:cNvSpPr>
                <a:spLocks/>
              </p:cNvSpPr>
              <p:nvPr/>
            </p:nvSpPr>
            <p:spPr bwMode="auto">
              <a:xfrm>
                <a:off x="3424" y="799"/>
                <a:ext cx="136" cy="634"/>
              </a:xfrm>
              <a:prstGeom prst="rightBrace">
                <a:avLst>
                  <a:gd name="adj1" fmla="val 38848"/>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latin typeface="Calibri" charset="0"/>
                </a:endParaRPr>
              </a:p>
            </p:txBody>
          </p:sp>
        </p:grpSp>
      </p:grpSp>
      <p:grpSp>
        <p:nvGrpSpPr>
          <p:cNvPr id="5" name="Group 4"/>
          <p:cNvGrpSpPr>
            <a:grpSpLocks/>
          </p:cNvGrpSpPr>
          <p:nvPr/>
        </p:nvGrpSpPr>
        <p:grpSpPr bwMode="auto">
          <a:xfrm>
            <a:off x="3888618" y="3057524"/>
            <a:ext cx="5016994" cy="3557588"/>
            <a:chOff x="2472" y="1933"/>
            <a:chExt cx="3135" cy="2241"/>
          </a:xfrm>
        </p:grpSpPr>
        <p:pic>
          <p:nvPicPr>
            <p:cNvPr id="6" name="Picture 5" descr="a3"/>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72" y="2523"/>
              <a:ext cx="3135" cy="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2"/>
            <p:cNvSpPr txBox="1">
              <a:spLocks noChangeArrowheads="1"/>
            </p:cNvSpPr>
            <p:nvPr/>
          </p:nvSpPr>
          <p:spPr bwMode="auto">
            <a:xfrm>
              <a:off x="4921" y="3702"/>
              <a:ext cx="4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2800">
                  <a:solidFill>
                    <a:srgbClr val="FFFF66"/>
                  </a:solidFill>
                  <a:latin typeface="Calibri" charset="0"/>
                </a:rPr>
                <a:t>3D</a:t>
              </a:r>
            </a:p>
          </p:txBody>
        </p:sp>
        <p:sp>
          <p:nvSpPr>
            <p:cNvPr id="8" name="Line 32"/>
            <p:cNvSpPr>
              <a:spLocks noChangeShapeType="1"/>
            </p:cNvSpPr>
            <p:nvPr/>
          </p:nvSpPr>
          <p:spPr bwMode="auto">
            <a:xfrm>
              <a:off x="3016" y="1933"/>
              <a:ext cx="499" cy="317"/>
            </a:xfrm>
            <a:prstGeom prst="line">
              <a:avLst/>
            </a:prstGeom>
            <a:noFill/>
            <a:ln w="57150">
              <a:solidFill>
                <a:srgbClr val="FF6600"/>
              </a:solidFill>
              <a:round/>
              <a:headEnd/>
              <a:tailEnd type="stealth" w="med" len="med"/>
            </a:ln>
            <a:extLst>
              <a:ext uri="{909E8E84-426E-40dd-AFC4-6F175D3DCCD1}">
                <a14:hiddenFill xmlns:a14="http://schemas.microsoft.com/office/drawing/2010/main">
                  <a:noFill/>
                </a14:hiddenFill>
              </a:ext>
            </a:extLst>
          </p:spPr>
          <p:txBody>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p>
          </p:txBody>
        </p:sp>
      </p:grpSp>
    </p:spTree>
    <p:extLst>
      <p:ext uri="{BB962C8B-B14F-4D97-AF65-F5344CB8AC3E}">
        <p14:creationId xmlns:p14="http://schemas.microsoft.com/office/powerpoint/2010/main" val="1912777673"/>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36856"/>
            <a:ext cx="4481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3200">
                <a:latin typeface="Calibri" charset="0"/>
              </a:rPr>
              <a:t>Struttura 3D del recettore</a:t>
            </a:r>
          </a:p>
        </p:txBody>
      </p:sp>
      <p:grpSp>
        <p:nvGrpSpPr>
          <p:cNvPr id="3" name="Group 2"/>
          <p:cNvGrpSpPr>
            <a:grpSpLocks/>
          </p:cNvGrpSpPr>
          <p:nvPr/>
        </p:nvGrpSpPr>
        <p:grpSpPr bwMode="auto">
          <a:xfrm>
            <a:off x="36398416" y="1196463638"/>
            <a:ext cx="2111108159" cy="691726314"/>
            <a:chOff x="152400" y="756694"/>
            <a:chExt cx="8839200" cy="435731"/>
          </a:xfrm>
        </p:grpSpPr>
        <p:grpSp>
          <p:nvGrpSpPr>
            <p:cNvPr id="10" name="Group 9"/>
            <p:cNvGrpSpPr>
              <a:grpSpLocks/>
            </p:cNvGrpSpPr>
            <p:nvPr/>
          </p:nvGrpSpPr>
          <p:grpSpPr bwMode="auto">
            <a:xfrm>
              <a:off x="152400" y="1084970"/>
              <a:ext cx="8839200" cy="107455"/>
              <a:chOff x="152400" y="914400"/>
              <a:chExt cx="8839200" cy="90488"/>
            </a:xfrm>
          </p:grpSpPr>
          <p:pic>
            <p:nvPicPr>
              <p:cNvPr id="15"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15240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914400"/>
                <a:ext cx="15240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11" name="Group 10"/>
            <p:cNvGrpSpPr>
              <a:grpSpLocks/>
            </p:cNvGrpSpPr>
            <p:nvPr/>
          </p:nvGrpSpPr>
          <p:grpSpPr bwMode="auto">
            <a:xfrm>
              <a:off x="152400" y="756694"/>
              <a:ext cx="8839200" cy="38232"/>
              <a:chOff x="152400" y="1066800"/>
              <a:chExt cx="8839200" cy="53975"/>
            </a:xfrm>
          </p:grpSpPr>
          <p:pic>
            <p:nvPicPr>
              <p:cNvPr id="12"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68680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66800"/>
                <a:ext cx="15240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1066800"/>
                <a:ext cx="15240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sp>
        <p:nvSpPr>
          <p:cNvPr id="4" name="Text Box 12"/>
          <p:cNvSpPr txBox="1">
            <a:spLocks noChangeArrowheads="1"/>
          </p:cNvSpPr>
          <p:nvPr/>
        </p:nvSpPr>
        <p:spPr bwMode="auto">
          <a:xfrm>
            <a:off x="228600" y="1119531"/>
            <a:ext cx="876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spcBef>
                <a:spcPct val="50000"/>
              </a:spcBef>
            </a:pPr>
            <a:r>
              <a:rPr lang="it-IT" sz="2000">
                <a:latin typeface="Calibri" charset="0"/>
              </a:rPr>
              <a:t>Può trattarsi di un problema estremamente complesso soprattutto se non si dispongono di informazioni sperimentali sufficienti, viste le elevate dimensioni che un recettore presenta (&gt; 50.000 atomi).</a:t>
            </a:r>
          </a:p>
        </p:txBody>
      </p:sp>
      <p:sp>
        <p:nvSpPr>
          <p:cNvPr id="5" name="Text Box 13"/>
          <p:cNvSpPr txBox="1">
            <a:spLocks noChangeArrowheads="1"/>
          </p:cNvSpPr>
          <p:nvPr/>
        </p:nvSpPr>
        <p:spPr bwMode="auto">
          <a:xfrm>
            <a:off x="3697288" y="2781643"/>
            <a:ext cx="4559300" cy="2225675"/>
          </a:xfrm>
          <a:prstGeom prst="rect">
            <a:avLst/>
          </a:prstGeom>
          <a:noFill/>
          <a:ln w="9525">
            <a:noFill/>
            <a:miter lim="800000"/>
            <a:headEnd/>
            <a:tailEnd/>
          </a:ln>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marL="177800" indent="-177800" algn="just">
              <a:spcBef>
                <a:spcPct val="50000"/>
              </a:spcBef>
              <a:buFontTx/>
              <a:buBlip>
                <a:blip r:embed="rId6"/>
              </a:buBlip>
              <a:defRPr/>
            </a:pPr>
            <a:r>
              <a:rPr lang="it-IT" sz="2000" b="1" dirty="0">
                <a:solidFill>
                  <a:schemeClr val="tx1">
                    <a:lumMod val="75000"/>
                    <a:lumOff val="25000"/>
                  </a:schemeClr>
                </a:solidFill>
                <a:latin typeface="Calibri" pitchFamily="34" charset="0"/>
                <a:ea typeface="+mn-ea"/>
              </a:rPr>
              <a:t> Cristallografia a raggi X</a:t>
            </a:r>
          </a:p>
          <a:p>
            <a:pPr marL="177800" indent="-177800" algn="just">
              <a:spcBef>
                <a:spcPct val="50000"/>
              </a:spcBef>
              <a:defRPr/>
            </a:pPr>
            <a:endParaRPr lang="it-IT" sz="2000" b="1" dirty="0">
              <a:solidFill>
                <a:schemeClr val="tx1">
                  <a:lumMod val="75000"/>
                  <a:lumOff val="25000"/>
                </a:schemeClr>
              </a:solidFill>
              <a:latin typeface="Calibri" pitchFamily="34" charset="0"/>
              <a:ea typeface="+mn-ea"/>
            </a:endParaRPr>
          </a:p>
          <a:p>
            <a:pPr marL="177800" indent="-177800" algn="just">
              <a:spcBef>
                <a:spcPct val="50000"/>
              </a:spcBef>
              <a:buFontTx/>
              <a:buBlip>
                <a:blip r:embed="rId6"/>
              </a:buBlip>
              <a:defRPr/>
            </a:pPr>
            <a:r>
              <a:rPr lang="it-IT" sz="2000" b="1" dirty="0">
                <a:solidFill>
                  <a:schemeClr val="tx1">
                    <a:lumMod val="75000"/>
                    <a:lumOff val="25000"/>
                  </a:schemeClr>
                </a:solidFill>
                <a:latin typeface="Calibri" pitchFamily="34" charset="0"/>
                <a:ea typeface="+mn-ea"/>
              </a:rPr>
              <a:t>Risonanza magnetica nucleare (NMR)</a:t>
            </a:r>
          </a:p>
          <a:p>
            <a:pPr marL="177800" indent="-177800" algn="just">
              <a:spcBef>
                <a:spcPct val="50000"/>
              </a:spcBef>
              <a:defRPr/>
            </a:pPr>
            <a:r>
              <a:rPr lang="it-IT" sz="2000" dirty="0">
                <a:latin typeface="Calibri" pitchFamily="34" charset="0"/>
                <a:ea typeface="+mn-ea"/>
              </a:rPr>
              <a:t> </a:t>
            </a:r>
          </a:p>
          <a:p>
            <a:pPr marL="177800" indent="-177800" algn="just">
              <a:spcBef>
                <a:spcPct val="50000"/>
              </a:spcBef>
              <a:buFontTx/>
              <a:buBlip>
                <a:blip r:embed="rId6"/>
              </a:buBlip>
              <a:defRPr/>
            </a:pPr>
            <a:r>
              <a:rPr lang="it-IT" sz="2000" b="1" dirty="0">
                <a:solidFill>
                  <a:srgbClr val="0070C0"/>
                </a:solidFill>
                <a:latin typeface="Calibri" pitchFamily="34" charset="0"/>
                <a:ea typeface="+mn-ea"/>
              </a:rPr>
              <a:t>Predizione della struttura 3D</a:t>
            </a:r>
            <a:endParaRPr lang="it-IT" sz="2000" b="1" i="1" dirty="0">
              <a:solidFill>
                <a:srgbClr val="0070C0"/>
              </a:solidFill>
              <a:latin typeface="Calibri" pitchFamily="34" charset="0"/>
              <a:ea typeface="+mn-ea"/>
            </a:endParaRPr>
          </a:p>
        </p:txBody>
      </p:sp>
      <p:sp>
        <p:nvSpPr>
          <p:cNvPr id="6" name="AutoShape 14"/>
          <p:cNvSpPr>
            <a:spLocks noChangeArrowheads="1"/>
          </p:cNvSpPr>
          <p:nvPr/>
        </p:nvSpPr>
        <p:spPr bwMode="auto">
          <a:xfrm>
            <a:off x="3049588" y="2634006"/>
            <a:ext cx="576262" cy="2520950"/>
          </a:xfrm>
          <a:prstGeom prst="upArrow">
            <a:avLst>
              <a:gd name="adj1" fmla="val 42148"/>
              <a:gd name="adj2" fmla="val 103574"/>
            </a:avLst>
          </a:prstGeom>
          <a:solidFill>
            <a:srgbClr val="CCFF99"/>
          </a:solidFill>
          <a:ln w="9525">
            <a:solidFill>
              <a:srgbClr val="008000"/>
            </a:solidFill>
            <a:miter lim="800000"/>
            <a:headEnd/>
            <a:tailEnd/>
          </a:ln>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latin typeface="Calibri" charset="0"/>
            </a:endParaRPr>
          </a:p>
        </p:txBody>
      </p:sp>
      <p:sp>
        <p:nvSpPr>
          <p:cNvPr id="7" name="Text Box 15"/>
          <p:cNvSpPr txBox="1">
            <a:spLocks noChangeArrowheads="1"/>
          </p:cNvSpPr>
          <p:nvPr/>
        </p:nvSpPr>
        <p:spPr bwMode="auto">
          <a:xfrm>
            <a:off x="984250" y="3427756"/>
            <a:ext cx="1828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r" eaLnBrk="1" hangingPunct="1"/>
            <a:r>
              <a:rPr lang="it-IT">
                <a:latin typeface="Calibri" charset="0"/>
              </a:rPr>
              <a:t>Accuratezza</a:t>
            </a:r>
          </a:p>
          <a:p>
            <a:pPr algn="r" eaLnBrk="1" hangingPunct="1"/>
            <a:r>
              <a:rPr lang="it-IT">
                <a:latin typeface="Calibri" charset="0"/>
              </a:rPr>
              <a:t>della struttura 3D</a:t>
            </a:r>
          </a:p>
        </p:txBody>
      </p:sp>
      <p:sp>
        <p:nvSpPr>
          <p:cNvPr id="8" name="Text Box 17"/>
          <p:cNvSpPr txBox="1">
            <a:spLocks noChangeArrowheads="1"/>
          </p:cNvSpPr>
          <p:nvPr/>
        </p:nvSpPr>
        <p:spPr bwMode="auto">
          <a:xfrm>
            <a:off x="6659563" y="6020143"/>
            <a:ext cx="2211387" cy="523875"/>
          </a:xfrm>
          <a:prstGeom prst="rect">
            <a:avLst/>
          </a:prstGeom>
          <a:noFill/>
          <a:ln w="9525">
            <a:noFill/>
            <a:miter lim="800000"/>
            <a:headEnd/>
            <a:tailEnd/>
          </a:ln>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buFontTx/>
              <a:buChar char="•"/>
              <a:defRPr/>
            </a:pPr>
            <a:r>
              <a:rPr lang="it-IT" sz="1400" b="1" dirty="0">
                <a:solidFill>
                  <a:schemeClr val="tx1">
                    <a:lumMod val="75000"/>
                    <a:lumOff val="25000"/>
                  </a:schemeClr>
                </a:solidFill>
                <a:latin typeface="Calibri" pitchFamily="34" charset="0"/>
                <a:ea typeface="+mn-ea"/>
              </a:rPr>
              <a:t>Metodica sperimentale</a:t>
            </a:r>
          </a:p>
          <a:p>
            <a:pPr>
              <a:buFontTx/>
              <a:buChar char="•"/>
              <a:defRPr/>
            </a:pPr>
            <a:r>
              <a:rPr lang="it-IT" sz="1400" b="1" dirty="0">
                <a:solidFill>
                  <a:srgbClr val="0070C0"/>
                </a:solidFill>
                <a:latin typeface="Calibri" pitchFamily="34" charset="0"/>
                <a:ea typeface="+mn-ea"/>
              </a:rPr>
              <a:t>Metodica computazionale</a:t>
            </a:r>
          </a:p>
        </p:txBody>
      </p:sp>
      <p:pic>
        <p:nvPicPr>
          <p:cNvPr id="9" name="Picture 8" descr="batteriobest"/>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58888" y="4104031"/>
            <a:ext cx="1657350"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715058"/>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4631" y="113507"/>
            <a:ext cx="3478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sz="3200" i="1">
                <a:latin typeface="Calibri" charset="0"/>
              </a:rPr>
              <a:t>Docking </a:t>
            </a:r>
            <a:r>
              <a:rPr lang="it-IT" sz="3200">
                <a:latin typeface="Calibri" charset="0"/>
              </a:rPr>
              <a:t>molecolare</a:t>
            </a:r>
            <a:endParaRPr lang="it-IT" sz="3200" baseline="30000">
              <a:latin typeface="Calibri" charset="0"/>
            </a:endParaRPr>
          </a:p>
        </p:txBody>
      </p:sp>
      <p:grpSp>
        <p:nvGrpSpPr>
          <p:cNvPr id="3" name="Group 2"/>
          <p:cNvGrpSpPr>
            <a:grpSpLocks/>
          </p:cNvGrpSpPr>
          <p:nvPr/>
        </p:nvGrpSpPr>
        <p:grpSpPr bwMode="auto">
          <a:xfrm>
            <a:off x="36394447" y="1196540289"/>
            <a:ext cx="2111108159" cy="691726314"/>
            <a:chOff x="152400" y="756694"/>
            <a:chExt cx="8839200" cy="435731"/>
          </a:xfrm>
        </p:grpSpPr>
        <p:grpSp>
          <p:nvGrpSpPr>
            <p:cNvPr id="12" name="Group 11"/>
            <p:cNvGrpSpPr>
              <a:grpSpLocks/>
            </p:cNvGrpSpPr>
            <p:nvPr/>
          </p:nvGrpSpPr>
          <p:grpSpPr bwMode="auto">
            <a:xfrm>
              <a:off x="152400" y="1084970"/>
              <a:ext cx="8839200" cy="107455"/>
              <a:chOff x="152400" y="914400"/>
              <a:chExt cx="8839200" cy="90488"/>
            </a:xfrm>
          </p:grpSpPr>
          <p:pic>
            <p:nvPicPr>
              <p:cNvPr id="17"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15240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914400"/>
                <a:ext cx="15240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13" name="Group 12"/>
            <p:cNvGrpSpPr>
              <a:grpSpLocks/>
            </p:cNvGrpSpPr>
            <p:nvPr/>
          </p:nvGrpSpPr>
          <p:grpSpPr bwMode="auto">
            <a:xfrm>
              <a:off x="152400" y="756694"/>
              <a:ext cx="8839200" cy="38232"/>
              <a:chOff x="152400" y="1066800"/>
              <a:chExt cx="8839200" cy="53975"/>
            </a:xfrm>
          </p:grpSpPr>
          <p:pic>
            <p:nvPicPr>
              <p:cNvPr id="14"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68680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66800"/>
                <a:ext cx="15240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1066800"/>
                <a:ext cx="152400" cy="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sp>
        <p:nvSpPr>
          <p:cNvPr id="4" name="Text Box 29"/>
          <p:cNvSpPr txBox="1">
            <a:spLocks noChangeArrowheads="1"/>
          </p:cNvSpPr>
          <p:nvPr/>
        </p:nvSpPr>
        <p:spPr bwMode="auto">
          <a:xfrm>
            <a:off x="224631" y="1196182"/>
            <a:ext cx="876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spcBef>
                <a:spcPct val="50000"/>
              </a:spcBef>
              <a:buFontTx/>
              <a:buBlip>
                <a:blip r:embed="rId6"/>
              </a:buBlip>
            </a:pPr>
            <a:r>
              <a:rPr lang="it-IT" sz="2000">
                <a:latin typeface="Calibri" charset="0"/>
              </a:rPr>
              <a:t>L</a:t>
            </a:r>
            <a:r>
              <a:rPr lang="ja-JP" altLang="it-IT" sz="2000">
                <a:latin typeface="Calibri" charset="0"/>
              </a:rPr>
              <a:t>’</a:t>
            </a:r>
            <a:r>
              <a:rPr lang="it-IT" sz="2000">
                <a:latin typeface="Calibri" charset="0"/>
              </a:rPr>
              <a:t>operatore è guidato dalla grafica computerizzata e programmi appositi  che posizionano il </a:t>
            </a:r>
            <a:r>
              <a:rPr lang="it-IT" sz="2000" i="1">
                <a:latin typeface="Calibri" charset="0"/>
              </a:rPr>
              <a:t>ligando </a:t>
            </a:r>
            <a:r>
              <a:rPr lang="it-IT" sz="2000">
                <a:latin typeface="Calibri" charset="0"/>
              </a:rPr>
              <a:t>nella tasca del recettore.</a:t>
            </a:r>
          </a:p>
        </p:txBody>
      </p:sp>
      <p:sp>
        <p:nvSpPr>
          <p:cNvPr id="5" name="Line 30"/>
          <p:cNvSpPr>
            <a:spLocks noChangeShapeType="1"/>
          </p:cNvSpPr>
          <p:nvPr/>
        </p:nvSpPr>
        <p:spPr bwMode="auto">
          <a:xfrm>
            <a:off x="3704431" y="3072607"/>
            <a:ext cx="1143000" cy="0"/>
          </a:xfrm>
          <a:prstGeom prst="line">
            <a:avLst/>
          </a:prstGeom>
          <a:noFill/>
          <a:ln w="12700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endParaRPr lang="en-US"/>
          </a:p>
        </p:txBody>
      </p:sp>
      <p:pic>
        <p:nvPicPr>
          <p:cNvPr id="6" name="Picture 5" descr="ligando"/>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19881" y="2064544"/>
            <a:ext cx="29527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7"/>
          <p:cNvSpPr txBox="1">
            <a:spLocks noChangeArrowheads="1"/>
          </p:cNvSpPr>
          <p:nvPr/>
        </p:nvSpPr>
        <p:spPr bwMode="auto">
          <a:xfrm>
            <a:off x="1246981" y="3575844"/>
            <a:ext cx="913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dirty="0" err="1">
                <a:solidFill>
                  <a:srgbClr val="FF0000"/>
                </a:solidFill>
                <a:latin typeface="Calibri" charset="0"/>
              </a:rPr>
              <a:t>Ligando</a:t>
            </a:r>
            <a:endParaRPr lang="it-IT" dirty="0">
              <a:solidFill>
                <a:srgbClr val="FF0000"/>
              </a:solidFill>
              <a:latin typeface="Calibri" charset="0"/>
            </a:endParaRPr>
          </a:p>
        </p:txBody>
      </p:sp>
      <p:sp>
        <p:nvSpPr>
          <p:cNvPr id="8" name="Text Box 48"/>
          <p:cNvSpPr txBox="1">
            <a:spLocks noChangeArrowheads="1"/>
          </p:cNvSpPr>
          <p:nvPr/>
        </p:nvSpPr>
        <p:spPr bwMode="auto">
          <a:xfrm>
            <a:off x="6536281" y="1534875"/>
            <a:ext cx="16514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eaLnBrk="1" hangingPunct="1"/>
            <a:r>
              <a:rPr lang="it-IT" dirty="0">
                <a:solidFill>
                  <a:srgbClr val="FF0000"/>
                </a:solidFill>
                <a:latin typeface="Calibri" charset="0"/>
              </a:rPr>
              <a:t>Recettore</a:t>
            </a:r>
          </a:p>
        </p:txBody>
      </p:sp>
      <p:sp>
        <p:nvSpPr>
          <p:cNvPr id="9" name="Text Box 49"/>
          <p:cNvSpPr txBox="1">
            <a:spLocks noChangeArrowheads="1"/>
          </p:cNvSpPr>
          <p:nvPr/>
        </p:nvSpPr>
        <p:spPr bwMode="auto">
          <a:xfrm>
            <a:off x="3704431" y="3575844"/>
            <a:ext cx="935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ctr" eaLnBrk="1" hangingPunct="1"/>
            <a:r>
              <a:rPr lang="it-IT">
                <a:latin typeface="Calibri" charset="0"/>
              </a:rPr>
              <a:t>Docking</a:t>
            </a:r>
          </a:p>
        </p:txBody>
      </p:sp>
      <p:pic>
        <p:nvPicPr>
          <p:cNvPr id="1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8629" y="1835420"/>
            <a:ext cx="406717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25"/>
          <p:cNvSpPr txBox="1">
            <a:spLocks noChangeArrowheads="1"/>
          </p:cNvSpPr>
          <p:nvPr/>
        </p:nvSpPr>
        <p:spPr bwMode="auto">
          <a:xfrm>
            <a:off x="224631" y="4804569"/>
            <a:ext cx="8763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just" eaLnBrk="1" hangingPunct="1">
              <a:spcBef>
                <a:spcPct val="50000"/>
              </a:spcBef>
              <a:buFontTx/>
              <a:buBlip>
                <a:blip r:embed="rId6"/>
              </a:buBlip>
            </a:pPr>
            <a:r>
              <a:rPr lang="it-IT" sz="2000" dirty="0">
                <a:latin typeface="Calibri" charset="0"/>
              </a:rPr>
              <a:t>La validità del complesso (o </a:t>
            </a:r>
            <a:r>
              <a:rPr lang="it-IT" sz="2000" i="1" dirty="0">
                <a:latin typeface="Calibri" charset="0"/>
              </a:rPr>
              <a:t>orientamento</a:t>
            </a:r>
            <a:r>
              <a:rPr lang="it-IT" sz="2000" dirty="0">
                <a:latin typeface="Calibri" charset="0"/>
              </a:rPr>
              <a:t>) risultante è stimata mediante un punteggio energetico.</a:t>
            </a:r>
          </a:p>
          <a:p>
            <a:pPr lvl="1" algn="just" eaLnBrk="1" hangingPunct="1">
              <a:spcBef>
                <a:spcPct val="50000"/>
              </a:spcBef>
            </a:pPr>
            <a:endParaRPr lang="it-IT" dirty="0">
              <a:latin typeface="Calibri" charset="0"/>
              <a:ea typeface="ＭＳ Ｐゴシック" charset="0"/>
            </a:endParaRPr>
          </a:p>
          <a:p>
            <a:pPr algn="just" eaLnBrk="1" hangingPunct="1">
              <a:spcBef>
                <a:spcPct val="50000"/>
              </a:spcBef>
              <a:buFontTx/>
              <a:buBlip>
                <a:blip r:embed="rId6"/>
              </a:buBlip>
            </a:pPr>
            <a:r>
              <a:rPr lang="it-IT" sz="2000" dirty="0">
                <a:latin typeface="Calibri" charset="0"/>
              </a:rPr>
              <a:t>Valutare la validità delle soluzioni proposte dal punto di vista </a:t>
            </a:r>
            <a:r>
              <a:rPr lang="it-IT" sz="2000" dirty="0" err="1">
                <a:latin typeface="Calibri" charset="0"/>
              </a:rPr>
              <a:t>chimico-farmaceutico-biologico</a:t>
            </a:r>
            <a:r>
              <a:rPr lang="it-IT" sz="2000" dirty="0">
                <a:latin typeface="Calibri" charset="0"/>
              </a:rPr>
              <a:t>.</a:t>
            </a:r>
          </a:p>
        </p:txBody>
      </p:sp>
    </p:spTree>
    <p:extLst>
      <p:ext uri="{BB962C8B-B14F-4D97-AF65-F5344CB8AC3E}">
        <p14:creationId xmlns:p14="http://schemas.microsoft.com/office/powerpoint/2010/main" val="258504917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472</TotalTime>
  <Words>4887</Words>
  <Application>Microsoft Macintosh PowerPoint</Application>
  <PresentationFormat>On-screen Show (4:3)</PresentationFormat>
  <Paragraphs>692</Paragraphs>
  <Slides>110</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110</vt:i4>
      </vt:variant>
    </vt:vector>
  </HeadingPairs>
  <TitlesOfParts>
    <vt:vector size="114" baseType="lpstr">
      <vt:lpstr>Brezza</vt:lpstr>
      <vt:lpstr>ISIS/Draw Sketch</vt:lpstr>
      <vt:lpstr>Image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Apple Apple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Apple</dc:creator>
  <cp:lastModifiedBy>Apple</cp:lastModifiedBy>
  <cp:revision>62</cp:revision>
  <dcterms:created xsi:type="dcterms:W3CDTF">2014-02-24T10:35:32Z</dcterms:created>
  <dcterms:modified xsi:type="dcterms:W3CDTF">2014-03-04T14:19:23Z</dcterms:modified>
</cp:coreProperties>
</file>