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06" autoAdjust="0"/>
  </p:normalViewPr>
  <p:slideViewPr>
    <p:cSldViewPr snapToGrid="0" snapToObjects="1">
      <p:cViewPr varScale="1">
        <p:scale>
          <a:sx n="147" d="100"/>
          <a:sy n="147" d="100"/>
        </p:scale>
        <p:origin x="-3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B6270-2769-8745-BC21-C9CF2FE47398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51B1FAE-0511-0E4A-AC86-B7CBEE27DD93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a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complex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array of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processes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that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operate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simultaneously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and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synergistically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EA7167-EECD-8447-8AE3-C75FB2E4F1A9}" type="parTrans" cxnId="{D205C369-49D9-BF46-AC7C-0B814428ECDC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8F88825-0B57-C14D-B74E-5B5B55DED550}" type="sibTrans" cxnId="{D205C369-49D9-BF46-AC7C-0B814428ECDC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1D718E-622D-7B4A-809F-AED7C79FD691}">
      <dgm:prSet phldrT="[Testo]"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PrP</a:t>
          </a:r>
          <a:r>
            <a:rPr lang="it-IT" baseline="30000" dirty="0" err="1" smtClean="0">
              <a:solidFill>
                <a:srgbClr val="000000"/>
              </a:solidFill>
              <a:latin typeface="Times New Roman"/>
              <a:cs typeface="Times New Roman"/>
            </a:rPr>
            <a:t>C_</a:t>
          </a:r>
          <a:r>
            <a:rPr lang="it-IT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PrP</a:t>
          </a:r>
          <a:r>
            <a:rPr lang="it-IT" baseline="30000" dirty="0" err="1" smtClean="0">
              <a:solidFill>
                <a:srgbClr val="000000"/>
              </a:solidFill>
              <a:latin typeface="Times New Roman"/>
              <a:cs typeface="Times New Roman"/>
            </a:rPr>
            <a:t>Sc</a:t>
          </a:r>
          <a:r>
            <a:rPr lang="it-IT" baseline="300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interaction</a:t>
          </a:r>
          <a:endParaRPr lang="it-IT" baseline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E89650-A033-C442-8FD8-A2435F6AE140}" type="parTrans" cxnId="{8E2ABF37-12DD-984C-8F4D-F23CCC1F923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13251D-3FF6-9740-97B5-6D759AF51BFA}" type="sibTrans" cxnId="{8E2ABF37-12DD-984C-8F4D-F23CCC1F923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87C58B-FC1B-964B-8E9A-D9AF22A43F97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Lipid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and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protein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oxidation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5AF6BEF-4B1F-E34A-AAB5-157E590D7D94}" type="parTrans" cxnId="{5DBB536E-4968-CB46-9626-BA1A75CC112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765DD1-D4A2-A243-8353-83ED3DED76E2}" type="sibTrans" cxnId="{5DBB536E-4968-CB46-9626-BA1A75CC112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DE9D17-7D69-114B-AE33-57B9EDE0F389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Decreased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level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of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potent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freeradical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scavengers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6C3AD8-8D14-5B4C-B87E-7B5438B938EE}" type="parTrans" cxnId="{56C0D3FF-FB94-E041-B3FA-7DAB0653C88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6CA01D-AD7D-E045-A962-3BCB65F1E153}" type="sibTrans" cxnId="{56C0D3FF-FB94-E041-B3FA-7DAB0653C88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5C4241F-E64E-AA4C-82B6-AE59ACFCB4DD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Imbalance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of metal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ions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5FE35B-FF5F-3640-90F2-78F0824D6A95}" type="parTrans" cxnId="{74966FA7-CB79-994A-A0CF-B42DFE1BD4B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59D377-CB96-5E44-BEDD-0D1FE9CDE155}" type="sibTrans" cxnId="{74966FA7-CB79-994A-A0CF-B42DFE1BD4B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0259D5F-3AF7-DE48-865E-A1DDD2F11A9A}">
      <dgm:prSet phldrT="[Testo]"/>
      <dgm:spPr/>
      <dgm:t>
        <a:bodyPr/>
        <a:lstStyle/>
        <a:p>
          <a:r>
            <a:rPr lang="en-GB" dirty="0" smtClean="0">
              <a:solidFill>
                <a:srgbClr val="000000"/>
              </a:solidFill>
              <a:latin typeface="Times New Roman"/>
              <a:cs typeface="Times New Roman"/>
            </a:rPr>
            <a:t>Oxidative Stress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8C0B48-C128-E445-A2D5-D79EDFD6021A}" type="parTrans" cxnId="{C95FF09F-1860-284F-86E5-A11EE8563A2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F242FC-EF20-D546-8BC9-91AC4C2324EE}" type="sibTrans" cxnId="{C95FF09F-1860-284F-86E5-A11EE8563A2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91DE7C-CB24-8E44-B200-36C005743337}">
      <dgm:prSet/>
      <dgm:spPr/>
      <dgm:t>
        <a:bodyPr/>
        <a:lstStyle/>
        <a:p>
          <a:r>
            <a:rPr lang="en-GB" dirty="0" err="1" smtClean="0">
              <a:solidFill>
                <a:srgbClr val="000000"/>
              </a:solidFill>
              <a:latin typeface="Times New Roman"/>
              <a:cs typeface="Times New Roman"/>
            </a:rPr>
            <a:t>Oligomeric</a:t>
          </a:r>
          <a:r>
            <a:rPr lang="en-GB" dirty="0" smtClean="0">
              <a:solidFill>
                <a:srgbClr val="000000"/>
              </a:solidFill>
              <a:latin typeface="Times New Roman"/>
              <a:cs typeface="Times New Roman"/>
            </a:rPr>
            <a:t> species and amyloid fibrils</a:t>
          </a:r>
          <a:endParaRPr lang="en-GB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D173B5-A2EB-814B-9930-8DB540561E29}" type="parTrans" cxnId="{E31A7BE2-DE2E-DD49-AB61-AE73731AE853}">
      <dgm:prSet/>
      <dgm:spPr/>
      <dgm:t>
        <a:bodyPr/>
        <a:lstStyle/>
        <a:p>
          <a:endParaRPr lang="en-GB">
            <a:latin typeface="Times New Roman"/>
            <a:cs typeface="Times New Roman"/>
          </a:endParaRPr>
        </a:p>
      </dgm:t>
    </dgm:pt>
    <dgm:pt modelId="{6134A3D6-4545-BF44-B117-2BF1AE06FB71}" type="sibTrans" cxnId="{E31A7BE2-DE2E-DD49-AB61-AE73731AE853}">
      <dgm:prSet/>
      <dgm:spPr/>
      <dgm:t>
        <a:bodyPr/>
        <a:lstStyle/>
        <a:p>
          <a:endParaRPr lang="en-GB">
            <a:latin typeface="Times New Roman"/>
            <a:cs typeface="Times New Roman"/>
          </a:endParaRPr>
        </a:p>
      </dgm:t>
    </dgm:pt>
    <dgm:pt modelId="{5E76B6FE-649B-6546-A23F-C9D8EAFB5C2F}" type="pres">
      <dgm:prSet presAssocID="{810B6270-2769-8745-BC21-C9CF2FE473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51B0BC-E321-7049-B8B7-D65D49E91746}" type="pres">
      <dgm:prSet presAssocID="{E51B1FAE-0511-0E4A-AC86-B7CBEE27DD93}" presName="centerShape" presStyleLbl="node0" presStyleIdx="0" presStyleCnt="1" custScaleX="129248" custScaleY="127424"/>
      <dgm:spPr/>
      <dgm:t>
        <a:bodyPr/>
        <a:lstStyle/>
        <a:p>
          <a:endParaRPr lang="it-IT"/>
        </a:p>
      </dgm:t>
    </dgm:pt>
    <dgm:pt modelId="{107A6BCE-9C92-2149-AF95-2088955265CE}" type="pres">
      <dgm:prSet presAssocID="{ECE89650-A033-C442-8FD8-A2435F6AE140}" presName="parTrans" presStyleLbl="bgSibTrans2D1" presStyleIdx="0" presStyleCnt="6"/>
      <dgm:spPr/>
      <dgm:t>
        <a:bodyPr/>
        <a:lstStyle/>
        <a:p>
          <a:endParaRPr lang="it-IT"/>
        </a:p>
      </dgm:t>
    </dgm:pt>
    <dgm:pt modelId="{5408EC8A-6227-CD42-8D2F-2A304197F4CE}" type="pres">
      <dgm:prSet presAssocID="{A61D718E-622D-7B4A-809F-AED7C79FD69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393C8C-AFEF-A849-86A1-7EEEDB1171B1}" type="pres">
      <dgm:prSet presAssocID="{B6D173B5-A2EB-814B-9930-8DB540561E29}" presName="parTrans" presStyleLbl="bgSibTrans2D1" presStyleIdx="1" presStyleCnt="6" custLinFactNeighborX="5656" custLinFactNeighborY="-1092"/>
      <dgm:spPr/>
      <dgm:t>
        <a:bodyPr/>
        <a:lstStyle/>
        <a:p>
          <a:endParaRPr lang="en-GB"/>
        </a:p>
      </dgm:t>
    </dgm:pt>
    <dgm:pt modelId="{D55AF200-BE27-A04F-AFDA-51BEA6BDEFAD}" type="pres">
      <dgm:prSet presAssocID="{8391DE7C-CB24-8E44-B200-36C0057433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21DC89-A1BA-3E4E-94D9-03F6DA6737D2}" type="pres">
      <dgm:prSet presAssocID="{265FE35B-FF5F-3640-90F2-78F0824D6A95}" presName="parTrans" presStyleLbl="bgSibTrans2D1" presStyleIdx="2" presStyleCnt="6"/>
      <dgm:spPr/>
      <dgm:t>
        <a:bodyPr/>
        <a:lstStyle/>
        <a:p>
          <a:endParaRPr lang="it-IT"/>
        </a:p>
      </dgm:t>
    </dgm:pt>
    <dgm:pt modelId="{E26440AC-1112-0547-9FA3-52068321D9C1}" type="pres">
      <dgm:prSet presAssocID="{75C4241F-E64E-AA4C-82B6-AE59ACFCB4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8DD058-415E-7240-B1B6-56ACB2CF84AD}" type="pres">
      <dgm:prSet presAssocID="{368C0B48-C128-E445-A2D5-D79EDFD6021A}" presName="parTrans" presStyleLbl="bgSibTrans2D1" presStyleIdx="3" presStyleCnt="6"/>
      <dgm:spPr/>
      <dgm:t>
        <a:bodyPr/>
        <a:lstStyle/>
        <a:p>
          <a:endParaRPr lang="it-IT"/>
        </a:p>
      </dgm:t>
    </dgm:pt>
    <dgm:pt modelId="{27D205D1-5338-9E43-A89A-1C8F2E4484DF}" type="pres">
      <dgm:prSet presAssocID="{10259D5F-3AF7-DE48-865E-A1DDD2F11A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4D5883-AD4C-784E-9601-BBC6486F1EA6}" type="pres">
      <dgm:prSet presAssocID="{95AF6BEF-4B1F-E34A-AAB5-157E590D7D94}" presName="parTrans" presStyleLbl="bgSibTrans2D1" presStyleIdx="4" presStyleCnt="6"/>
      <dgm:spPr/>
      <dgm:t>
        <a:bodyPr/>
        <a:lstStyle/>
        <a:p>
          <a:endParaRPr lang="it-IT"/>
        </a:p>
      </dgm:t>
    </dgm:pt>
    <dgm:pt modelId="{34ADBE55-3500-A94F-8429-54A7E784D0FD}" type="pres">
      <dgm:prSet presAssocID="{E587C58B-FC1B-964B-8E9A-D9AF22A43F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CE3A4E-430B-E444-81FF-829BA993410F}" type="pres">
      <dgm:prSet presAssocID="{0A6C3AD8-8D14-5B4C-B87E-7B5438B938EE}" presName="parTrans" presStyleLbl="bgSibTrans2D1" presStyleIdx="5" presStyleCnt="6"/>
      <dgm:spPr/>
      <dgm:t>
        <a:bodyPr/>
        <a:lstStyle/>
        <a:p>
          <a:endParaRPr lang="it-IT"/>
        </a:p>
      </dgm:t>
    </dgm:pt>
    <dgm:pt modelId="{F6EAD966-F2A2-404E-9EB9-D6E80DEC5D7F}" type="pres">
      <dgm:prSet presAssocID="{21DE9D17-7D69-114B-AE33-57B9EDE0F3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966FA7-CB79-994A-A0CF-B42DFE1BD4B9}" srcId="{E51B1FAE-0511-0E4A-AC86-B7CBEE27DD93}" destId="{75C4241F-E64E-AA4C-82B6-AE59ACFCB4DD}" srcOrd="2" destOrd="0" parTransId="{265FE35B-FF5F-3640-90F2-78F0824D6A95}" sibTransId="{5759D377-CB96-5E44-BEDD-0D1FE9CDE155}"/>
    <dgm:cxn modelId="{D205C369-49D9-BF46-AC7C-0B814428ECDC}" srcId="{810B6270-2769-8745-BC21-C9CF2FE47398}" destId="{E51B1FAE-0511-0E4A-AC86-B7CBEE27DD93}" srcOrd="0" destOrd="0" parTransId="{B2EA7167-EECD-8447-8AE3-C75FB2E4F1A9}" sibTransId="{98F88825-0B57-C14D-B74E-5B5B55DED550}"/>
    <dgm:cxn modelId="{BAE40596-1643-9349-9966-398F295918DB}" type="presOf" srcId="{0A6C3AD8-8D14-5B4C-B87E-7B5438B938EE}" destId="{9ACE3A4E-430B-E444-81FF-829BA993410F}" srcOrd="0" destOrd="0" presId="urn:microsoft.com/office/officeart/2005/8/layout/radial4"/>
    <dgm:cxn modelId="{35C3CC59-0130-B249-B503-2403A18FC8B9}" type="presOf" srcId="{E51B1FAE-0511-0E4A-AC86-B7CBEE27DD93}" destId="{7A51B0BC-E321-7049-B8B7-D65D49E91746}" srcOrd="0" destOrd="0" presId="urn:microsoft.com/office/officeart/2005/8/layout/radial4"/>
    <dgm:cxn modelId="{381DABDE-696B-9D4D-ACF6-0AFE9FFF747C}" type="presOf" srcId="{21DE9D17-7D69-114B-AE33-57B9EDE0F389}" destId="{F6EAD966-F2A2-404E-9EB9-D6E80DEC5D7F}" srcOrd="0" destOrd="0" presId="urn:microsoft.com/office/officeart/2005/8/layout/radial4"/>
    <dgm:cxn modelId="{A58753BD-FF87-9A41-97DD-EF79B7E833C7}" type="presOf" srcId="{E587C58B-FC1B-964B-8E9A-D9AF22A43F97}" destId="{34ADBE55-3500-A94F-8429-54A7E784D0FD}" srcOrd="0" destOrd="0" presId="urn:microsoft.com/office/officeart/2005/8/layout/radial4"/>
    <dgm:cxn modelId="{1BC12251-1117-484A-B5F7-8A4435804FFA}" type="presOf" srcId="{95AF6BEF-4B1F-E34A-AAB5-157E590D7D94}" destId="{474D5883-AD4C-784E-9601-BBC6486F1EA6}" srcOrd="0" destOrd="0" presId="urn:microsoft.com/office/officeart/2005/8/layout/radial4"/>
    <dgm:cxn modelId="{53ABDA25-91A6-B44B-A7FE-E4367D20BAA0}" type="presOf" srcId="{368C0B48-C128-E445-A2D5-D79EDFD6021A}" destId="{3E8DD058-415E-7240-B1B6-56ACB2CF84AD}" srcOrd="0" destOrd="0" presId="urn:microsoft.com/office/officeart/2005/8/layout/radial4"/>
    <dgm:cxn modelId="{00F2BA72-17A9-CD4D-80F5-0A4568927CD0}" type="presOf" srcId="{A61D718E-622D-7B4A-809F-AED7C79FD691}" destId="{5408EC8A-6227-CD42-8D2F-2A304197F4CE}" srcOrd="0" destOrd="0" presId="urn:microsoft.com/office/officeart/2005/8/layout/radial4"/>
    <dgm:cxn modelId="{189064EB-4BDB-4C4D-8DA5-7806BE512B5B}" type="presOf" srcId="{75C4241F-E64E-AA4C-82B6-AE59ACFCB4DD}" destId="{E26440AC-1112-0547-9FA3-52068321D9C1}" srcOrd="0" destOrd="0" presId="urn:microsoft.com/office/officeart/2005/8/layout/radial4"/>
    <dgm:cxn modelId="{62E56417-B91E-6E42-A99E-DAE874F08E77}" type="presOf" srcId="{810B6270-2769-8745-BC21-C9CF2FE47398}" destId="{5E76B6FE-649B-6546-A23F-C9D8EAFB5C2F}" srcOrd="0" destOrd="0" presId="urn:microsoft.com/office/officeart/2005/8/layout/radial4"/>
    <dgm:cxn modelId="{56C0D3FF-FB94-E041-B3FA-7DAB0653C889}" srcId="{E51B1FAE-0511-0E4A-AC86-B7CBEE27DD93}" destId="{21DE9D17-7D69-114B-AE33-57B9EDE0F389}" srcOrd="5" destOrd="0" parTransId="{0A6C3AD8-8D14-5B4C-B87E-7B5438B938EE}" sibTransId="{9A6CA01D-AD7D-E045-A962-3BCB65F1E153}"/>
    <dgm:cxn modelId="{867557F7-6527-5148-ADA6-F3EF52F805CD}" type="presOf" srcId="{ECE89650-A033-C442-8FD8-A2435F6AE140}" destId="{107A6BCE-9C92-2149-AF95-2088955265CE}" srcOrd="0" destOrd="0" presId="urn:microsoft.com/office/officeart/2005/8/layout/radial4"/>
    <dgm:cxn modelId="{5DBB536E-4968-CB46-9626-BA1A75CC1129}" srcId="{E51B1FAE-0511-0E4A-AC86-B7CBEE27DD93}" destId="{E587C58B-FC1B-964B-8E9A-D9AF22A43F97}" srcOrd="4" destOrd="0" parTransId="{95AF6BEF-4B1F-E34A-AAB5-157E590D7D94}" sibTransId="{8F765DD1-D4A2-A243-8353-83ED3DED76E2}"/>
    <dgm:cxn modelId="{8E2ABF37-12DD-984C-8F4D-F23CCC1F9236}" srcId="{E51B1FAE-0511-0E4A-AC86-B7CBEE27DD93}" destId="{A61D718E-622D-7B4A-809F-AED7C79FD691}" srcOrd="0" destOrd="0" parTransId="{ECE89650-A033-C442-8FD8-A2435F6AE140}" sibTransId="{C413251D-3FF6-9740-97B5-6D759AF51BFA}"/>
    <dgm:cxn modelId="{F50B9642-4E31-204E-96BA-626D5986DB07}" type="presOf" srcId="{265FE35B-FF5F-3640-90F2-78F0824D6A95}" destId="{8321DC89-A1BA-3E4E-94D9-03F6DA6737D2}" srcOrd="0" destOrd="0" presId="urn:microsoft.com/office/officeart/2005/8/layout/radial4"/>
    <dgm:cxn modelId="{C95FF09F-1860-284F-86E5-A11EE8563A26}" srcId="{E51B1FAE-0511-0E4A-AC86-B7CBEE27DD93}" destId="{10259D5F-3AF7-DE48-865E-A1DDD2F11A9A}" srcOrd="3" destOrd="0" parTransId="{368C0B48-C128-E445-A2D5-D79EDFD6021A}" sibTransId="{63F242FC-EF20-D546-8BC9-91AC4C2324EE}"/>
    <dgm:cxn modelId="{E31A7BE2-DE2E-DD49-AB61-AE73731AE853}" srcId="{E51B1FAE-0511-0E4A-AC86-B7CBEE27DD93}" destId="{8391DE7C-CB24-8E44-B200-36C005743337}" srcOrd="1" destOrd="0" parTransId="{B6D173B5-A2EB-814B-9930-8DB540561E29}" sibTransId="{6134A3D6-4545-BF44-B117-2BF1AE06FB71}"/>
    <dgm:cxn modelId="{B8C0EA36-0899-7543-A405-4C763153D8B0}" type="presOf" srcId="{8391DE7C-CB24-8E44-B200-36C005743337}" destId="{D55AF200-BE27-A04F-AFDA-51BEA6BDEFAD}" srcOrd="0" destOrd="0" presId="urn:microsoft.com/office/officeart/2005/8/layout/radial4"/>
    <dgm:cxn modelId="{9E68D43F-8C03-804A-B9FF-4735C1108E8A}" type="presOf" srcId="{B6D173B5-A2EB-814B-9930-8DB540561E29}" destId="{2E393C8C-AFEF-A849-86A1-7EEEDB1171B1}" srcOrd="0" destOrd="0" presId="urn:microsoft.com/office/officeart/2005/8/layout/radial4"/>
    <dgm:cxn modelId="{BDD6BE2A-8941-D845-9CD0-FBF6D2E8FB1B}" type="presOf" srcId="{10259D5F-3AF7-DE48-865E-A1DDD2F11A9A}" destId="{27D205D1-5338-9E43-A89A-1C8F2E4484DF}" srcOrd="0" destOrd="0" presId="urn:microsoft.com/office/officeart/2005/8/layout/radial4"/>
    <dgm:cxn modelId="{840B6659-5C1D-DE4B-8917-9CFA1EA89E0A}" type="presParOf" srcId="{5E76B6FE-649B-6546-A23F-C9D8EAFB5C2F}" destId="{7A51B0BC-E321-7049-B8B7-D65D49E91746}" srcOrd="0" destOrd="0" presId="urn:microsoft.com/office/officeart/2005/8/layout/radial4"/>
    <dgm:cxn modelId="{2EE10EB9-5210-6E43-9C93-A49F427157D2}" type="presParOf" srcId="{5E76B6FE-649B-6546-A23F-C9D8EAFB5C2F}" destId="{107A6BCE-9C92-2149-AF95-2088955265CE}" srcOrd="1" destOrd="0" presId="urn:microsoft.com/office/officeart/2005/8/layout/radial4"/>
    <dgm:cxn modelId="{5EE72D7D-DAD9-B74F-9334-ECF57F80E735}" type="presParOf" srcId="{5E76B6FE-649B-6546-A23F-C9D8EAFB5C2F}" destId="{5408EC8A-6227-CD42-8D2F-2A304197F4CE}" srcOrd="2" destOrd="0" presId="urn:microsoft.com/office/officeart/2005/8/layout/radial4"/>
    <dgm:cxn modelId="{0AEA40A9-61E6-8B40-B980-EF467FBD8B14}" type="presParOf" srcId="{5E76B6FE-649B-6546-A23F-C9D8EAFB5C2F}" destId="{2E393C8C-AFEF-A849-86A1-7EEEDB1171B1}" srcOrd="3" destOrd="0" presId="urn:microsoft.com/office/officeart/2005/8/layout/radial4"/>
    <dgm:cxn modelId="{95A1788D-5FF2-7642-A32C-D6288FE8F6C4}" type="presParOf" srcId="{5E76B6FE-649B-6546-A23F-C9D8EAFB5C2F}" destId="{D55AF200-BE27-A04F-AFDA-51BEA6BDEFAD}" srcOrd="4" destOrd="0" presId="urn:microsoft.com/office/officeart/2005/8/layout/radial4"/>
    <dgm:cxn modelId="{4DFAE9A4-B667-8647-8F7E-0A0E59B33A53}" type="presParOf" srcId="{5E76B6FE-649B-6546-A23F-C9D8EAFB5C2F}" destId="{8321DC89-A1BA-3E4E-94D9-03F6DA6737D2}" srcOrd="5" destOrd="0" presId="urn:microsoft.com/office/officeart/2005/8/layout/radial4"/>
    <dgm:cxn modelId="{44A2CF02-4858-4844-83AF-BFB01238C427}" type="presParOf" srcId="{5E76B6FE-649B-6546-A23F-C9D8EAFB5C2F}" destId="{E26440AC-1112-0547-9FA3-52068321D9C1}" srcOrd="6" destOrd="0" presId="urn:microsoft.com/office/officeart/2005/8/layout/radial4"/>
    <dgm:cxn modelId="{E0F2DBD5-EF22-FF44-B428-BA242B40D4CB}" type="presParOf" srcId="{5E76B6FE-649B-6546-A23F-C9D8EAFB5C2F}" destId="{3E8DD058-415E-7240-B1B6-56ACB2CF84AD}" srcOrd="7" destOrd="0" presId="urn:microsoft.com/office/officeart/2005/8/layout/radial4"/>
    <dgm:cxn modelId="{93F01F93-3D06-8548-BC7C-626CB2CF4B7B}" type="presParOf" srcId="{5E76B6FE-649B-6546-A23F-C9D8EAFB5C2F}" destId="{27D205D1-5338-9E43-A89A-1C8F2E4484DF}" srcOrd="8" destOrd="0" presId="urn:microsoft.com/office/officeart/2005/8/layout/radial4"/>
    <dgm:cxn modelId="{3B534484-C38B-E446-9B85-9D1CCEF5451B}" type="presParOf" srcId="{5E76B6FE-649B-6546-A23F-C9D8EAFB5C2F}" destId="{474D5883-AD4C-784E-9601-BBC6486F1EA6}" srcOrd="9" destOrd="0" presId="urn:microsoft.com/office/officeart/2005/8/layout/radial4"/>
    <dgm:cxn modelId="{A8E637E3-6332-A145-91CD-FB2BC264599D}" type="presParOf" srcId="{5E76B6FE-649B-6546-A23F-C9D8EAFB5C2F}" destId="{34ADBE55-3500-A94F-8429-54A7E784D0FD}" srcOrd="10" destOrd="0" presId="urn:microsoft.com/office/officeart/2005/8/layout/radial4"/>
    <dgm:cxn modelId="{CCEA3404-4830-1E4B-8D1E-280A5B0A2567}" type="presParOf" srcId="{5E76B6FE-649B-6546-A23F-C9D8EAFB5C2F}" destId="{9ACE3A4E-430B-E444-81FF-829BA993410F}" srcOrd="11" destOrd="0" presId="urn:microsoft.com/office/officeart/2005/8/layout/radial4"/>
    <dgm:cxn modelId="{F5C96797-A24E-1148-9972-5196E7B5D2C2}" type="presParOf" srcId="{5E76B6FE-649B-6546-A23F-C9D8EAFB5C2F}" destId="{F6EAD966-F2A2-404E-9EB9-D6E80DEC5D7F}" srcOrd="12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9FFF-36E4-D842-AADB-44B6A69E3FDF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6A112-BB22-3046-BDE4-48A9DC60021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2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Reversible_inhibition" TargetMode="External"/><Relationship Id="rId20" Type="http://schemas.openxmlformats.org/officeDocument/2006/relationships/hyperlink" Target="http://en.wikipedia.org/wiki/Brain-derived_neurotrophic_factor" TargetMode="External"/><Relationship Id="rId21" Type="http://schemas.openxmlformats.org/officeDocument/2006/relationships/hyperlink" Target="http://en.wikipedia.org/wiki/Neurogenesis" TargetMode="External"/><Relationship Id="rId22" Type="http://schemas.openxmlformats.org/officeDocument/2006/relationships/hyperlink" Target="http://en.wikipedia.org/wiki/Antidepressant" TargetMode="External"/><Relationship Id="rId23" Type="http://schemas.openxmlformats.org/officeDocument/2006/relationships/hyperlink" Target="http://en.wikipedia.org/wiki/Major_depressive_disorder" TargetMode="External"/><Relationship Id="rId24" Type="http://schemas.openxmlformats.org/officeDocument/2006/relationships/hyperlink" Target="http://en.wikipedia.org/wiki/Anxiety" TargetMode="External"/><Relationship Id="rId10" Type="http://schemas.openxmlformats.org/officeDocument/2006/relationships/hyperlink" Target="http://en.wikipedia.org/wiki/Acetylcholinesterase" TargetMode="External"/><Relationship Id="rId11" Type="http://schemas.openxmlformats.org/officeDocument/2006/relationships/hyperlink" Target="http://en.wikipedia.org/wiki/Butyrylcholinesterase" TargetMode="External"/><Relationship Id="rId12" Type="http://schemas.openxmlformats.org/officeDocument/2006/relationships/hyperlink" Target="http://en.wikipedia.org/wiki/Enzyme_inhibitor" TargetMode="External"/><Relationship Id="rId13" Type="http://schemas.openxmlformats.org/officeDocument/2006/relationships/hyperlink" Target="http://en.wikipedia.org/wiki/Irreversible_inhibition" TargetMode="External"/><Relationship Id="rId14" Type="http://schemas.openxmlformats.org/officeDocument/2006/relationships/hyperlink" Target="http://en.wikipedia.org/wiki/Monoamine_oxidase_B" TargetMode="External"/><Relationship Id="rId15" Type="http://schemas.openxmlformats.org/officeDocument/2006/relationships/hyperlink" Target="http://en.wikipedia.org/wiki/Mechanism_of_action" TargetMode="External"/><Relationship Id="rId16" Type="http://schemas.openxmlformats.org/officeDocument/2006/relationships/hyperlink" Target="http://en.wikipedia.org/wiki/Rivastigmine" TargetMode="External"/><Relationship Id="rId17" Type="http://schemas.openxmlformats.org/officeDocument/2006/relationships/hyperlink" Target="http://en.wikipedia.org/wiki/Rasagiline" TargetMode="External"/><Relationship Id="rId18" Type="http://schemas.openxmlformats.org/officeDocument/2006/relationships/hyperlink" Target="http://en.wikipedia.org/wiki/Neurotrophic_factor" TargetMode="External"/><Relationship Id="rId19" Type="http://schemas.openxmlformats.org/officeDocument/2006/relationships/hyperlink" Target="http://en.wikipedia.org/wiki/Glial_cell_line-derived_neurotrophic_facto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en.wikipedia.org/wiki/Neuroprotective" TargetMode="External"/><Relationship Id="rId4" Type="http://schemas.openxmlformats.org/officeDocument/2006/relationships/hyperlink" Target="http://en.wikipedia.org/wiki/Drug" TargetMode="External"/><Relationship Id="rId5" Type="http://schemas.openxmlformats.org/officeDocument/2006/relationships/hyperlink" Target="http://en.wikipedia.org/wiki/Neurodegenerative_disorder" TargetMode="External"/><Relationship Id="rId6" Type="http://schemas.openxmlformats.org/officeDocument/2006/relationships/hyperlink" Target="http://en.wikipedia.org/wiki/Alzheimer's_disease" TargetMode="External"/><Relationship Id="rId7" Type="http://schemas.openxmlformats.org/officeDocument/2006/relationships/hyperlink" Target="http://en.wikipedia.org/wiki/Lewy_body_disease" TargetMode="External"/><Relationship Id="rId8" Type="http://schemas.openxmlformats.org/officeDocument/2006/relationships/hyperlink" Target="http://en.wikipedia.org/wiki/Parkinson's_disease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Relationship Id="rId3" Type="http://schemas.openxmlformats.org/officeDocument/2006/relationships/hyperlink" Target="javascript:void(0);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Relationship Id="rId3" Type="http://schemas.openxmlformats.org/officeDocument/2006/relationships/hyperlink" Target="http://www.ncbi.nlm.nih.gov/pubmed/1251186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Ladostigil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TV-3,326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novel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neuroprotective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agent being investigated for the treatment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neurodegenerative disorders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Alzheimer's disease,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Lewy body disease,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Parkinson's disease.[1] It acts as a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reversible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acetylcholinesterase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butyrylcholinesterase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inhibitor, and an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irreversible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monoamine oxidase B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inhibitor, and combines the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mechanisms of action of older drugs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rivastigmine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rasagiline into a single molecule.[2][3] In addition to its neuroprotective properties, ladostigil enhances the expression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neurotrophic factors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/>
              </a:rPr>
              <a:t>GDNF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/>
              </a:rPr>
              <a:t>BDNF, and may be capable of reversing some of the damage seen in neurodegenerative diseases via the induction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/>
              </a:rPr>
              <a:t>neurogenesis.[4] Ladostigil also has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/>
              </a:rPr>
              <a:t>antidepressant effects, and may be useful for treating comorbid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/>
              </a:rPr>
              <a:t>depression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/>
              </a:rPr>
              <a:t>anxiety often seen in such diseases as wel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9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charset="0"/>
                <a:ea typeface="ＭＳ Ｐゴシック" charset="-128"/>
              </a:rPr>
              <a:t>NAD(P)H:quinone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oxidoreductase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1 (DT-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diaphorase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, NQO1) was shown to be responsible for the regeneration and maintenance of the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CoQ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-reduced state. This inducible enzyme, in fact, catalyzes the two-electron reduction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to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hydroquinones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, bypassing production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semiquinones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and thus providing a shunt that competes with the formation of reactive oxygen species (ROS). More interestingly, NQO1 is increased in AD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r>
              <a:rPr lang="it-IT" dirty="0" smtClean="0">
                <a:latin typeface="Times New Roman" charset="0"/>
                <a:ea typeface="ＭＳ Ｐゴシック" charset="-128"/>
              </a:rPr>
              <a:t>NAD(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quinone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oxidoreductase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1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(NQO1),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redox-regulated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flavoenzyme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plays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central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rolein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monitoring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cellular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state.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protect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against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induced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variety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metabolic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situations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including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metabolism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quinones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xenobiotics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 (i)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functioning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two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electron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donor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provide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shunt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competes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formation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reactive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oxygen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species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;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ii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maintaining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reduced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coenzyme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; and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iii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regulating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stress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activated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kinase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pathway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while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abundant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evidence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involvement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stress, the cause or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consequences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largely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unresolved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suspected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increased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could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signal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major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shift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balance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and,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study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found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localized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only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neurofibrillary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tangles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but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also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cytoplasm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hippocampal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marked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contrast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very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little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in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same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populations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young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age-matched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controls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novel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association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further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buttresses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nexus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stress, via free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radicals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selective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vulnerability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also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supports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fundamental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abnormality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balance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</a:p>
          <a:p>
            <a:r>
              <a:rPr lang="en-US" dirty="0" smtClean="0">
                <a:latin typeface="Times New Roman" charset="0"/>
                <a:ea typeface="ＭＳ Ｐゴシック" charset="-128"/>
              </a:rPr>
              <a:t>More interestingly, NQO1 is increased in AD37 as response to the shift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balance typical of the pathology.38 Therefore, we might speculate that, being specifically reduced by NQO1 into the corresponding hydroquinone, </a:t>
            </a:r>
            <a:r>
              <a:rPr lang="en-US" b="1" dirty="0" smtClean="0">
                <a:latin typeface="Times New Roman" charset="0"/>
                <a:ea typeface="ＭＳ Ｐゴシック" charset="-128"/>
              </a:rPr>
              <a:t>2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may exert its antioxidant activity specifically in those brain regions affected by AD, where a co-localization of NQO1 activity with AD pathology has been experimentally verified.39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MW, Molecular Weight; Rot bond, Rota table bonds;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miLogP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molinspiration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LogP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; TPSA, Total Polar Surface Area and RO5 violations, Rule of Five violations</a:t>
            </a:r>
          </a:p>
          <a:p>
            <a:r>
              <a:rPr lang="it-IT" b="1" dirty="0" smtClean="0">
                <a:latin typeface="Times New Roman" charset="0"/>
                <a:ea typeface="ＭＳ Ｐゴシック" charset="-128"/>
              </a:rPr>
              <a:t>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number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Lipinski</a:t>
            </a:r>
            <a:r>
              <a:rPr lang="it-IT" b="1" i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violations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refers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number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Lipinski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parameters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are out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range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particular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compound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.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Times New Roman" charset="0"/>
                <a:ea typeface="ＭＳ Ｐゴシック" charset="-128"/>
              </a:rPr>
              <a:t>merging the antioxidant features of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1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2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 single chemical entity could, hopefully, lead to ligands (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3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−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6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with multiple antioxidant mechanisms, hence a better potential for AD prevention and therapy.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hybrid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molecules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can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defined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multifunctional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i.e.,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MTDLs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pharmacological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effects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addition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their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activity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Since LA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(14)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CoQ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(15)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have shown antiaggregating properties, the new compounds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3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−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6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may also have intrinsic antiamyloidogenic capacities.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Finally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LA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reduces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CoQ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ubiquinol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actual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transfer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pair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electrons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(16)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should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principle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possess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more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effective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profile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vivo.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>
                <a:latin typeface="Times New Roman" charset="0"/>
                <a:ea typeface="ＭＳ Ｐゴシック" charset="-128"/>
              </a:rPr>
              <a:t>Building on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hypothesis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it-IT" dirty="0" smtClean="0">
                <a:latin typeface="Times New Roman" charset="0"/>
                <a:ea typeface="ＭＳ Ｐゴシック" charset="-128"/>
              </a:rPr>
              <a:t>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mostr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remarkable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convergence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AD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r>
              <a:rPr lang="it-IT" dirty="0" err="1" smtClean="0">
                <a:latin typeface="Times New Roman" charset="0"/>
                <a:ea typeface="ＭＳ Ｐゴシック" charset="-128"/>
              </a:rPr>
              <a:t>It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now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clear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devastating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transmissible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spongiform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encephalopathies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due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one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specific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mammalian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Prusiner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1998),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glycosylphosphatidylinositol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(GPI)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-anchored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plasma membrane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uncertain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function</a:t>
            </a:r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it-IT" dirty="0" err="1" smtClean="0">
                <a:latin typeface="Times New Roman" charset="0"/>
                <a:ea typeface="ＭＳ Ｐゴシック" charset="-128"/>
              </a:rPr>
              <a:t>Many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neurodegenerative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associated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accumulation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fibrillar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The unifying features of a fibril formation is the structural transition from an initial globular or intrinsically disordered state to a β-structural form. </a:t>
            </a:r>
          </a:p>
          <a:p>
            <a:pPr eaLnBrk="1" hangingPunct="1"/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common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hallmark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several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neurodegenerative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including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Parkinson'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amyotrophic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lateral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sclerosis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(ALS),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well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Prion-related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PrDs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among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pathologies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smtClean="0">
                <a:latin typeface="Times New Roman" charset="0"/>
                <a:ea typeface="ＭＳ Ｐゴシック" charset="-128"/>
                <a:hlinkClick r:id="rId3"/>
              </a:rPr>
              <a:t>[1]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Although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many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molecular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events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underlying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neurodegeneration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been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elucidated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urgent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identification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reliable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biomarkers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early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diagnosis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follow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progression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clinical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trials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PrDs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classic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example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alterations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structure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lead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progressive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degeneration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pPr eaLnBrk="1" hangingPunct="1"/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it-IT" smtClean="0">
              <a:latin typeface="Times New Roman" charset="0"/>
              <a:ea typeface="ＭＳ Ｐゴシック" charset="-128"/>
            </a:endParaRP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2542A4-28F0-484E-A617-05A149945ABC}" type="datetimeFigureOut">
              <a:rPr lang="it-IT" smtClean="0"/>
              <a:pPr/>
              <a:t>31/03/15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product/images/1849733627/ref=dp_image_0?ie=UTF8&amp;n=266239&amp;s=books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wmf"/><Relationship Id="rId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2.emf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itrogen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Oxyge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wmf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Relationship Id="rId3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harmrev.aspetjournals.org/content/59/4/289/F13.expansion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60.wmf"/><Relationship Id="rId5" Type="http://schemas.openxmlformats.org/officeDocument/2006/relationships/image" Target="../media/image61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6223" y="2454526"/>
            <a:ext cx="615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25000"/>
                  </a:schemeClr>
                </a:solidFill>
              </a:rPr>
              <a:t>MULTITARGET APPROACH</a:t>
            </a:r>
            <a:endParaRPr lang="it-IT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Two books in 2012 on MTDs</a:t>
            </a:r>
            <a:endParaRPr kumimoji="0" lang="it-IT" sz="2800" b="1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5" descr="polypharmacology-in-drug-discov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Designing Multi-Target Drugs (RSC Drug Discovery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916113"/>
            <a:ext cx="34321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288" y="0"/>
            <a:ext cx="75612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r>
              <a:rPr lang="en-GB" sz="4000" b="1">
                <a:solidFill>
                  <a:srgbClr val="CC3300"/>
                </a:solidFill>
                <a:latin typeface="Batang" pitchFamily="18" charset="-127"/>
              </a:rPr>
              <a:t>Existing Multi-Target Drugs</a:t>
            </a:r>
            <a:endParaRPr lang="en-US" sz="4000" b="1">
              <a:solidFill>
                <a:srgbClr val="CC3300"/>
              </a:solidFill>
              <a:latin typeface="Batang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1649413"/>
            <a:ext cx="8229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Many currently marketed drugs have a multi-target profile</a:t>
            </a: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The profile of most marketed multi-target drugs (MTDs) was discovered retrospectively</a:t>
            </a:r>
            <a:r>
              <a:rPr lang="en-US" sz="2000" dirty="0">
                <a:solidFill>
                  <a:schemeClr val="tx1"/>
                </a:solidFill>
              </a:rPr>
              <a:t> and the relationship to efficacy and safety is unclear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38313" y="4522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 sz="1800">
              <a:solidFill>
                <a:srgbClr val="FF33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8" descr="nbt1338-F1"/>
          <p:cNvPicPr>
            <a:picLocks noChangeAspect="1" noChangeArrowheads="1"/>
          </p:cNvPicPr>
          <p:nvPr/>
        </p:nvPicPr>
        <p:blipFill>
          <a:blip r:embed="rId2"/>
          <a:srcRect r="55037" b="55406"/>
          <a:stretch>
            <a:fillRect/>
          </a:stretch>
        </p:blipFill>
        <p:spPr bwMode="auto">
          <a:xfrm>
            <a:off x="1808163" y="2009775"/>
            <a:ext cx="46307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70463" y="2784475"/>
            <a:ext cx="212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anti-psychotics</a:t>
            </a:r>
          </a:p>
          <a:p>
            <a:pPr algn="ctr">
              <a:defRPr/>
            </a:pPr>
            <a:r>
              <a:rPr lang="en-GB" sz="16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multikinase inhibitors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736725" y="2081213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36725" y="330517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069975" y="2635250"/>
            <a:ext cx="833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number </a:t>
            </a:r>
          </a:p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of drugs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616450" y="4818063"/>
            <a:ext cx="1550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number of targets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76938" y="2166938"/>
            <a:ext cx="2478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Nature Biotech.</a:t>
            </a:r>
            <a:r>
              <a:rPr lang="en-US" b="1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 2007, 1119 </a:t>
            </a:r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 rot="16200000">
            <a:off x="5792788" y="2627313"/>
            <a:ext cx="417512" cy="1890712"/>
          </a:xfrm>
          <a:prstGeom prst="rightBrace">
            <a:avLst>
              <a:gd name="adj1" fmla="val 377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0363" y="2652713"/>
            <a:ext cx="6126162" cy="2576512"/>
            <a:chOff x="385" y="1117"/>
            <a:chExt cx="4222" cy="1947"/>
          </a:xfrm>
        </p:grpSpPr>
        <p:pic>
          <p:nvPicPr>
            <p:cNvPr id="4" name="Picture 8" descr="Abstract Image"/>
            <p:cNvPicPr>
              <a:picLocks noChangeAspect="1" noChangeArrowheads="1"/>
            </p:cNvPicPr>
            <p:nvPr/>
          </p:nvPicPr>
          <p:blipFill>
            <a:blip r:embed="rId2"/>
            <a:srcRect b="6096"/>
            <a:stretch>
              <a:fillRect/>
            </a:stretch>
          </p:blipFill>
          <p:spPr bwMode="auto">
            <a:xfrm>
              <a:off x="385" y="1117"/>
              <a:ext cx="4222" cy="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247" y="2944"/>
              <a:ext cx="331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282" y="2810"/>
              <a:ext cx="1871" cy="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decreasing molecular size</a:t>
              </a:r>
              <a:endParaRPr lang="en-US"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164013"/>
            <a:ext cx="7921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35600" y="3300413"/>
            <a:ext cx="7175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chemeClr val="tx1"/>
                </a:solidFill>
                <a:ea typeface="ＭＳ Ｐゴシック" charset="0"/>
                <a:cs typeface="+mn-cs"/>
              </a:rPr>
              <a:t>Merged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696983" y="3589338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tx1"/>
                </a:solidFill>
                <a:ea typeface="ＭＳ Ｐゴシック" charset="0"/>
                <a:cs typeface="+mn-cs"/>
              </a:rPr>
              <a:t>Fused</a:t>
            </a:r>
            <a:endParaRPr lang="it-IT" dirty="0">
              <a:solidFill>
                <a:schemeClr val="tx1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339975" y="3373438"/>
            <a:ext cx="6746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chemeClr val="tx1"/>
                </a:solidFill>
                <a:ea typeface="ＭＳ Ｐゴシック" charset="0"/>
                <a:cs typeface="+mn-cs"/>
              </a:rPr>
              <a:t>Linked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261938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lvl="1"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</a:pPr>
            <a:r>
              <a:rPr lang="en-GB" sz="3600" b="1">
                <a:solidFill>
                  <a:srgbClr val="CC3300"/>
                </a:solidFill>
              </a:rPr>
              <a:t>Hit identification strategies</a:t>
            </a:r>
            <a:r>
              <a:rPr lang="en-GB" sz="3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endParaRPr lang="en-US" sz="36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marL="0" lvl="1"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</a:pP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9388" y="128746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000">
                <a:solidFill>
                  <a:schemeClr val="tx1"/>
                </a:solidFill>
                <a:ea typeface="Times New Roman" charset="0"/>
                <a:cs typeface="Times New Roman" charset="0"/>
              </a:rPr>
              <a:t>Framework combination is a design strategy in which two distinct pharmacophores are combined in the same structure to afford hybrid molecules</a:t>
            </a:r>
            <a:r>
              <a:rPr lang="en-GB"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45795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>
                <a:solidFill>
                  <a:schemeClr val="tx1"/>
                </a:solidFill>
                <a:latin typeface="Calibri" charset="0"/>
              </a:rPr>
              <a:t>Morphy, R. K., C.; Rankovic, Z.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Drug Discov. Today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1000" b="1">
                <a:solidFill>
                  <a:schemeClr val="tx1"/>
                </a:solidFill>
                <a:latin typeface="Calibri" charset="0"/>
              </a:rPr>
              <a:t>2004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9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641-51.</a:t>
            </a:r>
            <a:endParaRPr lang="en-US" sz="1000">
              <a:solidFill>
                <a:schemeClr val="tx1"/>
              </a:solidFill>
              <a:latin typeface="Calibri" charset="0"/>
            </a:endParaRPr>
          </a:p>
          <a:p>
            <a:r>
              <a:rPr lang="en-GB" sz="1000">
                <a:solidFill>
                  <a:schemeClr val="tx1"/>
                </a:solidFill>
                <a:latin typeface="Calibri" charset="0"/>
              </a:rPr>
              <a:t>Morphy, R.; Rankovic, Z.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J. Med. Chem.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1000" b="1">
                <a:solidFill>
                  <a:schemeClr val="tx1"/>
                </a:solidFill>
                <a:latin typeface="Calibri" charset="0"/>
              </a:rPr>
              <a:t>2005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48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6523-43.</a:t>
            </a:r>
            <a:endParaRPr lang="en-US" sz="100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76" y="647239"/>
            <a:ext cx="2646497" cy="5286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0" y="3783636"/>
            <a:ext cx="2562225" cy="121066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-1397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Pathological hallmarks of AD</a:t>
            </a:r>
          </a:p>
        </p:txBody>
      </p:sp>
      <p:pic>
        <p:nvPicPr>
          <p:cNvPr id="3" name="Picture 4" descr="AD_2003"/>
          <p:cNvPicPr>
            <a:picLocks noChangeAspect="1" noChangeArrowheads="1"/>
          </p:cNvPicPr>
          <p:nvPr/>
        </p:nvPicPr>
        <p:blipFill>
          <a:blip r:embed="rId2"/>
          <a:srcRect l="993" t="3740" r="37608" b="4932"/>
          <a:stretch>
            <a:fillRect/>
          </a:stretch>
        </p:blipFill>
        <p:spPr bwMode="auto">
          <a:xfrm>
            <a:off x="2562225" y="1412875"/>
            <a:ext cx="4019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5580063" y="1639888"/>
            <a:ext cx="647700" cy="360362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722938" y="3284538"/>
            <a:ext cx="647700" cy="360362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948488" y="2205038"/>
            <a:ext cx="1873250" cy="2651124"/>
            <a:chOff x="4377" y="1344"/>
            <a:chExt cx="1180" cy="1670"/>
          </a:xfrm>
        </p:grpSpPr>
        <p:cxnSp>
          <p:nvCxnSpPr>
            <p:cNvPr id="7" name="AutoShape 28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flipV="1">
              <a:off x="4952" y="1786"/>
              <a:ext cx="0" cy="64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4431" y="1345"/>
              <a:ext cx="998" cy="45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634" y="1344"/>
              <a:ext cx="6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Senile</a:t>
              </a:r>
            </a:p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Plaques</a:t>
              </a: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4377" y="2432"/>
              <a:ext cx="1180" cy="5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558" y="2433"/>
              <a:ext cx="78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Extra-</a:t>
              </a:r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cellular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aggregation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of A</a:t>
              </a:r>
              <a:r>
                <a:rPr lang="el-GR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β</a:t>
              </a:r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peptide</a:t>
              </a:r>
              <a:r>
                <a:rPr lang="it-IT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-180975" y="2141538"/>
            <a:ext cx="2743201" cy="2714625"/>
            <a:chOff x="-114" y="1304"/>
            <a:chExt cx="1728" cy="1710"/>
          </a:xfrm>
        </p:grpSpPr>
        <p:cxnSp>
          <p:nvCxnSpPr>
            <p:cNvPr id="13" name="AutoShape 22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 flipV="1">
              <a:off x="412" y="2084"/>
              <a:ext cx="686" cy="10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</p:cxn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247" y="1337"/>
              <a:ext cx="998" cy="45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95" y="1304"/>
              <a:ext cx="11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Neurofibrillary </a:t>
              </a:r>
            </a:p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Tangles (NFTs)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-114" y="2432"/>
              <a:ext cx="172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Intra-cellular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Hyper-phosphorylation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of</a:t>
              </a:r>
              <a:r>
                <a:rPr lang="it-IT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τ </a:t>
              </a:r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protein</a:t>
              </a:r>
              <a:r>
                <a:rPr lang="it-IT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2843213" y="1341438"/>
            <a:ext cx="3354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Stelzmann et al.,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Clinical Anat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1995, 8, 429 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684213" y="981075"/>
            <a:ext cx="771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In 1906, the firse case of AD was reported by Alois Alzheimer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684213" y="6165850"/>
            <a:ext cx="389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[Karran et al.,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Nat Rev Drug Discov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2011 , 10, 698] </a:t>
            </a:r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>
            <a:off x="5148263" y="5661025"/>
            <a:ext cx="3673475" cy="547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55650" y="5661025"/>
            <a:ext cx="3259138" cy="547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90600" y="5668963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Amyloid hypothesis</a:t>
            </a:r>
          </a:p>
        </p:txBody>
      </p:sp>
      <p:sp>
        <p:nvSpPr>
          <p:cNvPr id="24" name="Freccia destra con strisce 7"/>
          <p:cNvSpPr>
            <a:spLocks noChangeArrowheads="1"/>
          </p:cNvSpPr>
          <p:nvPr/>
        </p:nvSpPr>
        <p:spPr bwMode="auto">
          <a:xfrm>
            <a:off x="4232275" y="5732463"/>
            <a:ext cx="649288" cy="360362"/>
          </a:xfrm>
          <a:custGeom>
            <a:avLst/>
            <a:gdLst>
              <a:gd name="T0" fmla="*/ 469107 w 649288"/>
              <a:gd name="T1" fmla="*/ 0 h 360362"/>
              <a:gd name="T2" fmla="*/ 0 w 649288"/>
              <a:gd name="T3" fmla="*/ 180181 h 360362"/>
              <a:gd name="T4" fmla="*/ 469107 w 649288"/>
              <a:gd name="T5" fmla="*/ 360362 h 360362"/>
              <a:gd name="T6" fmla="*/ 649288 w 649288"/>
              <a:gd name="T7" fmla="*/ 180181 h 36036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6307 w 649288"/>
              <a:gd name="T13" fmla="*/ 90091 h 360362"/>
              <a:gd name="T14" fmla="*/ 559198 w 649288"/>
              <a:gd name="T15" fmla="*/ 27027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288" h="360362">
                <a:moveTo>
                  <a:pt x="0" y="90091"/>
                </a:moveTo>
                <a:lnTo>
                  <a:pt x="11261" y="90091"/>
                </a:lnTo>
                <a:lnTo>
                  <a:pt x="11261" y="270272"/>
                </a:lnTo>
                <a:lnTo>
                  <a:pt x="0" y="270272"/>
                </a:lnTo>
                <a:close/>
                <a:moveTo>
                  <a:pt x="22523" y="90091"/>
                </a:moveTo>
                <a:lnTo>
                  <a:pt x="45045" y="90091"/>
                </a:lnTo>
                <a:lnTo>
                  <a:pt x="45045" y="270272"/>
                </a:lnTo>
                <a:lnTo>
                  <a:pt x="22523" y="270272"/>
                </a:lnTo>
                <a:close/>
                <a:moveTo>
                  <a:pt x="56307" y="90091"/>
                </a:moveTo>
                <a:lnTo>
                  <a:pt x="469107" y="90091"/>
                </a:lnTo>
                <a:lnTo>
                  <a:pt x="469107" y="0"/>
                </a:lnTo>
                <a:lnTo>
                  <a:pt x="649288" y="180181"/>
                </a:lnTo>
                <a:lnTo>
                  <a:pt x="469107" y="360362"/>
                </a:lnTo>
                <a:lnTo>
                  <a:pt x="469107" y="270272"/>
                </a:lnTo>
                <a:lnTo>
                  <a:pt x="56307" y="270272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076825" y="5695950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A</a:t>
            </a:r>
            <a:r>
              <a:rPr lang="it-IT" sz="1800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β </a:t>
            </a:r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generation</a:t>
            </a:r>
            <a:r>
              <a:rPr lang="it-IT" sz="18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is a key event in AD</a:t>
            </a: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5253038" y="6381750"/>
            <a:ext cx="317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[Esler &amp; Wolfe,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Science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2001, 293, 1449] </a:t>
            </a: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5249863" y="6165850"/>
            <a:ext cx="321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[Hardy &amp; Selkoe,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Science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2002, 297, 353] </a:t>
            </a: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684213" y="6381750"/>
            <a:ext cx="2684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[Mattson,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Nature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2004, 430, 631]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21" grpId="0" animBg="1"/>
      <p:bldP spid="22" grpId="0" animBg="1"/>
      <p:bldP spid="23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32363" y="1125538"/>
            <a:ext cx="2447925" cy="863600"/>
          </a:xfrm>
          <a:prstGeom prst="rect">
            <a:avLst/>
          </a:prstGeom>
          <a:gradFill rotWithShape="1">
            <a:gsLst>
              <a:gs pos="0">
                <a:srgbClr val="99CCFF">
                  <a:alpha val="53999"/>
                </a:srgbClr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3" name="Picture 3"/>
          <p:cNvPicPr preferRelativeResize="0">
            <a:picLocks noChangeAspect="1" noChangeArrowheads="1"/>
          </p:cNvPicPr>
          <p:nvPr/>
        </p:nvPicPr>
        <p:blipFill>
          <a:blip r:embed="rId2">
            <a:alphaModFix amt="41000"/>
          </a:blip>
          <a:srcRect/>
          <a:stretch>
            <a:fillRect/>
          </a:stretch>
        </p:blipFill>
        <p:spPr bwMode="auto">
          <a:xfrm>
            <a:off x="323850" y="1125538"/>
            <a:ext cx="4508500" cy="5040312"/>
          </a:xfrm>
          <a:prstGeom prst="rect">
            <a:avLst/>
          </a:prstGeom>
          <a:solidFill>
            <a:srgbClr val="CC99FF">
              <a:alpha val="41176"/>
            </a:srgbClr>
          </a:solidFill>
          <a:ln w="2857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IPOTESI COLINERGICA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81075"/>
            <a:ext cx="7164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7450" y="1628775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ACh neuronale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59113" y="148431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NEURONE PRESINAPTICO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32138" y="3933825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NEURONE POSTSINAPTICO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92275" y="501332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AUMENTO CAPACITÀ COGNITIVE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48263" y="2133600"/>
            <a:ext cx="3995737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Riduzione catabolismo ACh: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INIBITORI ACETILCOLINESTERASI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(AChEI)</a:t>
            </a:r>
          </a:p>
          <a:p>
            <a:endParaRPr lang="it-IT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Aumento rilascio ACh: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ANTAGONISTI MUSCARINICI M2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selettivi che agiscono sugli autorecettori presinaptici</a:t>
            </a:r>
          </a:p>
          <a:p>
            <a:endParaRPr lang="it-IT" sz="20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Attivando direttamente i recettori nicotinici centrali o muscarinici postsinaptici: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AGONISTI N, AGONISTI M1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it-IT" sz="18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59338" y="1196975"/>
            <a:ext cx="261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INCREMENTO    TONO COLINERGICO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932363" y="1989138"/>
            <a:ext cx="0" cy="32400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932363" y="2565400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932363" y="3716338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932363" y="5229225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1188" y="2708275"/>
            <a:ext cx="935037" cy="7207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051050" y="2565400"/>
            <a:ext cx="504825" cy="358775"/>
          </a:xfrm>
          <a:prstGeom prst="rect">
            <a:avLst/>
          </a:prstGeom>
          <a:solidFill>
            <a:srgbClr val="FF0000">
              <a:alpha val="49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132138" y="2492375"/>
            <a:ext cx="576262" cy="576263"/>
          </a:xfrm>
          <a:prstGeom prst="rect">
            <a:avLst/>
          </a:prstGeom>
          <a:solidFill>
            <a:srgbClr val="FF0000">
              <a:alpha val="42000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411413" y="3429000"/>
            <a:ext cx="360362" cy="431800"/>
          </a:xfrm>
          <a:prstGeom prst="rect">
            <a:avLst/>
          </a:prstGeom>
          <a:solidFill>
            <a:srgbClr val="FF0000">
              <a:alpha val="49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843213" y="3500438"/>
            <a:ext cx="433387" cy="504825"/>
          </a:xfrm>
          <a:prstGeom prst="rect">
            <a:avLst/>
          </a:prstGeom>
          <a:solidFill>
            <a:srgbClr val="FF0000">
              <a:alpha val="46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17866924">
            <a:off x="575468" y="3609182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148263" y="2420938"/>
            <a:ext cx="3995737" cy="865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0825" y="40052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 Terapia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09650" y="4530725"/>
          <a:ext cx="68580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CS ChemDraw Drawing" r:id="rId3" imgW="4343400" imgH="1041400" progId="">
                  <p:embed/>
                </p:oleObj>
              </mc:Choice>
              <mc:Fallback>
                <p:oleObj name="CS ChemDraw Drawing" r:id="rId3" imgW="4343400" imgH="1041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530725"/>
                        <a:ext cx="68580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950" y="188913"/>
            <a:ext cx="8351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CC3300"/>
                </a:solidFill>
              </a:rPr>
              <a:t>MTDs: development of MEMOQUIN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3" y="6281738"/>
            <a:ext cx="4608513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Cavalli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Angew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Chem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46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3689 (2007) </a:t>
            </a:r>
          </a:p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Bolognesi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J Med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Chem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50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4882 (2007)</a:t>
            </a:r>
            <a:endParaRPr lang="en-US" sz="1600" dirty="0">
              <a:solidFill>
                <a:srgbClr val="184B5B"/>
              </a:solidFill>
              <a:latin typeface="Helvetica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617913" y="5851525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47675" y="1089025"/>
          <a:ext cx="798195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CS ChemDraw Drawing" r:id="rId5" imgW="5410200" imgH="1435100" progId="">
                  <p:embed/>
                </p:oleObj>
              </mc:Choice>
              <mc:Fallback>
                <p:oleObj name="CS ChemDraw Drawing" r:id="rId5" imgW="5410200" imgH="14351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089025"/>
                        <a:ext cx="798195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180013" y="2708275"/>
          <a:ext cx="227171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CS ChemDraw Drawing" r:id="rId7" imgW="1701800" imgH="1054100" progId="">
                  <p:embed/>
                </p:oleObj>
              </mc:Choice>
              <mc:Fallback>
                <p:oleObj name="CS ChemDraw Drawing" r:id="rId7" imgW="1701800" imgH="10541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2708275"/>
                        <a:ext cx="2271712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ent Arrow 32"/>
          <p:cNvSpPr>
            <a:spLocks noChangeArrowheads="1"/>
          </p:cNvSpPr>
          <p:nvPr/>
        </p:nvSpPr>
        <p:spPr bwMode="auto">
          <a:xfrm rot="16200000" flipH="1">
            <a:off x="4107657" y="3321844"/>
            <a:ext cx="928687" cy="1000125"/>
          </a:xfrm>
          <a:custGeom>
            <a:avLst/>
            <a:gdLst>
              <a:gd name="T0" fmla="*/ 696516 w 928694"/>
              <a:gd name="T1" fmla="*/ 0 h 1000132"/>
              <a:gd name="T2" fmla="*/ 696516 w 928694"/>
              <a:gd name="T3" fmla="*/ 464344 h 1000132"/>
              <a:gd name="T4" fmla="*/ 80916 w 928694"/>
              <a:gd name="T5" fmla="*/ 1000125 h 1000132"/>
              <a:gd name="T6" fmla="*/ 928687 w 928694"/>
              <a:gd name="T7" fmla="*/ 232172 h 100013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928694"/>
              <a:gd name="T13" fmla="*/ 0 h 1000132"/>
              <a:gd name="T14" fmla="*/ 928694 w 928694"/>
              <a:gd name="T15" fmla="*/ 1000132 h 1000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94" h="1000132">
                <a:moveTo>
                  <a:pt x="0" y="1000132"/>
                </a:moveTo>
                <a:lnTo>
                  <a:pt x="0" y="557560"/>
                </a:lnTo>
                <a:lnTo>
                  <a:pt x="-1" y="557559"/>
                </a:lnTo>
                <a:cubicBezTo>
                  <a:pt x="0" y="333164"/>
                  <a:pt x="181908" y="151256"/>
                  <a:pt x="406304" y="151256"/>
                </a:cubicBezTo>
                <a:cubicBezTo>
                  <a:pt x="406304" y="151255"/>
                  <a:pt x="406304" y="151256"/>
                  <a:pt x="406304" y="151256"/>
                </a:cubicBezTo>
                <a:lnTo>
                  <a:pt x="696521" y="151256"/>
                </a:lnTo>
                <a:lnTo>
                  <a:pt x="696521" y="0"/>
                </a:lnTo>
                <a:lnTo>
                  <a:pt x="928694" y="232174"/>
                </a:lnTo>
                <a:lnTo>
                  <a:pt x="696521" y="464347"/>
                </a:lnTo>
                <a:lnTo>
                  <a:pt x="696521" y="313091"/>
                </a:lnTo>
                <a:lnTo>
                  <a:pt x="406304" y="313091"/>
                </a:lnTo>
                <a:lnTo>
                  <a:pt x="406304" y="313090"/>
                </a:lnTo>
                <a:cubicBezTo>
                  <a:pt x="271287" y="313090"/>
                  <a:pt x="161834" y="422543"/>
                  <a:pt x="161834" y="557559"/>
                </a:cubicBezTo>
                <a:lnTo>
                  <a:pt x="161834" y="1000132"/>
                </a:lnTo>
                <a:lnTo>
                  <a:pt x="0" y="1000132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213225" y="2643188"/>
            <a:ext cx="142875" cy="1428750"/>
          </a:xfrm>
          <a:prstGeom prst="rect">
            <a:avLst/>
          </a:prstGeom>
          <a:solidFill>
            <a:srgbClr val="FFFF00"/>
          </a:solidFill>
          <a:ln w="317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427538" y="4021138"/>
            <a:ext cx="4521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Coenzyme Q10:</a:t>
            </a:r>
          </a:p>
          <a:p>
            <a:pPr indent="1905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antioxidant and antiaggregating activity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258888" y="1268413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Caproctamine: AChE inhibitory activity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284538"/>
            <a:ext cx="7921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755650" y="3014663"/>
          <a:ext cx="7777163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CS ChemDraw Drawing" r:id="rId3" imgW="4343400" imgH="1041400" progId="">
                  <p:embed/>
                </p:oleObj>
              </mc:Choice>
              <mc:Fallback>
                <p:oleObj name="CS ChemDraw Drawing" r:id="rId3" imgW="4343400" imgH="10414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14663"/>
                        <a:ext cx="7777163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925" y="68263"/>
            <a:ext cx="9109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990000"/>
                </a:solidFill>
              </a:rPr>
              <a:t>MEMOQUIN: AChE + A</a:t>
            </a:r>
            <a:r>
              <a:rPr lang="en-US" sz="3200" b="1">
                <a:solidFill>
                  <a:srgbClr val="990000"/>
                </a:solidFill>
                <a:latin typeface="Symbol" charset="2"/>
              </a:rPr>
              <a:t>b</a:t>
            </a:r>
            <a:r>
              <a:rPr lang="en-US" sz="3200" b="1">
                <a:solidFill>
                  <a:srgbClr val="990000"/>
                </a:solidFill>
              </a:rPr>
              <a:t> formation/oligomerization + ROS inhibition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3" y="6454775"/>
            <a:ext cx="4567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bg2"/>
                </a:solidFill>
                <a:latin typeface="Helvetica" charset="0"/>
              </a:rPr>
              <a:t>Bolognesi et al., </a:t>
            </a:r>
            <a:r>
              <a:rPr lang="en-US" sz="1600" b="1" i="1">
                <a:solidFill>
                  <a:schemeClr val="bg2"/>
                </a:solidFill>
                <a:latin typeface="Helvetica" charset="0"/>
              </a:rPr>
              <a:t>J Med Chem </a:t>
            </a:r>
            <a:r>
              <a:rPr lang="en-US" sz="1600" b="1" u="sng">
                <a:solidFill>
                  <a:schemeClr val="bg2"/>
                </a:solidFill>
                <a:latin typeface="Helvetica" charset="0"/>
              </a:rPr>
              <a:t>50</a:t>
            </a:r>
            <a:r>
              <a:rPr lang="en-US" sz="1600" b="1">
                <a:solidFill>
                  <a:schemeClr val="bg2"/>
                </a:solidFill>
                <a:latin typeface="Helvetica" charset="0"/>
              </a:rPr>
              <a:t>, 4882 (2007)</a:t>
            </a:r>
            <a:r>
              <a:rPr lang="en-US" sz="1600">
                <a:solidFill>
                  <a:schemeClr val="tx1"/>
                </a:solidFill>
                <a:latin typeface="Helvetica" charset="0"/>
              </a:rPr>
              <a:t> 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500438" y="47148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95863" y="1412875"/>
            <a:ext cx="3608387" cy="1493838"/>
            <a:chOff x="5214937" y="1428736"/>
            <a:chExt cx="3608387" cy="1493447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214938" y="1428736"/>
              <a:ext cx="3608388" cy="1295400"/>
              <a:chOff x="4380" y="890"/>
              <a:chExt cx="2273" cy="816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35" y="890"/>
                <a:ext cx="51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4380" y="1025"/>
                <a:ext cx="168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A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42 (self):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50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 = 5.93 </a:t>
                </a:r>
                <a:r>
                  <a:rPr lang="it-IT" sz="1600" b="1">
                    <a:solidFill>
                      <a:schemeClr val="tx1"/>
                    </a:solidFill>
                    <a:latin typeface="Symbol" charset="2"/>
                    <a:sym typeface="Symbol" charset="2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M</a:t>
                </a:r>
              </a:p>
            </p:txBody>
          </p:sp>
        </p:grpSp>
        <p:sp>
          <p:nvSpPr>
            <p:cNvPr id="9" name="Right Arrow 27"/>
            <p:cNvSpPr/>
            <p:nvPr/>
          </p:nvSpPr>
          <p:spPr>
            <a:xfrm rot="19777327">
              <a:off x="5299074" y="2665075"/>
              <a:ext cx="1069975" cy="2571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0" y="4760913"/>
            <a:ext cx="3735388" cy="1320800"/>
            <a:chOff x="0" y="4761085"/>
            <a:chExt cx="3735388" cy="1320630"/>
          </a:xfrm>
        </p:grpSpPr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0" y="4857752"/>
              <a:ext cx="3735388" cy="1223963"/>
              <a:chOff x="0" y="3060"/>
              <a:chExt cx="2353" cy="771"/>
            </a:xfrm>
          </p:grpSpPr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060"/>
                <a:ext cx="722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765" y="3510"/>
                <a:ext cx="1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BACE-1: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50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 = 108 nM</a:t>
                </a:r>
              </a:p>
            </p:txBody>
          </p:sp>
        </p:grpSp>
        <p:sp>
          <p:nvSpPr>
            <p:cNvPr id="14" name="Right Arrow 28"/>
            <p:cNvSpPr/>
            <p:nvPr/>
          </p:nvSpPr>
          <p:spPr>
            <a:xfrm rot="9092047">
              <a:off x="2362200" y="4761085"/>
              <a:ext cx="1069975" cy="255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5435600" y="5229225"/>
            <a:ext cx="3462338" cy="1247775"/>
            <a:chOff x="5377316" y="4786567"/>
            <a:chExt cx="3461904" cy="1247532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5572148" y="5094299"/>
              <a:ext cx="3267077" cy="939800"/>
              <a:chOff x="2909" y="3022"/>
              <a:chExt cx="2058" cy="592"/>
            </a:xfrm>
          </p:grpSpPr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86" y="3022"/>
                <a:ext cx="681" cy="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2909" y="3368"/>
                <a:ext cx="136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NQO1: K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 = 12.7 </a:t>
                </a:r>
                <a:r>
                  <a:rPr lang="it-IT" sz="1600" b="1">
                    <a:solidFill>
                      <a:schemeClr val="tx1"/>
                    </a:solidFill>
                    <a:latin typeface="Symbol" charset="2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M</a:t>
                </a:r>
              </a:p>
            </p:txBody>
          </p:sp>
        </p:grpSp>
        <p:sp>
          <p:nvSpPr>
            <p:cNvPr id="19" name="Right Arrow 29"/>
            <p:cNvSpPr/>
            <p:nvPr/>
          </p:nvSpPr>
          <p:spPr>
            <a:xfrm rot="2415793">
              <a:off x="5377316" y="4786567"/>
              <a:ext cx="1069841" cy="2555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647700" y="1428750"/>
            <a:ext cx="3514725" cy="1533525"/>
            <a:chOff x="647700" y="1428736"/>
            <a:chExt cx="3514725" cy="1533901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647700" y="1428736"/>
              <a:ext cx="3514725" cy="1177925"/>
              <a:chOff x="521" y="890"/>
              <a:chExt cx="2214" cy="74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21" y="890"/>
                <a:ext cx="616" cy="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193" y="1025"/>
                <a:ext cx="15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AChE: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50 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= 1.55 nM</a:t>
                </a:r>
                <a:endParaRPr lang="it-IT" sz="1600" b="1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sp>
          <p:nvSpPr>
            <p:cNvPr id="24" name="Right Arrow 30"/>
            <p:cNvSpPr/>
            <p:nvPr/>
          </p:nvSpPr>
          <p:spPr>
            <a:xfrm rot="13358001">
              <a:off x="2411413" y="2706987"/>
              <a:ext cx="1071562" cy="255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950" y="112713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MEMOQUIN  antioxidant activity is mediated by NQO1 (DT-diaphorase)</a:t>
            </a:r>
          </a:p>
        </p:txBody>
      </p:sp>
      <p:pic>
        <p:nvPicPr>
          <p:cNvPr id="5" name="Picture 6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47482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ig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88" y="1268413"/>
            <a:ext cx="41767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229225"/>
            <a:ext cx="741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90000"/>
                </a:solidFill>
              </a:rPr>
              <a:t>• NQO</a:t>
            </a:r>
            <a:r>
              <a:rPr lang="it-IT" sz="2400" b="1">
                <a:solidFill>
                  <a:srgbClr val="990000"/>
                </a:solidFill>
              </a:rPr>
              <a:t>1 is overexpressed in AD patients </a:t>
            </a:r>
            <a:endParaRPr lang="en-US" sz="2400" b="1">
              <a:solidFill>
                <a:srgbClr val="990000"/>
              </a:solidFill>
            </a:endParaRPr>
          </a:p>
          <a:p>
            <a:r>
              <a:rPr lang="en-US" sz="2400" b="1">
                <a:solidFill>
                  <a:srgbClr val="990000"/>
                </a:solidFill>
              </a:rPr>
              <a:t>• NQO1 colocalizes with AD pathology</a:t>
            </a:r>
            <a:r>
              <a:rPr lang="en-US" sz="2400" b="1">
                <a:solidFill>
                  <a:srgbClr val="990000"/>
                </a:solidFill>
                <a:latin typeface="Helvetica" charset="0"/>
              </a:rPr>
              <a:t> </a:t>
            </a:r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963" y="6454775"/>
            <a:ext cx="496251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Bolognesi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Neurotherapeutics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6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152 (2009)</a:t>
            </a:r>
            <a:r>
              <a:rPr lang="en-US" sz="1600" dirty="0">
                <a:solidFill>
                  <a:srgbClr val="184B5B"/>
                </a:solidFill>
                <a:latin typeface="Helvetica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516" y="547992"/>
            <a:ext cx="2701992" cy="53971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5912" y="650983"/>
            <a:ext cx="8238251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ea typeface="ＭＳ Ｐゴシック" charset="0"/>
                <a:cs typeface="+mn-cs"/>
              </a:rPr>
              <a:t>Neurodegenerative Diseases</a:t>
            </a:r>
            <a:r>
              <a:rPr lang="en-US" sz="3200" b="1" dirty="0">
                <a:solidFill>
                  <a:schemeClr val="tx1"/>
                </a:solidFill>
                <a:ea typeface="ＭＳ Ｐゴシック" charset="0"/>
                <a:cs typeface="+mn-cs"/>
              </a:rPr>
              <a:t>: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 </a:t>
            </a:r>
            <a:r>
              <a:rPr lang="en-US" sz="3200" b="1" dirty="0">
                <a:solidFill>
                  <a:srgbClr val="CC3300"/>
                </a:solidFill>
                <a:ea typeface="ＭＳ Ｐゴシック" charset="0"/>
                <a:cs typeface="+mn-cs"/>
              </a:rPr>
              <a:t>complex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a typeface="ＭＳ Ｐゴシック" charset="0"/>
                <a:cs typeface="+mn-cs"/>
              </a:rPr>
              <a:t>multifactorial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>
                <a:solidFill>
                  <a:srgbClr val="CC3300"/>
                </a:solidFill>
                <a:ea typeface="ＭＳ Ｐゴシック" charset="0"/>
                <a:cs typeface="+mn-cs"/>
              </a:rPr>
              <a:t>syndromes</a:t>
            </a:r>
          </a:p>
        </p:txBody>
      </p:sp>
      <p:pic>
        <p:nvPicPr>
          <p:cNvPr id="6" name="Picture 7" descr="Allergic reactions to medication"/>
          <p:cNvPicPr>
            <a:picLocks noChangeAspect="1" noChangeArrowheads="1"/>
          </p:cNvPicPr>
          <p:nvPr/>
        </p:nvPicPr>
        <p:blipFill>
          <a:blip r:embed="rId2"/>
          <a:srcRect t="12993" b="5905"/>
          <a:stretch>
            <a:fillRect/>
          </a:stretch>
        </p:blipFill>
        <p:spPr bwMode="auto">
          <a:xfrm>
            <a:off x="2653469" y="2636983"/>
            <a:ext cx="3803631" cy="24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rot="20537568">
            <a:off x="2524197" y="2659751"/>
            <a:ext cx="42530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/>
                </a:solidFill>
                <a:latin typeface="Times" charset="0"/>
              </a:rPr>
              <a:t>Polypharmacology</a:t>
            </a:r>
            <a:endParaRPr lang="it-IT" sz="3600" b="1" dirty="0">
              <a:solidFill>
                <a:schemeClr val="accent2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46038" y="318294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3987" y="523081"/>
            <a:ext cx="8567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MTDs strategy: the Lead Optimisation Tightrope</a:t>
            </a:r>
          </a:p>
        </p:txBody>
      </p:sp>
      <p:pic>
        <p:nvPicPr>
          <p:cNvPr id="4" name="Picture 9" descr="DVI0769017_P"/>
          <p:cNvPicPr>
            <a:picLocks noChangeAspect="1" noChangeArrowheads="1"/>
          </p:cNvPicPr>
          <p:nvPr/>
        </p:nvPicPr>
        <p:blipFill>
          <a:blip r:embed="rId2"/>
          <a:srcRect r="24374"/>
          <a:stretch>
            <a:fillRect/>
          </a:stretch>
        </p:blipFill>
        <p:spPr bwMode="auto">
          <a:xfrm>
            <a:off x="438150" y="2274094"/>
            <a:ext cx="3700462" cy="3730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64075" y="2759869"/>
            <a:ext cx="452596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Balanced activities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endParaRPr lang="en-US" sz="2400" b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Off-target selectivity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endParaRPr lang="en-US" sz="2400" b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Oral pharmacokinetics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7312" y="6234906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b="1">
                <a:solidFill>
                  <a:schemeClr val="tx1"/>
                </a:solidFill>
              </a:rPr>
              <a:t>Courtesy by Richar Morphy, UK.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-s2"/>
          <p:cNvPicPr>
            <a:picLocks noChangeAspect="1" noChangeArrowheads="1"/>
          </p:cNvPicPr>
          <p:nvPr/>
        </p:nvPicPr>
        <p:blipFill>
          <a:blip r:embed="rId2"/>
          <a:srcRect b="21938"/>
          <a:stretch>
            <a:fillRect/>
          </a:stretch>
        </p:blipFill>
        <p:spPr bwMode="auto">
          <a:xfrm>
            <a:off x="1337469" y="2876550"/>
            <a:ext cx="516255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6" y="211137"/>
            <a:ext cx="7189788" cy="247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33400" y="97631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mtClean="0">
                <a:cs typeface="+mj-cs"/>
              </a:rPr>
              <a:t>Anti-cholinesterase and antiamyloid profile in vitro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218406"/>
            <a:ext cx="5538788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87550" y="1937544"/>
            <a:ext cx="4392613" cy="144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87550" y="2297906"/>
            <a:ext cx="4392613" cy="1444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87550" y="2658269"/>
            <a:ext cx="4392613" cy="144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95119"/>
            <a:ext cx="61468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387056"/>
            <a:ext cx="2979738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36700" y="4169569"/>
            <a:ext cx="14843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2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Van; n= 1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4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Bfur; n= 1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6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BTh; n=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33400" y="1556544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200" smtClean="0">
                <a:cs typeface="+mj-cs"/>
              </a:rPr>
              <a:t>Proving the MTD profile in a cellular context</a:t>
            </a:r>
            <a:r>
              <a:rPr lang="it-IT" smtClean="0">
                <a:cs typeface="+mj-cs"/>
              </a:rPr>
              <a:t> </a:t>
            </a:r>
          </a:p>
        </p:txBody>
      </p:sp>
      <p:pic>
        <p:nvPicPr>
          <p:cNvPr id="3" name="Picture 3" descr="1-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7" y="3348831"/>
            <a:ext cx="46577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49525" y="6236494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3031" y="263525"/>
            <a:ext cx="7700393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Looking for novel Memoquin derivatives with improved drug-like properties</a:t>
            </a:r>
            <a:endParaRPr lang="en-US" sz="3200" b="1">
              <a:solidFill>
                <a:srgbClr val="CC33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081" y="3648075"/>
            <a:ext cx="797702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0" hangingPunct="0"/>
            <a:r>
              <a:rPr lang="it-IT" sz="1600" b="1">
                <a:solidFill>
                  <a:srgbClr val="CC3300"/>
                </a:solidFill>
              </a:rPr>
              <a:t>THE POLAR SURFACE AREA (PSA)</a:t>
            </a:r>
            <a:r>
              <a:rPr lang="it-IT" sz="1600" b="1">
                <a:solidFill>
                  <a:schemeClr val="tx1"/>
                </a:solidFill>
              </a:rPr>
              <a:t> is defined as the surface sum over all polar atoms, primarily </a:t>
            </a:r>
            <a:r>
              <a:rPr lang="it-IT" sz="1600" b="1">
                <a:solidFill>
                  <a:schemeClr val="tx1"/>
                </a:solidFill>
                <a:hlinkClick r:id="rId2" tooltip="Oxygen"/>
              </a:rPr>
              <a:t>oxygen</a:t>
            </a:r>
            <a:r>
              <a:rPr lang="it-IT" sz="1600" b="1">
                <a:solidFill>
                  <a:schemeClr val="tx1"/>
                </a:solidFill>
              </a:rPr>
              <a:t> and </a:t>
            </a:r>
            <a:r>
              <a:rPr lang="it-IT" sz="1600" b="1">
                <a:solidFill>
                  <a:srgbClr val="000066"/>
                </a:solidFill>
                <a:hlinkClick r:id="rId3" tooltip="Nitrogen"/>
              </a:rPr>
              <a:t>nitrogen</a:t>
            </a:r>
            <a:r>
              <a:rPr lang="it-IT" sz="1600" b="1">
                <a:solidFill>
                  <a:schemeClr val="tx1"/>
                </a:solidFill>
              </a:rPr>
              <a:t>:</a:t>
            </a:r>
          </a:p>
          <a:p>
            <a:pPr eaLnBrk="0" hangingPunct="0"/>
            <a:r>
              <a:rPr lang="it-IT" sz="1600" b="1">
                <a:solidFill>
                  <a:schemeClr val="tx1"/>
                </a:solidFill>
                <a:ea typeface="Times New Roman" charset="0"/>
                <a:cs typeface="Times New Roman" charset="0"/>
              </a:rPr>
              <a:t>&lt; 140 for optimal permeation</a:t>
            </a:r>
          </a:p>
          <a:p>
            <a:pPr eaLnBrk="0" hangingPunct="0"/>
            <a:r>
              <a:rPr lang="it-IT" sz="1600" b="1">
                <a:solidFill>
                  <a:schemeClr val="tx1"/>
                </a:solidFill>
              </a:rPr>
              <a:t>&lt; 60 for BBB permeation</a:t>
            </a:r>
          </a:p>
          <a:p>
            <a:pPr eaLnBrk="0" hangingPunct="0"/>
            <a:endParaRPr lang="it-IT" sz="1600" b="1">
              <a:solidFill>
                <a:schemeClr val="tx1"/>
              </a:solidFill>
            </a:endParaRPr>
          </a:p>
          <a:p>
            <a:r>
              <a:rPr lang="it-IT" sz="1600" b="1">
                <a:solidFill>
                  <a:srgbClr val="CC3300"/>
                </a:solidFill>
              </a:rPr>
              <a:t>RULE OF SEVEN ROTATABLE BONDS</a:t>
            </a:r>
            <a:r>
              <a:rPr lang="it-IT" sz="1600" b="1">
                <a:solidFill>
                  <a:schemeClr val="tx1"/>
                </a:solidFill>
              </a:rPr>
              <a:t>: The bioavailability of a drug like molecule is related with it rotatable bond number. Less than seven rotatable bonds are essential for good bioavailablity. (GSK) </a:t>
            </a:r>
          </a:p>
          <a:p>
            <a:r>
              <a:rPr lang="it-IT" sz="1600" b="1">
                <a:solidFill>
                  <a:schemeClr val="tx1"/>
                </a:solidFill>
              </a:rPr>
              <a:t>CNS drug rules: Compared with non CNS drugs, CNS drugs should have "fewer hydrogen bond donors, fewer positive charges, greater lipophilicity, lower polar surface area and reduced flexibility".-J. W. Polli (GSK)</a:t>
            </a:r>
            <a:r>
              <a:rPr lang="it-IT"/>
              <a:t> </a:t>
            </a:r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081" y="2012950"/>
            <a:ext cx="8430766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" y="2112962"/>
            <a:ext cx="6508769" cy="2295221"/>
          </a:xfrm>
          <a:prstGeom prst="rect">
            <a:avLst/>
          </a:prstGeom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5081" y="3452812"/>
            <a:ext cx="8430766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1418432" y="2894012"/>
            <a:ext cx="929434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5773286" y="3056335"/>
            <a:ext cx="398120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9" name="Picture 36" descr="Godonow_f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3569" y="2566987"/>
            <a:ext cx="21955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58018" y="857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8043" y="290512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sz="3200" b="1">
                <a:solidFill>
                  <a:srgbClr val="CC3300"/>
                </a:solidFill>
                <a:ea typeface="ＭＳ Ｐゴシック" charset="0"/>
                <a:cs typeface="+mn-cs"/>
              </a:rPr>
              <a:t>B</a:t>
            </a: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ack to monomeric compounds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43756" y="6405562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54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0093" y="5503862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8" descr="sch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206" y="2130425"/>
            <a:ext cx="63277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74393" y="3021012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memoquin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74168" y="4748212"/>
            <a:ext cx="968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2: X = CH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3: X = 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38218" y="4748212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-46038" y="137795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138113" y="1714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912" y="222250"/>
            <a:ext cx="8351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Novel Memoquin derivatives with no RO5 violation</a:t>
            </a:r>
            <a:endParaRPr lang="en-US" sz="3200" b="1">
              <a:solidFill>
                <a:srgbClr val="CC33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46038" y="1882775"/>
            <a:ext cx="9144000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46038" y="5589587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882775"/>
            <a:ext cx="6940528" cy="4273439"/>
          </a:xfrm>
          <a:prstGeom prst="rect">
            <a:avLst/>
          </a:prstGeom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-46038" y="3322637"/>
            <a:ext cx="9144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1933575" y="2547937"/>
            <a:ext cx="1008062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6507162" y="2568574"/>
            <a:ext cx="431800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7625" y="6491287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513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CC3300"/>
                </a:solidFill>
              </a:rPr>
              <a:t>Biologi</a:t>
            </a:r>
            <a:r>
              <a:rPr lang="it-IT" sz="3600" b="1" dirty="0" err="1">
                <a:solidFill>
                  <a:srgbClr val="CC3300"/>
                </a:solidFill>
              </a:rPr>
              <a:t>cal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profile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of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monomeric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MTDs</a:t>
            </a:r>
            <a:endParaRPr lang="en-US" sz="3600" b="1" dirty="0">
              <a:solidFill>
                <a:srgbClr val="CC33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5040313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16200000">
            <a:off x="942181" y="1143794"/>
            <a:ext cx="792163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568575" y="2055813"/>
            <a:ext cx="906463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6200000">
            <a:off x="956469" y="2448719"/>
            <a:ext cx="792163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82863" y="3354388"/>
            <a:ext cx="906462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13620" y="3780631"/>
            <a:ext cx="792162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640013" y="4643438"/>
            <a:ext cx="692150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10" name="Picture 13" descr="fm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4567238"/>
            <a:ext cx="2913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fm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78188"/>
            <a:ext cx="3106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rb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1974850"/>
            <a:ext cx="3108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16"/>
          <p:cNvGraphicFramePr>
            <a:graphicFrameLocks noGrp="1"/>
          </p:cNvGraphicFramePr>
          <p:nvPr/>
        </p:nvGraphicFramePr>
        <p:xfrm>
          <a:off x="0" y="901700"/>
          <a:ext cx="9074150" cy="5870639"/>
        </p:xfrm>
        <a:graphic>
          <a:graphicData uri="http://schemas.openxmlformats.org/drawingml/2006/table">
            <a:tbl>
              <a:tblPr/>
              <a:tblGrid>
                <a:gridCol w="3600450"/>
                <a:gridCol w="1441450"/>
                <a:gridCol w="1439863"/>
                <a:gridCol w="1439862"/>
                <a:gridCol w="1152525"/>
              </a:tblGrid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IC</a:t>
                      </a:r>
                      <a:r>
                        <a:rPr kumimoji="0" lang="it-IT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50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AChE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IC</a:t>
                      </a:r>
                      <a:r>
                        <a:rPr kumimoji="0" lang="it-IT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50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BChE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% Inhibition A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β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-aggregatio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BACE1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9.73 ± 0.44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1.49 ± 0.10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27.3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2.84 10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2.79 ± 0.16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2.56 ± 0.17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15.4 ± 6.7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n.d.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2.90 ± 0.40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3.14 ± 0.21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30.2 ± 1.4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&gt;4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memoquin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1.55 ± 0.11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1.44 ± 0.10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66.8 ± 4.4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4.64 10</a:t>
                      </a:r>
                      <a:r>
                        <a:rPr kumimoji="0" lang="it-IT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93663" y="6381750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54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Neurotoxicity after 24 h of </a:t>
            </a: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treatment in primary neurons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b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5373688"/>
            <a:ext cx="80772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inhibited Aβ38, Aβ40, and Aβ42 secretion, with IC</a:t>
            </a:r>
            <a:r>
              <a:rPr kumimoji="0" lang="it-IT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50</a:t>
            </a:r>
            <a:r>
              <a: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values of 19, 21, and 46 μM, respectively 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749425"/>
            <a:ext cx="708342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663" y="6381750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55875" y="2781300"/>
            <a:ext cx="6477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a typeface="ＭＳ Ｐゴシック" charset="0"/>
                <a:cs typeface="+mn-cs"/>
              </a:rPr>
              <a:t> mmm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1763" y="2781300"/>
            <a:ext cx="322262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a typeface="ＭＳ Ｐゴシック" charset="0"/>
                <a:cs typeface="+mn-cs"/>
              </a:rPr>
              <a:t> </a:t>
            </a:r>
            <a:r>
              <a:rPr lang="it-IT" b="1">
                <a:solidFill>
                  <a:schemeClr val="tx1"/>
                </a:solidFill>
                <a:ea typeface="ＭＳ Ｐゴシック" charset="0"/>
                <a:cs typeface="+mn-cs"/>
              </a:rPr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77068" y="9286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9pPr>
          </a:lstStyle>
          <a:p>
            <a:r>
              <a:rPr lang="it-IT">
                <a:ea typeface="ＭＳ Ｐゴシック" charset="-128"/>
              </a:rPr>
              <a:t>Two heads are better than one?</a:t>
            </a:r>
          </a:p>
        </p:txBody>
      </p:sp>
      <p:pic>
        <p:nvPicPr>
          <p:cNvPr id="3" name="Picture 5" descr="Abstrac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981" y="1845468"/>
            <a:ext cx="562133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9731" y="6398418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2341563"/>
            <a:ext cx="7639050" cy="3175000"/>
            <a:chOff x="793" y="1389"/>
            <a:chExt cx="4812" cy="2000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0800000">
              <a:off x="2109" y="1389"/>
              <a:ext cx="1905" cy="1316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POLYPHARMACOLOGY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93" y="2127"/>
              <a:ext cx="1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Drug combination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833" y="2024"/>
              <a:ext cx="1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Fixed-dose combination</a:t>
              </a:r>
            </a:p>
          </p:txBody>
        </p:sp>
        <p:sp>
          <p:nvSpPr>
            <p:cNvPr id="6" name="TextBox 40"/>
            <p:cNvSpPr txBox="1"/>
            <p:nvPr/>
          </p:nvSpPr>
          <p:spPr>
            <a:xfrm>
              <a:off x="923" y="1776"/>
              <a:ext cx="92" cy="156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grpSp>
          <p:nvGrpSpPr>
            <p:cNvPr id="7" name="Group 24"/>
            <p:cNvGrpSpPr/>
            <p:nvPr/>
          </p:nvGrpSpPr>
          <p:grpSpPr>
            <a:xfrm>
              <a:off x="1313" y="1715"/>
              <a:ext cx="612" cy="283"/>
              <a:chOff x="5938110" y="3732580"/>
              <a:chExt cx="1225296" cy="612648"/>
            </a:xfrm>
            <a:scene3d>
              <a:camera prst="isometricOffAxis2Top"/>
              <a:lightRig rig="threePt" dir="t"/>
            </a:scene3d>
          </p:grpSpPr>
          <p:grpSp>
            <p:nvGrpSpPr>
              <p:cNvPr id="25" name="Group 7"/>
              <p:cNvGrpSpPr/>
              <p:nvPr/>
            </p:nvGrpSpPr>
            <p:grpSpPr>
              <a:xfrm>
                <a:off x="5938110" y="3732580"/>
                <a:ext cx="1225296" cy="612648"/>
                <a:chOff x="920808" y="1622352"/>
                <a:chExt cx="1225296" cy="612648"/>
              </a:xfrm>
              <a:solidFill>
                <a:srgbClr val="92D050"/>
              </a:solidFill>
            </p:grpSpPr>
            <p:sp>
              <p:nvSpPr>
                <p:cNvPr id="27" name="Flowchart: Delay 8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 w="114300" prst="artDeco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28" name="Flowchart: Delay 46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26" name="TextBox 44"/>
              <p:cNvSpPr txBox="1"/>
              <p:nvPr/>
            </p:nvSpPr>
            <p:spPr>
              <a:xfrm>
                <a:off x="6014005" y="3880173"/>
                <a:ext cx="184731" cy="307777"/>
              </a:xfrm>
              <a:prstGeom prst="rect">
                <a:avLst/>
              </a:prstGeom>
              <a:noFill/>
              <a:sp3d extrusionH="31750">
                <a:bevelT w="114300" prst="artDeco"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8" name="Group 39"/>
            <p:cNvGrpSpPr/>
            <p:nvPr/>
          </p:nvGrpSpPr>
          <p:grpSpPr>
            <a:xfrm>
              <a:off x="893" y="1733"/>
              <a:ext cx="614" cy="284"/>
              <a:chOff x="920808" y="1622352"/>
              <a:chExt cx="1225296" cy="612648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isometricTopUp"/>
              <a:lightRig rig="threePt" dir="t"/>
            </a:scene3d>
          </p:grpSpPr>
          <p:sp>
            <p:nvSpPr>
              <p:cNvPr id="23" name="Flowchart: Delay 41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4" name="Flowchart: Delay 42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1158" y="1525"/>
              <a:ext cx="524" cy="403"/>
              <a:chOff x="3953864" y="3727092"/>
              <a:chExt cx="1225296" cy="612648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isometricOffAxis1Top"/>
              <a:lightRig rig="threePt" dir="t"/>
            </a:scene3d>
          </p:grpSpPr>
          <p:grpSp>
            <p:nvGrpSpPr>
              <p:cNvPr id="19" name="Group 39"/>
              <p:cNvGrpSpPr/>
              <p:nvPr/>
            </p:nvGrpSpPr>
            <p:grpSpPr>
              <a:xfrm>
                <a:off x="3953864" y="3727092"/>
                <a:ext cx="1225296" cy="612648"/>
                <a:chOff x="920808" y="1622352"/>
                <a:chExt cx="1225296" cy="612648"/>
              </a:xfrm>
              <a:grpFill/>
            </p:grpSpPr>
            <p:sp>
              <p:nvSpPr>
                <p:cNvPr id="21" name="Flowchart: Delay 50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22" name="Flowchart: Delay 51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20" name="TextBox 49"/>
              <p:cNvSpPr txBox="1"/>
              <p:nvPr/>
            </p:nvSpPr>
            <p:spPr>
              <a:xfrm>
                <a:off x="4194816" y="3818618"/>
                <a:ext cx="184731" cy="338554"/>
              </a:xfrm>
              <a:prstGeom prst="rect">
                <a:avLst/>
              </a:prstGeom>
              <a:grpFill/>
              <a:sp3d extrusionH="31750">
                <a:bevelT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479" y="3158"/>
              <a:ext cx="1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Multi-target drug</a:t>
              </a:r>
            </a:p>
          </p:txBody>
        </p:sp>
        <p:grpSp>
          <p:nvGrpSpPr>
            <p:cNvPr id="11" name="Group 29"/>
            <p:cNvGrpSpPr/>
            <p:nvPr/>
          </p:nvGrpSpPr>
          <p:grpSpPr>
            <a:xfrm>
              <a:off x="4399" y="1472"/>
              <a:ext cx="524" cy="402"/>
              <a:chOff x="3953864" y="3727092"/>
              <a:chExt cx="1225296" cy="612648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isometricOffAxis1Top"/>
              <a:lightRig rig="threePt" dir="t"/>
            </a:scene3d>
          </p:grpSpPr>
          <p:grpSp>
            <p:nvGrpSpPr>
              <p:cNvPr id="15" name="Group 39"/>
              <p:cNvGrpSpPr/>
              <p:nvPr/>
            </p:nvGrpSpPr>
            <p:grpSpPr>
              <a:xfrm>
                <a:off x="3953864" y="3727092"/>
                <a:ext cx="1225296" cy="612648"/>
                <a:chOff x="920808" y="1622352"/>
                <a:chExt cx="1225296" cy="612648"/>
              </a:xfrm>
              <a:grpFill/>
            </p:grpSpPr>
            <p:sp>
              <p:nvSpPr>
                <p:cNvPr id="17" name="Flowchart: Delay 64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18" name="Flowchart: Delay 65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16" name="TextBox 63"/>
              <p:cNvSpPr txBox="1"/>
              <p:nvPr/>
            </p:nvSpPr>
            <p:spPr>
              <a:xfrm>
                <a:off x="4194816" y="3818618"/>
                <a:ext cx="184731" cy="338554"/>
              </a:xfrm>
              <a:prstGeom prst="rect">
                <a:avLst/>
              </a:prstGeom>
              <a:grpFill/>
              <a:sp3d extrusionH="31750">
                <a:bevelT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12" name="Group 7"/>
            <p:cNvGrpSpPr/>
            <p:nvPr/>
          </p:nvGrpSpPr>
          <p:grpSpPr>
            <a:xfrm>
              <a:off x="2749" y="2713"/>
              <a:ext cx="632" cy="379"/>
              <a:chOff x="920808" y="1622352"/>
              <a:chExt cx="1225296" cy="612648"/>
            </a:xfrm>
            <a:solidFill>
              <a:schemeClr val="bg1"/>
            </a:solidFill>
            <a:scene3d>
              <a:camera prst="isometricOffAxis2Top"/>
              <a:lightRig rig="threePt" dir="t"/>
            </a:scene3d>
          </p:grpSpPr>
          <p:sp>
            <p:nvSpPr>
              <p:cNvPr id="13" name="Flowchart: Delay 8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r>
                  <a:rPr lang="it-IT" sz="1200" dirty="0"/>
                  <a:t>MT</a:t>
                </a:r>
                <a:endParaRPr lang="en-US" sz="1200" dirty="0"/>
              </a:p>
            </p:txBody>
          </p:sp>
          <p:sp>
            <p:nvSpPr>
              <p:cNvPr id="14" name="Flowchart: Delay 107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r>
                  <a:rPr lang="it-IT" sz="1200" dirty="0"/>
                  <a:t>D</a:t>
                </a:r>
                <a:endParaRPr lang="en-US" sz="1200" dirty="0"/>
              </a:p>
            </p:txBody>
          </p:sp>
        </p:grpSp>
      </p:grp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6675" y="6454775"/>
            <a:ext cx="448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smtClean="0">
                <a:solidFill>
                  <a:schemeClr val="folHlink"/>
                </a:solidFill>
                <a:latin typeface="Helvetica" charset="0"/>
                <a:cs typeface="+mn-cs"/>
              </a:rPr>
              <a:t>Bolognesi, </a:t>
            </a:r>
            <a:r>
              <a:rPr lang="en-US" sz="1600" b="1" i="1" smtClean="0">
                <a:solidFill>
                  <a:schemeClr val="folHlink"/>
                </a:solidFill>
                <a:latin typeface="Helvetica" charset="0"/>
                <a:cs typeface="+mn-cs"/>
              </a:rPr>
              <a:t>Curr Med Chem submitted </a:t>
            </a:r>
            <a:r>
              <a:rPr lang="en-US" sz="1600" b="1" smtClean="0">
                <a:solidFill>
                  <a:schemeClr val="folHlink"/>
                </a:solidFill>
                <a:latin typeface="Helvetica" charset="0"/>
                <a:cs typeface="+mn-cs"/>
              </a:rPr>
              <a:t>(2012)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4925" y="328613"/>
            <a:ext cx="8066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 </a:t>
            </a: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Three main clinical scenarios for multitarget therapy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5595" y="857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5620" y="136525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MTDs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: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Dimeric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compounds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  <a:sym typeface="Wingdings" charset="0"/>
              </a:rPr>
              <a:t>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bis-tacrines</a:t>
            </a:r>
            <a:endParaRPr lang="en-US" sz="3200" b="1" dirty="0">
              <a:solidFill>
                <a:srgbClr val="99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543995" y="2878137"/>
            <a:ext cx="503238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5" name="Objec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958" y="1652587"/>
            <a:ext cx="68310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224408" y="2457450"/>
            <a:ext cx="647700" cy="3651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224408" y="3087687"/>
            <a:ext cx="647700" cy="3651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880170" y="2949575"/>
            <a:ext cx="79216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08" y="4114800"/>
            <a:ext cx="5544497" cy="1716081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95620" y="6405562"/>
            <a:ext cx="5457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Li, W. et al., </a:t>
            </a:r>
            <a:r>
              <a:rPr lang="en-US" sz="18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Neurotherapeutics</a:t>
            </a:r>
            <a:r>
              <a:rPr lang="en-US" sz="18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2009, 6, 187-201</a:t>
            </a:r>
          </a:p>
        </p:txBody>
      </p:sp>
      <p:sp>
        <p:nvSpPr>
          <p:cNvPr id="11" name="Oval 305"/>
          <p:cNvSpPr>
            <a:spLocks noChangeArrowheads="1"/>
          </p:cNvSpPr>
          <p:nvPr/>
        </p:nvSpPr>
        <p:spPr bwMode="auto">
          <a:xfrm>
            <a:off x="4527870" y="2278062"/>
            <a:ext cx="576263" cy="565150"/>
          </a:xfrm>
          <a:prstGeom prst="ellipse">
            <a:avLst/>
          </a:prstGeom>
          <a:solidFill>
            <a:srgbClr val="FCFC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2" name="Line 306"/>
          <p:cNvSpPr>
            <a:spLocks noChangeShapeType="1"/>
          </p:cNvSpPr>
          <p:nvPr/>
        </p:nvSpPr>
        <p:spPr bwMode="auto">
          <a:xfrm>
            <a:off x="3951608" y="2565400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3" name="Text Box 307"/>
          <p:cNvSpPr txBox="1">
            <a:spLocks noChangeArrowheads="1"/>
          </p:cNvSpPr>
          <p:nvPr/>
        </p:nvSpPr>
        <p:spPr bwMode="auto">
          <a:xfrm>
            <a:off x="3940495" y="2157412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GB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linker</a:t>
            </a:r>
          </a:p>
        </p:txBody>
      </p:sp>
      <p:sp>
        <p:nvSpPr>
          <p:cNvPr id="14" name="Oval 305"/>
          <p:cNvSpPr>
            <a:spLocks noChangeArrowheads="1"/>
          </p:cNvSpPr>
          <p:nvPr/>
        </p:nvSpPr>
        <p:spPr bwMode="auto">
          <a:xfrm>
            <a:off x="3446783" y="2300287"/>
            <a:ext cx="576262" cy="565150"/>
          </a:xfrm>
          <a:prstGeom prst="ellipse">
            <a:avLst/>
          </a:prstGeom>
          <a:solidFill>
            <a:srgbClr val="FCFC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6327775" y="2134394"/>
            <a:ext cx="503237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1863725" y="1918494"/>
            <a:ext cx="503237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35437" r="7751" b="31500"/>
          <a:stretch>
            <a:fillRect/>
          </a:stretch>
        </p:blipFill>
        <p:spPr bwMode="auto">
          <a:xfrm>
            <a:off x="531812" y="3921919"/>
            <a:ext cx="6372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9737" y="500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9762" y="100807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New tacrine-dimers as MTDs: </a:t>
            </a:r>
          </a:p>
        </p:txBody>
      </p:sp>
      <p:pic>
        <p:nvPicPr>
          <p:cNvPr id="7" name="Objec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100" y="1400969"/>
            <a:ext cx="606583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9125" y="6441282"/>
            <a:ext cx="498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ChemMedChem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1215 (2010)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8300" y="500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245269"/>
            <a:ext cx="806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New tacrine-dimers as MTDLs</a:t>
            </a:r>
          </a:p>
        </p:txBody>
      </p:sp>
      <p:pic>
        <p:nvPicPr>
          <p:cNvPr id="4" name="Picture 13" descr="mcont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180307"/>
            <a:ext cx="43211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76388" y="3844132"/>
            <a:ext cx="1281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3.61 nM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103813" y="3917157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0.86 nM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600575" y="1324769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2.77 nM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816475" y="4774407"/>
            <a:ext cx="26971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AChE-induced [62 %] at 100 </a:t>
            </a:r>
            <a:r>
              <a:rPr lang="it-IT" b="1">
                <a:solidFill>
                  <a:schemeClr val="tx1"/>
                </a:solidFill>
                <a:latin typeface="Symbol" charset="2"/>
              </a:rPr>
              <a:t>m</a:t>
            </a:r>
            <a:r>
              <a:rPr lang="it-IT" b="1">
                <a:solidFill>
                  <a:schemeClr val="tx1"/>
                </a:solidFill>
              </a:rPr>
              <a:t>M</a:t>
            </a:r>
          </a:p>
          <a:p>
            <a:r>
              <a:rPr lang="it-IT" b="1">
                <a:solidFill>
                  <a:schemeClr val="tx1"/>
                </a:solidFill>
              </a:rPr>
              <a:t>Self-aggregation [ 75 %] at 10 </a:t>
            </a:r>
            <a:r>
              <a:rPr lang="it-IT" b="1">
                <a:solidFill>
                  <a:schemeClr val="tx1"/>
                </a:solidFill>
                <a:latin typeface="Symbol" charset="2"/>
              </a:rPr>
              <a:t>m</a:t>
            </a:r>
            <a:r>
              <a:rPr lang="it-IT" b="1">
                <a:solidFill>
                  <a:schemeClr val="tx1"/>
                </a:solidFill>
              </a:rPr>
              <a:t>M</a:t>
            </a:r>
          </a:p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7688" y="6441282"/>
            <a:ext cx="498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ChemMedChem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1215 (2010)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9737" y="116681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39762" y="167481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New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tacrine-dimers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 as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MTDs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: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1200" y="6436518"/>
            <a:ext cx="2808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ChemMedChem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 2010, </a:t>
            </a: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5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, 1215 </a:t>
            </a: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–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 1220</a:t>
            </a:r>
          </a:p>
        </p:txBody>
      </p:sp>
      <p:pic>
        <p:nvPicPr>
          <p:cNvPr id="5" name="Picture 10" descr="Full-size image">
            <a:hlinkClick r:id="rId2" action="ppaction://hlinksldjump" tooltip="Full-size image (28K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468" y="1180305"/>
            <a:ext cx="4300248" cy="498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533400" y="234781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9pPr>
          </a:lstStyle>
          <a:p>
            <a:r>
              <a:rPr lang="it-IT" dirty="0" err="1">
                <a:ea typeface="ＭＳ Ｐゴシック" charset="-128"/>
              </a:rPr>
              <a:t>Effects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of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cystamine-tacrine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dimer</a:t>
            </a:r>
            <a:r>
              <a:rPr lang="it-IT" dirty="0">
                <a:ea typeface="ＭＳ Ｐゴシック" charset="-128"/>
              </a:rPr>
              <a:t> and bis(</a:t>
            </a:r>
            <a:r>
              <a:rPr lang="it-IT" dirty="0" err="1">
                <a:ea typeface="ＭＳ Ｐゴシック" charset="-128"/>
              </a:rPr>
              <a:t>7</a:t>
            </a:r>
            <a:r>
              <a:rPr lang="it-IT" dirty="0">
                <a:ea typeface="ＭＳ Ｐゴシック" charset="-128"/>
              </a:rPr>
              <a:t>)</a:t>
            </a:r>
            <a:r>
              <a:rPr lang="it-IT" dirty="0" err="1">
                <a:ea typeface="ＭＳ Ｐゴシック" charset="-128"/>
              </a:rPr>
              <a:t>tacrine</a:t>
            </a:r>
            <a:r>
              <a:rPr lang="it-IT" dirty="0">
                <a:ea typeface="ＭＳ Ｐゴシック" charset="-128"/>
              </a:rPr>
              <a:t> on SH-SY5Y </a:t>
            </a:r>
            <a:r>
              <a:rPr lang="it-IT" dirty="0" err="1">
                <a:ea typeface="ＭＳ Ｐゴシック" charset="-128"/>
              </a:rPr>
              <a:t>cell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viability</a:t>
            </a:r>
            <a:r>
              <a:rPr lang="it-IT" dirty="0">
                <a:ea typeface="ＭＳ Ｐゴシック" charset="-128"/>
              </a:rPr>
              <a:t> </a:t>
            </a:r>
          </a:p>
        </p:txBody>
      </p:sp>
      <p:pic>
        <p:nvPicPr>
          <p:cNvPr id="5" name="Picture 5" descr="Full-size image">
            <a:hlinkClick r:id="rId2" action="ppaction://hlinksldjump" tooltip="Full-size image (27K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00" y="2206237"/>
            <a:ext cx="5525436" cy="346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82332" y="1248606"/>
            <a:ext cx="86934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0000" dirty="0">
                <a:effectLst>
                  <a:glow rad="101600">
                    <a:schemeClr val="bg1">
                      <a:lumMod val="75000"/>
                      <a:alpha val="75000"/>
                    </a:schemeClr>
                  </a:glow>
                </a:effectLst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0200" y="889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46125" y="215900"/>
            <a:ext cx="8067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b="1">
                <a:solidFill>
                  <a:srgbClr val="CC3300"/>
                </a:solidFill>
                <a:ea typeface="Arial" charset="0"/>
                <a:cs typeface="Arial" charset="0"/>
              </a:rPr>
              <a:t>Oxidative stress: a major culprit in Alzheimer’s disease?</a:t>
            </a:r>
          </a:p>
        </p:txBody>
      </p:sp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 l="19656" r="19656"/>
          <a:stretch>
            <a:fillRect/>
          </a:stretch>
        </p:blipFill>
        <p:spPr bwMode="auto">
          <a:xfrm>
            <a:off x="2185988" y="1223962"/>
            <a:ext cx="533082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564"/>
          <p:cNvSpPr txBox="1">
            <a:spLocks noChangeArrowheads="1"/>
          </p:cNvSpPr>
          <p:nvPr/>
        </p:nvSpPr>
        <p:spPr bwMode="auto">
          <a:xfrm>
            <a:off x="601663" y="6432550"/>
            <a:ext cx="364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Praticò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 D. et al., 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Tips,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29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, 609 (2008)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2790" y="12954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59285" y="889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0578" y="93662"/>
            <a:ext cx="8455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Multitarget-directed Antioxidants (MTDA) Design Strategy: starting point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1465" y="1727200"/>
            <a:ext cx="4899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disappointing results of </a:t>
            </a:r>
          </a:p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clinical trials of antioxidants 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9390" y="3527425"/>
            <a:ext cx="76247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single antioxidants maybe not be adequated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90190" y="4851400"/>
            <a:ext cx="4983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combinations of antioxidants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4265" y="6173787"/>
            <a:ext cx="8355013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300" b="1">
                <a:solidFill>
                  <a:schemeClr val="accent2"/>
                </a:solidFill>
                <a:latin typeface="Helvetica" charset="0"/>
              </a:rPr>
              <a:t>Multitarget-directed Antioxidants (MTDA)</a:t>
            </a:r>
            <a:endParaRPr lang="it-IT" sz="3300" b="1">
              <a:solidFill>
                <a:schemeClr val="accent2"/>
              </a:solidFill>
              <a:latin typeface="Helvetica" charset="0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90" y="1368425"/>
            <a:ext cx="2337894" cy="1978218"/>
          </a:xfrm>
          <a:prstGeom prst="rect">
            <a:avLst/>
          </a:prstGeom>
        </p:spPr>
      </p:pic>
      <p:sp>
        <p:nvSpPr>
          <p:cNvPr id="10" name="Right Arrow 30"/>
          <p:cNvSpPr>
            <a:spLocks noChangeArrowheads="1"/>
          </p:cNvSpPr>
          <p:nvPr/>
        </p:nvSpPr>
        <p:spPr bwMode="auto">
          <a:xfrm rot="5400000">
            <a:off x="4184896" y="3023394"/>
            <a:ext cx="792163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30"/>
          <p:cNvSpPr>
            <a:spLocks noChangeArrowheads="1"/>
          </p:cNvSpPr>
          <p:nvPr/>
        </p:nvSpPr>
        <p:spPr bwMode="auto">
          <a:xfrm rot="5400000">
            <a:off x="4184896" y="4391819"/>
            <a:ext cx="792163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30"/>
          <p:cNvSpPr>
            <a:spLocks noChangeArrowheads="1"/>
          </p:cNvSpPr>
          <p:nvPr/>
        </p:nvSpPr>
        <p:spPr bwMode="auto">
          <a:xfrm rot="5400000">
            <a:off x="4184897" y="5688806"/>
            <a:ext cx="792162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7812" y="373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7837" y="88107"/>
            <a:ext cx="820896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Multi-target antioxidant</a:t>
            </a:r>
            <a:r>
              <a:rPr lang="en-US" sz="32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: development of memoquin-lipocrine hybrids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4812" y="6452394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52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7883 (2009)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9887" y="704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6" name="Picture 6" descr="jm-2009-01123n_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" y="1604169"/>
            <a:ext cx="83883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18237" y="5145882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05575" y="5080794"/>
            <a:ext cx="1527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3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4, n = 4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4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4, n = 1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5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1, n = 4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6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1, n = 1</a:t>
            </a:r>
          </a:p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20937" y="318849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pt-BR" sz="1800" b="1">
                <a:solidFill>
                  <a:schemeClr val="tx1"/>
                </a:solidFill>
                <a:latin typeface="Helvetica" charset="0"/>
              </a:rPr>
              <a:t>(1)</a:t>
            </a:r>
            <a:endParaRPr lang="it-IT" sz="1800" b="1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90775" y="613330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pt-BR" sz="1800" b="1">
                <a:solidFill>
                  <a:schemeClr val="tx1"/>
                </a:solidFill>
                <a:latin typeface="Helvetica" charset="0"/>
              </a:rPr>
              <a:t>(2)</a:t>
            </a:r>
            <a:endParaRPr lang="it-IT" sz="1800" b="1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950" y="112713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Effect on ROS formation in T67 cells: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25" y="6477000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52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7883 (2009)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72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6238" y="60198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12" name="Picture 12" descr="jm-2009-01123n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406525"/>
            <a:ext cx="5791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508000"/>
            <a:ext cx="79930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Combination therapy timeline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3603625"/>
            <a:ext cx="1841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Picture 4" descr="Fig. 13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06613"/>
            <a:ext cx="927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0425" y="1676400"/>
            <a:ext cx="26987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WHO recommends artemisinin-based combination therapy (ACT) for malaria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950" y="4252913"/>
            <a:ext cx="18732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Paul Ehrlich: ‘</a:t>
            </a:r>
            <a:r>
              <a:rPr lang="en-US" altLang="ja-JP" sz="2000" b="1" i="1">
                <a:solidFill>
                  <a:schemeClr val="tx1"/>
                </a:solidFill>
              </a:rPr>
              <a:t>attack the parasites from various point</a:t>
            </a:r>
            <a:r>
              <a:rPr lang="en-US" sz="2000" b="1">
                <a:solidFill>
                  <a:schemeClr val="tx1"/>
                </a:solidFill>
              </a:rPr>
              <a:t>’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3850" y="3617913"/>
            <a:ext cx="8820150" cy="269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50825" y="3402013"/>
            <a:ext cx="790575" cy="381000"/>
            <a:chOff x="204" y="558"/>
            <a:chExt cx="498" cy="24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5" y="558"/>
              <a:ext cx="3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1913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878638" y="3421063"/>
            <a:ext cx="790575" cy="381000"/>
            <a:chOff x="204" y="558"/>
            <a:chExt cx="498" cy="240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2003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276600" y="3402013"/>
            <a:ext cx="790575" cy="381000"/>
            <a:chOff x="204" y="558"/>
            <a:chExt cx="498" cy="240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5" y="558"/>
              <a:ext cx="3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1960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5797550" y="3421063"/>
            <a:ext cx="790575" cy="381000"/>
            <a:chOff x="204" y="558"/>
            <a:chExt cx="498" cy="240"/>
          </a:xfrm>
        </p:grpSpPr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95" y="558"/>
              <a:ext cx="3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1993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82850" y="1908175"/>
            <a:ext cx="244951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combination regimens against TBC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755650" y="3821113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708400" y="2955925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6227763" y="3789363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7308850" y="299720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284663" y="4284663"/>
            <a:ext cx="32400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>
                <a:solidFill>
                  <a:srgbClr val="000000"/>
                </a:solidFill>
                <a:ea typeface="ＭＳ Ｐゴシック" charset="0"/>
                <a:cs typeface="+mn-cs"/>
              </a:rPr>
              <a:t>Three-drug combination</a:t>
            </a:r>
          </a:p>
          <a:p>
            <a:pPr>
              <a:defRPr/>
            </a:pPr>
            <a:r>
              <a:rPr lang="it-IT" sz="2000" b="1">
                <a:solidFill>
                  <a:srgbClr val="000000"/>
                </a:solidFill>
                <a:ea typeface="ＭＳ Ｐゴシック" charset="0"/>
                <a:cs typeface="+mn-cs"/>
              </a:rPr>
              <a:t>stops HIV</a:t>
            </a:r>
          </a:p>
        </p:txBody>
      </p: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8029575" y="3422650"/>
            <a:ext cx="790575" cy="381000"/>
            <a:chOff x="204" y="558"/>
            <a:chExt cx="498" cy="240"/>
          </a:xfrm>
        </p:grpSpPr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2004</a:t>
              </a:r>
            </a:p>
          </p:txBody>
        </p:sp>
      </p:grp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8459788" y="3860800"/>
            <a:ext cx="0" cy="1655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6763" y="5062538"/>
            <a:ext cx="456723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71450" y="1259682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9375" y="53182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9400" y="319882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b="1">
                <a:solidFill>
                  <a:srgbClr val="990000"/>
                </a:solidFill>
              </a:rPr>
              <a:t>3 versus Lipocrine and Memoquin</a:t>
            </a: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2821782"/>
            <a:ext cx="17287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ject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3059907"/>
            <a:ext cx="24479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102475" y="2377282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pic>
        <p:nvPicPr>
          <p:cNvPr id="8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2725" y="3142457"/>
            <a:ext cx="23034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270125" y="2340769"/>
            <a:ext cx="134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Lipocrine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002213" y="2375694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3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41287" y="3996532"/>
            <a:ext cx="1865313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Inhibition of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A</a:t>
            </a: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  <a:sym typeface="Symbol" charset="2"/>
              </a:rPr>
              <a:t></a:t>
            </a: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 aggregation</a:t>
            </a:r>
            <a:endParaRPr lang="en-US" sz="1800" b="1">
              <a:solidFill>
                <a:schemeClr val="tx1"/>
              </a:solidFill>
              <a:latin typeface="Helvetica" charset="0"/>
              <a:ea typeface="Times New Roman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71450" y="5149057"/>
            <a:ext cx="152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Antioxidant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activity</a:t>
            </a:r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4067969"/>
            <a:ext cx="6483312" cy="1874583"/>
          </a:xfrm>
          <a:prstGeom prst="rect">
            <a:avLst/>
          </a:prstGeom>
        </p:spPr>
      </p:pic>
      <p:pic>
        <p:nvPicPr>
          <p:cNvPr id="14" name="Picture 33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4867275" y="5149057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aqua-smiles-xp"/>
          <p:cNvPicPr>
            <a:picLocks noChangeAspect="1" noChangeArrowheads="1"/>
          </p:cNvPicPr>
          <p:nvPr/>
        </p:nvPicPr>
        <p:blipFill>
          <a:blip r:embed="rId6"/>
          <a:srcRect l="53934" t="68335" r="22577"/>
          <a:stretch>
            <a:fillRect/>
          </a:stretch>
        </p:blipFill>
        <p:spPr bwMode="auto">
          <a:xfrm>
            <a:off x="7551738" y="5183982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 descr="aqua-smiles-xp"/>
          <p:cNvPicPr>
            <a:picLocks noChangeAspect="1" noChangeArrowheads="1"/>
          </p:cNvPicPr>
          <p:nvPr/>
        </p:nvPicPr>
        <p:blipFill>
          <a:blip r:embed="rId6"/>
          <a:srcRect l="53934" t="68335" r="22577"/>
          <a:stretch>
            <a:fillRect/>
          </a:stretch>
        </p:blipFill>
        <p:spPr bwMode="auto">
          <a:xfrm>
            <a:off x="2657475" y="4247357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6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2636838" y="5149057"/>
            <a:ext cx="614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4867275" y="4212432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7531100" y="4212432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34937" y="6468269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52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7883 (2009)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09850" y="1109870"/>
            <a:ext cx="232429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0" dirty="0" smtClean="0">
                <a:effectLst>
                  <a:glow rad="101600">
                    <a:schemeClr val="bg1">
                      <a:lumMod val="75000"/>
                      <a:alpha val="75000"/>
                    </a:schemeClr>
                  </a:glow>
                </a:effectLst>
                <a:latin typeface="Arial"/>
                <a:cs typeface="Arial"/>
              </a:rPr>
              <a:t>4</a:t>
            </a:r>
            <a:endParaRPr lang="en-GB" sz="30000" dirty="0">
              <a:effectLst>
                <a:glow rad="101600">
                  <a:schemeClr val="bg1">
                    <a:lumMod val="75000"/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871118"/>
            <a:ext cx="6483312" cy="813843"/>
          </a:xfrm>
          <a:prstGeom prst="rect">
            <a:avLst/>
          </a:prstGeom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5384006"/>
            <a:ext cx="6483312" cy="8138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42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26206"/>
            <a:ext cx="83169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Prion and Alzheimer’s diseases are neurodegenerative pathologies with some differences: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Incidence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endParaRPr lang="en-US" sz="2400" b="1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Transmissibility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2400" b="1">
                <a:solidFill>
                  <a:srgbClr val="000000"/>
                </a:solidFill>
              </a:rPr>
              <a:t>  						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Infectivity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endParaRPr lang="en-US" sz="3600" b="1">
              <a:solidFill>
                <a:srgbClr val="CC3300"/>
              </a:solidFill>
            </a:endParaRPr>
          </a:p>
          <a:p>
            <a:pPr algn="just"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endParaRPr lang="en-US" sz="2400" b="1">
              <a:solidFill>
                <a:srgbClr val="000000"/>
              </a:solidFill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143918"/>
            <a:ext cx="6483312" cy="10820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43</a:t>
            </a:fld>
            <a:endParaRPr lang="it-IT"/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6781800" y="6368256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255B5DD8-4B61-FF48-A22F-04DEC14754EF}" type="slidenum">
              <a:rPr lang="it-IT"/>
              <a:pPr/>
              <a:t>43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79875" y="4953794"/>
            <a:ext cx="720725" cy="1008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solidFill>
                <a:prstClr val="white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83038" y="5185569"/>
            <a:ext cx="720725" cy="352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solidFill>
                <a:prstClr val="white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2706"/>
            <a:ext cx="6470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Parkinsons disease"/>
          <p:cNvPicPr>
            <a:picLocks noChangeAspect="1" noChangeArrowheads="1"/>
          </p:cNvPicPr>
          <p:nvPr/>
        </p:nvPicPr>
        <p:blipFill>
          <a:blip r:embed="rId3"/>
          <a:srcRect t="79803" r="55118"/>
          <a:stretch>
            <a:fillRect/>
          </a:stretch>
        </p:blipFill>
        <p:spPr bwMode="auto">
          <a:xfrm>
            <a:off x="839788" y="1856581"/>
            <a:ext cx="21383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07988" y="992981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PrP</a:t>
            </a:r>
            <a:r>
              <a:rPr lang="it-IT" sz="1600" b="1" baseline="30000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C</a:t>
            </a: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1589088" y="1137444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625725" y="919956"/>
            <a:ext cx="792163" cy="7921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600" b="1">
                <a:solidFill>
                  <a:srgbClr val="FFFFFF"/>
                </a:solidFill>
                <a:latin typeface="Arial Unicode MS" charset="0"/>
              </a:rPr>
              <a:t>PrP</a:t>
            </a:r>
            <a:r>
              <a:rPr lang="it-IT" sz="1600" b="1" baseline="30000">
                <a:solidFill>
                  <a:srgbClr val="FFFFFF"/>
                </a:solidFill>
                <a:latin typeface="Arial Unicode MS" charset="0"/>
              </a:rPr>
              <a:t>C</a:t>
            </a:r>
            <a:endParaRPr lang="it-IT">
              <a:solidFill>
                <a:srgbClr val="FFFFFF"/>
              </a:solidFill>
              <a:latin typeface="Arial Unicode MS" charset="0"/>
            </a:endParaRPr>
          </a:p>
        </p:txBody>
      </p: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5050" y="704056"/>
            <a:ext cx="10715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5"/>
          <a:srcRect l="12578" t="20586" r="12578" b="20586"/>
          <a:stretch>
            <a:fillRect/>
          </a:stretch>
        </p:blipFill>
        <p:spPr bwMode="auto">
          <a:xfrm>
            <a:off x="7464425" y="1029494"/>
            <a:ext cx="1130300" cy="8985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3808413" y="120888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6305550" y="120888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479425" y="2504281"/>
            <a:ext cx="7921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sz="1600" b="1">
                <a:solidFill>
                  <a:prstClr val="white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1660525" y="263763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2697163" y="2420144"/>
            <a:ext cx="792162" cy="7921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sz="1600" b="1">
                <a:solidFill>
                  <a:prstClr val="white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</p:txBody>
      </p:sp>
      <p:pic>
        <p:nvPicPr>
          <p:cNvPr id="22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2204244"/>
            <a:ext cx="10715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36"/>
          <p:cNvSpPr>
            <a:spLocks noChangeArrowheads="1"/>
          </p:cNvSpPr>
          <p:nvPr/>
        </p:nvSpPr>
        <p:spPr bwMode="auto">
          <a:xfrm>
            <a:off x="3879850" y="2709069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>
            <a:off x="6376988" y="2709069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pic>
        <p:nvPicPr>
          <p:cNvPr id="25" name="Picture 39" descr="ANd9GcQzIDkOtqhx3nNqeq6jcqpxY9ZbFcyM7SkFVo2j0e5U9dhEDyQ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4425" y="2420144"/>
            <a:ext cx="11525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5068888" y="1712119"/>
            <a:ext cx="598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Prion</a:t>
            </a:r>
          </a:p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rods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5232400" y="3369469"/>
            <a:ext cx="598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b="1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fibrils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7680325" y="1928019"/>
            <a:ext cx="865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Prion plaques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7608888" y="3440906"/>
            <a:ext cx="854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rgbClr val="000000"/>
                </a:solidFill>
                <a:latin typeface="Arial Unicode MS" charset="0"/>
              </a:rPr>
              <a:t>Senile</a:t>
            </a:r>
          </a:p>
          <a:p>
            <a:r>
              <a:rPr lang="it-IT" b="1">
                <a:solidFill>
                  <a:srgbClr val="000000"/>
                </a:solidFill>
                <a:latin typeface="Arial Unicode MS" charset="0"/>
              </a:rPr>
              <a:t> plaques</a:t>
            </a:r>
            <a:endParaRPr lang="it-IT" b="1">
              <a:solidFill>
                <a:srgbClr val="000000"/>
              </a:solidFill>
              <a:latin typeface="Symbol" charset="2"/>
            </a:endParaRP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28600" y="124619"/>
            <a:ext cx="8208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E7240F"/>
                </a:solidFill>
                <a:latin typeface="Garamond" pitchFamily="18" charset="0"/>
                <a:ea typeface="+mn-ea"/>
                <a:cs typeface="+mn-cs"/>
              </a:rPr>
              <a:t>….. and many similarities</a:t>
            </a:r>
          </a:p>
        </p:txBody>
      </p:sp>
      <p:pic>
        <p:nvPicPr>
          <p:cNvPr id="31" name="Picture 45" descr="Parkinsons disease"/>
          <p:cNvPicPr>
            <a:picLocks noChangeAspect="1" noChangeArrowheads="1"/>
          </p:cNvPicPr>
          <p:nvPr/>
        </p:nvPicPr>
        <p:blipFill>
          <a:blip r:embed="rId3"/>
          <a:srcRect t="79803" r="55118"/>
          <a:stretch>
            <a:fillRect/>
          </a:stretch>
        </p:blipFill>
        <p:spPr bwMode="auto">
          <a:xfrm>
            <a:off x="839788" y="3369469"/>
            <a:ext cx="21383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44</a:t>
            </a:fld>
            <a:endParaRPr lang="it-IT"/>
          </a:p>
        </p:txBody>
      </p:sp>
      <p:sp>
        <p:nvSpPr>
          <p:cNvPr id="3" name="Slide Number Placeholder 3"/>
          <p:cNvSpPr txBox="1">
            <a:spLocks noGrp="1"/>
          </p:cNvSpPr>
          <p:nvPr/>
        </p:nvSpPr>
        <p:spPr bwMode="auto">
          <a:xfrm>
            <a:off x="6548438" y="607774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fld id="{51254F6E-D129-1B4E-B177-0517A5A02FD5}" type="slidenum">
              <a:rPr lang="it-IT" sz="1200">
                <a:solidFill>
                  <a:srgbClr val="898989"/>
                </a:solidFill>
                <a:latin typeface="Arial Unicode MS" charset="0"/>
              </a:rPr>
              <a:pPr algn="r"/>
              <a:t>44</a:t>
            </a:fld>
            <a:endParaRPr lang="it-IT" sz="1200">
              <a:solidFill>
                <a:srgbClr val="898989"/>
              </a:solidFill>
              <a:latin typeface="Arial Unicode MS" charset="0"/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393700"/>
            <a:ext cx="82550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45</a:t>
            </a:fld>
            <a:endParaRPr lang="it-IT"/>
          </a:p>
        </p:txBody>
      </p:sp>
      <p:sp>
        <p:nvSpPr>
          <p:cNvPr id="3" name="Segnaposto numero diapositiva 16"/>
          <p:cNvSpPr txBox="1">
            <a:spLocks noGrp="1"/>
          </p:cNvSpPr>
          <p:nvPr/>
        </p:nvSpPr>
        <p:spPr>
          <a:xfrm>
            <a:off x="6553200" y="6406356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fld id="{DDE1FD4B-430E-3C4D-8045-2891A7C87A3E}" type="slidenum">
              <a:rPr lang="en-US" sz="1200">
                <a:solidFill>
                  <a:srgbClr val="898989"/>
                </a:solidFill>
              </a:rPr>
              <a:pPr algn="r"/>
              <a:t>45</a:t>
            </a:fld>
            <a:endParaRPr 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0" y="1589881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3993085" y="1396"/>
            <a:ext cx="1522619" cy="395212"/>
            <a:chOff x="2819400" y="685800"/>
            <a:chExt cx="3657600" cy="99060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7"/>
            <a:srcRect r="3912"/>
            <a:stretch>
              <a:fillRect/>
            </a:stretch>
          </p:blipFill>
          <p:spPr bwMode="auto">
            <a:xfrm>
              <a:off x="2819400" y="685800"/>
              <a:ext cx="3657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41098" y="1516759"/>
              <a:ext cx="1961429" cy="13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81000" y="65881"/>
            <a:ext cx="8685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600" b="1">
                <a:solidFill>
                  <a:schemeClr val="tx1"/>
                </a:solidFill>
                <a:latin typeface="Calibri" charset="0"/>
              </a:rPr>
              <a:t>A multifactorial prion disease pathogenesis?</a:t>
            </a:r>
            <a:endParaRPr lang="en-US" sz="3600" b="1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9050" y="6330156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Klamt  F.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Free Radic. Biol. Med.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2001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30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1137-44.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Milhavet O.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Proc. Natl. Acad. Sci. U S A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2000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97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13937-42.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Pamplona R.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Free Radic. Biol. Med.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2008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45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1159-66.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5257800" y="6355556"/>
            <a:ext cx="22621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700">
                <a:solidFill>
                  <a:schemeClr val="tx1"/>
                </a:solidFill>
                <a:latin typeface="Calibri" charset="0"/>
              </a:rPr>
              <a:t>Singh N.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et al. 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Antioxid. Redox Signal.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2010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12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1271-94</a:t>
            </a:r>
            <a:endParaRPr lang="en-US" sz="700">
              <a:solidFill>
                <a:schemeClr val="tx1"/>
              </a:solidFill>
              <a:latin typeface="Calibri" charset="0"/>
            </a:endParaRPr>
          </a:p>
          <a:p>
            <a:r>
              <a:rPr lang="en-GB" sz="700">
                <a:solidFill>
                  <a:schemeClr val="tx1"/>
                </a:solidFill>
                <a:latin typeface="Calibri" charset="0"/>
              </a:rPr>
              <a:t>Lehmann S.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Curr. Opin. Chem. Biol.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2002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6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187–192</a:t>
            </a:r>
          </a:p>
          <a:p>
            <a:r>
              <a:rPr lang="en-US" sz="700">
                <a:solidFill>
                  <a:schemeClr val="tx1"/>
                </a:solidFill>
                <a:latin typeface="Calibri" charset="0"/>
              </a:rPr>
              <a:t>Novitskaya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V.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et al. J. Biol. Chem.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2006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281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13828-26</a:t>
            </a:r>
            <a:endParaRPr lang="en-US" sz="70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46</a:t>
            </a:fld>
            <a:endParaRPr lang="it-IT"/>
          </a:p>
        </p:txBody>
      </p:sp>
      <p:sp>
        <p:nvSpPr>
          <p:cNvPr id="3" name="Arrotonda angolo diagonale rettangolo 2"/>
          <p:cNvSpPr/>
          <p:nvPr/>
        </p:nvSpPr>
        <p:spPr>
          <a:xfrm>
            <a:off x="100013" y="1328738"/>
            <a:ext cx="3505200" cy="1295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5" name="Titolo 11"/>
          <p:cNvSpPr>
            <a:spLocks noGrp="1"/>
          </p:cNvSpPr>
          <p:nvPr/>
        </p:nvSpPr>
        <p:spPr bwMode="auto">
          <a:xfrm>
            <a:off x="633413" y="10953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0">
                <a:effectLst>
                  <a:outerShdw blurRad="38100" dist="38100" dir="2700000" algn="tl">
                    <a:srgbClr val="DDDDDD"/>
                  </a:outerShdw>
                </a:effectLst>
              </a:rPr>
              <a:t>DEVELOPMENT OF HYBRID LIPOIC ACID DERIVATIVES AGAINST PRION DISEASES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605213" y="1470026"/>
            <a:ext cx="5486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was administered to a patient affected by prion disesases showing moderate therapeutic effects </a:t>
            </a:r>
            <a:r>
              <a:rPr lang="en-GB" sz="1000">
                <a:solidFill>
                  <a:schemeClr val="tx1"/>
                </a:solidFill>
              </a:rPr>
              <a:t>Drisko, J.  </a:t>
            </a:r>
            <a:r>
              <a:rPr lang="en-GB" sz="1000" i="1">
                <a:solidFill>
                  <a:schemeClr val="tx1"/>
                </a:solidFill>
              </a:rPr>
              <a:t>J. Am. Coll. Nutr.</a:t>
            </a:r>
            <a:r>
              <a:rPr lang="en-GB" sz="1000">
                <a:solidFill>
                  <a:schemeClr val="tx1"/>
                </a:solidFill>
              </a:rPr>
              <a:t> </a:t>
            </a:r>
            <a:r>
              <a:rPr lang="en-GB" sz="1000" b="1">
                <a:solidFill>
                  <a:schemeClr val="tx1"/>
                </a:solidFill>
              </a:rPr>
              <a:t>2002</a:t>
            </a:r>
            <a:r>
              <a:rPr lang="en-GB" sz="1000">
                <a:solidFill>
                  <a:schemeClr val="tx1"/>
                </a:solidFill>
              </a:rPr>
              <a:t>, </a:t>
            </a:r>
            <a:r>
              <a:rPr lang="en-GB" sz="1000" i="1">
                <a:solidFill>
                  <a:schemeClr val="tx1"/>
                </a:solidFill>
              </a:rPr>
              <a:t>21</a:t>
            </a:r>
            <a:r>
              <a:rPr lang="en-GB" sz="1000">
                <a:solidFill>
                  <a:schemeClr val="tx1"/>
                </a:solidFill>
              </a:rPr>
              <a:t>, 22-5.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 is an endogenous antioxidant;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is well tolerated in vivo;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is chemically linkable to amine groups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941888" y="1176338"/>
            <a:ext cx="255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000" b="1">
                <a:solidFill>
                  <a:schemeClr val="tx1"/>
                </a:solidFill>
              </a:rPr>
              <a:t>WHY LIPOIC ACID?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9" y="2700338"/>
            <a:ext cx="3608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252538"/>
            <a:ext cx="3035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547813" y="2166938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b="1">
                <a:solidFill>
                  <a:schemeClr val="tx1"/>
                </a:solidFill>
                <a:latin typeface="Calibri" charset="0"/>
              </a:rPr>
              <a:t>17</a:t>
            </a:r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328607" y="3386137"/>
            <a:ext cx="8867778" cy="3122611"/>
            <a:chOff x="228600" y="3296168"/>
            <a:chExt cx="8868098" cy="3122045"/>
          </a:xfrm>
        </p:grpSpPr>
        <p:sp>
          <p:nvSpPr>
            <p:cNvPr id="14" name="Arrotonda angolo diagonale rettangolo 13"/>
            <p:cNvSpPr/>
            <p:nvPr/>
          </p:nvSpPr>
          <p:spPr>
            <a:xfrm>
              <a:off x="4724566" y="5338910"/>
              <a:ext cx="1447852" cy="838048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5" name="Arrotonda angolo diagonale rettangolo 14"/>
            <p:cNvSpPr/>
            <p:nvPr/>
          </p:nvSpPr>
          <p:spPr>
            <a:xfrm>
              <a:off x="7620270" y="4119931"/>
              <a:ext cx="1295446" cy="863443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6" name="Arrotonda angolo diagonale rettangolo 15"/>
            <p:cNvSpPr/>
            <p:nvPr/>
          </p:nvSpPr>
          <p:spPr>
            <a:xfrm>
              <a:off x="1828863" y="3962797"/>
              <a:ext cx="1447852" cy="838048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grpSp>
          <p:nvGrpSpPr>
            <p:cNvPr id="17" name="Gruppo 16"/>
            <p:cNvGrpSpPr>
              <a:grpSpLocks/>
            </p:cNvGrpSpPr>
            <p:nvPr/>
          </p:nvGrpSpPr>
          <p:grpSpPr bwMode="auto">
            <a:xfrm>
              <a:off x="228600" y="3296168"/>
              <a:ext cx="8868098" cy="3122045"/>
              <a:chOff x="228600" y="3296168"/>
              <a:chExt cx="8868098" cy="3122045"/>
            </a:xfrm>
          </p:grpSpPr>
          <p:grpSp>
            <p:nvGrpSpPr>
              <p:cNvPr id="18" name="Gruppo 17"/>
              <p:cNvGrpSpPr>
                <a:grpSpLocks/>
              </p:cNvGrpSpPr>
              <p:nvPr/>
            </p:nvGrpSpPr>
            <p:grpSpPr bwMode="auto">
              <a:xfrm>
                <a:off x="228600" y="3296168"/>
                <a:ext cx="7544076" cy="3122045"/>
                <a:chOff x="228600" y="3296168"/>
                <a:chExt cx="7544076" cy="3122045"/>
              </a:xfrm>
            </p:grpSpPr>
            <p:sp>
              <p:nvSpPr>
                <p:cNvPr id="22" name="Oval 5"/>
                <p:cNvSpPr/>
                <p:nvPr/>
              </p:nvSpPr>
              <p:spPr bwMode="auto">
                <a:xfrm rot="21030813">
                  <a:off x="862041" y="4262780"/>
                  <a:ext cx="1092239" cy="37458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3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2875988" y="5496767"/>
                  <a:ext cx="1199932" cy="642960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4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-160140" y="3923047"/>
                  <a:ext cx="1891956" cy="63819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dirty="0"/>
                    <a:t>		</a:t>
                  </a:r>
                </a:p>
              </p:txBody>
            </p:sp>
            <p:sp>
              <p:nvSpPr>
                <p:cNvPr id="25" name="Oval 5"/>
                <p:cNvSpPr/>
                <p:nvPr/>
              </p:nvSpPr>
              <p:spPr bwMode="auto">
                <a:xfrm rot="21030813">
                  <a:off x="6580421" y="4335792"/>
                  <a:ext cx="1192255" cy="372994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6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5804259" y="4234145"/>
                  <a:ext cx="1415793" cy="603272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pic>
              <p:nvPicPr>
                <p:cNvPr id="27" name="Immagine 26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28600" y="3577638"/>
                  <a:ext cx="3149487" cy="1409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Oval 5"/>
                <p:cNvSpPr/>
                <p:nvPr/>
              </p:nvSpPr>
              <p:spPr bwMode="auto">
                <a:xfrm rot="21030813">
                  <a:off x="3833948" y="5648416"/>
                  <a:ext cx="941421" cy="377756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pic>
              <p:nvPicPr>
                <p:cNvPr id="29" name="Immagine 28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110585" y="5497230"/>
                  <a:ext cx="3149487" cy="889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" name="CasellaDiTesto 18"/>
              <p:cNvSpPr txBox="1">
                <a:spLocks noChangeArrowheads="1"/>
              </p:cNvSpPr>
              <p:nvPr/>
            </p:nvSpPr>
            <p:spPr bwMode="auto">
              <a:xfrm>
                <a:off x="990600" y="5181600"/>
                <a:ext cx="8858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14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n=2</a:t>
                </a:r>
              </a:p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15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n=1</a:t>
                </a:r>
              </a:p>
            </p:txBody>
          </p:sp>
          <p:sp>
            <p:nvSpPr>
              <p:cNvPr id="20" name="CasellaDiTesto 19"/>
              <p:cNvSpPr txBox="1">
                <a:spLocks noChangeArrowheads="1"/>
              </p:cNvSpPr>
              <p:nvPr/>
            </p:nvSpPr>
            <p:spPr bwMode="auto">
              <a:xfrm>
                <a:off x="6932073" y="5105400"/>
                <a:ext cx="21646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it-IT" sz="1600" b="1">
                    <a:solidFill>
                      <a:schemeClr val="tx1"/>
                    </a:solidFill>
                    <a:latin typeface="Calibri" charset="0"/>
                  </a:rPr>
                  <a:t>16</a:t>
                </a:r>
              </a:p>
              <a:p>
                <a:pPr algn="ctr"/>
                <a:r>
                  <a:rPr lang="it-IT" sz="1600">
                    <a:solidFill>
                      <a:schemeClr val="tx1"/>
                    </a:solidFill>
                    <a:latin typeface="Calibri" charset="0"/>
                  </a:rPr>
                  <a:t>Lipocrine</a:t>
                </a:r>
              </a:p>
              <a:p>
                <a:pPr algn="ctr"/>
                <a:r>
                  <a:rPr lang="it-IT" sz="1200">
                    <a:solidFill>
                      <a:schemeClr val="tx1"/>
                    </a:solidFill>
                    <a:latin typeface="Calibri" charset="0"/>
                  </a:rPr>
                  <a:t>Rosini</a:t>
                </a:r>
                <a:r>
                  <a:rPr lang="it-IT" sz="1200" i="1">
                    <a:solidFill>
                      <a:schemeClr val="tx1"/>
                    </a:solidFill>
                    <a:latin typeface="Calibri" charset="0"/>
                  </a:rPr>
                  <a:t> et al. J. Med. Chem. </a:t>
                </a:r>
                <a:r>
                  <a:rPr lang="it-IT" sz="1200" b="1">
                    <a:solidFill>
                      <a:schemeClr val="tx1"/>
                    </a:solidFill>
                    <a:latin typeface="Calibri" charset="0"/>
                  </a:rPr>
                  <a:t>2005</a:t>
                </a:r>
                <a:r>
                  <a:rPr lang="it-IT" sz="1200">
                    <a:solidFill>
                      <a:schemeClr val="tx1"/>
                    </a:solidFill>
                    <a:latin typeface="Calibri" charset="0"/>
                  </a:rPr>
                  <a:t> </a:t>
                </a:r>
              </a:p>
            </p:txBody>
          </p:sp>
          <p:sp>
            <p:nvSpPr>
              <p:cNvPr id="21" name="CasellaDiTesto 20"/>
              <p:cNvSpPr txBox="1">
                <a:spLocks noChangeArrowheads="1"/>
              </p:cNvSpPr>
              <p:nvPr/>
            </p:nvSpPr>
            <p:spPr bwMode="auto">
              <a:xfrm>
                <a:off x="4038600" y="4419600"/>
                <a:ext cx="88775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12: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 n=2</a:t>
                </a:r>
              </a:p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13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n=1</a:t>
                </a:r>
              </a:p>
            </p:txBody>
          </p:sp>
        </p:grpSp>
      </p:grpSp>
      <p:pic>
        <p:nvPicPr>
          <p:cNvPr id="12" name="Picture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9813" y="3995738"/>
            <a:ext cx="2838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-52387" y="6410326"/>
            <a:ext cx="845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S. Bongarzone,* H. N. Ai Tran,* A. Cavall, M. Roberti, M. Rosini, P. Carloni, G. Legname, M. L. Bolognesi 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ChemMedChem </a:t>
            </a:r>
            <a:r>
              <a:rPr lang="it-IT" sz="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2011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601</a:t>
            </a:r>
          </a:p>
          <a:p>
            <a:r>
              <a:rPr lang="en-US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* These authors contributed equally to this work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47</a:t>
            </a:fld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4" y="251286"/>
            <a:ext cx="8109286" cy="61153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50825" y="433388"/>
            <a:ext cx="79930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Multitarget drug discovery timeline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187" y="3560763"/>
            <a:ext cx="1841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3437" y="1466850"/>
            <a:ext cx="30257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Decker</a:t>
            </a:r>
            <a:r>
              <a:rPr lang="en-US" sz="2000" b="1" u="sng">
                <a:solidFill>
                  <a:schemeClr val="tx1"/>
                </a:solidFill>
              </a:rPr>
              <a:t>:</a:t>
            </a:r>
            <a:r>
              <a:rPr lang="en-US" sz="2000" b="1">
                <a:solidFill>
                  <a:schemeClr val="tx1"/>
                </a:solidFill>
              </a:rPr>
              <a:t>  “</a:t>
            </a:r>
            <a:r>
              <a:rPr lang="en-US" altLang="ja-JP" sz="1600" b="1" i="1">
                <a:solidFill>
                  <a:schemeClr val="tx1"/>
                </a:solidFill>
              </a:rPr>
              <a:t>Hybrid molecules/designed multiple compounds with antiamnesic properties</a:t>
            </a:r>
            <a:r>
              <a:rPr lang="en-US" sz="2000" b="1" i="1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6" y="5140325"/>
            <a:ext cx="2951163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Morphy:</a:t>
            </a:r>
            <a:r>
              <a:rPr lang="en-US" sz="2000" b="1">
                <a:solidFill>
                  <a:schemeClr val="tx1"/>
                </a:solidFill>
              </a:rPr>
              <a:t> “</a:t>
            </a:r>
            <a:r>
              <a:rPr lang="en-US" altLang="ja-JP" sz="1600" b="1" i="1">
                <a:solidFill>
                  <a:schemeClr val="tx1"/>
                </a:solidFill>
              </a:rPr>
              <a:t>Designed multiple ligands. An emerging drug discovery paradigm</a:t>
            </a:r>
            <a:r>
              <a:rPr lang="en-US" sz="2000" b="1" i="1">
                <a:solidFill>
                  <a:schemeClr val="tx1"/>
                </a:solidFill>
              </a:rPr>
              <a:t>”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5287" y="3575050"/>
            <a:ext cx="8820150" cy="269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22262" y="3359150"/>
            <a:ext cx="790575" cy="381000"/>
            <a:chOff x="204" y="558"/>
            <a:chExt cx="498" cy="24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2005</a:t>
              </a: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724525" y="3378200"/>
            <a:ext cx="790575" cy="381000"/>
            <a:chOff x="204" y="558"/>
            <a:chExt cx="498" cy="24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2007</a:t>
              </a: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130550" y="3359150"/>
            <a:ext cx="790575" cy="381000"/>
            <a:chOff x="204" y="558"/>
            <a:chExt cx="498" cy="24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2006</a:t>
              </a:r>
            </a:p>
          </p:txBody>
        </p:sp>
      </p:grp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924" y="1298575"/>
            <a:ext cx="3311526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Youdim: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</a:rPr>
              <a:t>“</a:t>
            </a:r>
            <a:r>
              <a:rPr lang="en-US" altLang="ja-JP" sz="1600" b="1" i="1">
                <a:solidFill>
                  <a:schemeClr val="tx1"/>
                </a:solidFill>
              </a:rPr>
              <a:t>Multi-functional drugs for various CNS targets in the treatment of neurodegenerative disorders</a:t>
            </a:r>
            <a:r>
              <a:rPr lang="en-US" sz="1600" b="1" i="1">
                <a:solidFill>
                  <a:schemeClr val="tx1"/>
                </a:solidFill>
              </a:rPr>
              <a:t>”</a:t>
            </a:r>
            <a:endParaRPr lang="it-IT" sz="1600" b="1" i="1">
              <a:solidFill>
                <a:schemeClr val="tx1"/>
              </a:solidFill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755650" y="3778250"/>
            <a:ext cx="0" cy="1263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755650" y="2451100"/>
            <a:ext cx="0" cy="86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3563937" y="374650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6154737" y="2667000"/>
            <a:ext cx="1588" cy="719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130550" y="4178300"/>
            <a:ext cx="3240087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u="sng">
                <a:solidFill>
                  <a:srgbClr val="CC3300"/>
                </a:solidFill>
              </a:rPr>
              <a:t>Millan:</a:t>
            </a:r>
            <a:r>
              <a:rPr lang="en-US" sz="2000" b="1" u="sng">
                <a:solidFill>
                  <a:srgbClr val="CC3300"/>
                </a:solidFill>
              </a:rPr>
              <a:t> “</a:t>
            </a:r>
            <a:r>
              <a:rPr lang="en-US" altLang="ja-JP" sz="1600" b="1" i="1">
                <a:solidFill>
                  <a:srgbClr val="000000"/>
                </a:solidFill>
              </a:rPr>
              <a:t>Multi-target strategies for the improved treatment of depressive states</a:t>
            </a:r>
            <a:r>
              <a:rPr lang="en-US" sz="2000" b="1" i="1">
                <a:solidFill>
                  <a:srgbClr val="000000"/>
                </a:solidFill>
              </a:rPr>
              <a:t>”</a:t>
            </a:r>
            <a:endParaRPr lang="it-IT" sz="2000" b="1" i="1">
              <a:solidFill>
                <a:srgbClr val="000000"/>
              </a:solidFill>
            </a:endParaRPr>
          </a:p>
        </p:txBody>
      </p: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8101012" y="3379788"/>
            <a:ext cx="790575" cy="381000"/>
            <a:chOff x="204" y="558"/>
            <a:chExt cx="498" cy="240"/>
          </a:xfrm>
        </p:grpSpPr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2008</a:t>
              </a:r>
            </a:p>
          </p:txBody>
        </p:sp>
      </p:grp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8531225" y="3746500"/>
            <a:ext cx="0" cy="1655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26" name="Immagine 3"/>
          <p:cNvPicPr>
            <a:picLocks noChangeAspect="1"/>
          </p:cNvPicPr>
          <p:nvPr/>
        </p:nvPicPr>
        <p:blipFill>
          <a:blip r:embed="rId2"/>
          <a:srcRect r="9286"/>
          <a:stretch>
            <a:fillRect/>
          </a:stretch>
        </p:blipFill>
        <p:spPr bwMode="auto">
          <a:xfrm>
            <a:off x="3275012" y="5618163"/>
            <a:ext cx="58134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magine 4"/>
          <p:cNvPicPr>
            <a:picLocks noChangeAspect="1"/>
          </p:cNvPicPr>
          <p:nvPr/>
        </p:nvPicPr>
        <p:blipFill>
          <a:blip r:embed="rId3"/>
          <a:srcRect b="3970"/>
          <a:stretch>
            <a:fillRect/>
          </a:stretch>
        </p:blipFill>
        <p:spPr bwMode="auto">
          <a:xfrm>
            <a:off x="7099300" y="4970463"/>
            <a:ext cx="21161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2" y="3746500"/>
            <a:ext cx="892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youd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162175"/>
            <a:ext cx="7667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2075" y="1127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2100" y="163513"/>
            <a:ext cx="8567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MTDD Strategy: a successful example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887413"/>
            <a:ext cx="47418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0825" y="6505575"/>
            <a:ext cx="5211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Curr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Opin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Biol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13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303 (2009)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950" y="112713"/>
            <a:ext cx="8567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MTDD Strategy: a successful example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675" y="6454775"/>
            <a:ext cx="5040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Geldenhuysa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Progr</a:t>
            </a:r>
            <a:r>
              <a:rPr 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Neurobiol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94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, 347 (2011)</a:t>
            </a:r>
          </a:p>
        </p:txBody>
      </p:sp>
      <p:pic>
        <p:nvPicPr>
          <p:cNvPr id="5" name="Picture 7" descr="Full-size ima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1484313"/>
            <a:ext cx="3581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95374" y="5549900"/>
            <a:ext cx="4913463" cy="3762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1" dirty="0" err="1">
                <a:ea typeface="ＭＳ Ｐゴシック" charset="0"/>
                <a:cs typeface="+mn-cs"/>
              </a:rPr>
              <a:t>Ladostigil</a:t>
            </a:r>
            <a:r>
              <a:rPr lang="it-IT" sz="1800" b="1" dirty="0">
                <a:ea typeface="ＭＳ Ｐゴシック" charset="0"/>
                <a:cs typeface="+mn-cs"/>
              </a:rPr>
              <a:t> </a:t>
            </a:r>
            <a:r>
              <a:rPr lang="it-IT" sz="1800" b="1" dirty="0" err="1">
                <a:ea typeface="ＭＳ Ｐゴシック" charset="0"/>
                <a:cs typeface="+mn-cs"/>
              </a:rPr>
              <a:t>is</a:t>
            </a:r>
            <a:r>
              <a:rPr lang="it-IT" sz="1800" b="1" dirty="0">
                <a:ea typeface="ＭＳ Ｐゴシック" charset="0"/>
                <a:cs typeface="+mn-cs"/>
              </a:rPr>
              <a:t> </a:t>
            </a:r>
            <a:r>
              <a:rPr lang="it-IT" sz="1800" b="1" dirty="0" err="1">
                <a:ea typeface="ＭＳ Ｐゴシック" charset="0"/>
                <a:cs typeface="+mn-cs"/>
              </a:rPr>
              <a:t>currently</a:t>
            </a:r>
            <a:r>
              <a:rPr lang="it-IT" sz="1800" b="1" dirty="0">
                <a:ea typeface="ＭＳ Ｐゴシック" charset="0"/>
                <a:cs typeface="+mn-cs"/>
              </a:rPr>
              <a:t> in </a:t>
            </a:r>
            <a:r>
              <a:rPr lang="it-IT" sz="1800" b="1" dirty="0" err="1">
                <a:ea typeface="ＭＳ Ｐゴシック" charset="0"/>
                <a:cs typeface="+mn-cs"/>
              </a:rPr>
              <a:t>Phase</a:t>
            </a:r>
            <a:r>
              <a:rPr lang="it-IT" sz="1800" b="1" dirty="0">
                <a:ea typeface="ＭＳ Ｐゴシック" charset="0"/>
                <a:cs typeface="+mn-cs"/>
              </a:rPr>
              <a:t> II </a:t>
            </a:r>
            <a:r>
              <a:rPr lang="it-IT" sz="1800" b="1" dirty="0" err="1">
                <a:ea typeface="ＭＳ Ｐゴシック" charset="0"/>
                <a:cs typeface="+mn-cs"/>
              </a:rPr>
              <a:t>studies</a:t>
            </a:r>
            <a:r>
              <a:rPr lang="it-IT" b="1" dirty="0">
                <a:ea typeface="ＭＳ Ｐゴシック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45482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1463" y="242093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Combinations vs multitarget drugs: a clash of the Titans in the polypharmacology arena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11863" y="487283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92075" y="2767805"/>
            <a:ext cx="1371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Drug-drug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interaction</a:t>
            </a:r>
            <a:endParaRPr lang="en-US" sz="1800" b="1">
              <a:solidFill>
                <a:schemeClr val="tx1"/>
              </a:solidFill>
              <a:latin typeface="Helvetica" charset="0"/>
              <a:ea typeface="Times New Roman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2075" y="3704430"/>
            <a:ext cx="14605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Patient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compliance</a:t>
            </a:r>
          </a:p>
        </p:txBody>
      </p:sp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1927225" y="3650455"/>
          <a:ext cx="6408738" cy="1800226"/>
        </p:xfrm>
        <a:graphic>
          <a:graphicData uri="http://schemas.openxmlformats.org/drawingml/2006/table">
            <a:tbl>
              <a:tblPr/>
              <a:tblGrid>
                <a:gridCol w="1944688"/>
                <a:gridCol w="2592387"/>
                <a:gridCol w="1871663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37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7472363" y="467598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2503488" y="373935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2557463" y="4641055"/>
            <a:ext cx="614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4787900" y="37044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1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7451725" y="37044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69"/>
          <p:cNvGraphicFramePr>
            <a:graphicFrameLocks noGrp="1"/>
          </p:cNvGraphicFramePr>
          <p:nvPr/>
        </p:nvGraphicFramePr>
        <p:xfrm>
          <a:off x="1927225" y="1832768"/>
          <a:ext cx="6408738" cy="1763713"/>
        </p:xfrm>
        <a:graphic>
          <a:graphicData uri="http://schemas.openxmlformats.org/drawingml/2006/table">
            <a:tbl>
              <a:tblPr/>
              <a:tblGrid>
                <a:gridCol w="1944688"/>
                <a:gridCol w="2592387"/>
                <a:gridCol w="1871663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40"/>
          <p:cNvSpPr txBox="1"/>
          <p:nvPr/>
        </p:nvSpPr>
        <p:spPr>
          <a:xfrm>
            <a:off x="1750808" y="2000624"/>
            <a:ext cx="146575" cy="248721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2369746" y="1903609"/>
            <a:ext cx="972211" cy="450084"/>
            <a:chOff x="5938110" y="3732580"/>
            <a:chExt cx="1225296" cy="612648"/>
          </a:xfrm>
          <a:scene3d>
            <a:camera prst="isometricOffAxis2Top"/>
            <a:lightRig rig="threePt" dir="t"/>
          </a:scene3d>
        </p:grpSpPr>
        <p:grpSp>
          <p:nvGrpSpPr>
            <p:cNvPr id="16" name="Group 7"/>
            <p:cNvGrpSpPr/>
            <p:nvPr/>
          </p:nvGrpSpPr>
          <p:grpSpPr>
            <a:xfrm>
              <a:off x="5938110" y="3732580"/>
              <a:ext cx="1225296" cy="612648"/>
              <a:chOff x="920808" y="1622352"/>
              <a:chExt cx="1225296" cy="612648"/>
            </a:xfrm>
            <a:solidFill>
              <a:srgbClr val="92D050"/>
            </a:solidFill>
          </p:grpSpPr>
          <p:sp>
            <p:nvSpPr>
              <p:cNvPr id="18" name="Flowchart: Delay 8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 w="114300" prst="artDeco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19" name="Flowchart: Delay 46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17" name="TextBox 44"/>
            <p:cNvSpPr txBox="1"/>
            <p:nvPr/>
          </p:nvSpPr>
          <p:spPr>
            <a:xfrm>
              <a:off x="6014005" y="3880173"/>
              <a:ext cx="184731" cy="307777"/>
            </a:xfrm>
            <a:prstGeom prst="rect">
              <a:avLst/>
            </a:prstGeom>
            <a:noFill/>
            <a:sp3d extrusionH="31750">
              <a:bevelT w="114300" prst="artDeco"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0" name="Group 29"/>
          <p:cNvGrpSpPr/>
          <p:nvPr/>
        </p:nvGrpSpPr>
        <p:grpSpPr>
          <a:xfrm>
            <a:off x="2119011" y="1602878"/>
            <a:ext cx="829990" cy="639301"/>
            <a:chOff x="3953864" y="3727092"/>
            <a:chExt cx="1225296" cy="612648"/>
          </a:xfrm>
          <a:solidFill>
            <a:schemeClr val="accent2">
              <a:lumMod val="40000"/>
              <a:lumOff val="60000"/>
            </a:schemeClr>
          </a:solidFill>
          <a:scene3d>
            <a:camera prst="isometricOffAxis1Top"/>
            <a:lightRig rig="threePt" dir="t"/>
          </a:scene3d>
        </p:grpSpPr>
        <p:grpSp>
          <p:nvGrpSpPr>
            <p:cNvPr id="21" name="Group 39"/>
            <p:cNvGrpSpPr/>
            <p:nvPr/>
          </p:nvGrpSpPr>
          <p:grpSpPr>
            <a:xfrm>
              <a:off x="3953864" y="3727092"/>
              <a:ext cx="1225296" cy="612648"/>
              <a:chOff x="920808" y="1622352"/>
              <a:chExt cx="1225296" cy="612648"/>
            </a:xfrm>
            <a:grpFill/>
          </p:grpSpPr>
          <p:sp>
            <p:nvSpPr>
              <p:cNvPr id="23" name="Flowchart: Delay 50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4" name="Flowchart: Delay 51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22" name="TextBox 49"/>
            <p:cNvSpPr txBox="1"/>
            <p:nvPr/>
          </p:nvSpPr>
          <p:spPr>
            <a:xfrm>
              <a:off x="4194816" y="3818618"/>
              <a:ext cx="184731" cy="338554"/>
            </a:xfrm>
            <a:prstGeom prst="rect">
              <a:avLst/>
            </a:prstGeom>
            <a:grpFill/>
            <a:sp3d extrusionH="31750">
              <a:bevelT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5" name="Group 7"/>
          <p:cNvGrpSpPr/>
          <p:nvPr/>
        </p:nvGrpSpPr>
        <p:grpSpPr>
          <a:xfrm>
            <a:off x="6853573" y="1773693"/>
            <a:ext cx="1000962" cy="602645"/>
            <a:chOff x="920808" y="1622352"/>
            <a:chExt cx="1225296" cy="612648"/>
          </a:xfrm>
          <a:solidFill>
            <a:schemeClr val="bg1"/>
          </a:solidFill>
          <a:scene3d>
            <a:camera prst="isometricOffAxis2Top"/>
            <a:lightRig rig="threePt" dir="t"/>
          </a:scene3d>
        </p:grpSpPr>
        <p:sp>
          <p:nvSpPr>
            <p:cNvPr id="26" name="Flowchart: Delay 8"/>
            <p:cNvSpPr/>
            <p:nvPr/>
          </p:nvSpPr>
          <p:spPr>
            <a:xfrm flipH="1">
              <a:off x="920808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it-IT" sz="1200" dirty="0"/>
                <a:t>MT</a:t>
              </a:r>
              <a:endParaRPr lang="en-US" sz="1200" dirty="0"/>
            </a:p>
          </p:txBody>
        </p:sp>
        <p:sp>
          <p:nvSpPr>
            <p:cNvPr id="27" name="Flowchart: Delay 107"/>
            <p:cNvSpPr/>
            <p:nvPr/>
          </p:nvSpPr>
          <p:spPr>
            <a:xfrm>
              <a:off x="1533456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it-IT" sz="1200" dirty="0"/>
                <a:t>D</a:t>
              </a:r>
              <a:endParaRPr lang="en-US" sz="1200" dirty="0"/>
            </a:p>
          </p:txBody>
        </p:sp>
      </p:grpSp>
      <p:grpSp>
        <p:nvGrpSpPr>
          <p:cNvPr id="28" name="Group 39"/>
          <p:cNvGrpSpPr/>
          <p:nvPr/>
        </p:nvGrpSpPr>
        <p:grpSpPr>
          <a:xfrm>
            <a:off x="1746950" y="1915922"/>
            <a:ext cx="972211" cy="450084"/>
            <a:chOff x="920808" y="1622352"/>
            <a:chExt cx="1225296" cy="612648"/>
          </a:xfrm>
          <a:solidFill>
            <a:schemeClr val="accent1">
              <a:lumMod val="40000"/>
              <a:lumOff val="60000"/>
            </a:schemeClr>
          </a:solidFill>
          <a:scene3d>
            <a:camera prst="isometricTopUp"/>
            <a:lightRig rig="threePt" dir="t"/>
          </a:scene3d>
        </p:grpSpPr>
        <p:sp>
          <p:nvSpPr>
            <p:cNvPr id="29" name="Flowchart: Delay 41"/>
            <p:cNvSpPr/>
            <p:nvPr/>
          </p:nvSpPr>
          <p:spPr>
            <a:xfrm flipH="1">
              <a:off x="920808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0" name="Flowchart: Delay 42"/>
            <p:cNvSpPr/>
            <p:nvPr/>
          </p:nvSpPr>
          <p:spPr>
            <a:xfrm>
              <a:off x="1533456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/>
            </a:p>
          </p:txBody>
        </p:sp>
      </p:grpSp>
      <p:grpSp>
        <p:nvGrpSpPr>
          <p:cNvPr id="31" name="Group 29"/>
          <p:cNvGrpSpPr/>
          <p:nvPr/>
        </p:nvGrpSpPr>
        <p:grpSpPr>
          <a:xfrm>
            <a:off x="4711556" y="1819278"/>
            <a:ext cx="829990" cy="639301"/>
            <a:chOff x="3953864" y="3727092"/>
            <a:chExt cx="1225296" cy="612648"/>
          </a:xfrm>
          <a:solidFill>
            <a:schemeClr val="accent2">
              <a:lumMod val="40000"/>
              <a:lumOff val="60000"/>
            </a:schemeClr>
          </a:solidFill>
          <a:scene3d>
            <a:camera prst="isometricOffAxis1Top"/>
            <a:lightRig rig="threePt" dir="t"/>
          </a:scene3d>
        </p:grpSpPr>
        <p:grpSp>
          <p:nvGrpSpPr>
            <p:cNvPr id="32" name="Group 39"/>
            <p:cNvGrpSpPr/>
            <p:nvPr/>
          </p:nvGrpSpPr>
          <p:grpSpPr>
            <a:xfrm>
              <a:off x="3953864" y="3727092"/>
              <a:ext cx="1225296" cy="612648"/>
              <a:chOff x="920808" y="1622352"/>
              <a:chExt cx="1225296" cy="612648"/>
            </a:xfrm>
            <a:grpFill/>
          </p:grpSpPr>
          <p:sp>
            <p:nvSpPr>
              <p:cNvPr id="34" name="Flowchart: Delay 64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5" name="Flowchart: Delay 65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33" name="TextBox 63"/>
            <p:cNvSpPr txBox="1"/>
            <p:nvPr/>
          </p:nvSpPr>
          <p:spPr>
            <a:xfrm>
              <a:off x="4194816" y="3818618"/>
              <a:ext cx="184731" cy="338554"/>
            </a:xfrm>
            <a:prstGeom prst="rect">
              <a:avLst/>
            </a:prstGeom>
            <a:grpFill/>
            <a:sp3d extrusionH="31750">
              <a:bevelT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36" name="Picture 76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2503488" y="291226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7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4735513" y="284083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8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7400925" y="28408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71463" y="4783930"/>
            <a:ext cx="1879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Therapy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personalization</a:t>
            </a:r>
          </a:p>
        </p:txBody>
      </p:sp>
      <p:sp>
        <p:nvSpPr>
          <p:cNvPr id="40" name="Text Box 80"/>
          <p:cNvSpPr txBox="1">
            <a:spLocks noChangeArrowheads="1"/>
          </p:cNvSpPr>
          <p:nvPr/>
        </p:nvSpPr>
        <p:spPr bwMode="auto">
          <a:xfrm>
            <a:off x="179388" y="6458743"/>
            <a:ext cx="448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, </a:t>
            </a:r>
            <a:r>
              <a:rPr lang="en-US" sz="1600" b="1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Curr</a:t>
            </a:r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 Med </a:t>
            </a:r>
            <a:r>
              <a:rPr lang="en-US" sz="1600" b="1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 submitted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(2012)</a:t>
            </a:r>
          </a:p>
        </p:txBody>
      </p:sp>
      <p:pic>
        <p:nvPicPr>
          <p:cNvPr id="41" name="Picture 81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4808538" y="464105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turm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762250"/>
            <a:ext cx="17668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419100"/>
            <a:ext cx="84518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C7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sz="3800" b="1">
                <a:solidFill>
                  <a:srgbClr val="CC0000"/>
                </a:solidFill>
                <a:latin typeface="Batang" pitchFamily="18" charset="-127"/>
                <a:ea typeface="Arial" charset="0"/>
                <a:cs typeface="Arial" charset="0"/>
              </a:rPr>
              <a:t>Multi-Target Drug Discovery (MTDD</a:t>
            </a:r>
            <a:endParaRPr lang="en-US" sz="3800" b="1" i="1">
              <a:solidFill>
                <a:srgbClr val="676767"/>
              </a:solidFill>
              <a:latin typeface="Batang" pitchFamily="18" charset="-127"/>
              <a:ea typeface="Batang" pitchFamily="18" charset="-127"/>
              <a:cs typeface="Batang" pitchFamily="18" charset="-127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5500" y="1638300"/>
            <a:ext cx="736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en-GB" sz="2000" i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Modulating a multiplicity of targets can be an asset in treating a range of (complex) disorders e.g. psychiatry, cancer, asthma</a:t>
            </a:r>
            <a:endParaRPr lang="en-US" sz="2000" i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068638"/>
            <a:ext cx="7096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014663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068638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014663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73388" y="4059238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tablets</a:t>
            </a:r>
          </a:p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agents</a:t>
            </a:r>
            <a:endParaRPr lang="en-US" sz="1800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84763" y="4005263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1 tablet</a:t>
            </a:r>
          </a:p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agents</a:t>
            </a:r>
            <a:endParaRPr lang="en-US" sz="1800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19950" y="4005263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1 tablet</a:t>
            </a:r>
          </a:p>
          <a:p>
            <a:pPr algn="ctr">
              <a:defRPr/>
            </a:pPr>
            <a:r>
              <a:rPr lang="en-GB" sz="18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1 agent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19388" y="2628900"/>
            <a:ext cx="1497012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3625" y="2628900"/>
            <a:ext cx="1497013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29450" y="2628900"/>
            <a:ext cx="1497013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419350" y="4884738"/>
            <a:ext cx="2093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traditional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polypharmacy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13300" y="4829175"/>
            <a:ext cx="1735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fixed dose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combinations (FDCs)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991350" y="4810125"/>
            <a:ext cx="15271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designed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multiple ligand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018088" y="5756275"/>
            <a:ext cx="1317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Advair</a:t>
            </a:r>
          </a:p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Atripla</a:t>
            </a:r>
          </a:p>
          <a:p>
            <a:pPr algn="ctr"/>
            <a:r>
              <a:rPr lang="en-GB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etc.</a:t>
            </a:r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endParaRPr lang="en-US" b="1" i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12013" y="5789613"/>
            <a:ext cx="11874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Ziprasidone</a:t>
            </a:r>
          </a:p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Lapatinib</a:t>
            </a:r>
            <a:endParaRPr lang="en-US" b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b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etc.</a:t>
            </a:r>
            <a:endParaRPr lang="en-US" b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4988" y="2628900"/>
            <a:ext cx="1497012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6550" y="4884738"/>
            <a:ext cx="2093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folk 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medicine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2197100" y="36131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06900" y="36004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6515100" y="36004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78</TotalTime>
  <Words>2743</Words>
  <Application>Microsoft Macintosh PowerPoint</Application>
  <PresentationFormat>On-screen Show (4:3)</PresentationFormat>
  <Paragraphs>371</Paragraphs>
  <Slides>47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Brezza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Giampiero</dc:creator>
  <cp:lastModifiedBy>Apple</cp:lastModifiedBy>
  <cp:revision>10</cp:revision>
  <dcterms:created xsi:type="dcterms:W3CDTF">2014-02-15T10:07:54Z</dcterms:created>
  <dcterms:modified xsi:type="dcterms:W3CDTF">2015-03-31T15:54:06Z</dcterms:modified>
</cp:coreProperties>
</file>