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notesSlides/notesSlide3.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notesSlides/notesSlide4.xml" ContentType="application/vnd.openxmlformats-officedocument.presentationml.notesSlide+xml"/>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2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314" r:id="rId40"/>
    <p:sldId id="297" r:id="rId41"/>
    <p:sldId id="293" r:id="rId42"/>
    <p:sldId id="298" r:id="rId43"/>
    <p:sldId id="299" r:id="rId44"/>
    <p:sldId id="295" r:id="rId45"/>
    <p:sldId id="296" r:id="rId46"/>
    <p:sldId id="300" r:id="rId47"/>
    <p:sldId id="301" r:id="rId48"/>
    <p:sldId id="302" r:id="rId49"/>
    <p:sldId id="368" r:id="rId50"/>
    <p:sldId id="369" r:id="rId51"/>
    <p:sldId id="426" r:id="rId52"/>
    <p:sldId id="427" r:id="rId53"/>
    <p:sldId id="428" r:id="rId54"/>
    <p:sldId id="429" r:id="rId55"/>
    <p:sldId id="430" r:id="rId56"/>
    <p:sldId id="431" r:id="rId57"/>
    <p:sldId id="432" r:id="rId58"/>
    <p:sldId id="433" r:id="rId59"/>
    <p:sldId id="303" r:id="rId60"/>
    <p:sldId id="304" r:id="rId61"/>
    <p:sldId id="305" r:id="rId62"/>
    <p:sldId id="306" r:id="rId63"/>
    <p:sldId id="307" r:id="rId64"/>
    <p:sldId id="308" r:id="rId65"/>
    <p:sldId id="309" r:id="rId66"/>
    <p:sldId id="311" r:id="rId67"/>
    <p:sldId id="310" r:id="rId68"/>
    <p:sldId id="312" r:id="rId69"/>
    <p:sldId id="313" r:id="rId70"/>
    <p:sldId id="315" r:id="rId71"/>
    <p:sldId id="318" r:id="rId72"/>
    <p:sldId id="319" r:id="rId73"/>
    <p:sldId id="320" r:id="rId74"/>
    <p:sldId id="317" r:id="rId75"/>
    <p:sldId id="316"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8" r:id="rId92"/>
    <p:sldId id="339" r:id="rId93"/>
    <p:sldId id="336" r:id="rId94"/>
    <p:sldId id="364" r:id="rId95"/>
    <p:sldId id="340" r:id="rId96"/>
    <p:sldId id="337"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67" r:id="rId113"/>
    <p:sldId id="366" r:id="rId114"/>
    <p:sldId id="365" r:id="rId115"/>
    <p:sldId id="356" r:id="rId116"/>
    <p:sldId id="357" r:id="rId117"/>
    <p:sldId id="358" r:id="rId118"/>
    <p:sldId id="359" r:id="rId119"/>
    <p:sldId id="360" r:id="rId120"/>
    <p:sldId id="370" r:id="rId121"/>
    <p:sldId id="371" r:id="rId122"/>
    <p:sldId id="361" r:id="rId123"/>
    <p:sldId id="362" r:id="rId124"/>
    <p:sldId id="363"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6" r:id="rId139"/>
    <p:sldId id="385" r:id="rId140"/>
    <p:sldId id="563" r:id="rId141"/>
    <p:sldId id="387" r:id="rId142"/>
    <p:sldId id="388" r:id="rId143"/>
    <p:sldId id="389" r:id="rId144"/>
    <p:sldId id="390" r:id="rId145"/>
    <p:sldId id="391" r:id="rId146"/>
    <p:sldId id="392" r:id="rId147"/>
    <p:sldId id="419" r:id="rId148"/>
    <p:sldId id="393" r:id="rId149"/>
    <p:sldId id="394" r:id="rId150"/>
    <p:sldId id="420" r:id="rId151"/>
    <p:sldId id="421" r:id="rId152"/>
    <p:sldId id="422" r:id="rId153"/>
    <p:sldId id="423" r:id="rId154"/>
    <p:sldId id="424" r:id="rId155"/>
    <p:sldId id="425" r:id="rId156"/>
    <p:sldId id="395" r:id="rId157"/>
    <p:sldId id="396" r:id="rId158"/>
    <p:sldId id="397" r:id="rId159"/>
    <p:sldId id="398" r:id="rId160"/>
    <p:sldId id="399" r:id="rId161"/>
    <p:sldId id="403" r:id="rId162"/>
    <p:sldId id="434" r:id="rId163"/>
    <p:sldId id="435" r:id="rId164"/>
    <p:sldId id="436" r:id="rId165"/>
    <p:sldId id="437" r:id="rId166"/>
    <p:sldId id="438" r:id="rId167"/>
    <p:sldId id="439" r:id="rId168"/>
    <p:sldId id="441" r:id="rId169"/>
    <p:sldId id="440" r:id="rId170"/>
    <p:sldId id="442" r:id="rId171"/>
    <p:sldId id="443" r:id="rId172"/>
    <p:sldId id="444" r:id="rId173"/>
    <p:sldId id="445" r:id="rId174"/>
    <p:sldId id="446" r:id="rId175"/>
    <p:sldId id="447" r:id="rId176"/>
    <p:sldId id="448" r:id="rId177"/>
    <p:sldId id="450" r:id="rId178"/>
    <p:sldId id="449" r:id="rId179"/>
    <p:sldId id="451" r:id="rId180"/>
    <p:sldId id="452" r:id="rId181"/>
    <p:sldId id="453" r:id="rId182"/>
    <p:sldId id="454" r:id="rId183"/>
    <p:sldId id="455" r:id="rId184"/>
    <p:sldId id="456" r:id="rId185"/>
    <p:sldId id="457" r:id="rId186"/>
    <p:sldId id="458" r:id="rId187"/>
    <p:sldId id="459" r:id="rId188"/>
    <p:sldId id="460" r:id="rId189"/>
    <p:sldId id="461" r:id="rId190"/>
    <p:sldId id="462" r:id="rId191"/>
    <p:sldId id="463" r:id="rId192"/>
    <p:sldId id="486" r:id="rId193"/>
    <p:sldId id="474" r:id="rId194"/>
    <p:sldId id="475" r:id="rId195"/>
    <p:sldId id="499" r:id="rId196"/>
    <p:sldId id="476" r:id="rId197"/>
    <p:sldId id="485" r:id="rId198"/>
    <p:sldId id="477" r:id="rId199"/>
    <p:sldId id="496" r:id="rId200"/>
    <p:sldId id="478" r:id="rId201"/>
    <p:sldId id="497" r:id="rId202"/>
    <p:sldId id="498" r:id="rId203"/>
    <p:sldId id="479" r:id="rId204"/>
    <p:sldId id="480" r:id="rId205"/>
    <p:sldId id="481" r:id="rId206"/>
    <p:sldId id="482" r:id="rId207"/>
    <p:sldId id="483" r:id="rId208"/>
    <p:sldId id="484" r:id="rId209"/>
    <p:sldId id="487" r:id="rId210"/>
    <p:sldId id="488" r:id="rId211"/>
    <p:sldId id="489" r:id="rId212"/>
    <p:sldId id="490" r:id="rId213"/>
    <p:sldId id="491" r:id="rId214"/>
    <p:sldId id="492" r:id="rId215"/>
    <p:sldId id="493" r:id="rId216"/>
    <p:sldId id="494" r:id="rId217"/>
    <p:sldId id="495" r:id="rId218"/>
    <p:sldId id="513" r:id="rId219"/>
    <p:sldId id="500" r:id="rId220"/>
    <p:sldId id="501" r:id="rId221"/>
    <p:sldId id="502" r:id="rId222"/>
    <p:sldId id="503" r:id="rId223"/>
    <p:sldId id="504" r:id="rId224"/>
    <p:sldId id="505" r:id="rId225"/>
    <p:sldId id="506" r:id="rId226"/>
    <p:sldId id="507" r:id="rId227"/>
    <p:sldId id="508" r:id="rId228"/>
    <p:sldId id="509" r:id="rId229"/>
    <p:sldId id="510" r:id="rId230"/>
    <p:sldId id="511" r:id="rId231"/>
    <p:sldId id="512" r:id="rId232"/>
    <p:sldId id="514" r:id="rId233"/>
    <p:sldId id="515" r:id="rId234"/>
    <p:sldId id="516" r:id="rId235"/>
    <p:sldId id="517" r:id="rId236"/>
    <p:sldId id="518" r:id="rId237"/>
    <p:sldId id="519" r:id="rId238"/>
    <p:sldId id="520" r:id="rId239"/>
    <p:sldId id="521" r:id="rId240"/>
    <p:sldId id="522" r:id="rId241"/>
    <p:sldId id="523" r:id="rId242"/>
    <p:sldId id="524" r:id="rId243"/>
    <p:sldId id="525" r:id="rId244"/>
    <p:sldId id="526" r:id="rId245"/>
    <p:sldId id="527" r:id="rId246"/>
    <p:sldId id="528" r:id="rId247"/>
    <p:sldId id="529" r:id="rId248"/>
    <p:sldId id="530" r:id="rId249"/>
    <p:sldId id="533" r:id="rId250"/>
    <p:sldId id="532" r:id="rId251"/>
    <p:sldId id="531" r:id="rId252"/>
    <p:sldId id="534" r:id="rId253"/>
    <p:sldId id="535" r:id="rId254"/>
    <p:sldId id="536" r:id="rId255"/>
    <p:sldId id="537" r:id="rId256"/>
    <p:sldId id="538" r:id="rId257"/>
    <p:sldId id="539" r:id="rId258"/>
    <p:sldId id="540" r:id="rId259"/>
    <p:sldId id="541" r:id="rId260"/>
    <p:sldId id="542" r:id="rId261"/>
    <p:sldId id="543" r:id="rId262"/>
    <p:sldId id="544" r:id="rId263"/>
    <p:sldId id="545" r:id="rId264"/>
    <p:sldId id="546" r:id="rId265"/>
    <p:sldId id="547" r:id="rId266"/>
    <p:sldId id="549" r:id="rId267"/>
    <p:sldId id="548" r:id="rId268"/>
    <p:sldId id="550" r:id="rId269"/>
    <p:sldId id="551" r:id="rId270"/>
    <p:sldId id="552" r:id="rId271"/>
    <p:sldId id="553" r:id="rId272"/>
    <p:sldId id="556" r:id="rId273"/>
    <p:sldId id="554" r:id="rId274"/>
    <p:sldId id="555" r:id="rId275"/>
    <p:sldId id="557" r:id="rId276"/>
    <p:sldId id="558" r:id="rId277"/>
    <p:sldId id="559" r:id="rId278"/>
    <p:sldId id="561" r:id="rId279"/>
    <p:sldId id="560" r:id="rId280"/>
    <p:sldId id="562" r:id="rId28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2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0" d="100"/>
          <a:sy n="170" d="100"/>
        </p:scale>
        <p:origin x="-2104"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6624"/>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notesMaster" Target="notesMasters/notesMaster1.xml"/><Relationship Id="rId283" Type="http://schemas.openxmlformats.org/officeDocument/2006/relationships/printerSettings" Target="printerSettings/printerSettings1.bin"/><Relationship Id="rId284" Type="http://schemas.openxmlformats.org/officeDocument/2006/relationships/presProps" Target="presProp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viewProps" Target="viewProps.xml"/><Relationship Id="rId286" Type="http://schemas.openxmlformats.org/officeDocument/2006/relationships/theme" Target="theme/theme1.xml"/><Relationship Id="rId28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 Id="rId3" Type="http://schemas.openxmlformats.org/officeDocument/2006/relationships/image" Target="../media/image7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emf"/><Relationship Id="rId3" Type="http://schemas.openxmlformats.org/officeDocument/2006/relationships/image" Target="../media/image7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81.emf"/><Relationship Id="rId3"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3.emf"/><Relationship Id="rId2" Type="http://schemas.openxmlformats.org/officeDocument/2006/relationships/image" Target="../media/image84.emf"/><Relationship Id="rId3" Type="http://schemas.openxmlformats.org/officeDocument/2006/relationships/image" Target="../media/image8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 Id="rId3" Type="http://schemas.openxmlformats.org/officeDocument/2006/relationships/image" Target="../media/image8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9.emf"/><Relationship Id="rId2" Type="http://schemas.openxmlformats.org/officeDocument/2006/relationships/image" Target="../media/image9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6.emf"/><Relationship Id="rId2"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9.emf"/><Relationship Id="rId2" Type="http://schemas.openxmlformats.org/officeDocument/2006/relationships/image" Target="../media/image10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emf"/><Relationship Id="rId3" Type="http://schemas.openxmlformats.org/officeDocument/2006/relationships/image" Target="../media/image10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10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3.emf"/><Relationship Id="rId2" Type="http://schemas.openxmlformats.org/officeDocument/2006/relationships/image" Target="../media/image114.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1" Type="http://schemas.openxmlformats.org/officeDocument/2006/relationships/image" Target="../media/image115.emf"/><Relationship Id="rId2" Type="http://schemas.openxmlformats.org/officeDocument/2006/relationships/image" Target="../media/image11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91.emf"/><Relationship Id="rId2" Type="http://schemas.openxmlformats.org/officeDocument/2006/relationships/image" Target="../media/image19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5.emf"/><Relationship Id="rId2" Type="http://schemas.openxmlformats.org/officeDocument/2006/relationships/image" Target="../media/image19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9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image" Target="../media/image63.emf"/><Relationship Id="rId2" Type="http://schemas.openxmlformats.org/officeDocument/2006/relationships/image" Target="../media/image6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 Id="rId3"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43AF8-8D2A-344D-944D-B14F47D28AA0}" type="datetimeFigureOut">
              <a:rPr lang="it-IT" smtClean="0"/>
              <a:pPr/>
              <a:t>10/05/16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FDDFD-53D0-B740-B36C-A000E5A9DF74}" type="slidenum">
              <a:rPr lang="it-IT" smtClean="0"/>
              <a:pPr/>
              <a:t>‹#›</a:t>
            </a:fld>
            <a:endParaRPr lang="it-IT"/>
          </a:p>
        </p:txBody>
      </p:sp>
    </p:spTree>
    <p:extLst>
      <p:ext uri="{BB962C8B-B14F-4D97-AF65-F5344CB8AC3E}">
        <p14:creationId xmlns:p14="http://schemas.microsoft.com/office/powerpoint/2010/main" val="4285000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56FDDFD-53D0-B740-B36C-A000E5A9DF74}" type="slidenum">
              <a:rPr lang="it-IT" smtClean="0"/>
              <a:pPr/>
              <a:t>48</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Stille</a:t>
            </a:r>
            <a:r>
              <a:rPr lang="en-US" dirty="0" smtClean="0"/>
              <a:t> </a:t>
            </a:r>
            <a:r>
              <a:rPr lang="en-US" dirty="0" err="1" smtClean="0"/>
              <a:t>reazione</a:t>
            </a:r>
            <a:r>
              <a:rPr lang="en-US" dirty="0" smtClean="0"/>
              <a:t> </a:t>
            </a:r>
            <a:r>
              <a:rPr lang="en-US" dirty="0" err="1" smtClean="0"/>
              <a:t>Pd</a:t>
            </a:r>
            <a:r>
              <a:rPr lang="en-US" dirty="0" smtClean="0"/>
              <a:t> </a:t>
            </a:r>
            <a:r>
              <a:rPr lang="en-US" dirty="0" err="1" smtClean="0"/>
              <a:t>catalizzata</a:t>
            </a:r>
            <a:r>
              <a:rPr lang="en-US" dirty="0" smtClean="0"/>
              <a:t> con un </a:t>
            </a:r>
            <a:r>
              <a:rPr lang="en-US" dirty="0" err="1" smtClean="0"/>
              <a:t>alogenuro</a:t>
            </a:r>
            <a:r>
              <a:rPr lang="en-US" dirty="0" smtClean="0"/>
              <a:t> </a:t>
            </a:r>
            <a:r>
              <a:rPr lang="en-US" dirty="0" err="1" smtClean="0"/>
              <a:t>acilico</a:t>
            </a:r>
            <a:endParaRPr lang="en-US" dirty="0"/>
          </a:p>
        </p:txBody>
      </p:sp>
      <p:sp>
        <p:nvSpPr>
          <p:cNvPr id="4" name="Slide Number Placeholder 3"/>
          <p:cNvSpPr>
            <a:spLocks noGrp="1"/>
          </p:cNvSpPr>
          <p:nvPr>
            <p:ph type="sldNum" sz="quarter" idx="10"/>
          </p:nvPr>
        </p:nvSpPr>
        <p:spPr/>
        <p:txBody>
          <a:bodyPr/>
          <a:lstStyle/>
          <a:p>
            <a:fld id="{856FDDFD-53D0-B740-B36C-A000E5A9DF74}" type="slidenum">
              <a:rPr lang="it-IT" smtClean="0"/>
              <a:pPr/>
              <a:t>63</a:t>
            </a:fld>
            <a:endParaRPr lang="it-IT"/>
          </a:p>
        </p:txBody>
      </p:sp>
    </p:spTree>
    <p:extLst>
      <p:ext uri="{BB962C8B-B14F-4D97-AF65-F5344CB8AC3E}">
        <p14:creationId xmlns:p14="http://schemas.microsoft.com/office/powerpoint/2010/main" val="161270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KPF6 </a:t>
            </a:r>
            <a:r>
              <a:rPr lang="en-US" dirty="0" err="1" smtClean="0"/>
              <a:t>Potassio</a:t>
            </a:r>
            <a:r>
              <a:rPr lang="en-US" dirty="0" smtClean="0"/>
              <a:t> </a:t>
            </a:r>
            <a:r>
              <a:rPr lang="en-US" dirty="0" err="1" smtClean="0"/>
              <a:t>esafluorofosfato</a:t>
            </a:r>
            <a:endParaRPr lang="en-US" dirty="0"/>
          </a:p>
        </p:txBody>
      </p:sp>
      <p:sp>
        <p:nvSpPr>
          <p:cNvPr id="4" name="Slide Number Placeholder 3"/>
          <p:cNvSpPr>
            <a:spLocks noGrp="1"/>
          </p:cNvSpPr>
          <p:nvPr>
            <p:ph type="sldNum" sz="quarter" idx="10"/>
          </p:nvPr>
        </p:nvSpPr>
        <p:spPr/>
        <p:txBody>
          <a:bodyPr/>
          <a:lstStyle/>
          <a:p>
            <a:fld id="{856FDDFD-53D0-B740-B36C-A000E5A9DF74}" type="slidenum">
              <a:rPr lang="it-IT" smtClean="0"/>
              <a:pPr/>
              <a:t>84</a:t>
            </a:fld>
            <a:endParaRPr lang="it-IT"/>
          </a:p>
        </p:txBody>
      </p:sp>
    </p:spTree>
    <p:extLst>
      <p:ext uri="{BB962C8B-B14F-4D97-AF65-F5344CB8AC3E}">
        <p14:creationId xmlns:p14="http://schemas.microsoft.com/office/powerpoint/2010/main" val="380216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molecular sieves</a:t>
            </a:r>
            <a:endParaRPr lang="en-US" dirty="0"/>
          </a:p>
        </p:txBody>
      </p:sp>
      <p:sp>
        <p:nvSpPr>
          <p:cNvPr id="4" name="Slide Number Placeholder 3"/>
          <p:cNvSpPr>
            <a:spLocks noGrp="1"/>
          </p:cNvSpPr>
          <p:nvPr>
            <p:ph type="sldNum" sz="quarter" idx="10"/>
          </p:nvPr>
        </p:nvSpPr>
        <p:spPr/>
        <p:txBody>
          <a:bodyPr/>
          <a:lstStyle/>
          <a:p>
            <a:fld id="{856FDDFD-53D0-B740-B36C-A000E5A9DF74}" type="slidenum">
              <a:rPr lang="it-IT" smtClean="0"/>
              <a:pPr/>
              <a:t>180</a:t>
            </a:fld>
            <a:endParaRPr lang="it-IT"/>
          </a:p>
        </p:txBody>
      </p:sp>
    </p:spTree>
    <p:extLst>
      <p:ext uri="{BB962C8B-B14F-4D97-AF65-F5344CB8AC3E}">
        <p14:creationId xmlns:p14="http://schemas.microsoft.com/office/powerpoint/2010/main" val="54640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Fare clic per modificare stile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Fare clic per modificare stile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6EE84E9E-C673-6E49-BEA7-84E13884C6F7}" type="datetimeFigureOut">
              <a:rPr lang="it-IT" smtClean="0"/>
              <a:pPr/>
              <a:t>10/05/16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2D3967-0BC9-4C4E-8E38-1D9D6A94892C}" type="slidenum">
              <a:rPr lang="it-IT" smtClean="0"/>
              <a:pPr/>
              <a:t>‹#›</a:t>
            </a:fld>
            <a:endParaRPr lang="it-IT"/>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Fare clic per modificare stile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titolo con immagin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Fare clic per modificare stile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Fare clic per modificare stile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6EE84E9E-C673-6E49-BEA7-84E13884C6F7}" type="datetimeFigureOut">
              <a:rPr lang="it-IT" smtClean="0"/>
              <a:pPr/>
              <a:t>10/05/16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Fare clic per modificare stile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fld id="{6EE84E9E-C673-6E49-BEA7-84E13884C6F7}" type="datetimeFigureOut">
              <a:rPr lang="it-IT" smtClean="0"/>
              <a:pPr/>
              <a:t>10/05/16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Fare clic per modificare stile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fld id="{6EE84E9E-C673-6E49-BEA7-84E13884C6F7}" type="datetimeFigureOut">
              <a:rPr lang="it-IT" smtClean="0"/>
              <a:pPr/>
              <a:t>10/05/16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Date Placeholder 2"/>
          <p:cNvSpPr>
            <a:spLocks noGrp="1"/>
          </p:cNvSpPr>
          <p:nvPr>
            <p:ph type="dt" sz="half" idx="10"/>
          </p:nvPr>
        </p:nvSpPr>
        <p:spPr/>
        <p:txBody>
          <a:bodyPr/>
          <a:lstStyle/>
          <a:p>
            <a:fld id="{6EE84E9E-C673-6E49-BEA7-84E13884C6F7}" type="datetimeFigureOut">
              <a:rPr lang="it-IT" smtClean="0"/>
              <a:pPr/>
              <a:t>10/05/16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84E9E-C673-6E49-BEA7-84E13884C6F7}" type="datetimeFigureOut">
              <a:rPr lang="it-IT" smtClean="0"/>
              <a:pPr/>
              <a:t>10/05/16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Fare clic per modificare stile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6EE84E9E-C673-6E49-BEA7-84E13884C6F7}" type="datetimeFigureOut">
              <a:rPr lang="it-IT" smtClean="0"/>
              <a:pPr/>
              <a:t>10/05/16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2D3967-0BC9-4C4E-8E38-1D9D6A94892C}"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Fare clic per modificare stile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EE84E9E-C673-6E49-BEA7-84E13884C6F7}" type="datetimeFigureOut">
              <a:rPr lang="it-IT" smtClean="0"/>
              <a:pPr/>
              <a:t>10/05/16</a:t>
            </a:fld>
            <a:endParaRPr lang="it-IT"/>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it-IT"/>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42D3967-0BC9-4C4E-8E38-1D9D6A94892C}"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emf"/><Relationship Id="rId3" Type="http://schemas.openxmlformats.org/officeDocument/2006/relationships/image" Target="../media/image129.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 Id="rId3" Type="http://schemas.openxmlformats.org/officeDocument/2006/relationships/image" Target="../media/image14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t.wikipedia.org/wiki/Barry_Sharpless"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56.bin"/><Relationship Id="rId4" Type="http://schemas.openxmlformats.org/officeDocument/2006/relationships/image" Target="../media/image190.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191.emf"/><Relationship Id="rId5" Type="http://schemas.openxmlformats.org/officeDocument/2006/relationships/oleObject" Target="../embeddings/oleObject58.bin"/><Relationship Id="rId6" Type="http://schemas.openxmlformats.org/officeDocument/2006/relationships/image" Target="../media/image192.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59.bin"/><Relationship Id="rId5" Type="http://schemas.openxmlformats.org/officeDocument/2006/relationships/image" Target="../media/image193.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94.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61.bin"/><Relationship Id="rId4" Type="http://schemas.openxmlformats.org/officeDocument/2006/relationships/image" Target="../media/image195.emf"/><Relationship Id="rId5" Type="http://schemas.openxmlformats.org/officeDocument/2006/relationships/oleObject" Target="../embeddings/oleObject62.bin"/><Relationship Id="rId6" Type="http://schemas.openxmlformats.org/officeDocument/2006/relationships/image" Target="../media/image196.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97.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64.bin"/><Relationship Id="rId4" Type="http://schemas.openxmlformats.org/officeDocument/2006/relationships/image" Target="../media/image198.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65.bin"/><Relationship Id="rId4" Type="http://schemas.openxmlformats.org/officeDocument/2006/relationships/image" Target="../media/image199.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66.bin"/><Relationship Id="rId4" Type="http://schemas.openxmlformats.org/officeDocument/2006/relationships/image" Target="../media/image200.emf"/><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02.wmf"/><Relationship Id="rId4" Type="http://schemas.openxmlformats.org/officeDocument/2006/relationships/oleObject" Target="../embeddings/oleObject67.bin"/><Relationship Id="rId5" Type="http://schemas.openxmlformats.org/officeDocument/2006/relationships/image" Target="../media/image201.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9.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gi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8.png"/></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68.bin"/><Relationship Id="rId4" Type="http://schemas.openxmlformats.org/officeDocument/2006/relationships/image" Target="../media/image213.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emf"/><Relationship Id="rId3" Type="http://schemas.openxmlformats.org/officeDocument/2006/relationships/image" Target="../media/image218.em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oleObject" Target="../embeddings/oleObject1.bin"/><Relationship Id="rId5"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png"/><Relationship Id="rId3" Type="http://schemas.openxmlformats.org/officeDocument/2006/relationships/image" Target="../media/image22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22.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oleObject" Target="../embeddings/oleObject2.bin"/><Relationship Id="rId5" Type="http://schemas.openxmlformats.org/officeDocument/2006/relationships/image" Target="../media/image21.emf"/><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s>
</file>

<file path=ppt/slides/_rels/slide23.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oleObject" Target="../embeddings/oleObject3.bin"/><Relationship Id="rId5"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3.emf"/><Relationship Id="rId5"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0.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png"/><Relationship Id="rId3" Type="http://schemas.openxmlformats.org/officeDocument/2006/relationships/image" Target="../media/image2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wmf"/></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7.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0.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1.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2.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4.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6.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png"/><Relationship Id="rId3" Type="http://schemas.openxmlformats.org/officeDocument/2006/relationships/image" Target="../media/image282.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4.png"/><Relationship Id="rId3" Type="http://schemas.openxmlformats.org/officeDocument/2006/relationships/image" Target="../media/image285.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7.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9.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7.emf"/><Relationship Id="rId5" Type="http://schemas.openxmlformats.org/officeDocument/2006/relationships/image" Target="../media/image28.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9.emf"/><Relationship Id="rId5" Type="http://schemas.openxmlformats.org/officeDocument/2006/relationships/image" Target="../media/image16.jpe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oleObject" Target="../embeddings/oleObject7.bin"/><Relationship Id="rId5" Type="http://schemas.openxmlformats.org/officeDocument/2006/relationships/image" Target="../media/image60.emf"/><Relationship Id="rId6" Type="http://schemas.openxmlformats.org/officeDocument/2006/relationships/image" Target="../media/image62.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slide" Target="slide20.xml"/><Relationship Id="rId13" Type="http://schemas.openxmlformats.org/officeDocument/2006/relationships/oleObject" Target="../embeddings/oleObject11.bin"/><Relationship Id="rId14" Type="http://schemas.openxmlformats.org/officeDocument/2006/relationships/image" Target="../media/image66.emf"/><Relationship Id="rId15" Type="http://schemas.openxmlformats.org/officeDocument/2006/relationships/slide" Target="slide22.xml"/><Relationship Id="rId16" Type="http://schemas.openxmlformats.org/officeDocument/2006/relationships/slide" Target="slide23.xml"/><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oleObject8.bin"/><Relationship Id="rId4" Type="http://schemas.openxmlformats.org/officeDocument/2006/relationships/image" Target="../media/image63.emf"/><Relationship Id="rId5" Type="http://schemas.openxmlformats.org/officeDocument/2006/relationships/image" Target="../media/image67.png"/><Relationship Id="rId6" Type="http://schemas.openxmlformats.org/officeDocument/2006/relationships/slide" Target="slide18.xml"/><Relationship Id="rId7" Type="http://schemas.openxmlformats.org/officeDocument/2006/relationships/oleObject" Target="../embeddings/oleObject9.bin"/><Relationship Id="rId8" Type="http://schemas.openxmlformats.org/officeDocument/2006/relationships/image" Target="../media/image64.emf"/><Relationship Id="rId9" Type="http://schemas.openxmlformats.org/officeDocument/2006/relationships/oleObject" Target="../embeddings/oleObject10.bin"/><Relationship Id="rId10" Type="http://schemas.openxmlformats.org/officeDocument/2006/relationships/image" Target="../media/image6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gi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71.emf"/><Relationship Id="rId5" Type="http://schemas.openxmlformats.org/officeDocument/2006/relationships/oleObject" Target="../embeddings/oleObject13.bin"/><Relationship Id="rId6" Type="http://schemas.openxmlformats.org/officeDocument/2006/relationships/image" Target="../media/image72.emf"/><Relationship Id="rId7" Type="http://schemas.openxmlformats.org/officeDocument/2006/relationships/oleObject" Target="../embeddings/oleObject14.bin"/><Relationship Id="rId8" Type="http://schemas.openxmlformats.org/officeDocument/2006/relationships/image" Target="../media/image73.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74.emf"/><Relationship Id="rId5" Type="http://schemas.openxmlformats.org/officeDocument/2006/relationships/oleObject" Target="../embeddings/oleObject16.bin"/><Relationship Id="rId6" Type="http://schemas.openxmlformats.org/officeDocument/2006/relationships/image" Target="../media/image75.emf"/><Relationship Id="rId7" Type="http://schemas.openxmlformats.org/officeDocument/2006/relationships/oleObject" Target="../embeddings/oleObject17.bin"/><Relationship Id="rId8" Type="http://schemas.openxmlformats.org/officeDocument/2006/relationships/image" Target="../media/image76.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77.emf"/><Relationship Id="rId5" Type="http://schemas.openxmlformats.org/officeDocument/2006/relationships/oleObject" Target="../embeddings/oleObject19.bin"/><Relationship Id="rId6" Type="http://schemas.openxmlformats.org/officeDocument/2006/relationships/image" Target="../media/image78.emf"/><Relationship Id="rId7" Type="http://schemas.openxmlformats.org/officeDocument/2006/relationships/oleObject" Target="../embeddings/oleObject20.bin"/><Relationship Id="rId8" Type="http://schemas.openxmlformats.org/officeDocument/2006/relationships/image" Target="../media/image79.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80.emf"/><Relationship Id="rId5" Type="http://schemas.openxmlformats.org/officeDocument/2006/relationships/oleObject" Target="../embeddings/oleObject22.bin"/><Relationship Id="rId6" Type="http://schemas.openxmlformats.org/officeDocument/2006/relationships/image" Target="../media/image81.emf"/><Relationship Id="rId7" Type="http://schemas.openxmlformats.org/officeDocument/2006/relationships/oleObject" Target="../embeddings/oleObject23.bin"/><Relationship Id="rId8" Type="http://schemas.openxmlformats.org/officeDocument/2006/relationships/image" Target="../media/image82.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83.emf"/><Relationship Id="rId5" Type="http://schemas.openxmlformats.org/officeDocument/2006/relationships/oleObject" Target="../embeddings/oleObject25.bin"/><Relationship Id="rId6" Type="http://schemas.openxmlformats.org/officeDocument/2006/relationships/image" Target="../media/image84.emf"/><Relationship Id="rId7" Type="http://schemas.openxmlformats.org/officeDocument/2006/relationships/oleObject" Target="../embeddings/oleObject26.bin"/><Relationship Id="rId8" Type="http://schemas.openxmlformats.org/officeDocument/2006/relationships/image" Target="../media/image85.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86.emf"/><Relationship Id="rId5" Type="http://schemas.openxmlformats.org/officeDocument/2006/relationships/oleObject" Target="../embeddings/oleObject28.bin"/><Relationship Id="rId6" Type="http://schemas.openxmlformats.org/officeDocument/2006/relationships/image" Target="../media/image87.emf"/><Relationship Id="rId7" Type="http://schemas.openxmlformats.org/officeDocument/2006/relationships/oleObject" Target="../embeddings/oleObject29.bin"/><Relationship Id="rId8" Type="http://schemas.openxmlformats.org/officeDocument/2006/relationships/image" Target="../media/image88.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89.emf"/><Relationship Id="rId5" Type="http://schemas.openxmlformats.org/officeDocument/2006/relationships/oleObject" Target="../embeddings/oleObject31.bin"/><Relationship Id="rId6" Type="http://schemas.openxmlformats.org/officeDocument/2006/relationships/image" Target="../media/image90.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91.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92.emf"/><Relationship Id="rId5" Type="http://schemas.openxmlformats.org/officeDocument/2006/relationships/oleObject" Target="../embeddings/oleObject34.bin"/><Relationship Id="rId6" Type="http://schemas.openxmlformats.org/officeDocument/2006/relationships/image" Target="../media/image93.emf"/><Relationship Id="rId7" Type="http://schemas.openxmlformats.org/officeDocument/2006/relationships/image" Target="../media/image67.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94.emf"/><Relationship Id="rId5" Type="http://schemas.openxmlformats.org/officeDocument/2006/relationships/image" Target="../media/image95.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96.emf"/><Relationship Id="rId5" Type="http://schemas.openxmlformats.org/officeDocument/2006/relationships/oleObject" Target="../embeddings/oleObject37.bin"/><Relationship Id="rId6" Type="http://schemas.openxmlformats.org/officeDocument/2006/relationships/image" Target="../media/image97.emf"/><Relationship Id="rId7" Type="http://schemas.openxmlformats.org/officeDocument/2006/relationships/image" Target="../media/image98.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99.emf"/><Relationship Id="rId5" Type="http://schemas.openxmlformats.org/officeDocument/2006/relationships/oleObject" Target="../embeddings/oleObject39.bin"/><Relationship Id="rId6" Type="http://schemas.openxmlformats.org/officeDocument/2006/relationships/image" Target="../media/image100.emf"/><Relationship Id="rId7" Type="http://schemas.openxmlformats.org/officeDocument/2006/relationships/image" Target="../media/image101.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102.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103.emf"/><Relationship Id="rId5" Type="http://schemas.openxmlformats.org/officeDocument/2006/relationships/oleObject" Target="../embeddings/oleObject42.bin"/><Relationship Id="rId6" Type="http://schemas.openxmlformats.org/officeDocument/2006/relationships/image" Target="../media/image104.emf"/><Relationship Id="rId7" Type="http://schemas.openxmlformats.org/officeDocument/2006/relationships/image" Target="../media/image106.png"/><Relationship Id="rId8" Type="http://schemas.openxmlformats.org/officeDocument/2006/relationships/oleObject" Target="../embeddings/oleObject43.bin"/><Relationship Id="rId9" Type="http://schemas.openxmlformats.org/officeDocument/2006/relationships/image" Target="../media/image105.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107.emf"/><Relationship Id="rId5" Type="http://schemas.openxmlformats.org/officeDocument/2006/relationships/oleObject" Target="../embeddings/oleObject45.bin"/><Relationship Id="rId6" Type="http://schemas.openxmlformats.org/officeDocument/2006/relationships/image" Target="../media/image108.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109.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47.bin"/><Relationship Id="rId5" Type="http://schemas.openxmlformats.org/officeDocument/2006/relationships/image" Target="../media/image110.emf"/><Relationship Id="rId6" Type="http://schemas.openxmlformats.org/officeDocument/2006/relationships/image" Target="../media/image112.png"/><Relationship Id="rId7" Type="http://schemas.openxmlformats.org/officeDocument/2006/relationships/oleObject" Target="../embeddings/oleObject48.bin"/><Relationship Id="rId8" Type="http://schemas.openxmlformats.org/officeDocument/2006/relationships/image" Target="../media/image111.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113.emf"/><Relationship Id="rId5" Type="http://schemas.openxmlformats.org/officeDocument/2006/relationships/oleObject" Target="../embeddings/oleObject50.bin"/><Relationship Id="rId6" Type="http://schemas.openxmlformats.org/officeDocument/2006/relationships/image" Target="../media/image114.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115.emf"/><Relationship Id="rId5" Type="http://schemas.openxmlformats.org/officeDocument/2006/relationships/oleObject" Target="../embeddings/oleObject52.bin"/><Relationship Id="rId6" Type="http://schemas.openxmlformats.org/officeDocument/2006/relationships/image" Target="../media/image116.emf"/><Relationship Id="rId7" Type="http://schemas.openxmlformats.org/officeDocument/2006/relationships/oleObject" Target="../embeddings/oleObject53.bin"/><Relationship Id="rId8" Type="http://schemas.openxmlformats.org/officeDocument/2006/relationships/image" Target="../media/image117.emf"/><Relationship Id="rId9" Type="http://schemas.openxmlformats.org/officeDocument/2006/relationships/oleObject" Target="../embeddings/oleObject54.bin"/><Relationship Id="rId10" Type="http://schemas.openxmlformats.org/officeDocument/2006/relationships/image" Target="../media/image118.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19.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solidFill>
                  <a:schemeClr val="bg2">
                    <a:lumMod val="25000"/>
                  </a:schemeClr>
                </a:solidFill>
                <a:latin typeface="Stencil"/>
              </a:rPr>
              <a:t>CHIMICA COMBINATORIALE</a:t>
            </a:r>
            <a:endParaRPr lang="it-IT" b="1" dirty="0">
              <a:solidFill>
                <a:schemeClr val="bg2">
                  <a:lumMod val="25000"/>
                </a:schemeClr>
              </a:solidFill>
              <a:latin typeface="Stenci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Picture 8"/>
          <p:cNvPicPr>
            <a:picLocks noChangeAspect="1" noChangeArrowheads="1"/>
          </p:cNvPicPr>
          <p:nvPr/>
        </p:nvPicPr>
        <p:blipFill>
          <a:blip r:embed="rId2"/>
          <a:srcRect/>
          <a:stretch>
            <a:fillRect/>
          </a:stretch>
        </p:blipFill>
        <p:spPr bwMode="auto">
          <a:xfrm>
            <a:off x="971550" y="1844675"/>
            <a:ext cx="6731000" cy="4795838"/>
          </a:xfrm>
          <a:prstGeom prst="rect">
            <a:avLst/>
          </a:prstGeom>
          <a:noFill/>
          <a:ln w="9525">
            <a:noFill/>
            <a:miter lim="800000"/>
            <a:headEnd/>
            <a:tailEnd/>
          </a:ln>
        </p:spPr>
      </p:pic>
      <p:sp>
        <p:nvSpPr>
          <p:cNvPr id="7" name="Text Box 7"/>
          <p:cNvSpPr txBox="1">
            <a:spLocks noChangeArrowheads="1"/>
          </p:cNvSpPr>
          <p:nvPr/>
        </p:nvSpPr>
        <p:spPr bwMode="auto">
          <a:xfrm>
            <a:off x="892175" y="1268413"/>
            <a:ext cx="6550025" cy="457200"/>
          </a:xfrm>
          <a:prstGeom prst="rect">
            <a:avLst/>
          </a:prstGeom>
          <a:noFill/>
          <a:ln w="11113">
            <a:noFill/>
            <a:miter lim="800000"/>
            <a:headEnd/>
            <a:tailEnd/>
          </a:ln>
        </p:spPr>
        <p:txBody>
          <a:bodyPr wrap="none">
            <a:prstTxWarp prst="textNoShape">
              <a:avLst/>
            </a:prstTxWarp>
            <a:spAutoFit/>
          </a:bodyPr>
          <a:lstStyle/>
          <a:p>
            <a:pPr algn="ctr" eaLnBrk="0" hangingPunct="0"/>
            <a:r>
              <a:rPr lang="it-IT" sz="2400" b="1" dirty="0">
                <a:solidFill>
                  <a:schemeClr val="accent1"/>
                </a:solidFill>
                <a:latin typeface="Comic Sans MS" charset="0"/>
              </a:rPr>
              <a:t>Combinazione di </a:t>
            </a:r>
            <a:r>
              <a:rPr lang="it-IT" sz="2400" b="1" dirty="0" err="1">
                <a:solidFill>
                  <a:schemeClr val="accent1"/>
                </a:solidFill>
                <a:latin typeface="Comic Sans MS" charset="0"/>
              </a:rPr>
              <a:t>scaffolds</a:t>
            </a:r>
            <a:r>
              <a:rPr lang="it-IT" sz="2400" b="1" dirty="0">
                <a:solidFill>
                  <a:schemeClr val="accent1"/>
                </a:solidFill>
                <a:latin typeface="Comic Sans MS" charset="0"/>
              </a:rPr>
              <a:t> e building </a:t>
            </a:r>
            <a:r>
              <a:rPr lang="it-IT" sz="2400" b="1" dirty="0" err="1">
                <a:solidFill>
                  <a:schemeClr val="accent1"/>
                </a:solidFill>
                <a:latin typeface="Comic Sans MS" charset="0"/>
              </a:rPr>
              <a:t>blocks</a:t>
            </a:r>
            <a:endParaRPr lang="it-IT" sz="2400" b="1" dirty="0">
              <a:solidFill>
                <a:schemeClr val="accent1"/>
              </a:solidFill>
              <a:latin typeface="Comic Sans MS"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987425"/>
            <a:ext cx="7629668" cy="861774"/>
          </a:xfrm>
          <a:prstGeom prst="rect">
            <a:avLst/>
          </a:prstGeom>
          <a:noFill/>
        </p:spPr>
        <p:txBody>
          <a:bodyPr wrap="square" rtlCol="0">
            <a:spAutoFit/>
          </a:bodyPr>
          <a:lstStyle/>
          <a:p>
            <a:pPr lvl="0"/>
            <a:r>
              <a:rPr lang="it-IT" sz="1600" b="1" dirty="0" smtClean="0">
                <a:solidFill>
                  <a:schemeClr val="accent6">
                    <a:lumMod val="60000"/>
                    <a:lumOff val="40000"/>
                  </a:schemeClr>
                </a:solidFill>
                <a:latin typeface="Arial Black"/>
              </a:rPr>
              <a:t>La sintesi di piccole molecole organiche variamente sostituite (</a:t>
            </a:r>
            <a:r>
              <a:rPr lang="it-IT" sz="1600" b="1" dirty="0" err="1" smtClean="0">
                <a:solidFill>
                  <a:schemeClr val="accent6">
                    <a:lumMod val="60000"/>
                    <a:lumOff val="40000"/>
                  </a:schemeClr>
                </a:solidFill>
                <a:latin typeface="Arial Black"/>
              </a:rPr>
              <a:t>Combinatorial</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organic</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chemistry</a:t>
            </a:r>
            <a:r>
              <a:rPr lang="it-IT" sz="1600" b="1" dirty="0" smtClean="0">
                <a:solidFill>
                  <a:schemeClr val="accent6">
                    <a:lumMod val="60000"/>
                    <a:lumOff val="40000"/>
                  </a:schemeClr>
                </a:solidFill>
                <a:latin typeface="Arial Black"/>
              </a:rPr>
              <a:t>)</a:t>
            </a:r>
          </a:p>
          <a:p>
            <a:endParaRPr lang="it-IT" dirty="0"/>
          </a:p>
        </p:txBody>
      </p:sp>
      <p:sp>
        <p:nvSpPr>
          <p:cNvPr id="7" name="CasellaDiTesto 6"/>
          <p:cNvSpPr txBox="1"/>
          <p:nvPr/>
        </p:nvSpPr>
        <p:spPr>
          <a:xfrm>
            <a:off x="458714" y="1589651"/>
            <a:ext cx="8222062" cy="1323439"/>
          </a:xfrm>
          <a:prstGeom prst="rect">
            <a:avLst/>
          </a:prstGeom>
          <a:noFill/>
        </p:spPr>
        <p:txBody>
          <a:bodyPr wrap="square" rtlCol="0">
            <a:spAutoFit/>
          </a:bodyPr>
          <a:lstStyle/>
          <a:p>
            <a:pPr algn="just"/>
            <a:r>
              <a:rPr lang="it-IT" sz="1600" dirty="0" smtClean="0">
                <a:latin typeface="Arial Black"/>
              </a:rPr>
              <a:t>Questo approccio intende costruire con le regole della sintesi </a:t>
            </a:r>
            <a:r>
              <a:rPr lang="it-IT" sz="1600" dirty="0" err="1" smtClean="0">
                <a:latin typeface="Arial Black"/>
              </a:rPr>
              <a:t>combinatoriale</a:t>
            </a:r>
            <a:r>
              <a:rPr lang="it-IT" sz="1600" dirty="0" smtClean="0">
                <a:latin typeface="Arial Black"/>
              </a:rPr>
              <a:t> delle librerie di piccole molecole organiche variamente sostituite, che sono in genere molto più piccole di quelle ottenibili con l’</a:t>
            </a:r>
            <a:r>
              <a:rPr lang="it-IT" sz="1600" dirty="0" err="1" smtClean="0">
                <a:latin typeface="Arial Black"/>
              </a:rPr>
              <a:t>oligomerizzazione</a:t>
            </a:r>
            <a:r>
              <a:rPr lang="it-IT" sz="1600" dirty="0" smtClean="0">
                <a:latin typeface="Arial Black"/>
              </a:rPr>
              <a:t>. A questo scopo il chimico deve utilizzare una ampia serie di reazioni organiche e reagenti molto diversi tra loro. </a:t>
            </a:r>
            <a:endParaRPr lang="it-IT" sz="1600" dirty="0">
              <a:latin typeface="Arial Black"/>
            </a:endParaRPr>
          </a:p>
        </p:txBody>
      </p:sp>
      <p:pic>
        <p:nvPicPr>
          <p:cNvPr id="50" name="Immagine 49"/>
          <p:cNvPicPr>
            <a:picLocks noChangeAspect="1"/>
          </p:cNvPicPr>
          <p:nvPr/>
        </p:nvPicPr>
        <p:blipFill>
          <a:blip r:embed="rId2"/>
          <a:stretch>
            <a:fillRect/>
          </a:stretch>
        </p:blipFill>
        <p:spPr>
          <a:xfrm>
            <a:off x="1609191" y="3088703"/>
            <a:ext cx="5557560" cy="1731282"/>
          </a:xfrm>
          <a:prstGeom prst="rect">
            <a:avLst/>
          </a:prstGeom>
        </p:spPr>
      </p:pic>
      <p:sp>
        <p:nvSpPr>
          <p:cNvPr id="51" name="CasellaDiTesto 50"/>
          <p:cNvSpPr txBox="1"/>
          <p:nvPr/>
        </p:nvSpPr>
        <p:spPr>
          <a:xfrm>
            <a:off x="2682778" y="3381067"/>
            <a:ext cx="357089" cy="338554"/>
          </a:xfrm>
          <a:prstGeom prst="rect">
            <a:avLst/>
          </a:prstGeom>
          <a:noFill/>
        </p:spPr>
        <p:txBody>
          <a:bodyPr wrap="none" rtlCol="0">
            <a:spAutoFit/>
          </a:bodyPr>
          <a:lstStyle/>
          <a:p>
            <a:r>
              <a:rPr lang="it-IT" sz="1600" dirty="0" smtClean="0">
                <a:latin typeface="Arial Black"/>
              </a:rPr>
              <a:t>A</a:t>
            </a:r>
            <a:endParaRPr lang="it-IT" sz="1600" dirty="0">
              <a:latin typeface="Arial Black"/>
            </a:endParaRPr>
          </a:p>
        </p:txBody>
      </p:sp>
      <p:sp>
        <p:nvSpPr>
          <p:cNvPr id="52" name="CasellaDiTesto 51"/>
          <p:cNvSpPr txBox="1"/>
          <p:nvPr/>
        </p:nvSpPr>
        <p:spPr>
          <a:xfrm>
            <a:off x="3192267" y="4287735"/>
            <a:ext cx="357089" cy="338554"/>
          </a:xfrm>
          <a:prstGeom prst="rect">
            <a:avLst/>
          </a:prstGeom>
          <a:noFill/>
        </p:spPr>
        <p:txBody>
          <a:bodyPr wrap="none" rtlCol="0">
            <a:spAutoFit/>
          </a:bodyPr>
          <a:lstStyle/>
          <a:p>
            <a:r>
              <a:rPr lang="it-IT" sz="1600" dirty="0" smtClean="0">
                <a:latin typeface="Arial Black"/>
              </a:rPr>
              <a:t>A</a:t>
            </a:r>
            <a:endParaRPr lang="it-IT" sz="1600" dirty="0">
              <a:latin typeface="Arial Black"/>
            </a:endParaRPr>
          </a:p>
        </p:txBody>
      </p:sp>
      <p:sp>
        <p:nvSpPr>
          <p:cNvPr id="53" name="CasellaDiTesto 52"/>
          <p:cNvSpPr txBox="1"/>
          <p:nvPr/>
        </p:nvSpPr>
        <p:spPr>
          <a:xfrm>
            <a:off x="5320888" y="3397561"/>
            <a:ext cx="357089" cy="338554"/>
          </a:xfrm>
          <a:prstGeom prst="rect">
            <a:avLst/>
          </a:prstGeom>
          <a:noFill/>
        </p:spPr>
        <p:txBody>
          <a:bodyPr wrap="none" rtlCol="0">
            <a:spAutoFit/>
          </a:bodyPr>
          <a:lstStyle/>
          <a:p>
            <a:r>
              <a:rPr lang="it-IT" sz="1600" dirty="0" smtClean="0">
                <a:latin typeface="Arial Black"/>
              </a:rPr>
              <a:t>A</a:t>
            </a:r>
            <a:endParaRPr lang="it-IT" sz="1600" dirty="0">
              <a:latin typeface="Arial Black"/>
            </a:endParaRPr>
          </a:p>
        </p:txBody>
      </p:sp>
      <p:sp>
        <p:nvSpPr>
          <p:cNvPr id="54" name="CasellaDiTesto 53"/>
          <p:cNvSpPr txBox="1"/>
          <p:nvPr/>
        </p:nvSpPr>
        <p:spPr>
          <a:xfrm>
            <a:off x="5894232" y="4287735"/>
            <a:ext cx="357089" cy="338554"/>
          </a:xfrm>
          <a:prstGeom prst="rect">
            <a:avLst/>
          </a:prstGeom>
          <a:noFill/>
        </p:spPr>
        <p:txBody>
          <a:bodyPr wrap="none" rtlCol="0">
            <a:spAutoFit/>
          </a:bodyPr>
          <a:lstStyle/>
          <a:p>
            <a:r>
              <a:rPr lang="it-IT" sz="1600" dirty="0" smtClean="0">
                <a:latin typeface="Arial Black"/>
              </a:rPr>
              <a:t>A</a:t>
            </a:r>
            <a:endParaRPr lang="it-IT" sz="1600" dirty="0">
              <a:latin typeface="Arial Black"/>
            </a:endParaRPr>
          </a:p>
        </p:txBody>
      </p:sp>
      <p:sp>
        <p:nvSpPr>
          <p:cNvPr id="55" name="CasellaDiTesto 54"/>
          <p:cNvSpPr txBox="1"/>
          <p:nvPr/>
        </p:nvSpPr>
        <p:spPr>
          <a:xfrm>
            <a:off x="3499874" y="3023808"/>
            <a:ext cx="324315" cy="307777"/>
          </a:xfrm>
          <a:prstGeom prst="rect">
            <a:avLst/>
          </a:prstGeom>
          <a:noFill/>
        </p:spPr>
        <p:txBody>
          <a:bodyPr wrap="none" rtlCol="0">
            <a:spAutoFit/>
          </a:bodyPr>
          <a:lstStyle/>
          <a:p>
            <a:r>
              <a:rPr lang="it-IT" sz="1400" dirty="0" err="1" smtClean="0">
                <a:solidFill>
                  <a:schemeClr val="bg1"/>
                </a:solidFill>
                <a:latin typeface="Arial Black"/>
              </a:rPr>
              <a:t>B</a:t>
            </a:r>
            <a:endParaRPr lang="it-IT" sz="1400" dirty="0">
              <a:solidFill>
                <a:schemeClr val="bg1"/>
              </a:solidFill>
              <a:latin typeface="Arial Black"/>
            </a:endParaRPr>
          </a:p>
        </p:txBody>
      </p:sp>
      <p:sp>
        <p:nvSpPr>
          <p:cNvPr id="56" name="CasellaDiTesto 55"/>
          <p:cNvSpPr txBox="1"/>
          <p:nvPr/>
        </p:nvSpPr>
        <p:spPr>
          <a:xfrm>
            <a:off x="5976488" y="3161202"/>
            <a:ext cx="324315" cy="307777"/>
          </a:xfrm>
          <a:prstGeom prst="rect">
            <a:avLst/>
          </a:prstGeom>
          <a:noFill/>
        </p:spPr>
        <p:txBody>
          <a:bodyPr wrap="none" rtlCol="0">
            <a:spAutoFit/>
          </a:bodyPr>
          <a:lstStyle/>
          <a:p>
            <a:r>
              <a:rPr lang="it-IT" sz="1400" dirty="0" err="1" smtClean="0">
                <a:solidFill>
                  <a:schemeClr val="bg1"/>
                </a:solidFill>
                <a:latin typeface="Arial Black"/>
              </a:rPr>
              <a:t>B</a:t>
            </a:r>
            <a:endParaRPr lang="it-IT" sz="1400" dirty="0">
              <a:solidFill>
                <a:schemeClr val="bg1"/>
              </a:solidFill>
              <a:latin typeface="Arial Black"/>
            </a:endParaRPr>
          </a:p>
        </p:txBody>
      </p:sp>
      <p:sp>
        <p:nvSpPr>
          <p:cNvPr id="57" name="CasellaDiTesto 56"/>
          <p:cNvSpPr txBox="1"/>
          <p:nvPr/>
        </p:nvSpPr>
        <p:spPr>
          <a:xfrm>
            <a:off x="3810477" y="4043129"/>
            <a:ext cx="324315" cy="307777"/>
          </a:xfrm>
          <a:prstGeom prst="rect">
            <a:avLst/>
          </a:prstGeom>
          <a:noFill/>
        </p:spPr>
        <p:txBody>
          <a:bodyPr wrap="none" rtlCol="0">
            <a:spAutoFit/>
          </a:bodyPr>
          <a:lstStyle/>
          <a:p>
            <a:r>
              <a:rPr lang="it-IT" sz="1400" dirty="0" err="1" smtClean="0">
                <a:solidFill>
                  <a:schemeClr val="bg1"/>
                </a:solidFill>
                <a:latin typeface="Arial Black"/>
              </a:rPr>
              <a:t>B</a:t>
            </a:r>
            <a:endParaRPr lang="it-IT" sz="1400" dirty="0">
              <a:solidFill>
                <a:schemeClr val="bg1"/>
              </a:solidFill>
              <a:latin typeface="Arial Black"/>
            </a:endParaRPr>
          </a:p>
        </p:txBody>
      </p:sp>
      <p:sp>
        <p:nvSpPr>
          <p:cNvPr id="58" name="CasellaDiTesto 57"/>
          <p:cNvSpPr txBox="1"/>
          <p:nvPr/>
        </p:nvSpPr>
        <p:spPr>
          <a:xfrm>
            <a:off x="6572959" y="4043129"/>
            <a:ext cx="324315" cy="307777"/>
          </a:xfrm>
          <a:prstGeom prst="rect">
            <a:avLst/>
          </a:prstGeom>
          <a:noFill/>
        </p:spPr>
        <p:txBody>
          <a:bodyPr wrap="none" rtlCol="0">
            <a:spAutoFit/>
          </a:bodyPr>
          <a:lstStyle/>
          <a:p>
            <a:r>
              <a:rPr lang="it-IT" sz="1400" dirty="0" err="1" smtClean="0">
                <a:solidFill>
                  <a:schemeClr val="bg1"/>
                </a:solidFill>
                <a:latin typeface="Arial Black"/>
              </a:rPr>
              <a:t>B</a:t>
            </a:r>
            <a:endParaRPr lang="it-IT" sz="1400" dirty="0">
              <a:solidFill>
                <a:schemeClr val="bg1"/>
              </a:solidFill>
              <a:latin typeface="Arial Black"/>
            </a:endParaRPr>
          </a:p>
        </p:txBody>
      </p:sp>
      <p:sp>
        <p:nvSpPr>
          <p:cNvPr id="59" name="CasellaDiTesto 58"/>
          <p:cNvSpPr txBox="1"/>
          <p:nvPr/>
        </p:nvSpPr>
        <p:spPr>
          <a:xfrm>
            <a:off x="6226696" y="3550344"/>
            <a:ext cx="321522" cy="338554"/>
          </a:xfrm>
          <a:prstGeom prst="rect">
            <a:avLst/>
          </a:prstGeom>
          <a:noFill/>
        </p:spPr>
        <p:txBody>
          <a:bodyPr wrap="none" rtlCol="0">
            <a:spAutoFit/>
          </a:bodyPr>
          <a:lstStyle/>
          <a:p>
            <a:r>
              <a:rPr lang="it-IT" sz="1600" dirty="0" err="1" smtClean="0">
                <a:solidFill>
                  <a:schemeClr val="tx2">
                    <a:lumMod val="75000"/>
                    <a:lumOff val="25000"/>
                  </a:schemeClr>
                </a:solidFill>
                <a:latin typeface="Arial Black"/>
              </a:rPr>
              <a:t>c</a:t>
            </a:r>
            <a:endParaRPr lang="it-IT" sz="1600" dirty="0">
              <a:solidFill>
                <a:schemeClr val="tx2">
                  <a:lumMod val="75000"/>
                  <a:lumOff val="25000"/>
                </a:schemeClr>
              </a:solidFill>
              <a:latin typeface="Arial Black"/>
            </a:endParaRPr>
          </a:p>
        </p:txBody>
      </p:sp>
      <p:sp>
        <p:nvSpPr>
          <p:cNvPr id="60" name="CasellaDiTesto 59"/>
          <p:cNvSpPr txBox="1"/>
          <p:nvPr/>
        </p:nvSpPr>
        <p:spPr>
          <a:xfrm>
            <a:off x="4110051" y="4334412"/>
            <a:ext cx="321522" cy="338554"/>
          </a:xfrm>
          <a:prstGeom prst="rect">
            <a:avLst/>
          </a:prstGeom>
          <a:noFill/>
        </p:spPr>
        <p:txBody>
          <a:bodyPr wrap="none" rtlCol="0">
            <a:spAutoFit/>
          </a:bodyPr>
          <a:lstStyle/>
          <a:p>
            <a:r>
              <a:rPr lang="it-IT" sz="1600" dirty="0" err="1" smtClean="0">
                <a:solidFill>
                  <a:schemeClr val="tx2">
                    <a:lumMod val="75000"/>
                    <a:lumOff val="25000"/>
                  </a:schemeClr>
                </a:solidFill>
                <a:latin typeface="Arial Black"/>
              </a:rPr>
              <a:t>c</a:t>
            </a:r>
            <a:endParaRPr lang="it-IT" sz="1600" dirty="0">
              <a:solidFill>
                <a:schemeClr val="tx2">
                  <a:lumMod val="75000"/>
                  <a:lumOff val="25000"/>
                </a:schemeClr>
              </a:solidFill>
              <a:latin typeface="Arial Black"/>
            </a:endParaRPr>
          </a:p>
        </p:txBody>
      </p:sp>
      <p:sp>
        <p:nvSpPr>
          <p:cNvPr id="61" name="CasellaDiTesto 60"/>
          <p:cNvSpPr txBox="1"/>
          <p:nvPr/>
        </p:nvSpPr>
        <p:spPr>
          <a:xfrm>
            <a:off x="6845229" y="4317918"/>
            <a:ext cx="321522" cy="338554"/>
          </a:xfrm>
          <a:prstGeom prst="rect">
            <a:avLst/>
          </a:prstGeom>
          <a:noFill/>
        </p:spPr>
        <p:txBody>
          <a:bodyPr wrap="none" rtlCol="0">
            <a:spAutoFit/>
          </a:bodyPr>
          <a:lstStyle/>
          <a:p>
            <a:r>
              <a:rPr lang="it-IT" sz="1600" dirty="0" err="1" smtClean="0">
                <a:solidFill>
                  <a:schemeClr val="tx2">
                    <a:lumMod val="75000"/>
                    <a:lumOff val="25000"/>
                  </a:schemeClr>
                </a:solidFill>
                <a:latin typeface="Arial Black"/>
              </a:rPr>
              <a:t>c</a:t>
            </a:r>
            <a:endParaRPr lang="it-IT" sz="1600" dirty="0">
              <a:solidFill>
                <a:schemeClr val="tx2">
                  <a:lumMod val="75000"/>
                  <a:lumOff val="25000"/>
                </a:schemeClr>
              </a:solidFill>
              <a:latin typeface="Arial Black"/>
            </a:endParaRPr>
          </a:p>
        </p:txBody>
      </p:sp>
      <p:pic>
        <p:nvPicPr>
          <p:cNvPr id="63" name="Immagine 62"/>
          <p:cNvPicPr>
            <a:picLocks noChangeAspect="1"/>
          </p:cNvPicPr>
          <p:nvPr/>
        </p:nvPicPr>
        <p:blipFill>
          <a:blip r:embed="rId3"/>
          <a:stretch>
            <a:fillRect/>
          </a:stretch>
        </p:blipFill>
        <p:spPr>
          <a:xfrm>
            <a:off x="3549356" y="4819985"/>
            <a:ext cx="568880" cy="576081"/>
          </a:xfrm>
          <a:prstGeom prst="rect">
            <a:avLst/>
          </a:prstGeom>
        </p:spPr>
      </p:pic>
      <p:sp>
        <p:nvSpPr>
          <p:cNvPr id="64" name="CasellaDiTesto 63"/>
          <p:cNvSpPr txBox="1"/>
          <p:nvPr/>
        </p:nvSpPr>
        <p:spPr>
          <a:xfrm>
            <a:off x="3660303" y="4930965"/>
            <a:ext cx="344265" cy="338554"/>
          </a:xfrm>
          <a:prstGeom prst="rect">
            <a:avLst/>
          </a:prstGeom>
          <a:noFill/>
        </p:spPr>
        <p:txBody>
          <a:bodyPr wrap="none" rtlCol="0">
            <a:spAutoFit/>
          </a:bodyPr>
          <a:lstStyle/>
          <a:p>
            <a:r>
              <a:rPr lang="it-IT" sz="1600" dirty="0" err="1" smtClean="0">
                <a:solidFill>
                  <a:schemeClr val="accent4">
                    <a:lumMod val="20000"/>
                    <a:lumOff val="80000"/>
                  </a:schemeClr>
                </a:solidFill>
                <a:latin typeface="Arial Black"/>
              </a:rPr>
              <a:t>D</a:t>
            </a:r>
            <a:endParaRPr lang="it-IT" sz="1600" dirty="0">
              <a:solidFill>
                <a:schemeClr val="accent4">
                  <a:lumMod val="20000"/>
                  <a:lumOff val="80000"/>
                </a:schemeClr>
              </a:solidFill>
              <a:latin typeface="Arial Black"/>
            </a:endParaRPr>
          </a:p>
        </p:txBody>
      </p:sp>
      <p:sp>
        <p:nvSpPr>
          <p:cNvPr id="65" name="CasellaDiTesto 64"/>
          <p:cNvSpPr txBox="1"/>
          <p:nvPr/>
        </p:nvSpPr>
        <p:spPr>
          <a:xfrm>
            <a:off x="6500964" y="4350906"/>
            <a:ext cx="344265" cy="338554"/>
          </a:xfrm>
          <a:prstGeom prst="rect">
            <a:avLst/>
          </a:prstGeom>
          <a:noFill/>
        </p:spPr>
        <p:txBody>
          <a:bodyPr wrap="none" rtlCol="0">
            <a:spAutoFit/>
          </a:bodyPr>
          <a:lstStyle/>
          <a:p>
            <a:r>
              <a:rPr lang="it-IT" sz="1600" dirty="0" err="1" smtClean="0">
                <a:solidFill>
                  <a:schemeClr val="accent4">
                    <a:lumMod val="20000"/>
                    <a:lumOff val="80000"/>
                  </a:schemeClr>
                </a:solidFill>
                <a:latin typeface="Arial Black"/>
              </a:rPr>
              <a:t>D</a:t>
            </a:r>
            <a:endParaRPr lang="it-IT" sz="1600" dirty="0">
              <a:solidFill>
                <a:schemeClr val="accent4">
                  <a:lumMod val="20000"/>
                  <a:lumOff val="80000"/>
                </a:schemeClr>
              </a:solidFill>
              <a:latin typeface="Arial Black"/>
            </a:endParaRPr>
          </a:p>
        </p:txBody>
      </p:sp>
      <p:sp>
        <p:nvSpPr>
          <p:cNvPr id="66" name="CasellaDiTesto 65"/>
          <p:cNvSpPr txBox="1"/>
          <p:nvPr/>
        </p:nvSpPr>
        <p:spPr>
          <a:xfrm>
            <a:off x="628711" y="5542753"/>
            <a:ext cx="8260879" cy="1107996"/>
          </a:xfrm>
          <a:prstGeom prst="rect">
            <a:avLst/>
          </a:prstGeom>
          <a:noFill/>
        </p:spPr>
        <p:txBody>
          <a:bodyPr wrap="square" rtlCol="0">
            <a:spAutoFit/>
          </a:bodyPr>
          <a:lstStyle/>
          <a:p>
            <a:pPr algn="just"/>
            <a:r>
              <a:rPr lang="it-IT" sz="1600" dirty="0" smtClean="0">
                <a:latin typeface="Arial Black"/>
              </a:rPr>
              <a:t>A seconda del tipo di reazioni coinvolte, al termine della sintesi i prodotti di staccano dal supporto per passare in soluzione o rimangono attaccati al supporto dal quale, se necessario, possono essere staccati con i metodi che abbiamo visto precedentemente</a:t>
            </a:r>
            <a:r>
              <a:rPr lang="it-IT" dirty="0" smtClean="0"/>
              <a:t>. </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38" name="CasellaDiTesto 37"/>
          <p:cNvSpPr txBox="1"/>
          <p:nvPr/>
        </p:nvSpPr>
        <p:spPr>
          <a:xfrm>
            <a:off x="458714" y="987425"/>
            <a:ext cx="7629668" cy="861774"/>
          </a:xfrm>
          <a:prstGeom prst="rect">
            <a:avLst/>
          </a:prstGeom>
          <a:noFill/>
        </p:spPr>
        <p:txBody>
          <a:bodyPr wrap="square" rtlCol="0">
            <a:spAutoFit/>
          </a:bodyPr>
          <a:lstStyle/>
          <a:p>
            <a:pPr lvl="0"/>
            <a:r>
              <a:rPr lang="it-IT" sz="1600" b="1" dirty="0" smtClean="0">
                <a:solidFill>
                  <a:schemeClr val="accent6">
                    <a:lumMod val="60000"/>
                    <a:lumOff val="40000"/>
                  </a:schemeClr>
                </a:solidFill>
                <a:latin typeface="Arial Black"/>
              </a:rPr>
              <a:t>La sintesi di piccole molecole organiche variamente sostituite (</a:t>
            </a:r>
            <a:r>
              <a:rPr lang="it-IT" sz="1600" b="1" dirty="0" err="1" smtClean="0">
                <a:solidFill>
                  <a:schemeClr val="accent6">
                    <a:lumMod val="60000"/>
                    <a:lumOff val="40000"/>
                  </a:schemeClr>
                </a:solidFill>
                <a:latin typeface="Arial Black"/>
              </a:rPr>
              <a:t>Combinatorial</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organic</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chemistry</a:t>
            </a:r>
            <a:r>
              <a:rPr lang="it-IT" sz="1600" b="1" dirty="0" smtClean="0">
                <a:solidFill>
                  <a:schemeClr val="accent6">
                    <a:lumMod val="60000"/>
                    <a:lumOff val="40000"/>
                  </a:schemeClr>
                </a:solidFill>
                <a:latin typeface="Arial Black"/>
              </a:rPr>
              <a:t>)</a:t>
            </a:r>
          </a:p>
          <a:p>
            <a:endParaRPr lang="it-IT" dirty="0"/>
          </a:p>
        </p:txBody>
      </p:sp>
      <p:sp>
        <p:nvSpPr>
          <p:cNvPr id="39" name="CasellaDiTesto 38"/>
          <p:cNvSpPr txBox="1"/>
          <p:nvPr/>
        </p:nvSpPr>
        <p:spPr>
          <a:xfrm>
            <a:off x="458714" y="1631704"/>
            <a:ext cx="8472928" cy="954107"/>
          </a:xfrm>
          <a:prstGeom prst="rect">
            <a:avLst/>
          </a:prstGeom>
          <a:noFill/>
        </p:spPr>
        <p:txBody>
          <a:bodyPr wrap="square" rtlCol="0">
            <a:spAutoFit/>
          </a:bodyPr>
          <a:lstStyle/>
          <a:p>
            <a:pPr algn="just"/>
            <a:r>
              <a:rPr lang="it-IT" sz="1400" dirty="0" smtClean="0">
                <a:latin typeface="Arial Black"/>
              </a:rPr>
              <a:t>La pietra miliare in questo campo è stato il lavoro di </a:t>
            </a:r>
            <a:r>
              <a:rPr lang="it-IT" sz="1400" dirty="0" err="1" smtClean="0">
                <a:latin typeface="Arial Black"/>
              </a:rPr>
              <a:t>Bunin</a:t>
            </a:r>
            <a:r>
              <a:rPr lang="it-IT" sz="1400" dirty="0" smtClean="0">
                <a:latin typeface="Arial Black"/>
              </a:rPr>
              <a:t> e </a:t>
            </a:r>
            <a:r>
              <a:rPr lang="it-IT" sz="1400" dirty="0" err="1" smtClean="0">
                <a:latin typeface="Arial Black"/>
              </a:rPr>
              <a:t>Ellmann</a:t>
            </a:r>
            <a:r>
              <a:rPr lang="it-IT" sz="1400" dirty="0" smtClean="0">
                <a:latin typeface="Arial Black"/>
              </a:rPr>
              <a:t> di sintesi di composti a struttura 1,4-benzodiazepinica in fase solida. Dopo il </a:t>
            </a:r>
            <a:r>
              <a:rPr lang="it-IT" sz="1400" dirty="0" err="1" smtClean="0">
                <a:latin typeface="Arial Black"/>
              </a:rPr>
              <a:t>coupling</a:t>
            </a:r>
            <a:r>
              <a:rPr lang="it-IT" sz="1400" dirty="0" smtClean="0">
                <a:latin typeface="Arial Black"/>
              </a:rPr>
              <a:t> del 2-aminofenone agli spilli  (</a:t>
            </a:r>
            <a:r>
              <a:rPr lang="it-IT" sz="1400" dirty="0" err="1" smtClean="0">
                <a:latin typeface="Arial Black"/>
              </a:rPr>
              <a:t>pins</a:t>
            </a:r>
            <a:r>
              <a:rPr lang="it-IT" sz="1400" dirty="0" smtClean="0">
                <a:latin typeface="Arial Black"/>
              </a:rPr>
              <a:t>) polimerici tramite un </a:t>
            </a:r>
            <a:r>
              <a:rPr lang="it-IT" sz="1400" dirty="0" err="1" smtClean="0">
                <a:latin typeface="Arial Black"/>
              </a:rPr>
              <a:t>linker</a:t>
            </a:r>
            <a:r>
              <a:rPr lang="it-IT" sz="1400" dirty="0" smtClean="0">
                <a:latin typeface="Arial Black"/>
              </a:rPr>
              <a:t> sensibile all’acido TFA, avviene la reazione con aminoacidi </a:t>
            </a:r>
            <a:r>
              <a:rPr lang="it-IT" sz="1400" dirty="0" err="1" smtClean="0">
                <a:latin typeface="Arial Black"/>
              </a:rPr>
              <a:t>N-protetti</a:t>
            </a:r>
            <a:r>
              <a:rPr lang="it-IT" sz="1400" dirty="0" smtClean="0">
                <a:latin typeface="Arial Black"/>
              </a:rPr>
              <a:t> e reagenti alchilanti.</a:t>
            </a:r>
            <a:endParaRPr lang="it-IT" sz="1400" dirty="0">
              <a:latin typeface="Arial Black"/>
            </a:endParaRPr>
          </a:p>
        </p:txBody>
      </p:sp>
      <p:pic>
        <p:nvPicPr>
          <p:cNvPr id="40" name="Immagine 39"/>
          <p:cNvPicPr>
            <a:picLocks noChangeAspect="1"/>
          </p:cNvPicPr>
          <p:nvPr/>
        </p:nvPicPr>
        <p:blipFill>
          <a:blip r:embed="rId2"/>
          <a:stretch>
            <a:fillRect/>
          </a:stretch>
        </p:blipFill>
        <p:spPr>
          <a:xfrm>
            <a:off x="1258050" y="2691859"/>
            <a:ext cx="6382334" cy="38228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987425"/>
            <a:ext cx="7629668" cy="861774"/>
          </a:xfrm>
          <a:prstGeom prst="rect">
            <a:avLst/>
          </a:prstGeom>
          <a:noFill/>
        </p:spPr>
        <p:txBody>
          <a:bodyPr wrap="square" rtlCol="0">
            <a:spAutoFit/>
          </a:bodyPr>
          <a:lstStyle/>
          <a:p>
            <a:pPr lvl="0"/>
            <a:r>
              <a:rPr lang="it-IT" sz="1600" b="1" dirty="0" smtClean="0">
                <a:solidFill>
                  <a:schemeClr val="accent6">
                    <a:lumMod val="60000"/>
                    <a:lumOff val="40000"/>
                  </a:schemeClr>
                </a:solidFill>
                <a:latin typeface="Arial Black"/>
              </a:rPr>
              <a:t>La sintesi di piccole molecole organiche variamente sostituite (</a:t>
            </a:r>
            <a:r>
              <a:rPr lang="it-IT" sz="1600" b="1" dirty="0" err="1" smtClean="0">
                <a:solidFill>
                  <a:schemeClr val="accent6">
                    <a:lumMod val="60000"/>
                    <a:lumOff val="40000"/>
                  </a:schemeClr>
                </a:solidFill>
                <a:latin typeface="Arial Black"/>
              </a:rPr>
              <a:t>Combinatorial</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organic</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chemistry</a:t>
            </a:r>
            <a:r>
              <a:rPr lang="it-IT" sz="1600" b="1" dirty="0" smtClean="0">
                <a:solidFill>
                  <a:schemeClr val="accent6">
                    <a:lumMod val="60000"/>
                    <a:lumOff val="40000"/>
                  </a:schemeClr>
                </a:solidFill>
                <a:latin typeface="Arial Black"/>
              </a:rPr>
              <a:t>)</a:t>
            </a:r>
          </a:p>
          <a:p>
            <a:endParaRPr lang="it-IT" dirty="0"/>
          </a:p>
        </p:txBody>
      </p:sp>
      <p:pic>
        <p:nvPicPr>
          <p:cNvPr id="7" name="Immagine 6"/>
          <p:cNvPicPr>
            <a:picLocks noChangeAspect="1"/>
          </p:cNvPicPr>
          <p:nvPr/>
        </p:nvPicPr>
        <p:blipFill>
          <a:blip r:embed="rId2"/>
          <a:stretch>
            <a:fillRect/>
          </a:stretch>
        </p:blipFill>
        <p:spPr>
          <a:xfrm>
            <a:off x="1139637" y="2863477"/>
            <a:ext cx="6774370" cy="3853054"/>
          </a:xfrm>
          <a:prstGeom prst="rect">
            <a:avLst/>
          </a:prstGeom>
        </p:spPr>
      </p:pic>
      <p:sp>
        <p:nvSpPr>
          <p:cNvPr id="8" name="CasellaDiTesto 7"/>
          <p:cNvSpPr txBox="1"/>
          <p:nvPr/>
        </p:nvSpPr>
        <p:spPr>
          <a:xfrm>
            <a:off x="763276" y="1663148"/>
            <a:ext cx="7722625" cy="1077218"/>
          </a:xfrm>
          <a:prstGeom prst="rect">
            <a:avLst/>
          </a:prstGeom>
          <a:noFill/>
        </p:spPr>
        <p:txBody>
          <a:bodyPr wrap="square" rtlCol="0">
            <a:spAutoFit/>
          </a:bodyPr>
          <a:lstStyle/>
          <a:p>
            <a:pPr algn="just"/>
            <a:r>
              <a:rPr lang="it-IT" sz="1600" dirty="0" smtClean="0">
                <a:latin typeface="Arial Black"/>
              </a:rPr>
              <a:t>Un altro esempio sempre nel campo delle </a:t>
            </a:r>
            <a:r>
              <a:rPr lang="it-IT" sz="1600" dirty="0" err="1" smtClean="0">
                <a:latin typeface="Arial Black"/>
              </a:rPr>
              <a:t>benzodiazepine</a:t>
            </a:r>
            <a:r>
              <a:rPr lang="it-IT" sz="1600" dirty="0" smtClean="0">
                <a:latin typeface="Arial Black"/>
              </a:rPr>
              <a:t> riguarda il lavoro di De </a:t>
            </a:r>
            <a:r>
              <a:rPr lang="it-IT" sz="1600" dirty="0" err="1" smtClean="0">
                <a:latin typeface="Arial Black"/>
              </a:rPr>
              <a:t>Witt</a:t>
            </a:r>
            <a:r>
              <a:rPr lang="it-IT" sz="1600" dirty="0" smtClean="0">
                <a:latin typeface="Arial Black"/>
              </a:rPr>
              <a:t> alla </a:t>
            </a:r>
            <a:r>
              <a:rPr lang="it-IT" sz="1600" dirty="0" err="1" smtClean="0">
                <a:latin typeface="Arial Black"/>
              </a:rPr>
              <a:t>Parke-Davis</a:t>
            </a:r>
            <a:r>
              <a:rPr lang="it-IT" sz="1600" dirty="0" smtClean="0">
                <a:latin typeface="Arial Black"/>
              </a:rPr>
              <a:t>. Questo approccio è noto come tecnologia del </a:t>
            </a:r>
            <a:r>
              <a:rPr lang="it-IT" sz="1600" dirty="0" err="1" smtClean="0">
                <a:latin typeface="Arial Black"/>
              </a:rPr>
              <a:t>diversomero</a:t>
            </a:r>
            <a:r>
              <a:rPr lang="it-IT" sz="1600" dirty="0" smtClean="0">
                <a:latin typeface="Arial Black"/>
              </a:rPr>
              <a:t>. In questo caso si parte dall’aminoacido attaccato alla resina. </a:t>
            </a:r>
            <a:endParaRPr lang="it-IT" sz="1600" dirty="0">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987425"/>
            <a:ext cx="7629668" cy="861774"/>
          </a:xfrm>
          <a:prstGeom prst="rect">
            <a:avLst/>
          </a:prstGeom>
          <a:noFill/>
        </p:spPr>
        <p:txBody>
          <a:bodyPr wrap="square" rtlCol="0">
            <a:spAutoFit/>
          </a:bodyPr>
          <a:lstStyle/>
          <a:p>
            <a:pPr lvl="0"/>
            <a:r>
              <a:rPr lang="it-IT" sz="1600" b="1" dirty="0" smtClean="0">
                <a:solidFill>
                  <a:schemeClr val="accent6">
                    <a:lumMod val="60000"/>
                    <a:lumOff val="40000"/>
                  </a:schemeClr>
                </a:solidFill>
                <a:latin typeface="Arial Black"/>
              </a:rPr>
              <a:t>La sintesi di piccole molecole organiche variamente sostituite (</a:t>
            </a:r>
            <a:r>
              <a:rPr lang="it-IT" sz="1600" b="1" dirty="0" err="1" smtClean="0">
                <a:solidFill>
                  <a:schemeClr val="accent6">
                    <a:lumMod val="60000"/>
                    <a:lumOff val="40000"/>
                  </a:schemeClr>
                </a:solidFill>
                <a:latin typeface="Arial Black"/>
              </a:rPr>
              <a:t>Combinatorial</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organic</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chemistry</a:t>
            </a:r>
            <a:r>
              <a:rPr lang="it-IT" sz="1600" b="1" dirty="0" smtClean="0">
                <a:solidFill>
                  <a:schemeClr val="accent6">
                    <a:lumMod val="60000"/>
                    <a:lumOff val="40000"/>
                  </a:schemeClr>
                </a:solidFill>
                <a:latin typeface="Arial Black"/>
              </a:rPr>
              <a:t>)</a:t>
            </a:r>
          </a:p>
          <a:p>
            <a:endParaRPr lang="it-IT" dirty="0"/>
          </a:p>
        </p:txBody>
      </p:sp>
      <p:sp>
        <p:nvSpPr>
          <p:cNvPr id="7" name="CasellaDiTesto 6"/>
          <p:cNvSpPr txBox="1"/>
          <p:nvPr/>
        </p:nvSpPr>
        <p:spPr>
          <a:xfrm>
            <a:off x="177198" y="1551139"/>
            <a:ext cx="8748137" cy="1631216"/>
          </a:xfrm>
          <a:prstGeom prst="rect">
            <a:avLst/>
          </a:prstGeom>
          <a:noFill/>
        </p:spPr>
        <p:txBody>
          <a:bodyPr wrap="square" rtlCol="0">
            <a:spAutoFit/>
          </a:bodyPr>
          <a:lstStyle/>
          <a:p>
            <a:r>
              <a:rPr lang="it-IT" sz="1600" dirty="0" smtClean="0">
                <a:latin typeface="Arial Black"/>
              </a:rPr>
              <a:t>Con la stessa metodologia è stato possibile inoltre ottenere una libreria in fase solida di idantoine, facendo reagire un aminoacido legato al polimero con isocianati. L’intermedio lineare che si forma viene scisso dal polimero con </a:t>
            </a:r>
            <a:r>
              <a:rPr lang="it-IT" sz="1600" dirty="0" err="1" smtClean="0">
                <a:latin typeface="Arial Black"/>
              </a:rPr>
              <a:t>HCl</a:t>
            </a:r>
            <a:r>
              <a:rPr lang="it-IT" sz="1600" dirty="0" smtClean="0">
                <a:latin typeface="Arial Black"/>
              </a:rPr>
              <a:t>  e ciclizza in queste condizioni formando le idantoine.</a:t>
            </a:r>
          </a:p>
          <a:p>
            <a:r>
              <a:rPr lang="it-IT" dirty="0" err="1" smtClean="0"/>
              <a:t> </a:t>
            </a:r>
            <a:endParaRPr lang="it-IT" dirty="0" smtClean="0"/>
          </a:p>
          <a:p>
            <a:endParaRPr lang="it-IT" dirty="0"/>
          </a:p>
        </p:txBody>
      </p:sp>
      <p:pic>
        <p:nvPicPr>
          <p:cNvPr id="8" name="Immagine 7"/>
          <p:cNvPicPr>
            <a:picLocks noChangeAspect="1"/>
          </p:cNvPicPr>
          <p:nvPr/>
        </p:nvPicPr>
        <p:blipFill>
          <a:blip r:embed="rId2"/>
          <a:stretch>
            <a:fillRect/>
          </a:stretch>
        </p:blipFill>
        <p:spPr>
          <a:xfrm>
            <a:off x="177198" y="2685406"/>
            <a:ext cx="8621653" cy="3989369"/>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643739" y="1781530"/>
            <a:ext cx="7877931" cy="4963975"/>
          </a:xfrm>
          <a:prstGeom prst="rect">
            <a:avLst/>
          </a:prstGeom>
        </p:spPr>
      </p:pic>
      <p:sp>
        <p:nvSpPr>
          <p:cNvPr id="7" name="CasellaDiTesto 6"/>
          <p:cNvSpPr txBox="1"/>
          <p:nvPr/>
        </p:nvSpPr>
        <p:spPr>
          <a:xfrm>
            <a:off x="508196" y="987425"/>
            <a:ext cx="7629668" cy="861774"/>
          </a:xfrm>
          <a:prstGeom prst="rect">
            <a:avLst/>
          </a:prstGeom>
          <a:noFill/>
        </p:spPr>
        <p:txBody>
          <a:bodyPr wrap="square" rtlCol="0">
            <a:spAutoFit/>
          </a:bodyPr>
          <a:lstStyle/>
          <a:p>
            <a:pPr lvl="0"/>
            <a:r>
              <a:rPr lang="it-IT" sz="1600" b="1" dirty="0" smtClean="0">
                <a:solidFill>
                  <a:schemeClr val="accent6">
                    <a:lumMod val="60000"/>
                    <a:lumOff val="40000"/>
                  </a:schemeClr>
                </a:solidFill>
                <a:latin typeface="Arial Black"/>
              </a:rPr>
              <a:t>La sintesi di piccole molecole organiche variamente sostituite (</a:t>
            </a:r>
            <a:r>
              <a:rPr lang="it-IT" sz="1600" b="1" dirty="0" err="1" smtClean="0">
                <a:solidFill>
                  <a:schemeClr val="accent6">
                    <a:lumMod val="60000"/>
                    <a:lumOff val="40000"/>
                  </a:schemeClr>
                </a:solidFill>
                <a:latin typeface="Arial Black"/>
              </a:rPr>
              <a:t>Combinatorial</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organic</a:t>
            </a:r>
            <a:r>
              <a:rPr lang="it-IT" sz="1600" b="1" dirty="0" smtClean="0">
                <a:solidFill>
                  <a:schemeClr val="accent6">
                    <a:lumMod val="60000"/>
                    <a:lumOff val="40000"/>
                  </a:schemeClr>
                </a:solidFill>
                <a:latin typeface="Arial Black"/>
              </a:rPr>
              <a:t> </a:t>
            </a:r>
            <a:r>
              <a:rPr lang="it-IT" sz="1600" b="1" dirty="0" err="1" smtClean="0">
                <a:solidFill>
                  <a:schemeClr val="accent6">
                    <a:lumMod val="60000"/>
                    <a:lumOff val="40000"/>
                  </a:schemeClr>
                </a:solidFill>
                <a:latin typeface="Arial Black"/>
              </a:rPr>
              <a:t>chemistry</a:t>
            </a:r>
            <a:r>
              <a:rPr lang="it-IT" sz="1600" b="1" dirty="0" smtClean="0">
                <a:solidFill>
                  <a:schemeClr val="accent6">
                    <a:lumMod val="60000"/>
                    <a:lumOff val="40000"/>
                  </a:schemeClr>
                </a:solidFill>
                <a:latin typeface="Arial Black"/>
              </a:rPr>
              <a:t>)</a:t>
            </a:r>
          </a:p>
          <a:p>
            <a:endParaRPr lang="it-IT"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1096785"/>
            <a:ext cx="6322765" cy="461665"/>
          </a:xfrm>
          <a:prstGeom prst="rect">
            <a:avLst/>
          </a:prstGeom>
          <a:noFill/>
        </p:spPr>
        <p:txBody>
          <a:bodyPr wrap="none" rtlCol="0">
            <a:spAutoFit/>
          </a:bodyPr>
          <a:lstStyle/>
          <a:p>
            <a:r>
              <a:rPr lang="it-IT" sz="2400" b="1" dirty="0" smtClean="0">
                <a:solidFill>
                  <a:schemeClr val="accent4">
                    <a:lumMod val="75000"/>
                  </a:schemeClr>
                </a:solidFill>
              </a:rPr>
              <a:t>Sintesi in soluzione: creazione di librerie</a:t>
            </a:r>
            <a:endParaRPr lang="it-IT" sz="2400" b="1" dirty="0">
              <a:solidFill>
                <a:schemeClr val="accent4">
                  <a:lumMod val="75000"/>
                </a:schemeClr>
              </a:solidFill>
            </a:endParaRPr>
          </a:p>
        </p:txBody>
      </p:sp>
      <p:sp>
        <p:nvSpPr>
          <p:cNvPr id="7" name="Rettangolo 6"/>
          <p:cNvSpPr/>
          <p:nvPr/>
        </p:nvSpPr>
        <p:spPr>
          <a:xfrm>
            <a:off x="569621" y="1595021"/>
            <a:ext cx="7924918" cy="5262979"/>
          </a:xfrm>
          <a:prstGeom prst="rect">
            <a:avLst/>
          </a:prstGeom>
        </p:spPr>
        <p:txBody>
          <a:bodyPr wrap="square">
            <a:spAutoFit/>
          </a:bodyPr>
          <a:lstStyle/>
          <a:p>
            <a:pPr algn="just"/>
            <a:r>
              <a:rPr lang="it-IT" sz="2400" dirty="0" smtClean="0">
                <a:solidFill>
                  <a:schemeClr val="accent2">
                    <a:lumMod val="75000"/>
                  </a:schemeClr>
                </a:solidFill>
                <a:latin typeface="Arial Black"/>
              </a:rPr>
              <a:t>La sintesi su materiale polimerico pone un problema fondamentale: le condizioni di reazione sono eterogenee e questo può portare in determinate circostanze a problemi di ingombro sterico, di solubilità o di rigonfiamento, oppure a cinetiche non lineari. Inoltre è molto importante la compatibilità dei singoli componenti e delle strategie utilizzate: polimero, </a:t>
            </a:r>
            <a:r>
              <a:rPr lang="it-IT" sz="2400" dirty="0" err="1" smtClean="0">
                <a:solidFill>
                  <a:schemeClr val="accent2">
                    <a:lumMod val="75000"/>
                  </a:schemeClr>
                </a:solidFill>
                <a:latin typeface="Arial Black"/>
              </a:rPr>
              <a:t>anchor</a:t>
            </a:r>
            <a:r>
              <a:rPr lang="it-IT" sz="2400" dirty="0" smtClean="0">
                <a:solidFill>
                  <a:schemeClr val="accent2">
                    <a:lumMod val="75000"/>
                  </a:schemeClr>
                </a:solidFill>
                <a:latin typeface="Arial Black"/>
              </a:rPr>
              <a:t>, substrato, strategia del gruppo proteggente, reagenti attivanti, condizioni di distacco del prodotto dalla resina. Tutto ciò ha condotto a sviluppare approcci diversi per lo sviluppo di librerie </a:t>
            </a:r>
            <a:r>
              <a:rPr lang="it-IT" sz="2400" dirty="0" err="1" smtClean="0">
                <a:solidFill>
                  <a:schemeClr val="accent2">
                    <a:lumMod val="75000"/>
                  </a:schemeClr>
                </a:solidFill>
                <a:latin typeface="Arial Black"/>
              </a:rPr>
              <a:t>combinatoriali</a:t>
            </a:r>
            <a:r>
              <a:rPr lang="it-IT" sz="2400" dirty="0" smtClean="0">
                <a:solidFill>
                  <a:schemeClr val="accent2">
                    <a:lumMod val="75000"/>
                  </a:schemeClr>
                </a:solidFill>
                <a:latin typeface="Arial Black"/>
              </a:rPr>
              <a:t> in soluzione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ttangolo 6"/>
          <p:cNvSpPr/>
          <p:nvPr/>
        </p:nvSpPr>
        <p:spPr>
          <a:xfrm>
            <a:off x="949965" y="2136339"/>
            <a:ext cx="7132217" cy="3416320"/>
          </a:xfrm>
          <a:prstGeom prst="rect">
            <a:avLst/>
          </a:prstGeom>
        </p:spPr>
        <p:txBody>
          <a:bodyPr wrap="square">
            <a:spAutoFit/>
          </a:bodyPr>
          <a:lstStyle/>
          <a:p>
            <a:pPr algn="just"/>
            <a:r>
              <a:rPr lang="it-IT" sz="2400" dirty="0" smtClean="0">
                <a:solidFill>
                  <a:schemeClr val="tx2">
                    <a:lumMod val="75000"/>
                    <a:lumOff val="25000"/>
                  </a:schemeClr>
                </a:solidFill>
                <a:latin typeface="Arial Black"/>
              </a:rPr>
              <a:t>Questa strategia sintetica riguarda la sintesi di librerie utilizzando un disegno sperimentale tale che ogni possibile prodotto appaia solo in due librerie. In questo modo si evita la decodificazione o la </a:t>
            </a:r>
            <a:r>
              <a:rPr lang="it-IT" sz="2400" dirty="0" err="1" smtClean="0">
                <a:solidFill>
                  <a:schemeClr val="tx2">
                    <a:lumMod val="75000"/>
                    <a:lumOff val="25000"/>
                  </a:schemeClr>
                </a:solidFill>
                <a:latin typeface="Arial Black"/>
              </a:rPr>
              <a:t>deconvoluzione</a:t>
            </a:r>
            <a:r>
              <a:rPr lang="it-IT" sz="2400" dirty="0" smtClean="0">
                <a:solidFill>
                  <a:schemeClr val="tx2">
                    <a:lumMod val="75000"/>
                    <a:lumOff val="25000"/>
                  </a:schemeClr>
                </a:solidFill>
                <a:latin typeface="Arial Black"/>
              </a:rPr>
              <a:t> che si rendono necessarie quando si usano miscele di building </a:t>
            </a:r>
            <a:r>
              <a:rPr lang="it-IT" sz="2400" dirty="0" err="1" smtClean="0">
                <a:solidFill>
                  <a:schemeClr val="tx2">
                    <a:lumMod val="75000"/>
                    <a:lumOff val="25000"/>
                  </a:schemeClr>
                </a:solidFill>
                <a:latin typeface="Arial Black"/>
              </a:rPr>
              <a:t>blocks</a:t>
            </a:r>
            <a:r>
              <a:rPr lang="it-IT" sz="2400" dirty="0" smtClean="0">
                <a:solidFill>
                  <a:schemeClr val="tx2">
                    <a:lumMod val="75000"/>
                    <a:lumOff val="25000"/>
                  </a:schemeClr>
                </a:solidFill>
                <a:latin typeface="Arial Black"/>
              </a:rPr>
              <a:t> per identificare il composto più attivo. </a:t>
            </a:r>
            <a:endParaRPr lang="it-IT" sz="2400" dirty="0">
              <a:solidFill>
                <a:schemeClr val="tx2">
                  <a:lumMod val="75000"/>
                  <a:lumOff val="25000"/>
                </a:schemeClr>
              </a:solidFill>
              <a:latin typeface="Arial Black"/>
            </a:endParaRPr>
          </a:p>
        </p:txBody>
      </p:sp>
      <p:sp>
        <p:nvSpPr>
          <p:cNvPr id="9" name="CasellaDiTesto 8"/>
          <p:cNvSpPr txBox="1"/>
          <p:nvPr/>
        </p:nvSpPr>
        <p:spPr>
          <a:xfrm>
            <a:off x="569621" y="1195743"/>
            <a:ext cx="6109966" cy="461665"/>
          </a:xfrm>
          <a:prstGeom prst="rect">
            <a:avLst/>
          </a:prstGeom>
          <a:noFill/>
        </p:spPr>
        <p:txBody>
          <a:bodyPr wrap="none" rtlCol="0">
            <a:spAutoFit/>
          </a:bodyPr>
          <a:lstStyle/>
          <a:p>
            <a:r>
              <a:rPr lang="it-IT" sz="2400" b="1" dirty="0" smtClean="0">
                <a:solidFill>
                  <a:schemeClr val="accent4">
                    <a:lumMod val="75000"/>
                  </a:schemeClr>
                </a:solidFill>
              </a:rPr>
              <a:t>Sintesi in soluzione: Librerie ortogonali</a:t>
            </a:r>
            <a:endParaRPr lang="it-IT" sz="2400" b="1" dirty="0">
              <a:solidFill>
                <a:schemeClr val="accent4">
                  <a:lumMod val="75000"/>
                </a:schemeClr>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1195743"/>
            <a:ext cx="7794772" cy="461665"/>
          </a:xfrm>
          <a:prstGeom prst="rect">
            <a:avLst/>
          </a:prstGeom>
          <a:noFill/>
        </p:spPr>
        <p:txBody>
          <a:bodyPr wrap="none" rtlCol="0">
            <a:spAutoFit/>
          </a:bodyPr>
          <a:lstStyle/>
          <a:p>
            <a:r>
              <a:rPr lang="it-IT" sz="2400" b="1" dirty="0" smtClean="0">
                <a:solidFill>
                  <a:schemeClr val="accent4">
                    <a:lumMod val="75000"/>
                  </a:schemeClr>
                </a:solidFill>
              </a:rPr>
              <a:t>Sintesi in soluzione: Librerie parallele in soluzione</a:t>
            </a:r>
            <a:endParaRPr lang="it-IT" sz="2400" b="1" dirty="0">
              <a:solidFill>
                <a:schemeClr val="accent4">
                  <a:lumMod val="75000"/>
                </a:schemeClr>
              </a:solidFill>
            </a:endParaRPr>
          </a:p>
        </p:txBody>
      </p:sp>
      <p:sp>
        <p:nvSpPr>
          <p:cNvPr id="8" name="Rettangolo 7"/>
          <p:cNvSpPr/>
          <p:nvPr/>
        </p:nvSpPr>
        <p:spPr>
          <a:xfrm>
            <a:off x="737349" y="1720840"/>
            <a:ext cx="7627044" cy="1384995"/>
          </a:xfrm>
          <a:prstGeom prst="rect">
            <a:avLst/>
          </a:prstGeom>
        </p:spPr>
        <p:txBody>
          <a:bodyPr wrap="square">
            <a:spAutoFit/>
          </a:bodyPr>
          <a:lstStyle/>
          <a:p>
            <a:pPr algn="just"/>
            <a:r>
              <a:rPr lang="it-IT" sz="1400" dirty="0" smtClean="0">
                <a:solidFill>
                  <a:srgbClr val="0000FF"/>
                </a:solidFill>
                <a:latin typeface="Arial Black"/>
              </a:rPr>
              <a:t>Uno dei primi lavori su librerie parallele in soluzione è stato pubblicato dal gruppo di </a:t>
            </a:r>
            <a:r>
              <a:rPr lang="it-IT" sz="1400" dirty="0" err="1" smtClean="0">
                <a:solidFill>
                  <a:srgbClr val="0000FF"/>
                </a:solidFill>
                <a:latin typeface="Arial Black"/>
              </a:rPr>
              <a:t>Boger</a:t>
            </a:r>
            <a:r>
              <a:rPr lang="it-IT" sz="1400" dirty="0" smtClean="0">
                <a:solidFill>
                  <a:srgbClr val="0000FF"/>
                </a:solidFill>
                <a:latin typeface="Arial Black"/>
              </a:rPr>
              <a:t>. I prodotti finali ottenuti in questa sintesi sono stati fino a 1014 in una sequenza sintetica di tre passaggi.Ciò che è degno di essere </a:t>
            </a:r>
            <a:r>
              <a:rPr lang="it-IT" sz="1400" dirty="0" err="1" smtClean="0">
                <a:solidFill>
                  <a:srgbClr val="0000FF"/>
                </a:solidFill>
                <a:latin typeface="Arial Black"/>
              </a:rPr>
              <a:t>sottilineato</a:t>
            </a:r>
            <a:r>
              <a:rPr lang="it-IT" sz="1400" dirty="0" smtClean="0">
                <a:solidFill>
                  <a:srgbClr val="0000FF"/>
                </a:solidFill>
                <a:latin typeface="Arial Black"/>
              </a:rPr>
              <a:t> è che in questa sintesi i prodotti finali sono stati ottenuti con un elevato grado di purezza semplicemente tramite estrazioni liquido-liquido alla fine di ogni passaggio.</a:t>
            </a:r>
          </a:p>
        </p:txBody>
      </p:sp>
      <p:pic>
        <p:nvPicPr>
          <p:cNvPr id="9" name="Immagine 8"/>
          <p:cNvPicPr>
            <a:picLocks noChangeAspect="1"/>
          </p:cNvPicPr>
          <p:nvPr/>
        </p:nvPicPr>
        <p:blipFill>
          <a:blip r:embed="rId2"/>
          <a:stretch>
            <a:fillRect/>
          </a:stretch>
        </p:blipFill>
        <p:spPr>
          <a:xfrm>
            <a:off x="1464686" y="3105835"/>
            <a:ext cx="5881343" cy="3736665"/>
          </a:xfrm>
          <a:prstGeom prst="rect">
            <a:avLst/>
          </a:prstGeom>
        </p:spPr>
      </p:pic>
      <p:sp>
        <p:nvSpPr>
          <p:cNvPr id="10" name="Rettangolo 9"/>
          <p:cNvSpPr/>
          <p:nvPr/>
        </p:nvSpPr>
        <p:spPr>
          <a:xfrm>
            <a:off x="5574632" y="4291262"/>
            <a:ext cx="594895" cy="147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p:cNvSpPr txBox="1"/>
          <p:nvPr/>
        </p:nvSpPr>
        <p:spPr>
          <a:xfrm>
            <a:off x="5498659" y="4251159"/>
            <a:ext cx="558735" cy="230832"/>
          </a:xfrm>
          <a:prstGeom prst="rect">
            <a:avLst/>
          </a:prstGeom>
          <a:noFill/>
        </p:spPr>
        <p:txBody>
          <a:bodyPr wrap="none" rtlCol="0">
            <a:spAutoFit/>
          </a:bodyPr>
          <a:lstStyle/>
          <a:p>
            <a:r>
              <a:rPr lang="it-IT" sz="900" dirty="0" smtClean="0">
                <a:latin typeface="Helvetica"/>
                <a:cs typeface="Helvetica"/>
              </a:rPr>
              <a:t>R</a:t>
            </a:r>
            <a:r>
              <a:rPr lang="it-IT" sz="900" baseline="-25000" dirty="0" smtClean="0">
                <a:latin typeface="Helvetica"/>
                <a:cs typeface="Helvetica"/>
              </a:rPr>
              <a:t>2</a:t>
            </a:r>
            <a:r>
              <a:rPr lang="it-IT" sz="900" dirty="0" smtClean="0">
                <a:latin typeface="Helvetica"/>
                <a:cs typeface="Helvetica"/>
              </a:rPr>
              <a:t>-NH</a:t>
            </a:r>
            <a:r>
              <a:rPr lang="it-IT" sz="900" baseline="-25000" dirty="0" smtClean="0">
                <a:latin typeface="Helvetica"/>
                <a:cs typeface="Helvetica"/>
              </a:rPr>
              <a:t>2</a:t>
            </a:r>
            <a:endParaRPr lang="it-IT" sz="900" baseline="-25000" dirty="0">
              <a:latin typeface="Helvetica"/>
              <a:cs typeface="Helvetic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05713" y="987425"/>
            <a:ext cx="8525591" cy="461665"/>
          </a:xfrm>
          <a:prstGeom prst="rect">
            <a:avLst/>
          </a:prstGeom>
          <a:noFill/>
        </p:spPr>
        <p:txBody>
          <a:bodyPr wrap="none" rtlCol="0">
            <a:spAutoFit/>
          </a:bodyPr>
          <a:lstStyle/>
          <a:p>
            <a:r>
              <a:rPr lang="it-IT" sz="2400" b="1" dirty="0" smtClean="0">
                <a:solidFill>
                  <a:schemeClr val="accent4">
                    <a:lumMod val="75000"/>
                  </a:schemeClr>
                </a:solidFill>
              </a:rPr>
              <a:t>Sintesi in soluzione: Librerie utilizzando </a:t>
            </a:r>
            <a:r>
              <a:rPr lang="it-IT" sz="2400" b="1" dirty="0" err="1" smtClean="0">
                <a:solidFill>
                  <a:schemeClr val="accent4">
                    <a:lumMod val="75000"/>
                  </a:schemeClr>
                </a:solidFill>
              </a:rPr>
              <a:t>carrier</a:t>
            </a:r>
            <a:r>
              <a:rPr lang="it-IT" sz="2400" b="1" dirty="0" smtClean="0">
                <a:solidFill>
                  <a:schemeClr val="accent4">
                    <a:lumMod val="75000"/>
                  </a:schemeClr>
                </a:solidFill>
              </a:rPr>
              <a:t> solubili</a:t>
            </a:r>
            <a:endParaRPr lang="it-IT" sz="2400" b="1" dirty="0">
              <a:solidFill>
                <a:schemeClr val="accent4">
                  <a:lumMod val="75000"/>
                </a:schemeClr>
              </a:solidFill>
            </a:endParaRPr>
          </a:p>
        </p:txBody>
      </p:sp>
      <p:sp>
        <p:nvSpPr>
          <p:cNvPr id="7" name="CasellaDiTesto 6"/>
          <p:cNvSpPr txBox="1"/>
          <p:nvPr/>
        </p:nvSpPr>
        <p:spPr>
          <a:xfrm>
            <a:off x="585547" y="1449090"/>
            <a:ext cx="7656680" cy="2739212"/>
          </a:xfrm>
          <a:prstGeom prst="rect">
            <a:avLst/>
          </a:prstGeom>
          <a:noFill/>
        </p:spPr>
        <p:txBody>
          <a:bodyPr wrap="square" rtlCol="0">
            <a:spAutoFit/>
          </a:bodyPr>
          <a:lstStyle/>
          <a:p>
            <a:r>
              <a:rPr lang="it-IT" sz="1400" dirty="0" smtClean="0">
                <a:solidFill>
                  <a:schemeClr val="accent5">
                    <a:lumMod val="50000"/>
                  </a:schemeClr>
                </a:solidFill>
                <a:latin typeface="Arial Black"/>
              </a:rPr>
              <a:t>In quest’ultimo caso si utilizzano polimeri solubili, come il </a:t>
            </a:r>
            <a:r>
              <a:rPr lang="it-IT" sz="1400" dirty="0" err="1" smtClean="0">
                <a:solidFill>
                  <a:schemeClr val="accent5">
                    <a:lumMod val="50000"/>
                  </a:schemeClr>
                </a:solidFill>
                <a:latin typeface="Arial Black"/>
              </a:rPr>
              <a:t>polietilenglicole</a:t>
            </a:r>
            <a:r>
              <a:rPr lang="it-IT" sz="1400" dirty="0" smtClean="0">
                <a:solidFill>
                  <a:schemeClr val="accent5">
                    <a:lumMod val="50000"/>
                  </a:schemeClr>
                </a:solidFill>
                <a:latin typeface="Arial Black"/>
              </a:rPr>
              <a:t> </a:t>
            </a:r>
            <a:r>
              <a:rPr lang="it-IT" sz="1400" dirty="0" err="1" smtClean="0">
                <a:solidFill>
                  <a:schemeClr val="accent5">
                    <a:lumMod val="50000"/>
                  </a:schemeClr>
                </a:solidFill>
                <a:latin typeface="Arial Black"/>
              </a:rPr>
              <a:t>monometil</a:t>
            </a:r>
            <a:r>
              <a:rPr lang="it-IT" sz="1400" dirty="0" smtClean="0">
                <a:solidFill>
                  <a:schemeClr val="accent5">
                    <a:lumMod val="50000"/>
                  </a:schemeClr>
                </a:solidFill>
                <a:latin typeface="Arial Black"/>
              </a:rPr>
              <a:t> etere (</a:t>
            </a:r>
            <a:r>
              <a:rPr lang="it-IT" sz="1400" dirty="0" err="1" smtClean="0">
                <a:solidFill>
                  <a:schemeClr val="accent5">
                    <a:lumMod val="50000"/>
                  </a:schemeClr>
                </a:solidFill>
                <a:latin typeface="Arial Black"/>
              </a:rPr>
              <a:t>M</a:t>
            </a:r>
            <a:r>
              <a:rPr lang="it-IT" sz="1400" baseline="-25000" dirty="0" err="1" smtClean="0">
                <a:solidFill>
                  <a:schemeClr val="accent5">
                    <a:lumMod val="50000"/>
                  </a:schemeClr>
                </a:solidFill>
                <a:latin typeface="Arial Black"/>
              </a:rPr>
              <a:t>r</a:t>
            </a:r>
            <a:r>
              <a:rPr lang="it-IT" sz="1400" dirty="0" smtClean="0">
                <a:solidFill>
                  <a:schemeClr val="accent5">
                    <a:lumMod val="50000"/>
                  </a:schemeClr>
                </a:solidFill>
                <a:latin typeface="Arial Black"/>
              </a:rPr>
              <a:t> = </a:t>
            </a:r>
            <a:r>
              <a:rPr lang="it-IT" sz="1400" dirty="0" err="1" smtClean="0">
                <a:solidFill>
                  <a:schemeClr val="accent5">
                    <a:lumMod val="50000"/>
                  </a:schemeClr>
                </a:solidFill>
                <a:latin typeface="Arial Black"/>
              </a:rPr>
              <a:t>5</a:t>
            </a:r>
            <a:r>
              <a:rPr lang="it-IT" sz="1400" dirty="0" smtClean="0">
                <a:solidFill>
                  <a:schemeClr val="accent5">
                    <a:lumMod val="50000"/>
                  </a:schemeClr>
                </a:solidFill>
                <a:latin typeface="Arial Black"/>
              </a:rPr>
              <a:t> </a:t>
            </a:r>
            <a:r>
              <a:rPr lang="it-IT" sz="1400" dirty="0" err="1" smtClean="0">
                <a:solidFill>
                  <a:schemeClr val="accent5">
                    <a:lumMod val="50000"/>
                  </a:schemeClr>
                </a:solidFill>
                <a:latin typeface="Arial Black"/>
              </a:rPr>
              <a:t>kDa</a:t>
            </a:r>
            <a:r>
              <a:rPr lang="it-IT" sz="1400" dirty="0" smtClean="0">
                <a:solidFill>
                  <a:schemeClr val="accent5">
                    <a:lumMod val="50000"/>
                  </a:schemeClr>
                </a:solidFill>
                <a:latin typeface="Arial Black"/>
              </a:rPr>
              <a:t>), che presenta numerosi vantaggi:</a:t>
            </a:r>
          </a:p>
          <a:p>
            <a:pPr lvl="1"/>
            <a:r>
              <a:rPr lang="it-IT" sz="1400" dirty="0" smtClean="0">
                <a:solidFill>
                  <a:schemeClr val="accent5">
                    <a:lumMod val="50000"/>
                  </a:schemeClr>
                </a:solidFill>
                <a:latin typeface="Arial Black"/>
              </a:rPr>
              <a:t>è solubile in acqua ed in molti solventi organici</a:t>
            </a:r>
          </a:p>
          <a:p>
            <a:pPr lvl="1"/>
            <a:r>
              <a:rPr lang="it-IT" sz="1400" dirty="0" smtClean="0">
                <a:solidFill>
                  <a:schemeClr val="accent5">
                    <a:lumMod val="50000"/>
                  </a:schemeClr>
                </a:solidFill>
                <a:latin typeface="Arial Black"/>
              </a:rPr>
              <a:t>funge da solubilizzate </a:t>
            </a:r>
          </a:p>
          <a:p>
            <a:pPr lvl="1"/>
            <a:r>
              <a:rPr lang="it-IT" sz="1400" dirty="0" smtClean="0">
                <a:solidFill>
                  <a:schemeClr val="accent5">
                    <a:lumMod val="50000"/>
                  </a:schemeClr>
                </a:solidFill>
                <a:latin typeface="Arial Black"/>
              </a:rPr>
              <a:t>è relativamente inerte chimicamente</a:t>
            </a:r>
          </a:p>
          <a:p>
            <a:pPr lvl="1"/>
            <a:r>
              <a:rPr lang="it-IT" sz="1400" dirty="0" smtClean="0">
                <a:solidFill>
                  <a:schemeClr val="accent5">
                    <a:lumMod val="50000"/>
                  </a:schemeClr>
                </a:solidFill>
                <a:latin typeface="Arial Black"/>
              </a:rPr>
              <a:t>può essere facilmente separato con cromatografia di esclusione molecolare, precipitazione con </a:t>
            </a:r>
            <a:r>
              <a:rPr lang="it-IT" sz="1400" dirty="0" err="1" smtClean="0">
                <a:solidFill>
                  <a:schemeClr val="accent5">
                    <a:lumMod val="50000"/>
                  </a:schemeClr>
                </a:solidFill>
                <a:latin typeface="Arial Black"/>
              </a:rPr>
              <a:t>dietiletere</a:t>
            </a:r>
            <a:r>
              <a:rPr lang="it-IT" sz="1400" dirty="0" smtClean="0">
                <a:solidFill>
                  <a:schemeClr val="accent5">
                    <a:lumMod val="50000"/>
                  </a:schemeClr>
                </a:solidFill>
                <a:latin typeface="Arial Black"/>
              </a:rPr>
              <a:t> o </a:t>
            </a:r>
            <a:r>
              <a:rPr lang="it-IT" sz="1400" dirty="0" err="1" smtClean="0">
                <a:solidFill>
                  <a:schemeClr val="accent5">
                    <a:lumMod val="50000"/>
                  </a:schemeClr>
                </a:solidFill>
                <a:latin typeface="Arial Black"/>
              </a:rPr>
              <a:t>cristallizazione</a:t>
            </a:r>
            <a:r>
              <a:rPr lang="it-IT" sz="1400" dirty="0" smtClean="0">
                <a:solidFill>
                  <a:schemeClr val="accent5">
                    <a:lumMod val="50000"/>
                  </a:schemeClr>
                </a:solidFill>
                <a:latin typeface="Arial Black"/>
              </a:rPr>
              <a:t>.</a:t>
            </a:r>
          </a:p>
          <a:p>
            <a:r>
              <a:rPr lang="it-IT" sz="1400" dirty="0" smtClean="0">
                <a:solidFill>
                  <a:schemeClr val="accent5">
                    <a:lumMod val="50000"/>
                  </a:schemeClr>
                </a:solidFill>
                <a:latin typeface="Arial Black"/>
              </a:rPr>
              <a:t>Il gruppo di </a:t>
            </a:r>
            <a:r>
              <a:rPr lang="it-IT" sz="1400" dirty="0" err="1" smtClean="0">
                <a:solidFill>
                  <a:schemeClr val="accent5">
                    <a:lumMod val="50000"/>
                  </a:schemeClr>
                </a:solidFill>
                <a:latin typeface="Arial Black"/>
              </a:rPr>
              <a:t>Janda</a:t>
            </a:r>
            <a:r>
              <a:rPr lang="it-IT" sz="1400" dirty="0" smtClean="0">
                <a:solidFill>
                  <a:schemeClr val="accent5">
                    <a:lumMod val="50000"/>
                  </a:schemeClr>
                </a:solidFill>
                <a:latin typeface="Arial Black"/>
              </a:rPr>
              <a:t> ha </a:t>
            </a:r>
            <a:r>
              <a:rPr lang="it-IT" sz="1400" dirty="0" err="1" smtClean="0">
                <a:solidFill>
                  <a:schemeClr val="accent5">
                    <a:lumMod val="50000"/>
                  </a:schemeClr>
                </a:solidFill>
                <a:latin typeface="Arial Black"/>
              </a:rPr>
              <a:t>sinetizzato</a:t>
            </a:r>
            <a:r>
              <a:rPr lang="it-IT" sz="1400" dirty="0" smtClean="0">
                <a:solidFill>
                  <a:schemeClr val="accent5">
                    <a:lumMod val="50000"/>
                  </a:schemeClr>
                </a:solidFill>
                <a:latin typeface="Arial Black"/>
              </a:rPr>
              <a:t> con questo metodo una libreria di </a:t>
            </a:r>
            <a:r>
              <a:rPr lang="it-IT" sz="1400" dirty="0" err="1" smtClean="0">
                <a:solidFill>
                  <a:schemeClr val="accent5">
                    <a:lumMod val="50000"/>
                  </a:schemeClr>
                </a:solidFill>
                <a:latin typeface="Arial Black"/>
              </a:rPr>
              <a:t>pentapeptidi</a:t>
            </a:r>
            <a:r>
              <a:rPr lang="it-IT" sz="1400" dirty="0" smtClean="0">
                <a:solidFill>
                  <a:schemeClr val="accent5">
                    <a:lumMod val="50000"/>
                  </a:schemeClr>
                </a:solidFill>
                <a:latin typeface="Arial Black"/>
              </a:rPr>
              <a:t> e una libreria di </a:t>
            </a:r>
            <a:r>
              <a:rPr lang="it-IT" sz="1400" dirty="0" err="1" smtClean="0">
                <a:solidFill>
                  <a:schemeClr val="accent5">
                    <a:lumMod val="50000"/>
                  </a:schemeClr>
                </a:solidFill>
                <a:latin typeface="Arial Black"/>
              </a:rPr>
              <a:t>arilsolfonammidi</a:t>
            </a:r>
            <a:r>
              <a:rPr lang="it-IT" sz="1400" dirty="0" smtClean="0">
                <a:solidFill>
                  <a:schemeClr val="accent5">
                    <a:lumMod val="50000"/>
                  </a:schemeClr>
                </a:solidFill>
                <a:latin typeface="Arial Black"/>
              </a:rPr>
              <a:t> legando i prodotti all’ossidrile libero del polimero. Il distacco avviene nel primo caso con KCN/</a:t>
            </a:r>
            <a:r>
              <a:rPr lang="it-IT" sz="1400" dirty="0" err="1" smtClean="0">
                <a:solidFill>
                  <a:schemeClr val="accent5">
                    <a:lumMod val="50000"/>
                  </a:schemeClr>
                </a:solidFill>
                <a:latin typeface="Arial Black"/>
              </a:rPr>
              <a:t>MeOH</a:t>
            </a:r>
            <a:r>
              <a:rPr lang="it-IT" sz="1400" dirty="0" smtClean="0">
                <a:solidFill>
                  <a:schemeClr val="accent5">
                    <a:lumMod val="50000"/>
                  </a:schemeClr>
                </a:solidFill>
                <a:latin typeface="Arial Black"/>
              </a:rPr>
              <a:t> e nel secondo con </a:t>
            </a:r>
            <a:r>
              <a:rPr lang="it-IT" sz="1400" dirty="0" err="1" smtClean="0">
                <a:solidFill>
                  <a:schemeClr val="accent5">
                    <a:lumMod val="50000"/>
                  </a:schemeClr>
                </a:solidFill>
                <a:latin typeface="Arial Black"/>
              </a:rPr>
              <a:t>NaOH</a:t>
            </a:r>
            <a:r>
              <a:rPr lang="it-IT" sz="1400" dirty="0" smtClean="0">
                <a:solidFill>
                  <a:schemeClr val="accent5">
                    <a:lumMod val="50000"/>
                  </a:schemeClr>
                </a:solidFill>
                <a:latin typeface="Arial Black"/>
              </a:rPr>
              <a:t> 0.5M.</a:t>
            </a:r>
          </a:p>
          <a:p>
            <a:endParaRPr lang="it-IT" dirty="0"/>
          </a:p>
        </p:txBody>
      </p:sp>
      <p:pic>
        <p:nvPicPr>
          <p:cNvPr id="8" name="Immagine 7"/>
          <p:cNvPicPr>
            <a:picLocks noChangeAspect="1"/>
          </p:cNvPicPr>
          <p:nvPr/>
        </p:nvPicPr>
        <p:blipFill>
          <a:blip r:embed="rId2"/>
          <a:stretch>
            <a:fillRect/>
          </a:stretch>
        </p:blipFill>
        <p:spPr>
          <a:xfrm>
            <a:off x="1350204" y="3908496"/>
            <a:ext cx="6210574" cy="2729923"/>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05713" y="987425"/>
            <a:ext cx="8525591" cy="461665"/>
          </a:xfrm>
          <a:prstGeom prst="rect">
            <a:avLst/>
          </a:prstGeom>
          <a:noFill/>
        </p:spPr>
        <p:txBody>
          <a:bodyPr wrap="none" rtlCol="0">
            <a:spAutoFit/>
          </a:bodyPr>
          <a:lstStyle/>
          <a:p>
            <a:r>
              <a:rPr lang="it-IT" sz="2400" b="1" dirty="0" smtClean="0">
                <a:solidFill>
                  <a:schemeClr val="accent4">
                    <a:lumMod val="75000"/>
                  </a:schemeClr>
                </a:solidFill>
              </a:rPr>
              <a:t>Sintesi in soluzione: Librerie utilizzando </a:t>
            </a:r>
            <a:r>
              <a:rPr lang="it-IT" sz="2400" b="1" dirty="0" err="1" smtClean="0">
                <a:solidFill>
                  <a:schemeClr val="accent4">
                    <a:lumMod val="75000"/>
                  </a:schemeClr>
                </a:solidFill>
              </a:rPr>
              <a:t>carrier</a:t>
            </a:r>
            <a:r>
              <a:rPr lang="it-IT" sz="2400" b="1" dirty="0" smtClean="0">
                <a:solidFill>
                  <a:schemeClr val="accent4">
                    <a:lumMod val="75000"/>
                  </a:schemeClr>
                </a:solidFill>
              </a:rPr>
              <a:t> solubili</a:t>
            </a:r>
            <a:endParaRPr lang="it-IT" sz="2400" b="1" dirty="0">
              <a:solidFill>
                <a:schemeClr val="accent4">
                  <a:lumMod val="75000"/>
                </a:schemeClr>
              </a:solidFill>
            </a:endParaRPr>
          </a:p>
        </p:txBody>
      </p:sp>
      <p:sp>
        <p:nvSpPr>
          <p:cNvPr id="7" name="CasellaDiTesto 6"/>
          <p:cNvSpPr txBox="1"/>
          <p:nvPr/>
        </p:nvSpPr>
        <p:spPr>
          <a:xfrm>
            <a:off x="458714" y="1449090"/>
            <a:ext cx="8303487" cy="1569660"/>
          </a:xfrm>
          <a:prstGeom prst="rect">
            <a:avLst/>
          </a:prstGeom>
          <a:noFill/>
        </p:spPr>
        <p:txBody>
          <a:bodyPr wrap="square" rtlCol="0">
            <a:spAutoFit/>
          </a:bodyPr>
          <a:lstStyle/>
          <a:p>
            <a:pPr algn="just"/>
            <a:r>
              <a:rPr lang="it-IT" sz="1600" dirty="0" smtClean="0">
                <a:solidFill>
                  <a:schemeClr val="accent6">
                    <a:lumMod val="75000"/>
                  </a:schemeClr>
                </a:solidFill>
                <a:latin typeface="Arial Black"/>
              </a:rPr>
              <a:t>Come polimeri si possono usare anche dei </a:t>
            </a:r>
            <a:r>
              <a:rPr lang="it-IT" sz="1600" dirty="0" err="1" smtClean="0">
                <a:solidFill>
                  <a:schemeClr val="accent6">
                    <a:lumMod val="75000"/>
                  </a:schemeClr>
                </a:solidFill>
                <a:latin typeface="Arial Black"/>
              </a:rPr>
              <a:t>dendrimeri</a:t>
            </a:r>
            <a:r>
              <a:rPr lang="it-IT" sz="1600" dirty="0" smtClean="0">
                <a:solidFill>
                  <a:schemeClr val="accent6">
                    <a:lumMod val="75000"/>
                  </a:schemeClr>
                </a:solidFill>
                <a:latin typeface="Arial Black"/>
              </a:rPr>
              <a:t>, come lo </a:t>
            </a:r>
            <a:r>
              <a:rPr lang="it-IT" sz="1600" dirty="0" err="1" smtClean="0">
                <a:solidFill>
                  <a:schemeClr val="accent6">
                    <a:lumMod val="75000"/>
                  </a:schemeClr>
                </a:solidFill>
                <a:latin typeface="Arial Black"/>
              </a:rPr>
              <a:t>Starburst</a:t>
            </a:r>
            <a:r>
              <a:rPr lang="it-IT" sz="1600" baseline="30000" dirty="0" err="1" smtClean="0">
                <a:solidFill>
                  <a:schemeClr val="accent6">
                    <a:lumMod val="75000"/>
                  </a:schemeClr>
                </a:solidFill>
                <a:latin typeface="Arial Black"/>
              </a:rPr>
              <a:t>®</a:t>
            </a:r>
            <a:r>
              <a:rPr lang="it-IT" sz="1600" dirty="0" err="1" smtClean="0">
                <a:solidFill>
                  <a:schemeClr val="accent6">
                    <a:lumMod val="75000"/>
                  </a:schemeClr>
                </a:solidFill>
                <a:latin typeface="Arial Black"/>
              </a:rPr>
              <a:t>-</a:t>
            </a:r>
            <a:r>
              <a:rPr lang="it-IT" sz="1600" dirty="0" smtClean="0">
                <a:solidFill>
                  <a:schemeClr val="accent6">
                    <a:lumMod val="75000"/>
                  </a:schemeClr>
                </a:solidFill>
                <a:latin typeface="Arial Black"/>
              </a:rPr>
              <a:t> </a:t>
            </a:r>
            <a:r>
              <a:rPr lang="it-IT" sz="1600" dirty="0" err="1" smtClean="0">
                <a:solidFill>
                  <a:schemeClr val="accent6">
                    <a:lumMod val="75000"/>
                  </a:schemeClr>
                </a:solidFill>
                <a:latin typeface="Arial Black"/>
              </a:rPr>
              <a:t>poliamidoamina</a:t>
            </a:r>
            <a:r>
              <a:rPr lang="it-IT" sz="1600" dirty="0" smtClean="0">
                <a:solidFill>
                  <a:schemeClr val="accent6">
                    <a:lumMod val="75000"/>
                  </a:schemeClr>
                </a:solidFill>
                <a:latin typeface="Arial Black"/>
              </a:rPr>
              <a:t> (PAMAM) modificato con acido 4-idrossi-metilbenzoico. Il prodotto legato al </a:t>
            </a:r>
            <a:r>
              <a:rPr lang="it-IT" sz="1600" dirty="0" err="1" smtClean="0">
                <a:solidFill>
                  <a:schemeClr val="accent6">
                    <a:lumMod val="75000"/>
                  </a:schemeClr>
                </a:solidFill>
                <a:latin typeface="Arial Black"/>
              </a:rPr>
              <a:t>dendrimero</a:t>
            </a:r>
            <a:r>
              <a:rPr lang="it-IT" sz="1600" dirty="0" smtClean="0">
                <a:solidFill>
                  <a:schemeClr val="accent6">
                    <a:lumMod val="75000"/>
                  </a:schemeClr>
                </a:solidFill>
                <a:latin typeface="Arial Black"/>
              </a:rPr>
              <a:t> si può isolare dall’ambiente di reazione tramite cromatografia di esclusione molecolare.</a:t>
            </a:r>
          </a:p>
          <a:p>
            <a:pPr algn="just"/>
            <a:endParaRPr lang="it-IT" sz="1600" dirty="0">
              <a:solidFill>
                <a:schemeClr val="accent6">
                  <a:lumMod val="75000"/>
                </a:schemeClr>
              </a:solidFill>
              <a:latin typeface="Arial Black"/>
            </a:endParaRPr>
          </a:p>
        </p:txBody>
      </p:sp>
      <p:pic>
        <p:nvPicPr>
          <p:cNvPr id="8" name="Immagine 7"/>
          <p:cNvPicPr>
            <a:picLocks noChangeAspect="1"/>
          </p:cNvPicPr>
          <p:nvPr/>
        </p:nvPicPr>
        <p:blipFill>
          <a:blip r:embed="rId2"/>
          <a:stretch>
            <a:fillRect/>
          </a:stretch>
        </p:blipFill>
        <p:spPr>
          <a:xfrm>
            <a:off x="2053043" y="2544662"/>
            <a:ext cx="5755392" cy="41311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7" name="Immagine 6"/>
          <p:cNvPicPr>
            <a:picLocks noChangeAspect="1"/>
          </p:cNvPicPr>
          <p:nvPr/>
        </p:nvPicPr>
        <p:blipFill>
          <a:blip r:embed="rId2"/>
          <a:stretch>
            <a:fillRect/>
          </a:stretch>
        </p:blipFill>
        <p:spPr>
          <a:xfrm>
            <a:off x="216778" y="1085036"/>
            <a:ext cx="8628785" cy="4472719"/>
          </a:xfrm>
          <a:prstGeom prst="rect">
            <a:avLst/>
          </a:prstGeom>
        </p:spPr>
      </p:pic>
      <p:sp>
        <p:nvSpPr>
          <p:cNvPr id="9" name="Text Box 7"/>
          <p:cNvSpPr txBox="1">
            <a:spLocks noChangeArrowheads="1"/>
          </p:cNvSpPr>
          <p:nvPr/>
        </p:nvSpPr>
        <p:spPr bwMode="auto">
          <a:xfrm>
            <a:off x="1447543" y="5557755"/>
            <a:ext cx="5952048" cy="1200328"/>
          </a:xfrm>
          <a:prstGeom prst="rect">
            <a:avLst/>
          </a:prstGeom>
          <a:noFill/>
          <a:ln w="11113">
            <a:noFill/>
            <a:miter lim="800000"/>
            <a:headEnd/>
            <a:tailEnd/>
          </a:ln>
        </p:spPr>
        <p:txBody>
          <a:bodyPr wrap="square">
            <a:prstTxWarp prst="textNoShape">
              <a:avLst/>
            </a:prstTxWarp>
            <a:spAutoFit/>
          </a:bodyPr>
          <a:lstStyle/>
          <a:p>
            <a:pPr algn="ctr" eaLnBrk="0" hangingPunct="0"/>
            <a:r>
              <a:rPr lang="it-IT" sz="2400" b="1" dirty="0" smtClean="0">
                <a:solidFill>
                  <a:schemeClr val="accent1"/>
                </a:solidFill>
                <a:latin typeface="Comic Sans MS" charset="0"/>
              </a:rPr>
              <a:t>Numero di prodotti ottenibili in funzione della lunghezza del peptide utilizzando i 20 AA naturali</a:t>
            </a:r>
            <a:endParaRPr lang="it-IT" sz="2400" b="1" dirty="0">
              <a:solidFill>
                <a:schemeClr val="accent1"/>
              </a:solidFill>
              <a:latin typeface="Comic Sans MS"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97487" y="987425"/>
            <a:ext cx="5537544" cy="461665"/>
          </a:xfrm>
          <a:prstGeom prst="rect">
            <a:avLst/>
          </a:prstGeom>
          <a:noFill/>
        </p:spPr>
        <p:txBody>
          <a:bodyPr wrap="none" rtlCol="0">
            <a:spAutoFit/>
          </a:bodyPr>
          <a:lstStyle/>
          <a:p>
            <a:r>
              <a:rPr lang="it-IT" sz="2400" b="1" dirty="0" smtClean="0">
                <a:solidFill>
                  <a:schemeClr val="accent4">
                    <a:lumMod val="75000"/>
                  </a:schemeClr>
                </a:solidFill>
              </a:rPr>
              <a:t>Sintesi in soluzione: Saggi biologici</a:t>
            </a:r>
            <a:endParaRPr lang="it-IT" sz="2400" b="1" dirty="0">
              <a:solidFill>
                <a:schemeClr val="accent4">
                  <a:lumMod val="75000"/>
                </a:schemeClr>
              </a:solidFill>
            </a:endParaRPr>
          </a:p>
        </p:txBody>
      </p:sp>
      <p:sp>
        <p:nvSpPr>
          <p:cNvPr id="8" name="CasellaDiTesto 7"/>
          <p:cNvSpPr txBox="1"/>
          <p:nvPr/>
        </p:nvSpPr>
        <p:spPr>
          <a:xfrm>
            <a:off x="437100" y="1449090"/>
            <a:ext cx="8359979" cy="5293758"/>
          </a:xfrm>
          <a:prstGeom prst="rect">
            <a:avLst/>
          </a:prstGeom>
          <a:noFill/>
        </p:spPr>
        <p:txBody>
          <a:bodyPr wrap="square" rtlCol="0">
            <a:spAutoFit/>
          </a:bodyPr>
          <a:lstStyle/>
          <a:p>
            <a:pPr algn="just"/>
            <a:r>
              <a:rPr lang="it-IT" sz="1600" dirty="0" smtClean="0">
                <a:solidFill>
                  <a:schemeClr val="accent5">
                    <a:lumMod val="50000"/>
                  </a:schemeClr>
                </a:solidFill>
                <a:latin typeface="Arial Black"/>
              </a:rPr>
              <a:t>Uno dei punti cruciali nella sintesi </a:t>
            </a:r>
            <a:r>
              <a:rPr lang="it-IT" sz="1600" dirty="0" err="1" smtClean="0">
                <a:solidFill>
                  <a:schemeClr val="accent5">
                    <a:lumMod val="50000"/>
                  </a:schemeClr>
                </a:solidFill>
                <a:latin typeface="Arial Black"/>
              </a:rPr>
              <a:t>combinatoriale</a:t>
            </a:r>
            <a:r>
              <a:rPr lang="it-IT" sz="1600" dirty="0" smtClean="0">
                <a:solidFill>
                  <a:schemeClr val="accent5">
                    <a:lumMod val="50000"/>
                  </a:schemeClr>
                </a:solidFill>
                <a:latin typeface="Arial Black"/>
              </a:rPr>
              <a:t> è la possibilità di disporre di metodi sensibili, efficaci e semplici in grado di determinare la attività biologica di miscele contenenti un gran numero di prodotti in concentrazioni spesso molto ridotte. I saggi possono essere effettuati sia sui prodotti legati alla resina che in soluzione. Nel primo caso sono utilizzabili i comuni saggi biologici e farmacologici quali il </a:t>
            </a:r>
            <a:r>
              <a:rPr lang="it-IT" sz="1600" dirty="0" err="1" smtClean="0">
                <a:solidFill>
                  <a:schemeClr val="accent5">
                    <a:lumMod val="50000"/>
                  </a:schemeClr>
                </a:solidFill>
                <a:latin typeface="Arial Black"/>
              </a:rPr>
              <a:t>binding</a:t>
            </a:r>
            <a:r>
              <a:rPr lang="it-IT" sz="1600" dirty="0" smtClean="0">
                <a:solidFill>
                  <a:schemeClr val="accent5">
                    <a:lumMod val="50000"/>
                  </a:schemeClr>
                </a:solidFill>
                <a:latin typeface="Arial Black"/>
              </a:rPr>
              <a:t> con recettori o la determinazione dell’attività, generalmente antagonista, su enzimi. Questi saggi vengono in genere modificati allo scopo di renderli adatti alle basse concentrazioni presenti, ad esempio immobilizzando preventivamente i recettori.</a:t>
            </a:r>
          </a:p>
          <a:p>
            <a:pPr algn="just"/>
            <a:r>
              <a:rPr lang="it-IT" sz="1600" dirty="0" smtClean="0">
                <a:solidFill>
                  <a:schemeClr val="accent5">
                    <a:lumMod val="50000"/>
                  </a:schemeClr>
                </a:solidFill>
                <a:latin typeface="Arial Black"/>
              </a:rPr>
              <a:t>Malgrado questi accorgimenti, se la libreria da testare è composta da un elevato numero di composti, i risultati possono non essere attendibili. Per questo motivo la tendenza attuale è quella di ridurre a numeri più ragionevoli il numero dei composti presenti un una libreria da provare tutti insieme (da centinaia di migliaia ad alcune centinaia).</a:t>
            </a:r>
          </a:p>
          <a:p>
            <a:pPr algn="just"/>
            <a:r>
              <a:rPr lang="it-IT" sz="1600" dirty="0" smtClean="0">
                <a:solidFill>
                  <a:schemeClr val="accent5">
                    <a:lumMod val="50000"/>
                  </a:schemeClr>
                </a:solidFill>
                <a:latin typeface="Arial Black"/>
              </a:rPr>
              <a:t>Nel secondo caso i metodi debbono tenere conto del fatto che la presenza del supporto solido può determinare notevoli problemi da superare per ottenere risultati attendibili. Il principale di questi è che la presenza del supporto o del sistema di ancoraggio ad esso (</a:t>
            </a:r>
            <a:r>
              <a:rPr lang="it-IT" sz="1600" dirty="0" err="1" smtClean="0">
                <a:solidFill>
                  <a:schemeClr val="accent5">
                    <a:lumMod val="50000"/>
                  </a:schemeClr>
                </a:solidFill>
                <a:latin typeface="Arial Black"/>
              </a:rPr>
              <a:t>linker</a:t>
            </a:r>
            <a:r>
              <a:rPr lang="it-IT" sz="1600" dirty="0" smtClean="0">
                <a:solidFill>
                  <a:schemeClr val="accent5">
                    <a:lumMod val="50000"/>
                  </a:schemeClr>
                </a:solidFill>
                <a:latin typeface="Arial Black"/>
              </a:rPr>
              <a:t>) può ostacolare l’interazione dei prodotti con le macromolecole bersaglio.</a:t>
            </a:r>
          </a:p>
          <a:p>
            <a:endParaRPr lang="it-IT"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97487" y="987425"/>
            <a:ext cx="5537544" cy="461665"/>
          </a:xfrm>
          <a:prstGeom prst="rect">
            <a:avLst/>
          </a:prstGeom>
          <a:noFill/>
        </p:spPr>
        <p:txBody>
          <a:bodyPr wrap="none" rtlCol="0">
            <a:spAutoFit/>
          </a:bodyPr>
          <a:lstStyle/>
          <a:p>
            <a:r>
              <a:rPr lang="it-IT" sz="2400" b="1" dirty="0" smtClean="0">
                <a:solidFill>
                  <a:schemeClr val="accent4">
                    <a:lumMod val="75000"/>
                  </a:schemeClr>
                </a:solidFill>
              </a:rPr>
              <a:t>Sintesi in soluzione: Saggi biologici</a:t>
            </a:r>
            <a:endParaRPr lang="it-IT" sz="2400" b="1" dirty="0">
              <a:solidFill>
                <a:schemeClr val="accent4">
                  <a:lumMod val="75000"/>
                </a:schemeClr>
              </a:solidFill>
            </a:endParaRPr>
          </a:p>
        </p:txBody>
      </p:sp>
      <p:sp>
        <p:nvSpPr>
          <p:cNvPr id="7" name="CasellaDiTesto 6"/>
          <p:cNvSpPr txBox="1"/>
          <p:nvPr/>
        </p:nvSpPr>
        <p:spPr>
          <a:xfrm>
            <a:off x="267193" y="1449090"/>
            <a:ext cx="8698089" cy="2031325"/>
          </a:xfrm>
          <a:prstGeom prst="rect">
            <a:avLst/>
          </a:prstGeom>
          <a:noFill/>
        </p:spPr>
        <p:txBody>
          <a:bodyPr wrap="square" rtlCol="0">
            <a:spAutoFit/>
          </a:bodyPr>
          <a:lstStyle/>
          <a:p>
            <a:pPr algn="just"/>
            <a:r>
              <a:rPr lang="it-IT" sz="1400" dirty="0" smtClean="0">
                <a:solidFill>
                  <a:schemeClr val="accent6">
                    <a:lumMod val="75000"/>
                  </a:schemeClr>
                </a:solidFill>
                <a:latin typeface="Arial Black"/>
              </a:rPr>
              <a:t>È particolarmente importante individuare i prodotti attivi nella sintesi in fase solida quando si utilizzino la sintesi parcellizzata o la </a:t>
            </a:r>
            <a:r>
              <a:rPr lang="it-IT" sz="1400" dirty="0" err="1" smtClean="0">
                <a:solidFill>
                  <a:schemeClr val="accent6">
                    <a:lumMod val="75000"/>
                  </a:schemeClr>
                </a:solidFill>
                <a:latin typeface="Arial Black"/>
              </a:rPr>
              <a:t>toposintesi</a:t>
            </a:r>
            <a:r>
              <a:rPr lang="it-IT" sz="1400" dirty="0" smtClean="0">
                <a:solidFill>
                  <a:schemeClr val="accent6">
                    <a:lumMod val="75000"/>
                  </a:schemeClr>
                </a:solidFill>
                <a:latin typeface="Arial Black"/>
              </a:rPr>
              <a:t>. In questo caso la metodica più utilizzata è quella di ancorare alla macromolecola biologica che costituisce il bersaglio del prodotto attivo (ad esempio un anticorpo o un recettore) una molecola fluorescente. In questo modo, ad esempio, la perlina che contiene il prodotto legato, se di dimensioni opportune (50-100 μm di diametro) potrà essere riconosciuta e separata meccanicamente dalle altre per analizzare il prodotto che ha attività.</a:t>
            </a:r>
          </a:p>
          <a:p>
            <a:pPr algn="just"/>
            <a:r>
              <a:rPr lang="it-IT" sz="1400" dirty="0" smtClean="0">
                <a:solidFill>
                  <a:schemeClr val="accent6">
                    <a:lumMod val="75000"/>
                  </a:schemeClr>
                </a:solidFill>
                <a:latin typeface="Arial Black"/>
              </a:rPr>
              <a:t>Alternativamente, il recettore (o l’anticorpo) può essere legato ad enzimi che determinano una risposta visibile (fluorescenza o colorazione) su adatti substrati. </a:t>
            </a:r>
            <a:endParaRPr lang="it-IT" sz="1400" dirty="0">
              <a:solidFill>
                <a:schemeClr val="accent6">
                  <a:lumMod val="75000"/>
                </a:schemeClr>
              </a:solidFill>
              <a:latin typeface="Arial Black"/>
            </a:endParaRPr>
          </a:p>
        </p:txBody>
      </p:sp>
      <p:pic>
        <p:nvPicPr>
          <p:cNvPr id="8" name="Immagine 7"/>
          <p:cNvPicPr>
            <a:picLocks noChangeAspect="1"/>
          </p:cNvPicPr>
          <p:nvPr/>
        </p:nvPicPr>
        <p:blipFill>
          <a:blip r:embed="rId2"/>
          <a:stretch>
            <a:fillRect/>
          </a:stretch>
        </p:blipFill>
        <p:spPr>
          <a:xfrm>
            <a:off x="2201020" y="3480415"/>
            <a:ext cx="4670121" cy="2323924"/>
          </a:xfrm>
          <a:prstGeom prst="rect">
            <a:avLst/>
          </a:prstGeom>
        </p:spPr>
      </p:pic>
      <p:pic>
        <p:nvPicPr>
          <p:cNvPr id="9" name="Immagine 8"/>
          <p:cNvPicPr>
            <a:picLocks noChangeAspect="1"/>
          </p:cNvPicPr>
          <p:nvPr/>
        </p:nvPicPr>
        <p:blipFill>
          <a:blip r:embed="rId3"/>
          <a:stretch>
            <a:fillRect/>
          </a:stretch>
        </p:blipFill>
        <p:spPr>
          <a:xfrm>
            <a:off x="1127327" y="5804339"/>
            <a:ext cx="6887599" cy="100684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97487" y="987425"/>
            <a:ext cx="5537544" cy="461665"/>
          </a:xfrm>
          <a:prstGeom prst="rect">
            <a:avLst/>
          </a:prstGeom>
          <a:noFill/>
        </p:spPr>
        <p:txBody>
          <a:bodyPr wrap="none" rtlCol="0">
            <a:spAutoFit/>
          </a:bodyPr>
          <a:lstStyle/>
          <a:p>
            <a:r>
              <a:rPr lang="it-IT" sz="2400" b="1" dirty="0" smtClean="0">
                <a:solidFill>
                  <a:schemeClr val="accent4">
                    <a:lumMod val="75000"/>
                  </a:schemeClr>
                </a:solidFill>
              </a:rPr>
              <a:t>Sintesi in soluzione: Saggi biologici</a:t>
            </a:r>
            <a:endParaRPr lang="it-IT" sz="2400" b="1" dirty="0">
              <a:solidFill>
                <a:schemeClr val="accent4">
                  <a:lumMod val="75000"/>
                </a:schemeClr>
              </a:solidFill>
            </a:endParaRPr>
          </a:p>
        </p:txBody>
      </p:sp>
      <p:pic>
        <p:nvPicPr>
          <p:cNvPr id="10" name="Immagine 9"/>
          <p:cNvPicPr>
            <a:picLocks noChangeAspect="1"/>
          </p:cNvPicPr>
          <p:nvPr/>
        </p:nvPicPr>
        <p:blipFill>
          <a:blip r:embed="rId2"/>
          <a:stretch>
            <a:fillRect/>
          </a:stretch>
        </p:blipFill>
        <p:spPr>
          <a:xfrm>
            <a:off x="997189" y="1449089"/>
            <a:ext cx="7245038" cy="5334849"/>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1096785"/>
            <a:ext cx="2796258" cy="461665"/>
          </a:xfrm>
          <a:prstGeom prst="rect">
            <a:avLst/>
          </a:prstGeom>
          <a:noFill/>
        </p:spPr>
        <p:txBody>
          <a:bodyPr wrap="none" rtlCol="0">
            <a:spAutoFit/>
          </a:bodyPr>
          <a:lstStyle/>
          <a:p>
            <a:r>
              <a:rPr lang="it-IT" sz="2400" b="1" dirty="0" smtClean="0">
                <a:solidFill>
                  <a:schemeClr val="accent4">
                    <a:lumMod val="75000"/>
                  </a:schemeClr>
                </a:solidFill>
              </a:rPr>
              <a:t>Analisi di librerie</a:t>
            </a:r>
            <a:endParaRPr lang="it-IT" sz="2400" b="1" dirty="0">
              <a:solidFill>
                <a:schemeClr val="accent4">
                  <a:lumMod val="75000"/>
                </a:schemeClr>
              </a:solidFill>
            </a:endParaRPr>
          </a:p>
        </p:txBody>
      </p:sp>
      <p:sp>
        <p:nvSpPr>
          <p:cNvPr id="7" name="Rettangolo 6"/>
          <p:cNvSpPr/>
          <p:nvPr/>
        </p:nvSpPr>
        <p:spPr>
          <a:xfrm>
            <a:off x="569621" y="1789492"/>
            <a:ext cx="7924918" cy="2677656"/>
          </a:xfrm>
          <a:prstGeom prst="rect">
            <a:avLst/>
          </a:prstGeom>
        </p:spPr>
        <p:txBody>
          <a:bodyPr wrap="square">
            <a:spAutoFit/>
          </a:bodyPr>
          <a:lstStyle/>
          <a:p>
            <a:pPr algn="just"/>
            <a:r>
              <a:rPr lang="it-IT" sz="2800" dirty="0" smtClean="0">
                <a:solidFill>
                  <a:schemeClr val="accent2">
                    <a:lumMod val="75000"/>
                  </a:schemeClr>
                </a:solidFill>
                <a:latin typeface="Arial Black"/>
              </a:rPr>
              <a:t>La identificazione dei prodotti attivi in una libreria è un altro dei passaggi cruciali nella sintesi </a:t>
            </a:r>
            <a:r>
              <a:rPr lang="it-IT" sz="2800" dirty="0" err="1" smtClean="0">
                <a:solidFill>
                  <a:schemeClr val="accent2">
                    <a:lumMod val="75000"/>
                  </a:schemeClr>
                </a:solidFill>
                <a:latin typeface="Arial Black"/>
              </a:rPr>
              <a:t>combinatoriale</a:t>
            </a:r>
            <a:r>
              <a:rPr lang="it-IT" sz="2800" dirty="0" smtClean="0">
                <a:solidFill>
                  <a:schemeClr val="accent2">
                    <a:lumMod val="75000"/>
                  </a:schemeClr>
                </a:solidFill>
                <a:latin typeface="Arial Black"/>
              </a:rPr>
              <a:t>. Le metodologie utilizzate sono diverse a secondo che si operi con librerie in soluzione o in fase solida.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ttangolo 6"/>
          <p:cNvSpPr/>
          <p:nvPr/>
        </p:nvSpPr>
        <p:spPr>
          <a:xfrm>
            <a:off x="569621" y="1595021"/>
            <a:ext cx="7924918" cy="4154983"/>
          </a:xfrm>
          <a:prstGeom prst="rect">
            <a:avLst/>
          </a:prstGeom>
        </p:spPr>
        <p:txBody>
          <a:bodyPr wrap="square">
            <a:spAutoFit/>
          </a:bodyPr>
          <a:lstStyle/>
          <a:p>
            <a:pPr algn="just"/>
            <a:r>
              <a:rPr lang="it-IT" sz="2400" dirty="0" smtClean="0">
                <a:solidFill>
                  <a:schemeClr val="accent2">
                    <a:lumMod val="75000"/>
                  </a:schemeClr>
                </a:solidFill>
                <a:latin typeface="Arial Black"/>
              </a:rPr>
              <a:t>Per l’analisi delle librerie in soluzione, al fine di identificare il composto attivo, si utilizzano i metodi di </a:t>
            </a:r>
            <a:r>
              <a:rPr lang="it-IT" sz="2400" dirty="0" err="1" smtClean="0">
                <a:solidFill>
                  <a:schemeClr val="accent2">
                    <a:lumMod val="75000"/>
                  </a:schemeClr>
                </a:solidFill>
                <a:latin typeface="Arial Black"/>
              </a:rPr>
              <a:t>deconvoluzione</a:t>
            </a:r>
            <a:r>
              <a:rPr lang="it-IT" sz="2400" dirty="0" smtClean="0">
                <a:solidFill>
                  <a:schemeClr val="accent2">
                    <a:lumMod val="75000"/>
                  </a:schemeClr>
                </a:solidFill>
                <a:latin typeface="Arial Black"/>
              </a:rPr>
              <a:t> o delle sotto librerie. I metodi di </a:t>
            </a:r>
            <a:r>
              <a:rPr lang="it-IT" sz="2400" dirty="0" err="1" smtClean="0">
                <a:solidFill>
                  <a:schemeClr val="accent2">
                    <a:lumMod val="75000"/>
                  </a:schemeClr>
                </a:solidFill>
                <a:latin typeface="Arial Black"/>
              </a:rPr>
              <a:t>deconvoluzione</a:t>
            </a:r>
            <a:r>
              <a:rPr lang="it-IT" sz="2400" dirty="0" smtClean="0">
                <a:solidFill>
                  <a:schemeClr val="accent2">
                    <a:lumMod val="75000"/>
                  </a:schemeClr>
                </a:solidFill>
                <a:latin typeface="Arial Black"/>
              </a:rPr>
              <a:t>, una volta riscontrata attività in una libreria, consistono nel procedere alla sintesi di sotto librerie dalle quali è possibile assegnare ad ogni singolo </a:t>
            </a:r>
            <a:r>
              <a:rPr lang="it-IT" sz="2400" smtClean="0">
                <a:solidFill>
                  <a:schemeClr val="accent2">
                    <a:lumMod val="75000"/>
                  </a:schemeClr>
                </a:solidFill>
                <a:latin typeface="Arial Black"/>
              </a:rPr>
              <a:t>blocco sintetico la </a:t>
            </a:r>
            <a:r>
              <a:rPr lang="it-IT" sz="2400" dirty="0" smtClean="0">
                <a:solidFill>
                  <a:schemeClr val="accent2">
                    <a:lumMod val="75000"/>
                  </a:schemeClr>
                </a:solidFill>
                <a:latin typeface="Arial Black"/>
              </a:rPr>
              <a:t>corretta posizione. Tutto ciò permette l’identificazione del composto che ha mostrato attività nella libreria.</a:t>
            </a:r>
          </a:p>
        </p:txBody>
      </p:sp>
      <p:sp>
        <p:nvSpPr>
          <p:cNvPr id="9" name="CasellaDiTesto 8"/>
          <p:cNvSpPr txBox="1"/>
          <p:nvPr/>
        </p:nvSpPr>
        <p:spPr>
          <a:xfrm>
            <a:off x="569621" y="1096785"/>
            <a:ext cx="4682291" cy="461665"/>
          </a:xfrm>
          <a:prstGeom prst="rect">
            <a:avLst/>
          </a:prstGeom>
          <a:noFill/>
        </p:spPr>
        <p:txBody>
          <a:bodyPr wrap="none" rtlCol="0">
            <a:spAutoFit/>
          </a:bodyPr>
          <a:lstStyle/>
          <a:p>
            <a:r>
              <a:rPr lang="it-IT" sz="2400" b="1" dirty="0" smtClean="0">
                <a:solidFill>
                  <a:schemeClr val="accent4">
                    <a:lumMod val="75000"/>
                  </a:schemeClr>
                </a:solidFill>
              </a:rPr>
              <a:t>Analisi di librerie in soluzione</a:t>
            </a:r>
            <a:endParaRPr lang="it-IT" sz="2400" b="1" dirty="0">
              <a:solidFill>
                <a:schemeClr val="accent4">
                  <a:lumMod val="75000"/>
                </a:schemeClr>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1096785"/>
            <a:ext cx="8000658" cy="461665"/>
          </a:xfrm>
          <a:prstGeom prst="rect">
            <a:avLst/>
          </a:prstGeom>
          <a:noFill/>
        </p:spPr>
        <p:txBody>
          <a:bodyPr wrap="none" rtlCol="0">
            <a:spAutoFit/>
          </a:bodyPr>
          <a:lstStyle/>
          <a:p>
            <a:r>
              <a:rPr lang="it-IT" sz="2400" b="1" dirty="0" err="1" smtClean="0">
                <a:solidFill>
                  <a:schemeClr val="accent4">
                    <a:lumMod val="75000"/>
                  </a:schemeClr>
                </a:solidFill>
              </a:rPr>
              <a:t>Deconvoluzione</a:t>
            </a:r>
            <a:r>
              <a:rPr lang="it-IT" sz="2400" b="1" dirty="0" smtClean="0">
                <a:solidFill>
                  <a:schemeClr val="accent4">
                    <a:lumMod val="75000"/>
                  </a:schemeClr>
                </a:solidFill>
              </a:rPr>
              <a:t> Iterativa </a:t>
            </a:r>
            <a:r>
              <a:rPr lang="it-IT" sz="1600" b="1" dirty="0" smtClean="0">
                <a:solidFill>
                  <a:schemeClr val="accent1">
                    <a:lumMod val="75000"/>
                  </a:schemeClr>
                </a:solidFill>
              </a:rPr>
              <a:t>(usata anche per la sintesi in fase solida)</a:t>
            </a:r>
            <a:endParaRPr lang="it-IT" sz="1600" b="1" dirty="0">
              <a:solidFill>
                <a:schemeClr val="accent1">
                  <a:lumMod val="75000"/>
                </a:schemeClr>
              </a:solidFill>
            </a:endParaRPr>
          </a:p>
        </p:txBody>
      </p:sp>
      <p:sp>
        <p:nvSpPr>
          <p:cNvPr id="7" name="CasellaDiTesto 6"/>
          <p:cNvSpPr txBox="1"/>
          <p:nvPr/>
        </p:nvSpPr>
        <p:spPr>
          <a:xfrm>
            <a:off x="916713" y="1673760"/>
            <a:ext cx="7459855" cy="4247317"/>
          </a:xfrm>
          <a:prstGeom prst="rect">
            <a:avLst/>
          </a:prstGeom>
          <a:noFill/>
        </p:spPr>
        <p:txBody>
          <a:bodyPr wrap="square" rtlCol="0">
            <a:spAutoFit/>
          </a:bodyPr>
          <a:lstStyle/>
          <a:p>
            <a:pPr algn="just"/>
            <a:r>
              <a:rPr lang="it-IT" dirty="0" smtClean="0">
                <a:solidFill>
                  <a:schemeClr val="accent5">
                    <a:lumMod val="50000"/>
                  </a:schemeClr>
                </a:solidFill>
                <a:latin typeface="Arial Black"/>
              </a:rPr>
              <a:t>I metodi di </a:t>
            </a:r>
            <a:r>
              <a:rPr lang="it-IT" dirty="0" err="1" smtClean="0">
                <a:solidFill>
                  <a:schemeClr val="accent5">
                    <a:lumMod val="50000"/>
                  </a:schemeClr>
                </a:solidFill>
                <a:latin typeface="Arial Black"/>
              </a:rPr>
              <a:t>deconvoluzione</a:t>
            </a:r>
            <a:r>
              <a:rPr lang="it-IT" dirty="0" smtClean="0">
                <a:solidFill>
                  <a:schemeClr val="accent5">
                    <a:lumMod val="50000"/>
                  </a:schemeClr>
                </a:solidFill>
                <a:latin typeface="Arial Black"/>
              </a:rPr>
              <a:t>, una volta che sia stata riscontrata attività in una libreria, consistono nel procedere alla sintesi di sottolibrerie dalle quali sia possibile assegnare ad ogni singolo blocco sintetico la corretta posizione. La </a:t>
            </a:r>
            <a:r>
              <a:rPr lang="it-IT" dirty="0" err="1" smtClean="0">
                <a:solidFill>
                  <a:schemeClr val="accent5">
                    <a:lumMod val="50000"/>
                  </a:schemeClr>
                </a:solidFill>
                <a:latin typeface="Arial Black"/>
              </a:rPr>
              <a:t>deconvoluzione</a:t>
            </a:r>
            <a:r>
              <a:rPr lang="it-IT" dirty="0" smtClean="0">
                <a:solidFill>
                  <a:schemeClr val="accent5">
                    <a:lumMod val="50000"/>
                  </a:schemeClr>
                </a:solidFill>
                <a:latin typeface="Arial Black"/>
              </a:rPr>
              <a:t> iterativa significa decodificare passo a passo il composto più interessante della libreria. In questo processo bisogna ripetere i seguenti passaggi:</a:t>
            </a:r>
          </a:p>
          <a:p>
            <a:r>
              <a:rPr lang="it-IT" dirty="0" err="1" smtClean="0"/>
              <a:t> </a:t>
            </a:r>
            <a:endParaRPr lang="it-IT" dirty="0" smtClean="0"/>
          </a:p>
          <a:p>
            <a:pPr lvl="1"/>
            <a:r>
              <a:rPr lang="it-IT" dirty="0" smtClean="0">
                <a:solidFill>
                  <a:srgbClr val="0000FF"/>
                </a:solidFill>
                <a:latin typeface="Arial Black"/>
              </a:rPr>
              <a:t>sintesi di una serie di miscele di composti con posizioni definite</a:t>
            </a:r>
          </a:p>
          <a:p>
            <a:pPr lvl="1"/>
            <a:r>
              <a:rPr lang="it-IT" dirty="0" smtClean="0">
                <a:solidFill>
                  <a:srgbClr val="FF0000"/>
                </a:solidFill>
                <a:latin typeface="Arial Black"/>
              </a:rPr>
              <a:t>identificazione della miscela più interessante </a:t>
            </a:r>
          </a:p>
          <a:p>
            <a:pPr lvl="1"/>
            <a:r>
              <a:rPr lang="it-IT" dirty="0" smtClean="0">
                <a:solidFill>
                  <a:schemeClr val="tx1">
                    <a:lumMod val="50000"/>
                    <a:lumOff val="50000"/>
                  </a:schemeClr>
                </a:solidFill>
                <a:latin typeface="Arial Black"/>
              </a:rPr>
              <a:t>sintesi di sottolibrerie della miscela più interessante</a:t>
            </a:r>
          </a:p>
          <a:p>
            <a:pPr lvl="1"/>
            <a:r>
              <a:rPr lang="it-IT" dirty="0" smtClean="0">
                <a:solidFill>
                  <a:schemeClr val="accent3">
                    <a:lumMod val="75000"/>
                  </a:schemeClr>
                </a:solidFill>
                <a:latin typeface="Arial Black"/>
              </a:rPr>
              <a:t>selezione della sottolibreria  più interessante</a:t>
            </a:r>
          </a:p>
          <a:p>
            <a:endParaRPr lang="it-IT" dirty="0"/>
          </a:p>
        </p:txBody>
      </p:sp>
      <p:sp>
        <p:nvSpPr>
          <p:cNvPr id="8" name="CasellaDiTesto 7"/>
          <p:cNvSpPr txBox="1"/>
          <p:nvPr/>
        </p:nvSpPr>
        <p:spPr>
          <a:xfrm>
            <a:off x="689637" y="5744613"/>
            <a:ext cx="7686931" cy="923330"/>
          </a:xfrm>
          <a:prstGeom prst="rect">
            <a:avLst/>
          </a:prstGeom>
          <a:noFill/>
        </p:spPr>
        <p:txBody>
          <a:bodyPr wrap="square" rtlCol="0">
            <a:spAutoFit/>
          </a:bodyPr>
          <a:lstStyle/>
          <a:p>
            <a:pPr algn="just"/>
            <a:r>
              <a:rPr lang="it-IT" dirty="0" smtClean="0">
                <a:solidFill>
                  <a:schemeClr val="accent1">
                    <a:lumMod val="75000"/>
                  </a:schemeClr>
                </a:solidFill>
                <a:latin typeface="Arial Black"/>
              </a:rPr>
              <a:t>Il numero di composti nelle sottolibrerie diventa perciò sempre più piccolo, e alla fine rimane un solo composto responsabile dell’attività cercata. </a:t>
            </a:r>
            <a:endParaRPr lang="it-IT" dirty="0">
              <a:solidFill>
                <a:schemeClr val="accent1">
                  <a:lumMod val="75000"/>
                </a:schemeClr>
              </a:solidFill>
              <a:latin typeface="Arial Black"/>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1096785"/>
            <a:ext cx="3813514" cy="461665"/>
          </a:xfrm>
          <a:prstGeom prst="rect">
            <a:avLst/>
          </a:prstGeom>
          <a:noFill/>
        </p:spPr>
        <p:txBody>
          <a:bodyPr wrap="none" rtlCol="0">
            <a:spAutoFit/>
          </a:bodyPr>
          <a:lstStyle/>
          <a:p>
            <a:r>
              <a:rPr lang="it-IT" sz="2400" b="1" dirty="0" err="1" smtClean="0">
                <a:solidFill>
                  <a:schemeClr val="accent4">
                    <a:lumMod val="75000"/>
                  </a:schemeClr>
                </a:solidFill>
              </a:rPr>
              <a:t>Deconvoluzione</a:t>
            </a:r>
            <a:r>
              <a:rPr lang="it-IT" sz="2400" b="1" dirty="0" smtClean="0">
                <a:solidFill>
                  <a:schemeClr val="accent4">
                    <a:lumMod val="75000"/>
                  </a:schemeClr>
                </a:solidFill>
              </a:rPr>
              <a:t> Iterativa</a:t>
            </a:r>
            <a:endParaRPr lang="it-IT" sz="1600" b="1" dirty="0">
              <a:solidFill>
                <a:schemeClr val="accent1">
                  <a:lumMod val="75000"/>
                </a:schemeClr>
              </a:solidFill>
            </a:endParaRPr>
          </a:p>
        </p:txBody>
      </p:sp>
      <p:pic>
        <p:nvPicPr>
          <p:cNvPr id="7" name="Immagine 6"/>
          <p:cNvPicPr>
            <a:picLocks noChangeAspect="1"/>
          </p:cNvPicPr>
          <p:nvPr/>
        </p:nvPicPr>
        <p:blipFill>
          <a:blip r:embed="rId2"/>
          <a:stretch>
            <a:fillRect/>
          </a:stretch>
        </p:blipFill>
        <p:spPr>
          <a:xfrm>
            <a:off x="279222" y="1678259"/>
            <a:ext cx="8618277" cy="4613825"/>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979031"/>
            <a:ext cx="3813514" cy="461665"/>
          </a:xfrm>
          <a:prstGeom prst="rect">
            <a:avLst/>
          </a:prstGeom>
          <a:noFill/>
        </p:spPr>
        <p:txBody>
          <a:bodyPr wrap="none" rtlCol="0">
            <a:spAutoFit/>
          </a:bodyPr>
          <a:lstStyle/>
          <a:p>
            <a:r>
              <a:rPr lang="it-IT" sz="2400" b="1" dirty="0" err="1" smtClean="0">
                <a:solidFill>
                  <a:schemeClr val="accent4">
                    <a:lumMod val="75000"/>
                  </a:schemeClr>
                </a:solidFill>
              </a:rPr>
              <a:t>Deconvoluzione</a:t>
            </a:r>
            <a:r>
              <a:rPr lang="it-IT" sz="2400" b="1" dirty="0" smtClean="0">
                <a:solidFill>
                  <a:schemeClr val="accent4">
                    <a:lumMod val="75000"/>
                  </a:schemeClr>
                </a:solidFill>
              </a:rPr>
              <a:t> Iterativa</a:t>
            </a:r>
            <a:endParaRPr lang="it-IT" sz="1600" b="1" dirty="0">
              <a:solidFill>
                <a:schemeClr val="accent1">
                  <a:lumMod val="75000"/>
                </a:schemeClr>
              </a:solidFill>
            </a:endParaRPr>
          </a:p>
        </p:txBody>
      </p:sp>
      <p:sp>
        <p:nvSpPr>
          <p:cNvPr id="7" name="CasellaDiTesto 6"/>
          <p:cNvSpPr txBox="1"/>
          <p:nvPr/>
        </p:nvSpPr>
        <p:spPr>
          <a:xfrm>
            <a:off x="4383135" y="3221357"/>
            <a:ext cx="4293054" cy="1077218"/>
          </a:xfrm>
          <a:prstGeom prst="rect">
            <a:avLst/>
          </a:prstGeom>
          <a:noFill/>
        </p:spPr>
        <p:txBody>
          <a:bodyPr wrap="square" rtlCol="0">
            <a:spAutoFit/>
          </a:bodyPr>
          <a:lstStyle/>
          <a:p>
            <a:pPr algn="just"/>
            <a:r>
              <a:rPr lang="it-IT" sz="1600" dirty="0" smtClean="0">
                <a:latin typeface="Arial Black"/>
              </a:rPr>
              <a:t>La </a:t>
            </a:r>
            <a:r>
              <a:rPr lang="it-IT" sz="1600" dirty="0" err="1" smtClean="0">
                <a:latin typeface="Arial Black"/>
              </a:rPr>
              <a:t>deconvoluzione</a:t>
            </a:r>
            <a:r>
              <a:rPr lang="it-IT" sz="1600" dirty="0" smtClean="0">
                <a:latin typeface="Arial Black"/>
              </a:rPr>
              <a:t> è stata applicata alla sintesi </a:t>
            </a:r>
            <a:r>
              <a:rPr lang="it-IT" sz="1600" dirty="0" err="1" smtClean="0">
                <a:latin typeface="Arial Black"/>
              </a:rPr>
              <a:t>combinatoriale</a:t>
            </a:r>
            <a:r>
              <a:rPr lang="it-IT" sz="1600" dirty="0" smtClean="0">
                <a:latin typeface="Arial Black"/>
              </a:rPr>
              <a:t> di peptidi, </a:t>
            </a:r>
            <a:r>
              <a:rPr lang="it-IT" sz="1600" dirty="0" err="1" smtClean="0">
                <a:latin typeface="Arial Black"/>
              </a:rPr>
              <a:t>oligonucleotidi</a:t>
            </a:r>
            <a:r>
              <a:rPr lang="it-IT" sz="1600" dirty="0" smtClean="0">
                <a:latin typeface="Arial Black"/>
              </a:rPr>
              <a:t> e piccole molecole organiche. </a:t>
            </a:r>
            <a:endParaRPr lang="it-IT" sz="1600" dirty="0">
              <a:latin typeface="Arial Black"/>
            </a:endParaRPr>
          </a:p>
        </p:txBody>
      </p:sp>
      <p:pic>
        <p:nvPicPr>
          <p:cNvPr id="8" name="Immagine 7"/>
          <p:cNvPicPr>
            <a:picLocks noChangeAspect="1"/>
          </p:cNvPicPr>
          <p:nvPr/>
        </p:nvPicPr>
        <p:blipFill>
          <a:blip r:embed="rId2"/>
          <a:stretch>
            <a:fillRect/>
          </a:stretch>
        </p:blipFill>
        <p:spPr>
          <a:xfrm>
            <a:off x="458714" y="1578853"/>
            <a:ext cx="3551798" cy="50489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7412" y="1440696"/>
            <a:ext cx="7451446" cy="830997"/>
          </a:xfrm>
          <a:prstGeom prst="rect">
            <a:avLst/>
          </a:prstGeom>
          <a:noFill/>
        </p:spPr>
        <p:txBody>
          <a:bodyPr wrap="square" rtlCol="0">
            <a:spAutoFit/>
          </a:bodyPr>
          <a:lstStyle/>
          <a:p>
            <a:pPr algn="just"/>
            <a:r>
              <a:rPr lang="it-IT" sz="1600" dirty="0" smtClean="0">
                <a:solidFill>
                  <a:srgbClr val="000090"/>
                </a:solidFill>
                <a:latin typeface="Arial Black"/>
              </a:rPr>
              <a:t>Nel caso dei </a:t>
            </a:r>
            <a:r>
              <a:rPr lang="it-IT" sz="1600" dirty="0" err="1" smtClean="0">
                <a:solidFill>
                  <a:srgbClr val="000090"/>
                </a:solidFill>
                <a:latin typeface="Arial Black"/>
              </a:rPr>
              <a:t>pentapeptidi</a:t>
            </a:r>
            <a:r>
              <a:rPr lang="it-IT" sz="1600" dirty="0" smtClean="0">
                <a:solidFill>
                  <a:srgbClr val="000090"/>
                </a:solidFill>
                <a:latin typeface="Arial Black"/>
              </a:rPr>
              <a:t> si devono sintetizzare 20 </a:t>
            </a:r>
            <a:r>
              <a:rPr lang="it-IT" sz="1600" dirty="0" err="1" smtClean="0">
                <a:solidFill>
                  <a:srgbClr val="000090"/>
                </a:solidFill>
                <a:latin typeface="Arial Black"/>
              </a:rPr>
              <a:t>x</a:t>
            </a:r>
            <a:r>
              <a:rPr lang="it-IT" sz="1600" dirty="0" smtClean="0">
                <a:solidFill>
                  <a:srgbClr val="000090"/>
                </a:solidFill>
                <a:latin typeface="Arial Black"/>
              </a:rPr>
              <a:t> 20 = 400 sottolibrerie, avendo due posizioni definite. La strategia di </a:t>
            </a:r>
            <a:r>
              <a:rPr lang="it-IT" sz="1600" dirty="0" err="1" smtClean="0">
                <a:solidFill>
                  <a:srgbClr val="000090"/>
                </a:solidFill>
                <a:latin typeface="Arial Black"/>
              </a:rPr>
              <a:t>deconvoluzione</a:t>
            </a:r>
            <a:r>
              <a:rPr lang="it-IT" sz="1600" dirty="0" smtClean="0">
                <a:solidFill>
                  <a:srgbClr val="000090"/>
                </a:solidFill>
                <a:latin typeface="Arial Black"/>
              </a:rPr>
              <a:t> è illustrata in Figura </a:t>
            </a:r>
            <a:endParaRPr lang="it-IT" sz="1600" dirty="0">
              <a:solidFill>
                <a:srgbClr val="000090"/>
              </a:solidFill>
              <a:latin typeface="Arial Black"/>
            </a:endParaRPr>
          </a:p>
        </p:txBody>
      </p:sp>
      <p:sp>
        <p:nvSpPr>
          <p:cNvPr id="8" name="CasellaDiTesto 7"/>
          <p:cNvSpPr txBox="1"/>
          <p:nvPr/>
        </p:nvSpPr>
        <p:spPr>
          <a:xfrm>
            <a:off x="569621" y="979031"/>
            <a:ext cx="3813514" cy="461665"/>
          </a:xfrm>
          <a:prstGeom prst="rect">
            <a:avLst/>
          </a:prstGeom>
          <a:noFill/>
        </p:spPr>
        <p:txBody>
          <a:bodyPr wrap="none" rtlCol="0">
            <a:spAutoFit/>
          </a:bodyPr>
          <a:lstStyle/>
          <a:p>
            <a:r>
              <a:rPr lang="it-IT" sz="2400" b="1" dirty="0" err="1" smtClean="0">
                <a:solidFill>
                  <a:schemeClr val="accent4">
                    <a:lumMod val="75000"/>
                  </a:schemeClr>
                </a:solidFill>
              </a:rPr>
              <a:t>Deconvoluzione</a:t>
            </a:r>
            <a:r>
              <a:rPr lang="it-IT" sz="2400" b="1" dirty="0" smtClean="0">
                <a:solidFill>
                  <a:schemeClr val="accent4">
                    <a:lumMod val="75000"/>
                  </a:schemeClr>
                </a:solidFill>
              </a:rPr>
              <a:t> Iterativa</a:t>
            </a:r>
            <a:endParaRPr lang="it-IT" sz="1600" b="1" dirty="0">
              <a:solidFill>
                <a:schemeClr val="accent1">
                  <a:lumMod val="75000"/>
                </a:schemeClr>
              </a:solidFill>
            </a:endParaRPr>
          </a:p>
        </p:txBody>
      </p:sp>
      <p:pic>
        <p:nvPicPr>
          <p:cNvPr id="9" name="Immagine 8"/>
          <p:cNvPicPr>
            <a:picLocks noChangeAspect="1"/>
          </p:cNvPicPr>
          <p:nvPr/>
        </p:nvPicPr>
        <p:blipFill>
          <a:blip r:embed="rId2"/>
          <a:stretch>
            <a:fillRect/>
          </a:stretch>
        </p:blipFill>
        <p:spPr>
          <a:xfrm>
            <a:off x="296435" y="2414678"/>
            <a:ext cx="8602617" cy="3800943"/>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979031"/>
            <a:ext cx="5299047" cy="461665"/>
          </a:xfrm>
          <a:prstGeom prst="rect">
            <a:avLst/>
          </a:prstGeom>
          <a:noFill/>
        </p:spPr>
        <p:txBody>
          <a:bodyPr wrap="none" rtlCol="0">
            <a:spAutoFit/>
          </a:bodyPr>
          <a:lstStyle/>
          <a:p>
            <a:r>
              <a:rPr lang="it-IT" sz="2400" b="1" dirty="0" smtClean="0">
                <a:solidFill>
                  <a:schemeClr val="accent4">
                    <a:lumMod val="75000"/>
                  </a:schemeClr>
                </a:solidFill>
              </a:rPr>
              <a:t>Sottolibrerie (</a:t>
            </a:r>
            <a:r>
              <a:rPr lang="it-IT" sz="2400" b="1" dirty="0" err="1" smtClean="0">
                <a:solidFill>
                  <a:schemeClr val="accent4">
                    <a:lumMod val="75000"/>
                  </a:schemeClr>
                </a:solidFill>
              </a:rPr>
              <a:t>Positional</a:t>
            </a:r>
            <a:r>
              <a:rPr lang="it-IT" sz="2400" b="1" dirty="0" smtClean="0">
                <a:solidFill>
                  <a:schemeClr val="accent4">
                    <a:lumMod val="75000"/>
                  </a:schemeClr>
                </a:solidFill>
              </a:rPr>
              <a:t> scanning)</a:t>
            </a:r>
            <a:endParaRPr lang="it-IT" sz="1600" b="1" dirty="0">
              <a:solidFill>
                <a:schemeClr val="accent1">
                  <a:lumMod val="75000"/>
                </a:schemeClr>
              </a:solidFill>
            </a:endParaRPr>
          </a:p>
        </p:txBody>
      </p:sp>
      <p:sp>
        <p:nvSpPr>
          <p:cNvPr id="7" name="CasellaDiTesto 6"/>
          <p:cNvSpPr txBox="1"/>
          <p:nvPr/>
        </p:nvSpPr>
        <p:spPr>
          <a:xfrm>
            <a:off x="569621" y="1440696"/>
            <a:ext cx="7619871" cy="1169551"/>
          </a:xfrm>
          <a:prstGeom prst="rect">
            <a:avLst/>
          </a:prstGeom>
          <a:noFill/>
        </p:spPr>
        <p:txBody>
          <a:bodyPr wrap="square" rtlCol="0">
            <a:spAutoFit/>
          </a:bodyPr>
          <a:lstStyle/>
          <a:p>
            <a:pPr algn="just"/>
            <a:r>
              <a:rPr lang="it-IT" sz="1400" dirty="0" smtClean="0">
                <a:solidFill>
                  <a:schemeClr val="accent3">
                    <a:lumMod val="50000"/>
                  </a:schemeClr>
                </a:solidFill>
                <a:latin typeface="Arial Black"/>
              </a:rPr>
              <a:t>In questa strategia di </a:t>
            </a:r>
            <a:r>
              <a:rPr lang="it-IT" sz="1400" dirty="0" err="1" smtClean="0">
                <a:solidFill>
                  <a:schemeClr val="accent3">
                    <a:lumMod val="50000"/>
                  </a:schemeClr>
                </a:solidFill>
                <a:latin typeface="Arial Black"/>
              </a:rPr>
              <a:t>deconvoluzione</a:t>
            </a:r>
            <a:r>
              <a:rPr lang="it-IT" sz="1400" dirty="0" smtClean="0">
                <a:solidFill>
                  <a:schemeClr val="accent3">
                    <a:lumMod val="50000"/>
                  </a:schemeClr>
                </a:solidFill>
                <a:latin typeface="Arial Black"/>
              </a:rPr>
              <a:t> le sottolibrerie sono già costituite all’inizio della sintesi. Il composto più interessante può essere quindi decodificato in un unico passaggio determinando in modo parallelo  la natura del  building block in ciascuna posizione.</a:t>
            </a:r>
          </a:p>
          <a:p>
            <a:pPr algn="just"/>
            <a:endParaRPr lang="it-IT" sz="1400" dirty="0">
              <a:solidFill>
                <a:schemeClr val="accent3">
                  <a:lumMod val="50000"/>
                </a:schemeClr>
              </a:solidFill>
              <a:latin typeface="Arial Black"/>
            </a:endParaRPr>
          </a:p>
        </p:txBody>
      </p:sp>
      <p:pic>
        <p:nvPicPr>
          <p:cNvPr id="8" name="Immagine 7"/>
          <p:cNvPicPr>
            <a:picLocks noChangeAspect="1"/>
          </p:cNvPicPr>
          <p:nvPr/>
        </p:nvPicPr>
        <p:blipFill>
          <a:blip r:embed="rId2"/>
          <a:stretch>
            <a:fillRect/>
          </a:stretch>
        </p:blipFill>
        <p:spPr>
          <a:xfrm>
            <a:off x="1816100" y="2411983"/>
            <a:ext cx="5511800" cy="4254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191" name="Immagine 190"/>
          <p:cNvPicPr>
            <a:picLocks noChangeAspect="1"/>
          </p:cNvPicPr>
          <p:nvPr/>
        </p:nvPicPr>
        <p:blipFill>
          <a:blip r:embed="rId2"/>
          <a:stretch>
            <a:fillRect/>
          </a:stretch>
        </p:blipFill>
        <p:spPr>
          <a:xfrm>
            <a:off x="458714" y="1134386"/>
            <a:ext cx="8174124" cy="53525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979031"/>
            <a:ext cx="5299047" cy="461665"/>
          </a:xfrm>
          <a:prstGeom prst="rect">
            <a:avLst/>
          </a:prstGeom>
          <a:noFill/>
        </p:spPr>
        <p:txBody>
          <a:bodyPr wrap="none" rtlCol="0">
            <a:spAutoFit/>
          </a:bodyPr>
          <a:lstStyle/>
          <a:p>
            <a:r>
              <a:rPr lang="it-IT" sz="2400" b="1" dirty="0" smtClean="0">
                <a:solidFill>
                  <a:schemeClr val="accent4">
                    <a:lumMod val="75000"/>
                  </a:schemeClr>
                </a:solidFill>
              </a:rPr>
              <a:t>Sottolibrerie (</a:t>
            </a:r>
            <a:r>
              <a:rPr lang="it-IT" sz="2400" b="1" dirty="0" err="1" smtClean="0">
                <a:solidFill>
                  <a:schemeClr val="accent4">
                    <a:lumMod val="75000"/>
                  </a:schemeClr>
                </a:solidFill>
              </a:rPr>
              <a:t>Positional</a:t>
            </a:r>
            <a:r>
              <a:rPr lang="it-IT" sz="2400" b="1" dirty="0" smtClean="0">
                <a:solidFill>
                  <a:schemeClr val="accent4">
                    <a:lumMod val="75000"/>
                  </a:schemeClr>
                </a:solidFill>
              </a:rPr>
              <a:t> scanning)</a:t>
            </a:r>
            <a:endParaRPr lang="it-IT" sz="1600" b="1" dirty="0">
              <a:solidFill>
                <a:schemeClr val="accent1">
                  <a:lumMod val="75000"/>
                </a:schemeClr>
              </a:solidFill>
            </a:endParaRPr>
          </a:p>
        </p:txBody>
      </p:sp>
      <p:sp>
        <p:nvSpPr>
          <p:cNvPr id="7" name="CasellaDiTesto 6"/>
          <p:cNvSpPr txBox="1"/>
          <p:nvPr/>
        </p:nvSpPr>
        <p:spPr>
          <a:xfrm>
            <a:off x="569621" y="1440696"/>
            <a:ext cx="7619871" cy="1169551"/>
          </a:xfrm>
          <a:prstGeom prst="rect">
            <a:avLst/>
          </a:prstGeom>
          <a:noFill/>
        </p:spPr>
        <p:txBody>
          <a:bodyPr wrap="square" rtlCol="0">
            <a:spAutoFit/>
          </a:bodyPr>
          <a:lstStyle/>
          <a:p>
            <a:pPr algn="just"/>
            <a:r>
              <a:rPr lang="it-IT" sz="1400" dirty="0" smtClean="0">
                <a:solidFill>
                  <a:schemeClr val="accent3">
                    <a:lumMod val="50000"/>
                  </a:schemeClr>
                </a:solidFill>
                <a:latin typeface="Arial Black"/>
              </a:rPr>
              <a:t>In questa strategia di </a:t>
            </a:r>
            <a:r>
              <a:rPr lang="it-IT" sz="1400" dirty="0" err="1" smtClean="0">
                <a:solidFill>
                  <a:schemeClr val="accent3">
                    <a:lumMod val="50000"/>
                  </a:schemeClr>
                </a:solidFill>
                <a:latin typeface="Arial Black"/>
              </a:rPr>
              <a:t>deconvoluzione</a:t>
            </a:r>
            <a:r>
              <a:rPr lang="it-IT" sz="1400" dirty="0" smtClean="0">
                <a:solidFill>
                  <a:schemeClr val="accent3">
                    <a:lumMod val="50000"/>
                  </a:schemeClr>
                </a:solidFill>
                <a:latin typeface="Arial Black"/>
              </a:rPr>
              <a:t> le sottolibrerie sono già costituite all’inizio della sintesi. Il composto più interessante può essere quindi decodificato in un unico passaggio determinando in modo parallelo  la natura del  building block in ciascuna posizione.</a:t>
            </a:r>
          </a:p>
          <a:p>
            <a:pPr algn="just"/>
            <a:endParaRPr lang="it-IT" sz="1400" dirty="0">
              <a:solidFill>
                <a:schemeClr val="accent3">
                  <a:lumMod val="50000"/>
                </a:schemeClr>
              </a:solidFill>
              <a:latin typeface="Arial Black"/>
            </a:endParaRPr>
          </a:p>
        </p:txBody>
      </p:sp>
      <p:pic>
        <p:nvPicPr>
          <p:cNvPr id="9" name="Immagine 8"/>
          <p:cNvPicPr>
            <a:picLocks noChangeAspect="1"/>
          </p:cNvPicPr>
          <p:nvPr/>
        </p:nvPicPr>
        <p:blipFill>
          <a:blip r:embed="rId2"/>
          <a:stretch>
            <a:fillRect/>
          </a:stretch>
        </p:blipFill>
        <p:spPr>
          <a:xfrm>
            <a:off x="813736" y="2438599"/>
            <a:ext cx="7062470" cy="4146157"/>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979031"/>
            <a:ext cx="5299047" cy="461665"/>
          </a:xfrm>
          <a:prstGeom prst="rect">
            <a:avLst/>
          </a:prstGeom>
          <a:noFill/>
        </p:spPr>
        <p:txBody>
          <a:bodyPr wrap="none" rtlCol="0">
            <a:spAutoFit/>
          </a:bodyPr>
          <a:lstStyle/>
          <a:p>
            <a:r>
              <a:rPr lang="it-IT" sz="2400" b="1" dirty="0" smtClean="0">
                <a:solidFill>
                  <a:schemeClr val="accent4">
                    <a:lumMod val="75000"/>
                  </a:schemeClr>
                </a:solidFill>
              </a:rPr>
              <a:t>Sottolibrerie (</a:t>
            </a:r>
            <a:r>
              <a:rPr lang="it-IT" sz="2400" b="1" dirty="0" err="1" smtClean="0">
                <a:solidFill>
                  <a:schemeClr val="accent4">
                    <a:lumMod val="75000"/>
                  </a:schemeClr>
                </a:solidFill>
              </a:rPr>
              <a:t>Positional</a:t>
            </a:r>
            <a:r>
              <a:rPr lang="it-IT" sz="2400" b="1" dirty="0" smtClean="0">
                <a:solidFill>
                  <a:schemeClr val="accent4">
                    <a:lumMod val="75000"/>
                  </a:schemeClr>
                </a:solidFill>
              </a:rPr>
              <a:t> scanning)</a:t>
            </a:r>
            <a:endParaRPr lang="it-IT" sz="1600" b="1" dirty="0">
              <a:solidFill>
                <a:schemeClr val="accent1">
                  <a:lumMod val="75000"/>
                </a:schemeClr>
              </a:solidFill>
            </a:endParaRPr>
          </a:p>
        </p:txBody>
      </p:sp>
      <p:pic>
        <p:nvPicPr>
          <p:cNvPr id="8" name="Immagine 7"/>
          <p:cNvPicPr>
            <a:picLocks noChangeAspect="1"/>
          </p:cNvPicPr>
          <p:nvPr/>
        </p:nvPicPr>
        <p:blipFill>
          <a:blip r:embed="rId2"/>
          <a:stretch>
            <a:fillRect/>
          </a:stretch>
        </p:blipFill>
        <p:spPr>
          <a:xfrm>
            <a:off x="1608214" y="3581146"/>
            <a:ext cx="5645303" cy="3166279"/>
          </a:xfrm>
          <a:prstGeom prst="rect">
            <a:avLst/>
          </a:prstGeom>
        </p:spPr>
      </p:pic>
      <p:sp>
        <p:nvSpPr>
          <p:cNvPr id="10" name="CasellaDiTesto 9"/>
          <p:cNvSpPr txBox="1"/>
          <p:nvPr/>
        </p:nvSpPr>
        <p:spPr>
          <a:xfrm>
            <a:off x="260718" y="1446665"/>
            <a:ext cx="8687745" cy="2031325"/>
          </a:xfrm>
          <a:prstGeom prst="rect">
            <a:avLst/>
          </a:prstGeom>
          <a:noFill/>
        </p:spPr>
        <p:txBody>
          <a:bodyPr wrap="square" rtlCol="0">
            <a:spAutoFit/>
          </a:bodyPr>
          <a:lstStyle/>
          <a:p>
            <a:pPr algn="just"/>
            <a:r>
              <a:rPr lang="it-IT" sz="1400" b="1" dirty="0" smtClean="0"/>
              <a:t>L’esempio riportato in figura è quello di un </a:t>
            </a:r>
            <a:r>
              <a:rPr lang="it-IT" sz="1400" b="1" dirty="0" err="1" smtClean="0"/>
              <a:t>pentapeptide</a:t>
            </a:r>
            <a:r>
              <a:rPr lang="it-IT" sz="1400" b="1" dirty="0" smtClean="0"/>
              <a:t>. È necessario sintetizzare sottolibrerie di una libreria di </a:t>
            </a:r>
            <a:r>
              <a:rPr lang="it-IT" sz="1400" b="1" dirty="0" err="1" smtClean="0"/>
              <a:t>pentapeptidi</a:t>
            </a:r>
            <a:r>
              <a:rPr lang="it-IT" sz="1400" b="1" dirty="0" smtClean="0"/>
              <a:t> che abbiano un aminoacido definito in una posizione nota e le quattro altre siano costituite da posizioni miste per ciascuna delle posizioni </a:t>
            </a:r>
            <a:r>
              <a:rPr lang="it-IT" sz="1400" b="1" dirty="0" err="1" smtClean="0"/>
              <a:t>aminoacidiche</a:t>
            </a:r>
            <a:r>
              <a:rPr lang="it-IT" sz="1400" b="1" dirty="0" smtClean="0"/>
              <a:t> (Figura 4.24). Il numero di sottolibrerie da sintetizzare sarà dunque dato dalle posizioni definite (</a:t>
            </a:r>
            <a:r>
              <a:rPr lang="it-IT" sz="1400" b="1" dirty="0" err="1" smtClean="0"/>
              <a:t>5</a:t>
            </a:r>
            <a:r>
              <a:rPr lang="it-IT" sz="1400" b="1" dirty="0" smtClean="0"/>
              <a:t>) per il  numero di  aminoacidi naturali introdotti nelle posizione definite (20). In questo caso si dovranno sintetizzare contemporaneamente 100 sottolibrerie di </a:t>
            </a:r>
            <a:r>
              <a:rPr lang="it-IT" sz="1400" b="1" dirty="0" err="1" smtClean="0"/>
              <a:t>pentapeptidi</a:t>
            </a:r>
            <a:r>
              <a:rPr lang="it-IT" sz="1400" b="1" dirty="0" smtClean="0"/>
              <a:t>. Queste verranno dunque sottoposte a screening biologico e si selezioneranno quelle con la maggiore attività. Ovviamente in ciascuna sottolibreria si conosce la natura e la posizione di un aminoacido e si è quindi in grado dai risultati biologici di definire la sequenza che corrisponde al </a:t>
            </a:r>
            <a:r>
              <a:rPr lang="it-IT" sz="1400" b="1" dirty="0" err="1" smtClean="0"/>
              <a:t>pentapeptide</a:t>
            </a:r>
            <a:r>
              <a:rPr lang="it-IT" sz="1400" b="1" dirty="0" smtClean="0"/>
              <a:t> attivo. </a:t>
            </a:r>
            <a:endParaRPr lang="it-IT" sz="1400" b="1"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979031"/>
            <a:ext cx="7422525" cy="461665"/>
          </a:xfrm>
          <a:prstGeom prst="rect">
            <a:avLst/>
          </a:prstGeom>
          <a:noFill/>
        </p:spPr>
        <p:txBody>
          <a:bodyPr wrap="none" rtlCol="0">
            <a:spAutoFit/>
          </a:bodyPr>
          <a:lstStyle/>
          <a:p>
            <a:r>
              <a:rPr lang="it-IT" sz="2400" b="1" dirty="0" smtClean="0">
                <a:solidFill>
                  <a:schemeClr val="accent4">
                    <a:lumMod val="75000"/>
                  </a:schemeClr>
                </a:solidFill>
              </a:rPr>
              <a:t>Librerie Ortogonali (</a:t>
            </a:r>
            <a:r>
              <a:rPr lang="it-IT" sz="2400" b="1" dirty="0" err="1" smtClean="0">
                <a:solidFill>
                  <a:schemeClr val="accent4">
                    <a:lumMod val="75000"/>
                  </a:schemeClr>
                </a:solidFill>
              </a:rPr>
              <a:t>Deconvoluzione</a:t>
            </a:r>
            <a:r>
              <a:rPr lang="it-IT" sz="2400" b="1" dirty="0" smtClean="0">
                <a:solidFill>
                  <a:schemeClr val="accent4">
                    <a:lumMod val="75000"/>
                  </a:schemeClr>
                </a:solidFill>
              </a:rPr>
              <a:t> Ortogonale)</a:t>
            </a:r>
            <a:endParaRPr lang="it-IT" sz="1600" b="1" dirty="0">
              <a:solidFill>
                <a:schemeClr val="accent1">
                  <a:lumMod val="75000"/>
                </a:schemeClr>
              </a:solidFill>
            </a:endParaRPr>
          </a:p>
        </p:txBody>
      </p:sp>
      <p:sp>
        <p:nvSpPr>
          <p:cNvPr id="7" name="CasellaDiTesto 6"/>
          <p:cNvSpPr txBox="1"/>
          <p:nvPr/>
        </p:nvSpPr>
        <p:spPr>
          <a:xfrm>
            <a:off x="458714" y="1440696"/>
            <a:ext cx="8420720" cy="2308324"/>
          </a:xfrm>
          <a:prstGeom prst="rect">
            <a:avLst/>
          </a:prstGeom>
          <a:noFill/>
        </p:spPr>
        <p:txBody>
          <a:bodyPr wrap="square" rtlCol="0">
            <a:spAutoFit/>
          </a:bodyPr>
          <a:lstStyle/>
          <a:p>
            <a:pPr algn="just"/>
            <a:r>
              <a:rPr lang="it-IT" sz="1600" b="1" dirty="0" smtClean="0">
                <a:solidFill>
                  <a:schemeClr val="accent3">
                    <a:lumMod val="50000"/>
                  </a:schemeClr>
                </a:solidFill>
              </a:rPr>
              <a:t>Il termine </a:t>
            </a:r>
            <a:r>
              <a:rPr lang="it-IT" sz="1600" b="1" dirty="0" err="1" smtClean="0">
                <a:solidFill>
                  <a:schemeClr val="accent3">
                    <a:lumMod val="50000"/>
                  </a:schemeClr>
                </a:solidFill>
              </a:rPr>
              <a:t>deconvoluzione</a:t>
            </a:r>
            <a:r>
              <a:rPr lang="it-IT" sz="1600" b="1" dirty="0" smtClean="0">
                <a:solidFill>
                  <a:schemeClr val="accent3">
                    <a:lumMod val="50000"/>
                  </a:schemeClr>
                </a:solidFill>
              </a:rPr>
              <a:t> ortogonale è stato coniato da </a:t>
            </a:r>
            <a:r>
              <a:rPr lang="it-IT" sz="1600" b="1" dirty="0" err="1" smtClean="0">
                <a:solidFill>
                  <a:schemeClr val="accent3">
                    <a:lumMod val="50000"/>
                  </a:schemeClr>
                </a:solidFill>
              </a:rPr>
              <a:t>Deprez</a:t>
            </a:r>
            <a:r>
              <a:rPr lang="it-IT" sz="1600" b="1" dirty="0" smtClean="0">
                <a:solidFill>
                  <a:schemeClr val="accent3">
                    <a:lumMod val="50000"/>
                  </a:schemeClr>
                </a:solidFill>
              </a:rPr>
              <a:t> e collaboratori. Un esempio riguarda la reazione di 40 cloruri </a:t>
            </a:r>
            <a:r>
              <a:rPr lang="it-IT" sz="1600" b="1" dirty="0" err="1" smtClean="0">
                <a:solidFill>
                  <a:schemeClr val="accent3">
                    <a:lumMod val="50000"/>
                  </a:schemeClr>
                </a:solidFill>
              </a:rPr>
              <a:t>acilici</a:t>
            </a:r>
            <a:r>
              <a:rPr lang="it-IT" sz="1600" b="1" dirty="0" smtClean="0">
                <a:solidFill>
                  <a:schemeClr val="accent3">
                    <a:lumMod val="50000"/>
                  </a:schemeClr>
                </a:solidFill>
              </a:rPr>
              <a:t> con 40 nucleofili (</a:t>
            </a:r>
            <a:r>
              <a:rPr lang="it-IT" sz="1600" b="1" dirty="0" err="1" smtClean="0">
                <a:solidFill>
                  <a:schemeClr val="accent3">
                    <a:lumMod val="50000"/>
                  </a:schemeClr>
                </a:solidFill>
              </a:rPr>
              <a:t>alcooli</a:t>
            </a:r>
            <a:r>
              <a:rPr lang="it-IT" sz="1600" b="1" dirty="0" smtClean="0">
                <a:solidFill>
                  <a:schemeClr val="accent3">
                    <a:lumMod val="50000"/>
                  </a:schemeClr>
                </a:solidFill>
              </a:rPr>
              <a:t> ed amine)  secondo lo schema descritto in Tabella 1.2.</a:t>
            </a:r>
          </a:p>
          <a:p>
            <a:pPr algn="just"/>
            <a:r>
              <a:rPr lang="it-IT" sz="1600" b="1" dirty="0" smtClean="0">
                <a:solidFill>
                  <a:schemeClr val="accent3">
                    <a:lumMod val="50000"/>
                  </a:schemeClr>
                </a:solidFill>
              </a:rPr>
              <a:t>Si ottengono 80 librerie con un totale di 1600 composti. In pratica, ogni cloruro </a:t>
            </a:r>
            <a:r>
              <a:rPr lang="it-IT" sz="1600" b="1" dirty="0" err="1" smtClean="0">
                <a:solidFill>
                  <a:schemeClr val="accent3">
                    <a:lumMod val="50000"/>
                  </a:schemeClr>
                </a:solidFill>
              </a:rPr>
              <a:t>acilico</a:t>
            </a:r>
            <a:r>
              <a:rPr lang="it-IT" sz="1600" b="1" dirty="0" smtClean="0">
                <a:solidFill>
                  <a:schemeClr val="accent3">
                    <a:lumMod val="50000"/>
                  </a:schemeClr>
                </a:solidFill>
              </a:rPr>
              <a:t> viene fatto reagire con la miscela di nucleofili ed ogni nucleofilo con la miscela dei cloruri </a:t>
            </a:r>
            <a:r>
              <a:rPr lang="it-IT" sz="1600" b="1" dirty="0" err="1" smtClean="0">
                <a:solidFill>
                  <a:schemeClr val="accent3">
                    <a:lumMod val="50000"/>
                  </a:schemeClr>
                </a:solidFill>
              </a:rPr>
              <a:t>acilici</a:t>
            </a:r>
            <a:r>
              <a:rPr lang="it-IT" sz="1600" b="1" dirty="0" smtClean="0">
                <a:solidFill>
                  <a:schemeClr val="accent3">
                    <a:lumMod val="50000"/>
                  </a:schemeClr>
                </a:solidFill>
              </a:rPr>
              <a:t>. Ogni riga ed ogni colonna della tabella rappresentano librerie differenti. L’analisi delle 80 librerie in un adatto saggio biologico ha dimostrato attività nella libreria </a:t>
            </a:r>
            <a:r>
              <a:rPr lang="it-IT" sz="1600" b="1" dirty="0" err="1" smtClean="0">
                <a:solidFill>
                  <a:schemeClr val="accent3">
                    <a:lumMod val="50000"/>
                  </a:schemeClr>
                </a:solidFill>
              </a:rPr>
              <a:t>Ax</a:t>
            </a:r>
            <a:r>
              <a:rPr lang="it-IT" sz="1600" b="1" dirty="0" smtClean="0">
                <a:solidFill>
                  <a:schemeClr val="accent3">
                    <a:lumMod val="50000"/>
                  </a:schemeClr>
                </a:solidFill>
              </a:rPr>
              <a:t> e </a:t>
            </a:r>
            <a:r>
              <a:rPr lang="it-IT" sz="1600" b="1" dirty="0" err="1" smtClean="0">
                <a:solidFill>
                  <a:schemeClr val="accent3">
                    <a:lumMod val="50000"/>
                  </a:schemeClr>
                </a:solidFill>
              </a:rPr>
              <a:t>By</a:t>
            </a:r>
            <a:r>
              <a:rPr lang="it-IT" sz="1600" b="1" dirty="0" smtClean="0">
                <a:solidFill>
                  <a:schemeClr val="accent3">
                    <a:lumMod val="50000"/>
                  </a:schemeClr>
                </a:solidFill>
              </a:rPr>
              <a:t>, rendendo così possibile l’individuazione del prodotto attivo che risulta essere quindi </a:t>
            </a:r>
            <a:r>
              <a:rPr lang="it-IT" sz="1600" b="1" dirty="0" err="1" smtClean="0">
                <a:solidFill>
                  <a:schemeClr val="accent3">
                    <a:lumMod val="50000"/>
                  </a:schemeClr>
                </a:solidFill>
              </a:rPr>
              <a:t>AxBy</a:t>
            </a:r>
            <a:r>
              <a:rPr lang="it-IT" sz="1600" b="1" dirty="0" smtClean="0">
                <a:solidFill>
                  <a:schemeClr val="accent3">
                    <a:lumMod val="50000"/>
                  </a:schemeClr>
                </a:solidFill>
              </a:rPr>
              <a:t>. </a:t>
            </a:r>
            <a:endParaRPr lang="it-IT" sz="1600" b="1" dirty="0">
              <a:solidFill>
                <a:schemeClr val="accent3">
                  <a:lumMod val="50000"/>
                </a:schemeClr>
              </a:solidFill>
            </a:endParaRPr>
          </a:p>
        </p:txBody>
      </p:sp>
      <p:pic>
        <p:nvPicPr>
          <p:cNvPr id="8" name="Immagine 7"/>
          <p:cNvPicPr>
            <a:picLocks noChangeAspect="1"/>
          </p:cNvPicPr>
          <p:nvPr/>
        </p:nvPicPr>
        <p:blipFill>
          <a:blip r:embed="rId2"/>
          <a:stretch>
            <a:fillRect/>
          </a:stretch>
        </p:blipFill>
        <p:spPr>
          <a:xfrm>
            <a:off x="1934875" y="3749020"/>
            <a:ext cx="5579581" cy="2987368"/>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44819" y="1440696"/>
            <a:ext cx="8578413" cy="584776"/>
          </a:xfrm>
          <a:prstGeom prst="rect">
            <a:avLst/>
          </a:prstGeom>
          <a:noFill/>
        </p:spPr>
        <p:txBody>
          <a:bodyPr wrap="square" rtlCol="0">
            <a:spAutoFit/>
          </a:bodyPr>
          <a:lstStyle/>
          <a:p>
            <a:pPr algn="just"/>
            <a:r>
              <a:rPr lang="it-IT" sz="1600" b="1" dirty="0" smtClean="0">
                <a:solidFill>
                  <a:srgbClr val="0000FF"/>
                </a:solidFill>
              </a:rPr>
              <a:t>Tramite questo metodo è stato possibile individuare due </a:t>
            </a:r>
            <a:r>
              <a:rPr lang="it-IT" sz="1600" b="1" dirty="0" err="1" smtClean="0">
                <a:solidFill>
                  <a:srgbClr val="0000FF"/>
                </a:solidFill>
              </a:rPr>
              <a:t>lead</a:t>
            </a:r>
            <a:r>
              <a:rPr lang="it-IT" sz="1600" b="1" dirty="0" smtClean="0">
                <a:solidFill>
                  <a:srgbClr val="0000FF"/>
                </a:solidFill>
              </a:rPr>
              <a:t> con attività </a:t>
            </a:r>
            <a:r>
              <a:rPr lang="it-IT" sz="1600" b="1" dirty="0" err="1" smtClean="0">
                <a:solidFill>
                  <a:srgbClr val="0000FF"/>
                </a:solidFill>
              </a:rPr>
              <a:t>anatgonista</a:t>
            </a:r>
            <a:r>
              <a:rPr lang="it-IT" sz="1600" b="1" dirty="0" smtClean="0">
                <a:solidFill>
                  <a:srgbClr val="0000FF"/>
                </a:solidFill>
              </a:rPr>
              <a:t> sul recettore delle </a:t>
            </a:r>
            <a:r>
              <a:rPr lang="it-IT" sz="1600" b="1" dirty="0" err="1" smtClean="0">
                <a:solidFill>
                  <a:srgbClr val="0000FF"/>
                </a:solidFill>
              </a:rPr>
              <a:t>neurochine</a:t>
            </a:r>
            <a:r>
              <a:rPr lang="it-IT" sz="1600" b="1" dirty="0" smtClean="0">
                <a:solidFill>
                  <a:srgbClr val="0000FF"/>
                </a:solidFill>
              </a:rPr>
              <a:t> NK3 ed inibitoria delle metallo proteinasi-1 (MMP-1). </a:t>
            </a:r>
            <a:endParaRPr lang="it-IT" sz="1600" b="1" dirty="0">
              <a:solidFill>
                <a:srgbClr val="0000FF"/>
              </a:solidFill>
            </a:endParaRPr>
          </a:p>
        </p:txBody>
      </p:sp>
      <p:sp>
        <p:nvSpPr>
          <p:cNvPr id="7" name="CasellaDiTesto 6"/>
          <p:cNvSpPr txBox="1"/>
          <p:nvPr/>
        </p:nvSpPr>
        <p:spPr>
          <a:xfrm>
            <a:off x="569621" y="979031"/>
            <a:ext cx="7422525" cy="461665"/>
          </a:xfrm>
          <a:prstGeom prst="rect">
            <a:avLst/>
          </a:prstGeom>
          <a:noFill/>
        </p:spPr>
        <p:txBody>
          <a:bodyPr wrap="none" rtlCol="0">
            <a:spAutoFit/>
          </a:bodyPr>
          <a:lstStyle/>
          <a:p>
            <a:r>
              <a:rPr lang="it-IT" sz="2400" b="1" dirty="0" smtClean="0">
                <a:solidFill>
                  <a:schemeClr val="accent4">
                    <a:lumMod val="75000"/>
                  </a:schemeClr>
                </a:solidFill>
              </a:rPr>
              <a:t>Librerie Ortogonali (</a:t>
            </a:r>
            <a:r>
              <a:rPr lang="it-IT" sz="2400" b="1" dirty="0" err="1" smtClean="0">
                <a:solidFill>
                  <a:schemeClr val="accent4">
                    <a:lumMod val="75000"/>
                  </a:schemeClr>
                </a:solidFill>
              </a:rPr>
              <a:t>Deconvoluzione</a:t>
            </a:r>
            <a:r>
              <a:rPr lang="it-IT" sz="2400" b="1" dirty="0" smtClean="0">
                <a:solidFill>
                  <a:schemeClr val="accent4">
                    <a:lumMod val="75000"/>
                  </a:schemeClr>
                </a:solidFill>
              </a:rPr>
              <a:t> Ortogonale)</a:t>
            </a:r>
            <a:endParaRPr lang="it-IT" sz="1600" b="1" dirty="0">
              <a:solidFill>
                <a:schemeClr val="accent1">
                  <a:lumMod val="75000"/>
                </a:schemeClr>
              </a:solidFill>
            </a:endParaRPr>
          </a:p>
        </p:txBody>
      </p:sp>
      <p:pic>
        <p:nvPicPr>
          <p:cNvPr id="8" name="Immagine 7"/>
          <p:cNvPicPr>
            <a:picLocks noChangeAspect="1"/>
          </p:cNvPicPr>
          <p:nvPr/>
        </p:nvPicPr>
        <p:blipFill>
          <a:blip r:embed="rId2"/>
          <a:stretch>
            <a:fillRect/>
          </a:stretch>
        </p:blipFill>
        <p:spPr>
          <a:xfrm>
            <a:off x="1071879" y="2207494"/>
            <a:ext cx="7038193" cy="4319329"/>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1209863"/>
            <a:ext cx="8023339" cy="1600438"/>
          </a:xfrm>
          <a:prstGeom prst="rect">
            <a:avLst/>
          </a:prstGeom>
          <a:noFill/>
        </p:spPr>
        <p:txBody>
          <a:bodyPr wrap="square" rtlCol="0">
            <a:spAutoFit/>
          </a:bodyPr>
          <a:lstStyle/>
          <a:p>
            <a:r>
              <a:rPr lang="it-IT" sz="1400" b="1" dirty="0" smtClean="0">
                <a:solidFill>
                  <a:srgbClr val="000090"/>
                </a:solidFill>
              </a:rPr>
              <a:t>Il principio è stato applicato ad una libreria di 35 dimeri ottenuti facendo reagire </a:t>
            </a:r>
            <a:r>
              <a:rPr lang="it-IT" sz="1400" b="1" dirty="0" err="1" smtClean="0">
                <a:solidFill>
                  <a:srgbClr val="000090"/>
                </a:solidFill>
              </a:rPr>
              <a:t>5</a:t>
            </a:r>
            <a:r>
              <a:rPr lang="it-IT" sz="1400" b="1" dirty="0" smtClean="0">
                <a:solidFill>
                  <a:srgbClr val="000090"/>
                </a:solidFill>
              </a:rPr>
              <a:t> diversi elettrofili con </a:t>
            </a:r>
            <a:r>
              <a:rPr lang="it-IT" sz="1400" b="1" dirty="0" err="1" smtClean="0">
                <a:solidFill>
                  <a:srgbClr val="000090"/>
                </a:solidFill>
              </a:rPr>
              <a:t>7</a:t>
            </a:r>
            <a:r>
              <a:rPr lang="it-IT" sz="1400" b="1" dirty="0" smtClean="0">
                <a:solidFill>
                  <a:srgbClr val="000090"/>
                </a:solidFill>
              </a:rPr>
              <a:t> diversi nucleofili.  Il punto di partenza della </a:t>
            </a:r>
            <a:r>
              <a:rPr lang="it-IT" sz="1400" b="1" dirty="0" err="1" smtClean="0">
                <a:solidFill>
                  <a:srgbClr val="000090"/>
                </a:solidFill>
              </a:rPr>
              <a:t>deconvoluzione</a:t>
            </a:r>
            <a:r>
              <a:rPr lang="it-IT" sz="1400" b="1" dirty="0" smtClean="0">
                <a:solidFill>
                  <a:srgbClr val="000090"/>
                </a:solidFill>
              </a:rPr>
              <a:t> è la sintesi di cinque sottolibrerie di elettrofili E</a:t>
            </a:r>
            <a:r>
              <a:rPr lang="it-IT" sz="1400" b="1" baseline="-25000" dirty="0" smtClean="0">
                <a:solidFill>
                  <a:srgbClr val="000090"/>
                </a:solidFill>
              </a:rPr>
              <a:t>1</a:t>
            </a:r>
            <a:r>
              <a:rPr lang="it-IT" sz="1400" b="1" dirty="0" smtClean="0">
                <a:solidFill>
                  <a:srgbClr val="000090"/>
                </a:solidFill>
              </a:rPr>
              <a:t>-E</a:t>
            </a:r>
            <a:r>
              <a:rPr lang="it-IT" sz="1400" b="1" baseline="-25000" dirty="0" smtClean="0">
                <a:solidFill>
                  <a:srgbClr val="000090"/>
                </a:solidFill>
              </a:rPr>
              <a:t>5</a:t>
            </a:r>
            <a:r>
              <a:rPr lang="it-IT" sz="1400" b="1" dirty="0" smtClean="0">
                <a:solidFill>
                  <a:srgbClr val="000090"/>
                </a:solidFill>
              </a:rPr>
              <a:t> facendo reagire ciascun elettrofilo e</a:t>
            </a:r>
            <a:r>
              <a:rPr lang="it-IT" sz="1400" b="1" baseline="-25000" dirty="0" smtClean="0">
                <a:solidFill>
                  <a:srgbClr val="000090"/>
                </a:solidFill>
              </a:rPr>
              <a:t>x</a:t>
            </a:r>
            <a:r>
              <a:rPr lang="it-IT" sz="1400" b="1" dirty="0" smtClean="0">
                <a:solidFill>
                  <a:srgbClr val="000090"/>
                </a:solidFill>
              </a:rPr>
              <a:t> con una miscela dei sette nucleofili n</a:t>
            </a:r>
            <a:r>
              <a:rPr lang="it-IT" sz="1400" b="1" baseline="-25000" dirty="0" smtClean="0">
                <a:solidFill>
                  <a:srgbClr val="000090"/>
                </a:solidFill>
              </a:rPr>
              <a:t>1</a:t>
            </a:r>
            <a:r>
              <a:rPr lang="it-IT" sz="1400" b="1" dirty="0" smtClean="0">
                <a:solidFill>
                  <a:srgbClr val="000090"/>
                </a:solidFill>
              </a:rPr>
              <a:t>-n</a:t>
            </a:r>
            <a:r>
              <a:rPr lang="it-IT" sz="1400" b="1" baseline="-25000" dirty="0" smtClean="0">
                <a:solidFill>
                  <a:srgbClr val="000090"/>
                </a:solidFill>
              </a:rPr>
              <a:t>7</a:t>
            </a:r>
            <a:r>
              <a:rPr lang="it-IT" sz="1400" b="1" dirty="0" smtClean="0">
                <a:solidFill>
                  <a:srgbClr val="000090"/>
                </a:solidFill>
              </a:rPr>
              <a:t>. In modo analogo si ottengono sette sottolibrerie di nucleofili N</a:t>
            </a:r>
            <a:r>
              <a:rPr lang="it-IT" sz="1400" b="1" baseline="-25000" dirty="0" smtClean="0">
                <a:solidFill>
                  <a:srgbClr val="000090"/>
                </a:solidFill>
              </a:rPr>
              <a:t>1</a:t>
            </a:r>
            <a:r>
              <a:rPr lang="it-IT" sz="1400" b="1" dirty="0" smtClean="0">
                <a:solidFill>
                  <a:srgbClr val="000090"/>
                </a:solidFill>
              </a:rPr>
              <a:t>-N</a:t>
            </a:r>
            <a:r>
              <a:rPr lang="it-IT" sz="1400" b="1" baseline="-25000" dirty="0" smtClean="0">
                <a:solidFill>
                  <a:srgbClr val="000090"/>
                </a:solidFill>
              </a:rPr>
              <a:t>7</a:t>
            </a:r>
            <a:r>
              <a:rPr lang="it-IT" sz="1400" b="1" dirty="0" smtClean="0">
                <a:solidFill>
                  <a:srgbClr val="000090"/>
                </a:solidFill>
              </a:rPr>
              <a:t> facendo reagire ciascun nucleofilo </a:t>
            </a:r>
            <a:r>
              <a:rPr lang="it-IT" sz="1400" b="1" dirty="0" err="1" smtClean="0">
                <a:solidFill>
                  <a:srgbClr val="000090"/>
                </a:solidFill>
              </a:rPr>
              <a:t>n</a:t>
            </a:r>
            <a:r>
              <a:rPr lang="it-IT" sz="1400" b="1" baseline="-25000" dirty="0" err="1" smtClean="0">
                <a:solidFill>
                  <a:srgbClr val="000090"/>
                </a:solidFill>
              </a:rPr>
              <a:t>x</a:t>
            </a:r>
            <a:r>
              <a:rPr lang="it-IT" sz="1400" b="1" dirty="0" smtClean="0">
                <a:solidFill>
                  <a:srgbClr val="000090"/>
                </a:solidFill>
              </a:rPr>
              <a:t> con la miscela dei cinque elettrofili e</a:t>
            </a:r>
            <a:r>
              <a:rPr lang="it-IT" sz="1400" b="1" baseline="-25000" dirty="0" smtClean="0">
                <a:solidFill>
                  <a:srgbClr val="000090"/>
                </a:solidFill>
              </a:rPr>
              <a:t>1</a:t>
            </a:r>
            <a:r>
              <a:rPr lang="it-IT" sz="1400" b="1" dirty="0" smtClean="0">
                <a:solidFill>
                  <a:srgbClr val="000090"/>
                </a:solidFill>
              </a:rPr>
              <a:t>-e</a:t>
            </a:r>
            <a:r>
              <a:rPr lang="it-IT" sz="1400" b="1" baseline="-25000" dirty="0" smtClean="0">
                <a:solidFill>
                  <a:srgbClr val="000090"/>
                </a:solidFill>
              </a:rPr>
              <a:t>5</a:t>
            </a:r>
            <a:r>
              <a:rPr lang="it-IT" sz="1400" b="1" dirty="0" smtClean="0">
                <a:solidFill>
                  <a:srgbClr val="000090"/>
                </a:solidFill>
              </a:rPr>
              <a:t> (Figura 4.25). Il dimero più attivo viene decodificato dopo aver sottoposto a screening biologico le 12 sottolibrerie. </a:t>
            </a:r>
            <a:endParaRPr lang="it-IT" sz="1400" b="1" dirty="0">
              <a:solidFill>
                <a:srgbClr val="000090"/>
              </a:solidFill>
            </a:endParaRPr>
          </a:p>
        </p:txBody>
      </p:sp>
      <p:sp>
        <p:nvSpPr>
          <p:cNvPr id="7" name="CasellaDiTesto 6"/>
          <p:cNvSpPr txBox="1"/>
          <p:nvPr/>
        </p:nvSpPr>
        <p:spPr>
          <a:xfrm>
            <a:off x="569621" y="748198"/>
            <a:ext cx="7422525" cy="461665"/>
          </a:xfrm>
          <a:prstGeom prst="rect">
            <a:avLst/>
          </a:prstGeom>
          <a:noFill/>
        </p:spPr>
        <p:txBody>
          <a:bodyPr wrap="none" rtlCol="0">
            <a:spAutoFit/>
          </a:bodyPr>
          <a:lstStyle/>
          <a:p>
            <a:r>
              <a:rPr lang="it-IT" sz="2400" b="1" dirty="0" smtClean="0">
                <a:solidFill>
                  <a:schemeClr val="accent4">
                    <a:lumMod val="75000"/>
                  </a:schemeClr>
                </a:solidFill>
              </a:rPr>
              <a:t>Librerie Ortogonali (</a:t>
            </a:r>
            <a:r>
              <a:rPr lang="it-IT" sz="2400" b="1" dirty="0" err="1" smtClean="0">
                <a:solidFill>
                  <a:schemeClr val="accent4">
                    <a:lumMod val="75000"/>
                  </a:schemeClr>
                </a:solidFill>
              </a:rPr>
              <a:t>Deconvoluzione</a:t>
            </a:r>
            <a:r>
              <a:rPr lang="it-IT" sz="2400" b="1" dirty="0" smtClean="0">
                <a:solidFill>
                  <a:schemeClr val="accent4">
                    <a:lumMod val="75000"/>
                  </a:schemeClr>
                </a:solidFill>
              </a:rPr>
              <a:t> Ortogonale)</a:t>
            </a:r>
            <a:endParaRPr lang="it-IT" sz="1600" b="1" dirty="0">
              <a:solidFill>
                <a:schemeClr val="accent1">
                  <a:lumMod val="75000"/>
                </a:schemeClr>
              </a:solidFill>
            </a:endParaRPr>
          </a:p>
        </p:txBody>
      </p:sp>
      <p:pic>
        <p:nvPicPr>
          <p:cNvPr id="8" name="Immagine 7"/>
          <p:cNvPicPr>
            <a:picLocks noChangeAspect="1"/>
          </p:cNvPicPr>
          <p:nvPr/>
        </p:nvPicPr>
        <p:blipFill>
          <a:blip r:embed="rId2"/>
          <a:stretch>
            <a:fillRect/>
          </a:stretch>
        </p:blipFill>
        <p:spPr>
          <a:xfrm>
            <a:off x="0" y="2969147"/>
            <a:ext cx="5459356" cy="3142679"/>
          </a:xfrm>
          <a:prstGeom prst="rect">
            <a:avLst/>
          </a:prstGeom>
        </p:spPr>
      </p:pic>
      <p:pic>
        <p:nvPicPr>
          <p:cNvPr id="9" name="Immagine 8"/>
          <p:cNvPicPr>
            <a:picLocks noChangeAspect="1"/>
          </p:cNvPicPr>
          <p:nvPr/>
        </p:nvPicPr>
        <p:blipFill>
          <a:blip r:embed="rId3"/>
          <a:stretch>
            <a:fillRect/>
          </a:stretch>
        </p:blipFill>
        <p:spPr>
          <a:xfrm>
            <a:off x="4655357" y="2709369"/>
            <a:ext cx="4353733" cy="283581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sp>
        <p:nvSpPr>
          <p:cNvPr id="10" name="Rettangolo 9"/>
          <p:cNvSpPr/>
          <p:nvPr/>
        </p:nvSpPr>
        <p:spPr>
          <a:xfrm>
            <a:off x="250728" y="1471899"/>
            <a:ext cx="8781836" cy="4939814"/>
          </a:xfrm>
          <a:prstGeom prst="rect">
            <a:avLst/>
          </a:prstGeom>
        </p:spPr>
        <p:txBody>
          <a:bodyPr wrap="square">
            <a:spAutoFit/>
          </a:bodyPr>
          <a:lstStyle/>
          <a:p>
            <a:pPr algn="just"/>
            <a:r>
              <a:rPr lang="it-IT" sz="1500" dirty="0" smtClean="0">
                <a:solidFill>
                  <a:schemeClr val="accent1">
                    <a:lumMod val="75000"/>
                  </a:schemeClr>
                </a:solidFill>
                <a:latin typeface="Arial Black"/>
              </a:rPr>
              <a:t>Un problema fondamentale nell’uso di miscele di peptidi per creare posizioni “miste” nasce dal differente efficienza dei singoli aminoacidi nello stadio di accoppiamento. Ciò alla fine del processo può portare a differenti concentrazioni dei singoli peptidi presenti nella miscela, o addirittura alla mancata formazione di alcune sequenze. Allo scopo di eliminare questi problemi derivanti dalle diverse cinetiche di reazione è stata introdotta da </a:t>
            </a:r>
            <a:r>
              <a:rPr lang="it-IT" sz="1500" dirty="0" err="1" smtClean="0">
                <a:solidFill>
                  <a:schemeClr val="accent1">
                    <a:lumMod val="75000"/>
                  </a:schemeClr>
                </a:solidFill>
                <a:latin typeface="Arial Black"/>
              </a:rPr>
              <a:t>Furka</a:t>
            </a:r>
            <a:r>
              <a:rPr lang="it-IT" sz="1500" dirty="0" smtClean="0">
                <a:solidFill>
                  <a:schemeClr val="accent1">
                    <a:lumMod val="75000"/>
                  </a:schemeClr>
                </a:solidFill>
                <a:latin typeface="Arial Black"/>
              </a:rPr>
              <a:t> nel 1988 un approccio sintetico basato su separazione e mescolamento (</a:t>
            </a:r>
            <a:r>
              <a:rPr lang="it-IT" sz="1500" i="1" dirty="0" err="1" smtClean="0">
                <a:solidFill>
                  <a:schemeClr val="accent1">
                    <a:lumMod val="75000"/>
                  </a:schemeClr>
                </a:solidFill>
                <a:latin typeface="Arial Black"/>
              </a:rPr>
              <a:t>portioning-mixing</a:t>
            </a:r>
            <a:r>
              <a:rPr lang="it-IT" sz="1500" dirty="0" smtClean="0">
                <a:solidFill>
                  <a:schemeClr val="accent1">
                    <a:lumMod val="75000"/>
                  </a:schemeClr>
                </a:solidFill>
                <a:latin typeface="Arial Black"/>
              </a:rPr>
              <a:t>). Con questo metodo è stata sintetizzata  una miscela di peptidi della stessa lunghezza ma differente sequenza tramite la sintesi in fase solida suddividendo il supporto polimerico in diverse porzioni uguali, il cui numero è uguale al numero di aminoacidi che vengono variati per ogni posizione, prima di ciascuna fase di accoppiamento. Ciascuna porzione viene sottoposta separatamente alla fase di accoppiamento utilizzando un aminoacido diverso, eliminando così la competizione fra reazioni di </a:t>
            </a:r>
            <a:r>
              <a:rPr lang="it-IT" sz="1500" dirty="0" err="1" smtClean="0">
                <a:solidFill>
                  <a:schemeClr val="accent1">
                    <a:lumMod val="75000"/>
                  </a:schemeClr>
                </a:solidFill>
                <a:latin typeface="Arial Black"/>
              </a:rPr>
              <a:t>coupling</a:t>
            </a:r>
            <a:r>
              <a:rPr lang="it-IT" sz="1500" dirty="0" smtClean="0">
                <a:solidFill>
                  <a:schemeClr val="accent1">
                    <a:lumMod val="75000"/>
                  </a:schemeClr>
                </a:solidFill>
                <a:latin typeface="Arial Black"/>
              </a:rPr>
              <a:t> lente e veloci e ottenendo identiche rese di </a:t>
            </a:r>
            <a:r>
              <a:rPr lang="it-IT" sz="1500" dirty="0" err="1" smtClean="0">
                <a:solidFill>
                  <a:schemeClr val="accent1">
                    <a:lumMod val="75000"/>
                  </a:schemeClr>
                </a:solidFill>
                <a:latin typeface="Arial Black"/>
              </a:rPr>
              <a:t>coupling</a:t>
            </a:r>
            <a:r>
              <a:rPr lang="it-IT" sz="1500" dirty="0" smtClean="0">
                <a:solidFill>
                  <a:schemeClr val="accent1">
                    <a:lumMod val="75000"/>
                  </a:schemeClr>
                </a:solidFill>
                <a:latin typeface="Arial Black"/>
              </a:rPr>
              <a:t>. Dopo questa fase si procede al rimescolamento del polimero, al lavaggio e alla </a:t>
            </a:r>
            <a:r>
              <a:rPr lang="it-IT" sz="1500" dirty="0" err="1" smtClean="0">
                <a:solidFill>
                  <a:schemeClr val="accent1">
                    <a:lumMod val="75000"/>
                  </a:schemeClr>
                </a:solidFill>
                <a:latin typeface="Arial Black"/>
              </a:rPr>
              <a:t>deprotezione</a:t>
            </a:r>
            <a:r>
              <a:rPr lang="it-IT" sz="1500" dirty="0" smtClean="0">
                <a:solidFill>
                  <a:schemeClr val="accent1">
                    <a:lumMod val="75000"/>
                  </a:schemeClr>
                </a:solidFill>
                <a:latin typeface="Arial Black"/>
              </a:rPr>
              <a:t> dell’</a:t>
            </a:r>
            <a:r>
              <a:rPr lang="it-IT" sz="1500" dirty="0" err="1" smtClean="0">
                <a:solidFill>
                  <a:schemeClr val="accent1">
                    <a:lumMod val="75000"/>
                  </a:schemeClr>
                </a:solidFill>
                <a:latin typeface="Arial Black"/>
              </a:rPr>
              <a:t>N-terminale</a:t>
            </a:r>
            <a:r>
              <a:rPr lang="it-IT" sz="1500" dirty="0" smtClean="0">
                <a:solidFill>
                  <a:schemeClr val="accent1">
                    <a:lumMod val="75000"/>
                  </a:schemeClr>
                </a:solidFill>
                <a:latin typeface="Arial Black"/>
              </a:rPr>
              <a:t>. Si ripete la sequenza di di separazione e mescolamento </a:t>
            </a:r>
            <a:r>
              <a:rPr lang="it-IT" sz="1500" dirty="0" err="1" smtClean="0">
                <a:solidFill>
                  <a:schemeClr val="accent1">
                    <a:lumMod val="75000"/>
                  </a:schemeClr>
                </a:solidFill>
                <a:latin typeface="Arial Black"/>
              </a:rPr>
              <a:t>finchè</a:t>
            </a:r>
            <a:r>
              <a:rPr lang="it-IT" sz="1500" dirty="0" smtClean="0">
                <a:solidFill>
                  <a:schemeClr val="accent1">
                    <a:lumMod val="75000"/>
                  </a:schemeClr>
                </a:solidFill>
                <a:latin typeface="Arial Black"/>
              </a:rPr>
              <a:t> non viene raggiunta la lunghezza desiderata del peptide. Questo approccio richiede ovviamente molto più tempo rispetto all’uso della miscela di aminoacidi. I peptidi ottenuti vengono separati dopo il distacco dalla matrice polimerica in HPLC, il che può essere complesso a seconda della grandezza delle librerie,  e l’identificazione finale avviene per </a:t>
            </a:r>
            <a:r>
              <a:rPr lang="it-IT" sz="1500" dirty="0" err="1" smtClean="0">
                <a:solidFill>
                  <a:schemeClr val="accent1">
                    <a:lumMod val="75000"/>
                  </a:schemeClr>
                </a:solidFill>
                <a:latin typeface="Arial Black"/>
              </a:rPr>
              <a:t>sequenziazione</a:t>
            </a:r>
            <a:r>
              <a:rPr lang="it-IT" sz="1500" dirty="0" smtClean="0">
                <a:solidFill>
                  <a:schemeClr val="accent1">
                    <a:lumMod val="75000"/>
                  </a:schemeClr>
                </a:solidFill>
                <a:latin typeface="Arial Black"/>
              </a:rPr>
              <a:t>. </a:t>
            </a:r>
            <a:endParaRPr lang="it-IT" sz="1500" dirty="0">
              <a:solidFill>
                <a:schemeClr val="accent1">
                  <a:lumMod val="75000"/>
                </a:schemeClr>
              </a:solidFill>
              <a:latin typeface="Arial Black"/>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sp>
        <p:nvSpPr>
          <p:cNvPr id="6" name="Rettangolo 5"/>
          <p:cNvSpPr/>
          <p:nvPr/>
        </p:nvSpPr>
        <p:spPr>
          <a:xfrm>
            <a:off x="250728" y="1312093"/>
            <a:ext cx="8781836" cy="923330"/>
          </a:xfrm>
          <a:prstGeom prst="rect">
            <a:avLst/>
          </a:prstGeom>
        </p:spPr>
        <p:txBody>
          <a:bodyPr wrap="square">
            <a:spAutoFit/>
          </a:bodyPr>
          <a:lstStyle/>
          <a:p>
            <a:pPr algn="just"/>
            <a:r>
              <a:rPr lang="it-IT" dirty="0" smtClean="0">
                <a:solidFill>
                  <a:schemeClr val="accent1">
                    <a:lumMod val="75000"/>
                  </a:schemeClr>
                </a:solidFill>
                <a:latin typeface="Arial Black"/>
              </a:rPr>
              <a:t>Si utilizzano il più delle volte perline  del diametro di circa 50-100 </a:t>
            </a:r>
            <a:r>
              <a:rPr lang="it-IT" dirty="0" err="1" smtClean="0">
                <a:solidFill>
                  <a:schemeClr val="accent1">
                    <a:lumMod val="75000"/>
                  </a:schemeClr>
                </a:solidFill>
                <a:latin typeface="Arial Black"/>
              </a:rPr>
              <a:t>microns</a:t>
            </a:r>
            <a:r>
              <a:rPr lang="it-IT" dirty="0" smtClean="0">
                <a:solidFill>
                  <a:schemeClr val="accent1">
                    <a:lumMod val="75000"/>
                  </a:schemeClr>
                </a:solidFill>
                <a:latin typeface="Arial Black"/>
              </a:rPr>
              <a:t>: Tale approccio ha il vantaggi di portare alla fine a perline sulla cui </a:t>
            </a:r>
            <a:r>
              <a:rPr lang="it-IT" dirty="0" err="1" smtClean="0">
                <a:solidFill>
                  <a:schemeClr val="accent1">
                    <a:lumMod val="75000"/>
                  </a:schemeClr>
                </a:solidFill>
                <a:latin typeface="Arial Black"/>
              </a:rPr>
              <a:t>superfice</a:t>
            </a:r>
            <a:r>
              <a:rPr lang="it-IT" dirty="0" smtClean="0">
                <a:solidFill>
                  <a:schemeClr val="accent1">
                    <a:lumMod val="75000"/>
                  </a:schemeClr>
                </a:solidFill>
                <a:latin typeface="Arial Black"/>
              </a:rPr>
              <a:t> molecolare c’è una sola specie molecolare.</a:t>
            </a:r>
            <a:endParaRPr lang="it-IT" dirty="0">
              <a:solidFill>
                <a:schemeClr val="accent1">
                  <a:lumMod val="75000"/>
                </a:schemeClr>
              </a:solidFill>
              <a:latin typeface="Arial Black"/>
            </a:endParaRPr>
          </a:p>
        </p:txBody>
      </p:sp>
      <p:pic>
        <p:nvPicPr>
          <p:cNvPr id="8" name="Immagine 7"/>
          <p:cNvPicPr>
            <a:picLocks noChangeAspect="1"/>
          </p:cNvPicPr>
          <p:nvPr/>
        </p:nvPicPr>
        <p:blipFill>
          <a:blip r:embed="rId2"/>
          <a:stretch>
            <a:fillRect/>
          </a:stretch>
        </p:blipFill>
        <p:spPr>
          <a:xfrm>
            <a:off x="1632502" y="2235423"/>
            <a:ext cx="5805105" cy="3915822"/>
          </a:xfrm>
          <a:prstGeom prst="rect">
            <a:avLst/>
          </a:prstGeom>
        </p:spPr>
      </p:pic>
      <p:sp>
        <p:nvSpPr>
          <p:cNvPr id="9" name="CasellaDiTesto 8"/>
          <p:cNvSpPr txBox="1"/>
          <p:nvPr/>
        </p:nvSpPr>
        <p:spPr>
          <a:xfrm>
            <a:off x="1311993" y="6269511"/>
            <a:ext cx="7202538" cy="307777"/>
          </a:xfrm>
          <a:prstGeom prst="rect">
            <a:avLst/>
          </a:prstGeom>
          <a:noFill/>
        </p:spPr>
        <p:txBody>
          <a:bodyPr wrap="none" rtlCol="0">
            <a:spAutoFit/>
          </a:bodyPr>
          <a:lstStyle/>
          <a:p>
            <a:r>
              <a:rPr lang="en-GB" sz="1400" dirty="0" err="1" smtClean="0">
                <a:latin typeface="Arial Black"/>
              </a:rPr>
              <a:t>TentaGel</a:t>
            </a:r>
            <a:r>
              <a:rPr lang="en-GB" sz="1400" dirty="0" smtClean="0">
                <a:latin typeface="Arial Black"/>
              </a:rPr>
              <a:t> beads </a:t>
            </a:r>
            <a:r>
              <a:rPr lang="en-GB" sz="1400" dirty="0">
                <a:latin typeface="Arial Black"/>
              </a:rPr>
              <a:t>f</a:t>
            </a:r>
            <a:r>
              <a:rPr lang="en-GB" sz="1400" dirty="0" smtClean="0">
                <a:latin typeface="Arial Black"/>
              </a:rPr>
              <a:t>or the synthesis or “one bead one compound” libraries </a:t>
            </a:r>
            <a:endParaRPr lang="it-IT" sz="1400" dirty="0">
              <a:latin typeface="Arial Black"/>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930111" y="1320633"/>
            <a:ext cx="7185962" cy="5276107"/>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639177" y="1209863"/>
            <a:ext cx="7397303" cy="535135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309238" y="1514057"/>
            <a:ext cx="8647767" cy="37763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8"/>
          <p:cNvSpPr>
            <a:spLocks noChangeArrowheads="1"/>
          </p:cNvSpPr>
          <p:nvPr/>
        </p:nvSpPr>
        <p:spPr bwMode="auto">
          <a:xfrm>
            <a:off x="749300" y="124777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dirty="0" err="1">
                <a:solidFill>
                  <a:schemeClr val="accent1"/>
                </a:solidFill>
                <a:latin typeface="Comic Sans MS" charset="0"/>
              </a:rPr>
              <a:t>Fonti</a:t>
            </a:r>
            <a:r>
              <a:rPr lang="en-US" sz="2800" dirty="0">
                <a:solidFill>
                  <a:schemeClr val="accent1"/>
                </a:solidFill>
                <a:latin typeface="Comic Sans MS" charset="0"/>
              </a:rPr>
              <a:t> per la </a:t>
            </a:r>
            <a:r>
              <a:rPr lang="en-US" sz="2800" dirty="0" err="1">
                <a:solidFill>
                  <a:schemeClr val="accent1"/>
                </a:solidFill>
                <a:latin typeface="Comic Sans MS" charset="0"/>
              </a:rPr>
              <a:t>scelta</a:t>
            </a:r>
            <a:r>
              <a:rPr lang="en-US" sz="2800" dirty="0">
                <a:solidFill>
                  <a:schemeClr val="accent1"/>
                </a:solidFill>
                <a:latin typeface="Comic Sans MS" charset="0"/>
              </a:rPr>
              <a:t> </a:t>
            </a:r>
            <a:r>
              <a:rPr lang="en-US" sz="2800" dirty="0" err="1">
                <a:solidFill>
                  <a:schemeClr val="accent1"/>
                </a:solidFill>
                <a:latin typeface="Comic Sans MS" charset="0"/>
              </a:rPr>
              <a:t>dei</a:t>
            </a:r>
            <a:r>
              <a:rPr lang="en-US" sz="2800" dirty="0">
                <a:solidFill>
                  <a:schemeClr val="accent1"/>
                </a:solidFill>
                <a:latin typeface="Comic Sans MS" charset="0"/>
              </a:rPr>
              <a:t> building blocks</a:t>
            </a:r>
          </a:p>
        </p:txBody>
      </p:sp>
      <p:sp>
        <p:nvSpPr>
          <p:cNvPr id="8" name="Rectangle 7"/>
          <p:cNvSpPr txBox="1">
            <a:spLocks noChangeArrowheads="1"/>
          </p:cNvSpPr>
          <p:nvPr/>
        </p:nvSpPr>
        <p:spPr bwMode="auto">
          <a:xfrm>
            <a:off x="539750" y="2655888"/>
            <a:ext cx="7772400" cy="140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2">
                    <a:lumMod val="50000"/>
                    <a:lumOff val="50000"/>
                  </a:schemeClr>
                </a:solidFill>
                <a:effectLst/>
                <a:uLnTx/>
                <a:uFillTx/>
                <a:latin typeface="Comic Sans MS" charset="0"/>
                <a:ea typeface="ＭＳ Ｐゴシック" charset="-128"/>
              </a:rPr>
              <a:t>Databases </a:t>
            </a:r>
            <a:r>
              <a:rPr kumimoji="0" lang="en-US" sz="2800" b="0" i="0" u="none" strike="noStrike" kern="0" cap="none" spc="0" normalizeH="0" baseline="0" noProof="0" dirty="0" err="1" smtClean="0">
                <a:ln>
                  <a:noFill/>
                </a:ln>
                <a:solidFill>
                  <a:schemeClr val="tx2">
                    <a:lumMod val="50000"/>
                    <a:lumOff val="50000"/>
                  </a:schemeClr>
                </a:solidFill>
                <a:effectLst/>
                <a:uLnTx/>
                <a:uFillTx/>
                <a:latin typeface="Comic Sans MS" charset="0"/>
                <a:ea typeface="ＭＳ Ｐゴシック" charset="-128"/>
              </a:rPr>
              <a:t>di</a:t>
            </a:r>
            <a:r>
              <a:rPr kumimoji="0" lang="en-US" sz="2800" b="0" i="0" u="none" strike="noStrike" kern="0" cap="none" spc="0" normalizeH="0" baseline="0" noProof="0" dirty="0" smtClean="0">
                <a:ln>
                  <a:noFill/>
                </a:ln>
                <a:solidFill>
                  <a:schemeClr val="tx2">
                    <a:lumMod val="50000"/>
                    <a:lumOff val="50000"/>
                  </a:schemeClr>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tx2">
                    <a:lumMod val="50000"/>
                    <a:lumOff val="50000"/>
                  </a:schemeClr>
                </a:solidFill>
                <a:effectLst/>
                <a:uLnTx/>
                <a:uFillTx/>
                <a:latin typeface="Comic Sans MS" charset="0"/>
                <a:ea typeface="ＭＳ Ｐゴシック" charset="-128"/>
              </a:rPr>
              <a:t>prodotti</a:t>
            </a:r>
            <a:r>
              <a:rPr kumimoji="0" lang="en-US" sz="2800" b="0" i="0" u="none" strike="noStrike" kern="0" cap="none" spc="0" normalizeH="0" baseline="0" noProof="0" dirty="0" smtClean="0">
                <a:ln>
                  <a:noFill/>
                </a:ln>
                <a:solidFill>
                  <a:schemeClr val="tx2">
                    <a:lumMod val="50000"/>
                    <a:lumOff val="50000"/>
                  </a:schemeClr>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tx2">
                    <a:lumMod val="50000"/>
                    <a:lumOff val="50000"/>
                  </a:schemeClr>
                </a:solidFill>
                <a:effectLst/>
                <a:uLnTx/>
                <a:uFillTx/>
                <a:latin typeface="Comic Sans MS" charset="0"/>
                <a:ea typeface="ＭＳ Ｐゴシック" charset="-128"/>
              </a:rPr>
              <a:t>commerciali</a:t>
            </a:r>
            <a:r>
              <a:rPr kumimoji="0" lang="en-US" sz="2800" b="0" i="0" u="none" strike="noStrike" kern="0" cap="none" spc="0" normalizeH="0" baseline="0" noProof="0" dirty="0" smtClean="0">
                <a:ln>
                  <a:noFill/>
                </a:ln>
                <a:solidFill>
                  <a:schemeClr val="tx2">
                    <a:lumMod val="50000"/>
                    <a:lumOff val="50000"/>
                  </a:schemeClr>
                </a:solidFill>
                <a:effectLst/>
                <a:uLnTx/>
                <a:uFillTx/>
                <a:latin typeface="Comic Sans MS" charset="0"/>
                <a:ea typeface="ＭＳ Ｐゴシック" charset="-128"/>
              </a:rPr>
              <a:t> (substructure search)</a:t>
            </a:r>
          </a:p>
          <a:p>
            <a:pPr marL="742950" marR="0" lvl="1" indent="-285750" algn="l"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Software per la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scelta</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di</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un subset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di</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n</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composti</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da</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un set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di</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prodotti</a:t>
            </a:r>
            <a:r>
              <a:rPr kumimoji="0" lang="en-US" sz="2800" b="0" i="0" u="none" strike="noStrike" kern="0" cap="none" spc="0" normalizeH="0" baseline="0" noProof="0" dirty="0" smtClean="0">
                <a:ln>
                  <a:noFill/>
                </a:ln>
                <a:solidFill>
                  <a:schemeClr val="accent1"/>
                </a:solidFill>
                <a:effectLst/>
                <a:uLnTx/>
                <a:uFillTx/>
                <a:latin typeface="Comic Sans MS" charset="0"/>
                <a:ea typeface="ＭＳ Ｐゴシック" charset="-128"/>
              </a:rPr>
              <a:t> </a:t>
            </a:r>
            <a:r>
              <a:rPr kumimoji="0" lang="en-US" sz="2800" b="0" i="0" u="none" strike="noStrike" kern="0" cap="none" spc="0" normalizeH="0" baseline="0" noProof="0" dirty="0" err="1" smtClean="0">
                <a:ln>
                  <a:noFill/>
                </a:ln>
                <a:solidFill>
                  <a:schemeClr val="accent1"/>
                </a:solidFill>
                <a:effectLst/>
                <a:uLnTx/>
                <a:uFillTx/>
                <a:latin typeface="Comic Sans MS" charset="0"/>
                <a:ea typeface="ＭＳ Ｐゴシック" charset="-128"/>
              </a:rPr>
              <a:t>commerciali</a:t>
            </a:r>
            <a:endParaRPr kumimoji="0" lang="en-US" sz="2800" b="0" i="0" u="none" strike="noStrike" kern="0" cap="none" spc="0" normalizeH="0" baseline="0" noProof="0" dirty="0">
              <a:ln>
                <a:noFill/>
              </a:ln>
              <a:solidFill>
                <a:schemeClr val="accent1"/>
              </a:solidFill>
              <a:effectLst/>
              <a:uLnTx/>
              <a:uFillTx/>
              <a:latin typeface="Comic Sans MS" charset="0"/>
              <a:ea typeface="ＭＳ Ｐゴシック" charset="-128"/>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321614" y="1329044"/>
            <a:ext cx="8055176" cy="5382817"/>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6867986" cy="461665"/>
          </a:xfrm>
          <a:prstGeom prst="rect">
            <a:avLst/>
          </a:prstGeom>
          <a:noFill/>
        </p:spPr>
        <p:txBody>
          <a:bodyPr wrap="none" rtlCol="0">
            <a:spAutoFit/>
          </a:bodyPr>
          <a:lstStyle/>
          <a:p>
            <a:r>
              <a:rPr lang="it-IT" sz="2400" b="1" dirty="0" smtClean="0">
                <a:solidFill>
                  <a:schemeClr val="accent4">
                    <a:lumMod val="75000"/>
                  </a:schemeClr>
                </a:solidFill>
              </a:rPr>
              <a:t>Librerie In Fase solida (Sintesi Parcellizzata)</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833540" y="1375458"/>
            <a:ext cx="7215030" cy="5172769"/>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pic>
        <p:nvPicPr>
          <p:cNvPr id="6" name="Immagine 5"/>
          <p:cNvPicPr>
            <a:picLocks noChangeAspect="1"/>
          </p:cNvPicPr>
          <p:nvPr/>
        </p:nvPicPr>
        <p:blipFill>
          <a:blip r:embed="rId2"/>
          <a:stretch>
            <a:fillRect/>
          </a:stretch>
        </p:blipFill>
        <p:spPr>
          <a:xfrm>
            <a:off x="569621" y="1359403"/>
            <a:ext cx="7672606" cy="5173927"/>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096793" y="1265123"/>
            <a:ext cx="7360088" cy="5592877"/>
          </a:xfrm>
          <a:prstGeom prst="rect">
            <a:avLst/>
          </a:prstGeom>
        </p:spPr>
      </p:pic>
      <p:sp>
        <p:nvSpPr>
          <p:cNvPr id="8" name="CasellaDiTesto 7"/>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pic>
        <p:nvPicPr>
          <p:cNvPr id="8" name="Immagine 7"/>
          <p:cNvPicPr>
            <a:picLocks noChangeAspect="1"/>
          </p:cNvPicPr>
          <p:nvPr/>
        </p:nvPicPr>
        <p:blipFill>
          <a:blip r:embed="rId2"/>
          <a:stretch>
            <a:fillRect/>
          </a:stretch>
        </p:blipFill>
        <p:spPr>
          <a:xfrm>
            <a:off x="887455" y="1209863"/>
            <a:ext cx="7354772" cy="5385273"/>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160610" y="1465091"/>
            <a:ext cx="6433809" cy="4930922"/>
          </a:xfrm>
          <a:prstGeom prst="rect">
            <a:avLst/>
          </a:prstGeom>
        </p:spPr>
      </p:pic>
      <p:sp>
        <p:nvSpPr>
          <p:cNvPr id="8" name="CasellaDiTesto 7"/>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882472" y="1209863"/>
            <a:ext cx="7687531" cy="5468075"/>
          </a:xfrm>
          <a:prstGeom prst="rect">
            <a:avLst/>
          </a:prstGeom>
        </p:spPr>
      </p:pic>
      <p:sp>
        <p:nvSpPr>
          <p:cNvPr id="8" name="CasellaDiTesto 7"/>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pic>
        <p:nvPicPr>
          <p:cNvPr id="8" name="Immagine 7"/>
          <p:cNvPicPr>
            <a:picLocks noChangeAspect="1"/>
          </p:cNvPicPr>
          <p:nvPr/>
        </p:nvPicPr>
        <p:blipFill>
          <a:blip r:embed="rId2"/>
          <a:stretch>
            <a:fillRect/>
          </a:stretch>
        </p:blipFill>
        <p:spPr>
          <a:xfrm>
            <a:off x="1249496" y="1332768"/>
            <a:ext cx="6992731" cy="533911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
        <p:nvSpPr>
          <p:cNvPr id="9" name="Ovale 8"/>
          <p:cNvSpPr/>
          <p:nvPr/>
        </p:nvSpPr>
        <p:spPr>
          <a:xfrm>
            <a:off x="664415" y="3588410"/>
            <a:ext cx="723278" cy="672869"/>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1" name="Connettore 1 10"/>
          <p:cNvCxnSpPr/>
          <p:nvPr/>
        </p:nvCxnSpPr>
        <p:spPr>
          <a:xfrm rot="5400000" flipH="1" flipV="1">
            <a:off x="1144967" y="2989958"/>
            <a:ext cx="687298" cy="5768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a:off x="1564307" y="3201511"/>
            <a:ext cx="403690" cy="1766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16200000" flipH="1">
            <a:off x="1190031" y="4271417"/>
            <a:ext cx="597170" cy="5768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flipV="1">
            <a:off x="1564307" y="4463139"/>
            <a:ext cx="403690" cy="168217"/>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e 21"/>
          <p:cNvSpPr/>
          <p:nvPr/>
        </p:nvSpPr>
        <p:spPr>
          <a:xfrm>
            <a:off x="1925355" y="3214909"/>
            <a:ext cx="336408" cy="31961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Ovale 22"/>
          <p:cNvSpPr/>
          <p:nvPr/>
        </p:nvSpPr>
        <p:spPr>
          <a:xfrm>
            <a:off x="2261763" y="3214909"/>
            <a:ext cx="336408" cy="319612"/>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Ovale 23"/>
          <p:cNvSpPr/>
          <p:nvPr/>
        </p:nvSpPr>
        <p:spPr>
          <a:xfrm>
            <a:off x="2598171" y="3214909"/>
            <a:ext cx="336408" cy="319612"/>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Ovale 24"/>
          <p:cNvSpPr/>
          <p:nvPr/>
        </p:nvSpPr>
        <p:spPr>
          <a:xfrm>
            <a:off x="2934579" y="3214909"/>
            <a:ext cx="336408" cy="319612"/>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Ovale 25"/>
          <p:cNvSpPr/>
          <p:nvPr/>
        </p:nvSpPr>
        <p:spPr>
          <a:xfrm>
            <a:off x="3270987" y="3214909"/>
            <a:ext cx="336408" cy="319612"/>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Ovale 26"/>
          <p:cNvSpPr/>
          <p:nvPr/>
        </p:nvSpPr>
        <p:spPr>
          <a:xfrm>
            <a:off x="3607395" y="3214909"/>
            <a:ext cx="336408" cy="319612"/>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Ovale 33"/>
          <p:cNvSpPr/>
          <p:nvPr/>
        </p:nvSpPr>
        <p:spPr>
          <a:xfrm>
            <a:off x="1782925" y="2807588"/>
            <a:ext cx="203709" cy="1850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Ovale 34"/>
          <p:cNvSpPr/>
          <p:nvPr/>
        </p:nvSpPr>
        <p:spPr>
          <a:xfrm>
            <a:off x="1993183" y="2807588"/>
            <a:ext cx="203709" cy="185038"/>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Ovale 35"/>
          <p:cNvSpPr/>
          <p:nvPr/>
        </p:nvSpPr>
        <p:spPr>
          <a:xfrm>
            <a:off x="2211851" y="2807588"/>
            <a:ext cx="203709" cy="185038"/>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7" name="Ovale 36"/>
          <p:cNvSpPr/>
          <p:nvPr/>
        </p:nvSpPr>
        <p:spPr>
          <a:xfrm>
            <a:off x="2430519" y="2807588"/>
            <a:ext cx="203709" cy="185038"/>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Ovale 37"/>
          <p:cNvSpPr/>
          <p:nvPr/>
        </p:nvSpPr>
        <p:spPr>
          <a:xfrm>
            <a:off x="2649187" y="2807588"/>
            <a:ext cx="203709" cy="185038"/>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9" name="Ovale 38"/>
          <p:cNvSpPr/>
          <p:nvPr/>
        </p:nvSpPr>
        <p:spPr>
          <a:xfrm>
            <a:off x="2859445" y="2807588"/>
            <a:ext cx="203709" cy="18503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0" name="CasellaDiTesto 39"/>
          <p:cNvSpPr txBox="1"/>
          <p:nvPr/>
        </p:nvSpPr>
        <p:spPr>
          <a:xfrm>
            <a:off x="1741375" y="2748711"/>
            <a:ext cx="287308" cy="276999"/>
          </a:xfrm>
          <a:prstGeom prst="rect">
            <a:avLst/>
          </a:prstGeom>
          <a:noFill/>
        </p:spPr>
        <p:txBody>
          <a:bodyPr wrap="none" rtlCol="0">
            <a:spAutoFit/>
          </a:bodyPr>
          <a:lstStyle/>
          <a:p>
            <a:r>
              <a:rPr lang="it-IT" sz="1200" dirty="0" smtClean="0">
                <a:latin typeface="Arial Black"/>
              </a:rPr>
              <a:t>a</a:t>
            </a:r>
            <a:endParaRPr lang="it-IT" sz="1200" dirty="0">
              <a:latin typeface="Arial Black"/>
            </a:endParaRPr>
          </a:p>
        </p:txBody>
      </p:sp>
      <p:sp>
        <p:nvSpPr>
          <p:cNvPr id="41" name="CasellaDiTesto 40"/>
          <p:cNvSpPr txBox="1"/>
          <p:nvPr/>
        </p:nvSpPr>
        <p:spPr>
          <a:xfrm>
            <a:off x="1949773" y="2745789"/>
            <a:ext cx="287308" cy="276999"/>
          </a:xfrm>
          <a:prstGeom prst="rect">
            <a:avLst/>
          </a:prstGeom>
          <a:noFill/>
        </p:spPr>
        <p:txBody>
          <a:bodyPr wrap="none" rtlCol="0">
            <a:spAutoFit/>
          </a:bodyPr>
          <a:lstStyle/>
          <a:p>
            <a:r>
              <a:rPr lang="it-IT" sz="1200" dirty="0" smtClean="0">
                <a:latin typeface="Arial Black"/>
              </a:rPr>
              <a:t>b</a:t>
            </a:r>
            <a:endParaRPr lang="it-IT" sz="1200" dirty="0">
              <a:latin typeface="Arial Black"/>
            </a:endParaRPr>
          </a:p>
        </p:txBody>
      </p:sp>
      <p:sp>
        <p:nvSpPr>
          <p:cNvPr id="42" name="CasellaDiTesto 41"/>
          <p:cNvSpPr txBox="1"/>
          <p:nvPr/>
        </p:nvSpPr>
        <p:spPr>
          <a:xfrm>
            <a:off x="2180072" y="2754200"/>
            <a:ext cx="287308" cy="276999"/>
          </a:xfrm>
          <a:prstGeom prst="rect">
            <a:avLst/>
          </a:prstGeom>
          <a:noFill/>
        </p:spPr>
        <p:txBody>
          <a:bodyPr wrap="none" rtlCol="0">
            <a:spAutoFit/>
          </a:bodyPr>
          <a:lstStyle/>
          <a:p>
            <a:r>
              <a:rPr lang="it-IT" sz="1200" dirty="0" smtClean="0">
                <a:latin typeface="Arial Black"/>
              </a:rPr>
              <a:t>c</a:t>
            </a:r>
            <a:endParaRPr lang="it-IT" sz="1200" dirty="0">
              <a:latin typeface="Arial Black"/>
            </a:endParaRPr>
          </a:p>
        </p:txBody>
      </p:sp>
      <p:sp>
        <p:nvSpPr>
          <p:cNvPr id="43" name="CasellaDiTesto 42"/>
          <p:cNvSpPr txBox="1"/>
          <p:nvPr/>
        </p:nvSpPr>
        <p:spPr>
          <a:xfrm>
            <a:off x="2390321" y="2757122"/>
            <a:ext cx="287308" cy="276999"/>
          </a:xfrm>
          <a:prstGeom prst="rect">
            <a:avLst/>
          </a:prstGeom>
          <a:noFill/>
        </p:spPr>
        <p:txBody>
          <a:bodyPr wrap="none" rtlCol="0">
            <a:spAutoFit/>
          </a:bodyPr>
          <a:lstStyle/>
          <a:p>
            <a:r>
              <a:rPr lang="it-IT" sz="1200" dirty="0" smtClean="0">
                <a:latin typeface="Arial Black"/>
              </a:rPr>
              <a:t>d</a:t>
            </a:r>
            <a:endParaRPr lang="it-IT" sz="1200" dirty="0">
              <a:latin typeface="Arial Black"/>
            </a:endParaRPr>
          </a:p>
        </p:txBody>
      </p:sp>
      <p:sp>
        <p:nvSpPr>
          <p:cNvPr id="44" name="CasellaDiTesto 43"/>
          <p:cNvSpPr txBox="1"/>
          <p:nvPr/>
        </p:nvSpPr>
        <p:spPr>
          <a:xfrm>
            <a:off x="2615535" y="2745789"/>
            <a:ext cx="287308" cy="276999"/>
          </a:xfrm>
          <a:prstGeom prst="rect">
            <a:avLst/>
          </a:prstGeom>
          <a:noFill/>
        </p:spPr>
        <p:txBody>
          <a:bodyPr wrap="none" rtlCol="0">
            <a:spAutoFit/>
          </a:bodyPr>
          <a:lstStyle/>
          <a:p>
            <a:r>
              <a:rPr lang="it-IT" sz="1200" dirty="0" smtClean="0">
                <a:latin typeface="Arial Black"/>
              </a:rPr>
              <a:t>e</a:t>
            </a:r>
            <a:endParaRPr lang="it-IT" sz="1200" dirty="0">
              <a:latin typeface="Arial Black"/>
            </a:endParaRPr>
          </a:p>
        </p:txBody>
      </p:sp>
      <p:sp>
        <p:nvSpPr>
          <p:cNvPr id="45" name="CasellaDiTesto 44"/>
          <p:cNvSpPr txBox="1"/>
          <p:nvPr/>
        </p:nvSpPr>
        <p:spPr>
          <a:xfrm>
            <a:off x="2825805" y="2745789"/>
            <a:ext cx="261610" cy="276999"/>
          </a:xfrm>
          <a:prstGeom prst="rect">
            <a:avLst/>
          </a:prstGeom>
          <a:noFill/>
        </p:spPr>
        <p:txBody>
          <a:bodyPr wrap="none" rtlCol="0">
            <a:spAutoFit/>
          </a:bodyPr>
          <a:lstStyle/>
          <a:p>
            <a:r>
              <a:rPr lang="it-IT" sz="1200" dirty="0" smtClean="0">
                <a:latin typeface="Arial Black"/>
              </a:rPr>
              <a:t>f</a:t>
            </a:r>
            <a:endParaRPr lang="it-IT" sz="1200" dirty="0">
              <a:latin typeface="Arial Black"/>
            </a:endParaRPr>
          </a:p>
        </p:txBody>
      </p:sp>
      <p:sp>
        <p:nvSpPr>
          <p:cNvPr id="46" name="Ovale 45"/>
          <p:cNvSpPr/>
          <p:nvPr/>
        </p:nvSpPr>
        <p:spPr>
          <a:xfrm>
            <a:off x="1984317" y="4344383"/>
            <a:ext cx="203709" cy="1850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Ovale 46"/>
          <p:cNvSpPr/>
          <p:nvPr/>
        </p:nvSpPr>
        <p:spPr>
          <a:xfrm>
            <a:off x="2194575" y="4344383"/>
            <a:ext cx="203709" cy="185038"/>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Ovale 47"/>
          <p:cNvSpPr/>
          <p:nvPr/>
        </p:nvSpPr>
        <p:spPr>
          <a:xfrm>
            <a:off x="2413243" y="4344383"/>
            <a:ext cx="203709" cy="185038"/>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Ovale 48"/>
          <p:cNvSpPr/>
          <p:nvPr/>
        </p:nvSpPr>
        <p:spPr>
          <a:xfrm>
            <a:off x="2631911" y="4344383"/>
            <a:ext cx="203709" cy="185038"/>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0" name="Ovale 49"/>
          <p:cNvSpPr/>
          <p:nvPr/>
        </p:nvSpPr>
        <p:spPr>
          <a:xfrm>
            <a:off x="2850579" y="4344383"/>
            <a:ext cx="203709" cy="185038"/>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1" name="Ovale 50"/>
          <p:cNvSpPr/>
          <p:nvPr/>
        </p:nvSpPr>
        <p:spPr>
          <a:xfrm>
            <a:off x="3060837" y="4344383"/>
            <a:ext cx="203709" cy="18503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2" name="CasellaDiTesto 51"/>
          <p:cNvSpPr txBox="1"/>
          <p:nvPr/>
        </p:nvSpPr>
        <p:spPr>
          <a:xfrm>
            <a:off x="1942767" y="4285506"/>
            <a:ext cx="287308" cy="276999"/>
          </a:xfrm>
          <a:prstGeom prst="rect">
            <a:avLst/>
          </a:prstGeom>
          <a:noFill/>
        </p:spPr>
        <p:txBody>
          <a:bodyPr wrap="none" rtlCol="0">
            <a:spAutoFit/>
          </a:bodyPr>
          <a:lstStyle/>
          <a:p>
            <a:r>
              <a:rPr lang="it-IT" sz="1200" dirty="0" smtClean="0">
                <a:latin typeface="Arial Black"/>
              </a:rPr>
              <a:t>a</a:t>
            </a:r>
            <a:endParaRPr lang="it-IT" sz="1200" dirty="0">
              <a:latin typeface="Arial Black"/>
            </a:endParaRPr>
          </a:p>
        </p:txBody>
      </p:sp>
      <p:sp>
        <p:nvSpPr>
          <p:cNvPr id="53" name="CasellaDiTesto 52"/>
          <p:cNvSpPr txBox="1"/>
          <p:nvPr/>
        </p:nvSpPr>
        <p:spPr>
          <a:xfrm>
            <a:off x="2151165" y="4282584"/>
            <a:ext cx="287308" cy="276999"/>
          </a:xfrm>
          <a:prstGeom prst="rect">
            <a:avLst/>
          </a:prstGeom>
          <a:noFill/>
        </p:spPr>
        <p:txBody>
          <a:bodyPr wrap="none" rtlCol="0">
            <a:spAutoFit/>
          </a:bodyPr>
          <a:lstStyle/>
          <a:p>
            <a:r>
              <a:rPr lang="it-IT" sz="1200" dirty="0" smtClean="0">
                <a:latin typeface="Arial Black"/>
              </a:rPr>
              <a:t>b</a:t>
            </a:r>
            <a:endParaRPr lang="it-IT" sz="1200" dirty="0">
              <a:latin typeface="Arial Black"/>
            </a:endParaRPr>
          </a:p>
        </p:txBody>
      </p:sp>
      <p:sp>
        <p:nvSpPr>
          <p:cNvPr id="54" name="CasellaDiTesto 53"/>
          <p:cNvSpPr txBox="1"/>
          <p:nvPr/>
        </p:nvSpPr>
        <p:spPr>
          <a:xfrm>
            <a:off x="2381464" y="4290995"/>
            <a:ext cx="287308" cy="276999"/>
          </a:xfrm>
          <a:prstGeom prst="rect">
            <a:avLst/>
          </a:prstGeom>
          <a:noFill/>
        </p:spPr>
        <p:txBody>
          <a:bodyPr wrap="none" rtlCol="0">
            <a:spAutoFit/>
          </a:bodyPr>
          <a:lstStyle/>
          <a:p>
            <a:r>
              <a:rPr lang="it-IT" sz="1200" dirty="0" smtClean="0">
                <a:latin typeface="Arial Black"/>
              </a:rPr>
              <a:t>c</a:t>
            </a:r>
            <a:endParaRPr lang="it-IT" sz="1200" dirty="0">
              <a:latin typeface="Arial Black"/>
            </a:endParaRPr>
          </a:p>
        </p:txBody>
      </p:sp>
      <p:sp>
        <p:nvSpPr>
          <p:cNvPr id="55" name="CasellaDiTesto 54"/>
          <p:cNvSpPr txBox="1"/>
          <p:nvPr/>
        </p:nvSpPr>
        <p:spPr>
          <a:xfrm>
            <a:off x="2591713" y="4293917"/>
            <a:ext cx="287308" cy="276999"/>
          </a:xfrm>
          <a:prstGeom prst="rect">
            <a:avLst/>
          </a:prstGeom>
          <a:noFill/>
        </p:spPr>
        <p:txBody>
          <a:bodyPr wrap="none" rtlCol="0">
            <a:spAutoFit/>
          </a:bodyPr>
          <a:lstStyle/>
          <a:p>
            <a:r>
              <a:rPr lang="it-IT" sz="1200" dirty="0" smtClean="0">
                <a:latin typeface="Arial Black"/>
              </a:rPr>
              <a:t>d</a:t>
            </a:r>
            <a:endParaRPr lang="it-IT" sz="1200" dirty="0">
              <a:latin typeface="Arial Black"/>
            </a:endParaRPr>
          </a:p>
        </p:txBody>
      </p:sp>
      <p:sp>
        <p:nvSpPr>
          <p:cNvPr id="56" name="CasellaDiTesto 55"/>
          <p:cNvSpPr txBox="1"/>
          <p:nvPr/>
        </p:nvSpPr>
        <p:spPr>
          <a:xfrm>
            <a:off x="2816927" y="4282584"/>
            <a:ext cx="287308" cy="276999"/>
          </a:xfrm>
          <a:prstGeom prst="rect">
            <a:avLst/>
          </a:prstGeom>
          <a:noFill/>
        </p:spPr>
        <p:txBody>
          <a:bodyPr wrap="none" rtlCol="0">
            <a:spAutoFit/>
          </a:bodyPr>
          <a:lstStyle/>
          <a:p>
            <a:r>
              <a:rPr lang="it-IT" sz="1200" dirty="0" smtClean="0">
                <a:latin typeface="Arial Black"/>
              </a:rPr>
              <a:t>e</a:t>
            </a:r>
            <a:endParaRPr lang="it-IT" sz="1200" dirty="0">
              <a:latin typeface="Arial Black"/>
            </a:endParaRPr>
          </a:p>
        </p:txBody>
      </p:sp>
      <p:sp>
        <p:nvSpPr>
          <p:cNvPr id="57" name="CasellaDiTesto 56"/>
          <p:cNvSpPr txBox="1"/>
          <p:nvPr/>
        </p:nvSpPr>
        <p:spPr>
          <a:xfrm>
            <a:off x="3027197" y="4282584"/>
            <a:ext cx="261610" cy="276999"/>
          </a:xfrm>
          <a:prstGeom prst="rect">
            <a:avLst/>
          </a:prstGeom>
          <a:noFill/>
        </p:spPr>
        <p:txBody>
          <a:bodyPr wrap="none" rtlCol="0">
            <a:spAutoFit/>
          </a:bodyPr>
          <a:lstStyle/>
          <a:p>
            <a:r>
              <a:rPr lang="it-IT" sz="1200" dirty="0" smtClean="0">
                <a:latin typeface="Arial Black"/>
              </a:rPr>
              <a:t>f</a:t>
            </a:r>
            <a:endParaRPr lang="it-IT" sz="1200" dirty="0">
              <a:latin typeface="Arial Black"/>
            </a:endParaRPr>
          </a:p>
        </p:txBody>
      </p:sp>
      <p:sp>
        <p:nvSpPr>
          <p:cNvPr id="58" name="CasellaDiTesto 57"/>
          <p:cNvSpPr txBox="1"/>
          <p:nvPr/>
        </p:nvSpPr>
        <p:spPr>
          <a:xfrm>
            <a:off x="1936033" y="3226744"/>
            <a:ext cx="325730" cy="307777"/>
          </a:xfrm>
          <a:prstGeom prst="rect">
            <a:avLst/>
          </a:prstGeom>
          <a:noFill/>
        </p:spPr>
        <p:txBody>
          <a:bodyPr wrap="none" rtlCol="0">
            <a:spAutoFit/>
          </a:bodyPr>
          <a:lstStyle/>
          <a:p>
            <a:r>
              <a:rPr lang="it-IT" sz="1400" dirty="0" smtClean="0">
                <a:latin typeface="Arial Black"/>
              </a:rPr>
              <a:t>A</a:t>
            </a:r>
            <a:endParaRPr lang="it-IT" sz="1400" dirty="0">
              <a:latin typeface="Arial Black"/>
            </a:endParaRPr>
          </a:p>
        </p:txBody>
      </p:sp>
      <p:sp>
        <p:nvSpPr>
          <p:cNvPr id="59" name="CasellaDiTesto 58"/>
          <p:cNvSpPr txBox="1"/>
          <p:nvPr/>
        </p:nvSpPr>
        <p:spPr>
          <a:xfrm>
            <a:off x="2272441" y="3226744"/>
            <a:ext cx="325730" cy="307777"/>
          </a:xfrm>
          <a:prstGeom prst="rect">
            <a:avLst/>
          </a:prstGeom>
          <a:noFill/>
        </p:spPr>
        <p:txBody>
          <a:bodyPr wrap="none" rtlCol="0">
            <a:spAutoFit/>
          </a:bodyPr>
          <a:lstStyle/>
          <a:p>
            <a:r>
              <a:rPr lang="it-IT" sz="1400" dirty="0" err="1" smtClean="0">
                <a:latin typeface="Arial Black"/>
              </a:rPr>
              <a:t>B</a:t>
            </a:r>
            <a:endParaRPr lang="it-IT" sz="1400" dirty="0">
              <a:latin typeface="Arial Black"/>
            </a:endParaRPr>
          </a:p>
        </p:txBody>
      </p:sp>
      <p:sp>
        <p:nvSpPr>
          <p:cNvPr id="60" name="CasellaDiTesto 59"/>
          <p:cNvSpPr txBox="1"/>
          <p:nvPr/>
        </p:nvSpPr>
        <p:spPr>
          <a:xfrm>
            <a:off x="2598171" y="3226744"/>
            <a:ext cx="324315" cy="307777"/>
          </a:xfrm>
          <a:prstGeom prst="rect">
            <a:avLst/>
          </a:prstGeom>
          <a:noFill/>
        </p:spPr>
        <p:txBody>
          <a:bodyPr wrap="none" rtlCol="0">
            <a:spAutoFit/>
          </a:bodyPr>
          <a:lstStyle/>
          <a:p>
            <a:r>
              <a:rPr lang="it-IT" sz="1400" dirty="0" smtClean="0">
                <a:latin typeface="Arial Black"/>
              </a:rPr>
              <a:t>C</a:t>
            </a:r>
            <a:endParaRPr lang="it-IT" sz="1400" dirty="0">
              <a:latin typeface="Arial Black"/>
            </a:endParaRPr>
          </a:p>
        </p:txBody>
      </p:sp>
      <p:sp>
        <p:nvSpPr>
          <p:cNvPr id="61" name="CasellaDiTesto 60"/>
          <p:cNvSpPr txBox="1"/>
          <p:nvPr/>
        </p:nvSpPr>
        <p:spPr>
          <a:xfrm>
            <a:off x="2936847" y="3218333"/>
            <a:ext cx="325730" cy="307777"/>
          </a:xfrm>
          <a:prstGeom prst="rect">
            <a:avLst/>
          </a:prstGeom>
          <a:noFill/>
        </p:spPr>
        <p:txBody>
          <a:bodyPr wrap="none" rtlCol="0">
            <a:spAutoFit/>
          </a:bodyPr>
          <a:lstStyle/>
          <a:p>
            <a:r>
              <a:rPr lang="it-IT" sz="1400" dirty="0" err="1" smtClean="0">
                <a:latin typeface="Arial Black"/>
              </a:rPr>
              <a:t>D</a:t>
            </a:r>
            <a:endParaRPr lang="it-IT" sz="1400" dirty="0">
              <a:latin typeface="Arial Black"/>
            </a:endParaRPr>
          </a:p>
        </p:txBody>
      </p:sp>
      <p:sp>
        <p:nvSpPr>
          <p:cNvPr id="62" name="CasellaDiTesto 61"/>
          <p:cNvSpPr txBox="1"/>
          <p:nvPr/>
        </p:nvSpPr>
        <p:spPr>
          <a:xfrm>
            <a:off x="3281665" y="3226744"/>
            <a:ext cx="325730" cy="307777"/>
          </a:xfrm>
          <a:prstGeom prst="rect">
            <a:avLst/>
          </a:prstGeom>
          <a:noFill/>
        </p:spPr>
        <p:txBody>
          <a:bodyPr wrap="none" rtlCol="0">
            <a:spAutoFit/>
          </a:bodyPr>
          <a:lstStyle/>
          <a:p>
            <a:r>
              <a:rPr lang="it-IT" sz="1400" dirty="0" smtClean="0">
                <a:latin typeface="Arial Black"/>
              </a:rPr>
              <a:t>E</a:t>
            </a:r>
            <a:endParaRPr lang="it-IT" sz="1400" dirty="0">
              <a:latin typeface="Arial Black"/>
            </a:endParaRPr>
          </a:p>
        </p:txBody>
      </p:sp>
      <p:sp>
        <p:nvSpPr>
          <p:cNvPr id="63" name="CasellaDiTesto 62"/>
          <p:cNvSpPr txBox="1"/>
          <p:nvPr/>
        </p:nvSpPr>
        <p:spPr>
          <a:xfrm>
            <a:off x="3618073" y="3226744"/>
            <a:ext cx="304415" cy="307777"/>
          </a:xfrm>
          <a:prstGeom prst="rect">
            <a:avLst/>
          </a:prstGeom>
          <a:noFill/>
        </p:spPr>
        <p:txBody>
          <a:bodyPr wrap="none" rtlCol="0">
            <a:spAutoFit/>
          </a:bodyPr>
          <a:lstStyle/>
          <a:p>
            <a:r>
              <a:rPr lang="it-IT" sz="1400" dirty="0" err="1" smtClean="0">
                <a:latin typeface="Arial Black"/>
              </a:rPr>
              <a:t>F</a:t>
            </a:r>
            <a:endParaRPr lang="it-IT" sz="1400" dirty="0">
              <a:latin typeface="Arial Black"/>
            </a:endParaRPr>
          </a:p>
        </p:txBody>
      </p:sp>
      <p:sp>
        <p:nvSpPr>
          <p:cNvPr id="64" name="Ovale 63"/>
          <p:cNvSpPr/>
          <p:nvPr/>
        </p:nvSpPr>
        <p:spPr>
          <a:xfrm>
            <a:off x="1740427" y="4692725"/>
            <a:ext cx="336408" cy="31961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5" name="Ovale 64"/>
          <p:cNvSpPr/>
          <p:nvPr/>
        </p:nvSpPr>
        <p:spPr>
          <a:xfrm>
            <a:off x="2076835" y="4692725"/>
            <a:ext cx="336408" cy="319612"/>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6" name="Ovale 65"/>
          <p:cNvSpPr/>
          <p:nvPr/>
        </p:nvSpPr>
        <p:spPr>
          <a:xfrm>
            <a:off x="2413243" y="4692725"/>
            <a:ext cx="336408" cy="319612"/>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7" name="Ovale 66"/>
          <p:cNvSpPr/>
          <p:nvPr/>
        </p:nvSpPr>
        <p:spPr>
          <a:xfrm>
            <a:off x="2749651" y="4692725"/>
            <a:ext cx="336408" cy="319612"/>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8" name="Ovale 67"/>
          <p:cNvSpPr/>
          <p:nvPr/>
        </p:nvSpPr>
        <p:spPr>
          <a:xfrm>
            <a:off x="3086059" y="4692725"/>
            <a:ext cx="336408" cy="319612"/>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9" name="Ovale 68"/>
          <p:cNvSpPr/>
          <p:nvPr/>
        </p:nvSpPr>
        <p:spPr>
          <a:xfrm>
            <a:off x="3422467" y="4692725"/>
            <a:ext cx="336408" cy="319612"/>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0" name="CasellaDiTesto 69"/>
          <p:cNvSpPr txBox="1"/>
          <p:nvPr/>
        </p:nvSpPr>
        <p:spPr>
          <a:xfrm>
            <a:off x="1751105" y="4704560"/>
            <a:ext cx="325730" cy="307777"/>
          </a:xfrm>
          <a:prstGeom prst="rect">
            <a:avLst/>
          </a:prstGeom>
          <a:noFill/>
        </p:spPr>
        <p:txBody>
          <a:bodyPr wrap="none" rtlCol="0">
            <a:spAutoFit/>
          </a:bodyPr>
          <a:lstStyle/>
          <a:p>
            <a:r>
              <a:rPr lang="it-IT" sz="1400" dirty="0" smtClean="0">
                <a:latin typeface="Arial Black"/>
              </a:rPr>
              <a:t>A</a:t>
            </a:r>
            <a:endParaRPr lang="it-IT" sz="1400" dirty="0">
              <a:latin typeface="Arial Black"/>
            </a:endParaRPr>
          </a:p>
        </p:txBody>
      </p:sp>
      <p:sp>
        <p:nvSpPr>
          <p:cNvPr id="71" name="CasellaDiTesto 70"/>
          <p:cNvSpPr txBox="1"/>
          <p:nvPr/>
        </p:nvSpPr>
        <p:spPr>
          <a:xfrm>
            <a:off x="2087513" y="4704560"/>
            <a:ext cx="325730" cy="307777"/>
          </a:xfrm>
          <a:prstGeom prst="rect">
            <a:avLst/>
          </a:prstGeom>
          <a:noFill/>
        </p:spPr>
        <p:txBody>
          <a:bodyPr wrap="none" rtlCol="0">
            <a:spAutoFit/>
          </a:bodyPr>
          <a:lstStyle/>
          <a:p>
            <a:r>
              <a:rPr lang="it-IT" sz="1400" dirty="0" err="1" smtClean="0">
                <a:latin typeface="Arial Black"/>
              </a:rPr>
              <a:t>B</a:t>
            </a:r>
            <a:endParaRPr lang="it-IT" sz="1400" dirty="0">
              <a:latin typeface="Arial Black"/>
            </a:endParaRPr>
          </a:p>
        </p:txBody>
      </p:sp>
      <p:sp>
        <p:nvSpPr>
          <p:cNvPr id="72" name="CasellaDiTesto 71"/>
          <p:cNvSpPr txBox="1"/>
          <p:nvPr/>
        </p:nvSpPr>
        <p:spPr>
          <a:xfrm>
            <a:off x="2413243" y="4704560"/>
            <a:ext cx="324315" cy="307777"/>
          </a:xfrm>
          <a:prstGeom prst="rect">
            <a:avLst/>
          </a:prstGeom>
          <a:noFill/>
        </p:spPr>
        <p:txBody>
          <a:bodyPr wrap="none" rtlCol="0">
            <a:spAutoFit/>
          </a:bodyPr>
          <a:lstStyle/>
          <a:p>
            <a:r>
              <a:rPr lang="it-IT" sz="1400" dirty="0" smtClean="0">
                <a:latin typeface="Arial Black"/>
              </a:rPr>
              <a:t>C</a:t>
            </a:r>
            <a:endParaRPr lang="it-IT" sz="1400" dirty="0">
              <a:latin typeface="Arial Black"/>
            </a:endParaRPr>
          </a:p>
        </p:txBody>
      </p:sp>
      <p:sp>
        <p:nvSpPr>
          <p:cNvPr id="73" name="CasellaDiTesto 72"/>
          <p:cNvSpPr txBox="1"/>
          <p:nvPr/>
        </p:nvSpPr>
        <p:spPr>
          <a:xfrm>
            <a:off x="2751919" y="4696149"/>
            <a:ext cx="325730" cy="307777"/>
          </a:xfrm>
          <a:prstGeom prst="rect">
            <a:avLst/>
          </a:prstGeom>
          <a:noFill/>
        </p:spPr>
        <p:txBody>
          <a:bodyPr wrap="none" rtlCol="0">
            <a:spAutoFit/>
          </a:bodyPr>
          <a:lstStyle/>
          <a:p>
            <a:r>
              <a:rPr lang="it-IT" sz="1400" dirty="0" err="1" smtClean="0">
                <a:latin typeface="Arial Black"/>
              </a:rPr>
              <a:t>D</a:t>
            </a:r>
            <a:endParaRPr lang="it-IT" sz="1400" dirty="0">
              <a:latin typeface="Arial Black"/>
            </a:endParaRPr>
          </a:p>
        </p:txBody>
      </p:sp>
      <p:sp>
        <p:nvSpPr>
          <p:cNvPr id="74" name="CasellaDiTesto 73"/>
          <p:cNvSpPr txBox="1"/>
          <p:nvPr/>
        </p:nvSpPr>
        <p:spPr>
          <a:xfrm>
            <a:off x="3096737" y="4704560"/>
            <a:ext cx="325730" cy="307777"/>
          </a:xfrm>
          <a:prstGeom prst="rect">
            <a:avLst/>
          </a:prstGeom>
          <a:noFill/>
        </p:spPr>
        <p:txBody>
          <a:bodyPr wrap="none" rtlCol="0">
            <a:spAutoFit/>
          </a:bodyPr>
          <a:lstStyle/>
          <a:p>
            <a:r>
              <a:rPr lang="it-IT" sz="1400" dirty="0" smtClean="0">
                <a:latin typeface="Arial Black"/>
              </a:rPr>
              <a:t>E</a:t>
            </a:r>
            <a:endParaRPr lang="it-IT" sz="1400" dirty="0">
              <a:latin typeface="Arial Black"/>
            </a:endParaRPr>
          </a:p>
        </p:txBody>
      </p:sp>
      <p:sp>
        <p:nvSpPr>
          <p:cNvPr id="75" name="CasellaDiTesto 74"/>
          <p:cNvSpPr txBox="1"/>
          <p:nvPr/>
        </p:nvSpPr>
        <p:spPr>
          <a:xfrm>
            <a:off x="3433145" y="4704560"/>
            <a:ext cx="304415" cy="307777"/>
          </a:xfrm>
          <a:prstGeom prst="rect">
            <a:avLst/>
          </a:prstGeom>
          <a:noFill/>
        </p:spPr>
        <p:txBody>
          <a:bodyPr wrap="none" rtlCol="0">
            <a:spAutoFit/>
          </a:bodyPr>
          <a:lstStyle/>
          <a:p>
            <a:r>
              <a:rPr lang="it-IT" sz="1400" dirty="0" err="1" smtClean="0">
                <a:latin typeface="Arial Black"/>
              </a:rPr>
              <a:t>F</a:t>
            </a:r>
            <a:endParaRPr lang="it-IT" sz="1400" dirty="0">
              <a:latin typeface="Arial Black"/>
            </a:endParaRPr>
          </a:p>
        </p:txBody>
      </p:sp>
      <p:sp>
        <p:nvSpPr>
          <p:cNvPr id="76" name="Freccia destra 75"/>
          <p:cNvSpPr/>
          <p:nvPr/>
        </p:nvSpPr>
        <p:spPr>
          <a:xfrm>
            <a:off x="3922488" y="3966899"/>
            <a:ext cx="904972" cy="176628"/>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77" name="Connettore 1 76"/>
          <p:cNvCxnSpPr/>
          <p:nvPr/>
        </p:nvCxnSpPr>
        <p:spPr>
          <a:xfrm rot="5400000" flipH="1" flipV="1">
            <a:off x="5129562" y="3580813"/>
            <a:ext cx="687298" cy="576893"/>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Connettore 1 77"/>
          <p:cNvCxnSpPr/>
          <p:nvPr/>
        </p:nvCxnSpPr>
        <p:spPr>
          <a:xfrm>
            <a:off x="5548902" y="3792366"/>
            <a:ext cx="403690" cy="176628"/>
          </a:xfrm>
          <a:prstGeom prst="line">
            <a:avLst/>
          </a:prstGeom>
        </p:spPr>
        <p:style>
          <a:lnRef idx="2">
            <a:schemeClr val="accent1"/>
          </a:lnRef>
          <a:fillRef idx="0">
            <a:schemeClr val="accent1"/>
          </a:fillRef>
          <a:effectRef idx="1">
            <a:schemeClr val="accent1"/>
          </a:effectRef>
          <a:fontRef idx="minor">
            <a:schemeClr val="tx1"/>
          </a:fontRef>
        </p:style>
      </p:cxnSp>
      <p:sp>
        <p:nvSpPr>
          <p:cNvPr id="79" name="Ovale 78"/>
          <p:cNvSpPr/>
          <p:nvPr/>
        </p:nvSpPr>
        <p:spPr>
          <a:xfrm>
            <a:off x="5909950" y="3805764"/>
            <a:ext cx="336408" cy="31961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0" name="Ovale 79"/>
          <p:cNvSpPr/>
          <p:nvPr/>
        </p:nvSpPr>
        <p:spPr>
          <a:xfrm>
            <a:off x="6246358" y="3805764"/>
            <a:ext cx="336408" cy="319612"/>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1" name="Ovale 80"/>
          <p:cNvSpPr/>
          <p:nvPr/>
        </p:nvSpPr>
        <p:spPr>
          <a:xfrm>
            <a:off x="6582766" y="3805764"/>
            <a:ext cx="336408" cy="319612"/>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2" name="Ovale 81"/>
          <p:cNvSpPr/>
          <p:nvPr/>
        </p:nvSpPr>
        <p:spPr>
          <a:xfrm>
            <a:off x="6919174" y="3805764"/>
            <a:ext cx="336408" cy="319612"/>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3" name="Ovale 82"/>
          <p:cNvSpPr/>
          <p:nvPr/>
        </p:nvSpPr>
        <p:spPr>
          <a:xfrm>
            <a:off x="7255582" y="3805764"/>
            <a:ext cx="336408" cy="319612"/>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4" name="Ovale 83"/>
          <p:cNvSpPr/>
          <p:nvPr/>
        </p:nvSpPr>
        <p:spPr>
          <a:xfrm>
            <a:off x="7591990" y="3805764"/>
            <a:ext cx="336408" cy="319612"/>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5" name="Ovale 84"/>
          <p:cNvSpPr/>
          <p:nvPr/>
        </p:nvSpPr>
        <p:spPr>
          <a:xfrm>
            <a:off x="5767520" y="3398443"/>
            <a:ext cx="203709" cy="1850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6" name="Ovale 85"/>
          <p:cNvSpPr/>
          <p:nvPr/>
        </p:nvSpPr>
        <p:spPr>
          <a:xfrm>
            <a:off x="5977778" y="3398443"/>
            <a:ext cx="203709" cy="185038"/>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7" name="Ovale 86"/>
          <p:cNvSpPr/>
          <p:nvPr/>
        </p:nvSpPr>
        <p:spPr>
          <a:xfrm>
            <a:off x="6196446" y="3398443"/>
            <a:ext cx="203709" cy="185038"/>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8" name="Ovale 87"/>
          <p:cNvSpPr/>
          <p:nvPr/>
        </p:nvSpPr>
        <p:spPr>
          <a:xfrm>
            <a:off x="6415114" y="3398443"/>
            <a:ext cx="203709" cy="185038"/>
          </a:xfrm>
          <a:prstGeom prst="ellipse">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9" name="Ovale 88"/>
          <p:cNvSpPr/>
          <p:nvPr/>
        </p:nvSpPr>
        <p:spPr>
          <a:xfrm>
            <a:off x="6633782" y="3398443"/>
            <a:ext cx="203709" cy="185038"/>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0" name="Ovale 89"/>
          <p:cNvSpPr/>
          <p:nvPr/>
        </p:nvSpPr>
        <p:spPr>
          <a:xfrm>
            <a:off x="6844040" y="3398443"/>
            <a:ext cx="203709" cy="18503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1" name="CasellaDiTesto 90"/>
          <p:cNvSpPr txBox="1"/>
          <p:nvPr/>
        </p:nvSpPr>
        <p:spPr>
          <a:xfrm>
            <a:off x="5725970" y="3339566"/>
            <a:ext cx="287308" cy="276999"/>
          </a:xfrm>
          <a:prstGeom prst="rect">
            <a:avLst/>
          </a:prstGeom>
          <a:noFill/>
        </p:spPr>
        <p:txBody>
          <a:bodyPr wrap="none" rtlCol="0">
            <a:spAutoFit/>
          </a:bodyPr>
          <a:lstStyle/>
          <a:p>
            <a:r>
              <a:rPr lang="it-IT" sz="1200" dirty="0" smtClean="0">
                <a:latin typeface="Arial Black"/>
              </a:rPr>
              <a:t>a</a:t>
            </a:r>
            <a:endParaRPr lang="it-IT" sz="1200" dirty="0">
              <a:latin typeface="Arial Black"/>
            </a:endParaRPr>
          </a:p>
        </p:txBody>
      </p:sp>
      <p:sp>
        <p:nvSpPr>
          <p:cNvPr id="92" name="CasellaDiTesto 91"/>
          <p:cNvSpPr txBox="1"/>
          <p:nvPr/>
        </p:nvSpPr>
        <p:spPr>
          <a:xfrm>
            <a:off x="5934368" y="3336644"/>
            <a:ext cx="287308" cy="276999"/>
          </a:xfrm>
          <a:prstGeom prst="rect">
            <a:avLst/>
          </a:prstGeom>
          <a:noFill/>
        </p:spPr>
        <p:txBody>
          <a:bodyPr wrap="none" rtlCol="0">
            <a:spAutoFit/>
          </a:bodyPr>
          <a:lstStyle/>
          <a:p>
            <a:r>
              <a:rPr lang="it-IT" sz="1200" dirty="0" smtClean="0">
                <a:latin typeface="Arial Black"/>
              </a:rPr>
              <a:t>b</a:t>
            </a:r>
            <a:endParaRPr lang="it-IT" sz="1200" dirty="0">
              <a:latin typeface="Arial Black"/>
            </a:endParaRPr>
          </a:p>
        </p:txBody>
      </p:sp>
      <p:sp>
        <p:nvSpPr>
          <p:cNvPr id="93" name="CasellaDiTesto 92"/>
          <p:cNvSpPr txBox="1"/>
          <p:nvPr/>
        </p:nvSpPr>
        <p:spPr>
          <a:xfrm>
            <a:off x="6164667" y="3345055"/>
            <a:ext cx="287308" cy="276999"/>
          </a:xfrm>
          <a:prstGeom prst="rect">
            <a:avLst/>
          </a:prstGeom>
          <a:noFill/>
        </p:spPr>
        <p:txBody>
          <a:bodyPr wrap="none" rtlCol="0">
            <a:spAutoFit/>
          </a:bodyPr>
          <a:lstStyle/>
          <a:p>
            <a:r>
              <a:rPr lang="it-IT" sz="1200" dirty="0" smtClean="0">
                <a:latin typeface="Arial Black"/>
              </a:rPr>
              <a:t>c</a:t>
            </a:r>
            <a:endParaRPr lang="it-IT" sz="1200" dirty="0">
              <a:latin typeface="Arial Black"/>
            </a:endParaRPr>
          </a:p>
        </p:txBody>
      </p:sp>
      <p:sp>
        <p:nvSpPr>
          <p:cNvPr id="94" name="CasellaDiTesto 93"/>
          <p:cNvSpPr txBox="1"/>
          <p:nvPr/>
        </p:nvSpPr>
        <p:spPr>
          <a:xfrm>
            <a:off x="6374916" y="3347977"/>
            <a:ext cx="287308" cy="276999"/>
          </a:xfrm>
          <a:prstGeom prst="rect">
            <a:avLst/>
          </a:prstGeom>
          <a:noFill/>
        </p:spPr>
        <p:txBody>
          <a:bodyPr wrap="none" rtlCol="0">
            <a:spAutoFit/>
          </a:bodyPr>
          <a:lstStyle/>
          <a:p>
            <a:r>
              <a:rPr lang="it-IT" sz="1200" dirty="0" smtClean="0">
                <a:latin typeface="Arial Black"/>
              </a:rPr>
              <a:t>d</a:t>
            </a:r>
            <a:endParaRPr lang="it-IT" sz="1200" dirty="0">
              <a:latin typeface="Arial Black"/>
            </a:endParaRPr>
          </a:p>
        </p:txBody>
      </p:sp>
      <p:sp>
        <p:nvSpPr>
          <p:cNvPr id="95" name="CasellaDiTesto 94"/>
          <p:cNvSpPr txBox="1"/>
          <p:nvPr/>
        </p:nvSpPr>
        <p:spPr>
          <a:xfrm>
            <a:off x="6600130" y="3336644"/>
            <a:ext cx="287308" cy="276999"/>
          </a:xfrm>
          <a:prstGeom prst="rect">
            <a:avLst/>
          </a:prstGeom>
          <a:noFill/>
        </p:spPr>
        <p:txBody>
          <a:bodyPr wrap="none" rtlCol="0">
            <a:spAutoFit/>
          </a:bodyPr>
          <a:lstStyle/>
          <a:p>
            <a:r>
              <a:rPr lang="it-IT" sz="1200" dirty="0" smtClean="0">
                <a:latin typeface="Arial Black"/>
              </a:rPr>
              <a:t>e</a:t>
            </a:r>
            <a:endParaRPr lang="it-IT" sz="1200" dirty="0">
              <a:latin typeface="Arial Black"/>
            </a:endParaRPr>
          </a:p>
        </p:txBody>
      </p:sp>
      <p:sp>
        <p:nvSpPr>
          <p:cNvPr id="96" name="CasellaDiTesto 95"/>
          <p:cNvSpPr txBox="1"/>
          <p:nvPr/>
        </p:nvSpPr>
        <p:spPr>
          <a:xfrm>
            <a:off x="6810400" y="3336644"/>
            <a:ext cx="261610" cy="276999"/>
          </a:xfrm>
          <a:prstGeom prst="rect">
            <a:avLst/>
          </a:prstGeom>
          <a:noFill/>
        </p:spPr>
        <p:txBody>
          <a:bodyPr wrap="none" rtlCol="0">
            <a:spAutoFit/>
          </a:bodyPr>
          <a:lstStyle/>
          <a:p>
            <a:r>
              <a:rPr lang="it-IT" sz="1200" dirty="0" smtClean="0">
                <a:latin typeface="Arial Black"/>
              </a:rPr>
              <a:t>f</a:t>
            </a:r>
            <a:endParaRPr lang="it-IT" sz="1200" dirty="0">
              <a:latin typeface="Arial Black"/>
            </a:endParaRPr>
          </a:p>
        </p:txBody>
      </p:sp>
      <p:sp>
        <p:nvSpPr>
          <p:cNvPr id="97" name="CasellaDiTesto 96"/>
          <p:cNvSpPr txBox="1"/>
          <p:nvPr/>
        </p:nvSpPr>
        <p:spPr>
          <a:xfrm>
            <a:off x="5920628" y="3817599"/>
            <a:ext cx="325730" cy="307777"/>
          </a:xfrm>
          <a:prstGeom prst="rect">
            <a:avLst/>
          </a:prstGeom>
          <a:noFill/>
        </p:spPr>
        <p:txBody>
          <a:bodyPr wrap="none" rtlCol="0">
            <a:spAutoFit/>
          </a:bodyPr>
          <a:lstStyle/>
          <a:p>
            <a:r>
              <a:rPr lang="it-IT" sz="1400" dirty="0" smtClean="0">
                <a:latin typeface="Arial Black"/>
              </a:rPr>
              <a:t>A</a:t>
            </a:r>
            <a:endParaRPr lang="it-IT" sz="1400" dirty="0">
              <a:latin typeface="Arial Black"/>
            </a:endParaRPr>
          </a:p>
        </p:txBody>
      </p:sp>
      <p:sp>
        <p:nvSpPr>
          <p:cNvPr id="98" name="CasellaDiTesto 97"/>
          <p:cNvSpPr txBox="1"/>
          <p:nvPr/>
        </p:nvSpPr>
        <p:spPr>
          <a:xfrm>
            <a:off x="6257036" y="3817599"/>
            <a:ext cx="325730" cy="307777"/>
          </a:xfrm>
          <a:prstGeom prst="rect">
            <a:avLst/>
          </a:prstGeom>
          <a:noFill/>
        </p:spPr>
        <p:txBody>
          <a:bodyPr wrap="none" rtlCol="0">
            <a:spAutoFit/>
          </a:bodyPr>
          <a:lstStyle/>
          <a:p>
            <a:r>
              <a:rPr lang="it-IT" sz="1400" dirty="0" err="1" smtClean="0">
                <a:latin typeface="Arial Black"/>
              </a:rPr>
              <a:t>B</a:t>
            </a:r>
            <a:endParaRPr lang="it-IT" sz="1400" dirty="0">
              <a:latin typeface="Arial Black"/>
            </a:endParaRPr>
          </a:p>
        </p:txBody>
      </p:sp>
      <p:sp>
        <p:nvSpPr>
          <p:cNvPr id="99" name="CasellaDiTesto 98"/>
          <p:cNvSpPr txBox="1"/>
          <p:nvPr/>
        </p:nvSpPr>
        <p:spPr>
          <a:xfrm>
            <a:off x="6582766" y="3817599"/>
            <a:ext cx="324315" cy="307777"/>
          </a:xfrm>
          <a:prstGeom prst="rect">
            <a:avLst/>
          </a:prstGeom>
          <a:noFill/>
        </p:spPr>
        <p:txBody>
          <a:bodyPr wrap="none" rtlCol="0">
            <a:spAutoFit/>
          </a:bodyPr>
          <a:lstStyle/>
          <a:p>
            <a:r>
              <a:rPr lang="it-IT" sz="1400" dirty="0" smtClean="0">
                <a:latin typeface="Arial Black"/>
              </a:rPr>
              <a:t>C</a:t>
            </a:r>
            <a:endParaRPr lang="it-IT" sz="1400" dirty="0">
              <a:latin typeface="Arial Black"/>
            </a:endParaRPr>
          </a:p>
        </p:txBody>
      </p:sp>
      <p:sp>
        <p:nvSpPr>
          <p:cNvPr id="100" name="CasellaDiTesto 99"/>
          <p:cNvSpPr txBox="1"/>
          <p:nvPr/>
        </p:nvSpPr>
        <p:spPr>
          <a:xfrm>
            <a:off x="6921442" y="3809188"/>
            <a:ext cx="325730" cy="307777"/>
          </a:xfrm>
          <a:prstGeom prst="rect">
            <a:avLst/>
          </a:prstGeom>
          <a:noFill/>
        </p:spPr>
        <p:txBody>
          <a:bodyPr wrap="none" rtlCol="0">
            <a:spAutoFit/>
          </a:bodyPr>
          <a:lstStyle/>
          <a:p>
            <a:r>
              <a:rPr lang="it-IT" sz="1400" dirty="0" err="1" smtClean="0">
                <a:latin typeface="Arial Black"/>
              </a:rPr>
              <a:t>D</a:t>
            </a:r>
            <a:endParaRPr lang="it-IT" sz="1400" dirty="0">
              <a:latin typeface="Arial Black"/>
            </a:endParaRPr>
          </a:p>
        </p:txBody>
      </p:sp>
      <p:sp>
        <p:nvSpPr>
          <p:cNvPr id="101" name="CasellaDiTesto 100"/>
          <p:cNvSpPr txBox="1"/>
          <p:nvPr/>
        </p:nvSpPr>
        <p:spPr>
          <a:xfrm>
            <a:off x="7266260" y="3817599"/>
            <a:ext cx="325730" cy="307777"/>
          </a:xfrm>
          <a:prstGeom prst="rect">
            <a:avLst/>
          </a:prstGeom>
          <a:noFill/>
        </p:spPr>
        <p:txBody>
          <a:bodyPr wrap="none" rtlCol="0">
            <a:spAutoFit/>
          </a:bodyPr>
          <a:lstStyle/>
          <a:p>
            <a:r>
              <a:rPr lang="it-IT" sz="1400" dirty="0" smtClean="0">
                <a:latin typeface="Arial Black"/>
              </a:rPr>
              <a:t>E</a:t>
            </a:r>
            <a:endParaRPr lang="it-IT" sz="1400" dirty="0">
              <a:latin typeface="Arial Black"/>
            </a:endParaRPr>
          </a:p>
        </p:txBody>
      </p:sp>
      <p:sp>
        <p:nvSpPr>
          <p:cNvPr id="102" name="CasellaDiTesto 101"/>
          <p:cNvSpPr txBox="1"/>
          <p:nvPr/>
        </p:nvSpPr>
        <p:spPr>
          <a:xfrm>
            <a:off x="7602668" y="3817599"/>
            <a:ext cx="304415" cy="307777"/>
          </a:xfrm>
          <a:prstGeom prst="rect">
            <a:avLst/>
          </a:prstGeom>
          <a:noFill/>
        </p:spPr>
        <p:txBody>
          <a:bodyPr wrap="none" rtlCol="0">
            <a:spAutoFit/>
          </a:bodyPr>
          <a:lstStyle/>
          <a:p>
            <a:r>
              <a:rPr lang="it-IT" sz="1400" dirty="0" err="1" smtClean="0">
                <a:latin typeface="Arial Black"/>
              </a:rPr>
              <a:t>F</a:t>
            </a:r>
            <a:endParaRPr lang="it-IT" sz="1400" dirty="0">
              <a:latin typeface="Arial Black"/>
            </a:endParaRPr>
          </a:p>
        </p:txBody>
      </p:sp>
      <p:sp>
        <p:nvSpPr>
          <p:cNvPr id="104" name="Freccia destra 103"/>
          <p:cNvSpPr/>
          <p:nvPr/>
        </p:nvSpPr>
        <p:spPr>
          <a:xfrm rot="5400000">
            <a:off x="6366281" y="4770135"/>
            <a:ext cx="904972" cy="176628"/>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5" name="CasellaDiTesto 104"/>
          <p:cNvSpPr txBox="1"/>
          <p:nvPr/>
        </p:nvSpPr>
        <p:spPr>
          <a:xfrm>
            <a:off x="3943803" y="4190494"/>
            <a:ext cx="788672" cy="307777"/>
          </a:xfrm>
          <a:prstGeom prst="rect">
            <a:avLst/>
          </a:prstGeom>
          <a:noFill/>
        </p:spPr>
        <p:txBody>
          <a:bodyPr wrap="none" rtlCol="0">
            <a:spAutoFit/>
          </a:bodyPr>
          <a:lstStyle/>
          <a:p>
            <a:r>
              <a:rPr lang="it-IT" sz="1400" dirty="0" smtClean="0">
                <a:solidFill>
                  <a:schemeClr val="accent6">
                    <a:lumMod val="60000"/>
                    <a:lumOff val="40000"/>
                  </a:schemeClr>
                </a:solidFill>
                <a:latin typeface="Arial Black"/>
              </a:rPr>
              <a:t>Taglia</a:t>
            </a:r>
            <a:endParaRPr lang="it-IT" sz="1400" dirty="0">
              <a:solidFill>
                <a:schemeClr val="accent6">
                  <a:lumMod val="60000"/>
                  <a:lumOff val="40000"/>
                </a:schemeClr>
              </a:solidFill>
              <a:latin typeface="Arial Black"/>
            </a:endParaRPr>
          </a:p>
        </p:txBody>
      </p:sp>
      <p:sp>
        <p:nvSpPr>
          <p:cNvPr id="106" name="CasellaDiTesto 105"/>
          <p:cNvSpPr txBox="1"/>
          <p:nvPr/>
        </p:nvSpPr>
        <p:spPr>
          <a:xfrm>
            <a:off x="6308446" y="5396753"/>
            <a:ext cx="1192454" cy="307777"/>
          </a:xfrm>
          <a:prstGeom prst="rect">
            <a:avLst/>
          </a:prstGeom>
          <a:noFill/>
        </p:spPr>
        <p:txBody>
          <a:bodyPr wrap="none" rtlCol="0">
            <a:spAutoFit/>
          </a:bodyPr>
          <a:lstStyle/>
          <a:p>
            <a:r>
              <a:rPr lang="it-IT" sz="1400" dirty="0" err="1" smtClean="0">
                <a:solidFill>
                  <a:schemeClr val="accent6">
                    <a:lumMod val="60000"/>
                    <a:lumOff val="40000"/>
                  </a:schemeClr>
                </a:solidFill>
                <a:latin typeface="Arial Black"/>
              </a:rPr>
              <a:t>Sequenzia</a:t>
            </a:r>
            <a:endParaRPr lang="it-IT" sz="1400" dirty="0">
              <a:solidFill>
                <a:schemeClr val="accent6">
                  <a:lumMod val="60000"/>
                  <a:lumOff val="40000"/>
                </a:schemeClr>
              </a:solidFill>
              <a:latin typeface="Arial Black"/>
            </a:endParaRPr>
          </a:p>
        </p:txBody>
      </p:sp>
      <p:sp>
        <p:nvSpPr>
          <p:cNvPr id="107" name="CasellaDiTesto 106"/>
          <p:cNvSpPr txBox="1"/>
          <p:nvPr/>
        </p:nvSpPr>
        <p:spPr>
          <a:xfrm>
            <a:off x="1837910" y="5396753"/>
            <a:ext cx="4211785" cy="307777"/>
          </a:xfrm>
          <a:prstGeom prst="rect">
            <a:avLst/>
          </a:prstGeom>
          <a:noFill/>
        </p:spPr>
        <p:txBody>
          <a:bodyPr wrap="none" rtlCol="0">
            <a:spAutoFit/>
          </a:bodyPr>
          <a:lstStyle/>
          <a:p>
            <a:r>
              <a:rPr lang="it-IT" sz="1400" dirty="0" smtClean="0">
                <a:solidFill>
                  <a:srgbClr val="0000FF"/>
                </a:solidFill>
                <a:latin typeface="Arial Black"/>
              </a:rPr>
              <a:t>A-F Blocchi sintetici; a-f unità codificanti</a:t>
            </a:r>
            <a:endParaRPr lang="it-IT" sz="1400" dirty="0">
              <a:solidFill>
                <a:srgbClr val="0000FF"/>
              </a:solidFill>
              <a:latin typeface="Arial Black"/>
            </a:endParaRPr>
          </a:p>
        </p:txBody>
      </p:sp>
      <p:sp>
        <p:nvSpPr>
          <p:cNvPr id="2" name="TextBox 1"/>
          <p:cNvSpPr txBox="1"/>
          <p:nvPr/>
        </p:nvSpPr>
        <p:spPr>
          <a:xfrm>
            <a:off x="725384" y="1414908"/>
            <a:ext cx="2851562" cy="461665"/>
          </a:xfrm>
          <a:prstGeom prst="rect">
            <a:avLst/>
          </a:prstGeom>
          <a:noFill/>
        </p:spPr>
        <p:txBody>
          <a:bodyPr wrap="none" rtlCol="0">
            <a:spAutoFit/>
          </a:bodyPr>
          <a:lstStyle/>
          <a:p>
            <a:r>
              <a:rPr lang="en-US" sz="2400" dirty="0" smtClean="0">
                <a:solidFill>
                  <a:srgbClr val="008000"/>
                </a:solidFill>
                <a:latin typeface="Arial Black"/>
                <a:cs typeface="Arial Black"/>
              </a:rPr>
              <a:t>RIASSUMENDO:</a:t>
            </a:r>
            <a:endParaRPr lang="en-US" sz="2400" dirty="0">
              <a:solidFill>
                <a:srgbClr val="008000"/>
              </a:solidFill>
              <a:latin typeface="Arial Black"/>
              <a:cs typeface="Arial Black"/>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9" name="CasellaDiTesto 8"/>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
        <p:nvSpPr>
          <p:cNvPr id="7" name="CasellaDiTesto 107"/>
          <p:cNvSpPr txBox="1"/>
          <p:nvPr/>
        </p:nvSpPr>
        <p:spPr>
          <a:xfrm>
            <a:off x="529843" y="5690251"/>
            <a:ext cx="7922417" cy="923330"/>
          </a:xfrm>
          <a:prstGeom prst="rect">
            <a:avLst/>
          </a:prstGeom>
          <a:noFill/>
        </p:spPr>
        <p:txBody>
          <a:bodyPr wrap="square" rtlCol="0">
            <a:spAutoFit/>
          </a:bodyPr>
          <a:lstStyle/>
          <a:p>
            <a:pPr algn="just"/>
            <a:r>
              <a:rPr lang="it-IT" dirty="0" smtClean="0">
                <a:latin typeface="Arial Black"/>
              </a:rPr>
              <a:t>In questo caso i gruppi codificanti non sono inseriti in sequenza, ma si attaccano direttamente alla perlina. Al termine della sintesi la sequenza viene staccata e analizzata.</a:t>
            </a:r>
            <a:endParaRPr lang="it-IT" dirty="0">
              <a:latin typeface="Arial Black"/>
            </a:endParaRPr>
          </a:p>
        </p:txBody>
      </p:sp>
      <p:sp>
        <p:nvSpPr>
          <p:cNvPr id="8" name="CasellaDiTesto 7"/>
          <p:cNvSpPr txBox="1"/>
          <p:nvPr/>
        </p:nvSpPr>
        <p:spPr>
          <a:xfrm>
            <a:off x="639177" y="1203309"/>
            <a:ext cx="2612314" cy="461665"/>
          </a:xfrm>
          <a:prstGeom prst="rect">
            <a:avLst/>
          </a:prstGeom>
          <a:noFill/>
        </p:spPr>
        <p:txBody>
          <a:bodyPr wrap="none" rtlCol="0">
            <a:spAutoFit/>
          </a:bodyPr>
          <a:lstStyle/>
          <a:p>
            <a:r>
              <a:rPr lang="it-IT" sz="2400" dirty="0" smtClean="0">
                <a:solidFill>
                  <a:schemeClr val="accent4">
                    <a:lumMod val="50000"/>
                  </a:schemeClr>
                </a:solidFill>
                <a:latin typeface="Arial Black"/>
              </a:rPr>
              <a:t>Metodo di </a:t>
            </a:r>
            <a:r>
              <a:rPr lang="it-IT" sz="2400" dirty="0" err="1" smtClean="0">
                <a:solidFill>
                  <a:schemeClr val="accent4">
                    <a:lumMod val="50000"/>
                  </a:schemeClr>
                </a:solidFill>
                <a:latin typeface="Arial Black"/>
              </a:rPr>
              <a:t>Still</a:t>
            </a:r>
            <a:endParaRPr lang="it-IT" sz="2400" dirty="0">
              <a:solidFill>
                <a:schemeClr val="accent4">
                  <a:lumMod val="50000"/>
                </a:schemeClr>
              </a:solidFill>
              <a:latin typeface="Arial Black"/>
            </a:endParaRPr>
          </a:p>
        </p:txBody>
      </p:sp>
      <p:pic>
        <p:nvPicPr>
          <p:cNvPr id="3" name="Picture 2"/>
          <p:cNvPicPr>
            <a:picLocks noChangeAspect="1"/>
          </p:cNvPicPr>
          <p:nvPr/>
        </p:nvPicPr>
        <p:blipFill>
          <a:blip r:embed="rId2"/>
          <a:stretch>
            <a:fillRect/>
          </a:stretch>
        </p:blipFill>
        <p:spPr>
          <a:xfrm>
            <a:off x="1976598" y="1803331"/>
            <a:ext cx="5160619" cy="37100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8"/>
          <p:cNvSpPr txBox="1">
            <a:spLocks noChangeArrowheads="1"/>
          </p:cNvSpPr>
          <p:nvPr/>
        </p:nvSpPr>
        <p:spPr bwMode="auto">
          <a:xfrm>
            <a:off x="685800" y="180975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Facile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reperibilità</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prodotti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commerciali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a:t>
            </a: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I building blocks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devono</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essere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inseriti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utilizzando</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reazioni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che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sfruttano</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comuni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gruppi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funzionali</a:t>
            </a: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Compatibilità</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con la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strategia</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sintetica</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Un building block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deve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contenere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solo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gruppi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funzionali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compatibili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con le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reazioni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successive al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suo</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inserimento</a:t>
            </a: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Blip>
                <a:blip r:embed="rId2"/>
              </a:buBlip>
              <a:tabLst/>
              <a:defRPr/>
            </a:pP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L’ordine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con cui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vengono</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inseriti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punti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di</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diversità</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può</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favorire</a:t>
            </a:r>
            <a:r>
              <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rPr>
              <a:t> la </a:t>
            </a:r>
            <a:r>
              <a:rPr kumimoji="0" lang="en-US" sz="2000" b="0" i="0" u="none" strike="noStrike" kern="0" cap="none" spc="0" normalizeH="0" baseline="0" noProof="0" dirty="0" err="1" smtClean="0">
                <a:ln>
                  <a:noFill/>
                </a:ln>
                <a:solidFill>
                  <a:schemeClr val="accent5">
                    <a:lumMod val="50000"/>
                  </a:schemeClr>
                </a:solidFill>
                <a:effectLst/>
                <a:uLnTx/>
                <a:uFillTx/>
                <a:latin typeface="Comic Sans MS" charset="0"/>
                <a:ea typeface="ＭＳ Ｐゴシック" charset="-128"/>
              </a:rPr>
              <a:t>sintesi</a:t>
            </a:r>
            <a:endParaRPr kumimoji="0" lang="en-US" sz="2000" b="0" i="0" u="none" strike="noStrike" kern="0" cap="none" spc="0" normalizeH="0" baseline="0" noProof="0" dirty="0" smtClean="0">
              <a:ln>
                <a:noFill/>
              </a:ln>
              <a:solidFill>
                <a:schemeClr val="accent5">
                  <a:lumMod val="50000"/>
                </a:schemeClr>
              </a:solidFill>
              <a:effectLst/>
              <a:uLnTx/>
              <a:uFillTx/>
              <a:latin typeface="Comic Sans MS" charset="0"/>
              <a:ea typeface="ＭＳ Ｐゴシック" charset="-128"/>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it-IT" sz="2000" b="0" i="0" u="none" strike="noStrike" kern="0" cap="none" spc="0" normalizeH="0" baseline="0" noProof="0" dirty="0">
              <a:ln>
                <a:noFill/>
              </a:ln>
              <a:solidFill>
                <a:schemeClr val="bg1"/>
              </a:solidFill>
              <a:effectLst/>
              <a:uLnTx/>
              <a:uFillTx/>
              <a:latin typeface="Comic Sans MS" charset="0"/>
              <a:ea typeface="+mn-ea"/>
              <a:cs typeface="+mn-cs"/>
            </a:endParaRPr>
          </a:p>
        </p:txBody>
      </p:sp>
      <p:sp>
        <p:nvSpPr>
          <p:cNvPr id="7" name="Rectangle 7"/>
          <p:cNvSpPr>
            <a:spLocks noChangeArrowheads="1"/>
          </p:cNvSpPr>
          <p:nvPr/>
        </p:nvSpPr>
        <p:spPr bwMode="auto">
          <a:xfrm>
            <a:off x="882650" y="107632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dirty="0" err="1">
                <a:solidFill>
                  <a:schemeClr val="accent2"/>
                </a:solidFill>
                <a:latin typeface="Comic Sans MS" charset="0"/>
              </a:rPr>
              <a:t>Criteri</a:t>
            </a:r>
            <a:r>
              <a:rPr lang="en-US" sz="2800" dirty="0">
                <a:solidFill>
                  <a:schemeClr val="accent2"/>
                </a:solidFill>
                <a:latin typeface="Comic Sans MS" charset="0"/>
              </a:rPr>
              <a:t> per la </a:t>
            </a:r>
            <a:r>
              <a:rPr lang="en-US" sz="2800" dirty="0" err="1">
                <a:solidFill>
                  <a:schemeClr val="accent2"/>
                </a:solidFill>
                <a:latin typeface="Comic Sans MS" charset="0"/>
              </a:rPr>
              <a:t>scelta</a:t>
            </a:r>
            <a:r>
              <a:rPr lang="en-US" sz="2800" dirty="0">
                <a:solidFill>
                  <a:schemeClr val="accent2"/>
                </a:solidFill>
                <a:latin typeface="Comic Sans MS" charset="0"/>
              </a:rPr>
              <a:t> </a:t>
            </a:r>
            <a:r>
              <a:rPr lang="en-US" sz="2800" dirty="0" err="1">
                <a:solidFill>
                  <a:schemeClr val="accent2"/>
                </a:solidFill>
                <a:latin typeface="Comic Sans MS" charset="0"/>
              </a:rPr>
              <a:t>dei</a:t>
            </a:r>
            <a:r>
              <a:rPr lang="en-US" sz="2800" dirty="0">
                <a:solidFill>
                  <a:schemeClr val="accent2"/>
                </a:solidFill>
                <a:latin typeface="Comic Sans MS" charset="0"/>
              </a:rPr>
              <a:t> building blocks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9" name="CasellaDiTesto 8"/>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
        <p:nvSpPr>
          <p:cNvPr id="7" name="CasellaDiTesto 107"/>
          <p:cNvSpPr txBox="1"/>
          <p:nvPr/>
        </p:nvSpPr>
        <p:spPr>
          <a:xfrm>
            <a:off x="529843" y="5690251"/>
            <a:ext cx="7922417" cy="1200329"/>
          </a:xfrm>
          <a:prstGeom prst="rect">
            <a:avLst/>
          </a:prstGeom>
          <a:noFill/>
        </p:spPr>
        <p:txBody>
          <a:bodyPr wrap="square" rtlCol="0">
            <a:spAutoFit/>
          </a:bodyPr>
          <a:lstStyle/>
          <a:p>
            <a:pPr algn="just"/>
            <a:r>
              <a:rPr lang="it-IT" dirty="0" err="1" smtClean="0">
                <a:latin typeface="Arial Black"/>
              </a:rPr>
              <a:t>Still</a:t>
            </a:r>
            <a:r>
              <a:rPr lang="it-IT" dirty="0" smtClean="0">
                <a:latin typeface="Arial Black"/>
              </a:rPr>
              <a:t> ha utilizzato prodotti che si scindono dal supporto per irradiazione e la cui miscela può essere risolta per via gas-cromatografica. La presenza o meno del Tag identifica il composto, come nella decifrazione di un codice.</a:t>
            </a:r>
            <a:endParaRPr lang="it-IT" dirty="0">
              <a:latin typeface="Arial Black"/>
            </a:endParaRPr>
          </a:p>
        </p:txBody>
      </p:sp>
      <p:sp>
        <p:nvSpPr>
          <p:cNvPr id="8" name="CasellaDiTesto 7"/>
          <p:cNvSpPr txBox="1"/>
          <p:nvPr/>
        </p:nvSpPr>
        <p:spPr>
          <a:xfrm>
            <a:off x="639177" y="1203309"/>
            <a:ext cx="2612314" cy="461665"/>
          </a:xfrm>
          <a:prstGeom prst="rect">
            <a:avLst/>
          </a:prstGeom>
          <a:noFill/>
        </p:spPr>
        <p:txBody>
          <a:bodyPr wrap="none" rtlCol="0">
            <a:spAutoFit/>
          </a:bodyPr>
          <a:lstStyle/>
          <a:p>
            <a:r>
              <a:rPr lang="it-IT" sz="2400" dirty="0" smtClean="0">
                <a:solidFill>
                  <a:schemeClr val="accent4">
                    <a:lumMod val="50000"/>
                  </a:schemeClr>
                </a:solidFill>
                <a:latin typeface="Arial Black"/>
              </a:rPr>
              <a:t>Metodo di </a:t>
            </a:r>
            <a:r>
              <a:rPr lang="it-IT" sz="2400" dirty="0" err="1" smtClean="0">
                <a:solidFill>
                  <a:schemeClr val="accent4">
                    <a:lumMod val="50000"/>
                  </a:schemeClr>
                </a:solidFill>
                <a:latin typeface="Arial Black"/>
              </a:rPr>
              <a:t>Still</a:t>
            </a:r>
            <a:endParaRPr lang="it-IT" sz="2400" dirty="0">
              <a:solidFill>
                <a:schemeClr val="accent4">
                  <a:lumMod val="50000"/>
                </a:schemeClr>
              </a:solidFill>
              <a:latin typeface="Arial Black"/>
            </a:endParaRPr>
          </a:p>
        </p:txBody>
      </p:sp>
      <p:pic>
        <p:nvPicPr>
          <p:cNvPr id="2" name="Picture 1"/>
          <p:cNvPicPr>
            <a:picLocks noChangeAspect="1"/>
          </p:cNvPicPr>
          <p:nvPr/>
        </p:nvPicPr>
        <p:blipFill>
          <a:blip r:embed="rId2"/>
          <a:stretch>
            <a:fillRect/>
          </a:stretch>
        </p:blipFill>
        <p:spPr>
          <a:xfrm>
            <a:off x="1627786" y="1664973"/>
            <a:ext cx="6475369" cy="3794895"/>
          </a:xfrm>
          <a:prstGeom prst="rect">
            <a:avLst/>
          </a:prstGeom>
        </p:spPr>
      </p:pic>
    </p:spTree>
    <p:extLst>
      <p:ext uri="{BB962C8B-B14F-4D97-AF65-F5344CB8AC3E}">
        <p14:creationId xmlns:p14="http://schemas.microsoft.com/office/powerpoint/2010/main" val="11845398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748198"/>
            <a:ext cx="7424328"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Tagging</a:t>
            </a:r>
            <a:r>
              <a:rPr lang="it-IT" sz="2400" b="1" dirty="0" smtClean="0">
                <a:solidFill>
                  <a:schemeClr val="accent4">
                    <a:lumMod val="75000"/>
                  </a:schemeClr>
                </a:solidFill>
              </a:rPr>
              <a:t> o </a:t>
            </a:r>
            <a:r>
              <a:rPr lang="it-IT" sz="2400" b="1" dirty="0" err="1" smtClean="0">
                <a:solidFill>
                  <a:schemeClr val="accent4">
                    <a:lumMod val="75000"/>
                  </a:schemeClr>
                </a:solidFill>
              </a:rPr>
              <a:t>Tag</a:t>
            </a:r>
            <a:r>
              <a:rPr lang="it-IT" sz="2400" b="1" dirty="0" smtClean="0">
                <a:solidFill>
                  <a:schemeClr val="accent4">
                    <a:lumMod val="75000"/>
                  </a:schemeClr>
                </a:solidFill>
              </a:rPr>
              <a:t> </a:t>
            </a:r>
            <a:r>
              <a:rPr lang="it-IT" sz="2400" b="1" dirty="0" err="1" smtClean="0">
                <a:solidFill>
                  <a:schemeClr val="accent4">
                    <a:lumMod val="75000"/>
                  </a:schemeClr>
                </a:solidFill>
              </a:rPr>
              <a:t>Synthesis</a:t>
            </a:r>
            <a:r>
              <a:rPr lang="it-IT" sz="2400" b="1" dirty="0" smtClean="0">
                <a:solidFill>
                  <a:schemeClr val="accent4">
                    <a:lumMod val="75000"/>
                  </a:schemeClr>
                </a:solidFill>
              </a:rPr>
              <a:t>)</a:t>
            </a:r>
            <a:endParaRPr lang="it-IT" sz="1600" b="1" dirty="0">
              <a:solidFill>
                <a:schemeClr val="accent1">
                  <a:lumMod val="75000"/>
                </a:schemeClr>
              </a:solidFill>
            </a:endParaRPr>
          </a:p>
        </p:txBody>
      </p:sp>
      <p:sp>
        <p:nvSpPr>
          <p:cNvPr id="8" name="CasellaDiTesto 7"/>
          <p:cNvSpPr txBox="1"/>
          <p:nvPr/>
        </p:nvSpPr>
        <p:spPr>
          <a:xfrm>
            <a:off x="639178" y="1209863"/>
            <a:ext cx="3425036" cy="461665"/>
          </a:xfrm>
          <a:prstGeom prst="rect">
            <a:avLst/>
          </a:prstGeom>
          <a:noFill/>
        </p:spPr>
        <p:txBody>
          <a:bodyPr wrap="none" rtlCol="0">
            <a:spAutoFit/>
          </a:bodyPr>
          <a:lstStyle/>
          <a:p>
            <a:r>
              <a:rPr lang="it-IT" sz="2400" dirty="0" smtClean="0">
                <a:solidFill>
                  <a:srgbClr val="000090"/>
                </a:solidFill>
                <a:latin typeface="Arial Black"/>
              </a:rPr>
              <a:t>Metodi non invasivi</a:t>
            </a:r>
            <a:endParaRPr lang="it-IT" sz="2400" dirty="0">
              <a:solidFill>
                <a:srgbClr val="000090"/>
              </a:solidFill>
              <a:latin typeface="Arial Black"/>
            </a:endParaRPr>
          </a:p>
        </p:txBody>
      </p:sp>
      <p:sp>
        <p:nvSpPr>
          <p:cNvPr id="9" name="CasellaDiTesto 8"/>
          <p:cNvSpPr txBox="1"/>
          <p:nvPr/>
        </p:nvSpPr>
        <p:spPr>
          <a:xfrm>
            <a:off x="689638" y="1984962"/>
            <a:ext cx="7552589" cy="2031325"/>
          </a:xfrm>
          <a:prstGeom prst="rect">
            <a:avLst/>
          </a:prstGeom>
          <a:noFill/>
        </p:spPr>
        <p:txBody>
          <a:bodyPr wrap="square" rtlCol="0">
            <a:spAutoFit/>
          </a:bodyPr>
          <a:lstStyle/>
          <a:p>
            <a:pPr algn="just"/>
            <a:r>
              <a:rPr lang="it-IT" dirty="0" smtClean="0">
                <a:solidFill>
                  <a:schemeClr val="accent5">
                    <a:lumMod val="75000"/>
                  </a:schemeClr>
                </a:solidFill>
                <a:latin typeface="Arial Black"/>
              </a:rPr>
              <a:t>In questo caso la sintesi avviene in un </a:t>
            </a:r>
            <a:r>
              <a:rPr lang="it-IT" dirty="0" err="1" smtClean="0">
                <a:solidFill>
                  <a:schemeClr val="accent5">
                    <a:lumMod val="75000"/>
                  </a:schemeClr>
                </a:solidFill>
                <a:latin typeface="Arial Black"/>
              </a:rPr>
              <a:t>microreattore</a:t>
            </a:r>
            <a:r>
              <a:rPr lang="it-IT" dirty="0" smtClean="0">
                <a:solidFill>
                  <a:schemeClr val="accent5">
                    <a:lumMod val="75000"/>
                  </a:schemeClr>
                </a:solidFill>
                <a:latin typeface="Arial Black"/>
              </a:rPr>
              <a:t> che contiene un microchip sul quale si possono conservare informazioni per mezzo di radiofrequenze. Il microchip è in grado di ricevere, immagazzinare ed emettere segnali di radiofrequenza. Le diverse radiofrequenze utilizzate possono essere quindi decodificate alla fine  per risalire alla struttura del composto. </a:t>
            </a:r>
            <a:endParaRPr lang="it-IT" dirty="0">
              <a:solidFill>
                <a:schemeClr val="accent5">
                  <a:lumMod val="75000"/>
                </a:schemeClr>
              </a:solidFill>
              <a:latin typeface="Arial Black"/>
            </a:endParaRPr>
          </a:p>
        </p:txBody>
      </p:sp>
      <p:sp>
        <p:nvSpPr>
          <p:cNvPr id="11" name="CasellaDiTesto 10"/>
          <p:cNvSpPr txBox="1"/>
          <p:nvPr/>
        </p:nvSpPr>
        <p:spPr>
          <a:xfrm>
            <a:off x="639178" y="1649832"/>
            <a:ext cx="5524243" cy="646331"/>
          </a:xfrm>
          <a:prstGeom prst="rect">
            <a:avLst/>
          </a:prstGeom>
          <a:noFill/>
        </p:spPr>
        <p:txBody>
          <a:bodyPr wrap="none" rtlCol="0">
            <a:spAutoFit/>
          </a:bodyPr>
          <a:lstStyle/>
          <a:p>
            <a:r>
              <a:rPr lang="it-IT" b="1" dirty="0" smtClean="0">
                <a:solidFill>
                  <a:schemeClr val="accent6">
                    <a:lumMod val="75000"/>
                  </a:schemeClr>
                </a:solidFill>
                <a:latin typeface="Arial Black"/>
              </a:rPr>
              <a:t>Codificazione per mezzo di radiofrequenze</a:t>
            </a:r>
            <a:endParaRPr lang="it-IT" dirty="0" smtClean="0">
              <a:solidFill>
                <a:schemeClr val="accent6">
                  <a:lumMod val="75000"/>
                </a:schemeClr>
              </a:solidFill>
              <a:latin typeface="Arial Black"/>
            </a:endParaRPr>
          </a:p>
          <a:p>
            <a:endParaRPr lang="it-IT" dirty="0"/>
          </a:p>
        </p:txBody>
      </p:sp>
      <p:pic>
        <p:nvPicPr>
          <p:cNvPr id="12" name="Immagine 11"/>
          <p:cNvPicPr>
            <a:picLocks noChangeAspect="1"/>
          </p:cNvPicPr>
          <p:nvPr/>
        </p:nvPicPr>
        <p:blipFill>
          <a:blip r:embed="rId2"/>
          <a:stretch>
            <a:fillRect/>
          </a:stretch>
        </p:blipFill>
        <p:spPr>
          <a:xfrm>
            <a:off x="2134330" y="4016287"/>
            <a:ext cx="5453390" cy="2816228"/>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569621" y="748198"/>
            <a:ext cx="7003540" cy="461665"/>
          </a:xfrm>
          <a:prstGeom prst="rect">
            <a:avLst/>
          </a:prstGeom>
          <a:noFill/>
        </p:spPr>
        <p:txBody>
          <a:bodyPr wrap="none" rtlCol="0">
            <a:spAutoFit/>
          </a:bodyPr>
          <a:lstStyle/>
          <a:p>
            <a:r>
              <a:rPr lang="it-IT" sz="2400" b="1" dirty="0" smtClean="0">
                <a:solidFill>
                  <a:schemeClr val="accent4">
                    <a:lumMod val="75000"/>
                  </a:schemeClr>
                </a:solidFill>
              </a:rPr>
              <a:t>Librerie In Fase solida (Metodo del sacchetto)</a:t>
            </a:r>
            <a:endParaRPr lang="it-IT" sz="1600" b="1" dirty="0">
              <a:solidFill>
                <a:schemeClr val="accent1">
                  <a:lumMod val="75000"/>
                </a:schemeClr>
              </a:solidFill>
            </a:endParaRPr>
          </a:p>
        </p:txBody>
      </p:sp>
      <p:sp>
        <p:nvSpPr>
          <p:cNvPr id="6" name="CasellaDiTesto 5"/>
          <p:cNvSpPr txBox="1"/>
          <p:nvPr/>
        </p:nvSpPr>
        <p:spPr>
          <a:xfrm>
            <a:off x="458714" y="1370969"/>
            <a:ext cx="8031750" cy="1815882"/>
          </a:xfrm>
          <a:prstGeom prst="rect">
            <a:avLst/>
          </a:prstGeom>
          <a:noFill/>
        </p:spPr>
        <p:txBody>
          <a:bodyPr wrap="square" rtlCol="0">
            <a:spAutoFit/>
          </a:bodyPr>
          <a:lstStyle/>
          <a:p>
            <a:pPr algn="just"/>
            <a:r>
              <a:rPr lang="it-IT" sz="1600" dirty="0" smtClean="0">
                <a:solidFill>
                  <a:schemeClr val="accent1">
                    <a:lumMod val="75000"/>
                  </a:schemeClr>
                </a:solidFill>
                <a:latin typeface="Arial Black"/>
              </a:rPr>
              <a:t>In questo metodo, sviluppato per la sintesi dei peptidi, la resina di supporto viene sigillata in sacchetti di polipropilene poroso. Si possono con questo approccio sintetizzare quantità relativamente elevate (fino a 50 mg) di peptidi diversi (fino  a 150). Per ogni peptide viene richiesto un sacchetto. I sacchetti vengono etichettati con inchiostro insolubile nei solventi utilizzati. La resina utilizzata è polistirene all’1% di DVB. </a:t>
            </a:r>
            <a:endParaRPr lang="it-IT" sz="1600" dirty="0">
              <a:solidFill>
                <a:schemeClr val="accent1">
                  <a:lumMod val="75000"/>
                </a:schemeClr>
              </a:solidFill>
              <a:latin typeface="Arial Black"/>
            </a:endParaRPr>
          </a:p>
        </p:txBody>
      </p:sp>
      <p:pic>
        <p:nvPicPr>
          <p:cNvPr id="8" name="Immagine 7"/>
          <p:cNvPicPr>
            <a:picLocks noChangeAspect="1"/>
          </p:cNvPicPr>
          <p:nvPr/>
        </p:nvPicPr>
        <p:blipFill>
          <a:blip r:embed="rId2"/>
          <a:stretch>
            <a:fillRect/>
          </a:stretch>
        </p:blipFill>
        <p:spPr>
          <a:xfrm>
            <a:off x="414463" y="3400793"/>
            <a:ext cx="8252611" cy="271428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39177" y="1209863"/>
            <a:ext cx="8258823" cy="2092881"/>
          </a:xfrm>
          <a:prstGeom prst="rect">
            <a:avLst/>
          </a:prstGeom>
          <a:noFill/>
        </p:spPr>
        <p:txBody>
          <a:bodyPr wrap="square" rtlCol="0">
            <a:spAutoFit/>
          </a:bodyPr>
          <a:lstStyle/>
          <a:p>
            <a:r>
              <a:rPr lang="it-IT" sz="1400" dirty="0" smtClean="0">
                <a:latin typeface="Arial Black"/>
              </a:rPr>
              <a:t>Gli aminoacidi sono accoppiati mettendo ogni singolo sacchetto separatamente a contatto col singolo aminoacido attivato. Gli </a:t>
            </a:r>
            <a:r>
              <a:rPr lang="it-IT" sz="1400" dirty="0" err="1" smtClean="0">
                <a:latin typeface="Arial Black"/>
              </a:rPr>
              <a:t>step</a:t>
            </a:r>
            <a:r>
              <a:rPr lang="it-IT" sz="1400" dirty="0" smtClean="0">
                <a:latin typeface="Arial Black"/>
              </a:rPr>
              <a:t> di </a:t>
            </a:r>
            <a:r>
              <a:rPr lang="it-IT" sz="1400" dirty="0" err="1" smtClean="0">
                <a:latin typeface="Arial Black"/>
              </a:rPr>
              <a:t>deprotezione</a:t>
            </a:r>
            <a:r>
              <a:rPr lang="it-IT" sz="1400" dirty="0" smtClean="0">
                <a:latin typeface="Arial Black"/>
              </a:rPr>
              <a:t> e  i lavaggi vengono invece effettuati insieme in un unico recipiente. La reazione di accoppiamento per ogni singolo sacchetto risulta dunque essere perfettamente stabilita, così come il susseguirsi degli stadi di reazione. Per rimuovere i reagenti in eccesso si procede a due operazioni di lavaggio con DMF. Per favorire la diffusione all’interno della resina si agita vigorosamente il contenitore nelle fasi di lavaggio e di accoppiamento.</a:t>
            </a:r>
          </a:p>
          <a:p>
            <a:endParaRPr lang="it-IT" dirty="0"/>
          </a:p>
        </p:txBody>
      </p:sp>
      <p:pic>
        <p:nvPicPr>
          <p:cNvPr id="8" name="Immagine 7"/>
          <p:cNvPicPr>
            <a:picLocks noChangeAspect="1"/>
          </p:cNvPicPr>
          <p:nvPr/>
        </p:nvPicPr>
        <p:blipFill>
          <a:blip r:embed="rId2"/>
          <a:stretch>
            <a:fillRect/>
          </a:stretch>
        </p:blipFill>
        <p:spPr>
          <a:xfrm>
            <a:off x="1850579" y="2975872"/>
            <a:ext cx="5213997" cy="3682386"/>
          </a:xfrm>
          <a:prstGeom prst="rect">
            <a:avLst/>
          </a:prstGeom>
        </p:spPr>
      </p:pic>
      <p:sp>
        <p:nvSpPr>
          <p:cNvPr id="9" name="CasellaDiTesto 8"/>
          <p:cNvSpPr txBox="1"/>
          <p:nvPr/>
        </p:nvSpPr>
        <p:spPr>
          <a:xfrm>
            <a:off x="569621" y="748198"/>
            <a:ext cx="7003540" cy="461665"/>
          </a:xfrm>
          <a:prstGeom prst="rect">
            <a:avLst/>
          </a:prstGeom>
          <a:noFill/>
        </p:spPr>
        <p:txBody>
          <a:bodyPr wrap="none" rtlCol="0">
            <a:spAutoFit/>
          </a:bodyPr>
          <a:lstStyle/>
          <a:p>
            <a:r>
              <a:rPr lang="it-IT" sz="2400" b="1" dirty="0" smtClean="0">
                <a:solidFill>
                  <a:schemeClr val="accent4">
                    <a:lumMod val="75000"/>
                  </a:schemeClr>
                </a:solidFill>
              </a:rPr>
              <a:t>Librerie In Fase solida (Metodo del sacchetto)</a:t>
            </a:r>
            <a:endParaRPr lang="it-IT" sz="1600" b="1" dirty="0">
              <a:solidFill>
                <a:schemeClr val="accent1">
                  <a:lumMod val="75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69621" y="748198"/>
            <a:ext cx="7003540" cy="461665"/>
          </a:xfrm>
          <a:prstGeom prst="rect">
            <a:avLst/>
          </a:prstGeom>
          <a:noFill/>
        </p:spPr>
        <p:txBody>
          <a:bodyPr wrap="none" rtlCol="0">
            <a:spAutoFit/>
          </a:bodyPr>
          <a:lstStyle/>
          <a:p>
            <a:r>
              <a:rPr lang="it-IT" sz="2400" b="1" dirty="0" smtClean="0">
                <a:solidFill>
                  <a:schemeClr val="accent4">
                    <a:lumMod val="75000"/>
                  </a:schemeClr>
                </a:solidFill>
              </a:rPr>
              <a:t>Librerie In Fase solida (Metodo del sacchetto)</a:t>
            </a:r>
            <a:endParaRPr lang="it-IT" sz="1600" b="1" dirty="0">
              <a:solidFill>
                <a:schemeClr val="accent1">
                  <a:lumMod val="75000"/>
                </a:schemeClr>
              </a:solidFill>
            </a:endParaRPr>
          </a:p>
        </p:txBody>
      </p:sp>
      <p:sp>
        <p:nvSpPr>
          <p:cNvPr id="8" name="CasellaDiTesto 7"/>
          <p:cNvSpPr txBox="1"/>
          <p:nvPr/>
        </p:nvSpPr>
        <p:spPr>
          <a:xfrm>
            <a:off x="580304" y="1631706"/>
            <a:ext cx="7939238" cy="4431983"/>
          </a:xfrm>
          <a:prstGeom prst="rect">
            <a:avLst/>
          </a:prstGeom>
          <a:noFill/>
        </p:spPr>
        <p:txBody>
          <a:bodyPr wrap="square" rtlCol="0">
            <a:spAutoFit/>
          </a:bodyPr>
          <a:lstStyle/>
          <a:p>
            <a:pPr algn="just"/>
            <a:r>
              <a:rPr lang="it-IT" sz="2400" dirty="0" smtClean="0">
                <a:solidFill>
                  <a:schemeClr val="tx2">
                    <a:lumMod val="75000"/>
                    <a:lumOff val="25000"/>
                  </a:schemeClr>
                </a:solidFill>
                <a:latin typeface="Arial Black"/>
              </a:rPr>
              <a:t>Le quantità di prodotto ottenuto (30-50 mg) sono sufficienti per caratterizzare il prodotto con NMR. </a:t>
            </a:r>
          </a:p>
          <a:p>
            <a:pPr algn="just"/>
            <a:endParaRPr lang="it-IT" sz="2400" dirty="0" smtClean="0">
              <a:solidFill>
                <a:schemeClr val="tx2">
                  <a:lumMod val="75000"/>
                  <a:lumOff val="25000"/>
                </a:schemeClr>
              </a:solidFill>
              <a:latin typeface="Arial Black"/>
            </a:endParaRPr>
          </a:p>
          <a:p>
            <a:pPr algn="just"/>
            <a:endParaRPr lang="it-IT" sz="2400" dirty="0" smtClean="0">
              <a:solidFill>
                <a:schemeClr val="tx2">
                  <a:lumMod val="75000"/>
                  <a:lumOff val="25000"/>
                </a:schemeClr>
              </a:solidFill>
              <a:latin typeface="Arial Black"/>
            </a:endParaRPr>
          </a:p>
          <a:p>
            <a:pPr algn="just"/>
            <a:endParaRPr lang="it-IT" sz="2400" dirty="0" smtClean="0">
              <a:solidFill>
                <a:schemeClr val="tx2">
                  <a:lumMod val="75000"/>
                  <a:lumOff val="25000"/>
                </a:schemeClr>
              </a:solidFill>
              <a:latin typeface="Arial Black"/>
            </a:endParaRPr>
          </a:p>
          <a:p>
            <a:pPr algn="just"/>
            <a:endParaRPr lang="it-IT" sz="2400" dirty="0" smtClean="0">
              <a:solidFill>
                <a:schemeClr val="tx2">
                  <a:lumMod val="75000"/>
                  <a:lumOff val="25000"/>
                </a:schemeClr>
              </a:solidFill>
              <a:latin typeface="Arial Black"/>
            </a:endParaRPr>
          </a:p>
          <a:p>
            <a:pPr algn="just"/>
            <a:endParaRPr lang="it-IT" sz="2400" dirty="0" smtClean="0">
              <a:solidFill>
                <a:schemeClr val="tx2">
                  <a:lumMod val="75000"/>
                  <a:lumOff val="25000"/>
                </a:schemeClr>
              </a:solidFill>
              <a:latin typeface="Arial Black"/>
            </a:endParaRPr>
          </a:p>
          <a:p>
            <a:pPr algn="just"/>
            <a:r>
              <a:rPr lang="it-IT" sz="2400" dirty="0" smtClean="0">
                <a:solidFill>
                  <a:schemeClr val="tx2">
                    <a:lumMod val="75000"/>
                    <a:lumOff val="25000"/>
                  </a:schemeClr>
                </a:solidFill>
                <a:latin typeface="Arial Black"/>
              </a:rPr>
              <a:t>Lo svantaggio del metodo risiede nel fatto che le operazioni vanno eseguite manualmente, con un notevole sforzo sperimentale.</a:t>
            </a:r>
          </a:p>
          <a:p>
            <a:endParaRPr lang="it-IT"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569621" y="748198"/>
            <a:ext cx="8549787"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degli spilli</a:t>
            </a:r>
            <a:endParaRPr lang="it-IT" sz="1600" b="1" dirty="0">
              <a:solidFill>
                <a:srgbClr val="0000FF"/>
              </a:solidFill>
            </a:endParaRPr>
          </a:p>
        </p:txBody>
      </p:sp>
      <p:sp>
        <p:nvSpPr>
          <p:cNvPr id="9" name="CasellaDiTesto 8"/>
          <p:cNvSpPr txBox="1"/>
          <p:nvPr/>
        </p:nvSpPr>
        <p:spPr>
          <a:xfrm>
            <a:off x="328001" y="1488721"/>
            <a:ext cx="8446590" cy="4801315"/>
          </a:xfrm>
          <a:prstGeom prst="rect">
            <a:avLst/>
          </a:prstGeom>
          <a:noFill/>
        </p:spPr>
        <p:txBody>
          <a:bodyPr wrap="square" rtlCol="0">
            <a:spAutoFit/>
          </a:bodyPr>
          <a:lstStyle/>
          <a:p>
            <a:pPr algn="just"/>
            <a:r>
              <a:rPr lang="it-IT" dirty="0" smtClean="0">
                <a:solidFill>
                  <a:schemeClr val="tx1">
                    <a:lumMod val="75000"/>
                    <a:lumOff val="25000"/>
                  </a:schemeClr>
                </a:solidFill>
                <a:latin typeface="Arial Black"/>
              </a:rPr>
              <a:t>Questo metodo è stato introdotto da </a:t>
            </a:r>
            <a:r>
              <a:rPr lang="it-IT" dirty="0" err="1" smtClean="0">
                <a:solidFill>
                  <a:schemeClr val="tx1">
                    <a:lumMod val="75000"/>
                    <a:lumOff val="25000"/>
                  </a:schemeClr>
                </a:solidFill>
                <a:latin typeface="Arial Black"/>
              </a:rPr>
              <a:t>Geysen</a:t>
            </a:r>
            <a:r>
              <a:rPr lang="it-IT" dirty="0" smtClean="0">
                <a:solidFill>
                  <a:schemeClr val="tx1">
                    <a:lumMod val="75000"/>
                    <a:lumOff val="25000"/>
                  </a:schemeClr>
                </a:solidFill>
                <a:latin typeface="Arial Black"/>
              </a:rPr>
              <a:t> nel 1984. Il lavoro originale descriveva la sintesi parallela di peptidi su spilli. La sintesi si fa avvenire sulla punta, opportunamente modificata ad esempio con l’inserzione di un copolimero di acido acrilico, di bastoncelli di polietilene (diametro </a:t>
            </a:r>
            <a:r>
              <a:rPr lang="it-IT" dirty="0" err="1" smtClean="0">
                <a:solidFill>
                  <a:schemeClr val="tx1">
                    <a:lumMod val="75000"/>
                    <a:lumOff val="25000"/>
                  </a:schemeClr>
                </a:solidFill>
                <a:latin typeface="Arial Black"/>
              </a:rPr>
              <a:t>4</a:t>
            </a:r>
            <a:r>
              <a:rPr lang="it-IT" dirty="0" smtClean="0">
                <a:solidFill>
                  <a:schemeClr val="tx1">
                    <a:lumMod val="75000"/>
                    <a:lumOff val="25000"/>
                  </a:schemeClr>
                </a:solidFill>
                <a:latin typeface="Arial Black"/>
              </a:rPr>
              <a:t> mm, lunghezza 40 mm), sistemati su una piastra.  Si hanno a disposizione 96 spilli (</a:t>
            </a:r>
            <a:r>
              <a:rPr lang="it-IT" dirty="0" err="1" smtClean="0">
                <a:solidFill>
                  <a:schemeClr val="tx1">
                    <a:lumMod val="75000"/>
                    <a:lumOff val="25000"/>
                  </a:schemeClr>
                </a:solidFill>
                <a:latin typeface="Arial Black"/>
              </a:rPr>
              <a:t>8</a:t>
            </a:r>
            <a:r>
              <a:rPr lang="it-IT" dirty="0" smtClean="0">
                <a:solidFill>
                  <a:schemeClr val="tx1">
                    <a:lumMod val="75000"/>
                    <a:lumOff val="25000"/>
                  </a:schemeClr>
                </a:solidFill>
                <a:latin typeface="Arial Black"/>
              </a:rPr>
              <a:t> file </a:t>
            </a:r>
            <a:r>
              <a:rPr lang="it-IT" dirty="0" err="1" smtClean="0">
                <a:solidFill>
                  <a:schemeClr val="tx1">
                    <a:lumMod val="75000"/>
                    <a:lumOff val="25000"/>
                  </a:schemeClr>
                </a:solidFill>
                <a:latin typeface="Arial Black"/>
              </a:rPr>
              <a:t>x</a:t>
            </a:r>
            <a:r>
              <a:rPr lang="it-IT" dirty="0" smtClean="0">
                <a:solidFill>
                  <a:schemeClr val="tx1">
                    <a:lumMod val="75000"/>
                    <a:lumOff val="25000"/>
                  </a:schemeClr>
                </a:solidFill>
                <a:latin typeface="Arial Black"/>
              </a:rPr>
              <a:t> 12 spilli ciascuna) che possono essere immersi contemporaneamente nei contenitori di una piastra di </a:t>
            </a:r>
            <a:r>
              <a:rPr lang="it-IT" dirty="0" err="1" smtClean="0">
                <a:solidFill>
                  <a:schemeClr val="tx1">
                    <a:lumMod val="75000"/>
                    <a:lumOff val="25000"/>
                  </a:schemeClr>
                </a:solidFill>
                <a:latin typeface="Arial Black"/>
              </a:rPr>
              <a:t>microtitolazione</a:t>
            </a:r>
            <a:r>
              <a:rPr lang="it-IT" dirty="0" smtClean="0">
                <a:solidFill>
                  <a:schemeClr val="tx1">
                    <a:lumMod val="75000"/>
                    <a:lumOff val="25000"/>
                  </a:schemeClr>
                </a:solidFill>
                <a:latin typeface="Arial Black"/>
              </a:rPr>
              <a:t> (quelle utilizzate per ELISA). L’accoppiamento degli amminoacidi avviene all’interno di ciascun pozzetto che viene riempito con il reattivo opportuno, secondo la strategia </a:t>
            </a:r>
            <a:r>
              <a:rPr lang="it-IT" dirty="0" err="1" smtClean="0">
                <a:solidFill>
                  <a:schemeClr val="tx1">
                    <a:lumMod val="75000"/>
                    <a:lumOff val="25000"/>
                  </a:schemeClr>
                </a:solidFill>
                <a:latin typeface="Arial Black"/>
              </a:rPr>
              <a:t>combinatoriale</a:t>
            </a:r>
            <a:r>
              <a:rPr lang="it-IT" dirty="0" smtClean="0">
                <a:solidFill>
                  <a:schemeClr val="tx1">
                    <a:lumMod val="75000"/>
                    <a:lumOff val="25000"/>
                  </a:schemeClr>
                </a:solidFill>
                <a:latin typeface="Arial Black"/>
              </a:rPr>
              <a:t> scelta. Tale operazione può essere ripetuta tante volte quanto è necessario. Ogni prodotto finale è univocamente determinato dalla posizione e dalla “storia chimica” della vaschetta corrispondente allo spillo. Questo metodo è adatto a costruire un numero limitato di prodotti e si presta ad essere automatizzato. </a:t>
            </a:r>
            <a:endParaRPr lang="it-IT" dirty="0">
              <a:solidFill>
                <a:schemeClr val="tx1">
                  <a:lumMod val="75000"/>
                  <a:lumOff val="25000"/>
                </a:schemeClr>
              </a:solidFill>
              <a:latin typeface="Arial Black"/>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76191" y="748198"/>
            <a:ext cx="8549787"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degli spilli</a:t>
            </a:r>
            <a:endParaRPr lang="it-IT" sz="1600" b="1" dirty="0">
              <a:solidFill>
                <a:srgbClr val="0000FF"/>
              </a:solidFill>
            </a:endParaRPr>
          </a:p>
        </p:txBody>
      </p:sp>
      <p:pic>
        <p:nvPicPr>
          <p:cNvPr id="8" name="Immagine 7"/>
          <p:cNvPicPr>
            <a:picLocks noChangeAspect="1"/>
          </p:cNvPicPr>
          <p:nvPr/>
        </p:nvPicPr>
        <p:blipFill>
          <a:blip r:embed="rId2"/>
          <a:stretch>
            <a:fillRect/>
          </a:stretch>
        </p:blipFill>
        <p:spPr>
          <a:xfrm>
            <a:off x="943807" y="1209863"/>
            <a:ext cx="6982093" cy="5514647"/>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76191" y="748198"/>
            <a:ext cx="8549787"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degli spilli</a:t>
            </a:r>
            <a:endParaRPr lang="it-IT" sz="1600" b="1" dirty="0">
              <a:solidFill>
                <a:srgbClr val="0000FF"/>
              </a:solidFill>
            </a:endParaRPr>
          </a:p>
        </p:txBody>
      </p:sp>
      <p:pic>
        <p:nvPicPr>
          <p:cNvPr id="7" name="Immagine 6"/>
          <p:cNvPicPr>
            <a:picLocks noChangeAspect="1"/>
          </p:cNvPicPr>
          <p:nvPr/>
        </p:nvPicPr>
        <p:blipFill>
          <a:blip r:embed="rId2"/>
          <a:stretch>
            <a:fillRect/>
          </a:stretch>
        </p:blipFill>
        <p:spPr>
          <a:xfrm>
            <a:off x="376191" y="2011715"/>
            <a:ext cx="8123313" cy="275724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151385" y="1522365"/>
            <a:ext cx="8847539" cy="4770537"/>
          </a:xfrm>
          <a:prstGeom prst="rect">
            <a:avLst/>
          </a:prstGeom>
          <a:noFill/>
        </p:spPr>
        <p:txBody>
          <a:bodyPr wrap="square" rtlCol="0">
            <a:spAutoFit/>
          </a:bodyPr>
          <a:lstStyle/>
          <a:p>
            <a:pPr algn="just"/>
            <a:r>
              <a:rPr lang="it-IT" sz="1600" dirty="0" smtClean="0">
                <a:solidFill>
                  <a:schemeClr val="accent3">
                    <a:lumMod val="75000"/>
                  </a:schemeClr>
                </a:solidFill>
                <a:latin typeface="Arial Black"/>
              </a:rPr>
              <a:t>Uno stadio più critico è quello di lavaggio degli spilli per rimuovere le sostanze adsorbite, poiché i pin non si possono né rigonfiare né strizzare. Il lavaggio fra uno stadio di accoppiamento e il successivo deve perciò essere molto accurato.</a:t>
            </a:r>
          </a:p>
          <a:p>
            <a:pPr algn="just"/>
            <a:r>
              <a:rPr lang="it-IT" sz="1600" dirty="0" smtClean="0">
                <a:solidFill>
                  <a:schemeClr val="accent3">
                    <a:lumMod val="75000"/>
                  </a:schemeClr>
                </a:solidFill>
                <a:latin typeface="Arial Black"/>
              </a:rPr>
              <a:t>Il peptide che si è formato resta sullo spillo non solo durante ma anche dopo la sintesi, un’analisi della purezza del composto sintetizzato è dunque impossibile senza il distacco del peptide stesso. Dato che le quantità massime ottenibili con questo metodo sono molto basse (300 </a:t>
            </a:r>
            <a:r>
              <a:rPr lang="it-IT" sz="1600" dirty="0" err="1" smtClean="0">
                <a:solidFill>
                  <a:schemeClr val="accent3">
                    <a:lumMod val="75000"/>
                  </a:schemeClr>
                </a:solidFill>
                <a:latin typeface="Arial Black"/>
              </a:rPr>
              <a:t>nmol</a:t>
            </a:r>
            <a:r>
              <a:rPr lang="it-IT" sz="1600" dirty="0" smtClean="0">
                <a:solidFill>
                  <a:schemeClr val="accent3">
                    <a:lumMod val="75000"/>
                  </a:schemeClr>
                </a:solidFill>
                <a:latin typeface="Arial Black"/>
              </a:rPr>
              <a:t> di peptide per spillo) i tentativi fatti per analizzare il prodotto </a:t>
            </a:r>
            <a:r>
              <a:rPr lang="it-IT" sz="1600" dirty="0" err="1" smtClean="0">
                <a:solidFill>
                  <a:schemeClr val="accent3">
                    <a:lumMod val="75000"/>
                  </a:schemeClr>
                </a:solidFill>
                <a:latin typeface="Arial Black"/>
              </a:rPr>
              <a:t>sarebbere</a:t>
            </a:r>
            <a:r>
              <a:rPr lang="it-IT" sz="1600" dirty="0" smtClean="0">
                <a:solidFill>
                  <a:schemeClr val="accent3">
                    <a:lumMod val="75000"/>
                  </a:schemeClr>
                </a:solidFill>
                <a:latin typeface="Arial Black"/>
              </a:rPr>
              <a:t> estremamente laboriosi e difficoltosi. </a:t>
            </a:r>
          </a:p>
          <a:p>
            <a:pPr algn="just"/>
            <a:r>
              <a:rPr lang="it-IT" sz="1600" dirty="0" smtClean="0">
                <a:solidFill>
                  <a:schemeClr val="accent3">
                    <a:lumMod val="75000"/>
                  </a:schemeClr>
                </a:solidFill>
                <a:latin typeface="Arial Black"/>
              </a:rPr>
              <a:t>L’importanza del metodo degli spilli è soprattutto in campo </a:t>
            </a:r>
            <a:r>
              <a:rPr lang="it-IT" sz="1600" dirty="0" err="1" smtClean="0">
                <a:solidFill>
                  <a:schemeClr val="accent3">
                    <a:lumMod val="75000"/>
                  </a:schemeClr>
                </a:solidFill>
                <a:latin typeface="Arial Black"/>
              </a:rPr>
              <a:t>immunoanalitico</a:t>
            </a:r>
            <a:r>
              <a:rPr lang="it-IT" sz="1600" dirty="0" smtClean="0">
                <a:solidFill>
                  <a:schemeClr val="accent3">
                    <a:lumMod val="75000"/>
                  </a:schemeClr>
                </a:solidFill>
                <a:latin typeface="Arial Black"/>
              </a:rPr>
              <a:t>. Si possono, ad esempio, saggiare  anticorpi per determinare certe aree antigeniche  sulla superficie della proteina. Si sintetizzano quindi sequenze antigeniche (da tetra a </a:t>
            </a:r>
            <a:r>
              <a:rPr lang="it-IT" sz="1600" dirty="0" err="1" smtClean="0">
                <a:solidFill>
                  <a:schemeClr val="accent3">
                    <a:lumMod val="75000"/>
                  </a:schemeClr>
                </a:solidFill>
                <a:latin typeface="Arial Black"/>
              </a:rPr>
              <a:t>nonapeptidiche</a:t>
            </a:r>
            <a:r>
              <a:rPr lang="it-IT" sz="1600" dirty="0" smtClean="0">
                <a:solidFill>
                  <a:schemeClr val="accent3">
                    <a:lumMod val="75000"/>
                  </a:schemeClr>
                </a:solidFill>
                <a:latin typeface="Arial Black"/>
              </a:rPr>
              <a:t>), distribuire gli </a:t>
            </a:r>
            <a:r>
              <a:rPr lang="it-IT" sz="1600" dirty="0" err="1" smtClean="0">
                <a:solidFill>
                  <a:schemeClr val="accent3">
                    <a:lumMod val="75000"/>
                  </a:schemeClr>
                </a:solidFill>
                <a:latin typeface="Arial Black"/>
              </a:rPr>
              <a:t>mAb</a:t>
            </a:r>
            <a:r>
              <a:rPr lang="it-IT" sz="1600" dirty="0" smtClean="0">
                <a:solidFill>
                  <a:schemeClr val="accent3">
                    <a:lumMod val="75000"/>
                  </a:schemeClr>
                </a:solidFill>
                <a:latin typeface="Arial Black"/>
              </a:rPr>
              <a:t> su una piastra per ELISA e incubare con il blocco degli spilli. Gli anticorpi si legheranno </a:t>
            </a:r>
            <a:r>
              <a:rPr lang="it-IT" sz="1600" dirty="0" err="1" smtClean="0">
                <a:solidFill>
                  <a:schemeClr val="accent3">
                    <a:lumMod val="75000"/>
                  </a:schemeClr>
                </a:solidFill>
                <a:latin typeface="Arial Black"/>
              </a:rPr>
              <a:t>preferenzialmete</a:t>
            </a:r>
            <a:r>
              <a:rPr lang="it-IT" sz="1600" dirty="0" smtClean="0">
                <a:solidFill>
                  <a:schemeClr val="accent3">
                    <a:lumMod val="75000"/>
                  </a:schemeClr>
                </a:solidFill>
                <a:latin typeface="Arial Black"/>
              </a:rPr>
              <a:t> a quegli spilli che presentano una </a:t>
            </a:r>
            <a:r>
              <a:rPr lang="it-IT" sz="1600" dirty="0" err="1" smtClean="0">
                <a:solidFill>
                  <a:schemeClr val="accent3">
                    <a:lumMod val="75000"/>
                  </a:schemeClr>
                </a:solidFill>
                <a:latin typeface="Arial Black"/>
              </a:rPr>
              <a:t>subsequenza</a:t>
            </a:r>
            <a:r>
              <a:rPr lang="it-IT" sz="1600" dirty="0" smtClean="0">
                <a:solidFill>
                  <a:schemeClr val="accent3">
                    <a:lumMod val="75000"/>
                  </a:schemeClr>
                </a:solidFill>
                <a:latin typeface="Arial Black"/>
              </a:rPr>
              <a:t> antigenica proteica (</a:t>
            </a:r>
            <a:r>
              <a:rPr lang="it-IT" sz="1600" dirty="0" err="1" smtClean="0">
                <a:solidFill>
                  <a:schemeClr val="accent3">
                    <a:lumMod val="75000"/>
                  </a:schemeClr>
                </a:solidFill>
                <a:latin typeface="Arial Black"/>
              </a:rPr>
              <a:t>epitopo</a:t>
            </a:r>
            <a:r>
              <a:rPr lang="it-IT" sz="1600" dirty="0" smtClean="0">
                <a:solidFill>
                  <a:schemeClr val="accent3">
                    <a:lumMod val="75000"/>
                  </a:schemeClr>
                </a:solidFill>
                <a:latin typeface="Arial Black"/>
              </a:rPr>
              <a:t> continuo). Per staccare il peptide dagli spilli si possono utilizzare spaziatori labili fra il pin di polietilene e il primo aminoacido introdotto. </a:t>
            </a:r>
            <a:endParaRPr lang="it-IT" sz="1600" dirty="0">
              <a:solidFill>
                <a:schemeClr val="accent3">
                  <a:lumMod val="75000"/>
                </a:schemeClr>
              </a:solidFill>
              <a:latin typeface="Arial Black"/>
            </a:endParaRPr>
          </a:p>
        </p:txBody>
      </p:sp>
      <p:sp>
        <p:nvSpPr>
          <p:cNvPr id="8" name="CasellaDiTesto 7"/>
          <p:cNvSpPr txBox="1"/>
          <p:nvPr/>
        </p:nvSpPr>
        <p:spPr>
          <a:xfrm>
            <a:off x="376191" y="748198"/>
            <a:ext cx="8549787"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degli spilli</a:t>
            </a:r>
            <a:endParaRPr lang="it-IT" sz="1600" b="1" dirty="0">
              <a:solidFill>
                <a:srgbClr val="0000FF"/>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16401" y="748198"/>
            <a:ext cx="9033543"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fotolitografico</a:t>
            </a:r>
            <a:endParaRPr lang="it-IT" sz="1600" b="1" dirty="0">
              <a:solidFill>
                <a:srgbClr val="0000FF"/>
              </a:solidFill>
            </a:endParaRPr>
          </a:p>
        </p:txBody>
      </p:sp>
      <p:sp>
        <p:nvSpPr>
          <p:cNvPr id="12" name="CasellaDiTesto 11"/>
          <p:cNvSpPr txBox="1"/>
          <p:nvPr/>
        </p:nvSpPr>
        <p:spPr>
          <a:xfrm>
            <a:off x="344822" y="1438256"/>
            <a:ext cx="8452257" cy="4770537"/>
          </a:xfrm>
          <a:prstGeom prst="rect">
            <a:avLst/>
          </a:prstGeom>
          <a:noFill/>
        </p:spPr>
        <p:txBody>
          <a:bodyPr wrap="square" rtlCol="0">
            <a:spAutoFit/>
          </a:bodyPr>
          <a:lstStyle/>
          <a:p>
            <a:pPr algn="just"/>
            <a:r>
              <a:rPr lang="it-IT" sz="1600" dirty="0" smtClean="0">
                <a:solidFill>
                  <a:schemeClr val="accent2">
                    <a:lumMod val="75000"/>
                  </a:schemeClr>
                </a:solidFill>
                <a:latin typeface="Arial Black"/>
              </a:rPr>
              <a:t>Questo metodo, nel quale vengono combinate la sintesi in fase solida con  le tecniche fotolitografica e fotochimica, è particolarmente adatto alla sintesi di polipeptidi, </a:t>
            </a:r>
            <a:r>
              <a:rPr lang="it-IT" sz="1600" dirty="0" err="1" smtClean="0">
                <a:solidFill>
                  <a:schemeClr val="accent2">
                    <a:lumMod val="75000"/>
                  </a:schemeClr>
                </a:solidFill>
                <a:latin typeface="Arial Black"/>
              </a:rPr>
              <a:t>oligonucleotidi</a:t>
            </a:r>
            <a:r>
              <a:rPr lang="it-IT" sz="1600" dirty="0" smtClean="0">
                <a:solidFill>
                  <a:schemeClr val="accent2">
                    <a:lumMod val="75000"/>
                  </a:schemeClr>
                </a:solidFill>
                <a:latin typeface="Arial Black"/>
              </a:rPr>
              <a:t> e prodotti analoghi ed è conosciuto come “light </a:t>
            </a:r>
            <a:r>
              <a:rPr lang="it-IT" sz="1600" dirty="0" err="1" smtClean="0">
                <a:solidFill>
                  <a:schemeClr val="accent2">
                    <a:lumMod val="75000"/>
                  </a:schemeClr>
                </a:solidFill>
                <a:latin typeface="Arial Black"/>
              </a:rPr>
              <a:t>directed</a:t>
            </a:r>
            <a:r>
              <a:rPr lang="it-IT" sz="1600" dirty="0" smtClean="0">
                <a:solidFill>
                  <a:schemeClr val="accent2">
                    <a:lumMod val="75000"/>
                  </a:schemeClr>
                </a:solidFill>
                <a:latin typeface="Arial Black"/>
              </a:rPr>
              <a:t> </a:t>
            </a:r>
            <a:r>
              <a:rPr lang="it-IT" sz="1600" dirty="0" err="1" smtClean="0">
                <a:solidFill>
                  <a:schemeClr val="accent2">
                    <a:lumMod val="75000"/>
                  </a:schemeClr>
                </a:solidFill>
                <a:latin typeface="Arial Black"/>
              </a:rPr>
              <a:t>spatially</a:t>
            </a:r>
            <a:r>
              <a:rPr lang="it-IT" sz="1600" dirty="0" smtClean="0">
                <a:solidFill>
                  <a:schemeClr val="accent2">
                    <a:lumMod val="75000"/>
                  </a:schemeClr>
                </a:solidFill>
                <a:latin typeface="Arial Black"/>
              </a:rPr>
              <a:t> </a:t>
            </a:r>
            <a:r>
              <a:rPr lang="it-IT" sz="1600" dirty="0" err="1" smtClean="0">
                <a:solidFill>
                  <a:schemeClr val="accent2">
                    <a:lumMod val="75000"/>
                  </a:schemeClr>
                </a:solidFill>
                <a:latin typeface="Arial Black"/>
              </a:rPr>
              <a:t>addressable</a:t>
            </a:r>
            <a:r>
              <a:rPr lang="it-IT" sz="1600" dirty="0" smtClean="0">
                <a:solidFill>
                  <a:schemeClr val="accent2">
                    <a:lumMod val="75000"/>
                  </a:schemeClr>
                </a:solidFill>
                <a:latin typeface="Arial Black"/>
              </a:rPr>
              <a:t> </a:t>
            </a:r>
            <a:r>
              <a:rPr lang="it-IT" sz="1600" dirty="0" err="1" smtClean="0">
                <a:solidFill>
                  <a:schemeClr val="accent2">
                    <a:lumMod val="75000"/>
                  </a:schemeClr>
                </a:solidFill>
                <a:latin typeface="Arial Black"/>
              </a:rPr>
              <a:t>parallel</a:t>
            </a:r>
            <a:r>
              <a:rPr lang="it-IT" sz="1600" dirty="0" smtClean="0">
                <a:solidFill>
                  <a:schemeClr val="accent2">
                    <a:lumMod val="75000"/>
                  </a:schemeClr>
                </a:solidFill>
                <a:latin typeface="Arial Black"/>
              </a:rPr>
              <a:t> </a:t>
            </a:r>
            <a:r>
              <a:rPr lang="it-IT" sz="1600" dirty="0" err="1" smtClean="0">
                <a:solidFill>
                  <a:schemeClr val="accent2">
                    <a:lumMod val="75000"/>
                  </a:schemeClr>
                </a:solidFill>
                <a:latin typeface="Arial Black"/>
              </a:rPr>
              <a:t>chemical</a:t>
            </a:r>
            <a:r>
              <a:rPr lang="it-IT" sz="1600" dirty="0" smtClean="0">
                <a:solidFill>
                  <a:schemeClr val="accent2">
                    <a:lumMod val="75000"/>
                  </a:schemeClr>
                </a:solidFill>
                <a:latin typeface="Arial Black"/>
              </a:rPr>
              <a:t> </a:t>
            </a:r>
            <a:r>
              <a:rPr lang="it-IT" sz="1600" dirty="0" err="1" smtClean="0">
                <a:solidFill>
                  <a:schemeClr val="accent2">
                    <a:lumMod val="75000"/>
                  </a:schemeClr>
                </a:solidFill>
                <a:latin typeface="Arial Black"/>
              </a:rPr>
              <a:t>synthesis</a:t>
            </a:r>
            <a:r>
              <a:rPr lang="it-IT" sz="1600" dirty="0" smtClean="0">
                <a:solidFill>
                  <a:schemeClr val="accent2">
                    <a:lumMod val="75000"/>
                  </a:schemeClr>
                </a:solidFill>
                <a:latin typeface="Arial Black"/>
              </a:rPr>
              <a:t>”.</a:t>
            </a:r>
          </a:p>
          <a:p>
            <a:pPr algn="just"/>
            <a:r>
              <a:rPr lang="it-IT" sz="1600" dirty="0" smtClean="0">
                <a:solidFill>
                  <a:schemeClr val="accent2">
                    <a:lumMod val="75000"/>
                  </a:schemeClr>
                </a:solidFill>
                <a:latin typeface="Arial Black"/>
              </a:rPr>
              <a:t>La sintesi in fase solida viene eseguita su una lastra di vetro borosilicato funzionalizzato sul quale vengono ancorati gli aminoacidi protetti sul gruppo α-aminico con un proteggente fotolabile. Si possono irraggiare con luce di lunghezza d’onda opportuna aree molto piccole e ben definite del vetro utilizzando maschere fotolitografiche protettive. In tal modo si ottiene la deprotezione di tutti i gruppi α-aminici non protetti dalla maschera. Nel successivo </a:t>
            </a:r>
            <a:r>
              <a:rPr lang="it-IT" sz="1600" dirty="0" err="1" smtClean="0">
                <a:solidFill>
                  <a:schemeClr val="accent2">
                    <a:lumMod val="75000"/>
                  </a:schemeClr>
                </a:solidFill>
                <a:latin typeface="Arial Black"/>
              </a:rPr>
              <a:t>step</a:t>
            </a:r>
            <a:r>
              <a:rPr lang="it-IT" sz="1600" dirty="0" smtClean="0">
                <a:solidFill>
                  <a:schemeClr val="accent2">
                    <a:lumMod val="75000"/>
                  </a:schemeClr>
                </a:solidFill>
                <a:latin typeface="Arial Black"/>
              </a:rPr>
              <a:t> di accoppiamento, l’allungamento della catena avverrà solo nelle zone che sono state sottoposte ad irradiazione. Utilizzando questa procedura si possono sintetizzare una accanto all’altra fino a 40000 sequenze su un vetro di 1 cm</a:t>
            </a:r>
            <a:r>
              <a:rPr lang="it-IT" sz="1600" baseline="30000" dirty="0" smtClean="0">
                <a:solidFill>
                  <a:schemeClr val="accent2">
                    <a:lumMod val="75000"/>
                  </a:schemeClr>
                </a:solidFill>
                <a:latin typeface="Arial Black"/>
              </a:rPr>
              <a:t>2</a:t>
            </a:r>
            <a:r>
              <a:rPr lang="it-IT" sz="1600" dirty="0" smtClean="0">
                <a:solidFill>
                  <a:schemeClr val="accent2">
                    <a:lumMod val="75000"/>
                  </a:schemeClr>
                </a:solidFill>
                <a:latin typeface="Arial Black"/>
              </a:rPr>
              <a:t>, con una  risoluzione fra i siti di sintesi contigui che è molto alta a 50 μm. Lo screening biologico può essere eseguito, ad esempio, con un anticorpo o un recettore accoppiato ad  prodotto fluorescente.  Dopo un accurato lavaggio, la scansione con un microscopio a fluorescenza permette di identificare il prodotto attivo la cui struttura è definita dalla sua posizione sulla lastra di vetro. </a:t>
            </a:r>
            <a:endParaRPr lang="it-IT" sz="1600" dirty="0">
              <a:solidFill>
                <a:schemeClr val="accent2">
                  <a:lumMod val="75000"/>
                </a:schemeClr>
              </a:solidFill>
              <a:latin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7"/>
          <p:cNvSpPr>
            <a:spLocks noChangeArrowheads="1"/>
          </p:cNvSpPr>
          <p:nvPr/>
        </p:nvSpPr>
        <p:spPr bwMode="auto">
          <a:xfrm>
            <a:off x="882650" y="107632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dirty="0" err="1" smtClean="0">
                <a:solidFill>
                  <a:schemeClr val="accent2"/>
                </a:solidFill>
                <a:latin typeface="Comic Sans MS" charset="0"/>
              </a:rPr>
              <a:t>Tecnologie</a:t>
            </a:r>
            <a:r>
              <a:rPr lang="en-US" sz="2800" dirty="0" smtClean="0">
                <a:solidFill>
                  <a:schemeClr val="accent2"/>
                </a:solidFill>
                <a:latin typeface="Comic Sans MS" charset="0"/>
              </a:rPr>
              <a:t> per la </a:t>
            </a:r>
            <a:r>
              <a:rPr lang="en-US" sz="2800" dirty="0" err="1" smtClean="0">
                <a:solidFill>
                  <a:schemeClr val="accent2"/>
                </a:solidFill>
                <a:latin typeface="Comic Sans MS" charset="0"/>
              </a:rPr>
              <a:t>chimica</a:t>
            </a:r>
            <a:r>
              <a:rPr lang="en-US" sz="2800" dirty="0" smtClean="0">
                <a:solidFill>
                  <a:schemeClr val="accent2"/>
                </a:solidFill>
                <a:latin typeface="Comic Sans MS" charset="0"/>
              </a:rPr>
              <a:t> </a:t>
            </a:r>
            <a:r>
              <a:rPr lang="en-US" sz="2800" dirty="0" err="1" smtClean="0">
                <a:solidFill>
                  <a:schemeClr val="accent2"/>
                </a:solidFill>
                <a:latin typeface="Comic Sans MS" charset="0"/>
              </a:rPr>
              <a:t>combinatoriale</a:t>
            </a:r>
            <a:endParaRPr lang="en-US" sz="2800" dirty="0">
              <a:solidFill>
                <a:schemeClr val="accent2"/>
              </a:solidFill>
              <a:latin typeface="Comic Sans MS" charset="0"/>
            </a:endParaRPr>
          </a:p>
        </p:txBody>
      </p:sp>
      <p:sp>
        <p:nvSpPr>
          <p:cNvPr id="7" name="Rectangle 7"/>
          <p:cNvSpPr>
            <a:spLocks noChangeArrowheads="1"/>
          </p:cNvSpPr>
          <p:nvPr/>
        </p:nvSpPr>
        <p:spPr bwMode="auto">
          <a:xfrm>
            <a:off x="882650" y="208436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b="1" dirty="0" smtClean="0">
                <a:solidFill>
                  <a:schemeClr val="tx2">
                    <a:lumMod val="75000"/>
                    <a:lumOff val="25000"/>
                  </a:schemeClr>
                </a:solidFill>
                <a:latin typeface="Comic Sans MS" charset="0"/>
              </a:rPr>
              <a:t>FASE SOLIDA: </a:t>
            </a:r>
            <a:r>
              <a:rPr lang="en-US" sz="2000" b="1" dirty="0" err="1" smtClean="0">
                <a:solidFill>
                  <a:schemeClr val="tx2">
                    <a:lumMod val="75000"/>
                    <a:lumOff val="25000"/>
                  </a:schemeClr>
                </a:solidFill>
                <a:latin typeface="Comic Sans MS" charset="0"/>
              </a:rPr>
              <a:t>sintesi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di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molecole</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organiche</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su</a:t>
            </a:r>
            <a:r>
              <a:rPr lang="en-US" sz="2000" b="1" dirty="0" smtClean="0">
                <a:solidFill>
                  <a:schemeClr val="tx2">
                    <a:lumMod val="75000"/>
                    <a:lumOff val="25000"/>
                  </a:schemeClr>
                </a:solidFill>
                <a:latin typeface="Comic Sans MS" charset="0"/>
              </a:rPr>
              <a:t> un </a:t>
            </a:r>
            <a:r>
              <a:rPr lang="en-US" sz="2000" b="1" dirty="0" err="1" smtClean="0">
                <a:solidFill>
                  <a:schemeClr val="tx2">
                    <a:lumMod val="75000"/>
                    <a:lumOff val="25000"/>
                  </a:schemeClr>
                </a:solidFill>
                <a:latin typeface="Comic Sans MS" charset="0"/>
              </a:rPr>
              <a:t>supporto</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solido</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insolubile</a:t>
            </a:r>
            <a:endParaRPr lang="en-US" sz="2000" b="1" dirty="0">
              <a:solidFill>
                <a:schemeClr val="tx2">
                  <a:lumMod val="75000"/>
                  <a:lumOff val="25000"/>
                </a:schemeClr>
              </a:solidFill>
              <a:latin typeface="Comic Sans MS" charset="0"/>
            </a:endParaRPr>
          </a:p>
        </p:txBody>
      </p:sp>
      <p:sp>
        <p:nvSpPr>
          <p:cNvPr id="8" name="Rectangle 7"/>
          <p:cNvSpPr>
            <a:spLocks noChangeArrowheads="1"/>
          </p:cNvSpPr>
          <p:nvPr/>
        </p:nvSpPr>
        <p:spPr bwMode="auto">
          <a:xfrm>
            <a:off x="908438" y="3391124"/>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b="1" dirty="0" smtClean="0">
                <a:solidFill>
                  <a:schemeClr val="accent5">
                    <a:lumMod val="75000"/>
                  </a:schemeClr>
                </a:solidFill>
                <a:latin typeface="Comic Sans MS" charset="0"/>
              </a:rPr>
              <a:t>FASE LIQUIDA: </a:t>
            </a:r>
            <a:r>
              <a:rPr lang="en-US" sz="2000" b="1" dirty="0" err="1" smtClean="0">
                <a:solidFill>
                  <a:schemeClr val="accent5">
                    <a:lumMod val="75000"/>
                  </a:schemeClr>
                </a:solidFill>
                <a:latin typeface="Comic Sans MS" charset="0"/>
              </a:rPr>
              <a:t>sintesi</a:t>
            </a:r>
            <a:r>
              <a:rPr lang="en-US" sz="2000" b="1" dirty="0" smtClean="0">
                <a:solidFill>
                  <a:schemeClr val="accent5">
                    <a:lumMod val="75000"/>
                  </a:schemeClr>
                </a:solidFill>
                <a:latin typeface="Comic Sans MS" charset="0"/>
              </a:rPr>
              <a:t> </a:t>
            </a:r>
            <a:r>
              <a:rPr lang="en-US" sz="2000" b="1" dirty="0" err="1" smtClean="0">
                <a:solidFill>
                  <a:schemeClr val="accent5">
                    <a:lumMod val="75000"/>
                  </a:schemeClr>
                </a:solidFill>
                <a:latin typeface="Comic Sans MS" charset="0"/>
              </a:rPr>
              <a:t>di</a:t>
            </a:r>
            <a:r>
              <a:rPr lang="en-US" sz="2000" b="1" dirty="0" smtClean="0">
                <a:solidFill>
                  <a:schemeClr val="accent5">
                    <a:lumMod val="75000"/>
                  </a:schemeClr>
                </a:solidFill>
                <a:latin typeface="Comic Sans MS" charset="0"/>
              </a:rPr>
              <a:t> </a:t>
            </a:r>
            <a:r>
              <a:rPr lang="en-US" sz="2000" b="1" dirty="0" err="1" smtClean="0">
                <a:solidFill>
                  <a:schemeClr val="accent5">
                    <a:lumMod val="75000"/>
                  </a:schemeClr>
                </a:solidFill>
                <a:latin typeface="Comic Sans MS" charset="0"/>
              </a:rPr>
              <a:t>molecole</a:t>
            </a:r>
            <a:r>
              <a:rPr lang="en-US" sz="2000" b="1" dirty="0" smtClean="0">
                <a:solidFill>
                  <a:schemeClr val="accent5">
                    <a:lumMod val="75000"/>
                  </a:schemeClr>
                </a:solidFill>
                <a:latin typeface="Comic Sans MS" charset="0"/>
              </a:rPr>
              <a:t> </a:t>
            </a:r>
            <a:r>
              <a:rPr lang="en-US" sz="2000" b="1" dirty="0" err="1" smtClean="0">
                <a:solidFill>
                  <a:schemeClr val="accent5">
                    <a:lumMod val="75000"/>
                  </a:schemeClr>
                </a:solidFill>
                <a:latin typeface="Comic Sans MS" charset="0"/>
              </a:rPr>
              <a:t>organiche</a:t>
            </a:r>
            <a:r>
              <a:rPr lang="en-US" sz="2000" b="1" dirty="0" smtClean="0">
                <a:solidFill>
                  <a:schemeClr val="accent5">
                    <a:lumMod val="75000"/>
                  </a:schemeClr>
                </a:solidFill>
                <a:latin typeface="Comic Sans MS" charset="0"/>
              </a:rPr>
              <a:t> </a:t>
            </a:r>
            <a:r>
              <a:rPr lang="en-US" sz="2000" b="1" dirty="0" err="1" smtClean="0">
                <a:solidFill>
                  <a:schemeClr val="accent5">
                    <a:lumMod val="75000"/>
                  </a:schemeClr>
                </a:solidFill>
                <a:latin typeface="Comic Sans MS" charset="0"/>
              </a:rPr>
              <a:t>su</a:t>
            </a:r>
            <a:r>
              <a:rPr lang="en-US" sz="2000" b="1" dirty="0" smtClean="0">
                <a:solidFill>
                  <a:schemeClr val="accent5">
                    <a:lumMod val="75000"/>
                  </a:schemeClr>
                </a:solidFill>
                <a:latin typeface="Comic Sans MS" charset="0"/>
              </a:rPr>
              <a:t> un </a:t>
            </a:r>
            <a:r>
              <a:rPr lang="en-US" sz="2000" b="1" dirty="0" err="1" smtClean="0">
                <a:solidFill>
                  <a:schemeClr val="accent5">
                    <a:lumMod val="75000"/>
                  </a:schemeClr>
                </a:solidFill>
                <a:latin typeface="Comic Sans MS" charset="0"/>
              </a:rPr>
              <a:t>supporto</a:t>
            </a:r>
            <a:r>
              <a:rPr lang="en-US" sz="2000" b="1" dirty="0" smtClean="0">
                <a:solidFill>
                  <a:schemeClr val="accent5">
                    <a:lumMod val="75000"/>
                  </a:schemeClr>
                </a:solidFill>
                <a:latin typeface="Comic Sans MS" charset="0"/>
              </a:rPr>
              <a:t> </a:t>
            </a:r>
            <a:r>
              <a:rPr lang="en-US" sz="2000" b="1" dirty="0" err="1" smtClean="0">
                <a:solidFill>
                  <a:schemeClr val="accent5">
                    <a:lumMod val="75000"/>
                  </a:schemeClr>
                </a:solidFill>
                <a:latin typeface="Comic Sans MS" charset="0"/>
              </a:rPr>
              <a:t>solubilizzabile</a:t>
            </a:r>
            <a:r>
              <a:rPr lang="en-US" sz="2000" b="1" dirty="0" smtClean="0">
                <a:solidFill>
                  <a:schemeClr val="accent5">
                    <a:lumMod val="75000"/>
                  </a:schemeClr>
                </a:solidFill>
                <a:latin typeface="Comic Sans MS" charset="0"/>
              </a:rPr>
              <a:t> (PEG)</a:t>
            </a:r>
            <a:endParaRPr lang="en-US" sz="2000" b="1" dirty="0">
              <a:solidFill>
                <a:schemeClr val="accent5">
                  <a:lumMod val="75000"/>
                </a:schemeClr>
              </a:solidFill>
              <a:latin typeface="Comic Sans MS" charset="0"/>
            </a:endParaRPr>
          </a:p>
        </p:txBody>
      </p:sp>
      <p:sp>
        <p:nvSpPr>
          <p:cNvPr id="9" name="Rectangle 7"/>
          <p:cNvSpPr>
            <a:spLocks noChangeArrowheads="1"/>
          </p:cNvSpPr>
          <p:nvPr/>
        </p:nvSpPr>
        <p:spPr bwMode="auto">
          <a:xfrm>
            <a:off x="882650" y="4996428"/>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b="1" dirty="0" smtClean="0">
                <a:solidFill>
                  <a:srgbClr val="FF0000"/>
                </a:solidFill>
                <a:latin typeface="Comic Sans MS" charset="0"/>
              </a:rPr>
              <a:t>FASE OMOGENEA: </a:t>
            </a:r>
            <a:r>
              <a:rPr lang="en-US" sz="2000" b="1" dirty="0" err="1" smtClean="0">
                <a:solidFill>
                  <a:srgbClr val="FF0000"/>
                </a:solidFill>
                <a:latin typeface="Comic Sans MS" charset="0"/>
              </a:rPr>
              <a:t>sintesi</a:t>
            </a:r>
            <a:r>
              <a:rPr lang="en-US" sz="2000" b="1" dirty="0" smtClean="0">
                <a:solidFill>
                  <a:srgbClr val="FF0000"/>
                </a:solidFill>
                <a:latin typeface="Comic Sans MS" charset="0"/>
              </a:rPr>
              <a:t> in </a:t>
            </a:r>
            <a:r>
              <a:rPr lang="en-US" sz="2000" b="1" dirty="0" err="1" smtClean="0">
                <a:solidFill>
                  <a:srgbClr val="FF0000"/>
                </a:solidFill>
                <a:latin typeface="Comic Sans MS" charset="0"/>
              </a:rPr>
              <a:t>soluzione</a:t>
            </a:r>
            <a:r>
              <a:rPr lang="en-US" sz="2000" b="1" dirty="0" smtClean="0">
                <a:solidFill>
                  <a:srgbClr val="FF0000"/>
                </a:solidFill>
                <a:latin typeface="Comic Sans MS" charset="0"/>
              </a:rPr>
              <a:t> con </a:t>
            </a:r>
            <a:r>
              <a:rPr lang="en-US" sz="2000" b="1" dirty="0" err="1" smtClean="0">
                <a:solidFill>
                  <a:srgbClr val="FF0000"/>
                </a:solidFill>
                <a:latin typeface="Comic Sans MS" charset="0"/>
              </a:rPr>
              <a:t>l’ausilio</a:t>
            </a:r>
            <a:r>
              <a:rPr lang="en-US" sz="2000" b="1" dirty="0" smtClean="0">
                <a:solidFill>
                  <a:srgbClr val="FF0000"/>
                </a:solidFill>
                <a:latin typeface="Comic Sans MS" charset="0"/>
              </a:rPr>
              <a:t> </a:t>
            </a:r>
            <a:r>
              <a:rPr lang="en-US" sz="2000" b="1" dirty="0" err="1" smtClean="0">
                <a:solidFill>
                  <a:srgbClr val="FF0000"/>
                </a:solidFill>
                <a:latin typeface="Comic Sans MS" charset="0"/>
              </a:rPr>
              <a:t>di</a:t>
            </a:r>
            <a:r>
              <a:rPr lang="en-US" sz="2000" b="1" dirty="0" smtClean="0">
                <a:solidFill>
                  <a:srgbClr val="FF0000"/>
                </a:solidFill>
                <a:latin typeface="Comic Sans MS" charset="0"/>
              </a:rPr>
              <a:t> </a:t>
            </a:r>
            <a:r>
              <a:rPr lang="en-US" sz="2000" b="1" dirty="0" err="1" smtClean="0">
                <a:solidFill>
                  <a:srgbClr val="FF0000"/>
                </a:solidFill>
                <a:latin typeface="Comic Sans MS" charset="0"/>
              </a:rPr>
              <a:t>reattivi</a:t>
            </a:r>
            <a:r>
              <a:rPr lang="en-US" sz="2000" b="1" dirty="0" smtClean="0">
                <a:solidFill>
                  <a:srgbClr val="FF0000"/>
                </a:solidFill>
                <a:latin typeface="Comic Sans MS" charset="0"/>
              </a:rPr>
              <a:t> </a:t>
            </a:r>
            <a:r>
              <a:rPr lang="en-US" sz="2000" b="1" dirty="0" err="1" smtClean="0">
                <a:solidFill>
                  <a:srgbClr val="FF0000"/>
                </a:solidFill>
                <a:latin typeface="Comic Sans MS" charset="0"/>
              </a:rPr>
              <a:t>ancorati</a:t>
            </a:r>
            <a:r>
              <a:rPr lang="en-US" sz="2000" b="1" dirty="0" smtClean="0">
                <a:solidFill>
                  <a:srgbClr val="FF0000"/>
                </a:solidFill>
                <a:latin typeface="Comic Sans MS" charset="0"/>
              </a:rPr>
              <a:t> a </a:t>
            </a:r>
            <a:r>
              <a:rPr lang="en-US" sz="2000" b="1" dirty="0" err="1" smtClean="0">
                <a:solidFill>
                  <a:srgbClr val="FF0000"/>
                </a:solidFill>
                <a:latin typeface="Comic Sans MS" charset="0"/>
              </a:rPr>
              <a:t>supporti</a:t>
            </a:r>
            <a:r>
              <a:rPr lang="en-US" sz="2000" b="1" dirty="0" smtClean="0">
                <a:solidFill>
                  <a:srgbClr val="FF0000"/>
                </a:solidFill>
                <a:latin typeface="Comic Sans MS" charset="0"/>
              </a:rPr>
              <a:t> </a:t>
            </a:r>
            <a:r>
              <a:rPr lang="en-US" sz="2000" b="1" dirty="0" err="1" smtClean="0">
                <a:solidFill>
                  <a:srgbClr val="FF0000"/>
                </a:solidFill>
                <a:latin typeface="Comic Sans MS" charset="0"/>
              </a:rPr>
              <a:t>insolubili</a:t>
            </a:r>
            <a:r>
              <a:rPr lang="en-US" sz="2000" b="1" dirty="0" smtClean="0">
                <a:solidFill>
                  <a:srgbClr val="FF0000"/>
                </a:solidFill>
                <a:latin typeface="Comic Sans MS" charset="0"/>
              </a:rPr>
              <a:t> </a:t>
            </a:r>
            <a:r>
              <a:rPr lang="en-US" sz="2000" b="1" dirty="0" err="1" smtClean="0">
                <a:solidFill>
                  <a:srgbClr val="FF0000"/>
                </a:solidFill>
                <a:latin typeface="Comic Sans MS" charset="0"/>
              </a:rPr>
              <a:t>e/o</a:t>
            </a:r>
            <a:r>
              <a:rPr lang="en-US" sz="2000" b="1" dirty="0" smtClean="0">
                <a:solidFill>
                  <a:srgbClr val="FF0000"/>
                </a:solidFill>
                <a:latin typeface="Comic Sans MS" charset="0"/>
              </a:rPr>
              <a:t> </a:t>
            </a:r>
            <a:r>
              <a:rPr lang="en-US" sz="2000" b="1" dirty="0" err="1" smtClean="0">
                <a:solidFill>
                  <a:srgbClr val="FF0000"/>
                </a:solidFill>
                <a:latin typeface="Comic Sans MS" charset="0"/>
              </a:rPr>
              <a:t>reattivi</a:t>
            </a:r>
            <a:r>
              <a:rPr lang="en-US" sz="2000" b="1" dirty="0" smtClean="0">
                <a:solidFill>
                  <a:srgbClr val="FF0000"/>
                </a:solidFill>
                <a:latin typeface="Comic Sans MS" charset="0"/>
              </a:rPr>
              <a:t> </a:t>
            </a:r>
            <a:r>
              <a:rPr lang="en-US" sz="2000" b="1" dirty="0" err="1" smtClean="0">
                <a:solidFill>
                  <a:srgbClr val="FF0000"/>
                </a:solidFill>
                <a:latin typeface="Comic Sans MS" charset="0"/>
              </a:rPr>
              <a:t>sequestranti</a:t>
            </a:r>
            <a:r>
              <a:rPr lang="en-US" sz="2000" b="1" dirty="0" smtClean="0">
                <a:solidFill>
                  <a:srgbClr val="FF0000"/>
                </a:solidFill>
                <a:latin typeface="Comic Sans MS" charset="0"/>
              </a:rPr>
              <a:t> per </a:t>
            </a:r>
            <a:r>
              <a:rPr lang="en-US" sz="2000" b="1" dirty="0" err="1" smtClean="0">
                <a:solidFill>
                  <a:srgbClr val="FF0000"/>
                </a:solidFill>
                <a:latin typeface="Comic Sans MS" charset="0"/>
              </a:rPr>
              <a:t>evitare</a:t>
            </a:r>
            <a:r>
              <a:rPr lang="en-US" sz="2000" b="1" dirty="0" smtClean="0">
                <a:solidFill>
                  <a:srgbClr val="FF0000"/>
                </a:solidFill>
                <a:latin typeface="Comic Sans MS" charset="0"/>
              </a:rPr>
              <a:t> la </a:t>
            </a:r>
            <a:r>
              <a:rPr lang="en-US" sz="2000" b="1" dirty="0" err="1" smtClean="0">
                <a:solidFill>
                  <a:srgbClr val="FF0000"/>
                </a:solidFill>
                <a:latin typeface="Comic Sans MS" charset="0"/>
              </a:rPr>
              <a:t>purificazione</a:t>
            </a:r>
            <a:r>
              <a:rPr lang="en-US" sz="2000" b="1" dirty="0" smtClean="0">
                <a:solidFill>
                  <a:srgbClr val="FF0000"/>
                </a:solidFill>
                <a:latin typeface="Comic Sans MS" charset="0"/>
              </a:rPr>
              <a:t> </a:t>
            </a:r>
            <a:r>
              <a:rPr lang="en-US" sz="2000" b="1" dirty="0" err="1" smtClean="0">
                <a:solidFill>
                  <a:srgbClr val="FF0000"/>
                </a:solidFill>
                <a:latin typeface="Comic Sans MS" charset="0"/>
              </a:rPr>
              <a:t>dei</a:t>
            </a:r>
            <a:r>
              <a:rPr lang="en-US" sz="2000" b="1" dirty="0" smtClean="0">
                <a:solidFill>
                  <a:srgbClr val="FF0000"/>
                </a:solidFill>
                <a:latin typeface="Comic Sans MS" charset="0"/>
              </a:rPr>
              <a:t> </a:t>
            </a:r>
            <a:r>
              <a:rPr lang="en-US" sz="2000" b="1" dirty="0" err="1" smtClean="0">
                <a:solidFill>
                  <a:srgbClr val="FF0000"/>
                </a:solidFill>
                <a:latin typeface="Comic Sans MS" charset="0"/>
              </a:rPr>
              <a:t>prodotti</a:t>
            </a:r>
            <a:r>
              <a:rPr lang="en-US" sz="2000" b="1" dirty="0" smtClean="0">
                <a:solidFill>
                  <a:srgbClr val="FF0000"/>
                </a:solidFill>
                <a:latin typeface="Comic Sans MS" charset="0"/>
              </a:rPr>
              <a:t> </a:t>
            </a:r>
            <a:r>
              <a:rPr lang="en-US" sz="2000" b="1" dirty="0" err="1" smtClean="0">
                <a:solidFill>
                  <a:srgbClr val="FF0000"/>
                </a:solidFill>
                <a:latin typeface="Comic Sans MS" charset="0"/>
              </a:rPr>
              <a:t>finali</a:t>
            </a:r>
            <a:endParaRPr lang="en-US" sz="2000" b="1" dirty="0">
              <a:solidFill>
                <a:srgbClr val="FF0000"/>
              </a:solidFill>
              <a:latin typeface="Comic Sans MS"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16401" y="748198"/>
            <a:ext cx="9033543"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fotolitografico</a:t>
            </a:r>
            <a:endParaRPr lang="it-IT" sz="1600" b="1" dirty="0">
              <a:solidFill>
                <a:srgbClr val="0000FF"/>
              </a:solidFill>
            </a:endParaRPr>
          </a:p>
        </p:txBody>
      </p:sp>
      <p:sp>
        <p:nvSpPr>
          <p:cNvPr id="10" name="Rettangolo 9"/>
          <p:cNvSpPr/>
          <p:nvPr/>
        </p:nvSpPr>
        <p:spPr>
          <a:xfrm>
            <a:off x="0" y="2027016"/>
            <a:ext cx="4829037" cy="3785652"/>
          </a:xfrm>
          <a:prstGeom prst="rect">
            <a:avLst/>
          </a:prstGeom>
        </p:spPr>
        <p:txBody>
          <a:bodyPr wrap="square">
            <a:spAutoFit/>
          </a:bodyPr>
          <a:lstStyle/>
          <a:p>
            <a:pPr algn="just"/>
            <a:r>
              <a:rPr lang="it-IT" sz="1500" dirty="0" smtClean="0">
                <a:solidFill>
                  <a:schemeClr val="accent2">
                    <a:lumMod val="75000"/>
                  </a:schemeClr>
                </a:solidFill>
                <a:latin typeface="Arial Black"/>
              </a:rPr>
              <a:t>I vari passaggi sintetici sono:</a:t>
            </a:r>
          </a:p>
          <a:p>
            <a:pPr lvl="0" algn="just"/>
            <a:r>
              <a:rPr lang="it-IT" sz="1500" dirty="0" smtClean="0">
                <a:solidFill>
                  <a:schemeClr val="accent2">
                    <a:lumMod val="75000"/>
                  </a:schemeClr>
                </a:solidFill>
                <a:latin typeface="Arial Black"/>
              </a:rPr>
              <a:t>innesto del gruppo reattivo (ad esempio un aminoacido) sul supporto solido (</a:t>
            </a:r>
            <a:r>
              <a:rPr lang="it-IT" sz="1500" dirty="0" err="1" smtClean="0">
                <a:solidFill>
                  <a:schemeClr val="accent2">
                    <a:lumMod val="75000"/>
                  </a:schemeClr>
                </a:solidFill>
                <a:latin typeface="Arial Black"/>
              </a:rPr>
              <a:t>1</a:t>
            </a:r>
            <a:r>
              <a:rPr lang="it-IT" sz="1500" dirty="0" smtClean="0">
                <a:solidFill>
                  <a:schemeClr val="accent2">
                    <a:lumMod val="75000"/>
                  </a:schemeClr>
                </a:solidFill>
                <a:latin typeface="Arial Black"/>
              </a:rPr>
              <a:t>)</a:t>
            </a:r>
          </a:p>
          <a:p>
            <a:pPr lvl="0" algn="just"/>
            <a:r>
              <a:rPr lang="it-IT" sz="1500" dirty="0" smtClean="0">
                <a:solidFill>
                  <a:schemeClr val="accent2">
                    <a:lumMod val="75000"/>
                  </a:schemeClr>
                </a:solidFill>
                <a:latin typeface="Arial Black"/>
              </a:rPr>
              <a:t>protezione del gruppo </a:t>
            </a:r>
            <a:r>
              <a:rPr lang="it-IT" sz="1500" dirty="0" err="1" smtClean="0">
                <a:solidFill>
                  <a:schemeClr val="accent2">
                    <a:lumMod val="75000"/>
                  </a:schemeClr>
                </a:solidFill>
                <a:latin typeface="Arial Black"/>
              </a:rPr>
              <a:t>aminico</a:t>
            </a:r>
            <a:r>
              <a:rPr lang="it-IT" sz="1500" dirty="0" smtClean="0">
                <a:solidFill>
                  <a:schemeClr val="accent2">
                    <a:lumMod val="75000"/>
                  </a:schemeClr>
                </a:solidFill>
                <a:latin typeface="Arial Black"/>
              </a:rPr>
              <a:t> con </a:t>
            </a:r>
            <a:r>
              <a:rPr lang="it-IT" sz="1500" dirty="0" err="1" smtClean="0">
                <a:solidFill>
                  <a:schemeClr val="accent2">
                    <a:lumMod val="75000"/>
                  </a:schemeClr>
                </a:solidFill>
                <a:latin typeface="Arial Black"/>
              </a:rPr>
              <a:t>unproteggente</a:t>
            </a:r>
            <a:r>
              <a:rPr lang="it-IT" sz="1500" dirty="0" smtClean="0">
                <a:solidFill>
                  <a:schemeClr val="accent2">
                    <a:lumMod val="75000"/>
                  </a:schemeClr>
                </a:solidFill>
                <a:latin typeface="Arial Black"/>
              </a:rPr>
              <a:t> </a:t>
            </a:r>
            <a:r>
              <a:rPr lang="it-IT" sz="1500" dirty="0" err="1" smtClean="0">
                <a:solidFill>
                  <a:schemeClr val="accent2">
                    <a:lumMod val="75000"/>
                  </a:schemeClr>
                </a:solidFill>
                <a:latin typeface="Arial Black"/>
              </a:rPr>
              <a:t>fotolabile</a:t>
            </a:r>
            <a:r>
              <a:rPr lang="it-IT" sz="1500" dirty="0" smtClean="0">
                <a:solidFill>
                  <a:schemeClr val="accent2">
                    <a:lumMod val="75000"/>
                  </a:schemeClr>
                </a:solidFill>
                <a:latin typeface="Arial Black"/>
              </a:rPr>
              <a:t> (</a:t>
            </a:r>
            <a:r>
              <a:rPr lang="it-IT" sz="1500" dirty="0" err="1" smtClean="0">
                <a:solidFill>
                  <a:schemeClr val="accent2">
                    <a:lumMod val="75000"/>
                  </a:schemeClr>
                </a:solidFill>
                <a:latin typeface="Arial Black"/>
              </a:rPr>
              <a:t>2</a:t>
            </a:r>
            <a:r>
              <a:rPr lang="it-IT" sz="1500" dirty="0" smtClean="0">
                <a:solidFill>
                  <a:schemeClr val="accent2">
                    <a:lumMod val="75000"/>
                  </a:schemeClr>
                </a:solidFill>
                <a:latin typeface="Arial Black"/>
              </a:rPr>
              <a:t>)</a:t>
            </a:r>
          </a:p>
          <a:p>
            <a:pPr lvl="0" algn="just"/>
            <a:r>
              <a:rPr lang="it-IT" sz="1500" dirty="0" smtClean="0">
                <a:solidFill>
                  <a:schemeClr val="accent2">
                    <a:lumMod val="75000"/>
                  </a:schemeClr>
                </a:solidFill>
                <a:latin typeface="Arial Black"/>
              </a:rPr>
              <a:t>utilizzazione di una maschera protettiva ed irradiazione del vetrino per eliminare il gruppo proteggente </a:t>
            </a:r>
            <a:r>
              <a:rPr lang="it-IT" sz="1500" dirty="0" err="1" smtClean="0">
                <a:solidFill>
                  <a:schemeClr val="accent2">
                    <a:lumMod val="75000"/>
                  </a:schemeClr>
                </a:solidFill>
                <a:latin typeface="Arial Black"/>
              </a:rPr>
              <a:t>fotolabile</a:t>
            </a:r>
            <a:r>
              <a:rPr lang="it-IT" sz="1500" dirty="0" smtClean="0">
                <a:solidFill>
                  <a:schemeClr val="accent2">
                    <a:lumMod val="75000"/>
                  </a:schemeClr>
                </a:solidFill>
                <a:latin typeface="Arial Black"/>
              </a:rPr>
              <a:t> nelle zone non coperte dalla maschera (3,4)</a:t>
            </a:r>
          </a:p>
          <a:p>
            <a:pPr lvl="0" algn="just"/>
            <a:r>
              <a:rPr lang="it-IT" sz="1500" dirty="0" smtClean="0">
                <a:solidFill>
                  <a:schemeClr val="accent2">
                    <a:lumMod val="75000"/>
                  </a:schemeClr>
                </a:solidFill>
                <a:latin typeface="Arial Black"/>
              </a:rPr>
              <a:t>accoppiamento con opportuno reattivo dei gruppi </a:t>
            </a:r>
            <a:r>
              <a:rPr lang="it-IT" sz="1500" dirty="0" err="1" smtClean="0">
                <a:solidFill>
                  <a:schemeClr val="accent2">
                    <a:lumMod val="75000"/>
                  </a:schemeClr>
                </a:solidFill>
                <a:latin typeface="Arial Black"/>
              </a:rPr>
              <a:t>deprotetti</a:t>
            </a:r>
            <a:r>
              <a:rPr lang="it-IT" sz="1500" dirty="0" smtClean="0">
                <a:solidFill>
                  <a:schemeClr val="accent2">
                    <a:lumMod val="75000"/>
                  </a:schemeClr>
                </a:solidFill>
                <a:latin typeface="Arial Black"/>
              </a:rPr>
              <a:t>(</a:t>
            </a:r>
            <a:r>
              <a:rPr lang="it-IT" sz="1500" dirty="0" err="1" smtClean="0">
                <a:solidFill>
                  <a:schemeClr val="accent2">
                    <a:lumMod val="75000"/>
                  </a:schemeClr>
                </a:solidFill>
                <a:latin typeface="Arial Black"/>
              </a:rPr>
              <a:t>5</a:t>
            </a:r>
            <a:r>
              <a:rPr lang="it-IT" sz="1500" dirty="0" smtClean="0">
                <a:solidFill>
                  <a:schemeClr val="accent2">
                    <a:lumMod val="75000"/>
                  </a:schemeClr>
                </a:solidFill>
                <a:latin typeface="Arial Black"/>
              </a:rPr>
              <a:t>)</a:t>
            </a:r>
          </a:p>
          <a:p>
            <a:pPr lvl="0" algn="just"/>
            <a:r>
              <a:rPr lang="it-IT" sz="1500" dirty="0" smtClean="0">
                <a:solidFill>
                  <a:schemeClr val="accent2">
                    <a:lumMod val="75000"/>
                  </a:schemeClr>
                </a:solidFill>
                <a:latin typeface="Arial Black"/>
              </a:rPr>
              <a:t>protezione dei nuovi gruppi introdotti (</a:t>
            </a:r>
            <a:r>
              <a:rPr lang="it-IT" sz="1500" dirty="0" err="1" smtClean="0">
                <a:solidFill>
                  <a:schemeClr val="accent2">
                    <a:lumMod val="75000"/>
                  </a:schemeClr>
                </a:solidFill>
                <a:latin typeface="Arial Black"/>
              </a:rPr>
              <a:t>6</a:t>
            </a:r>
            <a:r>
              <a:rPr lang="it-IT" sz="1500" dirty="0" smtClean="0">
                <a:solidFill>
                  <a:schemeClr val="accent2">
                    <a:lumMod val="75000"/>
                  </a:schemeClr>
                </a:solidFill>
                <a:latin typeface="Arial Black"/>
              </a:rPr>
              <a:t>)</a:t>
            </a:r>
          </a:p>
          <a:p>
            <a:pPr lvl="0" algn="just"/>
            <a:r>
              <a:rPr lang="it-IT" sz="1500" dirty="0" smtClean="0">
                <a:solidFill>
                  <a:schemeClr val="accent2">
                    <a:lumMod val="75000"/>
                  </a:schemeClr>
                </a:solidFill>
                <a:latin typeface="Arial Black"/>
              </a:rPr>
              <a:t>uso di una nuova maschera per selezionare altri gruppi da </a:t>
            </a:r>
            <a:r>
              <a:rPr lang="it-IT" sz="1500" dirty="0" err="1" smtClean="0">
                <a:solidFill>
                  <a:schemeClr val="accent2">
                    <a:lumMod val="75000"/>
                  </a:schemeClr>
                </a:solidFill>
                <a:latin typeface="Arial Black"/>
              </a:rPr>
              <a:t>deproteggere</a:t>
            </a:r>
            <a:r>
              <a:rPr lang="it-IT" sz="1500" dirty="0" smtClean="0">
                <a:solidFill>
                  <a:schemeClr val="accent2">
                    <a:lumMod val="75000"/>
                  </a:schemeClr>
                </a:solidFill>
                <a:latin typeface="Arial Black"/>
              </a:rPr>
              <a:t> (</a:t>
            </a:r>
            <a:r>
              <a:rPr lang="it-IT" sz="1500" dirty="0" err="1" smtClean="0">
                <a:solidFill>
                  <a:schemeClr val="accent2">
                    <a:lumMod val="75000"/>
                  </a:schemeClr>
                </a:solidFill>
                <a:latin typeface="Arial Black"/>
              </a:rPr>
              <a:t>7</a:t>
            </a:r>
            <a:r>
              <a:rPr lang="it-IT" sz="1500" dirty="0" smtClean="0">
                <a:solidFill>
                  <a:schemeClr val="accent2">
                    <a:lumMod val="75000"/>
                  </a:schemeClr>
                </a:solidFill>
                <a:latin typeface="Arial Black"/>
              </a:rPr>
              <a:t>)</a:t>
            </a:r>
          </a:p>
          <a:p>
            <a:pPr lvl="0" algn="just"/>
            <a:r>
              <a:rPr lang="it-IT" sz="1500" dirty="0" smtClean="0">
                <a:solidFill>
                  <a:schemeClr val="accent2">
                    <a:lumMod val="75000"/>
                  </a:schemeClr>
                </a:solidFill>
                <a:latin typeface="Arial Black"/>
              </a:rPr>
              <a:t>accoppiamento con un nuovo reagente (8,9)</a:t>
            </a:r>
          </a:p>
          <a:p>
            <a:pPr lvl="0" algn="just"/>
            <a:r>
              <a:rPr lang="it-IT" sz="1500" dirty="0" smtClean="0">
                <a:solidFill>
                  <a:schemeClr val="accent2">
                    <a:lumMod val="75000"/>
                  </a:schemeClr>
                </a:solidFill>
                <a:latin typeface="Arial Black"/>
              </a:rPr>
              <a:t>nuovo passaggio di protezione (10)</a:t>
            </a:r>
            <a:endParaRPr lang="it-IT" sz="1500" dirty="0">
              <a:solidFill>
                <a:schemeClr val="accent2">
                  <a:lumMod val="75000"/>
                </a:schemeClr>
              </a:solidFill>
              <a:latin typeface="Arial Black"/>
            </a:endParaRPr>
          </a:p>
        </p:txBody>
      </p:sp>
      <p:pic>
        <p:nvPicPr>
          <p:cNvPr id="11" name="Immagine 10"/>
          <p:cNvPicPr>
            <a:picLocks noChangeAspect="1"/>
          </p:cNvPicPr>
          <p:nvPr/>
        </p:nvPicPr>
        <p:blipFill>
          <a:blip r:embed="rId2"/>
          <a:stretch>
            <a:fillRect/>
          </a:stretch>
        </p:blipFill>
        <p:spPr>
          <a:xfrm>
            <a:off x="4876594" y="2496465"/>
            <a:ext cx="4267406" cy="2928536"/>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16401" y="748198"/>
            <a:ext cx="9033543"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err="1" smtClean="0">
                <a:solidFill>
                  <a:schemeClr val="accent4">
                    <a:lumMod val="75000"/>
                  </a:schemeClr>
                </a:solidFill>
              </a:rPr>
              <a:t>Toposintesi</a:t>
            </a:r>
            <a:r>
              <a:rPr lang="it-IT" sz="2400" b="1" dirty="0" smtClean="0">
                <a:solidFill>
                  <a:schemeClr val="accent4">
                    <a:lumMod val="75000"/>
                  </a:schemeClr>
                </a:solidFill>
              </a:rPr>
              <a:t>): </a:t>
            </a:r>
            <a:r>
              <a:rPr lang="it-IT" sz="2400" b="1" dirty="0" smtClean="0">
                <a:solidFill>
                  <a:srgbClr val="0000FF"/>
                </a:solidFill>
              </a:rPr>
              <a:t>Metodo fotolitografico</a:t>
            </a:r>
            <a:endParaRPr lang="it-IT" sz="1600" b="1" dirty="0">
              <a:solidFill>
                <a:srgbClr val="0000FF"/>
              </a:solidFill>
            </a:endParaRPr>
          </a:p>
        </p:txBody>
      </p:sp>
      <p:pic>
        <p:nvPicPr>
          <p:cNvPr id="7" name="Immagine 6"/>
          <p:cNvPicPr>
            <a:picLocks noChangeAspect="1"/>
          </p:cNvPicPr>
          <p:nvPr/>
        </p:nvPicPr>
        <p:blipFill>
          <a:blip r:embed="rId2"/>
          <a:stretch>
            <a:fillRect/>
          </a:stretch>
        </p:blipFill>
        <p:spPr>
          <a:xfrm>
            <a:off x="1511267" y="1209862"/>
            <a:ext cx="5746744" cy="5595955"/>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pic>
        <p:nvPicPr>
          <p:cNvPr id="7" name="Immagine 6"/>
          <p:cNvPicPr>
            <a:picLocks noChangeAspect="1"/>
          </p:cNvPicPr>
          <p:nvPr/>
        </p:nvPicPr>
        <p:blipFill>
          <a:blip r:embed="rId2"/>
          <a:stretch>
            <a:fillRect/>
          </a:stretch>
        </p:blipFill>
        <p:spPr>
          <a:xfrm>
            <a:off x="458714" y="1209863"/>
            <a:ext cx="7540262" cy="528685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pic>
        <p:nvPicPr>
          <p:cNvPr id="8" name="Immagine 7"/>
          <p:cNvPicPr>
            <a:picLocks noChangeAspect="1"/>
          </p:cNvPicPr>
          <p:nvPr/>
        </p:nvPicPr>
        <p:blipFill>
          <a:blip r:embed="rId2"/>
          <a:stretch>
            <a:fillRect/>
          </a:stretch>
        </p:blipFill>
        <p:spPr>
          <a:xfrm>
            <a:off x="554985" y="1209863"/>
            <a:ext cx="7903795" cy="5364836"/>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7" name="Immagine 6"/>
          <p:cNvPicPr>
            <a:picLocks noChangeAspect="1"/>
          </p:cNvPicPr>
          <p:nvPr/>
        </p:nvPicPr>
        <p:blipFill>
          <a:blip r:embed="rId2"/>
          <a:stretch>
            <a:fillRect/>
          </a:stretch>
        </p:blipFill>
        <p:spPr>
          <a:xfrm>
            <a:off x="307613" y="1377667"/>
            <a:ext cx="8266312" cy="5120819"/>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7" name="Immagine 6"/>
          <p:cNvPicPr>
            <a:picLocks noChangeAspect="1"/>
          </p:cNvPicPr>
          <p:nvPr/>
        </p:nvPicPr>
        <p:blipFill>
          <a:blip r:embed="rId2"/>
          <a:stretch>
            <a:fillRect/>
          </a:stretch>
        </p:blipFill>
        <p:spPr>
          <a:xfrm>
            <a:off x="639177" y="1312134"/>
            <a:ext cx="7869640" cy="5126674"/>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554984" y="1223896"/>
            <a:ext cx="8041431" cy="5245551"/>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569621" y="1521461"/>
            <a:ext cx="7550719" cy="4870801"/>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458714" y="1412622"/>
            <a:ext cx="8157309" cy="3300581"/>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
        <p:nvSpPr>
          <p:cNvPr id="9" name="CasellaDiTesto 8"/>
          <p:cNvSpPr txBox="1"/>
          <p:nvPr/>
        </p:nvSpPr>
        <p:spPr>
          <a:xfrm>
            <a:off x="343799" y="5138820"/>
            <a:ext cx="8597225" cy="369332"/>
          </a:xfrm>
          <a:prstGeom prst="rect">
            <a:avLst/>
          </a:prstGeom>
          <a:noFill/>
        </p:spPr>
        <p:txBody>
          <a:bodyPr wrap="none" rtlCol="0">
            <a:spAutoFit/>
          </a:bodyPr>
          <a:lstStyle/>
          <a:p>
            <a:r>
              <a:rPr lang="it-IT" dirty="0" smtClean="0">
                <a:latin typeface="Arial Black"/>
              </a:rPr>
              <a:t>NMR e IR risultano poco sensibile vista la complessità del sistema</a:t>
            </a:r>
            <a:endParaRPr lang="it-IT" dirty="0">
              <a:latin typeface="Arial Black"/>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902714" y="1359976"/>
            <a:ext cx="7122008" cy="5228757"/>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100465" y="1308024"/>
            <a:ext cx="6513261" cy="4938236"/>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982686" y="1410947"/>
            <a:ext cx="6798397" cy="5086441"/>
          </a:xfrm>
          <a:prstGeom prst="rect">
            <a:avLst/>
          </a:prstGeom>
        </p:spPr>
      </p:pic>
      <p:sp>
        <p:nvSpPr>
          <p:cNvPr id="8" name="CasellaDiTesto 7"/>
          <p:cNvSpPr txBox="1"/>
          <p:nvPr/>
        </p:nvSpPr>
        <p:spPr>
          <a:xfrm>
            <a:off x="216401" y="748198"/>
            <a:ext cx="6079609" cy="461665"/>
          </a:xfrm>
          <a:prstGeom prst="rect">
            <a:avLst/>
          </a:prstGeom>
          <a:noFill/>
        </p:spPr>
        <p:txBody>
          <a:bodyPr wrap="none" rtlCol="0">
            <a:spAutoFit/>
          </a:bodyPr>
          <a:lstStyle/>
          <a:p>
            <a:r>
              <a:rPr lang="it-IT" sz="2400" b="1" dirty="0" smtClean="0">
                <a:solidFill>
                  <a:schemeClr val="accent4">
                    <a:lumMod val="75000"/>
                  </a:schemeClr>
                </a:solidFill>
              </a:rPr>
              <a:t>Librerie In Fase solida: </a:t>
            </a:r>
            <a:r>
              <a:rPr lang="it-IT" sz="2400" b="1" dirty="0" smtClean="0">
                <a:solidFill>
                  <a:srgbClr val="0000FF"/>
                </a:solidFill>
              </a:rPr>
              <a:t>Metodi Analitici</a:t>
            </a:r>
            <a:endParaRPr lang="it-IT" sz="1600" b="1" dirty="0">
              <a:solidFill>
                <a:srgbClr val="0000FF"/>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9" name="CasellaDiTesto 8"/>
          <p:cNvSpPr txBox="1"/>
          <p:nvPr/>
        </p:nvSpPr>
        <p:spPr>
          <a:xfrm>
            <a:off x="624451" y="1230797"/>
            <a:ext cx="8117866" cy="2031325"/>
          </a:xfrm>
          <a:prstGeom prst="rect">
            <a:avLst/>
          </a:prstGeom>
          <a:noFill/>
        </p:spPr>
        <p:txBody>
          <a:bodyPr wrap="square" rtlCol="0">
            <a:spAutoFit/>
          </a:bodyPr>
          <a:lstStyle/>
          <a:p>
            <a:pPr algn="just"/>
            <a:r>
              <a:rPr lang="it-IT" dirty="0" smtClean="0">
                <a:solidFill>
                  <a:srgbClr val="0000FF"/>
                </a:solidFill>
                <a:latin typeface="Arial Black"/>
              </a:rPr>
              <a:t>Generare ed ottimizzare composti </a:t>
            </a:r>
            <a:r>
              <a:rPr lang="it-IT" dirty="0" err="1" smtClean="0">
                <a:solidFill>
                  <a:srgbClr val="0000FF"/>
                </a:solidFill>
                <a:latin typeface="Arial Black"/>
              </a:rPr>
              <a:t>lead</a:t>
            </a:r>
            <a:r>
              <a:rPr lang="it-IT" dirty="0" smtClean="0">
                <a:solidFill>
                  <a:srgbClr val="0000FF"/>
                </a:solidFill>
                <a:latin typeface="Arial Black"/>
              </a:rPr>
              <a:t> tramite l’approccio </a:t>
            </a:r>
            <a:r>
              <a:rPr lang="it-IT" dirty="0" err="1" smtClean="0">
                <a:solidFill>
                  <a:srgbClr val="0000FF"/>
                </a:solidFill>
                <a:latin typeface="Arial Black"/>
              </a:rPr>
              <a:t>combinatoriale</a:t>
            </a:r>
            <a:r>
              <a:rPr lang="it-IT" dirty="0" smtClean="0">
                <a:solidFill>
                  <a:srgbClr val="0000FF"/>
                </a:solidFill>
                <a:latin typeface="Arial Black"/>
              </a:rPr>
              <a:t> si basa come abbiamo visto su cicli ripetuti di sintesi e screening delle librerie di composti ottenuti. Per accelerare il processo di scoperta del </a:t>
            </a:r>
            <a:r>
              <a:rPr lang="it-IT" dirty="0" err="1" smtClean="0">
                <a:solidFill>
                  <a:srgbClr val="0000FF"/>
                </a:solidFill>
                <a:latin typeface="Arial Black"/>
              </a:rPr>
              <a:t>lead</a:t>
            </a:r>
            <a:r>
              <a:rPr lang="it-IT" dirty="0" smtClean="0">
                <a:solidFill>
                  <a:srgbClr val="0000FF"/>
                </a:solidFill>
                <a:latin typeface="Arial Black"/>
              </a:rPr>
              <a:t> ci sono a disposizione due approcci: la chimica </a:t>
            </a:r>
            <a:r>
              <a:rPr lang="it-IT" dirty="0" err="1" smtClean="0">
                <a:solidFill>
                  <a:srgbClr val="0000FF"/>
                </a:solidFill>
                <a:latin typeface="Arial Black"/>
              </a:rPr>
              <a:t>combinatoriale</a:t>
            </a:r>
            <a:r>
              <a:rPr lang="it-IT" dirty="0" smtClean="0">
                <a:solidFill>
                  <a:srgbClr val="0000FF"/>
                </a:solidFill>
                <a:latin typeface="Arial Black"/>
              </a:rPr>
              <a:t> dinamica e la click </a:t>
            </a:r>
            <a:r>
              <a:rPr lang="it-IT" dirty="0" err="1" smtClean="0">
                <a:solidFill>
                  <a:srgbClr val="0000FF"/>
                </a:solidFill>
                <a:latin typeface="Arial Black"/>
              </a:rPr>
              <a:t>chemistry</a:t>
            </a:r>
            <a:r>
              <a:rPr lang="it-IT" dirty="0" smtClean="0">
                <a:solidFill>
                  <a:srgbClr val="0000FF"/>
                </a:solidFill>
                <a:latin typeface="Arial Black"/>
              </a:rPr>
              <a:t>, nelle quali si sfrutta l’affinità dei composti che costituiscono la libreria per un partner biologico. </a:t>
            </a:r>
            <a:endParaRPr lang="it-IT" dirty="0">
              <a:solidFill>
                <a:srgbClr val="0000FF"/>
              </a:solidFill>
              <a:latin typeface="Arial Black"/>
            </a:endParaRPr>
          </a:p>
        </p:txBody>
      </p:sp>
      <p:pic>
        <p:nvPicPr>
          <p:cNvPr id="10" name="Immagine 9"/>
          <p:cNvPicPr>
            <a:picLocks noChangeAspect="1"/>
          </p:cNvPicPr>
          <p:nvPr/>
        </p:nvPicPr>
        <p:blipFill>
          <a:blip r:embed="rId2"/>
          <a:stretch>
            <a:fillRect/>
          </a:stretch>
        </p:blipFill>
        <p:spPr>
          <a:xfrm>
            <a:off x="947202" y="3262122"/>
            <a:ext cx="6693556" cy="3314793"/>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CasellaDiTesto 5"/>
          <p:cNvSpPr txBox="1"/>
          <p:nvPr/>
        </p:nvSpPr>
        <p:spPr>
          <a:xfrm>
            <a:off x="624451" y="1754189"/>
            <a:ext cx="7802130" cy="3693319"/>
          </a:xfrm>
          <a:prstGeom prst="rect">
            <a:avLst/>
          </a:prstGeom>
          <a:noFill/>
        </p:spPr>
        <p:txBody>
          <a:bodyPr wrap="square" rtlCol="0">
            <a:spAutoFit/>
          </a:bodyPr>
          <a:lstStyle/>
          <a:p>
            <a:pPr algn="just"/>
            <a:r>
              <a:rPr lang="it-IT" dirty="0" smtClean="0">
                <a:solidFill>
                  <a:schemeClr val="accent3">
                    <a:lumMod val="50000"/>
                  </a:schemeClr>
                </a:solidFill>
                <a:latin typeface="Arial Black"/>
              </a:rPr>
              <a:t>La chimica </a:t>
            </a:r>
            <a:r>
              <a:rPr lang="it-IT" dirty="0" err="1" smtClean="0">
                <a:solidFill>
                  <a:schemeClr val="accent3">
                    <a:lumMod val="50000"/>
                  </a:schemeClr>
                </a:solidFill>
                <a:latin typeface="Arial Black"/>
              </a:rPr>
              <a:t>combinatoriale</a:t>
            </a:r>
            <a:r>
              <a:rPr lang="it-IT" dirty="0" smtClean="0">
                <a:solidFill>
                  <a:schemeClr val="accent3">
                    <a:lumMod val="50000"/>
                  </a:schemeClr>
                </a:solidFill>
                <a:latin typeface="Arial Black"/>
              </a:rPr>
              <a:t> dinamica si differenzia dalla chimica </a:t>
            </a:r>
            <a:r>
              <a:rPr lang="it-IT" dirty="0" err="1" smtClean="0">
                <a:solidFill>
                  <a:schemeClr val="accent3">
                    <a:lumMod val="50000"/>
                  </a:schemeClr>
                </a:solidFill>
                <a:latin typeface="Arial Black"/>
              </a:rPr>
              <a:t>combinatoriale</a:t>
            </a:r>
            <a:r>
              <a:rPr lang="it-IT" dirty="0" smtClean="0">
                <a:solidFill>
                  <a:schemeClr val="accent3">
                    <a:lumMod val="50000"/>
                  </a:schemeClr>
                </a:solidFill>
                <a:latin typeface="Arial Black"/>
              </a:rPr>
              <a:t> in quanto la libreria viene prodotta a partire da un set di componenti connessi fra loro da legami reversibili. In tal modo i singoli componenti della libreria sono interconnessi da una rete di equilibri e, in condizioni termodinamiche, la concentrazione di ciascun componente è determinata dalla sua stabilità. Qualsiasi variazione che influenzi la  stabilità causerà delle variazioni  in questo equilibrio facendo variare la composizione delle libreria. Questo concetto fa si che le librerie </a:t>
            </a:r>
            <a:r>
              <a:rPr lang="it-IT" dirty="0" err="1" smtClean="0">
                <a:solidFill>
                  <a:schemeClr val="accent3">
                    <a:lumMod val="50000"/>
                  </a:schemeClr>
                </a:solidFill>
                <a:latin typeface="Arial Black"/>
              </a:rPr>
              <a:t>combinatoriali</a:t>
            </a:r>
            <a:r>
              <a:rPr lang="it-IT" dirty="0" smtClean="0">
                <a:solidFill>
                  <a:schemeClr val="accent3">
                    <a:lumMod val="50000"/>
                  </a:schemeClr>
                </a:solidFill>
                <a:latin typeface="Arial Black"/>
              </a:rPr>
              <a:t> dinamiche (DCL) siano degli strumenti ideali per la scoperta di specie coinvolte in riconoscimento di controparti biologici. </a:t>
            </a:r>
            <a:endParaRPr lang="it-IT" dirty="0">
              <a:solidFill>
                <a:schemeClr val="accent3">
                  <a:lumMod val="50000"/>
                </a:schemeClr>
              </a:solidFill>
              <a:latin typeface="Arial Black"/>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CasellaDiTesto 5"/>
          <p:cNvSpPr txBox="1"/>
          <p:nvPr/>
        </p:nvSpPr>
        <p:spPr>
          <a:xfrm>
            <a:off x="603404" y="1230797"/>
            <a:ext cx="8251173" cy="2092881"/>
          </a:xfrm>
          <a:prstGeom prst="rect">
            <a:avLst/>
          </a:prstGeom>
          <a:noFill/>
        </p:spPr>
        <p:txBody>
          <a:bodyPr wrap="square" rtlCol="0">
            <a:spAutoFit/>
          </a:bodyPr>
          <a:lstStyle/>
          <a:p>
            <a:pPr algn="just"/>
            <a:r>
              <a:rPr lang="it-IT" sz="1600" dirty="0" smtClean="0">
                <a:solidFill>
                  <a:srgbClr val="660066"/>
                </a:solidFill>
                <a:latin typeface="Arial Black"/>
              </a:rPr>
              <a:t>Ad esempio, se una molecola </a:t>
            </a:r>
            <a:r>
              <a:rPr lang="it-IT" sz="1600" i="1" dirty="0" err="1" smtClean="0">
                <a:solidFill>
                  <a:srgbClr val="660066"/>
                </a:solidFill>
                <a:latin typeface="Arial Black"/>
              </a:rPr>
              <a:t>guest</a:t>
            </a:r>
            <a:r>
              <a:rPr lang="it-IT" sz="1600" dirty="0" smtClean="0">
                <a:solidFill>
                  <a:srgbClr val="660066"/>
                </a:solidFill>
                <a:latin typeface="Arial Black"/>
              </a:rPr>
              <a:t> viene introdotta  in una libreria dinamica costituita da potenziali </a:t>
            </a:r>
            <a:r>
              <a:rPr lang="it-IT" sz="1600" i="1" dirty="0" err="1" smtClean="0">
                <a:solidFill>
                  <a:srgbClr val="660066"/>
                </a:solidFill>
                <a:latin typeface="Arial Black"/>
              </a:rPr>
              <a:t>hosts</a:t>
            </a:r>
            <a:r>
              <a:rPr lang="it-IT" sz="1600" i="1" dirty="0" smtClean="0">
                <a:solidFill>
                  <a:srgbClr val="660066"/>
                </a:solidFill>
                <a:latin typeface="Arial Black"/>
              </a:rPr>
              <a:t> </a:t>
            </a:r>
            <a:r>
              <a:rPr lang="it-IT" sz="1600" dirty="0" smtClean="0">
                <a:solidFill>
                  <a:srgbClr val="660066"/>
                </a:solidFill>
                <a:latin typeface="Arial Black"/>
              </a:rPr>
              <a:t>il miglior </a:t>
            </a:r>
            <a:r>
              <a:rPr lang="it-IT" sz="1600" i="1" dirty="0" err="1" smtClean="0">
                <a:solidFill>
                  <a:srgbClr val="660066"/>
                </a:solidFill>
                <a:latin typeface="Arial Black"/>
              </a:rPr>
              <a:t>host</a:t>
            </a:r>
            <a:r>
              <a:rPr lang="it-IT" sz="1600" dirty="0" smtClean="0">
                <a:solidFill>
                  <a:srgbClr val="660066"/>
                </a:solidFill>
                <a:latin typeface="Arial Black"/>
              </a:rPr>
              <a:t> verrà selezionato e legato; l’equilibrio si sposterà amplificando la molecola più adatta al </a:t>
            </a:r>
            <a:r>
              <a:rPr lang="it-IT" sz="1600" dirty="0" err="1" smtClean="0">
                <a:solidFill>
                  <a:srgbClr val="660066"/>
                </a:solidFill>
                <a:latin typeface="Arial Black"/>
              </a:rPr>
              <a:t>binding</a:t>
            </a:r>
            <a:r>
              <a:rPr lang="it-IT" sz="1600" dirty="0" smtClean="0">
                <a:solidFill>
                  <a:srgbClr val="660066"/>
                </a:solidFill>
                <a:latin typeface="Arial Black"/>
              </a:rPr>
              <a:t> e minimizzando la concentrazione dei cattivi </a:t>
            </a:r>
            <a:r>
              <a:rPr lang="it-IT" sz="1600" dirty="0" err="1" smtClean="0">
                <a:solidFill>
                  <a:srgbClr val="660066"/>
                </a:solidFill>
                <a:latin typeface="Arial Black"/>
              </a:rPr>
              <a:t>binders</a:t>
            </a:r>
            <a:r>
              <a:rPr lang="it-IT" sz="1600" dirty="0" smtClean="0">
                <a:solidFill>
                  <a:srgbClr val="660066"/>
                </a:solidFill>
                <a:latin typeface="Arial Black"/>
              </a:rPr>
              <a:t> all’interno della libreria. Le </a:t>
            </a:r>
            <a:r>
              <a:rPr lang="it-IT" sz="1600" dirty="0" err="1" smtClean="0">
                <a:solidFill>
                  <a:srgbClr val="660066"/>
                </a:solidFill>
                <a:latin typeface="Arial Black"/>
              </a:rPr>
              <a:t>DCL</a:t>
            </a:r>
            <a:r>
              <a:rPr lang="it-IT" sz="1600" dirty="0" smtClean="0">
                <a:solidFill>
                  <a:srgbClr val="660066"/>
                </a:solidFill>
                <a:latin typeface="Arial Black"/>
              </a:rPr>
              <a:t> possono essere </a:t>
            </a:r>
            <a:r>
              <a:rPr lang="it-IT" sz="1600" dirty="0" err="1" smtClean="0">
                <a:solidFill>
                  <a:srgbClr val="660066"/>
                </a:solidFill>
                <a:latin typeface="Arial Black"/>
              </a:rPr>
              <a:t>template</a:t>
            </a:r>
            <a:r>
              <a:rPr lang="it-IT" sz="1600" dirty="0" smtClean="0">
                <a:solidFill>
                  <a:srgbClr val="660066"/>
                </a:solidFill>
                <a:latin typeface="Arial Black"/>
              </a:rPr>
              <a:t> da recettori o da </a:t>
            </a:r>
            <a:r>
              <a:rPr lang="it-IT" sz="1600" dirty="0" err="1" smtClean="0">
                <a:solidFill>
                  <a:srgbClr val="660066"/>
                </a:solidFill>
                <a:latin typeface="Arial Black"/>
              </a:rPr>
              <a:t>ligandi</a:t>
            </a:r>
            <a:r>
              <a:rPr lang="it-IT" sz="1600" dirty="0" smtClean="0">
                <a:solidFill>
                  <a:srgbClr val="660066"/>
                </a:solidFill>
                <a:latin typeface="Arial Black"/>
              </a:rPr>
              <a:t>, come si vede in Figura. Nel primo caso si parla di </a:t>
            </a:r>
            <a:r>
              <a:rPr lang="it-IT" sz="1600" i="1" dirty="0" smtClean="0">
                <a:solidFill>
                  <a:srgbClr val="660066"/>
                </a:solidFill>
                <a:latin typeface="Arial Black"/>
              </a:rPr>
              <a:t>casting </a:t>
            </a:r>
            <a:r>
              <a:rPr lang="it-IT" sz="1600" dirty="0" smtClean="0">
                <a:solidFill>
                  <a:srgbClr val="660066"/>
                </a:solidFill>
                <a:latin typeface="Arial Black"/>
              </a:rPr>
              <a:t>e nel secondo di </a:t>
            </a:r>
            <a:r>
              <a:rPr lang="it-IT" sz="1600" i="1" dirty="0" err="1" smtClean="0">
                <a:solidFill>
                  <a:srgbClr val="660066"/>
                </a:solidFill>
                <a:latin typeface="Arial Black"/>
              </a:rPr>
              <a:t>molding</a:t>
            </a:r>
            <a:r>
              <a:rPr lang="it-IT" sz="1600" dirty="0" smtClean="0">
                <a:solidFill>
                  <a:srgbClr val="660066"/>
                </a:solidFill>
                <a:latin typeface="Arial Black"/>
              </a:rPr>
              <a:t>.</a:t>
            </a:r>
          </a:p>
          <a:p>
            <a:endParaRPr lang="it-IT" dirty="0"/>
          </a:p>
        </p:txBody>
      </p:sp>
      <p:pic>
        <p:nvPicPr>
          <p:cNvPr id="7" name="Immagine 6"/>
          <p:cNvPicPr>
            <a:picLocks noChangeAspect="1"/>
          </p:cNvPicPr>
          <p:nvPr/>
        </p:nvPicPr>
        <p:blipFill>
          <a:blip r:embed="rId2"/>
          <a:stretch>
            <a:fillRect/>
          </a:stretch>
        </p:blipFill>
        <p:spPr>
          <a:xfrm>
            <a:off x="2236393" y="2752379"/>
            <a:ext cx="5516624" cy="390542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445844" y="1308489"/>
            <a:ext cx="8203886" cy="2031325"/>
          </a:xfrm>
          <a:prstGeom prst="rect">
            <a:avLst/>
          </a:prstGeom>
          <a:noFill/>
        </p:spPr>
        <p:txBody>
          <a:bodyPr wrap="square" rtlCol="0">
            <a:spAutoFit/>
          </a:bodyPr>
          <a:lstStyle/>
          <a:p>
            <a:r>
              <a:rPr lang="it-IT" sz="1200" b="1" dirty="0">
                <a:solidFill>
                  <a:schemeClr val="tx2">
                    <a:lumMod val="75000"/>
                    <a:lumOff val="25000"/>
                  </a:schemeClr>
                </a:solidFill>
                <a:latin typeface="Arial Black"/>
                <a:cs typeface="Arial Black"/>
              </a:rPr>
              <a:t>La costruzione di una libreria dinamica può essere divisa in </a:t>
            </a:r>
            <a:r>
              <a:rPr lang="it-IT" sz="1200" b="1" dirty="0" smtClean="0">
                <a:solidFill>
                  <a:schemeClr val="tx2">
                    <a:lumMod val="75000"/>
                    <a:lumOff val="25000"/>
                  </a:schemeClr>
                </a:solidFill>
                <a:latin typeface="Arial Black"/>
                <a:cs typeface="Arial Black"/>
              </a:rPr>
              <a:t>4 </a:t>
            </a:r>
            <a:r>
              <a:rPr lang="it-IT" sz="1200" b="1" dirty="0">
                <a:solidFill>
                  <a:schemeClr val="tx2">
                    <a:lumMod val="75000"/>
                    <a:lumOff val="25000"/>
                  </a:schemeClr>
                </a:solidFill>
                <a:latin typeface="Arial Black"/>
                <a:cs typeface="Arial Black"/>
              </a:rPr>
              <a:t>passaggi:</a:t>
            </a:r>
          </a:p>
          <a:p>
            <a:pPr lvl="0"/>
            <a:r>
              <a:rPr lang="it-IT" sz="1200" b="1" dirty="0" smtClean="0">
                <a:solidFill>
                  <a:schemeClr val="tx2">
                    <a:lumMod val="75000"/>
                    <a:lumOff val="25000"/>
                  </a:schemeClr>
                </a:solidFill>
                <a:latin typeface="Arial Black"/>
                <a:cs typeface="Arial Black"/>
              </a:rPr>
              <a:t>1)selezionare  </a:t>
            </a:r>
            <a:r>
              <a:rPr lang="it-IT" sz="1200" b="1" dirty="0">
                <a:solidFill>
                  <a:schemeClr val="tx2">
                    <a:lumMod val="75000"/>
                    <a:lumOff val="25000"/>
                  </a:schemeClr>
                </a:solidFill>
                <a:latin typeface="Arial Black"/>
                <a:cs typeface="Arial Black"/>
              </a:rPr>
              <a:t>building </a:t>
            </a:r>
            <a:r>
              <a:rPr lang="it-IT" sz="1200" b="1" dirty="0" err="1">
                <a:solidFill>
                  <a:schemeClr val="tx2">
                    <a:lumMod val="75000"/>
                    <a:lumOff val="25000"/>
                  </a:schemeClr>
                </a:solidFill>
                <a:latin typeface="Arial Black"/>
                <a:cs typeface="Arial Black"/>
              </a:rPr>
              <a:t>blocks</a:t>
            </a:r>
            <a:r>
              <a:rPr lang="it-IT" sz="1200" b="1" dirty="0">
                <a:solidFill>
                  <a:schemeClr val="tx2">
                    <a:lumMod val="75000"/>
                    <a:lumOff val="25000"/>
                  </a:schemeClr>
                </a:solidFill>
                <a:latin typeface="Arial Black"/>
                <a:cs typeface="Arial Black"/>
              </a:rPr>
              <a:t> capaci di connettersi </a:t>
            </a:r>
            <a:r>
              <a:rPr lang="it-IT" sz="1200" b="1" dirty="0" err="1">
                <a:solidFill>
                  <a:schemeClr val="tx2">
                    <a:lumMod val="75000"/>
                    <a:lumOff val="25000"/>
                  </a:schemeClr>
                </a:solidFill>
                <a:latin typeface="Arial Black"/>
                <a:cs typeface="Arial Black"/>
              </a:rPr>
              <a:t>reversibilimente</a:t>
            </a:r>
            <a:r>
              <a:rPr lang="it-IT" sz="1200" b="1" dirty="0">
                <a:solidFill>
                  <a:schemeClr val="tx2">
                    <a:lumMod val="75000"/>
                    <a:lumOff val="25000"/>
                  </a:schemeClr>
                </a:solidFill>
                <a:latin typeface="Arial Black"/>
                <a:cs typeface="Arial Black"/>
              </a:rPr>
              <a:t> l’uno con l’altro</a:t>
            </a:r>
          </a:p>
          <a:p>
            <a:pPr lvl="0"/>
            <a:endParaRPr lang="it-IT" sz="1200" b="1" dirty="0" smtClean="0">
              <a:solidFill>
                <a:schemeClr val="tx2">
                  <a:lumMod val="75000"/>
                  <a:lumOff val="25000"/>
                </a:schemeClr>
              </a:solidFill>
              <a:latin typeface="Arial Black"/>
              <a:cs typeface="Arial Black"/>
            </a:endParaRPr>
          </a:p>
          <a:p>
            <a:pPr lvl="0"/>
            <a:r>
              <a:rPr lang="it-IT" sz="1200" b="1" dirty="0" smtClean="0">
                <a:solidFill>
                  <a:schemeClr val="tx2">
                    <a:lumMod val="75000"/>
                    <a:lumOff val="25000"/>
                  </a:schemeClr>
                </a:solidFill>
                <a:latin typeface="Arial Black"/>
                <a:cs typeface="Arial Black"/>
              </a:rPr>
              <a:t>2) definire </a:t>
            </a:r>
            <a:r>
              <a:rPr lang="it-IT" sz="1200" b="1" dirty="0">
                <a:solidFill>
                  <a:schemeClr val="tx2">
                    <a:lumMod val="75000"/>
                    <a:lumOff val="25000"/>
                  </a:schemeClr>
                </a:solidFill>
                <a:latin typeface="Arial Black"/>
                <a:cs typeface="Arial Black"/>
              </a:rPr>
              <a:t>le condizioni  in  cui la libreria vieni generata, che devono </a:t>
            </a:r>
            <a:r>
              <a:rPr lang="it-IT" sz="1200" b="1" dirty="0" smtClean="0">
                <a:solidFill>
                  <a:schemeClr val="tx2">
                    <a:lumMod val="75000"/>
                    <a:lumOff val="25000"/>
                  </a:schemeClr>
                </a:solidFill>
                <a:latin typeface="Arial Black"/>
                <a:cs typeface="Arial Black"/>
              </a:rPr>
              <a:t>assicurare </a:t>
            </a:r>
            <a:r>
              <a:rPr lang="it-IT" sz="1200" b="1" dirty="0">
                <a:solidFill>
                  <a:schemeClr val="tx2">
                    <a:lumMod val="75000"/>
                    <a:lumOff val="25000"/>
                  </a:schemeClr>
                </a:solidFill>
                <a:latin typeface="Arial Black"/>
                <a:cs typeface="Arial Black"/>
              </a:rPr>
              <a:t>che ai building </a:t>
            </a:r>
            <a:r>
              <a:rPr lang="it-IT" sz="1200" b="1" dirty="0" err="1">
                <a:solidFill>
                  <a:schemeClr val="tx2">
                    <a:lumMod val="75000"/>
                    <a:lumOff val="25000"/>
                  </a:schemeClr>
                </a:solidFill>
                <a:latin typeface="Arial Black"/>
                <a:cs typeface="Arial Black"/>
              </a:rPr>
              <a:t>blocks</a:t>
            </a:r>
            <a:r>
              <a:rPr lang="it-IT" sz="1200" b="1" dirty="0">
                <a:solidFill>
                  <a:schemeClr val="tx2">
                    <a:lumMod val="75000"/>
                    <a:lumOff val="25000"/>
                  </a:schemeClr>
                </a:solidFill>
                <a:latin typeface="Arial Black"/>
                <a:cs typeface="Arial Black"/>
              </a:rPr>
              <a:t> sia permesso di formare entità molecolari individuali in grado di </a:t>
            </a:r>
            <a:r>
              <a:rPr lang="it-IT" sz="1200" b="1" dirty="0" err="1">
                <a:solidFill>
                  <a:schemeClr val="tx2">
                    <a:lumMod val="75000"/>
                    <a:lumOff val="25000"/>
                  </a:schemeClr>
                </a:solidFill>
                <a:latin typeface="Arial Black"/>
                <a:cs typeface="Arial Black"/>
              </a:rPr>
              <a:t>interscambiare</a:t>
            </a:r>
            <a:r>
              <a:rPr lang="it-IT" sz="1200" b="1" dirty="0">
                <a:solidFill>
                  <a:schemeClr val="tx2">
                    <a:lumMod val="75000"/>
                    <a:lumOff val="25000"/>
                  </a:schemeClr>
                </a:solidFill>
                <a:latin typeface="Arial Black"/>
                <a:cs typeface="Arial Black"/>
              </a:rPr>
              <a:t> tra loro</a:t>
            </a:r>
          </a:p>
          <a:p>
            <a:pPr lvl="0"/>
            <a:endParaRPr lang="it-IT" sz="1200" b="1" dirty="0" smtClean="0">
              <a:solidFill>
                <a:schemeClr val="tx2">
                  <a:lumMod val="75000"/>
                  <a:lumOff val="25000"/>
                </a:schemeClr>
              </a:solidFill>
              <a:latin typeface="Arial Black"/>
              <a:cs typeface="Arial Black"/>
            </a:endParaRPr>
          </a:p>
          <a:p>
            <a:pPr lvl="0"/>
            <a:r>
              <a:rPr lang="it-IT" sz="1200" b="1" dirty="0" smtClean="0">
                <a:solidFill>
                  <a:schemeClr val="tx2">
                    <a:lumMod val="75000"/>
                    <a:lumOff val="25000"/>
                  </a:schemeClr>
                </a:solidFill>
                <a:latin typeface="Arial Black"/>
                <a:cs typeface="Arial Black"/>
              </a:rPr>
              <a:t>3)sottoporre </a:t>
            </a:r>
            <a:r>
              <a:rPr lang="it-IT" sz="1200" b="1" dirty="0">
                <a:solidFill>
                  <a:schemeClr val="tx2">
                    <a:lumMod val="75000"/>
                    <a:lumOff val="25000"/>
                  </a:schemeClr>
                </a:solidFill>
                <a:latin typeface="Arial Black"/>
                <a:cs typeface="Arial Black"/>
              </a:rPr>
              <a:t>la </a:t>
            </a:r>
            <a:r>
              <a:rPr lang="it-IT" sz="1200" b="1" dirty="0" smtClean="0">
                <a:solidFill>
                  <a:schemeClr val="tx2">
                    <a:lumMod val="75000"/>
                    <a:lumOff val="25000"/>
                  </a:schemeClr>
                </a:solidFill>
                <a:latin typeface="Arial Black"/>
                <a:cs typeface="Arial Black"/>
              </a:rPr>
              <a:t>libreria </a:t>
            </a:r>
            <a:r>
              <a:rPr lang="it-IT" sz="1200" b="1" dirty="0">
                <a:solidFill>
                  <a:schemeClr val="tx2">
                    <a:lumMod val="75000"/>
                    <a:lumOff val="25000"/>
                  </a:schemeClr>
                </a:solidFill>
                <a:latin typeface="Arial Black"/>
                <a:cs typeface="Arial Black"/>
              </a:rPr>
              <a:t>a selezione tramite un </a:t>
            </a:r>
            <a:r>
              <a:rPr lang="it-IT" sz="1200" b="1" dirty="0" err="1">
                <a:solidFill>
                  <a:schemeClr val="tx2">
                    <a:lumMod val="75000"/>
                    <a:lumOff val="25000"/>
                  </a:schemeClr>
                </a:solidFill>
                <a:latin typeface="Arial Black"/>
                <a:cs typeface="Arial Black"/>
              </a:rPr>
              <a:t>binding</a:t>
            </a:r>
            <a:r>
              <a:rPr lang="it-IT" sz="1200" b="1" dirty="0">
                <a:solidFill>
                  <a:schemeClr val="tx2">
                    <a:lumMod val="75000"/>
                    <a:lumOff val="25000"/>
                  </a:schemeClr>
                </a:solidFill>
                <a:latin typeface="Arial Black"/>
                <a:cs typeface="Arial Black"/>
              </a:rPr>
              <a:t> di affinità con  specie </a:t>
            </a:r>
            <a:r>
              <a:rPr lang="it-IT" sz="1200" b="1" dirty="0" smtClean="0">
                <a:solidFill>
                  <a:schemeClr val="tx2">
                    <a:lumMod val="75000"/>
                    <a:lumOff val="25000"/>
                  </a:schemeClr>
                </a:solidFill>
                <a:latin typeface="Arial Black"/>
                <a:cs typeface="Arial Black"/>
              </a:rPr>
              <a:t>molecolari </a:t>
            </a:r>
            <a:r>
              <a:rPr lang="it-IT" sz="1200" b="1" dirty="0">
                <a:solidFill>
                  <a:schemeClr val="tx2">
                    <a:lumMod val="75000"/>
                    <a:lumOff val="25000"/>
                  </a:schemeClr>
                </a:solidFill>
                <a:latin typeface="Arial Black"/>
                <a:cs typeface="Arial Black"/>
              </a:rPr>
              <a:t>determinate (</a:t>
            </a:r>
            <a:r>
              <a:rPr lang="it-IT" sz="1200" b="1" dirty="0" err="1">
                <a:solidFill>
                  <a:schemeClr val="tx2">
                    <a:lumMod val="75000"/>
                    <a:lumOff val="25000"/>
                  </a:schemeClr>
                </a:solidFill>
                <a:latin typeface="Arial Black"/>
                <a:cs typeface="Arial Black"/>
              </a:rPr>
              <a:t>template</a:t>
            </a:r>
            <a:r>
              <a:rPr lang="it-IT" sz="1200" b="1" dirty="0">
                <a:solidFill>
                  <a:schemeClr val="tx2">
                    <a:lumMod val="75000"/>
                    <a:lumOff val="25000"/>
                  </a:schemeClr>
                </a:solidFill>
                <a:latin typeface="Arial Black"/>
                <a:cs typeface="Arial Black"/>
              </a:rPr>
              <a:t>); si ottiene l’amplificazione del miglior binder </a:t>
            </a:r>
            <a:r>
              <a:rPr lang="it-IT" sz="1200" b="1" dirty="0" smtClean="0">
                <a:solidFill>
                  <a:schemeClr val="tx2">
                    <a:lumMod val="75000"/>
                    <a:lumOff val="25000"/>
                  </a:schemeClr>
                </a:solidFill>
                <a:latin typeface="Arial Black"/>
                <a:cs typeface="Arial Black"/>
              </a:rPr>
              <a:t>isolare </a:t>
            </a:r>
            <a:r>
              <a:rPr lang="it-IT" sz="1200" b="1" dirty="0">
                <a:solidFill>
                  <a:schemeClr val="tx2">
                    <a:lumMod val="75000"/>
                    <a:lumOff val="25000"/>
                  </a:schemeClr>
                </a:solidFill>
                <a:latin typeface="Arial Black"/>
                <a:cs typeface="Arial Black"/>
              </a:rPr>
              <a:t>(o </a:t>
            </a:r>
            <a:r>
              <a:rPr lang="it-IT" sz="1200" b="1" dirty="0" err="1">
                <a:solidFill>
                  <a:schemeClr val="tx2">
                    <a:lumMod val="75000"/>
                    <a:lumOff val="25000"/>
                  </a:schemeClr>
                </a:solidFill>
                <a:latin typeface="Arial Black"/>
                <a:cs typeface="Arial Black"/>
              </a:rPr>
              <a:t>risintetizzare</a:t>
            </a:r>
            <a:r>
              <a:rPr lang="it-IT" sz="1200" b="1" dirty="0">
                <a:solidFill>
                  <a:schemeClr val="tx2">
                    <a:lumMod val="75000"/>
                    <a:lumOff val="25000"/>
                  </a:schemeClr>
                </a:solidFill>
                <a:latin typeface="Arial Black"/>
                <a:cs typeface="Arial Black"/>
              </a:rPr>
              <a:t>) il miglior binder.</a:t>
            </a:r>
          </a:p>
          <a:p>
            <a:endParaRPr lang="en-US" dirty="0"/>
          </a:p>
        </p:txBody>
      </p:sp>
      <p:pic>
        <p:nvPicPr>
          <p:cNvPr id="3" name="Picture 2"/>
          <p:cNvPicPr>
            <a:picLocks noChangeAspect="1"/>
          </p:cNvPicPr>
          <p:nvPr/>
        </p:nvPicPr>
        <p:blipFill>
          <a:blip r:embed="rId2"/>
          <a:stretch>
            <a:fillRect/>
          </a:stretch>
        </p:blipFill>
        <p:spPr>
          <a:xfrm>
            <a:off x="828347" y="3677055"/>
            <a:ext cx="7336652" cy="2464134"/>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609242" y="1304243"/>
            <a:ext cx="5801588" cy="369332"/>
          </a:xfrm>
          <a:prstGeom prst="rect">
            <a:avLst/>
          </a:prstGeom>
          <a:noFill/>
        </p:spPr>
        <p:txBody>
          <a:bodyPr wrap="none" rtlCol="0">
            <a:spAutoFit/>
          </a:bodyPr>
          <a:lstStyle/>
          <a:p>
            <a:r>
              <a:rPr lang="it-IT" b="1" dirty="0">
                <a:solidFill>
                  <a:schemeClr val="accent1">
                    <a:lumMod val="75000"/>
                  </a:schemeClr>
                </a:solidFill>
                <a:latin typeface="Arial Black"/>
                <a:cs typeface="Arial Black"/>
              </a:rPr>
              <a:t>D</a:t>
            </a:r>
            <a:r>
              <a:rPr lang="it-IT" b="1" dirty="0" smtClean="0">
                <a:solidFill>
                  <a:schemeClr val="accent1">
                    <a:lumMod val="75000"/>
                  </a:schemeClr>
                </a:solidFill>
                <a:latin typeface="Arial Black"/>
                <a:cs typeface="Arial Black"/>
              </a:rPr>
              <a:t>ifferenze fra </a:t>
            </a:r>
            <a:r>
              <a:rPr lang="it-IT" b="1" dirty="0">
                <a:solidFill>
                  <a:schemeClr val="accent1">
                    <a:lumMod val="75000"/>
                  </a:schemeClr>
                </a:solidFill>
                <a:latin typeface="Arial Black"/>
                <a:cs typeface="Arial Black"/>
              </a:rPr>
              <a:t>l’approccio </a:t>
            </a:r>
            <a:r>
              <a:rPr lang="it-IT" b="1" dirty="0" smtClean="0">
                <a:solidFill>
                  <a:schemeClr val="accent1">
                    <a:lumMod val="75000"/>
                  </a:schemeClr>
                </a:solidFill>
                <a:latin typeface="Arial Black"/>
                <a:cs typeface="Arial Black"/>
              </a:rPr>
              <a:t>statico</a:t>
            </a:r>
            <a:r>
              <a:rPr lang="it-IT" b="1" dirty="0">
                <a:solidFill>
                  <a:schemeClr val="accent1">
                    <a:lumMod val="75000"/>
                  </a:schemeClr>
                </a:solidFill>
                <a:latin typeface="Arial Black"/>
                <a:cs typeface="Arial Black"/>
              </a:rPr>
              <a:t> </a:t>
            </a:r>
            <a:r>
              <a:rPr lang="it-IT" b="1" dirty="0" smtClean="0">
                <a:solidFill>
                  <a:schemeClr val="accent1">
                    <a:lumMod val="75000"/>
                  </a:schemeClr>
                </a:solidFill>
                <a:latin typeface="Arial Black"/>
                <a:cs typeface="Arial Black"/>
              </a:rPr>
              <a:t>e dinamico </a:t>
            </a:r>
            <a:endParaRPr lang="en-US" b="1" dirty="0">
              <a:solidFill>
                <a:schemeClr val="accent1">
                  <a:lumMod val="75000"/>
                </a:schemeClr>
              </a:solidFill>
              <a:latin typeface="Arial Black"/>
              <a:cs typeface="Arial Black"/>
            </a:endParaRPr>
          </a:p>
        </p:txBody>
      </p:sp>
      <p:pic>
        <p:nvPicPr>
          <p:cNvPr id="3" name="Picture 2"/>
          <p:cNvPicPr>
            <a:picLocks noChangeAspect="1"/>
          </p:cNvPicPr>
          <p:nvPr/>
        </p:nvPicPr>
        <p:blipFill>
          <a:blip r:embed="rId2"/>
          <a:stretch>
            <a:fillRect/>
          </a:stretch>
        </p:blipFill>
        <p:spPr>
          <a:xfrm>
            <a:off x="0" y="2070100"/>
            <a:ext cx="9144000" cy="2713748"/>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TextBox 5"/>
          <p:cNvSpPr txBox="1"/>
          <p:nvPr/>
        </p:nvSpPr>
        <p:spPr>
          <a:xfrm>
            <a:off x="609242" y="1304243"/>
            <a:ext cx="5801588" cy="369332"/>
          </a:xfrm>
          <a:prstGeom prst="rect">
            <a:avLst/>
          </a:prstGeom>
          <a:noFill/>
        </p:spPr>
        <p:txBody>
          <a:bodyPr wrap="none" rtlCol="0">
            <a:spAutoFit/>
          </a:bodyPr>
          <a:lstStyle/>
          <a:p>
            <a:r>
              <a:rPr lang="it-IT" b="1" dirty="0">
                <a:solidFill>
                  <a:schemeClr val="accent1">
                    <a:lumMod val="75000"/>
                  </a:schemeClr>
                </a:solidFill>
                <a:latin typeface="Arial Black"/>
                <a:cs typeface="Arial Black"/>
              </a:rPr>
              <a:t>D</a:t>
            </a:r>
            <a:r>
              <a:rPr lang="it-IT" b="1" dirty="0" smtClean="0">
                <a:solidFill>
                  <a:schemeClr val="accent1">
                    <a:lumMod val="75000"/>
                  </a:schemeClr>
                </a:solidFill>
                <a:latin typeface="Arial Black"/>
                <a:cs typeface="Arial Black"/>
              </a:rPr>
              <a:t>ifferenze fra </a:t>
            </a:r>
            <a:r>
              <a:rPr lang="it-IT" b="1" dirty="0">
                <a:solidFill>
                  <a:schemeClr val="accent1">
                    <a:lumMod val="75000"/>
                  </a:schemeClr>
                </a:solidFill>
                <a:latin typeface="Arial Black"/>
                <a:cs typeface="Arial Black"/>
              </a:rPr>
              <a:t>l’approccio </a:t>
            </a:r>
            <a:r>
              <a:rPr lang="it-IT" b="1" dirty="0" smtClean="0">
                <a:solidFill>
                  <a:schemeClr val="accent1">
                    <a:lumMod val="75000"/>
                  </a:schemeClr>
                </a:solidFill>
                <a:latin typeface="Arial Black"/>
                <a:cs typeface="Arial Black"/>
              </a:rPr>
              <a:t>statico</a:t>
            </a:r>
            <a:r>
              <a:rPr lang="it-IT" b="1" dirty="0">
                <a:solidFill>
                  <a:schemeClr val="accent1">
                    <a:lumMod val="75000"/>
                  </a:schemeClr>
                </a:solidFill>
                <a:latin typeface="Arial Black"/>
                <a:cs typeface="Arial Black"/>
              </a:rPr>
              <a:t> </a:t>
            </a:r>
            <a:r>
              <a:rPr lang="it-IT" b="1" dirty="0" smtClean="0">
                <a:solidFill>
                  <a:schemeClr val="accent1">
                    <a:lumMod val="75000"/>
                  </a:schemeClr>
                </a:solidFill>
                <a:latin typeface="Arial Black"/>
                <a:cs typeface="Arial Black"/>
              </a:rPr>
              <a:t>e dinamico </a:t>
            </a:r>
            <a:endParaRPr lang="en-US" b="1" dirty="0">
              <a:solidFill>
                <a:schemeClr val="accent1">
                  <a:lumMod val="75000"/>
                </a:schemeClr>
              </a:solidFill>
              <a:latin typeface="Arial Black"/>
              <a:cs typeface="Arial Black"/>
            </a:endParaRPr>
          </a:p>
        </p:txBody>
      </p:sp>
      <p:pic>
        <p:nvPicPr>
          <p:cNvPr id="2" name="Picture 1"/>
          <p:cNvPicPr>
            <a:picLocks noChangeAspect="1"/>
          </p:cNvPicPr>
          <p:nvPr/>
        </p:nvPicPr>
        <p:blipFill>
          <a:blip r:embed="rId2"/>
          <a:stretch>
            <a:fillRect/>
          </a:stretch>
        </p:blipFill>
        <p:spPr>
          <a:xfrm>
            <a:off x="1631067" y="1879139"/>
            <a:ext cx="5242217" cy="4520775"/>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617823" y="1613142"/>
            <a:ext cx="7362395" cy="3970318"/>
          </a:xfrm>
          <a:prstGeom prst="rect">
            <a:avLst/>
          </a:prstGeom>
          <a:noFill/>
        </p:spPr>
        <p:txBody>
          <a:bodyPr wrap="square" rtlCol="0">
            <a:spAutoFit/>
          </a:bodyPr>
          <a:lstStyle/>
          <a:p>
            <a:r>
              <a:rPr lang="it-IT" b="1" dirty="0">
                <a:solidFill>
                  <a:schemeClr val="tx2">
                    <a:lumMod val="75000"/>
                    <a:lumOff val="25000"/>
                  </a:schemeClr>
                </a:solidFill>
                <a:latin typeface="Arial Black"/>
                <a:cs typeface="Arial Black"/>
              </a:rPr>
              <a:t>Gli approcci utilizzati per ottenere delle condizioni di reazione reversibili sono diversi. Alcuni di questi sono:</a:t>
            </a:r>
          </a:p>
          <a:p>
            <a:pPr lvl="0"/>
            <a:endParaRPr lang="it-IT" b="1" dirty="0" smtClean="0">
              <a:solidFill>
                <a:schemeClr val="tx2">
                  <a:lumMod val="75000"/>
                  <a:lumOff val="25000"/>
                </a:schemeClr>
              </a:solidFill>
              <a:latin typeface="Arial Black"/>
              <a:cs typeface="Arial Black"/>
            </a:endParaRPr>
          </a:p>
          <a:p>
            <a:pPr lvl="0"/>
            <a:r>
              <a:rPr lang="it-IT" b="1" dirty="0" smtClean="0">
                <a:solidFill>
                  <a:schemeClr val="tx2">
                    <a:lumMod val="75000"/>
                    <a:lumOff val="25000"/>
                  </a:schemeClr>
                </a:solidFill>
                <a:latin typeface="Arial Black"/>
                <a:cs typeface="Arial Black"/>
              </a:rPr>
              <a:t>trans</a:t>
            </a:r>
            <a:r>
              <a:rPr lang="it-IT" b="1" dirty="0">
                <a:solidFill>
                  <a:schemeClr val="tx2">
                    <a:lumMod val="75000"/>
                    <a:lumOff val="25000"/>
                  </a:schemeClr>
                </a:solidFill>
                <a:latin typeface="Arial Black"/>
                <a:cs typeface="Arial Black"/>
              </a:rPr>
              <a:t>-esterificazione base catalizzata</a:t>
            </a:r>
          </a:p>
          <a:p>
            <a:pPr lvl="0"/>
            <a:endParaRPr lang="it-IT" b="1" dirty="0" smtClean="0">
              <a:solidFill>
                <a:schemeClr val="tx2">
                  <a:lumMod val="75000"/>
                  <a:lumOff val="25000"/>
                </a:schemeClr>
              </a:solidFill>
              <a:latin typeface="Arial Black"/>
              <a:cs typeface="Arial Black"/>
            </a:endParaRPr>
          </a:p>
          <a:p>
            <a:pPr lvl="0"/>
            <a:r>
              <a:rPr lang="it-IT" b="1" dirty="0" smtClean="0">
                <a:solidFill>
                  <a:schemeClr val="tx2">
                    <a:lumMod val="75000"/>
                    <a:lumOff val="25000"/>
                  </a:schemeClr>
                </a:solidFill>
                <a:latin typeface="Arial Black"/>
                <a:cs typeface="Arial Black"/>
              </a:rPr>
              <a:t>scambio </a:t>
            </a:r>
            <a:r>
              <a:rPr lang="it-IT" b="1" dirty="0">
                <a:solidFill>
                  <a:schemeClr val="tx2">
                    <a:lumMod val="75000"/>
                    <a:lumOff val="25000"/>
                  </a:schemeClr>
                </a:solidFill>
                <a:latin typeface="Arial Black"/>
                <a:cs typeface="Arial Black"/>
              </a:rPr>
              <a:t>di legami peptidici catalizzato da proteasi (</a:t>
            </a:r>
            <a:r>
              <a:rPr lang="it-IT" b="1" dirty="0" err="1">
                <a:solidFill>
                  <a:schemeClr val="tx2">
                    <a:lumMod val="75000"/>
                    <a:lumOff val="25000"/>
                  </a:schemeClr>
                </a:solidFill>
                <a:latin typeface="Arial Black"/>
                <a:cs typeface="Arial Black"/>
              </a:rPr>
              <a:t>transamidazione</a:t>
            </a:r>
            <a:r>
              <a:rPr lang="it-IT" b="1" dirty="0">
                <a:solidFill>
                  <a:schemeClr val="tx2">
                    <a:lumMod val="75000"/>
                    <a:lumOff val="25000"/>
                  </a:schemeClr>
                </a:solidFill>
                <a:latin typeface="Arial Black"/>
                <a:cs typeface="Arial Black"/>
              </a:rPr>
              <a:t>)</a:t>
            </a:r>
          </a:p>
          <a:p>
            <a:pPr lvl="0"/>
            <a:endParaRPr lang="it-IT" b="1" dirty="0" smtClean="0">
              <a:solidFill>
                <a:schemeClr val="tx2">
                  <a:lumMod val="75000"/>
                  <a:lumOff val="25000"/>
                </a:schemeClr>
              </a:solidFill>
              <a:latin typeface="Arial Black"/>
              <a:cs typeface="Arial Black"/>
            </a:endParaRPr>
          </a:p>
          <a:p>
            <a:pPr lvl="0"/>
            <a:r>
              <a:rPr lang="it-IT" b="1" dirty="0" smtClean="0">
                <a:solidFill>
                  <a:schemeClr val="tx2">
                    <a:lumMod val="75000"/>
                    <a:lumOff val="25000"/>
                  </a:schemeClr>
                </a:solidFill>
                <a:latin typeface="Arial Black"/>
                <a:cs typeface="Arial Black"/>
              </a:rPr>
              <a:t>scambio </a:t>
            </a:r>
            <a:r>
              <a:rPr lang="it-IT" b="1" dirty="0">
                <a:solidFill>
                  <a:schemeClr val="tx2">
                    <a:lumMod val="75000"/>
                    <a:lumOff val="25000"/>
                  </a:schemeClr>
                </a:solidFill>
                <a:latin typeface="Arial Black"/>
                <a:cs typeface="Arial Black"/>
              </a:rPr>
              <a:t>di legami disolfuro</a:t>
            </a:r>
          </a:p>
          <a:p>
            <a:pPr lvl="0"/>
            <a:endParaRPr lang="it-IT" b="1" dirty="0" smtClean="0">
              <a:solidFill>
                <a:schemeClr val="tx2">
                  <a:lumMod val="75000"/>
                  <a:lumOff val="25000"/>
                </a:schemeClr>
              </a:solidFill>
              <a:latin typeface="Arial Black"/>
              <a:cs typeface="Arial Black"/>
            </a:endParaRPr>
          </a:p>
          <a:p>
            <a:pPr lvl="0"/>
            <a:r>
              <a:rPr lang="it-IT" b="1" dirty="0" smtClean="0">
                <a:solidFill>
                  <a:schemeClr val="tx2">
                    <a:lumMod val="75000"/>
                    <a:lumOff val="25000"/>
                  </a:schemeClr>
                </a:solidFill>
                <a:latin typeface="Arial Black"/>
                <a:cs typeface="Arial Black"/>
              </a:rPr>
              <a:t>metatesi </a:t>
            </a:r>
            <a:r>
              <a:rPr lang="it-IT" b="1" dirty="0">
                <a:solidFill>
                  <a:schemeClr val="tx2">
                    <a:lumMod val="75000"/>
                    <a:lumOff val="25000"/>
                  </a:schemeClr>
                </a:solidFill>
                <a:latin typeface="Arial Black"/>
                <a:cs typeface="Arial Black"/>
              </a:rPr>
              <a:t>di olefine</a:t>
            </a:r>
          </a:p>
          <a:p>
            <a:pPr lvl="0"/>
            <a:endParaRPr lang="it-IT" b="1" dirty="0" smtClean="0">
              <a:solidFill>
                <a:schemeClr val="tx2">
                  <a:lumMod val="75000"/>
                  <a:lumOff val="25000"/>
                </a:schemeClr>
              </a:solidFill>
              <a:latin typeface="Arial Black"/>
              <a:cs typeface="Arial Black"/>
            </a:endParaRPr>
          </a:p>
          <a:p>
            <a:pPr lvl="0"/>
            <a:r>
              <a:rPr lang="it-IT" b="1" dirty="0" smtClean="0">
                <a:solidFill>
                  <a:schemeClr val="tx2">
                    <a:lumMod val="75000"/>
                    <a:lumOff val="25000"/>
                  </a:schemeClr>
                </a:solidFill>
                <a:latin typeface="Arial Black"/>
                <a:cs typeface="Arial Black"/>
              </a:rPr>
              <a:t>scambio </a:t>
            </a:r>
            <a:r>
              <a:rPr lang="it-IT" b="1" dirty="0">
                <a:solidFill>
                  <a:schemeClr val="tx2">
                    <a:lumMod val="75000"/>
                    <a:lumOff val="25000"/>
                  </a:schemeClr>
                </a:solidFill>
                <a:latin typeface="Arial Black"/>
                <a:cs typeface="Arial Black"/>
              </a:rPr>
              <a:t>a livello del legame C=</a:t>
            </a:r>
            <a:r>
              <a:rPr lang="it-IT" b="1" dirty="0" err="1">
                <a:solidFill>
                  <a:schemeClr val="tx2">
                    <a:lumMod val="75000"/>
                    <a:lumOff val="25000"/>
                  </a:schemeClr>
                </a:solidFill>
                <a:latin typeface="Arial Black"/>
                <a:cs typeface="Arial Black"/>
              </a:rPr>
              <a:t>N</a:t>
            </a:r>
            <a:endParaRPr lang="it-IT" b="1" dirty="0">
              <a:solidFill>
                <a:schemeClr val="tx2">
                  <a:lumMod val="75000"/>
                  <a:lumOff val="25000"/>
                </a:schemeClr>
              </a:solidFill>
              <a:latin typeface="Arial Black"/>
              <a:cs typeface="Arial Black"/>
            </a:endParaRPr>
          </a:p>
          <a:p>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pic>
        <p:nvPicPr>
          <p:cNvPr id="2" name="Picture 1"/>
          <p:cNvPicPr>
            <a:picLocks noChangeAspect="1"/>
          </p:cNvPicPr>
          <p:nvPr/>
        </p:nvPicPr>
        <p:blipFill>
          <a:blip r:embed="rId2"/>
          <a:stretch>
            <a:fillRect/>
          </a:stretch>
        </p:blipFill>
        <p:spPr>
          <a:xfrm>
            <a:off x="1726508" y="1355726"/>
            <a:ext cx="4880770" cy="5388118"/>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772279" y="1329984"/>
            <a:ext cx="2544286" cy="369332"/>
          </a:xfrm>
          <a:prstGeom prst="rect">
            <a:avLst/>
          </a:prstGeom>
          <a:noFill/>
        </p:spPr>
        <p:txBody>
          <a:bodyPr wrap="none" rtlCol="0">
            <a:spAutoFit/>
          </a:bodyPr>
          <a:lstStyle/>
          <a:p>
            <a:pPr lvl="0"/>
            <a:r>
              <a:rPr lang="it-IT" b="1" dirty="0">
                <a:solidFill>
                  <a:schemeClr val="tx2">
                    <a:lumMod val="75000"/>
                    <a:lumOff val="25000"/>
                  </a:schemeClr>
                </a:solidFill>
                <a:latin typeface="Arial Black"/>
                <a:cs typeface="Arial Black"/>
              </a:rPr>
              <a:t>metatesi di olefine</a:t>
            </a:r>
          </a:p>
        </p:txBody>
      </p:sp>
      <p:pic>
        <p:nvPicPr>
          <p:cNvPr id="3" name="Picture 2"/>
          <p:cNvPicPr>
            <a:picLocks noChangeAspect="1"/>
          </p:cNvPicPr>
          <p:nvPr/>
        </p:nvPicPr>
        <p:blipFill>
          <a:blip r:embed="rId2"/>
          <a:stretch>
            <a:fillRect/>
          </a:stretch>
        </p:blipFill>
        <p:spPr>
          <a:xfrm>
            <a:off x="772279" y="1762208"/>
            <a:ext cx="4735902" cy="4870554"/>
          </a:xfrm>
          <a:prstGeom prst="rect">
            <a:avLst/>
          </a:prstGeom>
        </p:spPr>
      </p:pic>
      <p:sp>
        <p:nvSpPr>
          <p:cNvPr id="6" name="TextBox 5"/>
          <p:cNvSpPr txBox="1"/>
          <p:nvPr/>
        </p:nvSpPr>
        <p:spPr>
          <a:xfrm>
            <a:off x="6083844" y="3663892"/>
            <a:ext cx="2378137" cy="369332"/>
          </a:xfrm>
          <a:prstGeom prst="rect">
            <a:avLst/>
          </a:prstGeom>
          <a:noFill/>
        </p:spPr>
        <p:txBody>
          <a:bodyPr wrap="none" rtlCol="0">
            <a:spAutoFit/>
          </a:bodyPr>
          <a:lstStyle/>
          <a:p>
            <a:r>
              <a:rPr lang="en-US" dirty="0" smtClean="0">
                <a:solidFill>
                  <a:srgbClr val="FF0000"/>
                </a:solidFill>
                <a:latin typeface="Arial Black"/>
                <a:cs typeface="Arial Black"/>
              </a:rPr>
              <a:t>Schema </a:t>
            </a:r>
            <a:r>
              <a:rPr lang="en-US" dirty="0" err="1" smtClean="0">
                <a:solidFill>
                  <a:srgbClr val="FF0000"/>
                </a:solidFill>
                <a:latin typeface="Arial Black"/>
                <a:cs typeface="Arial Black"/>
              </a:rPr>
              <a:t>generale</a:t>
            </a:r>
            <a:endParaRPr lang="en-US" dirty="0">
              <a:solidFill>
                <a:srgbClr val="FF0000"/>
              </a:solidFill>
              <a:latin typeface="Arial Black"/>
              <a:cs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7" name="Immagine 6"/>
          <p:cNvPicPr>
            <a:picLocks noChangeAspect="1"/>
          </p:cNvPicPr>
          <p:nvPr/>
        </p:nvPicPr>
        <p:blipFill>
          <a:blip r:embed="rId2"/>
          <a:stretch>
            <a:fillRect/>
          </a:stretch>
        </p:blipFill>
        <p:spPr>
          <a:xfrm>
            <a:off x="311149" y="1019660"/>
            <a:ext cx="5175089" cy="5699540"/>
          </a:xfrm>
          <a:prstGeom prst="rect">
            <a:avLst/>
          </a:prstGeom>
        </p:spPr>
      </p:pic>
      <p:sp>
        <p:nvSpPr>
          <p:cNvPr id="8" name="CasellaDiTesto 7"/>
          <p:cNvSpPr txBox="1"/>
          <p:nvPr/>
        </p:nvSpPr>
        <p:spPr>
          <a:xfrm>
            <a:off x="5683395" y="2559578"/>
            <a:ext cx="3049804" cy="1938992"/>
          </a:xfrm>
          <a:prstGeom prst="rect">
            <a:avLst/>
          </a:prstGeom>
          <a:noFill/>
        </p:spPr>
        <p:txBody>
          <a:bodyPr wrap="square" rtlCol="0">
            <a:spAutoFit/>
          </a:bodyPr>
          <a:lstStyle/>
          <a:p>
            <a:r>
              <a:rPr lang="en-US" sz="2000" b="1" dirty="0" err="1" smtClean="0">
                <a:solidFill>
                  <a:schemeClr val="tx2">
                    <a:lumMod val="75000"/>
                    <a:lumOff val="25000"/>
                  </a:schemeClr>
                </a:solidFill>
                <a:latin typeface="Comic Sans MS" charset="0"/>
              </a:rPr>
              <a:t>Principali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metodi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di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sintesi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analisi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e</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valutazione</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della</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attività</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biologica</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utilizzati</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nella</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chimica</a:t>
            </a:r>
            <a:r>
              <a:rPr lang="en-US" sz="2000" b="1" dirty="0" smtClean="0">
                <a:solidFill>
                  <a:schemeClr val="tx2">
                    <a:lumMod val="75000"/>
                    <a:lumOff val="25000"/>
                  </a:schemeClr>
                </a:solidFill>
                <a:latin typeface="Comic Sans MS" charset="0"/>
              </a:rPr>
              <a:t> </a:t>
            </a:r>
            <a:r>
              <a:rPr lang="en-US" sz="2000" b="1" dirty="0" err="1" smtClean="0">
                <a:solidFill>
                  <a:schemeClr val="tx2">
                    <a:lumMod val="75000"/>
                    <a:lumOff val="25000"/>
                  </a:schemeClr>
                </a:solidFill>
                <a:latin typeface="Comic Sans MS" charset="0"/>
              </a:rPr>
              <a:t>combinatoriale</a:t>
            </a:r>
            <a:endParaRPr lang="it-IT" sz="2000" dirty="0">
              <a:solidFill>
                <a:schemeClr val="tx2">
                  <a:lumMod val="75000"/>
                  <a:lumOff val="25000"/>
                </a:schemeClr>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411884" y="1810495"/>
            <a:ext cx="8354690" cy="3693319"/>
          </a:xfrm>
          <a:prstGeom prst="rect">
            <a:avLst/>
          </a:prstGeom>
          <a:noFill/>
        </p:spPr>
        <p:txBody>
          <a:bodyPr wrap="square" rtlCol="0">
            <a:spAutoFit/>
          </a:bodyPr>
          <a:lstStyle/>
          <a:p>
            <a:pPr algn="just"/>
            <a:r>
              <a:rPr lang="it-IT" dirty="0">
                <a:solidFill>
                  <a:schemeClr val="accent4">
                    <a:lumMod val="75000"/>
                  </a:schemeClr>
                </a:solidFill>
                <a:latin typeface="Arial Black"/>
                <a:cs typeface="Arial Black"/>
              </a:rPr>
              <a:t>Un esempio utile per illustrare  questo concetto è la sintesi di una libreria di </a:t>
            </a:r>
            <a:r>
              <a:rPr lang="it-IT" dirty="0" err="1">
                <a:solidFill>
                  <a:schemeClr val="accent4">
                    <a:lumMod val="75000"/>
                  </a:schemeClr>
                </a:solidFill>
                <a:latin typeface="Arial Black"/>
                <a:cs typeface="Arial Black"/>
              </a:rPr>
              <a:t>oligopeptidi</a:t>
            </a:r>
            <a:r>
              <a:rPr lang="it-IT" dirty="0">
                <a:solidFill>
                  <a:schemeClr val="accent4">
                    <a:lumMod val="75000"/>
                  </a:schemeClr>
                </a:solidFill>
                <a:latin typeface="Arial Black"/>
                <a:cs typeface="Arial Black"/>
              </a:rPr>
              <a:t> correlati alla β-endorfina utilizzando la </a:t>
            </a:r>
            <a:r>
              <a:rPr lang="it-IT" dirty="0" err="1">
                <a:solidFill>
                  <a:schemeClr val="accent4">
                    <a:lumMod val="75000"/>
                  </a:schemeClr>
                </a:solidFill>
                <a:latin typeface="Arial Black"/>
                <a:cs typeface="Arial Black"/>
              </a:rPr>
              <a:t>termolisina</a:t>
            </a:r>
            <a:r>
              <a:rPr lang="it-IT" dirty="0">
                <a:solidFill>
                  <a:schemeClr val="accent4">
                    <a:lumMod val="75000"/>
                  </a:schemeClr>
                </a:solidFill>
                <a:latin typeface="Arial Black"/>
                <a:cs typeface="Arial Black"/>
              </a:rPr>
              <a:t>, una proteasi di bassa specificità,  come catalizzatore. La reazione è stata condotta in condizioni in cui l’idrolisi e la sintesi procedono contemporaneamente, in modo da permettere l’interscambio dei legami peptidici. Quando la reazione viene eseguita in presenza di un </a:t>
            </a:r>
            <a:r>
              <a:rPr lang="it-IT" dirty="0" err="1" smtClean="0">
                <a:solidFill>
                  <a:schemeClr val="accent4">
                    <a:lumMod val="75000"/>
                  </a:schemeClr>
                </a:solidFill>
                <a:latin typeface="Arial Black"/>
                <a:cs typeface="Arial Black"/>
              </a:rPr>
              <a:t>templato</a:t>
            </a:r>
            <a:r>
              <a:rPr lang="it-IT" dirty="0" smtClean="0">
                <a:solidFill>
                  <a:schemeClr val="accent4">
                    <a:lumMod val="75000"/>
                  </a:schemeClr>
                </a:solidFill>
                <a:latin typeface="Arial Black"/>
                <a:cs typeface="Arial Black"/>
              </a:rPr>
              <a:t>, </a:t>
            </a:r>
            <a:r>
              <a:rPr lang="it-IT" dirty="0">
                <a:solidFill>
                  <a:schemeClr val="accent4">
                    <a:lumMod val="75000"/>
                  </a:schemeClr>
                </a:solidFill>
                <a:latin typeface="Arial Black"/>
                <a:cs typeface="Arial Black"/>
              </a:rPr>
              <a:t>ad esempio un anticorpo anti β-endorfina, si possono selezionare i peptidi che vengono riconosciuti dall’anticorpo e si legano ad esso. Per evitare che la </a:t>
            </a:r>
            <a:r>
              <a:rPr lang="it-IT" dirty="0" err="1">
                <a:solidFill>
                  <a:schemeClr val="accent4">
                    <a:lumMod val="75000"/>
                  </a:schemeClr>
                </a:solidFill>
                <a:latin typeface="Arial Black"/>
                <a:cs typeface="Arial Black"/>
              </a:rPr>
              <a:t>termolisina</a:t>
            </a:r>
            <a:r>
              <a:rPr lang="it-IT" dirty="0">
                <a:solidFill>
                  <a:schemeClr val="accent4">
                    <a:lumMod val="75000"/>
                  </a:schemeClr>
                </a:solidFill>
                <a:latin typeface="Arial Black"/>
                <a:cs typeface="Arial Black"/>
              </a:rPr>
              <a:t> digerisca gli anticorpi si opera separando le due proteine con una membrane di dialisi permeabile solo alle piccole molecole peptidiche.</a:t>
            </a:r>
          </a:p>
          <a:p>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pic>
        <p:nvPicPr>
          <p:cNvPr id="2" name="Picture 1"/>
          <p:cNvPicPr>
            <a:picLocks noChangeAspect="1"/>
          </p:cNvPicPr>
          <p:nvPr/>
        </p:nvPicPr>
        <p:blipFill>
          <a:blip r:embed="rId2"/>
          <a:stretch>
            <a:fillRect/>
          </a:stretch>
        </p:blipFill>
        <p:spPr>
          <a:xfrm>
            <a:off x="2333701" y="1390048"/>
            <a:ext cx="3934113" cy="5131165"/>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660730" y="1750431"/>
            <a:ext cx="7581497" cy="3416320"/>
          </a:xfrm>
          <a:prstGeom prst="rect">
            <a:avLst/>
          </a:prstGeom>
          <a:noFill/>
        </p:spPr>
        <p:txBody>
          <a:bodyPr wrap="square" rtlCol="0">
            <a:spAutoFit/>
          </a:bodyPr>
          <a:lstStyle/>
          <a:p>
            <a:pPr algn="just"/>
            <a:r>
              <a:rPr lang="it-IT" dirty="0">
                <a:solidFill>
                  <a:schemeClr val="accent1">
                    <a:lumMod val="75000"/>
                  </a:schemeClr>
                </a:solidFill>
                <a:latin typeface="Arial Black"/>
                <a:cs typeface="Arial Black"/>
              </a:rPr>
              <a:t>Un altro esempio riguarda l’applicazione della reazione di </a:t>
            </a:r>
            <a:r>
              <a:rPr lang="it-IT" dirty="0" err="1" smtClean="0">
                <a:solidFill>
                  <a:schemeClr val="accent1">
                    <a:lumMod val="75000"/>
                  </a:schemeClr>
                </a:solidFill>
                <a:latin typeface="Arial Black"/>
                <a:cs typeface="Arial Black"/>
              </a:rPr>
              <a:t>transimminazione</a:t>
            </a:r>
            <a:r>
              <a:rPr lang="it-IT" dirty="0" smtClean="0">
                <a:solidFill>
                  <a:schemeClr val="accent1">
                    <a:lumMod val="75000"/>
                  </a:schemeClr>
                </a:solidFill>
                <a:latin typeface="Arial Black"/>
                <a:cs typeface="Arial Black"/>
              </a:rPr>
              <a:t> </a:t>
            </a:r>
            <a:r>
              <a:rPr lang="it-IT" dirty="0">
                <a:solidFill>
                  <a:schemeClr val="accent1">
                    <a:lumMod val="75000"/>
                  </a:schemeClr>
                </a:solidFill>
                <a:latin typeface="Arial Black"/>
                <a:cs typeface="Arial Black"/>
              </a:rPr>
              <a:t>alla sintesi di una libreria di inibitori dell’</a:t>
            </a:r>
            <a:r>
              <a:rPr lang="it-IT" dirty="0" err="1">
                <a:solidFill>
                  <a:schemeClr val="accent1">
                    <a:lumMod val="75000"/>
                  </a:schemeClr>
                </a:solidFill>
                <a:latin typeface="Arial Black"/>
                <a:cs typeface="Arial Black"/>
              </a:rPr>
              <a:t>anidrasi</a:t>
            </a:r>
            <a:r>
              <a:rPr lang="it-IT" dirty="0">
                <a:solidFill>
                  <a:schemeClr val="accent1">
                    <a:lumMod val="75000"/>
                  </a:schemeClr>
                </a:solidFill>
                <a:latin typeface="Arial Black"/>
                <a:cs typeface="Arial Black"/>
              </a:rPr>
              <a:t> carbonica. Questo enzima ha nel sito attivo  una tasca contenente uno Zn(II) ed un adiacente sito lipofilo. Gli inibitori più potenti nella loro struttura </a:t>
            </a:r>
            <a:r>
              <a:rPr lang="it-IT" dirty="0" smtClean="0">
                <a:solidFill>
                  <a:schemeClr val="accent1">
                    <a:lumMod val="75000"/>
                  </a:schemeClr>
                </a:solidFill>
                <a:latin typeface="Arial Black"/>
                <a:cs typeface="Arial Black"/>
              </a:rPr>
              <a:t>presentano </a:t>
            </a:r>
            <a:r>
              <a:rPr lang="it-IT" dirty="0">
                <a:solidFill>
                  <a:schemeClr val="accent1">
                    <a:lumMod val="75000"/>
                  </a:schemeClr>
                </a:solidFill>
                <a:latin typeface="Arial Black"/>
                <a:cs typeface="Arial Black"/>
              </a:rPr>
              <a:t>un gruppo solfonamidico legato ad un sostituente lipofilo. La DCL è stata costruita a partire da 3 aldeidi e 4 </a:t>
            </a:r>
            <a:r>
              <a:rPr lang="it-IT" dirty="0" smtClean="0">
                <a:solidFill>
                  <a:schemeClr val="accent1">
                    <a:lumMod val="75000"/>
                  </a:schemeClr>
                </a:solidFill>
                <a:latin typeface="Arial Black"/>
                <a:cs typeface="Arial Black"/>
              </a:rPr>
              <a:t>ammine </a:t>
            </a:r>
            <a:r>
              <a:rPr lang="it-IT" dirty="0">
                <a:solidFill>
                  <a:schemeClr val="accent1">
                    <a:lumMod val="75000"/>
                  </a:schemeClr>
                </a:solidFill>
                <a:latin typeface="Arial Black"/>
                <a:cs typeface="Arial Black"/>
              </a:rPr>
              <a:t>(12 diversi componenti).  Per ridurre le </a:t>
            </a:r>
            <a:r>
              <a:rPr lang="it-IT" dirty="0" err="1" smtClean="0">
                <a:solidFill>
                  <a:schemeClr val="accent1">
                    <a:lumMod val="75000"/>
                  </a:schemeClr>
                </a:solidFill>
                <a:latin typeface="Arial Black"/>
                <a:cs typeface="Arial Black"/>
              </a:rPr>
              <a:t>immine</a:t>
            </a:r>
            <a:r>
              <a:rPr lang="it-IT" dirty="0" smtClean="0">
                <a:solidFill>
                  <a:schemeClr val="accent1">
                    <a:lumMod val="75000"/>
                  </a:schemeClr>
                </a:solidFill>
                <a:latin typeface="Arial Black"/>
                <a:cs typeface="Arial Black"/>
              </a:rPr>
              <a:t> </a:t>
            </a:r>
            <a:r>
              <a:rPr lang="it-IT" dirty="0">
                <a:solidFill>
                  <a:schemeClr val="accent1">
                    <a:lumMod val="75000"/>
                  </a:schemeClr>
                </a:solidFill>
                <a:latin typeface="Arial Black"/>
                <a:cs typeface="Arial Black"/>
              </a:rPr>
              <a:t>ad </a:t>
            </a:r>
            <a:r>
              <a:rPr lang="it-IT" dirty="0" smtClean="0">
                <a:solidFill>
                  <a:schemeClr val="accent1">
                    <a:lumMod val="75000"/>
                  </a:schemeClr>
                </a:solidFill>
                <a:latin typeface="Arial Black"/>
                <a:cs typeface="Arial Black"/>
              </a:rPr>
              <a:t>ammine </a:t>
            </a:r>
            <a:r>
              <a:rPr lang="it-IT" dirty="0">
                <a:solidFill>
                  <a:schemeClr val="accent1">
                    <a:lumMod val="75000"/>
                  </a:schemeClr>
                </a:solidFill>
                <a:latin typeface="Arial Black"/>
                <a:cs typeface="Arial Black"/>
              </a:rPr>
              <a:t>è stato utilizzato </a:t>
            </a:r>
            <a:r>
              <a:rPr lang="it-IT" dirty="0" err="1" smtClean="0">
                <a:solidFill>
                  <a:schemeClr val="accent1">
                    <a:lumMod val="75000"/>
                  </a:schemeClr>
                </a:solidFill>
                <a:latin typeface="Arial Black"/>
                <a:cs typeface="Arial Black"/>
              </a:rPr>
              <a:t>Sodiocianoboroidruro</a:t>
            </a:r>
            <a:r>
              <a:rPr lang="it-IT" dirty="0">
                <a:solidFill>
                  <a:schemeClr val="accent1">
                    <a:lumMod val="75000"/>
                  </a:schemeClr>
                </a:solidFill>
                <a:latin typeface="Arial Black"/>
                <a:cs typeface="Arial Black"/>
              </a:rPr>
              <a:t>. Una delle </a:t>
            </a:r>
            <a:r>
              <a:rPr lang="it-IT" dirty="0" err="1" smtClean="0">
                <a:solidFill>
                  <a:schemeClr val="accent1">
                    <a:lumMod val="75000"/>
                  </a:schemeClr>
                </a:solidFill>
                <a:latin typeface="Arial Black"/>
                <a:cs typeface="Arial Black"/>
              </a:rPr>
              <a:t>immine</a:t>
            </a:r>
            <a:r>
              <a:rPr lang="it-IT" dirty="0" smtClean="0">
                <a:solidFill>
                  <a:schemeClr val="accent1">
                    <a:lumMod val="75000"/>
                  </a:schemeClr>
                </a:solidFill>
                <a:latin typeface="Arial Black"/>
                <a:cs typeface="Arial Black"/>
              </a:rPr>
              <a:t> </a:t>
            </a:r>
            <a:r>
              <a:rPr lang="it-IT" dirty="0">
                <a:solidFill>
                  <a:schemeClr val="accent1">
                    <a:lumMod val="75000"/>
                  </a:schemeClr>
                </a:solidFill>
                <a:latin typeface="Arial Black"/>
                <a:cs typeface="Arial Black"/>
              </a:rPr>
              <a:t>che si formano per reazione di interscambio (aldeide </a:t>
            </a:r>
            <a:r>
              <a:rPr lang="it-IT" dirty="0" err="1">
                <a:solidFill>
                  <a:schemeClr val="accent1">
                    <a:lumMod val="75000"/>
                  </a:schemeClr>
                </a:solidFill>
                <a:latin typeface="Arial Black"/>
                <a:cs typeface="Arial Black"/>
              </a:rPr>
              <a:t>benzensolfonamidica</a:t>
            </a:r>
            <a:r>
              <a:rPr lang="it-IT" dirty="0">
                <a:solidFill>
                  <a:schemeClr val="accent1">
                    <a:lumMod val="75000"/>
                  </a:schemeClr>
                </a:solidFill>
                <a:latin typeface="Arial Black"/>
                <a:cs typeface="Arial Black"/>
              </a:rPr>
              <a:t> + </a:t>
            </a:r>
            <a:r>
              <a:rPr lang="it-IT" dirty="0" err="1">
                <a:solidFill>
                  <a:schemeClr val="accent1">
                    <a:lumMod val="75000"/>
                  </a:schemeClr>
                </a:solidFill>
                <a:latin typeface="Arial Black"/>
                <a:cs typeface="Arial Black"/>
              </a:rPr>
              <a:t>benzilamina</a:t>
            </a:r>
            <a:r>
              <a:rPr lang="it-IT" dirty="0">
                <a:solidFill>
                  <a:schemeClr val="accent1">
                    <a:lumMod val="75000"/>
                  </a:schemeClr>
                </a:solidFill>
                <a:latin typeface="Arial Black"/>
                <a:cs typeface="Arial Black"/>
              </a:rPr>
              <a:t>) si lega preferenzialmente all’</a:t>
            </a:r>
            <a:r>
              <a:rPr lang="it-IT" dirty="0" err="1">
                <a:solidFill>
                  <a:schemeClr val="accent1">
                    <a:lumMod val="75000"/>
                  </a:schemeClr>
                </a:solidFill>
                <a:latin typeface="Arial Black"/>
                <a:cs typeface="Arial Black"/>
              </a:rPr>
              <a:t>anidrasi</a:t>
            </a:r>
            <a:r>
              <a:rPr lang="it-IT" dirty="0">
                <a:solidFill>
                  <a:schemeClr val="accent1">
                    <a:lumMod val="75000"/>
                  </a:schemeClr>
                </a:solidFill>
                <a:latin typeface="Arial Black"/>
                <a:cs typeface="Arial Black"/>
              </a:rPr>
              <a:t> carbonica </a:t>
            </a:r>
            <a:endParaRPr lang="en-US" dirty="0">
              <a:solidFill>
                <a:schemeClr val="accent1">
                  <a:lumMod val="75000"/>
                </a:schemeClr>
              </a:solidFill>
              <a:latin typeface="Arial Black"/>
              <a:cs typeface="Arial Black"/>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pic>
        <p:nvPicPr>
          <p:cNvPr id="2" name="Picture 1"/>
          <p:cNvPicPr>
            <a:picLocks noChangeAspect="1"/>
          </p:cNvPicPr>
          <p:nvPr/>
        </p:nvPicPr>
        <p:blipFill>
          <a:blip r:embed="rId2"/>
          <a:stretch>
            <a:fillRect/>
          </a:stretch>
        </p:blipFill>
        <p:spPr>
          <a:xfrm>
            <a:off x="2211856" y="1230797"/>
            <a:ext cx="3949216" cy="5407342"/>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7" name="Rectangle 2"/>
          <p:cNvSpPr>
            <a:spLocks noGrp="1" noChangeArrowheads="1"/>
          </p:cNvSpPr>
          <p:nvPr>
            <p:ph type="title"/>
          </p:nvPr>
        </p:nvSpPr>
        <p:spPr>
          <a:xfrm>
            <a:off x="685800" y="1310786"/>
            <a:ext cx="7772400" cy="1143000"/>
          </a:xfrm>
        </p:spPr>
        <p:txBody>
          <a:bodyPr/>
          <a:lstStyle/>
          <a:p>
            <a:pPr eaLnBrk="1" hangingPunct="1"/>
            <a:r>
              <a:rPr lang="en-US" sz="3600" dirty="0">
                <a:latin typeface="Arial" charset="0"/>
                <a:ea typeface="ＭＳ Ｐゴシック" charset="0"/>
              </a:rPr>
              <a:t>Defining a </a:t>
            </a:r>
            <a:r>
              <a:rPr lang="ja-JP" altLang="en-US" sz="3600" dirty="0">
                <a:latin typeface="Arial" charset="0"/>
                <a:ea typeface="ＭＳ Ｐゴシック" charset="0"/>
              </a:rPr>
              <a:t>“</a:t>
            </a:r>
            <a:r>
              <a:rPr lang="en-US" sz="3600" dirty="0">
                <a:latin typeface="Arial" charset="0"/>
                <a:ea typeface="ＭＳ Ｐゴシック" charset="0"/>
              </a:rPr>
              <a:t>Click</a:t>
            </a:r>
            <a:r>
              <a:rPr lang="ja-JP" altLang="en-US" sz="3600" dirty="0">
                <a:latin typeface="Arial" charset="0"/>
                <a:ea typeface="ＭＳ Ｐゴシック" charset="0"/>
              </a:rPr>
              <a:t>”</a:t>
            </a:r>
            <a:r>
              <a:rPr lang="en-US" sz="3600" dirty="0">
                <a:latin typeface="Arial" charset="0"/>
                <a:ea typeface="ＭＳ Ｐゴシック" charset="0"/>
              </a:rPr>
              <a:t> Chemistry Reaction</a:t>
            </a:r>
            <a:endParaRPr lang="en-US" dirty="0">
              <a:latin typeface="Arial" charset="0"/>
              <a:ea typeface="ＭＳ Ｐゴシック" charset="0"/>
            </a:endParaRPr>
          </a:p>
        </p:txBody>
      </p:sp>
      <p:sp>
        <p:nvSpPr>
          <p:cNvPr id="9" name="Rectangle 3"/>
          <p:cNvSpPr txBox="1">
            <a:spLocks noChangeArrowheads="1"/>
          </p:cNvSpPr>
          <p:nvPr/>
        </p:nvSpPr>
        <p:spPr>
          <a:xfrm>
            <a:off x="458714" y="2590800"/>
            <a:ext cx="4953000" cy="4267200"/>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ja-JP" altLang="en-US" i="1" dirty="0" smtClean="0">
                <a:latin typeface="Arial" charset="0"/>
                <a:ea typeface="ＭＳ Ｐゴシック" charset="0"/>
              </a:rPr>
              <a:t>“</a:t>
            </a:r>
            <a:r>
              <a:rPr lang="en-US" i="1" dirty="0" smtClean="0">
                <a:latin typeface="Arial" charset="0"/>
                <a:ea typeface="ＭＳ Ｐゴシック" charset="0"/>
              </a:rPr>
              <a:t>  </a:t>
            </a:r>
            <a:r>
              <a:rPr lang="en-US" sz="2300" i="1" dirty="0" smtClean="0">
                <a:latin typeface="Arial" charset="0"/>
                <a:ea typeface="ＭＳ Ｐゴシック" charset="0"/>
              </a:rPr>
              <a:t>A click reaction must be modular, wide in scope, high yielding, create only inoffensive by-products (that can be removed without chromatography), are stereospecific, simple to perform and that require benign or easily removed solvent. </a:t>
            </a:r>
            <a:r>
              <a:rPr lang="ja-JP" altLang="en-US" sz="2300" i="1" dirty="0" smtClean="0">
                <a:latin typeface="Arial" charset="0"/>
                <a:ea typeface="ＭＳ Ｐゴシック" charset="0"/>
              </a:rPr>
              <a:t>”</a:t>
            </a:r>
            <a:endParaRPr lang="en-US" sz="2300" i="1" dirty="0" smtClean="0">
              <a:latin typeface="Arial" charset="0"/>
              <a:ea typeface="ＭＳ Ｐゴシック" charset="0"/>
            </a:endParaRPr>
          </a:p>
          <a:p>
            <a:pPr>
              <a:buFontTx/>
              <a:buNone/>
            </a:pPr>
            <a:r>
              <a:rPr lang="en-US" sz="2300" i="1" dirty="0" smtClean="0">
                <a:latin typeface="Arial" charset="0"/>
                <a:ea typeface="ＭＳ Ｐゴシック" charset="0"/>
              </a:rPr>
              <a:t>			</a:t>
            </a:r>
          </a:p>
          <a:p>
            <a:pPr>
              <a:buFontTx/>
              <a:buNone/>
            </a:pPr>
            <a:r>
              <a:rPr lang="en-US" sz="2300" i="1" dirty="0" smtClean="0">
                <a:latin typeface="Arial" charset="0"/>
                <a:ea typeface="ＭＳ Ｐゴシック" charset="0"/>
              </a:rPr>
              <a:t>		- Barry </a:t>
            </a:r>
            <a:r>
              <a:rPr lang="en-US" sz="2300" i="1" dirty="0" err="1" smtClean="0">
                <a:latin typeface="Arial" charset="0"/>
                <a:ea typeface="ＭＳ Ｐゴシック" charset="0"/>
              </a:rPr>
              <a:t>Sharpless</a:t>
            </a:r>
            <a:endParaRPr lang="en-US" sz="2300" dirty="0" smtClean="0">
              <a:latin typeface="Arial" charset="0"/>
              <a:ea typeface="ＭＳ Ｐゴシック" charset="0"/>
            </a:endParaRPr>
          </a:p>
          <a:p>
            <a:pPr>
              <a:buFontTx/>
              <a:buNone/>
            </a:pPr>
            <a:r>
              <a:rPr lang="en-US" sz="2100" i="1" dirty="0" smtClean="0">
                <a:latin typeface="Arial" charset="0"/>
                <a:ea typeface="ＭＳ Ｐゴシック" charset="0"/>
              </a:rPr>
              <a:t>		</a:t>
            </a:r>
            <a:endParaRPr lang="en-US" sz="2100" i="1" dirty="0">
              <a:latin typeface="Arial" charset="0"/>
              <a:ea typeface="ＭＳ Ｐゴシック" charset="0"/>
            </a:endParaRPr>
          </a:p>
        </p:txBody>
      </p:sp>
      <p:sp>
        <p:nvSpPr>
          <p:cNvPr id="10" name="Text Box 4"/>
          <p:cNvSpPr txBox="1">
            <a:spLocks noChangeArrowheads="1"/>
          </p:cNvSpPr>
          <p:nvPr/>
        </p:nvSpPr>
        <p:spPr bwMode="auto">
          <a:xfrm>
            <a:off x="304800" y="6400800"/>
            <a:ext cx="7778389"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Kolb, H.C.; Finn, M.G.; Sharpless, B.K. </a:t>
            </a:r>
            <a:r>
              <a:rPr lang="en-US" sz="1000" i="1"/>
              <a:t>Angew. Chem. Int. Ed.  </a:t>
            </a:r>
            <a:r>
              <a:rPr lang="en-US" sz="1000" b="1"/>
              <a:t>2001</a:t>
            </a:r>
            <a:r>
              <a:rPr lang="en-US" sz="1000"/>
              <a:t>, 40, 2004-2021.</a:t>
            </a:r>
            <a:endParaRPr lang="en-US" sz="1400"/>
          </a:p>
        </p:txBody>
      </p:sp>
      <p:sp>
        <p:nvSpPr>
          <p:cNvPr id="11" name="Rectangle 5"/>
          <p:cNvSpPr>
            <a:spLocks noChangeArrowheads="1"/>
          </p:cNvSpPr>
          <p:nvPr/>
        </p:nvSpPr>
        <p:spPr bwMode="auto">
          <a:xfrm>
            <a:off x="1277938" y="5676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2" name="Content Placeholder 11" descr="k-barry-sharpless-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4628" y="2649136"/>
            <a:ext cx="2379663" cy="327660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5"/>
          <p:cNvSpPr/>
          <p:nvPr/>
        </p:nvSpPr>
        <p:spPr>
          <a:xfrm>
            <a:off x="1170485" y="2046900"/>
            <a:ext cx="6480574" cy="2862323"/>
          </a:xfrm>
          <a:prstGeom prst="rect">
            <a:avLst/>
          </a:prstGeom>
        </p:spPr>
        <p:txBody>
          <a:bodyPr wrap="square">
            <a:spAutoFit/>
          </a:bodyPr>
          <a:lstStyle/>
          <a:p>
            <a:pPr algn="just"/>
            <a:r>
              <a:rPr lang="en-US" dirty="0">
                <a:solidFill>
                  <a:schemeClr val="tx2">
                    <a:lumMod val="75000"/>
                    <a:lumOff val="25000"/>
                  </a:schemeClr>
                </a:solidFill>
                <a:latin typeface="Arial Black"/>
                <a:cs typeface="Arial Black"/>
              </a:rPr>
              <a:t>La click chemistry, </a:t>
            </a:r>
            <a:r>
              <a:rPr lang="en-US" dirty="0" err="1">
                <a:solidFill>
                  <a:schemeClr val="tx2">
                    <a:lumMod val="75000"/>
                    <a:lumOff val="25000"/>
                  </a:schemeClr>
                </a:solidFill>
                <a:latin typeface="Arial Black"/>
                <a:cs typeface="Arial Black"/>
              </a:rPr>
              <a:t>termine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che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si</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può</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tradurre</a:t>
            </a:r>
            <a:r>
              <a:rPr lang="en-US" dirty="0">
                <a:solidFill>
                  <a:schemeClr val="tx2">
                    <a:lumMod val="75000"/>
                    <a:lumOff val="25000"/>
                  </a:schemeClr>
                </a:solidFill>
                <a:latin typeface="Arial Black"/>
                <a:cs typeface="Arial Black"/>
              </a:rPr>
              <a:t> come "</a:t>
            </a:r>
            <a:r>
              <a:rPr lang="en-US" dirty="0" err="1">
                <a:solidFill>
                  <a:schemeClr val="tx2">
                    <a:lumMod val="75000"/>
                    <a:lumOff val="25000"/>
                  </a:schemeClr>
                </a:solidFill>
                <a:latin typeface="Arial Black"/>
                <a:cs typeface="Arial Black"/>
              </a:rPr>
              <a:t>chimica</a:t>
            </a:r>
            <a:r>
              <a:rPr lang="en-US" dirty="0">
                <a:solidFill>
                  <a:schemeClr val="tx2">
                    <a:lumMod val="75000"/>
                    <a:lumOff val="25000"/>
                  </a:schemeClr>
                </a:solidFill>
                <a:latin typeface="Arial Black"/>
                <a:cs typeface="Arial Black"/>
              </a:rPr>
              <a:t> a </a:t>
            </a:r>
            <a:r>
              <a:rPr lang="en-US" dirty="0" err="1">
                <a:solidFill>
                  <a:schemeClr val="tx2">
                    <a:lumMod val="75000"/>
                    <a:lumOff val="25000"/>
                  </a:schemeClr>
                </a:solidFill>
                <a:latin typeface="Arial Black"/>
                <a:cs typeface="Arial Black"/>
              </a:rPr>
              <a:t>scatto</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è</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una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filosofia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della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chimica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introdotta</a:t>
            </a:r>
            <a:r>
              <a:rPr lang="en-US" dirty="0">
                <a:solidFill>
                  <a:schemeClr val="tx2">
                    <a:lumMod val="75000"/>
                    <a:lumOff val="25000"/>
                  </a:schemeClr>
                </a:solidFill>
                <a:latin typeface="Arial Black"/>
                <a:cs typeface="Arial Black"/>
              </a:rPr>
              <a:t> da </a:t>
            </a:r>
            <a:r>
              <a:rPr lang="en-US" dirty="0">
                <a:solidFill>
                  <a:schemeClr val="tx2">
                    <a:lumMod val="75000"/>
                    <a:lumOff val="25000"/>
                  </a:schemeClr>
                </a:solidFill>
                <a:latin typeface="Arial Black"/>
                <a:cs typeface="Arial Black"/>
                <a:hlinkClick r:id="rId2"/>
              </a:rPr>
              <a:t>Barry Sharpless</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nel</a:t>
            </a:r>
            <a:r>
              <a:rPr lang="en-US" dirty="0">
                <a:solidFill>
                  <a:schemeClr val="tx2">
                    <a:lumMod val="75000"/>
                    <a:lumOff val="25000"/>
                  </a:schemeClr>
                </a:solidFill>
                <a:latin typeface="Arial Black"/>
                <a:cs typeface="Arial Black"/>
              </a:rPr>
              <a:t> 2001</a:t>
            </a:r>
            <a:r>
              <a:rPr lang="en-US" dirty="0" smtClean="0">
                <a:solidFill>
                  <a:schemeClr val="tx2">
                    <a:lumMod val="75000"/>
                    <a:lumOff val="25000"/>
                  </a:schemeClr>
                </a:solidFill>
                <a:latin typeface="Arial Black"/>
                <a:cs typeface="Arial Black"/>
              </a:rPr>
              <a:t>, </a:t>
            </a:r>
            <a:r>
              <a:rPr lang="en-US" dirty="0">
                <a:solidFill>
                  <a:schemeClr val="tx2">
                    <a:lumMod val="75000"/>
                    <a:lumOff val="25000"/>
                  </a:schemeClr>
                </a:solidFill>
                <a:latin typeface="Arial Black"/>
                <a:cs typeface="Arial Black"/>
              </a:rPr>
              <a:t>e </a:t>
            </a:r>
            <a:r>
              <a:rPr lang="en-US" dirty="0" err="1">
                <a:solidFill>
                  <a:schemeClr val="tx2">
                    <a:lumMod val="75000"/>
                    <a:lumOff val="25000"/>
                  </a:schemeClr>
                </a:solidFill>
                <a:latin typeface="Arial Black"/>
                <a:cs typeface="Arial Black"/>
              </a:rPr>
              <a:t>si</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riferisce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alla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possibilità</a:t>
            </a:r>
            <a:r>
              <a:rPr lang="en-US" dirty="0">
                <a:solidFill>
                  <a:schemeClr val="tx2">
                    <a:lumMod val="75000"/>
                    <a:lumOff val="25000"/>
                  </a:schemeClr>
                </a:solidFill>
                <a:latin typeface="Arial Black"/>
                <a:cs typeface="Arial Black"/>
              </a:rPr>
              <a:t> di </a:t>
            </a:r>
            <a:r>
              <a:rPr lang="en-US" dirty="0" err="1">
                <a:solidFill>
                  <a:schemeClr val="tx2">
                    <a:lumMod val="75000"/>
                    <a:lumOff val="25000"/>
                  </a:schemeClr>
                </a:solidFill>
                <a:latin typeface="Arial Black"/>
                <a:cs typeface="Arial Black"/>
              </a:rPr>
              <a:t>sintetizzare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sostanze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complesse</a:t>
            </a:r>
            <a:r>
              <a:rPr lang="en-US" dirty="0">
                <a:solidFill>
                  <a:schemeClr val="tx2">
                    <a:lumMod val="75000"/>
                    <a:lumOff val="25000"/>
                  </a:schemeClr>
                </a:solidFill>
                <a:latin typeface="Arial Black"/>
                <a:cs typeface="Arial Black"/>
              </a:rPr>
              <a:t> in </a:t>
            </a:r>
            <a:r>
              <a:rPr lang="en-US" dirty="0" err="1">
                <a:solidFill>
                  <a:schemeClr val="tx2">
                    <a:lumMod val="75000"/>
                    <a:lumOff val="25000"/>
                  </a:schemeClr>
                </a:solidFill>
                <a:latin typeface="Arial Black"/>
                <a:cs typeface="Arial Black"/>
              </a:rPr>
              <a:t>modo</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semplice</a:t>
            </a:r>
            <a:r>
              <a:rPr lang="en-US" dirty="0">
                <a:solidFill>
                  <a:schemeClr val="tx2">
                    <a:lumMod val="75000"/>
                    <a:lumOff val="25000"/>
                  </a:schemeClr>
                </a:solidFill>
                <a:latin typeface="Arial Black"/>
                <a:cs typeface="Arial Black"/>
              </a:rPr>
              <a:t> e </a:t>
            </a:r>
            <a:r>
              <a:rPr lang="en-US" dirty="0" err="1">
                <a:solidFill>
                  <a:schemeClr val="tx2">
                    <a:lumMod val="75000"/>
                    <a:lumOff val="25000"/>
                  </a:schemeClr>
                </a:solidFill>
                <a:latin typeface="Arial Black"/>
                <a:cs typeface="Arial Black"/>
              </a:rPr>
              <a:t>rapido</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unendo</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molecole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più</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piccole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Questo</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tipo</a:t>
            </a:r>
            <a:r>
              <a:rPr lang="en-US" dirty="0">
                <a:solidFill>
                  <a:schemeClr val="tx2">
                    <a:lumMod val="75000"/>
                    <a:lumOff val="25000"/>
                  </a:schemeClr>
                </a:solidFill>
                <a:latin typeface="Arial Black"/>
                <a:cs typeface="Arial Black"/>
              </a:rPr>
              <a:t> di </a:t>
            </a:r>
            <a:r>
              <a:rPr lang="en-US" dirty="0" err="1">
                <a:solidFill>
                  <a:schemeClr val="tx2">
                    <a:lumMod val="75000"/>
                    <a:lumOff val="25000"/>
                  </a:schemeClr>
                </a:solidFill>
                <a:latin typeface="Arial Black"/>
                <a:cs typeface="Arial Black"/>
              </a:rPr>
              <a:t>reattività</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si</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ispira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alla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natura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che</a:t>
            </a:r>
            <a:r>
              <a:rPr lang="en-US" dirty="0">
                <a:solidFill>
                  <a:schemeClr val="tx2">
                    <a:lumMod val="75000"/>
                    <a:lumOff val="25000"/>
                  </a:schemeClr>
                </a:solidFill>
                <a:latin typeface="Arial Black"/>
                <a:cs typeface="Arial Black"/>
              </a:rPr>
              <a:t> operando per lo </a:t>
            </a:r>
            <a:r>
              <a:rPr lang="en-US" dirty="0" err="1">
                <a:solidFill>
                  <a:schemeClr val="tx2">
                    <a:lumMod val="75000"/>
                    <a:lumOff val="25000"/>
                  </a:schemeClr>
                </a:solidFill>
                <a:latin typeface="Arial Black"/>
                <a:cs typeface="Arial Black"/>
              </a:rPr>
              <a:t>più</a:t>
            </a:r>
            <a:r>
              <a:rPr lang="en-US" dirty="0">
                <a:solidFill>
                  <a:schemeClr val="tx2">
                    <a:lumMod val="75000"/>
                    <a:lumOff val="25000"/>
                  </a:schemeClr>
                </a:solidFill>
                <a:latin typeface="Arial Black"/>
                <a:cs typeface="Arial Black"/>
              </a:rPr>
              <a:t> in </a:t>
            </a:r>
            <a:r>
              <a:rPr lang="en-US" dirty="0" err="1">
                <a:solidFill>
                  <a:schemeClr val="tx2">
                    <a:lumMod val="75000"/>
                    <a:lumOff val="25000"/>
                  </a:schemeClr>
                </a:solidFill>
                <a:latin typeface="Arial Black"/>
                <a:cs typeface="Arial Black"/>
              </a:rPr>
              <a:t>ambiente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acquoso</a:t>
            </a:r>
            <a:r>
              <a:rPr lang="en-US" dirty="0">
                <a:solidFill>
                  <a:schemeClr val="tx2">
                    <a:lumMod val="75000"/>
                    <a:lumOff val="25000"/>
                  </a:schemeClr>
                </a:solidFill>
                <a:latin typeface="Arial Black"/>
                <a:cs typeface="Arial Black"/>
              </a:rPr>
              <a:t> produce </a:t>
            </a:r>
            <a:r>
              <a:rPr lang="en-US" dirty="0" err="1">
                <a:solidFill>
                  <a:schemeClr val="tx2">
                    <a:lumMod val="75000"/>
                    <a:lumOff val="25000"/>
                  </a:schemeClr>
                </a:solidFill>
                <a:latin typeface="Arial Black"/>
                <a:cs typeface="Arial Black"/>
              </a:rPr>
              <a:t>una</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enorme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varietà</a:t>
            </a:r>
            <a:r>
              <a:rPr lang="en-US" dirty="0">
                <a:solidFill>
                  <a:schemeClr val="tx2">
                    <a:lumMod val="75000"/>
                    <a:lumOff val="25000"/>
                  </a:schemeClr>
                </a:solidFill>
                <a:latin typeface="Arial Black"/>
                <a:cs typeface="Arial Black"/>
              </a:rPr>
              <a:t> di </a:t>
            </a:r>
            <a:r>
              <a:rPr lang="en-US" dirty="0" err="1">
                <a:solidFill>
                  <a:schemeClr val="tx2">
                    <a:lumMod val="75000"/>
                    <a:lumOff val="25000"/>
                  </a:schemeClr>
                </a:solidFill>
                <a:latin typeface="Arial Black"/>
                <a:cs typeface="Arial Black"/>
              </a:rPr>
              <a:t>molecole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complesse</a:t>
            </a:r>
            <a:r>
              <a:rPr lang="en-US" dirty="0">
                <a:solidFill>
                  <a:schemeClr val="tx2">
                    <a:lumMod val="75000"/>
                    <a:lumOff val="25000"/>
                  </a:schemeClr>
                </a:solidFill>
                <a:latin typeface="Arial Black"/>
                <a:cs typeface="Arial Black"/>
              </a:rPr>
              <a:t> a </a:t>
            </a:r>
            <a:r>
              <a:rPr lang="en-US" dirty="0" err="1">
                <a:solidFill>
                  <a:schemeClr val="tx2">
                    <a:lumMod val="75000"/>
                    <a:lumOff val="25000"/>
                  </a:schemeClr>
                </a:solidFill>
                <a:latin typeface="Arial Black"/>
                <a:cs typeface="Arial Black"/>
              </a:rPr>
              <a:t>partire</a:t>
            </a:r>
            <a:r>
              <a:rPr lang="en-US" dirty="0">
                <a:solidFill>
                  <a:schemeClr val="tx2">
                    <a:lumMod val="75000"/>
                    <a:lumOff val="25000"/>
                  </a:schemeClr>
                </a:solidFill>
                <a:latin typeface="Arial Black"/>
                <a:cs typeface="Arial Black"/>
              </a:rPr>
              <a:t> da </a:t>
            </a:r>
            <a:r>
              <a:rPr lang="en-US" dirty="0" err="1">
                <a:solidFill>
                  <a:schemeClr val="tx2">
                    <a:lumMod val="75000"/>
                    <a:lumOff val="25000"/>
                  </a:schemeClr>
                </a:solidFill>
                <a:latin typeface="Arial Black"/>
                <a:cs typeface="Arial Black"/>
              </a:rPr>
              <a:t>poche</a:t>
            </a:r>
            <a:r>
              <a:rPr lang="en-US" dirty="0">
                <a:solidFill>
                  <a:schemeClr val="tx2">
                    <a:lumMod val="75000"/>
                    <a:lumOff val="25000"/>
                  </a:schemeClr>
                </a:solidFill>
                <a:latin typeface="Arial Black"/>
                <a:cs typeface="Arial Black"/>
              </a:rPr>
              <a:t> </a:t>
            </a:r>
            <a:r>
              <a:rPr lang="en-US" dirty="0" err="1">
                <a:solidFill>
                  <a:schemeClr val="tx2">
                    <a:lumMod val="75000"/>
                    <a:lumOff val="25000"/>
                  </a:schemeClr>
                </a:solidFill>
                <a:latin typeface="Arial Black"/>
                <a:cs typeface="Arial Black"/>
              </a:rPr>
              <a:t>molecole</a:t>
            </a:r>
            <a:r>
              <a:rPr lang="en-US" dirty="0">
                <a:solidFill>
                  <a:schemeClr val="tx2">
                    <a:lumMod val="75000"/>
                    <a:lumOff val="25000"/>
                  </a:schemeClr>
                </a:solidFill>
                <a:latin typeface="Arial Black"/>
                <a:cs typeface="Arial Black"/>
              </a:rPr>
              <a:t> di base.</a:t>
            </a:r>
            <a:endParaRPr lang="it-IT" dirty="0">
              <a:solidFill>
                <a:schemeClr val="tx2">
                  <a:lumMod val="75000"/>
                  <a:lumOff val="25000"/>
                </a:schemeClr>
              </a:solidFill>
              <a:latin typeface="Arial Black"/>
              <a:cs typeface="Arial Black"/>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9" name="TextBox 8"/>
          <p:cNvSpPr txBox="1"/>
          <p:nvPr/>
        </p:nvSpPr>
        <p:spPr>
          <a:xfrm>
            <a:off x="720794" y="1364306"/>
            <a:ext cx="7791439" cy="5355313"/>
          </a:xfrm>
          <a:prstGeom prst="rect">
            <a:avLst/>
          </a:prstGeom>
          <a:noFill/>
        </p:spPr>
        <p:txBody>
          <a:bodyPr wrap="square" rtlCol="0">
            <a:spAutoFit/>
          </a:bodyPr>
          <a:lstStyle/>
          <a:p>
            <a:r>
              <a:rPr lang="it-IT" dirty="0">
                <a:solidFill>
                  <a:schemeClr val="accent3">
                    <a:lumMod val="75000"/>
                  </a:schemeClr>
                </a:solidFill>
                <a:latin typeface="Arial Black"/>
                <a:cs typeface="Arial Black"/>
              </a:rPr>
              <a:t>Per fare parte della click </a:t>
            </a:r>
            <a:r>
              <a:rPr lang="it-IT" dirty="0" err="1">
                <a:solidFill>
                  <a:schemeClr val="accent3">
                    <a:lumMod val="75000"/>
                  </a:schemeClr>
                </a:solidFill>
                <a:latin typeface="Arial Black"/>
                <a:cs typeface="Arial Black"/>
              </a:rPr>
              <a:t>chemistry</a:t>
            </a:r>
            <a:r>
              <a:rPr lang="it-IT" dirty="0">
                <a:solidFill>
                  <a:schemeClr val="accent3">
                    <a:lumMod val="75000"/>
                  </a:schemeClr>
                </a:solidFill>
                <a:latin typeface="Arial Black"/>
                <a:cs typeface="Arial Black"/>
              </a:rPr>
              <a:t>, le reazioni devono (o dovrebbero idealmente</a:t>
            </a:r>
            <a:r>
              <a:rPr lang="it-IT" dirty="0" smtClean="0">
                <a:solidFill>
                  <a:schemeClr val="accent3">
                    <a:lumMod val="75000"/>
                  </a:schemeClr>
                </a:solidFill>
                <a:latin typeface="Arial Black"/>
                <a:cs typeface="Arial Black"/>
              </a:rPr>
              <a:t>):</a:t>
            </a:r>
            <a:endParaRPr lang="it-IT" dirty="0">
              <a:solidFill>
                <a:schemeClr val="accent3">
                  <a:lumMod val="75000"/>
                </a:schemeClr>
              </a:solidFill>
              <a:latin typeface="Arial Black"/>
              <a:cs typeface="Arial Black"/>
            </a:endParaRPr>
          </a:p>
          <a:p>
            <a:endParaRPr lang="it-IT" dirty="0" smtClean="0"/>
          </a:p>
          <a:p>
            <a:pPr algn="just"/>
            <a:r>
              <a:rPr lang="it-IT" dirty="0" smtClean="0">
                <a:solidFill>
                  <a:schemeClr val="tx2">
                    <a:lumMod val="75000"/>
                    <a:lumOff val="25000"/>
                  </a:schemeClr>
                </a:solidFill>
                <a:latin typeface="Arial Black"/>
                <a:cs typeface="Arial Black"/>
              </a:rPr>
              <a:t>essere </a:t>
            </a:r>
            <a:r>
              <a:rPr lang="it-IT" dirty="0">
                <a:solidFill>
                  <a:schemeClr val="tx2">
                    <a:lumMod val="75000"/>
                    <a:lumOff val="25000"/>
                  </a:schemeClr>
                </a:solidFill>
                <a:latin typeface="Arial Black"/>
                <a:cs typeface="Arial Black"/>
              </a:rPr>
              <a:t>modulari e versatili</a:t>
            </a:r>
          </a:p>
          <a:p>
            <a:pPr algn="just"/>
            <a:endParaRPr lang="it-IT" dirty="0">
              <a:solidFill>
                <a:schemeClr val="tx2">
                  <a:lumMod val="75000"/>
                  <a:lumOff val="25000"/>
                </a:schemeClr>
              </a:solidFill>
              <a:latin typeface="Arial Black"/>
              <a:cs typeface="Arial Black"/>
            </a:endParaRPr>
          </a:p>
          <a:p>
            <a:pPr algn="just"/>
            <a:r>
              <a:rPr lang="it-IT" dirty="0" smtClean="0">
                <a:solidFill>
                  <a:schemeClr val="tx2">
                    <a:lumMod val="75000"/>
                    <a:lumOff val="25000"/>
                  </a:schemeClr>
                </a:solidFill>
                <a:latin typeface="Arial Black"/>
                <a:cs typeface="Arial Black"/>
              </a:rPr>
              <a:t>dare </a:t>
            </a:r>
            <a:r>
              <a:rPr lang="it-IT" dirty="0">
                <a:solidFill>
                  <a:schemeClr val="tx2">
                    <a:lumMod val="75000"/>
                    <a:lumOff val="25000"/>
                  </a:schemeClr>
                </a:solidFill>
                <a:latin typeface="Arial Black"/>
                <a:cs typeface="Arial Black"/>
              </a:rPr>
              <a:t>rese molto elevate </a:t>
            </a:r>
          </a:p>
          <a:p>
            <a:pPr algn="just"/>
            <a:endParaRPr lang="it-IT" dirty="0" smtClean="0">
              <a:solidFill>
                <a:schemeClr val="tx2">
                  <a:lumMod val="75000"/>
                  <a:lumOff val="25000"/>
                </a:schemeClr>
              </a:solidFill>
              <a:latin typeface="Arial Black"/>
              <a:cs typeface="Arial Black"/>
            </a:endParaRPr>
          </a:p>
          <a:p>
            <a:pPr algn="just"/>
            <a:r>
              <a:rPr lang="it-IT" dirty="0" smtClean="0">
                <a:solidFill>
                  <a:schemeClr val="tx2">
                    <a:lumMod val="75000"/>
                    <a:lumOff val="25000"/>
                  </a:schemeClr>
                </a:solidFill>
                <a:latin typeface="Arial Black"/>
                <a:cs typeface="Arial Black"/>
              </a:rPr>
              <a:t>formare </a:t>
            </a:r>
            <a:r>
              <a:rPr lang="it-IT" dirty="0">
                <a:solidFill>
                  <a:schemeClr val="tx2">
                    <a:lumMod val="75000"/>
                    <a:lumOff val="25000"/>
                  </a:schemeClr>
                </a:solidFill>
                <a:latin typeface="Arial Black"/>
                <a:cs typeface="Arial Black"/>
              </a:rPr>
              <a:t>prodotti secondari inoffensivi</a:t>
            </a:r>
          </a:p>
          <a:p>
            <a:pPr algn="just"/>
            <a:endParaRPr lang="it-IT" dirty="0" smtClean="0">
              <a:solidFill>
                <a:schemeClr val="tx2">
                  <a:lumMod val="75000"/>
                  <a:lumOff val="25000"/>
                </a:schemeClr>
              </a:solidFill>
              <a:latin typeface="Arial Black"/>
              <a:cs typeface="Arial Black"/>
            </a:endParaRPr>
          </a:p>
          <a:p>
            <a:pPr algn="just"/>
            <a:r>
              <a:rPr lang="it-IT" dirty="0" smtClean="0">
                <a:solidFill>
                  <a:schemeClr val="tx2">
                    <a:lumMod val="75000"/>
                    <a:lumOff val="25000"/>
                  </a:schemeClr>
                </a:solidFill>
                <a:latin typeface="Arial Black"/>
                <a:cs typeface="Arial Black"/>
              </a:rPr>
              <a:t>essere </a:t>
            </a:r>
            <a:r>
              <a:rPr lang="it-IT" dirty="0">
                <a:solidFill>
                  <a:schemeClr val="tx2">
                    <a:lumMod val="75000"/>
                    <a:lumOff val="25000"/>
                  </a:schemeClr>
                </a:solidFill>
                <a:latin typeface="Arial Black"/>
                <a:cs typeface="Arial Black"/>
              </a:rPr>
              <a:t>stereospecifiche </a:t>
            </a:r>
          </a:p>
          <a:p>
            <a:pPr algn="just"/>
            <a:endParaRPr lang="it-IT" dirty="0" smtClean="0">
              <a:solidFill>
                <a:schemeClr val="tx2">
                  <a:lumMod val="75000"/>
                  <a:lumOff val="25000"/>
                </a:schemeClr>
              </a:solidFill>
              <a:latin typeface="Arial Black"/>
              <a:cs typeface="Arial Black"/>
            </a:endParaRPr>
          </a:p>
          <a:p>
            <a:pPr algn="just"/>
            <a:r>
              <a:rPr lang="it-IT" dirty="0" smtClean="0">
                <a:solidFill>
                  <a:schemeClr val="tx2">
                    <a:lumMod val="75000"/>
                    <a:lumOff val="25000"/>
                  </a:schemeClr>
                </a:solidFill>
                <a:latin typeface="Arial Black"/>
                <a:cs typeface="Arial Black"/>
              </a:rPr>
              <a:t>avere </a:t>
            </a:r>
            <a:r>
              <a:rPr lang="it-IT" dirty="0">
                <a:solidFill>
                  <a:schemeClr val="tx2">
                    <a:lumMod val="75000"/>
                    <a:lumOff val="25000"/>
                  </a:schemeClr>
                </a:solidFill>
                <a:latin typeface="Arial Black"/>
                <a:cs typeface="Arial Black"/>
              </a:rPr>
              <a:t>una forza trainante termodinamica elevata (&gt;80 </a:t>
            </a:r>
            <a:r>
              <a:rPr lang="it-IT" dirty="0" err="1">
                <a:solidFill>
                  <a:schemeClr val="tx2">
                    <a:lumMod val="75000"/>
                    <a:lumOff val="25000"/>
                  </a:schemeClr>
                </a:solidFill>
                <a:latin typeface="Arial Black"/>
                <a:cs typeface="Arial Black"/>
              </a:rPr>
              <a:t>kj</a:t>
            </a:r>
            <a:r>
              <a:rPr lang="it-IT" dirty="0">
                <a:solidFill>
                  <a:schemeClr val="tx2">
                    <a:lumMod val="75000"/>
                    <a:lumOff val="25000"/>
                  </a:schemeClr>
                </a:solidFill>
                <a:latin typeface="Arial Black"/>
                <a:cs typeface="Arial Black"/>
              </a:rPr>
              <a:t>/</a:t>
            </a:r>
            <a:r>
              <a:rPr lang="it-IT" dirty="0" err="1">
                <a:solidFill>
                  <a:schemeClr val="tx2">
                    <a:lumMod val="75000"/>
                    <a:lumOff val="25000"/>
                  </a:schemeClr>
                </a:solidFill>
                <a:latin typeface="Arial Black"/>
                <a:cs typeface="Arial Black"/>
              </a:rPr>
              <a:t>mol</a:t>
            </a:r>
            <a:r>
              <a:rPr lang="it-IT" dirty="0">
                <a:solidFill>
                  <a:schemeClr val="tx2">
                    <a:lumMod val="75000"/>
                    <a:lumOff val="25000"/>
                  </a:schemeClr>
                </a:solidFill>
                <a:latin typeface="Arial Black"/>
                <a:cs typeface="Arial Black"/>
              </a:rPr>
              <a:t>) per favorire una reazione rapida e completa verso un singolo prodotto di reazione. Si dice che in questo caso la reazione è caricata a molla (</a:t>
            </a:r>
            <a:r>
              <a:rPr lang="it-IT" dirty="0" err="1">
                <a:solidFill>
                  <a:schemeClr val="tx2">
                    <a:lumMod val="75000"/>
                    <a:lumOff val="25000"/>
                  </a:schemeClr>
                </a:solidFill>
                <a:latin typeface="Arial Black"/>
                <a:cs typeface="Arial Black"/>
              </a:rPr>
              <a:t>spring</a:t>
            </a:r>
            <a:r>
              <a:rPr lang="it-IT" dirty="0">
                <a:solidFill>
                  <a:schemeClr val="tx2">
                    <a:lumMod val="75000"/>
                    <a:lumOff val="25000"/>
                  </a:schemeClr>
                </a:solidFill>
                <a:latin typeface="Arial Black"/>
                <a:cs typeface="Arial Black"/>
              </a:rPr>
              <a:t> </a:t>
            </a:r>
            <a:r>
              <a:rPr lang="it-IT" dirty="0" err="1">
                <a:solidFill>
                  <a:schemeClr val="tx2">
                    <a:lumMod val="75000"/>
                    <a:lumOff val="25000"/>
                  </a:schemeClr>
                </a:solidFill>
                <a:latin typeface="Arial Black"/>
                <a:cs typeface="Arial Black"/>
              </a:rPr>
              <a:t>loaded</a:t>
            </a:r>
            <a:r>
              <a:rPr lang="it-IT" dirty="0">
                <a:solidFill>
                  <a:schemeClr val="tx2">
                    <a:lumMod val="75000"/>
                    <a:lumOff val="25000"/>
                  </a:schemeClr>
                </a:solidFill>
                <a:latin typeface="Arial Black"/>
                <a:cs typeface="Arial Black"/>
              </a:rPr>
              <a:t>) per formare il prodotto </a:t>
            </a:r>
          </a:p>
          <a:p>
            <a:pPr algn="just"/>
            <a:endParaRPr lang="it-IT" dirty="0" smtClean="0">
              <a:solidFill>
                <a:schemeClr val="tx2">
                  <a:lumMod val="75000"/>
                  <a:lumOff val="25000"/>
                </a:schemeClr>
              </a:solidFill>
              <a:latin typeface="Arial Black"/>
              <a:cs typeface="Arial Black"/>
            </a:endParaRPr>
          </a:p>
          <a:p>
            <a:pPr algn="just"/>
            <a:r>
              <a:rPr lang="it-IT" dirty="0" smtClean="0">
                <a:solidFill>
                  <a:schemeClr val="tx2">
                    <a:lumMod val="75000"/>
                    <a:lumOff val="25000"/>
                  </a:schemeClr>
                </a:solidFill>
                <a:latin typeface="Arial Black"/>
                <a:cs typeface="Arial Black"/>
              </a:rPr>
              <a:t>portare </a:t>
            </a:r>
            <a:r>
              <a:rPr lang="it-IT" dirty="0">
                <a:solidFill>
                  <a:schemeClr val="tx2">
                    <a:lumMod val="75000"/>
                    <a:lumOff val="25000"/>
                  </a:schemeClr>
                </a:solidFill>
                <a:latin typeface="Arial Black"/>
                <a:cs typeface="Arial Black"/>
              </a:rPr>
              <a:t>a prodotti stabili in condizioni fisiologiche</a:t>
            </a:r>
          </a:p>
          <a:p>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2" name="TextBox 1"/>
          <p:cNvSpPr txBox="1"/>
          <p:nvPr/>
        </p:nvSpPr>
        <p:spPr>
          <a:xfrm>
            <a:off x="780860" y="1510176"/>
            <a:ext cx="7053483" cy="3970318"/>
          </a:xfrm>
          <a:prstGeom prst="rect">
            <a:avLst/>
          </a:prstGeom>
          <a:noFill/>
        </p:spPr>
        <p:txBody>
          <a:bodyPr wrap="square" rtlCol="0">
            <a:spAutoFit/>
          </a:bodyPr>
          <a:lstStyle/>
          <a:p>
            <a:pPr algn="just"/>
            <a:r>
              <a:rPr lang="it-IT" dirty="0">
                <a:latin typeface="Arial Black"/>
                <a:cs typeface="Arial Black"/>
              </a:rPr>
              <a:t>La procedura utilizzata deve (o dovrebbe idealmente</a:t>
            </a:r>
            <a:r>
              <a:rPr lang="it-IT" dirty="0" smtClean="0">
                <a:latin typeface="Arial Black"/>
                <a:cs typeface="Arial Black"/>
              </a:rPr>
              <a:t>): </a:t>
            </a:r>
          </a:p>
          <a:p>
            <a:pPr algn="just"/>
            <a:endParaRPr lang="it-IT" dirty="0" smtClean="0">
              <a:latin typeface="Arial Black"/>
              <a:cs typeface="Arial Black"/>
            </a:endParaRPr>
          </a:p>
          <a:p>
            <a:pPr algn="just"/>
            <a:r>
              <a:rPr lang="it-IT" dirty="0" smtClean="0">
                <a:solidFill>
                  <a:srgbClr val="008000"/>
                </a:solidFill>
                <a:latin typeface="Arial Black"/>
                <a:cs typeface="Arial Black"/>
              </a:rPr>
              <a:t>avvenire </a:t>
            </a:r>
            <a:r>
              <a:rPr lang="it-IT" dirty="0">
                <a:solidFill>
                  <a:srgbClr val="008000"/>
                </a:solidFill>
                <a:latin typeface="Arial Black"/>
                <a:cs typeface="Arial Black"/>
              </a:rPr>
              <a:t>in condizioni blande</a:t>
            </a:r>
          </a:p>
          <a:p>
            <a:pPr algn="just"/>
            <a:endParaRPr lang="it-IT" dirty="0" smtClean="0">
              <a:solidFill>
                <a:srgbClr val="008000"/>
              </a:solidFill>
              <a:latin typeface="Arial Black"/>
              <a:cs typeface="Arial Black"/>
            </a:endParaRPr>
          </a:p>
          <a:p>
            <a:pPr algn="just"/>
            <a:r>
              <a:rPr lang="it-IT" dirty="0" smtClean="0">
                <a:solidFill>
                  <a:srgbClr val="008000"/>
                </a:solidFill>
                <a:latin typeface="Arial Black"/>
                <a:cs typeface="Arial Black"/>
              </a:rPr>
              <a:t>utilizzare </a:t>
            </a:r>
            <a:r>
              <a:rPr lang="it-IT" dirty="0">
                <a:solidFill>
                  <a:srgbClr val="008000"/>
                </a:solidFill>
                <a:latin typeface="Arial Black"/>
                <a:cs typeface="Arial Black"/>
              </a:rPr>
              <a:t>materiali e reagenti facilmente reperibili</a:t>
            </a:r>
          </a:p>
          <a:p>
            <a:pPr algn="just"/>
            <a:endParaRPr lang="it-IT" dirty="0" smtClean="0">
              <a:solidFill>
                <a:srgbClr val="008000"/>
              </a:solidFill>
              <a:latin typeface="Arial Black"/>
              <a:cs typeface="Arial Black"/>
            </a:endParaRPr>
          </a:p>
          <a:p>
            <a:pPr algn="just"/>
            <a:r>
              <a:rPr lang="it-IT" dirty="0" smtClean="0">
                <a:solidFill>
                  <a:srgbClr val="008000"/>
                </a:solidFill>
                <a:latin typeface="Arial Black"/>
                <a:cs typeface="Arial Black"/>
              </a:rPr>
              <a:t>evitare </a:t>
            </a:r>
            <a:r>
              <a:rPr lang="it-IT" dirty="0">
                <a:solidFill>
                  <a:srgbClr val="008000"/>
                </a:solidFill>
                <a:latin typeface="Arial Black"/>
                <a:cs typeface="Arial Black"/>
              </a:rPr>
              <a:t>l'utilizzo di solventi, o quanto meno richiedere solventi non dannosi e </a:t>
            </a:r>
            <a:r>
              <a:rPr lang="it-IT" dirty="0" smtClean="0">
                <a:solidFill>
                  <a:srgbClr val="008000"/>
                </a:solidFill>
                <a:latin typeface="Arial Black"/>
                <a:cs typeface="Arial Black"/>
              </a:rPr>
              <a:t>facilmente </a:t>
            </a:r>
            <a:r>
              <a:rPr lang="it-IT" dirty="0">
                <a:solidFill>
                  <a:srgbClr val="008000"/>
                </a:solidFill>
                <a:latin typeface="Arial Black"/>
                <a:cs typeface="Arial Black"/>
              </a:rPr>
              <a:t>rimovibile, preferibilmente acqua. </a:t>
            </a:r>
          </a:p>
          <a:p>
            <a:pPr algn="just"/>
            <a:endParaRPr lang="it-IT" dirty="0" smtClean="0">
              <a:solidFill>
                <a:srgbClr val="008000"/>
              </a:solidFill>
              <a:latin typeface="Arial Black"/>
              <a:cs typeface="Arial Black"/>
            </a:endParaRPr>
          </a:p>
          <a:p>
            <a:pPr algn="just"/>
            <a:r>
              <a:rPr lang="it-IT" dirty="0" smtClean="0">
                <a:solidFill>
                  <a:srgbClr val="008000"/>
                </a:solidFill>
                <a:latin typeface="Arial Black"/>
                <a:cs typeface="Arial Black"/>
              </a:rPr>
              <a:t>portare </a:t>
            </a:r>
            <a:r>
              <a:rPr lang="it-IT" dirty="0">
                <a:solidFill>
                  <a:srgbClr val="008000"/>
                </a:solidFill>
                <a:latin typeface="Arial Black"/>
                <a:cs typeface="Arial Black"/>
              </a:rPr>
              <a:t>a prodotti finali facilmente isolabili con metodi non cromatografici, tipo cristallizzazione o distillazione.</a:t>
            </a:r>
          </a:p>
          <a:p>
            <a:pPr algn="just"/>
            <a:endParaRPr lang="en-US" dirty="0">
              <a:latin typeface="Arial Black"/>
              <a:cs typeface="Arial Black"/>
            </a:endParaRPr>
          </a:p>
        </p:txBody>
      </p:sp>
    </p:spTree>
    <p:extLst>
      <p:ext uri="{BB962C8B-B14F-4D97-AF65-F5344CB8AC3E}">
        <p14:creationId xmlns:p14="http://schemas.microsoft.com/office/powerpoint/2010/main" val="31903983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536974" y="1484495"/>
            <a:ext cx="8229600" cy="1143000"/>
          </a:xfrm>
        </p:spPr>
        <p:txBody>
          <a:bodyPr/>
          <a:lstStyle/>
          <a:p>
            <a:r>
              <a:rPr lang="fr-CA" b="1">
                <a:solidFill>
                  <a:srgbClr val="FF0000"/>
                </a:solidFill>
                <a:effectLst>
                  <a:outerShdw blurRad="38100" dist="38100" dir="2700000" algn="tl">
                    <a:srgbClr val="DDDDDD"/>
                  </a:outerShdw>
                </a:effectLst>
              </a:rPr>
              <a:t>‘CLICK REACTIONS’</a:t>
            </a:r>
            <a:endParaRPr lang="fr-FR" b="1">
              <a:solidFill>
                <a:srgbClr val="FF0000"/>
              </a:solidFill>
              <a:effectLst>
                <a:outerShdw blurRad="38100" dist="38100" dir="2700000" algn="tl">
                  <a:srgbClr val="DDDDDD"/>
                </a:outerShdw>
              </a:effectLst>
            </a:endParaRPr>
          </a:p>
        </p:txBody>
      </p:sp>
      <p:graphicFrame>
        <p:nvGraphicFramePr>
          <p:cNvPr id="7" name="Object 5"/>
          <p:cNvGraphicFramePr>
            <a:graphicFrameLocks noChangeAspect="1"/>
          </p:cNvGraphicFramePr>
          <p:nvPr>
            <p:extLst>
              <p:ext uri="{D42A27DB-BD31-4B8C-83A1-F6EECF244321}">
                <p14:modId xmlns:p14="http://schemas.microsoft.com/office/powerpoint/2010/main" val="2401458646"/>
              </p:ext>
            </p:extLst>
          </p:nvPr>
        </p:nvGraphicFramePr>
        <p:xfrm>
          <a:off x="1483124" y="3630795"/>
          <a:ext cx="5916613" cy="1985962"/>
        </p:xfrm>
        <a:graphic>
          <a:graphicData uri="http://schemas.openxmlformats.org/presentationml/2006/ole">
            <mc:AlternateContent xmlns:mc="http://schemas.openxmlformats.org/markup-compatibility/2006">
              <mc:Choice xmlns:v="urn:schemas-microsoft-com:vml" Requires="v">
                <p:oleObj spid="_x0000_s95316" name="CS ChemDraw Drawing" r:id="rId3" imgW="6972300" imgH="2819400" progId="">
                  <p:embed/>
                </p:oleObj>
              </mc:Choice>
              <mc:Fallback>
                <p:oleObj name="CS ChemDraw Drawing" r:id="rId3" imgW="6972300" imgH="28194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124" y="3630795"/>
                        <a:ext cx="5916613"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288955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467544" y="1649710"/>
            <a:ext cx="8229600" cy="1143000"/>
          </a:xfrm>
        </p:spPr>
        <p:txBody>
          <a:bodyPr/>
          <a:lstStyle/>
          <a:p>
            <a:r>
              <a:rPr lang="fr-CA" b="1">
                <a:solidFill>
                  <a:srgbClr val="FF0000"/>
                </a:solidFill>
                <a:effectLst>
                  <a:outerShdw blurRad="38100" dist="38100" dir="2700000" algn="tl">
                    <a:srgbClr val="DDDDDD"/>
                  </a:outerShdw>
                </a:effectLst>
              </a:rPr>
              <a:t>Hantzsch Ester Synthesis</a:t>
            </a:r>
            <a:endParaRPr lang="fr-FR" b="1">
              <a:solidFill>
                <a:srgbClr val="FF0000"/>
              </a:solidFill>
              <a:effectLst>
                <a:outerShdw blurRad="38100" dist="38100" dir="2700000" algn="tl">
                  <a:srgbClr val="DDDDDD"/>
                </a:outerShdw>
              </a:effectLst>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2973341727"/>
              </p:ext>
            </p:extLst>
          </p:nvPr>
        </p:nvGraphicFramePr>
        <p:xfrm>
          <a:off x="1763713" y="3933825"/>
          <a:ext cx="5618162" cy="1389062"/>
        </p:xfrm>
        <a:graphic>
          <a:graphicData uri="http://schemas.openxmlformats.org/presentationml/2006/ole">
            <mc:AlternateContent xmlns:mc="http://schemas.openxmlformats.org/markup-compatibility/2006">
              <mc:Choice xmlns:v="urn:schemas-microsoft-com:vml" Requires="v">
                <p:oleObj spid="_x0000_s96408" name="CS ChemDraw Drawing" r:id="rId3" imgW="6616700" imgH="1968500" progId="">
                  <p:embed/>
                </p:oleObj>
              </mc:Choice>
              <mc:Fallback>
                <p:oleObj name="CS ChemDraw Drawing" r:id="rId3" imgW="6616700" imgH="1968500" progId="">
                  <p:embed/>
                  <p:pic>
                    <p:nvPicPr>
                      <p:cNvPr id="0" name="Picture 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933825"/>
                        <a:ext cx="5618162" cy="138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114626166"/>
              </p:ext>
            </p:extLst>
          </p:nvPr>
        </p:nvGraphicFramePr>
        <p:xfrm>
          <a:off x="5148263" y="5970587"/>
          <a:ext cx="2717800" cy="184150"/>
        </p:xfrm>
        <a:graphic>
          <a:graphicData uri="http://schemas.openxmlformats.org/presentationml/2006/ole">
            <mc:AlternateContent xmlns:mc="http://schemas.openxmlformats.org/markup-compatibility/2006">
              <mc:Choice xmlns:v="urn:schemas-microsoft-com:vml" Requires="v">
                <p:oleObj spid="_x0000_s96409" name="CS ChemDraw Drawing" r:id="rId5" imgW="3213100" imgH="266700" progId="">
                  <p:embed/>
                </p:oleObj>
              </mc:Choice>
              <mc:Fallback>
                <p:oleObj name="CS ChemDraw Drawing" r:id="rId5" imgW="3213100" imgH="266700" progId="">
                  <p:embed/>
                  <p:pic>
                    <p:nvPicPr>
                      <p:cNvPr id="0" name="Picture 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5970587"/>
                        <a:ext cx="27178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73690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7"/>
          <p:cNvSpPr>
            <a:spLocks noChangeArrowheads="1"/>
          </p:cNvSpPr>
          <p:nvPr/>
        </p:nvSpPr>
        <p:spPr bwMode="auto">
          <a:xfrm>
            <a:off x="560309" y="107632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dirty="0" err="1" smtClean="0">
                <a:solidFill>
                  <a:schemeClr val="accent2"/>
                </a:solidFill>
                <a:latin typeface="Comic Sans MS" charset="0"/>
              </a:rPr>
              <a:t>Stadi</a:t>
            </a:r>
            <a:r>
              <a:rPr lang="en-US" sz="2800" dirty="0" smtClean="0">
                <a:solidFill>
                  <a:schemeClr val="accent2"/>
                </a:solidFill>
                <a:latin typeface="Comic Sans MS" charset="0"/>
              </a:rPr>
              <a:t> per la </a:t>
            </a:r>
            <a:r>
              <a:rPr lang="en-US" sz="2800" dirty="0" err="1" smtClean="0">
                <a:solidFill>
                  <a:schemeClr val="accent2"/>
                </a:solidFill>
                <a:latin typeface="Comic Sans MS" charset="0"/>
              </a:rPr>
              <a:t>realizzazione</a:t>
            </a:r>
            <a:r>
              <a:rPr lang="en-US" sz="2800" dirty="0" smtClean="0">
                <a:solidFill>
                  <a:schemeClr val="accent2"/>
                </a:solidFill>
                <a:latin typeface="Comic Sans MS" charset="0"/>
              </a:rPr>
              <a:t> </a:t>
            </a:r>
            <a:r>
              <a:rPr lang="en-US" sz="2800" dirty="0" err="1" smtClean="0">
                <a:solidFill>
                  <a:schemeClr val="accent2"/>
                </a:solidFill>
                <a:latin typeface="Comic Sans MS" charset="0"/>
              </a:rPr>
              <a:t>di</a:t>
            </a:r>
            <a:r>
              <a:rPr lang="en-US" sz="2800" dirty="0" smtClean="0">
                <a:solidFill>
                  <a:schemeClr val="accent2"/>
                </a:solidFill>
                <a:latin typeface="Comic Sans MS" charset="0"/>
              </a:rPr>
              <a:t> </a:t>
            </a:r>
            <a:r>
              <a:rPr lang="en-US" sz="2800" dirty="0" err="1" smtClean="0">
                <a:solidFill>
                  <a:schemeClr val="accent2"/>
                </a:solidFill>
                <a:latin typeface="Comic Sans MS" charset="0"/>
              </a:rPr>
              <a:t>una</a:t>
            </a:r>
            <a:r>
              <a:rPr lang="en-US" sz="2800" dirty="0" smtClean="0">
                <a:solidFill>
                  <a:schemeClr val="accent2"/>
                </a:solidFill>
                <a:latin typeface="Comic Sans MS" charset="0"/>
              </a:rPr>
              <a:t> </a:t>
            </a:r>
            <a:r>
              <a:rPr lang="en-US" sz="2800" dirty="0" err="1" smtClean="0">
                <a:solidFill>
                  <a:schemeClr val="accent2"/>
                </a:solidFill>
                <a:latin typeface="Comic Sans MS" charset="0"/>
              </a:rPr>
              <a:t>libreria</a:t>
            </a:r>
            <a:r>
              <a:rPr lang="en-US" sz="2800" dirty="0" smtClean="0">
                <a:solidFill>
                  <a:schemeClr val="accent2"/>
                </a:solidFill>
                <a:latin typeface="Comic Sans MS" charset="0"/>
              </a:rPr>
              <a:t> in </a:t>
            </a:r>
            <a:r>
              <a:rPr lang="en-US" sz="2800" dirty="0" err="1" smtClean="0">
                <a:solidFill>
                  <a:schemeClr val="accent2"/>
                </a:solidFill>
                <a:latin typeface="Comic Sans MS" charset="0"/>
              </a:rPr>
              <a:t>fase</a:t>
            </a:r>
            <a:r>
              <a:rPr lang="en-US" sz="2800" dirty="0" smtClean="0">
                <a:solidFill>
                  <a:schemeClr val="accent2"/>
                </a:solidFill>
                <a:latin typeface="Comic Sans MS" charset="0"/>
              </a:rPr>
              <a:t> </a:t>
            </a:r>
            <a:r>
              <a:rPr lang="en-US" sz="2800" dirty="0" err="1" smtClean="0">
                <a:solidFill>
                  <a:schemeClr val="accent2"/>
                </a:solidFill>
                <a:latin typeface="Comic Sans MS" charset="0"/>
              </a:rPr>
              <a:t>solida</a:t>
            </a:r>
            <a:endParaRPr lang="en-US" sz="2800" dirty="0">
              <a:solidFill>
                <a:schemeClr val="accent2"/>
              </a:solidFill>
              <a:latin typeface="Comic Sans MS" charset="0"/>
            </a:endParaRPr>
          </a:p>
        </p:txBody>
      </p:sp>
      <p:sp>
        <p:nvSpPr>
          <p:cNvPr id="7" name="CasellaDiTesto 6"/>
          <p:cNvSpPr txBox="1"/>
          <p:nvPr/>
        </p:nvSpPr>
        <p:spPr>
          <a:xfrm>
            <a:off x="657576" y="2443019"/>
            <a:ext cx="2370511" cy="400110"/>
          </a:xfrm>
          <a:prstGeom prst="rect">
            <a:avLst/>
          </a:prstGeom>
          <a:noFill/>
        </p:spPr>
        <p:txBody>
          <a:bodyPr wrap="none" rtlCol="0">
            <a:spAutoFit/>
          </a:bodyPr>
          <a:lstStyle/>
          <a:p>
            <a:r>
              <a:rPr lang="it-IT" sz="2000" b="1" dirty="0" smtClean="0">
                <a:solidFill>
                  <a:srgbClr val="0000FF"/>
                </a:solidFill>
              </a:rPr>
              <a:t>PROGETTAZIONE</a:t>
            </a:r>
            <a:endParaRPr lang="it-IT" sz="2000" b="1" dirty="0">
              <a:solidFill>
                <a:srgbClr val="0000FF"/>
              </a:solidFill>
            </a:endParaRPr>
          </a:p>
        </p:txBody>
      </p:sp>
      <p:sp>
        <p:nvSpPr>
          <p:cNvPr id="8" name="CasellaDiTesto 7"/>
          <p:cNvSpPr txBox="1"/>
          <p:nvPr/>
        </p:nvSpPr>
        <p:spPr>
          <a:xfrm>
            <a:off x="691259" y="3416912"/>
            <a:ext cx="7190875" cy="1015663"/>
          </a:xfrm>
          <a:prstGeom prst="rect">
            <a:avLst/>
          </a:prstGeom>
          <a:noFill/>
        </p:spPr>
        <p:txBody>
          <a:bodyPr wrap="square" rtlCol="0">
            <a:spAutoFit/>
          </a:bodyPr>
          <a:lstStyle/>
          <a:p>
            <a:r>
              <a:rPr lang="it-IT" sz="2000" b="1" dirty="0" smtClean="0">
                <a:solidFill>
                  <a:schemeClr val="accent4">
                    <a:lumMod val="50000"/>
                  </a:schemeClr>
                </a:solidFill>
              </a:rPr>
              <a:t>MESSA A PUNTO DELLE CONDIZIONI </a:t>
            </a:r>
            <a:r>
              <a:rPr lang="it-IT" sz="2000" b="1" dirty="0" err="1" smtClean="0">
                <a:solidFill>
                  <a:schemeClr val="accent4">
                    <a:lumMod val="50000"/>
                  </a:schemeClr>
                </a:solidFill>
              </a:rPr>
              <a:t>DI</a:t>
            </a:r>
            <a:r>
              <a:rPr lang="it-IT" sz="2000" b="1" dirty="0" smtClean="0">
                <a:solidFill>
                  <a:schemeClr val="accent4">
                    <a:lumMod val="50000"/>
                  </a:schemeClr>
                </a:solidFill>
              </a:rPr>
              <a:t> REAZIONE OTTIMALI CON UNA SERIE </a:t>
            </a:r>
            <a:r>
              <a:rPr lang="it-IT" sz="2000" b="1" dirty="0" err="1" smtClean="0">
                <a:solidFill>
                  <a:schemeClr val="accent4">
                    <a:lumMod val="50000"/>
                  </a:schemeClr>
                </a:solidFill>
              </a:rPr>
              <a:t>DI</a:t>
            </a:r>
            <a:r>
              <a:rPr lang="it-IT" sz="2000" b="1" dirty="0" smtClean="0">
                <a:solidFill>
                  <a:schemeClr val="accent4">
                    <a:lumMod val="50000"/>
                  </a:schemeClr>
                </a:solidFill>
              </a:rPr>
              <a:t> COMPOSTI RAPPRESENTATIVI</a:t>
            </a:r>
            <a:endParaRPr lang="it-IT" sz="2000" b="1" dirty="0">
              <a:solidFill>
                <a:schemeClr val="accent4">
                  <a:lumMod val="50000"/>
                </a:schemeClr>
              </a:solidFill>
            </a:endParaRPr>
          </a:p>
        </p:txBody>
      </p:sp>
      <p:sp>
        <p:nvSpPr>
          <p:cNvPr id="9" name="CasellaDiTesto 8"/>
          <p:cNvSpPr txBox="1"/>
          <p:nvPr/>
        </p:nvSpPr>
        <p:spPr>
          <a:xfrm>
            <a:off x="691259" y="5387552"/>
            <a:ext cx="6319533" cy="400110"/>
          </a:xfrm>
          <a:prstGeom prst="rect">
            <a:avLst/>
          </a:prstGeom>
          <a:noFill/>
        </p:spPr>
        <p:txBody>
          <a:bodyPr wrap="none" rtlCol="0">
            <a:spAutoFit/>
          </a:bodyPr>
          <a:lstStyle/>
          <a:p>
            <a:r>
              <a:rPr lang="it-IT" sz="2000" b="1" dirty="0" smtClean="0">
                <a:solidFill>
                  <a:srgbClr val="FF0000"/>
                </a:solidFill>
              </a:rPr>
              <a:t>REALIZZAZIONE DELLA LIBRERIA E CONTROLLO</a:t>
            </a:r>
            <a:endParaRPr lang="it-IT" sz="2000" b="1" dirty="0">
              <a:solidFill>
                <a:srgbClr val="FF0000"/>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107950" y="943920"/>
            <a:ext cx="8229600" cy="1143000"/>
          </a:xfrm>
        </p:spPr>
        <p:txBody>
          <a:bodyPr/>
          <a:lstStyle/>
          <a:p>
            <a:r>
              <a:rPr lang="fr-CA" b="1">
                <a:solidFill>
                  <a:srgbClr val="FF0000"/>
                </a:solidFill>
                <a:effectLst>
                  <a:outerShdw blurRad="38100" dist="38100" dir="2700000" algn="tl">
                    <a:srgbClr val="DDDDDD"/>
                  </a:outerShdw>
                </a:effectLst>
              </a:rPr>
              <a:t>Epoxidation</a:t>
            </a:r>
            <a:endParaRPr lang="fr-FR" b="1">
              <a:solidFill>
                <a:srgbClr val="FF0000"/>
              </a:solidFill>
              <a:effectLst>
                <a:outerShdw blurRad="38100" dist="38100" dir="2700000" algn="tl">
                  <a:srgbClr val="DDDDDD"/>
                </a:outerShdw>
              </a:effectLst>
            </a:endParaRPr>
          </a:p>
        </p:txBody>
      </p:sp>
      <p:graphicFrame>
        <p:nvGraphicFramePr>
          <p:cNvPr id="7" name="Object 7"/>
          <p:cNvGraphicFramePr>
            <a:graphicFrameLocks noChangeAspect="1"/>
          </p:cNvGraphicFramePr>
          <p:nvPr>
            <p:extLst>
              <p:ext uri="{D42A27DB-BD31-4B8C-83A1-F6EECF244321}">
                <p14:modId xmlns:p14="http://schemas.microsoft.com/office/powerpoint/2010/main" val="3250477519"/>
              </p:ext>
            </p:extLst>
          </p:nvPr>
        </p:nvGraphicFramePr>
        <p:xfrm>
          <a:off x="819150" y="2525070"/>
          <a:ext cx="7867650" cy="4064000"/>
        </p:xfrm>
        <a:graphic>
          <a:graphicData uri="http://schemas.openxmlformats.org/presentationml/2006/ole">
            <mc:AlternateContent xmlns:mc="http://schemas.openxmlformats.org/markup-compatibility/2006">
              <mc:Choice xmlns:v="urn:schemas-microsoft-com:vml" Requires="v">
                <p:oleObj spid="_x0000_s97365" name="CS ChemDraw Drawing" r:id="rId4" imgW="9271000" imgH="5740400" progId="">
                  <p:embed/>
                </p:oleObj>
              </mc:Choice>
              <mc:Fallback>
                <p:oleObj name="CS ChemDraw Drawing" r:id="rId4" imgW="9271000" imgH="5740400" progId="">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525070"/>
                        <a:ext cx="78676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extBox 1"/>
          <p:cNvSpPr txBox="1"/>
          <p:nvPr/>
        </p:nvSpPr>
        <p:spPr>
          <a:xfrm>
            <a:off x="2237541" y="5205725"/>
            <a:ext cx="4427221" cy="954107"/>
          </a:xfrm>
          <a:prstGeom prst="rect">
            <a:avLst/>
          </a:prstGeom>
          <a:solidFill>
            <a:schemeClr val="bg1"/>
          </a:solidFill>
        </p:spPr>
        <p:txBody>
          <a:bodyPr wrap="square" rtlCol="0">
            <a:spAutoFit/>
          </a:bodyPr>
          <a:lstStyle/>
          <a:p>
            <a:pPr algn="just"/>
            <a:r>
              <a:rPr lang="en-US" sz="1400" b="1" dirty="0" smtClean="0"/>
              <a:t>Readily available starting materials</a:t>
            </a:r>
          </a:p>
          <a:p>
            <a:pPr algn="just"/>
            <a:r>
              <a:rPr lang="en-US" sz="1400" b="1" dirty="0" err="1" smtClean="0"/>
              <a:t>Allylic</a:t>
            </a:r>
            <a:r>
              <a:rPr lang="en-US" sz="1400" b="1" dirty="0" smtClean="0"/>
              <a:t> alcohol must be present</a:t>
            </a:r>
          </a:p>
          <a:p>
            <a:pPr algn="just"/>
            <a:r>
              <a:rPr lang="en-US" sz="1400" b="1" dirty="0" smtClean="0"/>
              <a:t>Molecular Sieves enhance reactivity</a:t>
            </a:r>
          </a:p>
          <a:p>
            <a:pPr algn="just"/>
            <a:r>
              <a:rPr lang="en-US" sz="1400" b="1" dirty="0" smtClean="0"/>
              <a:t>Good yields and </a:t>
            </a:r>
            <a:r>
              <a:rPr lang="en-US" sz="1400" b="1" dirty="0" err="1" smtClean="0"/>
              <a:t>enantioselectivity</a:t>
            </a:r>
            <a:endParaRPr lang="en-US" sz="1400" b="1" dirty="0"/>
          </a:p>
        </p:txBody>
      </p:sp>
    </p:spTree>
    <p:extLst>
      <p:ext uri="{BB962C8B-B14F-4D97-AF65-F5344CB8AC3E}">
        <p14:creationId xmlns:p14="http://schemas.microsoft.com/office/powerpoint/2010/main" val="19971573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313088" y="912770"/>
            <a:ext cx="8229600" cy="1143000"/>
          </a:xfrm>
        </p:spPr>
        <p:txBody>
          <a:bodyPr/>
          <a:lstStyle/>
          <a:p>
            <a:r>
              <a:rPr lang="fr-CA" b="1">
                <a:solidFill>
                  <a:srgbClr val="FF0000"/>
                </a:solidFill>
                <a:effectLst>
                  <a:outerShdw blurRad="38100" dist="38100" dir="2700000" algn="tl">
                    <a:srgbClr val="DDDDDD"/>
                  </a:outerShdw>
                </a:effectLst>
              </a:rPr>
              <a:t>Dihydroxylation</a:t>
            </a:r>
            <a:endParaRPr lang="fr-FR" b="1">
              <a:solidFill>
                <a:srgbClr val="FF0000"/>
              </a:solidFill>
              <a:effectLst>
                <a:outerShdw blurRad="38100" dist="38100" dir="2700000" algn="tl">
                  <a:srgbClr val="DDDDDD"/>
                </a:outerShdw>
              </a:effectLst>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2804220610"/>
              </p:ext>
            </p:extLst>
          </p:nvPr>
        </p:nvGraphicFramePr>
        <p:xfrm>
          <a:off x="961557" y="2641260"/>
          <a:ext cx="7867650" cy="3703637"/>
        </p:xfrm>
        <a:graphic>
          <a:graphicData uri="http://schemas.openxmlformats.org/presentationml/2006/ole">
            <mc:AlternateContent xmlns:mc="http://schemas.openxmlformats.org/markup-compatibility/2006">
              <mc:Choice xmlns:v="urn:schemas-microsoft-com:vml" Requires="v">
                <p:oleObj spid="_x0000_s98388" name="CS ChemDraw Drawing" r:id="rId3" imgW="9271000" imgH="5245100" progId="">
                  <p:embed/>
                </p:oleObj>
              </mc:Choice>
              <mc:Fallback>
                <p:oleObj name="CS ChemDraw Drawing" r:id="rId3" imgW="9271000" imgH="52451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557" y="2641260"/>
                        <a:ext cx="7867650" cy="37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270069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402036" y="663576"/>
            <a:ext cx="8229600" cy="1143000"/>
          </a:xfrm>
        </p:spPr>
        <p:txBody>
          <a:bodyPr/>
          <a:lstStyle/>
          <a:p>
            <a:r>
              <a:rPr lang="en-US" b="1">
                <a:solidFill>
                  <a:srgbClr val="FF0000"/>
                </a:solidFill>
                <a:effectLst>
                  <a:outerShdw blurRad="38100" dist="38100" dir="2700000" algn="tl">
                    <a:srgbClr val="DDDDDD"/>
                  </a:outerShdw>
                </a:effectLst>
                <a:cs typeface="Arial" charset="0"/>
              </a:rPr>
              <a:t>Tetrazole</a:t>
            </a:r>
          </a:p>
        </p:txBody>
      </p:sp>
      <p:graphicFrame>
        <p:nvGraphicFramePr>
          <p:cNvPr id="7" name="Object 4"/>
          <p:cNvGraphicFramePr>
            <a:graphicFrameLocks noChangeAspect="1"/>
          </p:cNvGraphicFramePr>
          <p:nvPr>
            <p:extLst>
              <p:ext uri="{D42A27DB-BD31-4B8C-83A1-F6EECF244321}">
                <p14:modId xmlns:p14="http://schemas.microsoft.com/office/powerpoint/2010/main" val="158368340"/>
              </p:ext>
            </p:extLst>
          </p:nvPr>
        </p:nvGraphicFramePr>
        <p:xfrm>
          <a:off x="2140349" y="1801813"/>
          <a:ext cx="4308475" cy="4622800"/>
        </p:xfrm>
        <a:graphic>
          <a:graphicData uri="http://schemas.openxmlformats.org/presentationml/2006/ole">
            <mc:AlternateContent xmlns:mc="http://schemas.openxmlformats.org/markup-compatibility/2006">
              <mc:Choice xmlns:v="urn:schemas-microsoft-com:vml" Requires="v">
                <p:oleObj spid="_x0000_s99480" name="CS ChemDraw Drawing" r:id="rId3" imgW="5080000" imgH="6527800" progId="">
                  <p:embed/>
                </p:oleObj>
              </mc:Choice>
              <mc:Fallback>
                <p:oleObj name="CS ChemDraw Drawing" r:id="rId3" imgW="5080000" imgH="6527800" progId="">
                  <p:embed/>
                  <p:pic>
                    <p:nvPicPr>
                      <p:cNvPr id="0" name="Picture 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0349" y="1801813"/>
                        <a:ext cx="4308475"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1295116443"/>
              </p:ext>
            </p:extLst>
          </p:nvPr>
        </p:nvGraphicFramePr>
        <p:xfrm>
          <a:off x="4804174" y="6626226"/>
          <a:ext cx="3962400" cy="187325"/>
        </p:xfrm>
        <a:graphic>
          <a:graphicData uri="http://schemas.openxmlformats.org/presentationml/2006/ole">
            <mc:AlternateContent xmlns:mc="http://schemas.openxmlformats.org/markup-compatibility/2006">
              <mc:Choice xmlns:v="urn:schemas-microsoft-com:vml" Requires="v">
                <p:oleObj spid="_x0000_s99481" name="CS ChemDraw Drawing" r:id="rId5" imgW="4622800" imgH="266700" progId="">
                  <p:embed/>
                </p:oleObj>
              </mc:Choice>
              <mc:Fallback>
                <p:oleObj name="CS ChemDraw Drawing" r:id="rId5" imgW="4622800" imgH="266700" progId="">
                  <p:embed/>
                  <p:pic>
                    <p:nvPicPr>
                      <p:cNvPr id="0" name="Picture 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4174" y="6626226"/>
                        <a:ext cx="39624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3126060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345648" y="756153"/>
            <a:ext cx="8229600" cy="1143000"/>
          </a:xfrm>
        </p:spPr>
        <p:txBody>
          <a:bodyPr/>
          <a:lstStyle/>
          <a:p>
            <a:r>
              <a:rPr lang="en-US" b="1" dirty="0" err="1">
                <a:solidFill>
                  <a:srgbClr val="FF0000"/>
                </a:solidFill>
                <a:effectLst>
                  <a:outerShdw blurRad="38100" dist="38100" dir="2700000" algn="tl">
                    <a:srgbClr val="DDDDDD"/>
                  </a:outerShdw>
                </a:effectLst>
                <a:cs typeface="Arial" charset="0"/>
              </a:rPr>
              <a:t>Tetrazole</a:t>
            </a:r>
            <a:endParaRPr lang="fr-FR" b="1" dirty="0">
              <a:solidFill>
                <a:srgbClr val="FF0000"/>
              </a:solidFill>
              <a:effectLst>
                <a:outerShdw blurRad="38100" dist="38100" dir="2700000" algn="tl">
                  <a:srgbClr val="DDDDDD"/>
                </a:outerShdw>
              </a:effectLst>
              <a:cs typeface="Arial"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2921477090"/>
              </p:ext>
            </p:extLst>
          </p:nvPr>
        </p:nvGraphicFramePr>
        <p:xfrm>
          <a:off x="2391936" y="1899153"/>
          <a:ext cx="6640512" cy="4895850"/>
        </p:xfrm>
        <a:graphic>
          <a:graphicData uri="http://schemas.openxmlformats.org/presentationml/2006/ole">
            <mc:AlternateContent xmlns:mc="http://schemas.openxmlformats.org/markup-compatibility/2006">
              <mc:Choice xmlns:v="urn:schemas-microsoft-com:vml" Requires="v">
                <p:oleObj spid="_x0000_s100436" name="CS ChemDraw Drawing" r:id="rId3" imgW="7823200" imgH="6934200" progId="">
                  <p:embed/>
                </p:oleObj>
              </mc:Choice>
              <mc:Fallback>
                <p:oleObj name="CS ChemDraw Drawing" r:id="rId3" imgW="7823200" imgH="69342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936" y="1899153"/>
                        <a:ext cx="6640512"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595094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397134" y="926760"/>
            <a:ext cx="8229600" cy="1143000"/>
          </a:xfrm>
        </p:spPr>
        <p:txBody>
          <a:bodyPr/>
          <a:lstStyle/>
          <a:p>
            <a:r>
              <a:rPr lang="en-US" b="1">
                <a:solidFill>
                  <a:srgbClr val="FF0000"/>
                </a:solidFill>
                <a:effectLst>
                  <a:outerShdw blurRad="38100" dist="38100" dir="2700000" algn="tl">
                    <a:srgbClr val="DDDDDD"/>
                  </a:outerShdw>
                </a:effectLst>
                <a:cs typeface="Arial" charset="0"/>
              </a:rPr>
              <a:t>Tetrazole</a:t>
            </a:r>
            <a:endParaRPr lang="fr-FR" b="1">
              <a:solidFill>
                <a:srgbClr val="FF0000"/>
              </a:solidFill>
              <a:effectLst>
                <a:outerShdw blurRad="38100" dist="38100" dir="2700000" algn="tl">
                  <a:srgbClr val="DDDDDD"/>
                </a:outerShdw>
              </a:effectLst>
              <a:cs typeface="Arial"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02315599"/>
              </p:ext>
            </p:extLst>
          </p:nvPr>
        </p:nvGraphicFramePr>
        <p:xfrm>
          <a:off x="2279909" y="2380910"/>
          <a:ext cx="4765675" cy="4148137"/>
        </p:xfrm>
        <a:graphic>
          <a:graphicData uri="http://schemas.openxmlformats.org/presentationml/2006/ole">
            <mc:AlternateContent xmlns:mc="http://schemas.openxmlformats.org/markup-compatibility/2006">
              <mc:Choice xmlns:v="urn:schemas-microsoft-com:vml" Requires="v">
                <p:oleObj spid="_x0000_s101460" name="CS ChemDraw Drawing" r:id="rId3" imgW="5613400" imgH="5867400" progId="">
                  <p:embed/>
                </p:oleObj>
              </mc:Choice>
              <mc:Fallback>
                <p:oleObj name="CS ChemDraw Drawing" r:id="rId3" imgW="5613400" imgH="58674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909" y="2380910"/>
                        <a:ext cx="476567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168243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457200" y="1132693"/>
            <a:ext cx="8229600" cy="1143000"/>
          </a:xfrm>
        </p:spPr>
        <p:txBody>
          <a:bodyPr/>
          <a:lstStyle/>
          <a:p>
            <a:r>
              <a:rPr lang="en-US" b="1">
                <a:solidFill>
                  <a:srgbClr val="FF0000"/>
                </a:solidFill>
                <a:effectLst>
                  <a:outerShdw blurRad="38100" dist="38100" dir="2700000" algn="tl">
                    <a:srgbClr val="DDDDDD"/>
                  </a:outerShdw>
                </a:effectLst>
                <a:cs typeface="Arial" charset="0"/>
              </a:rPr>
              <a:t>Polyfunctionalized Tetrazole</a:t>
            </a:r>
            <a:endParaRPr lang="fr-FR" b="1">
              <a:solidFill>
                <a:srgbClr val="FF0000"/>
              </a:solidFill>
              <a:effectLst>
                <a:outerShdw blurRad="38100" dist="38100" dir="2700000" algn="tl">
                  <a:srgbClr val="DDDDDD"/>
                </a:outerShdw>
              </a:effectLst>
              <a:cs typeface="Arial"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131085011"/>
              </p:ext>
            </p:extLst>
          </p:nvPr>
        </p:nvGraphicFramePr>
        <p:xfrm>
          <a:off x="468313" y="3063093"/>
          <a:ext cx="8262937" cy="3408362"/>
        </p:xfrm>
        <a:graphic>
          <a:graphicData uri="http://schemas.openxmlformats.org/presentationml/2006/ole">
            <mc:AlternateContent xmlns:mc="http://schemas.openxmlformats.org/markup-compatibility/2006">
              <mc:Choice xmlns:v="urn:schemas-microsoft-com:vml" Requires="v">
                <p:oleObj spid="_x0000_s102484" name="CS ChemDraw Drawing" r:id="rId3" imgW="9766300" imgH="4826000" progId="">
                  <p:embed/>
                </p:oleObj>
              </mc:Choice>
              <mc:Fallback>
                <p:oleObj name="CS ChemDraw Drawing" r:id="rId3" imgW="9766300" imgH="48260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063093"/>
                        <a:ext cx="8262937"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78951310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457200" y="901018"/>
            <a:ext cx="8229600" cy="1143000"/>
          </a:xfrm>
        </p:spPr>
        <p:txBody>
          <a:bodyPr/>
          <a:lstStyle/>
          <a:p>
            <a:r>
              <a:rPr lang="fr-CA" b="1">
                <a:solidFill>
                  <a:srgbClr val="FF0000"/>
                </a:solidFill>
                <a:effectLst>
                  <a:outerShdw blurRad="38100" dist="38100" dir="2700000" algn="tl">
                    <a:srgbClr val="DDDDDD"/>
                  </a:outerShdw>
                </a:effectLst>
              </a:rPr>
              <a:t>Multi-Step Click Chemistry</a:t>
            </a:r>
            <a:endParaRPr lang="fr-FR" b="1">
              <a:solidFill>
                <a:srgbClr val="FF0000"/>
              </a:solidFill>
              <a:effectLst>
                <a:outerShdw blurRad="38100" dist="38100" dir="2700000" algn="tl">
                  <a:srgbClr val="DDDDDD"/>
                </a:outerShdw>
              </a:effectLst>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742961615"/>
              </p:ext>
            </p:extLst>
          </p:nvPr>
        </p:nvGraphicFramePr>
        <p:xfrm>
          <a:off x="611188" y="2686955"/>
          <a:ext cx="8097837" cy="3743325"/>
        </p:xfrm>
        <a:graphic>
          <a:graphicData uri="http://schemas.openxmlformats.org/presentationml/2006/ole">
            <mc:AlternateContent xmlns:mc="http://schemas.openxmlformats.org/markup-compatibility/2006">
              <mc:Choice xmlns:v="urn:schemas-microsoft-com:vml" Requires="v">
                <p:oleObj spid="_x0000_s103507" name="CS ChemDraw Drawing" r:id="rId3" imgW="9372600" imgH="5194300" progId="">
                  <p:embed/>
                </p:oleObj>
              </mc:Choice>
              <mc:Fallback>
                <p:oleObj name="CS ChemDraw Drawing" r:id="rId3" imgW="9372600" imgH="5194300" progId="">
                  <p:embed/>
                  <p:pic>
                    <p:nvPicPr>
                      <p:cNvPr id="0"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86955"/>
                        <a:ext cx="809783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742906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6" name="Rectangle 2"/>
          <p:cNvSpPr>
            <a:spLocks noGrp="1" noChangeArrowheads="1"/>
          </p:cNvSpPr>
          <p:nvPr>
            <p:ph type="title"/>
          </p:nvPr>
        </p:nvSpPr>
        <p:spPr>
          <a:xfrm>
            <a:off x="457200" y="799910"/>
            <a:ext cx="8229600" cy="1143000"/>
          </a:xfrm>
        </p:spPr>
        <p:txBody>
          <a:bodyPr/>
          <a:lstStyle/>
          <a:p>
            <a:r>
              <a:rPr lang="fr-CA" b="1" i="1">
                <a:solidFill>
                  <a:srgbClr val="FF0000"/>
                </a:solidFill>
                <a:effectLst>
                  <a:outerShdw blurRad="38100" dist="38100" dir="2700000" algn="tl">
                    <a:srgbClr val="DDDDDD"/>
                  </a:outerShdw>
                </a:effectLst>
              </a:rPr>
              <a:t>In Situ</a:t>
            </a:r>
            <a:r>
              <a:rPr lang="fr-CA" b="1">
                <a:solidFill>
                  <a:srgbClr val="FF0000"/>
                </a:solidFill>
                <a:effectLst>
                  <a:outerShdw blurRad="38100" dist="38100" dir="2700000" algn="tl">
                    <a:srgbClr val="DDDDDD"/>
                  </a:outerShdw>
                </a:effectLst>
              </a:rPr>
              <a:t> Click Chemistry</a:t>
            </a:r>
            <a:endParaRPr lang="fr-FR" b="1">
              <a:solidFill>
                <a:srgbClr val="FF0000"/>
              </a:solidFill>
              <a:effectLst>
                <a:outerShdw blurRad="38100" dist="38100" dir="2700000" algn="tl">
                  <a:srgbClr val="DDDDDD"/>
                </a:outerShdw>
              </a:effectLst>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298510"/>
            <a:ext cx="66865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9" name="Object 6"/>
          <p:cNvGraphicFramePr>
            <a:graphicFrameLocks noChangeAspect="1"/>
          </p:cNvGraphicFramePr>
          <p:nvPr>
            <p:extLst>
              <p:ext uri="{D42A27DB-BD31-4B8C-83A1-F6EECF244321}">
                <p14:modId xmlns:p14="http://schemas.microsoft.com/office/powerpoint/2010/main" val="4278724149"/>
              </p:ext>
            </p:extLst>
          </p:nvPr>
        </p:nvGraphicFramePr>
        <p:xfrm>
          <a:off x="0" y="6041835"/>
          <a:ext cx="9194800" cy="630237"/>
        </p:xfrm>
        <a:graphic>
          <a:graphicData uri="http://schemas.openxmlformats.org/presentationml/2006/ole">
            <mc:AlternateContent xmlns:mc="http://schemas.openxmlformats.org/markup-compatibility/2006">
              <mc:Choice xmlns:v="urn:schemas-microsoft-com:vml" Requires="v">
                <p:oleObj spid="_x0000_s104531" name="CS ChemDraw Drawing" r:id="rId4" imgW="10922000" imgH="914400" progId="">
                  <p:embed/>
                </p:oleObj>
              </mc:Choice>
              <mc:Fallback>
                <p:oleObj name="CS ChemDraw Drawing" r:id="rId4" imgW="10922000" imgH="914400" progId="">
                  <p:embed/>
                  <p:pic>
                    <p:nvPicPr>
                      <p:cNvPr id="0"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41835"/>
                        <a:ext cx="91948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38825510"/>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grpSp>
        <p:nvGrpSpPr>
          <p:cNvPr id="13" name="Group 8"/>
          <p:cNvGrpSpPr>
            <a:grpSpLocks/>
          </p:cNvGrpSpPr>
          <p:nvPr/>
        </p:nvGrpSpPr>
        <p:grpSpPr bwMode="auto">
          <a:xfrm>
            <a:off x="8493125" y="14288"/>
            <a:ext cx="609600" cy="336550"/>
            <a:chOff x="4019" y="230"/>
            <a:chExt cx="384" cy="212"/>
          </a:xfrm>
        </p:grpSpPr>
        <p:sp>
          <p:nvSpPr>
            <p:cNvPr id="14" name="Rectangle 7"/>
            <p:cNvSpPr>
              <a:spLocks noChangeArrowheads="1"/>
            </p:cNvSpPr>
            <p:nvPr/>
          </p:nvSpPr>
          <p:spPr bwMode="auto">
            <a:xfrm>
              <a:off x="4019" y="240"/>
              <a:ext cx="384" cy="19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Text Box 6"/>
            <p:cNvSpPr txBox="1">
              <a:spLocks noChangeArrowheads="1"/>
            </p:cNvSpPr>
            <p:nvPr/>
          </p:nvSpPr>
          <p:spPr bwMode="auto">
            <a:xfrm>
              <a:off x="4022" y="230"/>
              <a:ext cx="3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zh-TW" altLang="en-US" sz="1600" b="0"/>
                <a:t>18.1</a:t>
              </a:r>
            </a:p>
          </p:txBody>
        </p:sp>
      </p:grpSp>
      <p:pic>
        <p:nvPicPr>
          <p:cNvPr id="2" name="Picture 1"/>
          <p:cNvPicPr>
            <a:picLocks noChangeAspect="1"/>
          </p:cNvPicPr>
          <p:nvPr/>
        </p:nvPicPr>
        <p:blipFill>
          <a:blip r:embed="rId2"/>
          <a:stretch>
            <a:fillRect/>
          </a:stretch>
        </p:blipFill>
        <p:spPr>
          <a:xfrm>
            <a:off x="1724757" y="1230796"/>
            <a:ext cx="5294403" cy="3885313"/>
          </a:xfrm>
          <a:prstGeom prst="rect">
            <a:avLst/>
          </a:prstGeom>
        </p:spPr>
      </p:pic>
      <p:sp>
        <p:nvSpPr>
          <p:cNvPr id="3" name="TextBox 2"/>
          <p:cNvSpPr txBox="1"/>
          <p:nvPr/>
        </p:nvSpPr>
        <p:spPr>
          <a:xfrm>
            <a:off x="180199" y="5086512"/>
            <a:ext cx="8586375" cy="1200329"/>
          </a:xfrm>
          <a:prstGeom prst="rect">
            <a:avLst/>
          </a:prstGeom>
          <a:noFill/>
        </p:spPr>
        <p:txBody>
          <a:bodyPr wrap="square" rtlCol="0">
            <a:spAutoFit/>
          </a:bodyPr>
          <a:lstStyle/>
          <a:p>
            <a:pPr algn="just"/>
            <a:r>
              <a:rPr lang="en-GB" dirty="0">
                <a:solidFill>
                  <a:schemeClr val="tx2">
                    <a:lumMod val="75000"/>
                    <a:lumOff val="25000"/>
                  </a:schemeClr>
                </a:solidFill>
              </a:rPr>
              <a:t>The building blocks </a:t>
            </a:r>
            <a:r>
              <a:rPr lang="en-GB" dirty="0" smtClean="0">
                <a:solidFill>
                  <a:schemeClr val="tx2">
                    <a:lumMod val="75000"/>
                    <a:lumOff val="25000"/>
                  </a:schemeClr>
                </a:solidFill>
              </a:rPr>
              <a:t>allow </a:t>
            </a:r>
            <a:r>
              <a:rPr lang="en-GB" dirty="0">
                <a:solidFill>
                  <a:schemeClr val="tx2">
                    <a:lumMod val="75000"/>
                    <a:lumOff val="25000"/>
                  </a:schemeClr>
                </a:solidFill>
              </a:rPr>
              <a:t>for the presentation of 98 potential bivalent inhibitors to </a:t>
            </a:r>
            <a:r>
              <a:rPr lang="en-GB" dirty="0" err="1">
                <a:solidFill>
                  <a:srgbClr val="18579B"/>
                </a:solidFill>
              </a:rPr>
              <a:t>AChE</a:t>
            </a:r>
            <a:r>
              <a:rPr lang="en-GB" dirty="0">
                <a:solidFill>
                  <a:schemeClr val="tx2">
                    <a:lumMod val="75000"/>
                    <a:lumOff val="25000"/>
                  </a:schemeClr>
                </a:solidFill>
              </a:rPr>
              <a:t>: 34 </a:t>
            </a:r>
            <a:r>
              <a:rPr lang="en-GB" dirty="0" err="1">
                <a:solidFill>
                  <a:schemeClr val="tx2">
                    <a:lumMod val="75000"/>
                    <a:lumOff val="25000"/>
                  </a:schemeClr>
                </a:solidFill>
              </a:rPr>
              <a:t>regioisomeric</a:t>
            </a:r>
            <a:r>
              <a:rPr lang="en-GB" dirty="0">
                <a:solidFill>
                  <a:schemeClr val="tx2">
                    <a:lumMod val="75000"/>
                    <a:lumOff val="25000"/>
                  </a:schemeClr>
                </a:solidFill>
              </a:rPr>
              <a:t> pairs (</a:t>
            </a:r>
            <a:r>
              <a:rPr lang="en-GB" i="1" dirty="0" err="1">
                <a:solidFill>
                  <a:schemeClr val="tx2">
                    <a:lumMod val="75000"/>
                    <a:lumOff val="25000"/>
                  </a:schemeClr>
                </a:solidFill>
              </a:rPr>
              <a:t>syn</a:t>
            </a:r>
            <a:r>
              <a:rPr lang="en-GB" dirty="0">
                <a:solidFill>
                  <a:schemeClr val="tx2">
                    <a:lumMod val="75000"/>
                    <a:lumOff val="25000"/>
                  </a:schemeClr>
                </a:solidFill>
              </a:rPr>
              <a:t> and </a:t>
            </a:r>
            <a:r>
              <a:rPr lang="en-GB" i="1" dirty="0">
                <a:solidFill>
                  <a:schemeClr val="tx2">
                    <a:lumMod val="75000"/>
                    <a:lumOff val="25000"/>
                  </a:schemeClr>
                </a:solidFill>
              </a:rPr>
              <a:t>anti</a:t>
            </a:r>
            <a:r>
              <a:rPr lang="en-GB" dirty="0">
                <a:solidFill>
                  <a:schemeClr val="tx2">
                    <a:lumMod val="75000"/>
                    <a:lumOff val="25000"/>
                  </a:schemeClr>
                </a:solidFill>
              </a:rPr>
              <a:t> </a:t>
            </a:r>
            <a:r>
              <a:rPr lang="en-GB" dirty="0" err="1">
                <a:solidFill>
                  <a:schemeClr val="tx2">
                    <a:lumMod val="75000"/>
                    <a:lumOff val="25000"/>
                  </a:schemeClr>
                </a:solidFill>
              </a:rPr>
              <a:t>triazoles</a:t>
            </a:r>
            <a:r>
              <a:rPr lang="en-GB" dirty="0">
                <a:solidFill>
                  <a:schemeClr val="tx2">
                    <a:lumMod val="75000"/>
                    <a:lumOff val="25000"/>
                  </a:schemeClr>
                </a:solidFill>
              </a:rPr>
              <a:t>) of mixed </a:t>
            </a:r>
            <a:r>
              <a:rPr lang="en-GB" dirty="0" err="1">
                <a:solidFill>
                  <a:schemeClr val="tx2">
                    <a:lumMod val="75000"/>
                    <a:lumOff val="25000"/>
                  </a:schemeClr>
                </a:solidFill>
              </a:rPr>
              <a:t>tacrine</a:t>
            </a:r>
            <a:r>
              <a:rPr lang="en-GB" dirty="0">
                <a:solidFill>
                  <a:schemeClr val="tx2">
                    <a:lumMod val="75000"/>
                    <a:lumOff val="25000"/>
                  </a:schemeClr>
                </a:solidFill>
              </a:rPr>
              <a:t>/</a:t>
            </a:r>
            <a:r>
              <a:rPr lang="en-GB" dirty="0" err="1">
                <a:solidFill>
                  <a:schemeClr val="tx2">
                    <a:lumMod val="75000"/>
                    <a:lumOff val="25000"/>
                  </a:schemeClr>
                </a:solidFill>
              </a:rPr>
              <a:t>phenanthridinium</a:t>
            </a:r>
            <a:r>
              <a:rPr lang="en-GB" dirty="0">
                <a:solidFill>
                  <a:schemeClr val="tx2">
                    <a:lumMod val="75000"/>
                    <a:lumOff val="25000"/>
                  </a:schemeClr>
                </a:solidFill>
              </a:rPr>
              <a:t> adducts (</a:t>
            </a:r>
            <a:r>
              <a:rPr lang="en-GB" b="1" dirty="0">
                <a:solidFill>
                  <a:schemeClr val="tx2">
                    <a:lumMod val="75000"/>
                    <a:lumOff val="25000"/>
                  </a:schemeClr>
                </a:solidFill>
              </a:rPr>
              <a:t>TZ2</a:t>
            </a:r>
            <a:r>
              <a:rPr lang="en-GB" dirty="0">
                <a:solidFill>
                  <a:schemeClr val="tx2">
                    <a:lumMod val="75000"/>
                    <a:lumOff val="25000"/>
                  </a:schemeClr>
                </a:solidFill>
              </a:rPr>
              <a:t>-</a:t>
            </a:r>
            <a:r>
              <a:rPr lang="en-GB" b="1" dirty="0">
                <a:solidFill>
                  <a:schemeClr val="tx2">
                    <a:lumMod val="75000"/>
                    <a:lumOff val="25000"/>
                  </a:schemeClr>
                </a:solidFill>
              </a:rPr>
              <a:t>6</a:t>
            </a:r>
            <a:r>
              <a:rPr lang="en-GB" dirty="0">
                <a:solidFill>
                  <a:schemeClr val="tx2">
                    <a:lumMod val="75000"/>
                    <a:lumOff val="25000"/>
                  </a:schemeClr>
                </a:solidFill>
              </a:rPr>
              <a:t>/</a:t>
            </a:r>
            <a:r>
              <a:rPr lang="en-GB" b="1" dirty="0">
                <a:solidFill>
                  <a:schemeClr val="tx2">
                    <a:lumMod val="75000"/>
                    <a:lumOff val="25000"/>
                  </a:schemeClr>
                </a:solidFill>
              </a:rPr>
              <a:t>PA2</a:t>
            </a:r>
            <a:r>
              <a:rPr lang="en-GB" dirty="0">
                <a:solidFill>
                  <a:schemeClr val="tx2">
                    <a:lumMod val="75000"/>
                    <a:lumOff val="25000"/>
                  </a:schemeClr>
                </a:solidFill>
              </a:rPr>
              <a:t>-</a:t>
            </a:r>
            <a:r>
              <a:rPr lang="en-GB" b="1" dirty="0">
                <a:solidFill>
                  <a:schemeClr val="tx2">
                    <a:lumMod val="75000"/>
                    <a:lumOff val="25000"/>
                  </a:schemeClr>
                </a:solidFill>
              </a:rPr>
              <a:t>6</a:t>
            </a:r>
            <a:r>
              <a:rPr lang="en-GB" dirty="0">
                <a:solidFill>
                  <a:schemeClr val="tx2">
                    <a:lumMod val="75000"/>
                    <a:lumOff val="25000"/>
                  </a:schemeClr>
                </a:solidFill>
              </a:rPr>
              <a:t> and </a:t>
            </a:r>
            <a:r>
              <a:rPr lang="en-GB" b="1" dirty="0">
                <a:solidFill>
                  <a:schemeClr val="tx2">
                    <a:lumMod val="75000"/>
                    <a:lumOff val="25000"/>
                  </a:schemeClr>
                </a:solidFill>
              </a:rPr>
              <a:t>TA1</a:t>
            </a:r>
            <a:r>
              <a:rPr lang="en-GB" dirty="0">
                <a:solidFill>
                  <a:schemeClr val="tx2">
                    <a:lumMod val="75000"/>
                    <a:lumOff val="25000"/>
                  </a:schemeClr>
                </a:solidFill>
              </a:rPr>
              <a:t>-</a:t>
            </a:r>
            <a:r>
              <a:rPr lang="en-GB" b="1" dirty="0">
                <a:solidFill>
                  <a:schemeClr val="tx2">
                    <a:lumMod val="75000"/>
                    <a:lumOff val="25000"/>
                  </a:schemeClr>
                </a:solidFill>
              </a:rPr>
              <a:t>3</a:t>
            </a:r>
            <a:r>
              <a:rPr lang="en-GB" dirty="0">
                <a:solidFill>
                  <a:schemeClr val="tx2">
                    <a:lumMod val="75000"/>
                    <a:lumOff val="25000"/>
                  </a:schemeClr>
                </a:solidFill>
              </a:rPr>
              <a:t>/</a:t>
            </a:r>
            <a:r>
              <a:rPr lang="en-GB" b="1" dirty="0">
                <a:solidFill>
                  <a:schemeClr val="tx2">
                    <a:lumMod val="75000"/>
                    <a:lumOff val="25000"/>
                  </a:schemeClr>
                </a:solidFill>
              </a:rPr>
              <a:t>PZ6</a:t>
            </a:r>
            <a:r>
              <a:rPr lang="en-GB" dirty="0">
                <a:solidFill>
                  <a:schemeClr val="tx2">
                    <a:lumMod val="75000"/>
                    <a:lumOff val="25000"/>
                  </a:schemeClr>
                </a:solidFill>
              </a:rPr>
              <a:t>-</a:t>
            </a:r>
            <a:r>
              <a:rPr lang="en-GB" b="1" dirty="0">
                <a:solidFill>
                  <a:schemeClr val="tx2">
                    <a:lumMod val="75000"/>
                    <a:lumOff val="25000"/>
                  </a:schemeClr>
                </a:solidFill>
              </a:rPr>
              <a:t>8</a:t>
            </a:r>
            <a:r>
              <a:rPr lang="en-GB" dirty="0">
                <a:solidFill>
                  <a:schemeClr val="tx2">
                    <a:lumMod val="75000"/>
                    <a:lumOff val="25000"/>
                  </a:schemeClr>
                </a:solidFill>
              </a:rPr>
              <a:t>) and 15 </a:t>
            </a:r>
            <a:r>
              <a:rPr lang="en-GB" dirty="0" err="1">
                <a:solidFill>
                  <a:schemeClr val="tx2">
                    <a:lumMod val="75000"/>
                    <a:lumOff val="25000"/>
                  </a:schemeClr>
                </a:solidFill>
              </a:rPr>
              <a:t>regioisomeric</a:t>
            </a:r>
            <a:r>
              <a:rPr lang="en-GB" dirty="0">
                <a:solidFill>
                  <a:schemeClr val="tx2">
                    <a:lumMod val="75000"/>
                    <a:lumOff val="25000"/>
                  </a:schemeClr>
                </a:solidFill>
              </a:rPr>
              <a:t> pairs of </a:t>
            </a:r>
            <a:r>
              <a:rPr lang="en-GB" dirty="0" err="1">
                <a:solidFill>
                  <a:schemeClr val="tx2">
                    <a:lumMod val="75000"/>
                    <a:lumOff val="25000"/>
                  </a:schemeClr>
                </a:solidFill>
              </a:rPr>
              <a:t>tacrine</a:t>
            </a:r>
            <a:r>
              <a:rPr lang="en-GB" dirty="0">
                <a:solidFill>
                  <a:schemeClr val="tx2">
                    <a:lumMod val="75000"/>
                    <a:lumOff val="25000"/>
                  </a:schemeClr>
                </a:solidFill>
              </a:rPr>
              <a:t>/</a:t>
            </a:r>
            <a:r>
              <a:rPr lang="en-GB" dirty="0" err="1">
                <a:solidFill>
                  <a:schemeClr val="tx2">
                    <a:lumMod val="75000"/>
                    <a:lumOff val="25000"/>
                  </a:schemeClr>
                </a:solidFill>
              </a:rPr>
              <a:t>tacrine</a:t>
            </a:r>
            <a:r>
              <a:rPr lang="en-GB" dirty="0">
                <a:solidFill>
                  <a:schemeClr val="tx2">
                    <a:lumMod val="75000"/>
                    <a:lumOff val="25000"/>
                  </a:schemeClr>
                </a:solidFill>
              </a:rPr>
              <a:t> </a:t>
            </a:r>
            <a:r>
              <a:rPr lang="en-GB" dirty="0" err="1">
                <a:solidFill>
                  <a:schemeClr val="tx2">
                    <a:lumMod val="75000"/>
                    <a:lumOff val="25000"/>
                  </a:schemeClr>
                </a:solidFill>
              </a:rPr>
              <a:t>triazoles</a:t>
            </a:r>
            <a:r>
              <a:rPr lang="en-GB" dirty="0">
                <a:solidFill>
                  <a:schemeClr val="tx2">
                    <a:lumMod val="75000"/>
                    <a:lumOff val="25000"/>
                  </a:schemeClr>
                </a:solidFill>
              </a:rPr>
              <a:t> (</a:t>
            </a:r>
            <a:r>
              <a:rPr lang="en-GB" b="1" dirty="0">
                <a:solidFill>
                  <a:schemeClr val="tx2">
                    <a:lumMod val="75000"/>
                    <a:lumOff val="25000"/>
                  </a:schemeClr>
                </a:solidFill>
              </a:rPr>
              <a:t>TA1</a:t>
            </a:r>
            <a:r>
              <a:rPr lang="en-GB" dirty="0">
                <a:solidFill>
                  <a:schemeClr val="tx2">
                    <a:lumMod val="75000"/>
                    <a:lumOff val="25000"/>
                  </a:schemeClr>
                </a:solidFill>
              </a:rPr>
              <a:t>-</a:t>
            </a:r>
            <a:r>
              <a:rPr lang="en-GB" b="1" dirty="0">
                <a:solidFill>
                  <a:schemeClr val="tx2">
                    <a:lumMod val="75000"/>
                    <a:lumOff val="25000"/>
                  </a:schemeClr>
                </a:solidFill>
              </a:rPr>
              <a:t>3</a:t>
            </a:r>
            <a:r>
              <a:rPr lang="en-GB" dirty="0">
                <a:solidFill>
                  <a:schemeClr val="tx2">
                    <a:lumMod val="75000"/>
                    <a:lumOff val="25000"/>
                  </a:schemeClr>
                </a:solidFill>
              </a:rPr>
              <a:t>/</a:t>
            </a:r>
            <a:r>
              <a:rPr lang="en-GB" b="1" dirty="0">
                <a:solidFill>
                  <a:schemeClr val="tx2">
                    <a:lumMod val="75000"/>
                    <a:lumOff val="25000"/>
                  </a:schemeClr>
                </a:solidFill>
              </a:rPr>
              <a:t>TZ2</a:t>
            </a:r>
            <a:r>
              <a:rPr lang="en-GB" dirty="0">
                <a:solidFill>
                  <a:schemeClr val="tx2">
                    <a:lumMod val="75000"/>
                    <a:lumOff val="25000"/>
                  </a:schemeClr>
                </a:solidFill>
              </a:rPr>
              <a:t>-</a:t>
            </a:r>
            <a:r>
              <a:rPr lang="en-GB" b="1" dirty="0">
                <a:solidFill>
                  <a:schemeClr val="tx2">
                    <a:lumMod val="75000"/>
                    <a:lumOff val="25000"/>
                  </a:schemeClr>
                </a:solidFill>
              </a:rPr>
              <a:t>6</a:t>
            </a:r>
            <a:r>
              <a:rPr lang="en-GB" dirty="0">
                <a:solidFill>
                  <a:schemeClr val="tx2">
                    <a:lumMod val="75000"/>
                    <a:lumOff val="25000"/>
                  </a:schemeClr>
                </a:solidFill>
              </a:rPr>
              <a:t>). </a:t>
            </a:r>
            <a:endParaRPr lang="en-US" dirty="0">
              <a:solidFill>
                <a:schemeClr val="tx2">
                  <a:lumMod val="75000"/>
                  <a:lumOff val="25000"/>
                </a:schemeClr>
              </a:solidFill>
            </a:endParaRPr>
          </a:p>
        </p:txBody>
      </p:sp>
    </p:spTree>
    <p:extLst>
      <p:ext uri="{BB962C8B-B14F-4D97-AF65-F5344CB8AC3E}">
        <p14:creationId xmlns:p14="http://schemas.microsoft.com/office/powerpoint/2010/main" val="3002557629"/>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sp>
        <p:nvSpPr>
          <p:cNvPr id="3" name="TextBox 2"/>
          <p:cNvSpPr txBox="1"/>
          <p:nvPr/>
        </p:nvSpPr>
        <p:spPr>
          <a:xfrm>
            <a:off x="532017" y="1527337"/>
            <a:ext cx="7856086" cy="1754327"/>
          </a:xfrm>
          <a:prstGeom prst="rect">
            <a:avLst/>
          </a:prstGeom>
          <a:noFill/>
        </p:spPr>
        <p:txBody>
          <a:bodyPr wrap="square" rtlCol="0">
            <a:spAutoFit/>
          </a:bodyPr>
          <a:lstStyle/>
          <a:p>
            <a:pPr algn="just"/>
            <a:r>
              <a:rPr lang="en-GB" b="1" dirty="0">
                <a:solidFill>
                  <a:schemeClr val="accent3">
                    <a:lumMod val="75000"/>
                  </a:schemeClr>
                </a:solidFill>
              </a:rPr>
              <a:t>Each of the possible binary mixtures was incubated in the presence of </a:t>
            </a:r>
            <a:r>
              <a:rPr lang="en-GB" b="1" i="1" dirty="0">
                <a:solidFill>
                  <a:schemeClr val="accent3">
                    <a:lumMod val="75000"/>
                  </a:schemeClr>
                </a:solidFill>
              </a:rPr>
              <a:t>Electrophorus</a:t>
            </a:r>
            <a:r>
              <a:rPr lang="en-GB" b="1" dirty="0">
                <a:solidFill>
                  <a:schemeClr val="accent3">
                    <a:lumMod val="75000"/>
                  </a:schemeClr>
                </a:solidFill>
              </a:rPr>
              <a:t> </a:t>
            </a:r>
            <a:r>
              <a:rPr lang="en-GB" b="1" dirty="0" err="1">
                <a:solidFill>
                  <a:schemeClr val="accent3">
                    <a:lumMod val="75000"/>
                  </a:schemeClr>
                </a:solidFill>
              </a:rPr>
              <a:t>AChE</a:t>
            </a:r>
            <a:r>
              <a:rPr lang="en-GB" b="1" dirty="0">
                <a:solidFill>
                  <a:schemeClr val="accent3">
                    <a:lumMod val="75000"/>
                  </a:schemeClr>
                </a:solidFill>
              </a:rPr>
              <a:t> at room temperature. The rate of reaction under these conditions in the absence of enzyme is negligible, so detectable amounts of </a:t>
            </a:r>
            <a:r>
              <a:rPr lang="en-GB" b="1" dirty="0" err="1">
                <a:solidFill>
                  <a:schemeClr val="accent3">
                    <a:lumMod val="75000"/>
                  </a:schemeClr>
                </a:solidFill>
              </a:rPr>
              <a:t>triazole</a:t>
            </a:r>
            <a:r>
              <a:rPr lang="en-GB" b="1" dirty="0">
                <a:solidFill>
                  <a:schemeClr val="accent3">
                    <a:lumMod val="75000"/>
                  </a:schemeClr>
                </a:solidFill>
              </a:rPr>
              <a:t> products should form only when the </a:t>
            </a:r>
            <a:r>
              <a:rPr lang="en-GB" b="1" dirty="0" err="1">
                <a:solidFill>
                  <a:schemeClr val="accent3">
                    <a:lumMod val="75000"/>
                  </a:schemeClr>
                </a:solidFill>
              </a:rPr>
              <a:t>azide</a:t>
            </a:r>
            <a:r>
              <a:rPr lang="en-GB" b="1" dirty="0">
                <a:solidFill>
                  <a:schemeClr val="accent3">
                    <a:lumMod val="75000"/>
                  </a:schemeClr>
                </a:solidFill>
              </a:rPr>
              <a:t> and alkyne are brought together by the enzyme. Therefore, product formation is a direct indication of a potential hit</a:t>
            </a:r>
            <a:r>
              <a:rPr lang="it-IT" b="1" dirty="0">
                <a:solidFill>
                  <a:schemeClr val="accent3">
                    <a:lumMod val="75000"/>
                  </a:schemeClr>
                </a:solidFill>
              </a:rPr>
              <a:t> </a:t>
            </a:r>
            <a:r>
              <a:rPr lang="en-GB" b="1" dirty="0">
                <a:solidFill>
                  <a:schemeClr val="accent3">
                    <a:lumMod val="75000"/>
                  </a:schemeClr>
                </a:solidFill>
              </a:rPr>
              <a:t>. </a:t>
            </a:r>
            <a:endParaRPr lang="en-US" b="1" dirty="0">
              <a:solidFill>
                <a:schemeClr val="accent3">
                  <a:lumMod val="75000"/>
                </a:schemeClr>
              </a:solidFill>
            </a:endParaRPr>
          </a:p>
        </p:txBody>
      </p:sp>
      <p:pic>
        <p:nvPicPr>
          <p:cNvPr id="6" name="Picture 5"/>
          <p:cNvPicPr>
            <a:picLocks noChangeAspect="1"/>
          </p:cNvPicPr>
          <p:nvPr/>
        </p:nvPicPr>
        <p:blipFill>
          <a:blip r:embed="rId2"/>
          <a:stretch>
            <a:fillRect/>
          </a:stretch>
        </p:blipFill>
        <p:spPr>
          <a:xfrm>
            <a:off x="2396822" y="3281664"/>
            <a:ext cx="4085675" cy="3389315"/>
          </a:xfrm>
          <a:prstGeom prst="rect">
            <a:avLst/>
          </a:prstGeom>
        </p:spPr>
      </p:pic>
    </p:spTree>
    <p:extLst>
      <p:ext uri="{BB962C8B-B14F-4D97-AF65-F5344CB8AC3E}">
        <p14:creationId xmlns:p14="http://schemas.microsoft.com/office/powerpoint/2010/main" val="34279090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ctangle 7"/>
          <p:cNvSpPr>
            <a:spLocks noChangeArrowheads="1"/>
          </p:cNvSpPr>
          <p:nvPr/>
        </p:nvSpPr>
        <p:spPr bwMode="auto">
          <a:xfrm>
            <a:off x="469827" y="1076325"/>
            <a:ext cx="7772400" cy="576263"/>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b="1" dirty="0" smtClean="0">
                <a:solidFill>
                  <a:srgbClr val="008000"/>
                </a:solidFill>
                <a:latin typeface="Comic Sans MS" charset="0"/>
              </a:rPr>
              <a:t>SINTESI IN FASE SOLIDA</a:t>
            </a:r>
            <a:endParaRPr lang="en-US" sz="2800" b="1" dirty="0">
              <a:solidFill>
                <a:srgbClr val="008000"/>
              </a:solidFill>
              <a:latin typeface="Comic Sans MS" charset="0"/>
            </a:endParaRPr>
          </a:p>
        </p:txBody>
      </p:sp>
      <p:pic>
        <p:nvPicPr>
          <p:cNvPr id="8" name="Picture 4"/>
          <p:cNvPicPr>
            <a:picLocks noChangeAspect="1" noChangeArrowheads="1"/>
          </p:cNvPicPr>
          <p:nvPr/>
        </p:nvPicPr>
        <p:blipFill>
          <a:blip r:embed="rId2"/>
          <a:srcRect/>
          <a:stretch>
            <a:fillRect/>
          </a:stretch>
        </p:blipFill>
        <p:spPr bwMode="auto">
          <a:xfrm>
            <a:off x="3043237" y="2434437"/>
            <a:ext cx="892175" cy="1260475"/>
          </a:xfrm>
          <a:prstGeom prst="rect">
            <a:avLst/>
          </a:prstGeom>
          <a:noFill/>
          <a:ln w="9525">
            <a:noFill/>
            <a:miter lim="800000"/>
            <a:headEnd/>
            <a:tailEnd/>
          </a:ln>
          <a:effectLst/>
        </p:spPr>
      </p:pic>
      <p:pic>
        <p:nvPicPr>
          <p:cNvPr id="9" name="Picture 5"/>
          <p:cNvPicPr>
            <a:picLocks noChangeAspect="1" noChangeArrowheads="1"/>
          </p:cNvPicPr>
          <p:nvPr/>
        </p:nvPicPr>
        <p:blipFill>
          <a:blip r:embed="rId3"/>
          <a:srcRect/>
          <a:stretch>
            <a:fillRect/>
          </a:stretch>
        </p:blipFill>
        <p:spPr bwMode="auto">
          <a:xfrm>
            <a:off x="7339494" y="5091343"/>
            <a:ext cx="1108075" cy="1476375"/>
          </a:xfrm>
          <a:prstGeom prst="rect">
            <a:avLst/>
          </a:prstGeom>
          <a:noFill/>
          <a:ln w="9525">
            <a:noFill/>
            <a:miter lim="800000"/>
            <a:headEnd/>
            <a:tailEnd/>
          </a:ln>
          <a:effectLst/>
        </p:spPr>
      </p:pic>
      <p:pic>
        <p:nvPicPr>
          <p:cNvPr id="10" name="Picture 6"/>
          <p:cNvPicPr>
            <a:picLocks noChangeAspect="1" noChangeArrowheads="1"/>
          </p:cNvPicPr>
          <p:nvPr/>
        </p:nvPicPr>
        <p:blipFill>
          <a:blip r:embed="rId4"/>
          <a:srcRect/>
          <a:stretch>
            <a:fillRect/>
          </a:stretch>
        </p:blipFill>
        <p:spPr bwMode="auto">
          <a:xfrm>
            <a:off x="6887851" y="3249944"/>
            <a:ext cx="1143000" cy="1439863"/>
          </a:xfrm>
          <a:prstGeom prst="rect">
            <a:avLst/>
          </a:prstGeom>
          <a:noFill/>
          <a:ln w="9525">
            <a:noFill/>
            <a:miter lim="800000"/>
            <a:headEnd/>
            <a:tailEnd/>
          </a:ln>
          <a:effectLst/>
        </p:spPr>
      </p:pic>
      <p:pic>
        <p:nvPicPr>
          <p:cNvPr id="11" name="Picture 7" descr="441824a-i1"/>
          <p:cNvPicPr>
            <a:picLocks noChangeAspect="1" noChangeArrowheads="1"/>
          </p:cNvPicPr>
          <p:nvPr/>
        </p:nvPicPr>
        <p:blipFill>
          <a:blip r:embed="rId5"/>
          <a:srcRect/>
          <a:stretch>
            <a:fillRect/>
          </a:stretch>
        </p:blipFill>
        <p:spPr bwMode="auto">
          <a:xfrm>
            <a:off x="4305155" y="5144002"/>
            <a:ext cx="1152525" cy="1628775"/>
          </a:xfrm>
          <a:prstGeom prst="rect">
            <a:avLst/>
          </a:prstGeom>
          <a:noFill/>
        </p:spPr>
      </p:pic>
      <p:pic>
        <p:nvPicPr>
          <p:cNvPr id="12" name="Picture 8" descr="carpino"/>
          <p:cNvPicPr>
            <a:picLocks noChangeAspect="1" noChangeArrowheads="1"/>
          </p:cNvPicPr>
          <p:nvPr/>
        </p:nvPicPr>
        <p:blipFill>
          <a:blip r:embed="rId6"/>
          <a:srcRect/>
          <a:stretch>
            <a:fillRect/>
          </a:stretch>
        </p:blipFill>
        <p:spPr bwMode="auto">
          <a:xfrm>
            <a:off x="1618938" y="5401177"/>
            <a:ext cx="1057275" cy="1371600"/>
          </a:xfrm>
          <a:prstGeom prst="rect">
            <a:avLst/>
          </a:prstGeom>
          <a:noFill/>
        </p:spPr>
      </p:pic>
      <p:sp>
        <p:nvSpPr>
          <p:cNvPr id="13" name="WordArt 10"/>
          <p:cNvSpPr>
            <a:spLocks noChangeArrowheads="1" noChangeShapeType="1" noTextEdit="1"/>
          </p:cNvSpPr>
          <p:nvPr/>
        </p:nvSpPr>
        <p:spPr bwMode="auto">
          <a:xfrm>
            <a:off x="3043237" y="4042271"/>
            <a:ext cx="3310104" cy="841262"/>
          </a:xfrm>
          <a:prstGeom prst="rect">
            <a:avLst/>
          </a:prstGeom>
        </p:spPr>
        <p:txBody>
          <a:bodyPr wrap="none" fromWordArt="1">
            <a:prstTxWarp prst="textWave1">
              <a:avLst>
                <a:gd name="adj1" fmla="val 13005"/>
                <a:gd name="adj2" fmla="val 0"/>
              </a:avLst>
            </a:prstTxWarp>
          </a:bodyPr>
          <a:lstStyle/>
          <a:p>
            <a:pPr algn="ctr"/>
            <a:r>
              <a:rPr lang="it-IT" sz="2400" b="1" kern="10" dirty="0">
                <a:ln w="9525">
                  <a:noFill/>
                  <a:round/>
                  <a:headEnd/>
                  <a:tailEnd/>
                </a:ln>
                <a:gradFill rotWithShape="1">
                  <a:gsLst>
                    <a:gs pos="0">
                      <a:srgbClr val="FF6600"/>
                    </a:gs>
                    <a:gs pos="50000">
                      <a:srgbClr val="FF6600">
                        <a:gamma/>
                        <a:shade val="46275"/>
                        <a:invGamma/>
                      </a:srgbClr>
                    </a:gs>
                    <a:gs pos="100000">
                      <a:srgbClr val="FF6600"/>
                    </a:gs>
                  </a:gsLst>
                  <a:lin ang="18900000" scaled="1"/>
                </a:gradFill>
                <a:effectLst>
                  <a:outerShdw blurRad="63500" dist="53882" dir="2700000" algn="ctr" rotWithShape="0">
                    <a:srgbClr val="C0C0C0">
                      <a:alpha val="80000"/>
                    </a:srgbClr>
                  </a:outerShdw>
                </a:effectLst>
                <a:latin typeface="Times New Roman"/>
                <a:ea typeface="Times New Roman"/>
                <a:cs typeface="Times New Roman"/>
              </a:rPr>
              <a:t>C'ERA UNA VOLTA...</a:t>
            </a:r>
          </a:p>
        </p:txBody>
      </p:sp>
      <p:pic>
        <p:nvPicPr>
          <p:cNvPr id="14" name="Picture 11" descr="04jun_zervas"/>
          <p:cNvPicPr>
            <a:picLocks noChangeAspect="1" noChangeArrowheads="1"/>
          </p:cNvPicPr>
          <p:nvPr/>
        </p:nvPicPr>
        <p:blipFill>
          <a:blip r:embed="rId7"/>
          <a:srcRect/>
          <a:stretch>
            <a:fillRect/>
          </a:stretch>
        </p:blipFill>
        <p:spPr bwMode="auto">
          <a:xfrm>
            <a:off x="5294809" y="2350626"/>
            <a:ext cx="979488" cy="1439862"/>
          </a:xfrm>
          <a:prstGeom prst="rect">
            <a:avLst/>
          </a:prstGeom>
          <a:noFill/>
        </p:spPr>
      </p:pic>
      <p:pic>
        <p:nvPicPr>
          <p:cNvPr id="15" name="Picture 12" descr="Theodor_Curtius"/>
          <p:cNvPicPr>
            <a:picLocks noChangeAspect="1" noChangeArrowheads="1"/>
          </p:cNvPicPr>
          <p:nvPr/>
        </p:nvPicPr>
        <p:blipFill>
          <a:blip r:embed="rId8"/>
          <a:srcRect/>
          <a:stretch>
            <a:fillRect/>
          </a:stretch>
        </p:blipFill>
        <p:spPr bwMode="auto">
          <a:xfrm>
            <a:off x="1195213" y="3612065"/>
            <a:ext cx="1050925" cy="1531937"/>
          </a:xfrm>
          <a:prstGeom prst="rect">
            <a:avLst/>
          </a:prstGeom>
          <a:noFill/>
        </p:spPr>
      </p:pic>
      <p:sp>
        <p:nvSpPr>
          <p:cNvPr id="16" name="CasellaDiTesto 15"/>
          <p:cNvSpPr txBox="1"/>
          <p:nvPr/>
        </p:nvSpPr>
        <p:spPr>
          <a:xfrm>
            <a:off x="1088238" y="1670613"/>
            <a:ext cx="6942613" cy="307777"/>
          </a:xfrm>
          <a:prstGeom prst="rect">
            <a:avLst/>
          </a:prstGeom>
          <a:noFill/>
        </p:spPr>
        <p:txBody>
          <a:bodyPr wrap="none" rtlCol="0">
            <a:spAutoFit/>
          </a:bodyPr>
          <a:lstStyle/>
          <a:p>
            <a:r>
              <a:rPr lang="it-IT" sz="1400" b="1" dirty="0" smtClean="0">
                <a:solidFill>
                  <a:srgbClr val="000090"/>
                </a:solidFill>
              </a:rPr>
              <a:t>La sua origine e la sua maggior applicazione risiede nella chimica dei peptidi</a:t>
            </a:r>
            <a:endParaRPr lang="it-IT" sz="1400" b="1" dirty="0">
              <a:solidFill>
                <a:srgbClr val="000090"/>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pic>
        <p:nvPicPr>
          <p:cNvPr id="2" name="Picture 1"/>
          <p:cNvPicPr>
            <a:picLocks noChangeAspect="1"/>
          </p:cNvPicPr>
          <p:nvPr/>
        </p:nvPicPr>
        <p:blipFill>
          <a:blip r:embed="rId2"/>
          <a:stretch>
            <a:fillRect/>
          </a:stretch>
        </p:blipFill>
        <p:spPr>
          <a:xfrm>
            <a:off x="214522" y="1230797"/>
            <a:ext cx="8701012" cy="4937176"/>
          </a:xfrm>
          <a:prstGeom prst="rect">
            <a:avLst/>
          </a:prstGeom>
        </p:spPr>
      </p:pic>
    </p:spTree>
    <p:extLst>
      <p:ext uri="{BB962C8B-B14F-4D97-AF65-F5344CB8AC3E}">
        <p14:creationId xmlns:p14="http://schemas.microsoft.com/office/powerpoint/2010/main" val="910680598"/>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39177" y="125453"/>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624451" y="799910"/>
            <a:ext cx="8142123" cy="430887"/>
          </a:xfrm>
          <a:prstGeom prst="rect">
            <a:avLst/>
          </a:prstGeom>
          <a:noFill/>
        </p:spPr>
        <p:txBody>
          <a:bodyPr wrap="none" rtlCol="0">
            <a:spAutoFit/>
          </a:bodyPr>
          <a:lstStyle/>
          <a:p>
            <a:r>
              <a:rPr lang="it-IT" sz="2200" dirty="0" smtClean="0">
                <a:solidFill>
                  <a:schemeClr val="accent4">
                    <a:lumMod val="75000"/>
                  </a:schemeClr>
                </a:solidFill>
                <a:latin typeface="Arial Black"/>
              </a:rPr>
              <a:t>Chimica </a:t>
            </a:r>
            <a:r>
              <a:rPr lang="it-IT" sz="2200" dirty="0" err="1" smtClean="0">
                <a:solidFill>
                  <a:schemeClr val="accent4">
                    <a:lumMod val="75000"/>
                  </a:schemeClr>
                </a:solidFill>
                <a:latin typeface="Arial Black"/>
              </a:rPr>
              <a:t>Combinatoriale</a:t>
            </a:r>
            <a:r>
              <a:rPr lang="it-IT" sz="2200" dirty="0" smtClean="0">
                <a:solidFill>
                  <a:schemeClr val="accent4">
                    <a:lumMod val="75000"/>
                  </a:schemeClr>
                </a:solidFill>
                <a:latin typeface="Arial Black"/>
              </a:rPr>
              <a:t> dinamica e click </a:t>
            </a:r>
            <a:r>
              <a:rPr lang="it-IT" sz="2200" dirty="0" err="1" smtClean="0">
                <a:solidFill>
                  <a:schemeClr val="accent4">
                    <a:lumMod val="75000"/>
                  </a:schemeClr>
                </a:solidFill>
                <a:latin typeface="Arial Black"/>
              </a:rPr>
              <a:t>chemistry</a:t>
            </a:r>
            <a:endParaRPr lang="it-IT" sz="2200" dirty="0">
              <a:solidFill>
                <a:schemeClr val="accent4">
                  <a:lumMod val="75000"/>
                </a:schemeClr>
              </a:solidFill>
              <a:latin typeface="Arial Black"/>
            </a:endParaRPr>
          </a:p>
        </p:txBody>
      </p:sp>
      <p:pic>
        <p:nvPicPr>
          <p:cNvPr id="2" name="Picture 1"/>
          <p:cNvPicPr>
            <a:picLocks noChangeAspect="1"/>
          </p:cNvPicPr>
          <p:nvPr/>
        </p:nvPicPr>
        <p:blipFill>
          <a:blip r:embed="rId2"/>
          <a:stretch>
            <a:fillRect/>
          </a:stretch>
        </p:blipFill>
        <p:spPr>
          <a:xfrm>
            <a:off x="308911" y="1230797"/>
            <a:ext cx="8091770" cy="4758126"/>
          </a:xfrm>
          <a:prstGeom prst="rect">
            <a:avLst/>
          </a:prstGeom>
        </p:spPr>
      </p:pic>
    </p:spTree>
    <p:extLst>
      <p:ext uri="{BB962C8B-B14F-4D97-AF65-F5344CB8AC3E}">
        <p14:creationId xmlns:p14="http://schemas.microsoft.com/office/powerpoint/2010/main" val="11807704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normAutofit/>
          </a:bodyPr>
          <a:lstStyle/>
          <a:p>
            <a:pPr eaLnBrk="1" hangingPunct="1"/>
            <a:r>
              <a:rPr lang="it-IT" sz="4000">
                <a:latin typeface="Tw Cen MT" charset="0"/>
              </a:rPr>
              <a:t>La sfida dell</a:t>
            </a:r>
            <a:r>
              <a:rPr lang="ja-JP" altLang="it-IT" sz="4000">
                <a:latin typeface="Tw Cen MT" charset="0"/>
              </a:rPr>
              <a:t>’</a:t>
            </a:r>
            <a:r>
              <a:rPr lang="it-IT" sz="4000">
                <a:latin typeface="Tw Cen MT" charset="0"/>
              </a:rPr>
              <a:t>ambiente per la chimica</a:t>
            </a:r>
          </a:p>
        </p:txBody>
      </p:sp>
      <p:sp>
        <p:nvSpPr>
          <p:cNvPr id="7" name="Segnaposto contenuto 2"/>
          <p:cNvSpPr>
            <a:spLocks noGrp="1"/>
          </p:cNvSpPr>
          <p:nvPr>
            <p:ph sz="quarter" idx="1"/>
          </p:nvPr>
        </p:nvSpPr>
        <p:spPr>
          <a:xfrm>
            <a:off x="285750" y="1600200"/>
            <a:ext cx="8401050" cy="4972050"/>
          </a:xfrm>
        </p:spPr>
        <p:txBody>
          <a:bodyPr>
            <a:normAutofit fontScale="85000" lnSpcReduction="20000"/>
          </a:bodyPr>
          <a:lstStyle/>
          <a:p>
            <a:pPr algn="just" eaLnBrk="1" hangingPunct="1">
              <a:spcBef>
                <a:spcPts val="600"/>
              </a:spcBef>
              <a:spcAft>
                <a:spcPts val="600"/>
              </a:spcAft>
            </a:pPr>
            <a:r>
              <a:rPr lang="it-IT" sz="1600" dirty="0">
                <a:latin typeface="Arial Black"/>
                <a:cs typeface="Arial Black"/>
              </a:rPr>
              <a:t>La </a:t>
            </a:r>
            <a:r>
              <a:rPr lang="ja-JP" altLang="it-IT" sz="1600" dirty="0">
                <a:latin typeface="Arial Black"/>
                <a:cs typeface="Arial Black"/>
              </a:rPr>
              <a:t>“</a:t>
            </a:r>
            <a:r>
              <a:rPr lang="it-IT" sz="1600" dirty="0">
                <a:latin typeface="Arial Black"/>
                <a:cs typeface="Arial Black"/>
              </a:rPr>
              <a:t>sostenibilità</a:t>
            </a:r>
            <a:r>
              <a:rPr lang="ja-JP" altLang="it-IT" sz="1600" dirty="0">
                <a:latin typeface="Arial Black"/>
                <a:cs typeface="Arial Black"/>
              </a:rPr>
              <a:t>”</a:t>
            </a:r>
            <a:r>
              <a:rPr lang="it-IT" sz="1600" dirty="0">
                <a:latin typeface="Arial Black"/>
                <a:cs typeface="Arial Black"/>
              </a:rPr>
              <a:t> dello sviluppo è stata definita nel rapporto </a:t>
            </a:r>
            <a:r>
              <a:rPr lang="it-IT" sz="1600" dirty="0" err="1">
                <a:latin typeface="Arial Black"/>
                <a:cs typeface="Arial Black"/>
              </a:rPr>
              <a:t>Brundtland</a:t>
            </a:r>
            <a:r>
              <a:rPr lang="it-IT" sz="1600" dirty="0">
                <a:latin typeface="Arial Black"/>
                <a:cs typeface="Arial Black"/>
              </a:rPr>
              <a:t> (1987) delle Nazioni Unite come:</a:t>
            </a:r>
          </a:p>
          <a:p>
            <a:pPr lvl="1" algn="just" eaLnBrk="1" hangingPunct="1">
              <a:spcBef>
                <a:spcPts val="600"/>
              </a:spcBef>
              <a:spcAft>
                <a:spcPts val="600"/>
              </a:spcAft>
              <a:buFont typeface="Wingdings 2" charset="0"/>
              <a:buNone/>
            </a:pPr>
            <a:r>
              <a:rPr lang="it-IT" sz="1600" dirty="0">
                <a:latin typeface="Arial Black"/>
                <a:cs typeface="Arial Black"/>
              </a:rPr>
              <a:t>	</a:t>
            </a:r>
            <a:r>
              <a:rPr lang="ja-JP" altLang="it-IT" sz="1600" dirty="0">
                <a:latin typeface="Arial Black"/>
                <a:cs typeface="Arial Black"/>
              </a:rPr>
              <a:t>”</a:t>
            </a:r>
            <a:r>
              <a:rPr lang="it-IT" sz="1600" dirty="0">
                <a:latin typeface="Arial Black"/>
                <a:cs typeface="Arial Black"/>
              </a:rPr>
              <a:t>Uno sviluppo in grado di soddisfare i bisogni della presente generazione senza compromettere la capacità delle generazioni future di soddisfare i propri bisogni</a:t>
            </a:r>
            <a:r>
              <a:rPr lang="ja-JP" altLang="it-IT" sz="1600" dirty="0">
                <a:latin typeface="Arial Black"/>
                <a:cs typeface="Arial Black"/>
              </a:rPr>
              <a:t>”</a:t>
            </a:r>
            <a:r>
              <a:rPr lang="it-IT" sz="1600" dirty="0">
                <a:latin typeface="Arial Black"/>
                <a:cs typeface="Arial Black"/>
              </a:rPr>
              <a:t>.</a:t>
            </a:r>
          </a:p>
          <a:p>
            <a:pPr algn="just" eaLnBrk="1" hangingPunct="1">
              <a:spcBef>
                <a:spcPts val="600"/>
              </a:spcBef>
              <a:spcAft>
                <a:spcPts val="600"/>
              </a:spcAft>
            </a:pPr>
            <a:r>
              <a:rPr lang="it-IT" sz="1600" dirty="0">
                <a:latin typeface="Arial Black"/>
                <a:cs typeface="Arial Black"/>
              </a:rPr>
              <a:t>In occasione della Conferenza di Rio de Janeiro (1992) per la protezione del clima, la comunità internazionale ha riconosciuto, per la prima volta, la necessità di individuare azioni da avviare nella direzione dello sviluppo sostenibile. </a:t>
            </a:r>
          </a:p>
          <a:p>
            <a:pPr algn="just" eaLnBrk="1" hangingPunct="1">
              <a:spcBef>
                <a:spcPts val="600"/>
              </a:spcBef>
              <a:spcAft>
                <a:spcPts val="600"/>
              </a:spcAft>
            </a:pPr>
            <a:r>
              <a:rPr lang="it-IT" sz="1600" dirty="0">
                <a:latin typeface="Arial Black"/>
                <a:cs typeface="Arial Black"/>
              </a:rPr>
              <a:t>Agenda 21 (XXI secolo) è lo strumento di azione politica ed amministrativa messo in campo.</a:t>
            </a:r>
          </a:p>
          <a:p>
            <a:pPr algn="just" eaLnBrk="1" hangingPunct="1">
              <a:spcBef>
                <a:spcPts val="600"/>
              </a:spcBef>
              <a:spcAft>
                <a:spcPts val="600"/>
              </a:spcAft>
            </a:pPr>
            <a:r>
              <a:rPr lang="it-IT" sz="1600" dirty="0">
                <a:latin typeface="Arial Black"/>
                <a:cs typeface="Arial Black"/>
              </a:rPr>
              <a:t>Gli stati sottoscriventi hanno messo a punto </a:t>
            </a:r>
            <a:r>
              <a:rPr lang="ja-JP" altLang="it-IT" sz="1600" dirty="0">
                <a:latin typeface="Arial Black"/>
                <a:cs typeface="Arial Black"/>
              </a:rPr>
              <a:t>“</a:t>
            </a:r>
            <a:r>
              <a:rPr lang="it-IT" sz="1600" dirty="0">
                <a:latin typeface="Arial Black"/>
                <a:cs typeface="Arial Black"/>
              </a:rPr>
              <a:t>piani nazionali</a:t>
            </a:r>
            <a:r>
              <a:rPr lang="ja-JP" altLang="it-IT" sz="1600" dirty="0">
                <a:latin typeface="Arial Black"/>
                <a:cs typeface="Arial Black"/>
              </a:rPr>
              <a:t>”</a:t>
            </a:r>
            <a:r>
              <a:rPr lang="it-IT" sz="1600" dirty="0">
                <a:latin typeface="Arial Black"/>
                <a:cs typeface="Arial Black"/>
              </a:rPr>
              <a:t> che prevedono interventi nei settori produttivi quali l</a:t>
            </a:r>
            <a:r>
              <a:rPr lang="ja-JP" altLang="it-IT" sz="1600" dirty="0">
                <a:latin typeface="Arial Black"/>
                <a:cs typeface="Arial Black"/>
              </a:rPr>
              <a:t>’</a:t>
            </a:r>
            <a:r>
              <a:rPr lang="it-IT" sz="1600" dirty="0">
                <a:latin typeface="Arial Black"/>
                <a:cs typeface="Arial Black"/>
              </a:rPr>
              <a:t>industria, l</a:t>
            </a:r>
            <a:r>
              <a:rPr lang="ja-JP" altLang="it-IT" sz="1600" dirty="0">
                <a:latin typeface="Arial Black"/>
                <a:cs typeface="Arial Black"/>
              </a:rPr>
              <a:t>’</a:t>
            </a:r>
            <a:r>
              <a:rPr lang="it-IT" sz="1600" dirty="0">
                <a:latin typeface="Arial Black"/>
                <a:cs typeface="Arial Black"/>
              </a:rPr>
              <a:t>agricoltura ed il turismo, nelle infrastrutture di base (energia e trasporti) e nel settore dei rifiuti. </a:t>
            </a:r>
          </a:p>
          <a:p>
            <a:pPr algn="just" eaLnBrk="1" hangingPunct="1">
              <a:spcBef>
                <a:spcPts val="600"/>
              </a:spcBef>
              <a:spcAft>
                <a:spcPts val="600"/>
              </a:spcAft>
            </a:pPr>
            <a:r>
              <a:rPr lang="it-IT" sz="1600" dirty="0">
                <a:latin typeface="Arial Black"/>
                <a:cs typeface="Arial Black"/>
              </a:rPr>
              <a:t>Le Piattaforme Tecnologiche Nazionali hanno il compito di predisporre un</a:t>
            </a:r>
            <a:r>
              <a:rPr lang="ja-JP" altLang="it-IT" sz="1600" dirty="0">
                <a:latin typeface="Arial Black"/>
                <a:cs typeface="Arial Black"/>
              </a:rPr>
              <a:t>’</a:t>
            </a:r>
            <a:r>
              <a:rPr lang="it-IT" sz="1600" dirty="0">
                <a:latin typeface="Arial Black"/>
                <a:cs typeface="Arial Black"/>
              </a:rPr>
              <a:t>agenda per la ricerca, pubblica e privata, che risponda a esigenze di sostenibilità. </a:t>
            </a:r>
          </a:p>
          <a:p>
            <a:pPr algn="just" eaLnBrk="1" hangingPunct="1">
              <a:spcBef>
                <a:spcPts val="600"/>
              </a:spcBef>
              <a:spcAft>
                <a:spcPts val="600"/>
              </a:spcAft>
            </a:pPr>
            <a:r>
              <a:rPr lang="it-IT" sz="1600" dirty="0">
                <a:latin typeface="Arial Black"/>
                <a:cs typeface="Arial Black"/>
              </a:rPr>
              <a:t>La sostenibilità, declinata per l</a:t>
            </a:r>
            <a:r>
              <a:rPr lang="ja-JP" altLang="it-IT" sz="1600" dirty="0">
                <a:latin typeface="Arial Black"/>
                <a:cs typeface="Arial Black"/>
              </a:rPr>
              <a:t>’</a:t>
            </a:r>
            <a:r>
              <a:rPr lang="it-IT" sz="1600" dirty="0">
                <a:latin typeface="Arial Black"/>
                <a:cs typeface="Arial Black"/>
              </a:rPr>
              <a:t>industria chimica, implica l</a:t>
            </a:r>
            <a:r>
              <a:rPr lang="ja-JP" altLang="it-IT" sz="1600" dirty="0">
                <a:latin typeface="Arial Black"/>
                <a:cs typeface="Arial Black"/>
              </a:rPr>
              <a:t>’</a:t>
            </a:r>
            <a:r>
              <a:rPr lang="it-IT" sz="1600" dirty="0">
                <a:latin typeface="Arial Black"/>
                <a:cs typeface="Arial Black"/>
              </a:rPr>
              <a:t>impegno allo studio e alla realizzazione di processi e prodotti che riducono al minimo le conseguenze negative di carattere ambientale, sociale o economico, sia immediate che differite.</a:t>
            </a:r>
          </a:p>
          <a:p>
            <a:pPr algn="just" eaLnBrk="1" hangingPunct="1">
              <a:spcBef>
                <a:spcPts val="600"/>
              </a:spcBef>
              <a:spcAft>
                <a:spcPts val="600"/>
              </a:spcAft>
            </a:pPr>
            <a:endParaRPr lang="it-IT" sz="1600" dirty="0">
              <a:latin typeface="Tw Cen MT" charset="0"/>
            </a:endParaRPr>
          </a:p>
        </p:txBody>
      </p:sp>
    </p:spTree>
    <p:extLst>
      <p:ext uri="{BB962C8B-B14F-4D97-AF65-F5344CB8AC3E}">
        <p14:creationId xmlns:p14="http://schemas.microsoft.com/office/powerpoint/2010/main" val="327586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 calcmode="lin" valueType="num">
                                      <p:cBhvr additive="base">
                                        <p:cTn id="35"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73320"/>
            <a:ext cx="8153400" cy="990600"/>
          </a:xfrm>
        </p:spPr>
        <p:txBody>
          <a:bodyPr/>
          <a:lstStyle/>
          <a:p>
            <a:pPr eaLnBrk="1" hangingPunct="1"/>
            <a:r>
              <a:rPr lang="it-IT" sz="2400" b="1" dirty="0">
                <a:latin typeface="Tw Cen MT" charset="0"/>
              </a:rPr>
              <a:t>Green </a:t>
            </a:r>
            <a:r>
              <a:rPr lang="it-IT" sz="2400" b="1" dirty="0" err="1">
                <a:latin typeface="Tw Cen MT" charset="0"/>
              </a:rPr>
              <a:t>Chemistry</a:t>
            </a:r>
            <a:endParaRPr lang="it-IT" sz="2400" b="1" dirty="0">
              <a:latin typeface="Tw Cen MT" charset="0"/>
            </a:endParaRPr>
          </a:p>
        </p:txBody>
      </p:sp>
      <p:sp>
        <p:nvSpPr>
          <p:cNvPr id="7" name="Segnaposto contenuto 2"/>
          <p:cNvSpPr>
            <a:spLocks noGrp="1"/>
          </p:cNvSpPr>
          <p:nvPr>
            <p:ph sz="quarter" idx="1"/>
          </p:nvPr>
        </p:nvSpPr>
        <p:spPr>
          <a:xfrm>
            <a:off x="214313" y="1403427"/>
            <a:ext cx="8551862" cy="4637112"/>
          </a:xfrm>
        </p:spPr>
        <p:txBody>
          <a:bodyPr/>
          <a:lstStyle/>
          <a:p>
            <a:pPr algn="just" eaLnBrk="1" hangingPunct="1">
              <a:spcBef>
                <a:spcPts val="600"/>
              </a:spcBef>
              <a:spcAft>
                <a:spcPts val="600"/>
              </a:spcAft>
            </a:pPr>
            <a:r>
              <a:rPr lang="it-IT" sz="1600" b="1" dirty="0">
                <a:latin typeface="Tw Cen MT" charset="0"/>
              </a:rPr>
              <a:t>La </a:t>
            </a:r>
            <a:r>
              <a:rPr lang="ja-JP" altLang="it-IT" sz="1600" b="1" dirty="0">
                <a:latin typeface="Tw Cen MT" charset="0"/>
              </a:rPr>
              <a:t>“</a:t>
            </a:r>
            <a:r>
              <a:rPr lang="it-IT" sz="1600" b="1" dirty="0">
                <a:latin typeface="Tw Cen MT" charset="0"/>
              </a:rPr>
              <a:t>Green </a:t>
            </a:r>
            <a:r>
              <a:rPr lang="it-IT" sz="1600" b="1" dirty="0" err="1">
                <a:latin typeface="Tw Cen MT" charset="0"/>
              </a:rPr>
              <a:t>Chemistry</a:t>
            </a:r>
            <a:r>
              <a:rPr lang="ja-JP" altLang="it-IT" sz="1600" b="1" dirty="0">
                <a:latin typeface="Tw Cen MT" charset="0"/>
              </a:rPr>
              <a:t>”</a:t>
            </a:r>
            <a:r>
              <a:rPr lang="it-IT" sz="1600" b="1" dirty="0">
                <a:latin typeface="Tw Cen MT" charset="0"/>
              </a:rPr>
              <a:t> è un nuovo approccio tecnologico nato negli USA nei primi anni </a:t>
            </a:r>
            <a:r>
              <a:rPr lang="ja-JP" altLang="it-IT" sz="1600" b="1" dirty="0">
                <a:latin typeface="Tw Cen MT" charset="0"/>
              </a:rPr>
              <a:t>’</a:t>
            </a:r>
            <a:r>
              <a:rPr lang="it-IT" sz="1600" b="1" dirty="0">
                <a:latin typeface="Tw Cen MT" charset="0"/>
              </a:rPr>
              <a:t>90 che oggi costituisce, anche in Europa, uno strumento fondamentale per conseguire uno sviluppo sostenibile.</a:t>
            </a:r>
          </a:p>
          <a:p>
            <a:pPr algn="just" eaLnBrk="1" hangingPunct="1">
              <a:spcBef>
                <a:spcPts val="600"/>
              </a:spcBef>
              <a:spcAft>
                <a:spcPts val="600"/>
              </a:spcAft>
            </a:pPr>
            <a:r>
              <a:rPr lang="it-IT" sz="1600" b="1" dirty="0">
                <a:latin typeface="Tw Cen MT" charset="0"/>
              </a:rPr>
              <a:t>La </a:t>
            </a:r>
            <a:r>
              <a:rPr lang="ja-JP" altLang="it-IT" sz="1600" b="1" dirty="0">
                <a:latin typeface="Tw Cen MT" charset="0"/>
              </a:rPr>
              <a:t>“</a:t>
            </a:r>
            <a:r>
              <a:rPr lang="it-IT" sz="1600" b="1" dirty="0">
                <a:latin typeface="Tw Cen MT" charset="0"/>
              </a:rPr>
              <a:t>Green </a:t>
            </a:r>
            <a:r>
              <a:rPr lang="it-IT" sz="1600" b="1" dirty="0" err="1">
                <a:latin typeface="Tw Cen MT" charset="0"/>
              </a:rPr>
              <a:t>Chemistry</a:t>
            </a:r>
            <a:r>
              <a:rPr lang="ja-JP" altLang="it-IT" sz="1600" b="1" dirty="0">
                <a:latin typeface="Tw Cen MT" charset="0"/>
              </a:rPr>
              <a:t>”</a:t>
            </a:r>
            <a:r>
              <a:rPr lang="it-IT" sz="1600" b="1" dirty="0">
                <a:latin typeface="Tw Cen MT" charset="0"/>
              </a:rPr>
              <a:t> applica principi innovativi nella progettazione di processi chimici industriali puntando </a:t>
            </a:r>
            <a:r>
              <a:rPr lang="it-IT" sz="1600" b="1" dirty="0" err="1">
                <a:latin typeface="Tw Cen MT" charset="0"/>
              </a:rPr>
              <a:t>all</a:t>
            </a:r>
            <a:r>
              <a:rPr lang="ja-JP" altLang="it-IT" sz="1600" b="1" dirty="0">
                <a:latin typeface="Tw Cen MT" charset="0"/>
              </a:rPr>
              <a:t>’</a:t>
            </a:r>
            <a:r>
              <a:rPr lang="it-IT" sz="1600" b="1" dirty="0">
                <a:latin typeface="Tw Cen MT" charset="0"/>
              </a:rPr>
              <a:t>eliminazione o alla riduzione dell'utilizzo e della generazione di sostanze nocive per l'ambiente o per la salute. </a:t>
            </a:r>
          </a:p>
          <a:p>
            <a:pPr algn="just" eaLnBrk="1" hangingPunct="1">
              <a:spcBef>
                <a:spcPts val="600"/>
              </a:spcBef>
              <a:spcAft>
                <a:spcPts val="600"/>
              </a:spcAft>
            </a:pPr>
            <a:r>
              <a:rPr lang="it-IT" sz="1600" b="1" dirty="0">
                <a:latin typeface="Tw Cen MT" charset="0"/>
              </a:rPr>
              <a:t>I dodici principi fondamentali della Green </a:t>
            </a:r>
            <a:r>
              <a:rPr lang="it-IT" sz="1600" b="1" dirty="0" err="1">
                <a:latin typeface="Tw Cen MT" charset="0"/>
              </a:rPr>
              <a:t>Chemistry</a:t>
            </a:r>
            <a:r>
              <a:rPr lang="it-IT" sz="1600" b="1" dirty="0">
                <a:latin typeface="Tw Cen MT" charset="0"/>
              </a:rPr>
              <a:t>, sviluppati da </a:t>
            </a:r>
            <a:r>
              <a:rPr lang="it-IT" sz="1600" b="1" dirty="0" err="1">
                <a:latin typeface="Tw Cen MT" charset="0"/>
              </a:rPr>
              <a:t>Anastas</a:t>
            </a:r>
            <a:r>
              <a:rPr lang="it-IT" sz="1600" b="1" dirty="0">
                <a:latin typeface="Tw Cen MT" charset="0"/>
              </a:rPr>
              <a:t> e Warner (1998) per valutare quanto sono ecocompatibili una sostanza chimica, una reazione o un processo, annoverano in sesta posizione quello </a:t>
            </a:r>
            <a:r>
              <a:rPr lang="it-IT" sz="1600" b="1" dirty="0" err="1">
                <a:latin typeface="Tw Cen MT" charset="0"/>
              </a:rPr>
              <a:t>dell</a:t>
            </a:r>
            <a:r>
              <a:rPr lang="ja-JP" altLang="it-IT" sz="1600" b="1" dirty="0">
                <a:latin typeface="Tw Cen MT" charset="0"/>
              </a:rPr>
              <a:t>’</a:t>
            </a:r>
            <a:r>
              <a:rPr lang="it-IT" sz="1600" b="1" dirty="0">
                <a:latin typeface="Tw Cen MT" charset="0"/>
              </a:rPr>
              <a:t>efficienza energetica, così espresso:</a:t>
            </a:r>
          </a:p>
          <a:p>
            <a:pPr lvl="1" algn="just" eaLnBrk="1" hangingPunct="1">
              <a:spcBef>
                <a:spcPts val="600"/>
              </a:spcBef>
              <a:spcAft>
                <a:spcPts val="600"/>
              </a:spcAft>
              <a:buFont typeface="Wingdings 2" charset="0"/>
              <a:buNone/>
            </a:pPr>
            <a:r>
              <a:rPr lang="it-IT" sz="1600" b="1" dirty="0">
                <a:latin typeface="Tw Cen MT" charset="0"/>
              </a:rPr>
              <a:t>	</a:t>
            </a:r>
            <a:r>
              <a:rPr lang="ja-JP" altLang="it-IT" sz="1600" b="1" dirty="0">
                <a:latin typeface="Tw Cen MT" charset="0"/>
              </a:rPr>
              <a:t>“</a:t>
            </a:r>
            <a:r>
              <a:rPr lang="it-IT" sz="1600" b="1" dirty="0">
                <a:latin typeface="Tw Cen MT" charset="0"/>
              </a:rPr>
              <a:t>I fabbisogni di energia dovrebbero essere valutati per il loro impatto ambientale ed economico e minimizzati. Le reazioni di sintesi dovrebbero essere condotte a temperatura e pressione ambiente</a:t>
            </a:r>
            <a:r>
              <a:rPr lang="ja-JP" altLang="it-IT" sz="1600" b="1" dirty="0">
                <a:latin typeface="Tw Cen MT" charset="0"/>
              </a:rPr>
              <a:t>”</a:t>
            </a:r>
            <a:r>
              <a:rPr lang="it-IT" sz="1600" b="1" dirty="0">
                <a:latin typeface="Tw Cen MT" charset="0"/>
              </a:rPr>
              <a:t>.</a:t>
            </a:r>
          </a:p>
          <a:p>
            <a:pPr algn="just" eaLnBrk="1" hangingPunct="1">
              <a:spcBef>
                <a:spcPts val="600"/>
              </a:spcBef>
              <a:spcAft>
                <a:spcPts val="600"/>
              </a:spcAft>
            </a:pPr>
            <a:r>
              <a:rPr lang="it-IT" sz="1600" b="1" dirty="0">
                <a:latin typeface="Tw Cen MT" charset="0"/>
              </a:rPr>
              <a:t>E</a:t>
            </a:r>
            <a:r>
              <a:rPr lang="ja-JP" altLang="it-IT" sz="1600" b="1" dirty="0">
                <a:latin typeface="Tw Cen MT" charset="0"/>
              </a:rPr>
              <a:t>’</a:t>
            </a:r>
            <a:r>
              <a:rPr lang="it-IT" sz="1600" b="1" dirty="0">
                <a:latin typeface="Tw Cen MT" charset="0"/>
              </a:rPr>
              <a:t> stato dimostrato che il principale contributo </a:t>
            </a:r>
            <a:r>
              <a:rPr lang="it-IT" sz="1600" b="1" dirty="0" err="1">
                <a:latin typeface="Tw Cen MT" charset="0"/>
              </a:rPr>
              <a:t>all</a:t>
            </a:r>
            <a:r>
              <a:rPr lang="ja-JP" altLang="it-IT" sz="1600" b="1" dirty="0">
                <a:latin typeface="Tw Cen MT" charset="0"/>
              </a:rPr>
              <a:t>’</a:t>
            </a:r>
            <a:r>
              <a:rPr lang="it-IT" sz="1600" b="1" dirty="0">
                <a:latin typeface="Tw Cen MT" charset="0"/>
              </a:rPr>
              <a:t>impatto ambientale di una sintesi è dovuto </a:t>
            </a:r>
            <a:r>
              <a:rPr lang="it-IT" sz="1600" b="1" dirty="0" err="1">
                <a:latin typeface="Tw Cen MT" charset="0"/>
              </a:rPr>
              <a:t>all</a:t>
            </a:r>
            <a:r>
              <a:rPr lang="ja-JP" altLang="it-IT" sz="1600" b="1" dirty="0">
                <a:latin typeface="Tw Cen MT" charset="0"/>
              </a:rPr>
              <a:t>’</a:t>
            </a:r>
            <a:r>
              <a:rPr lang="it-IT" sz="1600" b="1" dirty="0">
                <a:latin typeface="Tw Cen MT" charset="0"/>
              </a:rPr>
              <a:t>inquinamento legato alla produzione </a:t>
            </a:r>
            <a:r>
              <a:rPr lang="it-IT" sz="1600" b="1" dirty="0" err="1">
                <a:latin typeface="Tw Cen MT" charset="0"/>
              </a:rPr>
              <a:t>dell</a:t>
            </a:r>
            <a:r>
              <a:rPr lang="ja-JP" altLang="it-IT" sz="1600" b="1" dirty="0">
                <a:latin typeface="Tw Cen MT" charset="0"/>
              </a:rPr>
              <a:t>’</a:t>
            </a:r>
            <a:r>
              <a:rPr lang="it-IT" sz="1600" b="1" dirty="0">
                <a:latin typeface="Tw Cen MT" charset="0"/>
              </a:rPr>
              <a:t>energia elettrica nelle centrali (Beck et al., 2000) e quindi è utile individuare tecnologie innovative in grado di conferire energia ai processi di sintesi con elevata efficienza.</a:t>
            </a:r>
          </a:p>
        </p:txBody>
      </p:sp>
      <p:sp>
        <p:nvSpPr>
          <p:cNvPr id="9" name="Rettangolo 3"/>
          <p:cNvSpPr>
            <a:spLocks noChangeArrowheads="1"/>
          </p:cNvSpPr>
          <p:nvPr/>
        </p:nvSpPr>
        <p:spPr bwMode="auto">
          <a:xfrm>
            <a:off x="642938" y="6306596"/>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Tw Cen MT" charset="0"/>
              </a:rPr>
              <a:t>P. T. </a:t>
            </a:r>
            <a:r>
              <a:rPr lang="en-US" sz="1200" dirty="0" err="1">
                <a:latin typeface="Tw Cen MT" charset="0"/>
              </a:rPr>
              <a:t>Anastas</a:t>
            </a:r>
            <a:r>
              <a:rPr lang="en-US" sz="1200" dirty="0">
                <a:latin typeface="Tw Cen MT" charset="0"/>
              </a:rPr>
              <a:t> and J. C. Warner. Green Chemistry Theory and Practice. Oxford University Press, New York, 1998.</a:t>
            </a:r>
          </a:p>
          <a:p>
            <a:r>
              <a:rPr lang="en-US" sz="1200" dirty="0">
                <a:latin typeface="Tw Cen MT" charset="0"/>
              </a:rPr>
              <a:t>A. Beck, M. Schering and K. </a:t>
            </a:r>
            <a:r>
              <a:rPr lang="en-US" sz="1200" dirty="0" err="1">
                <a:latin typeface="Tw Cen MT" charset="0"/>
              </a:rPr>
              <a:t>Hungerbühler</a:t>
            </a:r>
            <a:r>
              <a:rPr lang="en-US" sz="1200" dirty="0">
                <a:latin typeface="Tw Cen MT" charset="0"/>
              </a:rPr>
              <a:t>. Fate </a:t>
            </a:r>
            <a:r>
              <a:rPr lang="en-US" sz="1200" dirty="0" err="1">
                <a:latin typeface="Tw Cen MT" charset="0"/>
              </a:rPr>
              <a:t>modelling</a:t>
            </a:r>
            <a:r>
              <a:rPr lang="en-US" sz="1200" dirty="0">
                <a:latin typeface="Tw Cen MT" charset="0"/>
              </a:rPr>
              <a:t> within LCA. </a:t>
            </a:r>
            <a:r>
              <a:rPr lang="en-US" sz="1200" i="1" dirty="0">
                <a:latin typeface="Tw Cen MT" charset="0"/>
              </a:rPr>
              <a:t>Int. J. Life Cycle Assess.</a:t>
            </a:r>
            <a:r>
              <a:rPr lang="en-US" sz="1200" dirty="0">
                <a:latin typeface="Tw Cen MT" charset="0"/>
              </a:rPr>
              <a:t>, (2000) </a:t>
            </a:r>
            <a:r>
              <a:rPr lang="en-US" sz="1200" i="1" dirty="0">
                <a:latin typeface="Tw Cen MT" charset="0"/>
              </a:rPr>
              <a:t>5</a:t>
            </a:r>
            <a:r>
              <a:rPr lang="en-US" sz="1200" dirty="0">
                <a:latin typeface="Tw Cen MT" charset="0"/>
              </a:rPr>
              <a:t>, 1-10.</a:t>
            </a:r>
            <a:endParaRPr lang="it-IT" sz="1200" dirty="0">
              <a:latin typeface="Tw Cen MT" charset="0"/>
            </a:endParaRPr>
          </a:p>
        </p:txBody>
      </p:sp>
    </p:spTree>
    <p:extLst>
      <p:ext uri="{BB962C8B-B14F-4D97-AF65-F5344CB8AC3E}">
        <p14:creationId xmlns:p14="http://schemas.microsoft.com/office/powerpoint/2010/main" val="1595972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353816"/>
            <a:ext cx="8153400" cy="990600"/>
          </a:xfrm>
        </p:spPr>
        <p:txBody>
          <a:bodyPr/>
          <a:lstStyle/>
          <a:p>
            <a:pPr eaLnBrk="1" hangingPunct="1"/>
            <a:r>
              <a:rPr lang="it-IT" dirty="0">
                <a:latin typeface="Tw Cen MT" charset="0"/>
              </a:rPr>
              <a:t>Impiego delle microonde</a:t>
            </a:r>
          </a:p>
        </p:txBody>
      </p:sp>
      <p:sp>
        <p:nvSpPr>
          <p:cNvPr id="7" name="Segnaposto contenuto 2"/>
          <p:cNvSpPr>
            <a:spLocks noGrp="1"/>
          </p:cNvSpPr>
          <p:nvPr>
            <p:ph sz="quarter" idx="1"/>
          </p:nvPr>
        </p:nvSpPr>
        <p:spPr>
          <a:xfrm>
            <a:off x="3286125" y="4941888"/>
            <a:ext cx="5857875" cy="1357312"/>
          </a:xfrm>
        </p:spPr>
        <p:txBody>
          <a:bodyPr/>
          <a:lstStyle/>
          <a:p>
            <a:pPr eaLnBrk="1" hangingPunct="1">
              <a:spcBef>
                <a:spcPct val="0"/>
              </a:spcBef>
            </a:pPr>
            <a:r>
              <a:rPr lang="it-IT" sz="1600">
                <a:latin typeface="Tw Cen MT" charset="0"/>
              </a:rPr>
              <a:t>Vantaggi:</a:t>
            </a:r>
          </a:p>
          <a:p>
            <a:pPr lvl="1" eaLnBrk="1" hangingPunct="1">
              <a:spcBef>
                <a:spcPct val="0"/>
              </a:spcBef>
            </a:pPr>
            <a:r>
              <a:rPr lang="it-IT" sz="1600">
                <a:latin typeface="Tw Cen MT" charset="0"/>
              </a:rPr>
              <a:t>riscaldamento diretto</a:t>
            </a:r>
          </a:p>
          <a:p>
            <a:pPr lvl="1" eaLnBrk="1" hangingPunct="1">
              <a:spcBef>
                <a:spcPct val="0"/>
              </a:spcBef>
            </a:pPr>
            <a:r>
              <a:rPr lang="it-IT" sz="1600">
                <a:latin typeface="Tw Cen MT" charset="0"/>
              </a:rPr>
              <a:t>riduzione dei tempi di trasmissione del calore </a:t>
            </a:r>
          </a:p>
          <a:p>
            <a:pPr lvl="1" eaLnBrk="1" hangingPunct="1">
              <a:spcBef>
                <a:spcPct val="0"/>
              </a:spcBef>
            </a:pPr>
            <a:r>
              <a:rPr lang="it-IT" sz="1600">
                <a:latin typeface="Tw Cen MT" charset="0"/>
              </a:rPr>
              <a:t>riduzione delle dispersioni di calore (80%, </a:t>
            </a:r>
            <a:r>
              <a:rPr lang="en-US" sz="1600">
                <a:latin typeface="Tw Cen MT" charset="0"/>
              </a:rPr>
              <a:t>Diehlmann, 2002</a:t>
            </a:r>
            <a:r>
              <a:rPr lang="it-IT" sz="1600">
                <a:latin typeface="Tw Cen MT" charset="0"/>
              </a:rPr>
              <a:t>)</a:t>
            </a:r>
          </a:p>
          <a:p>
            <a:pPr lvl="1" eaLnBrk="1" hangingPunct="1">
              <a:spcBef>
                <a:spcPct val="0"/>
              </a:spcBef>
            </a:pPr>
            <a:r>
              <a:rPr lang="it-IT" sz="1600">
                <a:latin typeface="Tw Cen MT" charset="0"/>
              </a:rPr>
              <a:t>precisione dell</a:t>
            </a:r>
            <a:r>
              <a:rPr lang="ja-JP" altLang="it-IT" sz="1600">
                <a:latin typeface="Tw Cen MT" charset="0"/>
              </a:rPr>
              <a:t>’</a:t>
            </a:r>
            <a:r>
              <a:rPr lang="it-IT" sz="1600">
                <a:latin typeface="Tw Cen MT" charset="0"/>
              </a:rPr>
              <a:t>azione di controllo termico</a:t>
            </a:r>
          </a:p>
          <a:p>
            <a:pPr eaLnBrk="1" hangingPunct="1">
              <a:spcBef>
                <a:spcPct val="0"/>
              </a:spcBef>
            </a:pPr>
            <a:endParaRPr lang="it-IT" sz="1600">
              <a:latin typeface="Tw Cen MT" charset="0"/>
            </a:endParaRPr>
          </a:p>
        </p:txBody>
      </p:sp>
      <p:sp>
        <p:nvSpPr>
          <p:cNvPr id="8" name="CasellaDiTesto 5"/>
          <p:cNvSpPr txBox="1">
            <a:spLocks noChangeArrowheads="1"/>
          </p:cNvSpPr>
          <p:nvPr/>
        </p:nvSpPr>
        <p:spPr bwMode="auto">
          <a:xfrm>
            <a:off x="928688" y="1571625"/>
            <a:ext cx="3000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it-IT" dirty="0">
                <a:latin typeface="Tw Cen MT" charset="0"/>
              </a:rPr>
              <a:t>Riscaldamento con meccanismi </a:t>
            </a:r>
          </a:p>
          <a:p>
            <a:pPr algn="ctr" eaLnBrk="1" hangingPunct="1"/>
            <a:r>
              <a:rPr lang="it-IT" dirty="0">
                <a:latin typeface="Tw Cen MT" charset="0"/>
              </a:rPr>
              <a:t>di scambio termico</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l="57321" t="7732" b="22681"/>
          <a:stretch>
            <a:fillRect/>
          </a:stretch>
        </p:blipFill>
        <p:spPr bwMode="auto">
          <a:xfrm>
            <a:off x="1625600" y="2286000"/>
            <a:ext cx="16065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ccia a destra rientrata 7"/>
          <p:cNvSpPr/>
          <p:nvPr/>
        </p:nvSpPr>
        <p:spPr>
          <a:xfrm rot="1673880">
            <a:off x="3137452" y="4349158"/>
            <a:ext cx="1011706" cy="531910"/>
          </a:xfrm>
          <a:prstGeom prst="notchedRightArrow">
            <a:avLst/>
          </a:prstGeom>
          <a:solidFill>
            <a:schemeClr val="accent2">
              <a:lumMod val="75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Freccia a destra rientrata 8"/>
          <p:cNvSpPr/>
          <p:nvPr/>
        </p:nvSpPr>
        <p:spPr>
          <a:xfrm rot="19926120" flipH="1">
            <a:off x="708561" y="4349158"/>
            <a:ext cx="1011706" cy="531910"/>
          </a:xfrm>
          <a:prstGeom prst="notchedRightArrow">
            <a:avLst/>
          </a:prstGeom>
          <a:solidFill>
            <a:schemeClr val="accent2">
              <a:lumMod val="75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2" name="Gruppo 17"/>
          <p:cNvGrpSpPr>
            <a:grpSpLocks/>
          </p:cNvGrpSpPr>
          <p:nvPr/>
        </p:nvGrpSpPr>
        <p:grpSpPr bwMode="auto">
          <a:xfrm>
            <a:off x="5491163" y="1571625"/>
            <a:ext cx="2867025" cy="3097213"/>
            <a:chOff x="5490467" y="1571612"/>
            <a:chExt cx="2868286" cy="3097047"/>
          </a:xfrm>
        </p:grpSpPr>
        <p:sp>
          <p:nvSpPr>
            <p:cNvPr id="13" name="CasellaDiTesto 6"/>
            <p:cNvSpPr txBox="1">
              <a:spLocks noChangeArrowheads="1"/>
            </p:cNvSpPr>
            <p:nvPr/>
          </p:nvSpPr>
          <p:spPr bwMode="auto">
            <a:xfrm>
              <a:off x="5490467" y="1571612"/>
              <a:ext cx="2868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it-IT">
                  <a:latin typeface="Tw Cen MT" charset="0"/>
                </a:rPr>
                <a:t>Riscaldamento con microonde</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7353" t="7732" r="50980" b="22681"/>
            <a:stretch>
              <a:fillRect/>
            </a:stretch>
          </p:blipFill>
          <p:spPr bwMode="auto">
            <a:xfrm>
              <a:off x="6174511" y="2285992"/>
              <a:ext cx="1500198" cy="23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Freccia a destra rientrata 9"/>
          <p:cNvSpPr/>
          <p:nvPr/>
        </p:nvSpPr>
        <p:spPr>
          <a:xfrm rot="1673880">
            <a:off x="7731610" y="4285889"/>
            <a:ext cx="698042" cy="357927"/>
          </a:xfrm>
          <a:prstGeom prst="notchedRightArrow">
            <a:avLst/>
          </a:prstGeom>
          <a:solidFill>
            <a:schemeClr val="accent2">
              <a:lumMod val="40000"/>
              <a:lumOff val="60000"/>
            </a:schemeClr>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Freccia a destra rientrata 11"/>
          <p:cNvSpPr/>
          <p:nvPr/>
        </p:nvSpPr>
        <p:spPr>
          <a:xfrm rot="19926120" flipH="1">
            <a:off x="5419569" y="4285889"/>
            <a:ext cx="698042" cy="357927"/>
          </a:xfrm>
          <a:prstGeom prst="notchedRightArrow">
            <a:avLst/>
          </a:prstGeom>
          <a:solidFill>
            <a:schemeClr val="accent2">
              <a:lumMod val="40000"/>
              <a:lumOff val="60000"/>
            </a:schemeClr>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ttangolo 16"/>
          <p:cNvSpPr>
            <a:spLocks noChangeArrowheads="1"/>
          </p:cNvSpPr>
          <p:nvPr/>
        </p:nvSpPr>
        <p:spPr bwMode="auto">
          <a:xfrm>
            <a:off x="0" y="6572250"/>
            <a:ext cx="73580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Tw Cen MT" charset="0"/>
              </a:rPr>
              <a:t>A. Diehlmann. Dissertation. Friedrich-Schiller-Universität Jena, Institut für Technische Chemie und Umweltchemie (2002)</a:t>
            </a:r>
            <a:endParaRPr lang="it-IT" sz="1200">
              <a:latin typeface="Tw Cen MT" charset="0"/>
            </a:endParaRPr>
          </a:p>
        </p:txBody>
      </p:sp>
    </p:spTree>
    <p:extLst>
      <p:ext uri="{BB962C8B-B14F-4D97-AF65-F5344CB8AC3E}">
        <p14:creationId xmlns:p14="http://schemas.microsoft.com/office/powerpoint/2010/main" val="506622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 calcmode="lin" valueType="num">
                                      <p:cBhvr additive="base">
                                        <p:cTn id="1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10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childTnLst>
                          </p:cTn>
                        </p:par>
                        <p:par>
                          <p:cTn id="36" fill="hold">
                            <p:stCondLst>
                              <p:cond delay="1500"/>
                            </p:stCondLst>
                            <p:childTnLst>
                              <p:par>
                                <p:cTn id="37" presetID="26" presetClass="emph" presetSubtype="0" fill="hold" nodeType="after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childTnLst>
                          </p:cTn>
                        </p:par>
                        <p:par>
                          <p:cTn id="43" fill="hold">
                            <p:stCondLst>
                              <p:cond delay="2000"/>
                            </p:stCondLst>
                            <p:childTnLst>
                              <p:par>
                                <p:cTn id="44" presetID="22" presetClass="entr" presetSubtype="2"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right)">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500" tmFilter="0, 0; .2, .5; .8, .5; 1, 0"/>
                                        <p:tgtEl>
                                          <p:spTgt spid="16"/>
                                        </p:tgtEl>
                                      </p:cBhvr>
                                    </p:animEffect>
                                    <p:animScale>
                                      <p:cBhvr>
                                        <p:cTn id="53" dur="250" autoRev="1" fill="hold"/>
                                        <p:tgtEl>
                                          <p:spTgt spid="16"/>
                                        </p:tgtEl>
                                      </p:cBhvr>
                                      <p:by x="105000" y="105000"/>
                                    </p:animScale>
                                  </p:childTnLst>
                                </p:cTn>
                              </p:par>
                              <p:par>
                                <p:cTn id="54" presetID="26" presetClass="emph" presetSubtype="0" fill="hold" nodeType="with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cTn>
                              </p:par>
                              <p:par>
                                <p:cTn id="57" presetID="2" presetClass="entr" presetSubtype="2"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7">
                                            <p:txEl>
                                              <p:pRg st="4" end="4"/>
                                            </p:txEl>
                                          </p:spTgt>
                                        </p:tgtEl>
                                        <p:attrNameLst>
                                          <p:attrName>style.visibility</p:attrName>
                                        </p:attrNameLst>
                                      </p:cBhvr>
                                      <p:to>
                                        <p:strVal val="visible"/>
                                      </p:to>
                                    </p:set>
                                    <p:anim calcmode="lin" valueType="num">
                                      <p:cBhvr additive="base">
                                        <p:cTn id="65"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8714" y="1446214"/>
            <a:ext cx="7921811" cy="4063441"/>
          </a:xfrm>
          <a:prstGeom prst="rect">
            <a:avLst/>
          </a:prstGeom>
        </p:spPr>
      </p:pic>
      <p:sp>
        <p:nvSpPr>
          <p:cNvPr id="5"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6"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Tree>
    <p:extLst>
      <p:ext uri="{BB962C8B-B14F-4D97-AF65-F5344CB8AC3E}">
        <p14:creationId xmlns:p14="http://schemas.microsoft.com/office/powerpoint/2010/main" val="2886692813"/>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318040"/>
            <a:ext cx="8153400" cy="990600"/>
          </a:xfrm>
        </p:spPr>
        <p:txBody>
          <a:bodyPr/>
          <a:lstStyle/>
          <a:p>
            <a:pPr eaLnBrk="1" hangingPunct="1"/>
            <a:r>
              <a:rPr lang="it-IT">
                <a:latin typeface="Tw Cen MT" charset="0"/>
              </a:rPr>
              <a:t>Caratteristiche delle microonde</a:t>
            </a:r>
          </a:p>
        </p:txBody>
      </p:sp>
      <p:pic>
        <p:nvPicPr>
          <p:cNvPr id="7" name="Segnaposto contenuto 3" descr="I01-07-spectrum.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85750" y="1803940"/>
            <a:ext cx="5014913" cy="2759075"/>
          </a:xfrm>
        </p:spPr>
      </p:pic>
      <p:graphicFrame>
        <p:nvGraphicFramePr>
          <p:cNvPr id="8" name="Tabella 4"/>
          <p:cNvGraphicFramePr>
            <a:graphicFrameLocks noGrp="1"/>
          </p:cNvGraphicFramePr>
          <p:nvPr>
            <p:extLst>
              <p:ext uri="{D42A27DB-BD31-4B8C-83A1-F6EECF244321}">
                <p14:modId xmlns:p14="http://schemas.microsoft.com/office/powerpoint/2010/main" val="2961582521"/>
              </p:ext>
            </p:extLst>
          </p:nvPr>
        </p:nvGraphicFramePr>
        <p:xfrm>
          <a:off x="5429250" y="4759865"/>
          <a:ext cx="3429000" cy="1763716"/>
        </p:xfrm>
        <a:graphic>
          <a:graphicData uri="http://schemas.openxmlformats.org/drawingml/2006/table">
            <a:tbl>
              <a:tblPr/>
              <a:tblGrid>
                <a:gridCol w="1785938"/>
                <a:gridCol w="1643062"/>
              </a:tblGrid>
              <a:tr h="439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charset="0"/>
                          <a:ea typeface="ＭＳ Ｐゴシック" charset="0"/>
                          <a:cs typeface="Times New Roman" charset="0"/>
                        </a:rPr>
                        <a:t>Frequenza</a:t>
                      </a:r>
                      <a:endParaRPr kumimoji="0" lang="it-IT" sz="1000" b="0" i="0" u="none" strike="noStrike" cap="none" normalizeH="0" baseline="0">
                        <a:ln>
                          <a:noFill/>
                        </a:ln>
                        <a:solidFill>
                          <a:schemeClr val="tx1"/>
                        </a:solidFill>
                        <a:effectLst/>
                        <a:latin typeface="Calibri" charset="0"/>
                        <a:ea typeface="ＭＳ Ｐゴシック" charset="0"/>
                        <a:cs typeface="Times New Roman"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charset="0"/>
                          <a:ea typeface="ＭＳ Ｐゴシック" charset="0"/>
                          <a:cs typeface="Times New Roman" charset="0"/>
                        </a:rPr>
                        <a:t>MHz</a:t>
                      </a:r>
                      <a:endParaRPr kumimoji="0" lang="it-IT" sz="1000" b="0" i="0" u="none" strike="noStrike" cap="none" normalizeH="0" baseline="0">
                        <a:ln>
                          <a:noFill/>
                        </a:ln>
                        <a:solidFill>
                          <a:schemeClr val="tx1"/>
                        </a:solidFill>
                        <a:effectLst/>
                        <a:latin typeface="Calibri" charset="0"/>
                        <a:ea typeface="ＭＳ Ｐゴシック" charset="0"/>
                        <a:cs typeface="Times New Roman" charset="0"/>
                      </a:endParaRPr>
                    </a:p>
                  </a:txBody>
                  <a:tcPr marL="68580" marR="68580" marT="0" marB="0"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charset="0"/>
                          <a:ea typeface="ＭＳ Ｐゴシック" charset="0"/>
                          <a:cs typeface="Times New Roman" charset="0"/>
                        </a:rPr>
                        <a:t>Lunghezza d’onda</a:t>
                      </a:r>
                      <a:endParaRPr kumimoji="0" lang="it-IT" sz="1000" b="0" i="0" u="none" strike="noStrike" cap="none" normalizeH="0" baseline="0">
                        <a:ln>
                          <a:noFill/>
                        </a:ln>
                        <a:solidFill>
                          <a:schemeClr val="tx1"/>
                        </a:solidFill>
                        <a:effectLst/>
                        <a:latin typeface="Calibri" charset="0"/>
                        <a:ea typeface="ＭＳ Ｐゴシック" charset="0"/>
                        <a:cs typeface="Times New Roman"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Calibri" charset="0"/>
                          <a:ea typeface="ＭＳ Ｐゴシック" charset="0"/>
                          <a:cs typeface="Times New Roman" charset="0"/>
                        </a:rPr>
                        <a:t>cm</a:t>
                      </a:r>
                      <a:endParaRPr kumimoji="0" lang="it-IT" sz="1000" b="0" i="0" u="none" strike="noStrike" cap="none" normalizeH="0" baseline="0">
                        <a:ln>
                          <a:noFill/>
                        </a:ln>
                        <a:solidFill>
                          <a:schemeClr val="tx1"/>
                        </a:solidFill>
                        <a:effectLst/>
                        <a:latin typeface="Calibri" charset="0"/>
                        <a:ea typeface="ＭＳ Ｐゴシック" charset="0"/>
                        <a:cs typeface="Times New Roman" charset="0"/>
                      </a:endParaRPr>
                    </a:p>
                  </a:txBody>
                  <a:tcPr marL="68580" marR="68580" marT="0" marB="0"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90011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433.92 ± 0.2%</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83026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69.14</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20663">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90011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915 ± 13 (*)</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83026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32.75</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r>
              <a:tr h="220663">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90011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2450 ± 50</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83026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12.24</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r>
              <a:tr h="220663">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90011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5800 ± 75</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83026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5.17</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a:noFill/>
                    </a:lnB>
                    <a:lnTlToBr>
                      <a:noFill/>
                    </a:lnTlToBr>
                    <a:lnBlToTr>
                      <a:noFill/>
                    </a:lnBlToTr>
                    <a:noFill/>
                  </a:tcPr>
                </a:tc>
              </a:tr>
              <a:tr h="220663">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90011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24125 ± 125</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00"/>
                        </a:spcBef>
                        <a:spcAft>
                          <a:spcPts val="300"/>
                        </a:spcAft>
                        <a:buClrTx/>
                        <a:buSzTx/>
                        <a:buFontTx/>
                        <a:buNone/>
                        <a:tabLst>
                          <a:tab pos="830263" algn="dec"/>
                        </a:tabLst>
                      </a:pPr>
                      <a:r>
                        <a:rPr kumimoji="0" lang="en-US" sz="1000" b="0" i="0" u="none" strike="noStrike" cap="none" normalizeH="0" baseline="0">
                          <a:ln>
                            <a:noFill/>
                          </a:ln>
                          <a:solidFill>
                            <a:schemeClr val="tx1"/>
                          </a:solidFill>
                          <a:effectLst/>
                          <a:latin typeface="Times-Roman" charset="0"/>
                          <a:ea typeface="Times New Roman" charset="0"/>
                          <a:cs typeface="Times-Roman" charset="0"/>
                        </a:rPr>
                        <a:t>1.36</a:t>
                      </a:r>
                      <a:endParaRPr kumimoji="0" lang="it-IT" sz="1000" b="0" i="0" u="none" strike="noStrike" cap="none" normalizeH="0" baseline="0">
                        <a:ln>
                          <a:noFill/>
                        </a:ln>
                        <a:solidFill>
                          <a:schemeClr val="tx1"/>
                        </a:solidFill>
                        <a:effectLst/>
                        <a:latin typeface="Calibri" charset="0"/>
                        <a:ea typeface="Times New Roman" charset="0"/>
                        <a:cs typeface="Times-Roman" charset="0"/>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r h="220663">
                <a:tc gridSpan="2">
                  <a:txBody>
                    <a:bodyPr/>
                    <a:lstStyle/>
                    <a:p>
                      <a:pPr marL="0" marR="0" lvl="0" indent="0" algn="just" defTabSz="914400" rtl="0" eaLnBrk="1" fontAlgn="base" latinLnBrk="0" hangingPunct="1">
                        <a:lnSpc>
                          <a:spcPct val="115000"/>
                        </a:lnSpc>
                        <a:spcBef>
                          <a:spcPct val="0"/>
                        </a:spcBef>
                        <a:spcAft>
                          <a:spcPct val="0"/>
                        </a:spcAft>
                        <a:buClrTx/>
                        <a:buSzTx/>
                        <a:buFontTx/>
                        <a:buNone/>
                        <a:tabLst>
                          <a:tab pos="830263" algn="dec"/>
                        </a:tabLst>
                      </a:pPr>
                      <a:r>
                        <a:rPr kumimoji="0" lang="en-US" sz="1000" b="0" i="0" u="none" strike="noStrike" cap="none" normalizeH="0" baseline="0">
                          <a:ln>
                            <a:noFill/>
                          </a:ln>
                          <a:solidFill>
                            <a:schemeClr val="tx1"/>
                          </a:solidFill>
                          <a:effectLst/>
                          <a:latin typeface="Calibri" charset="0"/>
                          <a:ea typeface="ＭＳ Ｐゴシック" charset="0"/>
                          <a:cs typeface="Times New Roman" charset="0"/>
                        </a:rPr>
                        <a:t>(*) non permessa in Germania</a:t>
                      </a:r>
                      <a:endParaRPr kumimoji="0" lang="it-IT" sz="1000" b="0" i="0" u="none" strike="noStrike" cap="none" normalizeH="0" baseline="0">
                        <a:ln>
                          <a:noFill/>
                        </a:ln>
                        <a:solidFill>
                          <a:schemeClr val="tx1"/>
                        </a:solidFill>
                        <a:effectLst/>
                        <a:latin typeface="Calibri" charset="0"/>
                        <a:ea typeface="ＭＳ Ｐゴシック" charset="0"/>
                        <a:cs typeface="Times New Roman" charset="0"/>
                      </a:endParaRPr>
                    </a:p>
                  </a:txBody>
                  <a:tcPr marL="68580" marR="68580" marT="0" marB="0"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bl>
          </a:graphicData>
        </a:graphic>
      </p:graphicFrame>
      <p:sp>
        <p:nvSpPr>
          <p:cNvPr id="9" name="Rettangolo 8"/>
          <p:cNvSpPr>
            <a:spLocks noChangeArrowheads="1"/>
          </p:cNvSpPr>
          <p:nvPr/>
        </p:nvSpPr>
        <p:spPr bwMode="auto">
          <a:xfrm>
            <a:off x="5429250" y="2089690"/>
            <a:ext cx="3571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atin typeface="Calibri" charset="0"/>
                <a:cs typeface="Times New Roman" charset="0"/>
              </a:rPr>
              <a:t>Le microonde sono onde elettromagnetiche non ionizzanti di lunghezza d</a:t>
            </a:r>
            <a:r>
              <a:rPr lang="ja-JP" altLang="it-IT">
                <a:latin typeface="Calibri" charset="0"/>
                <a:cs typeface="Times New Roman" charset="0"/>
              </a:rPr>
              <a:t>’</a:t>
            </a:r>
            <a:r>
              <a:rPr lang="it-IT">
                <a:latin typeface="Calibri" charset="0"/>
                <a:cs typeface="Times New Roman" charset="0"/>
              </a:rPr>
              <a:t>onda compresa tra 1 mm (</a:t>
            </a:r>
            <a:r>
              <a:rPr lang="en-US">
                <a:latin typeface="Times New Roman" charset="0"/>
                <a:cs typeface="Times New Roman" charset="0"/>
              </a:rPr>
              <a:t>ν</a:t>
            </a:r>
            <a:r>
              <a:rPr lang="it-IT">
                <a:latin typeface="Calibri" charset="0"/>
                <a:cs typeface="Times New Roman" charset="0"/>
              </a:rPr>
              <a:t>=300 GHz) e 1 m (</a:t>
            </a:r>
            <a:r>
              <a:rPr lang="en-US">
                <a:latin typeface="Times New Roman" charset="0"/>
                <a:cs typeface="Times New Roman" charset="0"/>
              </a:rPr>
              <a:t>ν</a:t>
            </a:r>
            <a:r>
              <a:rPr lang="it-IT">
                <a:latin typeface="Calibri" charset="0"/>
                <a:cs typeface="Times New Roman" charset="0"/>
              </a:rPr>
              <a:t>=300 MHz), situate nella zona dello spettro tra le frequenze dell</a:t>
            </a:r>
            <a:r>
              <a:rPr lang="ja-JP" altLang="it-IT">
                <a:latin typeface="Calibri" charset="0"/>
                <a:cs typeface="Times New Roman" charset="0"/>
              </a:rPr>
              <a:t>’</a:t>
            </a:r>
            <a:r>
              <a:rPr lang="it-IT">
                <a:latin typeface="Calibri" charset="0"/>
                <a:cs typeface="Times New Roman" charset="0"/>
              </a:rPr>
              <a:t>infrarosso e quella delle onde radio. </a:t>
            </a:r>
            <a:endParaRPr lang="it-IT">
              <a:latin typeface="Tw Cen MT" charset="0"/>
            </a:endParaRPr>
          </a:p>
        </p:txBody>
      </p:sp>
      <p:grpSp>
        <p:nvGrpSpPr>
          <p:cNvPr id="10" name="Gruppo 10"/>
          <p:cNvGrpSpPr>
            <a:grpSpLocks/>
          </p:cNvGrpSpPr>
          <p:nvPr/>
        </p:nvGrpSpPr>
        <p:grpSpPr bwMode="auto">
          <a:xfrm>
            <a:off x="285750" y="4661440"/>
            <a:ext cx="6715125" cy="2135188"/>
            <a:chOff x="285720" y="4572008"/>
            <a:chExt cx="6715172" cy="2134387"/>
          </a:xfrm>
        </p:grpSpPr>
        <p:sp>
          <p:nvSpPr>
            <p:cNvPr id="11" name="Rectangle 3"/>
            <p:cNvSpPr>
              <a:spLocks noChangeArrowheads="1"/>
            </p:cNvSpPr>
            <p:nvPr/>
          </p:nvSpPr>
          <p:spPr bwMode="auto">
            <a:xfrm>
              <a:off x="285720" y="4572008"/>
              <a:ext cx="50720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a:latin typeface="Calibri" charset="0"/>
                  <a:cs typeface="Times New Roman" charset="0"/>
                </a:rPr>
                <a:t>Esse sono largamente impiegate nel campo delle telecomunicazioni e, per tale motivo, solo alcune bande sono permesse per altre applicazioni (</a:t>
              </a:r>
              <a:r>
                <a:rPr lang="en-US">
                  <a:latin typeface="Calibri" charset="0"/>
                  <a:cs typeface="Times New Roman" charset="0"/>
                </a:rPr>
                <a:t>Metaxas et al.,1983</a:t>
              </a:r>
              <a:r>
                <a:rPr lang="en-US">
                  <a:latin typeface="Tw Cen MT" charset="0"/>
                </a:rPr>
                <a:t>)</a:t>
              </a:r>
              <a:r>
                <a:rPr lang="it-IT">
                  <a:latin typeface="Calibri" charset="0"/>
                  <a:cs typeface="Times New Roman" charset="0"/>
                </a:rPr>
                <a:t>. Le frequenze ISM ( consentite per scopi Industriali, Scientifici e Medici) sono riportate in Tabella .</a:t>
              </a:r>
            </a:p>
          </p:txBody>
        </p:sp>
        <p:sp>
          <p:nvSpPr>
            <p:cNvPr id="12" name="Rettangolo 9"/>
            <p:cNvSpPr>
              <a:spLocks noChangeArrowheads="1"/>
            </p:cNvSpPr>
            <p:nvPr/>
          </p:nvSpPr>
          <p:spPr bwMode="auto">
            <a:xfrm>
              <a:off x="285720" y="6429396"/>
              <a:ext cx="6715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Tw Cen MT" charset="0"/>
                </a:rPr>
                <a:t>A. C. Metaxas and R. J. Meredith. Industrial Microwave Heating. IET, London, 1983</a:t>
              </a:r>
              <a:endParaRPr lang="it-IT" sz="1200">
                <a:latin typeface="Tw Cen MT" charset="0"/>
              </a:endParaRPr>
            </a:p>
          </p:txBody>
        </p:sp>
      </p:grpSp>
    </p:spTree>
    <p:extLst>
      <p:ext uri="{BB962C8B-B14F-4D97-AF65-F5344CB8AC3E}">
        <p14:creationId xmlns:p14="http://schemas.microsoft.com/office/powerpoint/2010/main" val="1203916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53257" y="796039"/>
            <a:ext cx="7432011" cy="5779761"/>
          </a:xfrm>
          <a:prstGeom prst="rect">
            <a:avLst/>
          </a:prstGeom>
        </p:spPr>
      </p:pic>
    </p:spTree>
    <p:extLst>
      <p:ext uri="{BB962C8B-B14F-4D97-AF65-F5344CB8AC3E}">
        <p14:creationId xmlns:p14="http://schemas.microsoft.com/office/powerpoint/2010/main" val="3313686801"/>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380648"/>
            <a:ext cx="8153400" cy="990600"/>
          </a:xfrm>
        </p:spPr>
        <p:txBody>
          <a:bodyPr/>
          <a:lstStyle/>
          <a:p>
            <a:pPr eaLnBrk="1" hangingPunct="1"/>
            <a:r>
              <a:rPr lang="it-IT">
                <a:latin typeface="Tw Cen MT" charset="0"/>
              </a:rPr>
              <a:t>Azione delle microonde</a:t>
            </a:r>
          </a:p>
        </p:txBody>
      </p:sp>
      <p:sp>
        <p:nvSpPr>
          <p:cNvPr id="7" name="Segnaposto contenuto 2"/>
          <p:cNvSpPr>
            <a:spLocks noGrp="1"/>
          </p:cNvSpPr>
          <p:nvPr>
            <p:ph sz="quarter" idx="1"/>
          </p:nvPr>
        </p:nvSpPr>
        <p:spPr>
          <a:xfrm>
            <a:off x="285750" y="1752248"/>
            <a:ext cx="8480425" cy="1971675"/>
          </a:xfrm>
        </p:spPr>
        <p:txBody>
          <a:bodyPr/>
          <a:lstStyle/>
          <a:p>
            <a:pPr algn="just" eaLnBrk="1" hangingPunct="1">
              <a:spcBef>
                <a:spcPts val="600"/>
              </a:spcBef>
              <a:spcAft>
                <a:spcPts val="600"/>
              </a:spcAft>
            </a:pPr>
            <a:r>
              <a:rPr lang="it-IT" sz="1800">
                <a:latin typeface="Tw Cen MT" charset="0"/>
              </a:rPr>
              <a:t>L</a:t>
            </a:r>
            <a:r>
              <a:rPr lang="ja-JP" altLang="it-IT" sz="1800">
                <a:latin typeface="Tw Cen MT" charset="0"/>
              </a:rPr>
              <a:t>’</a:t>
            </a:r>
            <a:r>
              <a:rPr lang="it-IT" sz="1800">
                <a:latin typeface="Tw Cen MT" charset="0"/>
              </a:rPr>
              <a:t>energia delle microonde è di diversi ordini di grandezza inferiore alle energie di dissociazione dei legami chimici, quindi si ritiene che sia da escludere che le microonde possano intervenire sui processi chimici indebolendo i legami molecolari. </a:t>
            </a:r>
          </a:p>
          <a:p>
            <a:pPr algn="just" eaLnBrk="1" hangingPunct="1">
              <a:spcBef>
                <a:spcPts val="600"/>
              </a:spcBef>
              <a:spcAft>
                <a:spcPts val="600"/>
              </a:spcAft>
            </a:pPr>
            <a:r>
              <a:rPr lang="it-IT" sz="1800">
                <a:latin typeface="Tw Cen MT" charset="0"/>
              </a:rPr>
              <a:t>Finora si ha evidenza sperimentale solo di effetti di carattere termico delle microonde, che si manifestano in modo sensibile esclusivamente per sostanze con momento dipolare. </a:t>
            </a:r>
          </a:p>
          <a:p>
            <a:pPr eaLnBrk="1" hangingPunct="1"/>
            <a:endParaRPr lang="it-IT" sz="1800">
              <a:latin typeface="Tw Cen MT" charset="0"/>
            </a:endParaRPr>
          </a:p>
        </p:txBody>
      </p:sp>
      <p:pic>
        <p:nvPicPr>
          <p:cNvPr id="8" name="Picture 2" descr="http://www.petrieltd.com/images/ani_mo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3938236"/>
            <a:ext cx="31908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4"/>
          <p:cNvSpPr>
            <a:spLocks noChangeArrowheads="1"/>
          </p:cNvSpPr>
          <p:nvPr/>
        </p:nvSpPr>
        <p:spPr bwMode="auto">
          <a:xfrm>
            <a:off x="285750" y="3723923"/>
            <a:ext cx="49291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9088" indent="-319088" algn="just">
              <a:spcBef>
                <a:spcPts val="600"/>
              </a:spcBef>
              <a:spcAft>
                <a:spcPts val="600"/>
              </a:spcAft>
              <a:buClr>
                <a:schemeClr val="accent2"/>
              </a:buClr>
              <a:buSzPct val="60000"/>
              <a:buFont typeface="Wingdings" charset="0"/>
              <a:buChar char=""/>
            </a:pPr>
            <a:r>
              <a:rPr lang="it-IT">
                <a:latin typeface="Tw Cen MT" charset="0"/>
              </a:rPr>
              <a:t>Semplificando, l</a:t>
            </a:r>
            <a:r>
              <a:rPr lang="ja-JP" altLang="it-IT">
                <a:latin typeface="Tw Cen MT" charset="0"/>
              </a:rPr>
              <a:t>’</a:t>
            </a:r>
            <a:r>
              <a:rPr lang="it-IT">
                <a:latin typeface="Tw Cen MT" charset="0"/>
              </a:rPr>
              <a:t>effetto </a:t>
            </a:r>
            <a:r>
              <a:rPr lang="ja-JP" altLang="it-IT">
                <a:latin typeface="Tw Cen MT" charset="0"/>
              </a:rPr>
              <a:t>“</a:t>
            </a:r>
            <a:r>
              <a:rPr lang="it-IT">
                <a:latin typeface="Tw Cen MT" charset="0"/>
              </a:rPr>
              <a:t>termico</a:t>
            </a:r>
            <a:r>
              <a:rPr lang="ja-JP" altLang="it-IT">
                <a:latin typeface="Tw Cen MT" charset="0"/>
              </a:rPr>
              <a:t>”</a:t>
            </a:r>
            <a:r>
              <a:rPr lang="it-IT">
                <a:latin typeface="Tw Cen MT" charset="0"/>
              </a:rPr>
              <a:t> si può spiegare con l</a:t>
            </a:r>
            <a:r>
              <a:rPr lang="ja-JP" altLang="it-IT">
                <a:latin typeface="Tw Cen MT" charset="0"/>
              </a:rPr>
              <a:t>’</a:t>
            </a:r>
            <a:r>
              <a:rPr lang="it-IT">
                <a:latin typeface="Tw Cen MT" charset="0"/>
              </a:rPr>
              <a:t>assorbimento di energia da parte di molecole polari nei liquidi o nei solidi che interagiscono con il campo elettrico oscillante determinato dalla radiazione (riscaldamento dielettrico). </a:t>
            </a:r>
          </a:p>
          <a:p>
            <a:pPr marL="319088" indent="-319088" algn="just">
              <a:spcBef>
                <a:spcPts val="600"/>
              </a:spcBef>
              <a:spcAft>
                <a:spcPts val="600"/>
              </a:spcAft>
              <a:buClr>
                <a:schemeClr val="accent2"/>
              </a:buClr>
              <a:buSzPct val="60000"/>
              <a:buFont typeface="Wingdings" charset="0"/>
              <a:buChar char=""/>
            </a:pPr>
            <a:r>
              <a:rPr lang="it-IT">
                <a:latin typeface="Tw Cen MT" charset="0"/>
              </a:rPr>
              <a:t>Maggiore è la polarità della sostanza, maggiore sarà la sua capacità di assorbire calore dalle microonde.</a:t>
            </a:r>
          </a:p>
        </p:txBody>
      </p:sp>
    </p:spTree>
    <p:extLst>
      <p:ext uri="{BB962C8B-B14F-4D97-AF65-F5344CB8AC3E}">
        <p14:creationId xmlns:p14="http://schemas.microsoft.com/office/powerpoint/2010/main" val="46593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046" y="1225514"/>
            <a:ext cx="8198209" cy="5420059"/>
          </a:xfrm>
          <a:prstGeom prst="rect">
            <a:avLst/>
          </a:prstGeom>
        </p:spPr>
      </p:pic>
      <p:sp>
        <p:nvSpPr>
          <p:cNvPr id="5"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6"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Tree>
    <p:extLst>
      <p:ext uri="{BB962C8B-B14F-4D97-AF65-F5344CB8AC3E}">
        <p14:creationId xmlns:p14="http://schemas.microsoft.com/office/powerpoint/2010/main" val="243004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3"/>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6" name="Rectangle 4"/>
          <p:cNvSpPr>
            <a:spLocks noChangeArrowheads="1"/>
          </p:cNvSpPr>
          <p:nvPr/>
        </p:nvSpPr>
        <p:spPr bwMode="auto">
          <a:xfrm>
            <a:off x="1018937"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10000"/>
                  </a:schemeClr>
                </a:solidFill>
              </a:rPr>
              <a:t>Chimica </a:t>
            </a:r>
            <a:r>
              <a:rPr lang="it-IT" sz="3000" b="1" dirty="0" err="1">
                <a:solidFill>
                  <a:schemeClr val="bg2">
                    <a:lumMod val="10000"/>
                  </a:schemeClr>
                </a:solidFill>
              </a:rPr>
              <a:t>combinatoriale</a:t>
            </a:r>
            <a:endParaRPr lang="it-IT" sz="3000" b="1" dirty="0">
              <a:solidFill>
                <a:schemeClr val="bg2">
                  <a:lumMod val="10000"/>
                </a:schemeClr>
              </a:solidFill>
            </a:endParaRPr>
          </a:p>
        </p:txBody>
      </p:sp>
      <p:sp>
        <p:nvSpPr>
          <p:cNvPr id="7" name="Rectangle 5"/>
          <p:cNvSpPr>
            <a:spLocks noChangeArrowheads="1"/>
          </p:cNvSpPr>
          <p:nvPr/>
        </p:nvSpPr>
        <p:spPr bwMode="auto">
          <a:xfrm>
            <a:off x="323850" y="1281113"/>
            <a:ext cx="8931275" cy="4708525"/>
          </a:xfrm>
          <a:prstGeom prst="rect">
            <a:avLst/>
          </a:prstGeom>
          <a:noFill/>
          <a:ln w="9525">
            <a:noFill/>
            <a:miter lim="800000"/>
            <a:headEnd/>
            <a:tailEnd/>
          </a:ln>
        </p:spPr>
        <p:txBody>
          <a:bodyPr>
            <a:prstTxWarp prst="textNoShape">
              <a:avLst/>
            </a:prstTxWarp>
            <a:spAutoFit/>
          </a:bodyPr>
          <a:lstStyle/>
          <a:p>
            <a:pPr>
              <a:spcBef>
                <a:spcPct val="50000"/>
              </a:spcBef>
            </a:pPr>
            <a:r>
              <a:rPr lang="it-IT" sz="2400" b="1" dirty="0">
                <a:solidFill>
                  <a:schemeClr val="bg2">
                    <a:lumMod val="10000"/>
                  </a:schemeClr>
                </a:solidFill>
                <a:latin typeface="Comic Sans MS" charset="0"/>
              </a:rPr>
              <a:t>Svantaggi della </a:t>
            </a:r>
            <a:r>
              <a:rPr lang="it-IT" sz="2400" b="1" dirty="0" err="1">
                <a:solidFill>
                  <a:schemeClr val="bg2">
                    <a:lumMod val="10000"/>
                  </a:schemeClr>
                </a:solidFill>
                <a:latin typeface="Comic Sans MS" charset="0"/>
              </a:rPr>
              <a:t>MedChem</a:t>
            </a:r>
            <a:r>
              <a:rPr lang="it-IT" sz="2400" b="1" dirty="0">
                <a:solidFill>
                  <a:schemeClr val="bg2">
                    <a:lumMod val="10000"/>
                  </a:schemeClr>
                </a:solidFill>
                <a:latin typeface="Comic Sans MS" charset="0"/>
              </a:rPr>
              <a:t> tradizionale</a:t>
            </a:r>
          </a:p>
          <a:p>
            <a:pPr>
              <a:spcBef>
                <a:spcPct val="50000"/>
              </a:spcBef>
            </a:pPr>
            <a:endParaRPr lang="it-IT" sz="2400" b="1" dirty="0">
              <a:solidFill>
                <a:schemeClr val="bg2">
                  <a:lumMod val="10000"/>
                </a:schemeClr>
              </a:solidFill>
              <a:latin typeface="Comic Sans MS" charset="0"/>
            </a:endParaRPr>
          </a:p>
          <a:p>
            <a:pPr>
              <a:spcBef>
                <a:spcPct val="50000"/>
              </a:spcBef>
              <a:buClr>
                <a:srgbClr val="66FF66"/>
              </a:buClr>
              <a:buSzPct val="110000"/>
              <a:buFont typeface="Wingdings" charset="2"/>
              <a:buChar char="ü"/>
            </a:pPr>
            <a:r>
              <a:rPr lang="it-IT" sz="2000" b="1" dirty="0">
                <a:solidFill>
                  <a:schemeClr val="bg2">
                    <a:lumMod val="10000"/>
                  </a:schemeClr>
                </a:solidFill>
                <a:latin typeface="Comic Sans MS" charset="0"/>
              </a:rPr>
              <a:t> </a:t>
            </a:r>
            <a:r>
              <a:rPr lang="it-IT" sz="2000" dirty="0">
                <a:solidFill>
                  <a:schemeClr val="bg2">
                    <a:lumMod val="10000"/>
                  </a:schemeClr>
                </a:solidFill>
                <a:latin typeface="Comic Sans MS" charset="0"/>
              </a:rPr>
              <a:t>Sintesi complesse e di lunga durata</a:t>
            </a: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Scarsa diversità (insufficiente per la scoperta di nuovi “</a:t>
            </a:r>
            <a:r>
              <a:rPr lang="it-IT" sz="2000" dirty="0" err="1">
                <a:solidFill>
                  <a:schemeClr val="bg2">
                    <a:lumMod val="10000"/>
                  </a:schemeClr>
                </a:solidFill>
                <a:latin typeface="Comic Sans MS" charset="0"/>
              </a:rPr>
              <a:t>leads</a:t>
            </a:r>
            <a:r>
              <a:rPr lang="it-IT" sz="2000" dirty="0">
                <a:solidFill>
                  <a:schemeClr val="bg2">
                    <a:lumMod val="10000"/>
                  </a:schemeClr>
                </a:solidFill>
                <a:latin typeface="Comic Sans MS" charset="0"/>
              </a:rPr>
              <a:t>”)</a:t>
            </a: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Numero di composti di sintesi troppo basso</a:t>
            </a: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Lento sviluppo di profili di relazioni struttura-attività </a:t>
            </a:r>
          </a:p>
          <a:p>
            <a:pPr>
              <a:spcBef>
                <a:spcPct val="50000"/>
              </a:spcBef>
              <a:buClr>
                <a:srgbClr val="66FF66"/>
              </a:buClr>
              <a:buSzPct val="110000"/>
              <a:buFont typeface="Wingdings" charset="2"/>
              <a:buNone/>
            </a:pPr>
            <a:r>
              <a:rPr lang="it-IT" sz="2000" dirty="0">
                <a:solidFill>
                  <a:schemeClr val="bg2">
                    <a:lumMod val="10000"/>
                  </a:schemeClr>
                </a:solidFill>
                <a:latin typeface="Comic Sans MS" charset="0"/>
              </a:rPr>
              <a:t>   all’interno di una classe di composti</a:t>
            </a: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Lenta ottimizzazione nei cicli iterativi </a:t>
            </a:r>
            <a:r>
              <a:rPr lang="it-IT" sz="2000" dirty="0" err="1">
                <a:solidFill>
                  <a:schemeClr val="bg2">
                    <a:lumMod val="10000"/>
                  </a:schemeClr>
                </a:solidFill>
                <a:latin typeface="Comic Sans MS" charset="0"/>
              </a:rPr>
              <a:t>evoluzionari</a:t>
            </a:r>
            <a:endParaRPr lang="it-IT" sz="2000" dirty="0">
              <a:solidFill>
                <a:schemeClr val="bg2">
                  <a:lumMod val="10000"/>
                </a:schemeClr>
              </a:solidFill>
              <a:latin typeface="Comic Sans MS" charset="0"/>
            </a:endParaRP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Insufficiente copertura brevettuale</a:t>
            </a:r>
          </a:p>
          <a:p>
            <a:pPr>
              <a:spcBef>
                <a:spcPct val="50000"/>
              </a:spcBef>
              <a:buClr>
                <a:srgbClr val="66FF66"/>
              </a:buClr>
              <a:buSzPct val="110000"/>
              <a:buFont typeface="Wingdings" charset="2"/>
              <a:buChar char="ü"/>
            </a:pPr>
            <a:r>
              <a:rPr lang="it-IT" sz="2000" dirty="0">
                <a:solidFill>
                  <a:schemeClr val="bg2">
                    <a:lumMod val="10000"/>
                  </a:schemeClr>
                </a:solidFill>
                <a:latin typeface="Comic Sans MS" charset="0"/>
              </a:rPr>
              <a:t> Alti costi (circa 5.000 </a:t>
            </a:r>
            <a:r>
              <a:rPr lang="it-IT" sz="2000" dirty="0" err="1">
                <a:solidFill>
                  <a:schemeClr val="bg2">
                    <a:lumMod val="10000"/>
                  </a:schemeClr>
                </a:solidFill>
                <a:latin typeface="Comic Sans MS" charset="0"/>
              </a:rPr>
              <a:t>–</a:t>
            </a:r>
            <a:r>
              <a:rPr lang="it-IT" sz="2000" dirty="0">
                <a:solidFill>
                  <a:schemeClr val="bg2">
                    <a:lumMod val="10000"/>
                  </a:schemeClr>
                </a:solidFill>
                <a:latin typeface="Comic Sans MS" charset="0"/>
              </a:rPr>
              <a:t> 10.000 /composto)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ChangeArrowheads="1"/>
          </p:cNvSpPr>
          <p:nvPr/>
        </p:nvSpPr>
        <p:spPr bwMode="auto">
          <a:xfrm>
            <a:off x="3294063" y="1598062"/>
            <a:ext cx="5599112" cy="1555750"/>
          </a:xfrm>
          <a:prstGeom prst="rect">
            <a:avLst/>
          </a:prstGeom>
          <a:noFill/>
          <a:ln w="9525">
            <a:noFill/>
            <a:miter lim="800000"/>
            <a:headEnd/>
            <a:tailEnd/>
          </a:ln>
          <a:effectLst/>
        </p:spPr>
        <p:txBody>
          <a:bodyPr>
            <a:prstTxWarp prst="textNoShape">
              <a:avLst/>
            </a:prstTxWarp>
            <a:spAutoFit/>
          </a:bodyPr>
          <a:lstStyle/>
          <a:p>
            <a:pPr algn="ctr"/>
            <a:r>
              <a:rPr lang="it-IT" sz="2400" b="1" dirty="0">
                <a:latin typeface="Arial Rounded MT Bold" charset="0"/>
              </a:rPr>
              <a:t>1881 &amp; 1902</a:t>
            </a:r>
          </a:p>
          <a:p>
            <a:pPr algn="ctr"/>
            <a:r>
              <a:rPr lang="it-IT" dirty="0">
                <a:latin typeface="Arial Rounded MT Bold" charset="0"/>
              </a:rPr>
              <a:t>Prima attivazione del gruppo carbossilico</a:t>
            </a:r>
          </a:p>
          <a:p>
            <a:pPr algn="ctr"/>
            <a:r>
              <a:rPr lang="it-IT" dirty="0">
                <a:latin typeface="Arial Rounded MT Bold" charset="0"/>
              </a:rPr>
              <a:t>&amp;</a:t>
            </a:r>
          </a:p>
          <a:p>
            <a:pPr algn="ctr"/>
            <a:r>
              <a:rPr lang="it-IT" dirty="0">
                <a:latin typeface="Arial Rounded MT Bold" charset="0"/>
              </a:rPr>
              <a:t>Sintesi di un </a:t>
            </a:r>
            <a:r>
              <a:rPr lang="it-IT" dirty="0" err="1">
                <a:latin typeface="Arial Rounded MT Bold" charset="0"/>
              </a:rPr>
              <a:t>tripeptide</a:t>
            </a:r>
            <a:r>
              <a:rPr lang="it-IT" dirty="0">
                <a:latin typeface="Arial Rounded MT Bold" charset="0"/>
              </a:rPr>
              <a:t> </a:t>
            </a:r>
          </a:p>
          <a:p>
            <a:pPr algn="ctr"/>
            <a:r>
              <a:rPr lang="it-IT" dirty="0">
                <a:latin typeface="Arial Rounded MT Bold" charset="0"/>
              </a:rPr>
              <a:t>Theodor </a:t>
            </a:r>
            <a:r>
              <a:rPr lang="it-IT" dirty="0" err="1">
                <a:latin typeface="Arial Rounded MT Bold" charset="0"/>
              </a:rPr>
              <a:t>Curtius</a:t>
            </a:r>
            <a:r>
              <a:rPr lang="it-IT" dirty="0">
                <a:latin typeface="Arial Rounded MT Bold" charset="0"/>
              </a:rPr>
              <a:t> (1857-1928)</a:t>
            </a:r>
          </a:p>
        </p:txBody>
      </p:sp>
      <p:pic>
        <p:nvPicPr>
          <p:cNvPr id="7" name="Picture 6"/>
          <p:cNvPicPr>
            <a:picLocks noChangeAspect="1" noChangeArrowheads="1"/>
          </p:cNvPicPr>
          <p:nvPr/>
        </p:nvPicPr>
        <p:blipFill>
          <a:blip r:embed="rId2"/>
          <a:srcRect/>
          <a:stretch>
            <a:fillRect/>
          </a:stretch>
        </p:blipFill>
        <p:spPr bwMode="auto">
          <a:xfrm>
            <a:off x="3413125" y="3911761"/>
            <a:ext cx="5480050" cy="1916113"/>
          </a:xfrm>
          <a:prstGeom prst="rect">
            <a:avLst/>
          </a:prstGeom>
          <a:noFill/>
          <a:ln w="9525">
            <a:noFill/>
            <a:miter lim="800000"/>
            <a:headEnd/>
            <a:tailEnd/>
          </a:ln>
          <a:effectLst/>
        </p:spPr>
      </p:pic>
      <p:pic>
        <p:nvPicPr>
          <p:cNvPr id="8" name="Picture 7" descr="Theodor_Curtius"/>
          <p:cNvPicPr>
            <a:picLocks noChangeAspect="1" noChangeArrowheads="1"/>
          </p:cNvPicPr>
          <p:nvPr/>
        </p:nvPicPr>
        <p:blipFill>
          <a:blip r:embed="rId3"/>
          <a:srcRect/>
          <a:stretch>
            <a:fillRect/>
          </a:stretch>
        </p:blipFill>
        <p:spPr bwMode="auto">
          <a:xfrm>
            <a:off x="323850" y="2133600"/>
            <a:ext cx="2830513" cy="4124325"/>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it-IT" sz="2400" b="1" dirty="0" smtClean="0">
                <a:ea typeface="+mj-ea"/>
              </a:rPr>
              <a:t>Prime applicazioni delle microonde in laboratorio</a:t>
            </a:r>
            <a:endParaRPr lang="it-IT" sz="2400" b="1" dirty="0">
              <a:ea typeface="+mj-ea"/>
            </a:endParaRPr>
          </a:p>
        </p:txBody>
      </p:sp>
      <p:sp>
        <p:nvSpPr>
          <p:cNvPr id="7" name="Segnaposto contenuto 2"/>
          <p:cNvSpPr>
            <a:spLocks noGrp="1"/>
          </p:cNvSpPr>
          <p:nvPr>
            <p:ph sz="quarter" idx="1"/>
          </p:nvPr>
        </p:nvSpPr>
        <p:spPr>
          <a:xfrm>
            <a:off x="285750" y="1600200"/>
            <a:ext cx="8480425" cy="1828800"/>
          </a:xfrm>
        </p:spPr>
        <p:txBody>
          <a:bodyPr>
            <a:normAutofit/>
          </a:bodyPr>
          <a:lstStyle/>
          <a:p>
            <a:pPr algn="just" eaLnBrk="1" hangingPunct="1">
              <a:lnSpc>
                <a:spcPct val="80000"/>
              </a:lnSpc>
              <a:spcBef>
                <a:spcPts val="600"/>
              </a:spcBef>
              <a:spcAft>
                <a:spcPts val="600"/>
              </a:spcAft>
            </a:pPr>
            <a:r>
              <a:rPr lang="it-IT" sz="2100">
                <a:latin typeface="Tw Cen MT" charset="0"/>
              </a:rPr>
              <a:t>Le prime sintesi organiche assistite da microonde furono realizzate nel 1986 da gruppi di ricerca  differenti (</a:t>
            </a:r>
            <a:r>
              <a:rPr lang="en-US" sz="2100">
                <a:latin typeface="Tw Cen MT" charset="0"/>
              </a:rPr>
              <a:t>Gedye et al.; Giguere et al.)</a:t>
            </a:r>
            <a:r>
              <a:rPr lang="it-IT" sz="2100">
                <a:latin typeface="Tw Cen MT" charset="0"/>
              </a:rPr>
              <a:t> in recipienti sigillati posti all</a:t>
            </a:r>
            <a:r>
              <a:rPr lang="ja-JP" altLang="it-IT" sz="2100">
                <a:latin typeface="Tw Cen MT" charset="0"/>
              </a:rPr>
              <a:t>’</a:t>
            </a:r>
            <a:r>
              <a:rPr lang="it-IT" sz="2100">
                <a:latin typeface="Tw Cen MT" charset="0"/>
              </a:rPr>
              <a:t>interno di forni a microonde casalinghi. In particolare fu osservato che l</a:t>
            </a:r>
            <a:r>
              <a:rPr lang="ja-JP" altLang="it-IT" sz="2100">
                <a:latin typeface="Tw Cen MT" charset="0"/>
              </a:rPr>
              <a:t>’</a:t>
            </a:r>
            <a:r>
              <a:rPr lang="it-IT" sz="2100">
                <a:latin typeface="Tw Cen MT" charset="0"/>
              </a:rPr>
              <a:t>idrolisi della benzammide in questi esperimenti procedeva molto più velocemente e dava rese più alte rispetto alla reazione effettuata col riscaldamento convenzionale:</a:t>
            </a:r>
          </a:p>
          <a:p>
            <a:pPr eaLnBrk="1" hangingPunct="1">
              <a:lnSpc>
                <a:spcPct val="80000"/>
              </a:lnSpc>
            </a:pPr>
            <a:endParaRPr lang="it-IT" sz="2700">
              <a:latin typeface="Tw Cen MT" charset="0"/>
            </a:endParaRPr>
          </a:p>
        </p:txBody>
      </p:sp>
      <p:sp>
        <p:nvSpPr>
          <p:cNvPr id="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Tw Cen MT" charset="0"/>
            </a:endParaRPr>
          </a:p>
        </p:txBody>
      </p:sp>
      <p:graphicFrame>
        <p:nvGraphicFramePr>
          <p:cNvPr id="9" name="Object 1"/>
          <p:cNvGraphicFramePr>
            <a:graphicFrameLocks noChangeAspect="1"/>
          </p:cNvGraphicFramePr>
          <p:nvPr/>
        </p:nvGraphicFramePr>
        <p:xfrm>
          <a:off x="1000125" y="3286125"/>
          <a:ext cx="7302500" cy="2368550"/>
        </p:xfrm>
        <a:graphic>
          <a:graphicData uri="http://schemas.openxmlformats.org/presentationml/2006/ole">
            <mc:AlternateContent xmlns:mc="http://schemas.openxmlformats.org/markup-compatibility/2006">
              <mc:Choice xmlns:v="urn:schemas-microsoft-com:vml" Requires="v">
                <p:oleObj spid="_x0000_s109640" r:id="rId3" imgW="5740400" imgH="1625600" progId="">
                  <p:embed/>
                </p:oleObj>
              </mc:Choice>
              <mc:Fallback>
                <p:oleObj r:id="rId3" imgW="5740400" imgH="16256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3286125"/>
                        <a:ext cx="7302500" cy="2368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ttangolo 5"/>
          <p:cNvSpPr>
            <a:spLocks noChangeArrowheads="1"/>
          </p:cNvSpPr>
          <p:nvPr/>
        </p:nvSpPr>
        <p:spPr bwMode="auto">
          <a:xfrm>
            <a:off x="642938" y="6215063"/>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Tw Cen MT" charset="0"/>
              </a:rPr>
              <a:t>R. Gedye, F. Smith, K. Westaway, H. Ali, L. Baldisera, L. Laberge and J. Rousell. Tetrahedron Lett., (1986) 27, 279-283</a:t>
            </a:r>
            <a:endParaRPr lang="it-IT" sz="1200">
              <a:latin typeface="Tw Cen MT" charset="0"/>
            </a:endParaRPr>
          </a:p>
          <a:p>
            <a:r>
              <a:rPr lang="en-US" sz="1200">
                <a:latin typeface="Tw Cen MT" charset="0"/>
              </a:rPr>
              <a:t>R. J. Giguere, T. L. Bray, S. M. Duncan and G. Majetich. Tetrahedron Lett., (1986) 27, 4945-4949</a:t>
            </a:r>
            <a:endParaRPr lang="it-IT" sz="1200">
              <a:latin typeface="Tw Cen MT" charset="0"/>
            </a:endParaRPr>
          </a:p>
        </p:txBody>
      </p:sp>
    </p:spTree>
    <p:extLst>
      <p:ext uri="{BB962C8B-B14F-4D97-AF65-F5344CB8AC3E}">
        <p14:creationId xmlns:p14="http://schemas.microsoft.com/office/powerpoint/2010/main" val="3576668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036" y="845205"/>
            <a:ext cx="8592760" cy="5836141"/>
          </a:xfrm>
          <a:prstGeom prst="rect">
            <a:avLst/>
          </a:prstGeom>
        </p:spPr>
      </p:pic>
      <p:sp>
        <p:nvSpPr>
          <p:cNvPr id="5"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6"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Tree>
    <p:extLst>
      <p:ext uri="{BB962C8B-B14F-4D97-AF65-F5344CB8AC3E}">
        <p14:creationId xmlns:p14="http://schemas.microsoft.com/office/powerpoint/2010/main" val="32257246"/>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643" y="1086708"/>
            <a:ext cx="8223072" cy="5576758"/>
          </a:xfrm>
          <a:prstGeom prst="rect">
            <a:avLst/>
          </a:prstGeom>
        </p:spPr>
      </p:pic>
      <p:sp>
        <p:nvSpPr>
          <p:cNvPr id="5"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6"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Tree>
    <p:extLst>
      <p:ext uri="{BB962C8B-B14F-4D97-AF65-F5344CB8AC3E}">
        <p14:creationId xmlns:p14="http://schemas.microsoft.com/office/powerpoint/2010/main" val="3893334069"/>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1130317" y="1046166"/>
            <a:ext cx="6543533" cy="5506706"/>
          </a:xfrm>
          <a:prstGeom prst="rect">
            <a:avLst/>
          </a:prstGeom>
        </p:spPr>
      </p:pic>
    </p:spTree>
    <p:extLst>
      <p:ext uri="{BB962C8B-B14F-4D97-AF65-F5344CB8AC3E}">
        <p14:creationId xmlns:p14="http://schemas.microsoft.com/office/powerpoint/2010/main" val="3174235325"/>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604258"/>
            <a:ext cx="8153400" cy="990600"/>
          </a:xfrm>
        </p:spPr>
        <p:txBody>
          <a:bodyPr>
            <a:normAutofit/>
          </a:bodyPr>
          <a:lstStyle/>
          <a:p>
            <a:pPr eaLnBrk="1" fontAlgn="auto" hangingPunct="1">
              <a:spcAft>
                <a:spcPts val="0"/>
              </a:spcAft>
              <a:defRPr/>
            </a:pPr>
            <a:r>
              <a:rPr lang="it-IT" sz="2400" b="1" dirty="0" smtClean="0">
                <a:ea typeface="+mj-ea"/>
              </a:rPr>
              <a:t>Tecnologia delle microonde per processi chimici di laboratorio </a:t>
            </a:r>
            <a:endParaRPr lang="it-IT" sz="2400" b="1" dirty="0">
              <a:ea typeface="+mj-ea"/>
            </a:endParaRPr>
          </a:p>
        </p:txBody>
      </p:sp>
      <p:sp>
        <p:nvSpPr>
          <p:cNvPr id="7" name="Segnaposto contenuto 8"/>
          <p:cNvSpPr>
            <a:spLocks noGrp="1"/>
          </p:cNvSpPr>
          <p:nvPr>
            <p:ph sz="quarter" idx="1"/>
          </p:nvPr>
        </p:nvSpPr>
        <p:spPr>
          <a:xfrm>
            <a:off x="285750" y="1620871"/>
            <a:ext cx="8480425" cy="5043488"/>
          </a:xfrm>
        </p:spPr>
        <p:txBody>
          <a:bodyPr>
            <a:normAutofit lnSpcReduction="10000"/>
          </a:bodyPr>
          <a:lstStyle/>
          <a:p>
            <a:pPr algn="just" eaLnBrk="1" hangingPunct="1">
              <a:spcBef>
                <a:spcPts val="600"/>
              </a:spcBef>
              <a:spcAft>
                <a:spcPts val="600"/>
              </a:spcAft>
              <a:buFont typeface="Wingdings" charset="0"/>
              <a:buNone/>
            </a:pPr>
            <a:r>
              <a:rPr lang="it-IT" sz="2000" dirty="0">
                <a:latin typeface="Arial Black"/>
                <a:cs typeface="Arial Black"/>
              </a:rPr>
              <a:t>Caratteristiche dei nuovi apparecchi a microonde da laboratorio:</a:t>
            </a:r>
          </a:p>
          <a:p>
            <a:pPr algn="just" eaLnBrk="1" hangingPunct="1">
              <a:spcBef>
                <a:spcPts val="600"/>
              </a:spcBef>
              <a:spcAft>
                <a:spcPts val="600"/>
              </a:spcAft>
            </a:pPr>
            <a:endParaRPr lang="it-IT" sz="2000" dirty="0">
              <a:latin typeface="Arial Black"/>
              <a:cs typeface="Arial Black"/>
            </a:endParaRPr>
          </a:p>
          <a:p>
            <a:pPr algn="just" eaLnBrk="1" hangingPunct="1">
              <a:spcBef>
                <a:spcPts val="600"/>
              </a:spcBef>
              <a:spcAft>
                <a:spcPts val="600"/>
              </a:spcAft>
            </a:pPr>
            <a:r>
              <a:rPr lang="it-IT" sz="2000" dirty="0">
                <a:latin typeface="Arial Black"/>
                <a:cs typeface="Arial Black"/>
              </a:rPr>
              <a:t>utilizzano, generalmente, come generatori di microonde i tubi magnetron dei forni domestici, che lavorano alla frequenza di 2,45 GHz</a:t>
            </a:r>
          </a:p>
          <a:p>
            <a:pPr algn="just" eaLnBrk="1" hangingPunct="1">
              <a:spcBef>
                <a:spcPts val="600"/>
              </a:spcBef>
              <a:spcAft>
                <a:spcPts val="600"/>
              </a:spcAft>
            </a:pPr>
            <a:r>
              <a:rPr lang="it-IT" sz="2000" dirty="0">
                <a:latin typeface="Arial Black"/>
                <a:cs typeface="Arial Black"/>
              </a:rPr>
              <a:t>sono controllati da speciali software che permettono di monitorare molteplici parametri per il controllo di erogazione </a:t>
            </a:r>
            <a:r>
              <a:rPr lang="it-IT" sz="2000" dirty="0" err="1">
                <a:latin typeface="Arial Black"/>
                <a:cs typeface="Arial Black"/>
              </a:rPr>
              <a:t>dell</a:t>
            </a:r>
            <a:r>
              <a:rPr lang="ja-JP" altLang="it-IT" sz="2000" dirty="0">
                <a:latin typeface="Arial Black"/>
                <a:cs typeface="Arial Black"/>
              </a:rPr>
              <a:t>’</a:t>
            </a:r>
            <a:r>
              <a:rPr lang="it-IT" sz="2000" dirty="0">
                <a:latin typeface="Arial Black"/>
                <a:cs typeface="Arial Black"/>
              </a:rPr>
              <a:t>energia</a:t>
            </a:r>
          </a:p>
          <a:p>
            <a:pPr algn="just" eaLnBrk="1" hangingPunct="1">
              <a:spcBef>
                <a:spcPts val="600"/>
              </a:spcBef>
              <a:spcAft>
                <a:spcPts val="600"/>
              </a:spcAft>
            </a:pPr>
            <a:r>
              <a:rPr lang="it-IT" sz="2000" dirty="0">
                <a:latin typeface="Arial Black"/>
                <a:cs typeface="Arial Black"/>
              </a:rPr>
              <a:t>sono costruiti con standard di sicurezza adeguati a gestire sia la qualità della radiazione elettromagnetica, sia la presenza di reattivi chimici aggressivi</a:t>
            </a:r>
          </a:p>
          <a:p>
            <a:pPr algn="just" eaLnBrk="1" hangingPunct="1">
              <a:spcBef>
                <a:spcPts val="600"/>
              </a:spcBef>
              <a:spcAft>
                <a:spcPts val="600"/>
              </a:spcAft>
            </a:pPr>
            <a:r>
              <a:rPr lang="it-IT" sz="2000" dirty="0">
                <a:latin typeface="Arial Black"/>
                <a:cs typeface="Arial Black"/>
              </a:rPr>
              <a:t>garantiscono oltre che condizioni di lavoro più sicure, anche una maggiore riproducibilità dei processi sperimentati rispetto ai forni domestici </a:t>
            </a:r>
          </a:p>
        </p:txBody>
      </p:sp>
    </p:spTree>
    <p:extLst>
      <p:ext uri="{BB962C8B-B14F-4D97-AF65-F5344CB8AC3E}">
        <p14:creationId xmlns:p14="http://schemas.microsoft.com/office/powerpoint/2010/main" val="3151701716"/>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7" name="Segnaposto contenuto 8"/>
          <p:cNvSpPr>
            <a:spLocks noGrp="1"/>
          </p:cNvSpPr>
          <p:nvPr>
            <p:ph sz="quarter" idx="1"/>
          </p:nvPr>
        </p:nvSpPr>
        <p:spPr>
          <a:xfrm>
            <a:off x="285750" y="1600200"/>
            <a:ext cx="8480425" cy="5043488"/>
          </a:xfrm>
        </p:spPr>
        <p:txBody>
          <a:bodyPr>
            <a:normAutofit lnSpcReduction="10000"/>
          </a:bodyPr>
          <a:lstStyle/>
          <a:p>
            <a:pPr algn="just" eaLnBrk="1" hangingPunct="1">
              <a:spcBef>
                <a:spcPts val="600"/>
              </a:spcBef>
              <a:spcAft>
                <a:spcPts val="600"/>
              </a:spcAft>
              <a:buFont typeface="Wingdings" charset="0"/>
              <a:buNone/>
            </a:pPr>
            <a:r>
              <a:rPr lang="it-IT" sz="2000" dirty="0">
                <a:latin typeface="Arial Black"/>
                <a:cs typeface="Arial Black"/>
              </a:rPr>
              <a:t>Caratteristiche dei nuovi apparecchi a microonde da laboratorio:</a:t>
            </a:r>
          </a:p>
          <a:p>
            <a:pPr algn="just" eaLnBrk="1" hangingPunct="1">
              <a:spcBef>
                <a:spcPts val="600"/>
              </a:spcBef>
              <a:spcAft>
                <a:spcPts val="600"/>
              </a:spcAft>
            </a:pPr>
            <a:endParaRPr lang="it-IT" sz="2000" dirty="0">
              <a:latin typeface="Arial Black"/>
              <a:cs typeface="Arial Black"/>
            </a:endParaRPr>
          </a:p>
          <a:p>
            <a:pPr algn="just" eaLnBrk="1" hangingPunct="1">
              <a:spcBef>
                <a:spcPts val="600"/>
              </a:spcBef>
              <a:spcAft>
                <a:spcPts val="600"/>
              </a:spcAft>
            </a:pPr>
            <a:r>
              <a:rPr lang="it-IT" sz="2000" dirty="0">
                <a:latin typeface="Arial Black"/>
                <a:cs typeface="Arial Black"/>
              </a:rPr>
              <a:t>utilizzano, generalmente, come generatori di microonde i tubi magnetron dei forni domestici, che lavorano alla frequenza di 2,45 GHz</a:t>
            </a:r>
          </a:p>
          <a:p>
            <a:pPr algn="just" eaLnBrk="1" hangingPunct="1">
              <a:spcBef>
                <a:spcPts val="600"/>
              </a:spcBef>
              <a:spcAft>
                <a:spcPts val="600"/>
              </a:spcAft>
            </a:pPr>
            <a:r>
              <a:rPr lang="it-IT" sz="2000" dirty="0">
                <a:latin typeface="Arial Black"/>
                <a:cs typeface="Arial Black"/>
              </a:rPr>
              <a:t>sono controllati da speciali software che permettono di monitorare molteplici parametri per il controllo di erogazione </a:t>
            </a:r>
            <a:r>
              <a:rPr lang="it-IT" sz="2000" dirty="0" err="1">
                <a:latin typeface="Arial Black"/>
                <a:cs typeface="Arial Black"/>
              </a:rPr>
              <a:t>dell</a:t>
            </a:r>
            <a:r>
              <a:rPr lang="ja-JP" altLang="it-IT" sz="2000" dirty="0">
                <a:latin typeface="Arial Black"/>
                <a:cs typeface="Arial Black"/>
              </a:rPr>
              <a:t>’</a:t>
            </a:r>
            <a:r>
              <a:rPr lang="it-IT" sz="2000" dirty="0">
                <a:latin typeface="Arial Black"/>
                <a:cs typeface="Arial Black"/>
              </a:rPr>
              <a:t>energia</a:t>
            </a:r>
          </a:p>
          <a:p>
            <a:pPr algn="just" eaLnBrk="1" hangingPunct="1">
              <a:spcBef>
                <a:spcPts val="600"/>
              </a:spcBef>
              <a:spcAft>
                <a:spcPts val="600"/>
              </a:spcAft>
            </a:pPr>
            <a:r>
              <a:rPr lang="it-IT" sz="2000" dirty="0">
                <a:latin typeface="Arial Black"/>
                <a:cs typeface="Arial Black"/>
              </a:rPr>
              <a:t>sono costruiti con standard di sicurezza adeguati a gestire sia la qualità della radiazione elettromagnetica, sia la presenza di reattivi chimici aggressivi</a:t>
            </a:r>
          </a:p>
          <a:p>
            <a:pPr algn="just" eaLnBrk="1" hangingPunct="1">
              <a:spcBef>
                <a:spcPts val="600"/>
              </a:spcBef>
              <a:spcAft>
                <a:spcPts val="600"/>
              </a:spcAft>
            </a:pPr>
            <a:r>
              <a:rPr lang="it-IT" sz="2000" dirty="0">
                <a:latin typeface="Arial Black"/>
                <a:cs typeface="Arial Black"/>
              </a:rPr>
              <a:t>garantiscono oltre che condizioni di lavoro più sicure, anche una maggiore riproducibilità dei processi sperimentati rispetto ai forni domestici </a:t>
            </a:r>
          </a:p>
        </p:txBody>
      </p:sp>
      <p:sp>
        <p:nvSpPr>
          <p:cNvPr id="8" name="Titolo 1"/>
          <p:cNvSpPr>
            <a:spLocks noGrp="1"/>
          </p:cNvSpPr>
          <p:nvPr>
            <p:ph type="title"/>
          </p:nvPr>
        </p:nvSpPr>
        <p:spPr>
          <a:xfrm>
            <a:off x="612775" y="604258"/>
            <a:ext cx="8153400" cy="990600"/>
          </a:xfrm>
        </p:spPr>
        <p:txBody>
          <a:bodyPr>
            <a:normAutofit/>
          </a:bodyPr>
          <a:lstStyle/>
          <a:p>
            <a:pPr eaLnBrk="1" fontAlgn="auto" hangingPunct="1">
              <a:spcAft>
                <a:spcPts val="0"/>
              </a:spcAft>
              <a:defRPr/>
            </a:pPr>
            <a:r>
              <a:rPr lang="it-IT" sz="2400" b="1" dirty="0" smtClean="0">
                <a:ea typeface="+mj-ea"/>
              </a:rPr>
              <a:t>Tecnologia delle microonde per processi chimici di laboratorio </a:t>
            </a:r>
            <a:endParaRPr lang="it-IT" sz="2400" b="1" dirty="0">
              <a:ea typeface="+mj-ea"/>
            </a:endParaRPr>
          </a:p>
        </p:txBody>
      </p:sp>
    </p:spTree>
    <p:extLst>
      <p:ext uri="{BB962C8B-B14F-4D97-AF65-F5344CB8AC3E}">
        <p14:creationId xmlns:p14="http://schemas.microsoft.com/office/powerpoint/2010/main" val="3465799370"/>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604258"/>
            <a:ext cx="8153400" cy="990600"/>
          </a:xfrm>
        </p:spPr>
        <p:txBody>
          <a:bodyPr>
            <a:normAutofit/>
          </a:bodyPr>
          <a:lstStyle/>
          <a:p>
            <a:pPr eaLnBrk="1" fontAlgn="auto" hangingPunct="1">
              <a:spcAft>
                <a:spcPts val="0"/>
              </a:spcAft>
              <a:defRPr/>
            </a:pPr>
            <a:r>
              <a:rPr lang="it-IT" sz="2400" b="1" dirty="0" smtClean="0">
                <a:ea typeface="+mj-ea"/>
              </a:rPr>
              <a:t>Tecnologia delle microonde per processi chimici di laboratorio </a:t>
            </a:r>
            <a:endParaRPr lang="it-IT" sz="2400" b="1" dirty="0">
              <a:ea typeface="+mj-ea"/>
            </a:endParaRPr>
          </a:p>
        </p:txBody>
      </p:sp>
      <p:pic>
        <p:nvPicPr>
          <p:cNvPr id="7" name="Segnaposto contenuto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85813" y="1928813"/>
            <a:ext cx="2403475" cy="3600450"/>
          </a:xfrm>
        </p:spPr>
      </p:pic>
      <p:sp>
        <p:nvSpPr>
          <p:cNvPr id="8" name="Rettangolo 5"/>
          <p:cNvSpPr>
            <a:spLocks noChangeArrowheads="1"/>
          </p:cNvSpPr>
          <p:nvPr/>
        </p:nvSpPr>
        <p:spPr bwMode="auto">
          <a:xfrm>
            <a:off x="987425" y="5751513"/>
            <a:ext cx="2000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err="1">
                <a:latin typeface="Tw Cen MT" charset="0"/>
              </a:rPr>
              <a:t>Forno</a:t>
            </a:r>
            <a:r>
              <a:rPr lang="en-US" sz="1400" dirty="0">
                <a:latin typeface="Tw Cen MT" charset="0"/>
              </a:rPr>
              <a:t> a </a:t>
            </a:r>
            <a:r>
              <a:rPr lang="en-US" sz="1400" dirty="0" err="1">
                <a:latin typeface="Tw Cen MT" charset="0"/>
              </a:rPr>
              <a:t>microonde</a:t>
            </a:r>
            <a:r>
              <a:rPr lang="en-US" sz="1400" dirty="0">
                <a:latin typeface="Tw Cen MT" charset="0"/>
              </a:rPr>
              <a:t> ETHOS MR </a:t>
            </a:r>
            <a:r>
              <a:rPr lang="en-US" sz="1400" dirty="0" err="1">
                <a:latin typeface="Tw Cen MT" charset="0"/>
              </a:rPr>
              <a:t>dotato</a:t>
            </a:r>
            <a:r>
              <a:rPr lang="en-US" sz="1400" dirty="0">
                <a:latin typeface="Tw Cen MT" charset="0"/>
              </a:rPr>
              <a:t> di </a:t>
            </a:r>
            <a:r>
              <a:rPr lang="en-US" sz="1400" dirty="0" err="1">
                <a:latin typeface="Tw Cen MT" charset="0"/>
              </a:rPr>
              <a:t>apparato</a:t>
            </a:r>
            <a:r>
              <a:rPr lang="en-US" sz="1400" dirty="0">
                <a:latin typeface="Tw Cen MT" charset="0"/>
              </a:rPr>
              <a:t> per </a:t>
            </a:r>
            <a:r>
              <a:rPr lang="en-US" sz="1400" dirty="0" err="1">
                <a:latin typeface="Tw Cen MT" charset="0"/>
              </a:rPr>
              <a:t>il</a:t>
            </a:r>
            <a:r>
              <a:rPr lang="en-US" sz="1400" dirty="0">
                <a:latin typeface="Tw Cen MT" charset="0"/>
              </a:rPr>
              <a:t> </a:t>
            </a:r>
            <a:r>
              <a:rPr lang="en-US" sz="1400" dirty="0" err="1">
                <a:latin typeface="Tw Cen MT" charset="0"/>
              </a:rPr>
              <a:t>riflusso</a:t>
            </a:r>
            <a:endParaRPr lang="it-IT" sz="1400" dirty="0">
              <a:latin typeface="Tw Cen MT" charset="0"/>
            </a:endParaRPr>
          </a:p>
        </p:txBody>
      </p:sp>
      <p:pic>
        <p:nvPicPr>
          <p:cNvPr id="9" name="Immagine 6"/>
          <p:cNvPicPr>
            <a:picLocks noChangeAspect="1"/>
          </p:cNvPicPr>
          <p:nvPr/>
        </p:nvPicPr>
        <p:blipFill>
          <a:blip r:embed="rId3">
            <a:extLst>
              <a:ext uri="{28A0092B-C50C-407E-A947-70E740481C1C}">
                <a14:useLocalDpi xmlns:a14="http://schemas.microsoft.com/office/drawing/2010/main" val="0"/>
              </a:ext>
            </a:extLst>
          </a:blip>
          <a:srcRect l="14774" r="15791"/>
          <a:stretch>
            <a:fillRect/>
          </a:stretch>
        </p:blipFill>
        <p:spPr bwMode="auto">
          <a:xfrm>
            <a:off x="4679950" y="1928813"/>
            <a:ext cx="33575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7"/>
          <p:cNvSpPr>
            <a:spLocks noChangeArrowheads="1"/>
          </p:cNvSpPr>
          <p:nvPr/>
        </p:nvSpPr>
        <p:spPr bwMode="auto">
          <a:xfrm>
            <a:off x="4500563" y="5751513"/>
            <a:ext cx="3714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err="1">
                <a:latin typeface="Tw Cen MT" charset="0"/>
              </a:rPr>
              <a:t>Assemblaggio</a:t>
            </a:r>
            <a:r>
              <a:rPr lang="en-US" sz="1400" dirty="0">
                <a:latin typeface="Tw Cen MT" charset="0"/>
              </a:rPr>
              <a:t> di </a:t>
            </a:r>
            <a:r>
              <a:rPr lang="en-US" sz="1400" dirty="0" err="1">
                <a:latin typeface="Tw Cen MT" charset="0"/>
              </a:rPr>
              <a:t>tre</a:t>
            </a:r>
            <a:r>
              <a:rPr lang="en-US" sz="1400" dirty="0">
                <a:latin typeface="Tw Cen MT" charset="0"/>
              </a:rPr>
              <a:t> </a:t>
            </a:r>
            <a:r>
              <a:rPr lang="en-US" sz="1400" dirty="0" err="1">
                <a:latin typeface="Tw Cen MT" charset="0"/>
              </a:rPr>
              <a:t>reattori</a:t>
            </a:r>
            <a:r>
              <a:rPr lang="en-US" sz="1400" dirty="0">
                <a:latin typeface="Tw Cen MT" charset="0"/>
              </a:rPr>
              <a:t> per </a:t>
            </a:r>
            <a:r>
              <a:rPr lang="en-US" sz="1400" dirty="0" err="1">
                <a:latin typeface="Tw Cen MT" charset="0"/>
              </a:rPr>
              <a:t>l’estrazione</a:t>
            </a:r>
            <a:r>
              <a:rPr lang="en-US" sz="1400" dirty="0">
                <a:latin typeface="Tw Cen MT" charset="0"/>
              </a:rPr>
              <a:t>/</a:t>
            </a:r>
            <a:r>
              <a:rPr lang="en-US" sz="1400" dirty="0" err="1">
                <a:latin typeface="Tw Cen MT" charset="0"/>
              </a:rPr>
              <a:t>filtrazione</a:t>
            </a:r>
            <a:r>
              <a:rPr lang="en-US" sz="1400" dirty="0">
                <a:latin typeface="Tw Cen MT" charset="0"/>
              </a:rPr>
              <a:t> in un </a:t>
            </a:r>
            <a:r>
              <a:rPr lang="en-US" sz="1400" dirty="0" err="1">
                <a:latin typeface="Tw Cen MT" charset="0"/>
              </a:rPr>
              <a:t>rotore</a:t>
            </a:r>
            <a:r>
              <a:rPr lang="en-US" sz="1400" dirty="0">
                <a:latin typeface="Tw Cen MT" charset="0"/>
              </a:rPr>
              <a:t> </a:t>
            </a:r>
            <a:r>
              <a:rPr lang="en-US" sz="1400" dirty="0" err="1">
                <a:latin typeface="Tw Cen MT" charset="0"/>
              </a:rPr>
              <a:t>alloggiato</a:t>
            </a:r>
            <a:r>
              <a:rPr lang="en-US" sz="1400" dirty="0">
                <a:latin typeface="Tw Cen MT" charset="0"/>
              </a:rPr>
              <a:t> </a:t>
            </a:r>
            <a:r>
              <a:rPr lang="en-US" sz="1400" dirty="0" err="1">
                <a:latin typeface="Tw Cen MT" charset="0"/>
              </a:rPr>
              <a:t>nel</a:t>
            </a:r>
            <a:r>
              <a:rPr lang="en-US" sz="1400" dirty="0">
                <a:latin typeface="Tw Cen MT" charset="0"/>
              </a:rPr>
              <a:t> </a:t>
            </a:r>
            <a:r>
              <a:rPr lang="en-US" sz="1400" dirty="0" err="1">
                <a:latin typeface="Tw Cen MT" charset="0"/>
              </a:rPr>
              <a:t>forno</a:t>
            </a:r>
            <a:r>
              <a:rPr lang="en-US" sz="1400" dirty="0">
                <a:latin typeface="Tw Cen MT" charset="0"/>
              </a:rPr>
              <a:t> a </a:t>
            </a:r>
            <a:r>
              <a:rPr lang="en-US" sz="1400" dirty="0" err="1">
                <a:latin typeface="Tw Cen MT" charset="0"/>
              </a:rPr>
              <a:t>microonde</a:t>
            </a:r>
            <a:r>
              <a:rPr lang="en-US" sz="1400" dirty="0">
                <a:latin typeface="Tw Cen MT" charset="0"/>
              </a:rPr>
              <a:t> ETHOS 1600</a:t>
            </a:r>
            <a:endParaRPr lang="it-IT" sz="1400" dirty="0">
              <a:latin typeface="Tw Cen MT" charset="0"/>
            </a:endParaRPr>
          </a:p>
        </p:txBody>
      </p:sp>
    </p:spTree>
    <p:extLst>
      <p:ext uri="{BB962C8B-B14F-4D97-AF65-F5344CB8AC3E}">
        <p14:creationId xmlns:p14="http://schemas.microsoft.com/office/powerpoint/2010/main" val="2919663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it-IT" sz="2400" b="1" dirty="0" smtClean="0">
                <a:ea typeface="+mj-ea"/>
              </a:rPr>
              <a:t>Impieghi delle microonde in sistemi reattivi</a:t>
            </a:r>
            <a:endParaRPr lang="it-IT" sz="2400" b="1" dirty="0">
              <a:ea typeface="+mj-ea"/>
            </a:endParaRPr>
          </a:p>
        </p:txBody>
      </p:sp>
      <p:sp>
        <p:nvSpPr>
          <p:cNvPr id="7" name="Segnaposto contenuto 2"/>
          <p:cNvSpPr>
            <a:spLocks noGrp="1"/>
          </p:cNvSpPr>
          <p:nvPr>
            <p:ph sz="quarter" idx="1"/>
          </p:nvPr>
        </p:nvSpPr>
        <p:spPr>
          <a:xfrm>
            <a:off x="612775" y="1600200"/>
            <a:ext cx="8153400" cy="3614738"/>
          </a:xfrm>
        </p:spPr>
        <p:txBody>
          <a:bodyPr lIns="72000">
            <a:normAutofit fontScale="92500" lnSpcReduction="10000"/>
          </a:bodyPr>
          <a:lstStyle/>
          <a:p>
            <a:pPr algn="just" eaLnBrk="1" hangingPunct="1">
              <a:lnSpc>
                <a:spcPct val="80000"/>
              </a:lnSpc>
            </a:pPr>
            <a:r>
              <a:rPr lang="it-IT" sz="2400" dirty="0">
                <a:latin typeface="Arial Black"/>
                <a:cs typeface="Arial Black"/>
              </a:rPr>
              <a:t>Le microonde consentono un largo impiego </a:t>
            </a:r>
            <a:r>
              <a:rPr lang="it-IT" sz="2400" dirty="0" err="1">
                <a:latin typeface="Arial Black"/>
                <a:cs typeface="Arial Black"/>
              </a:rPr>
              <a:t>dell</a:t>
            </a:r>
            <a:r>
              <a:rPr lang="ja-JP" altLang="it-IT" sz="2400" dirty="0">
                <a:latin typeface="Arial Black"/>
                <a:cs typeface="Arial Black"/>
              </a:rPr>
              <a:t>’</a:t>
            </a:r>
            <a:r>
              <a:rPr lang="it-IT" sz="2400" dirty="0">
                <a:latin typeface="Arial Black"/>
                <a:cs typeface="Arial Black"/>
              </a:rPr>
              <a:t>acqua come solvente nelle reazioni organiche.</a:t>
            </a:r>
          </a:p>
          <a:p>
            <a:pPr algn="just" eaLnBrk="1" hangingPunct="1">
              <a:lnSpc>
                <a:spcPct val="80000"/>
              </a:lnSpc>
            </a:pPr>
            <a:r>
              <a:rPr lang="it-IT" sz="2400" dirty="0">
                <a:latin typeface="Arial Black"/>
                <a:cs typeface="Arial Black"/>
              </a:rPr>
              <a:t>Le microonde promuovono reazioni che avvengono in assenza di solvente secondo le seguenti modalità:</a:t>
            </a:r>
          </a:p>
          <a:p>
            <a:pPr lvl="1" algn="just" eaLnBrk="1" hangingPunct="1">
              <a:lnSpc>
                <a:spcPct val="80000"/>
              </a:lnSpc>
            </a:pPr>
            <a:r>
              <a:rPr lang="it-IT" sz="2000" dirty="0">
                <a:latin typeface="Arial Black"/>
                <a:cs typeface="Arial Black"/>
              </a:rPr>
              <a:t>con i reagenti attivati per effetto </a:t>
            </a:r>
            <a:r>
              <a:rPr lang="it-IT" sz="2000" dirty="0" err="1">
                <a:latin typeface="Arial Black"/>
                <a:cs typeface="Arial Black"/>
              </a:rPr>
              <a:t>dell</a:t>
            </a:r>
            <a:r>
              <a:rPr lang="ja-JP" altLang="it-IT" sz="2000" dirty="0">
                <a:latin typeface="Arial Black"/>
                <a:cs typeface="Arial Black"/>
              </a:rPr>
              <a:t>’</a:t>
            </a:r>
            <a:r>
              <a:rPr lang="it-IT" sz="2000" dirty="0">
                <a:latin typeface="Arial Black"/>
                <a:cs typeface="Arial Black"/>
              </a:rPr>
              <a:t>adsorbimento su supporti solidi minerali (allumine, silici, argille) (</a:t>
            </a:r>
            <a:r>
              <a:rPr lang="en-US" sz="2000" dirty="0" err="1">
                <a:latin typeface="Arial Black"/>
                <a:cs typeface="Arial Black"/>
              </a:rPr>
              <a:t>Varma</a:t>
            </a:r>
            <a:r>
              <a:rPr lang="en-US" sz="2000" dirty="0">
                <a:latin typeface="Arial Black"/>
                <a:cs typeface="Arial Black"/>
              </a:rPr>
              <a:t>, 1999)</a:t>
            </a:r>
            <a:r>
              <a:rPr lang="it-IT" sz="2000" dirty="0">
                <a:latin typeface="Arial Black"/>
                <a:cs typeface="Arial Black"/>
              </a:rPr>
              <a:t>;</a:t>
            </a:r>
          </a:p>
          <a:p>
            <a:pPr lvl="1" algn="just" eaLnBrk="1" hangingPunct="1">
              <a:lnSpc>
                <a:spcPct val="80000"/>
              </a:lnSpc>
            </a:pPr>
            <a:r>
              <a:rPr lang="it-IT" sz="2000" dirty="0">
                <a:latin typeface="Arial Black"/>
                <a:cs typeface="Arial Black"/>
              </a:rPr>
              <a:t>tra reagenti "puri" in quantità quasi equivalenti, che richiedono preferibilmente la presenza di un reagente liquido (</a:t>
            </a:r>
            <a:r>
              <a:rPr lang="en-US" sz="2000" dirty="0" err="1">
                <a:latin typeface="Arial Black"/>
                <a:cs typeface="Arial Black"/>
              </a:rPr>
              <a:t>Kotharkar</a:t>
            </a:r>
            <a:r>
              <a:rPr lang="en-US" sz="2000" dirty="0">
                <a:latin typeface="Arial Black"/>
                <a:cs typeface="Arial Black"/>
              </a:rPr>
              <a:t> et al. 2006)</a:t>
            </a:r>
            <a:r>
              <a:rPr lang="it-IT" sz="2000" dirty="0">
                <a:latin typeface="Arial Black"/>
                <a:cs typeface="Arial Black"/>
              </a:rPr>
              <a:t>;</a:t>
            </a:r>
          </a:p>
          <a:p>
            <a:pPr lvl="1" algn="just" eaLnBrk="1" hangingPunct="1">
              <a:lnSpc>
                <a:spcPct val="80000"/>
              </a:lnSpc>
            </a:pPr>
            <a:r>
              <a:rPr lang="it-IT" sz="2000" dirty="0">
                <a:latin typeface="Arial Black"/>
                <a:cs typeface="Arial Black"/>
              </a:rPr>
              <a:t>per catalisi a trasferimento di fase solido-liquido (PTC) (</a:t>
            </a:r>
            <a:r>
              <a:rPr lang="it-IT" sz="2000" dirty="0" err="1">
                <a:latin typeface="Arial Black"/>
                <a:cs typeface="Arial Black"/>
              </a:rPr>
              <a:t>Genta</a:t>
            </a:r>
            <a:r>
              <a:rPr lang="it-IT" sz="2000" dirty="0">
                <a:latin typeface="Arial Black"/>
                <a:cs typeface="Arial Black"/>
              </a:rPr>
              <a:t> et al., 2002; Villa et al., 2003)</a:t>
            </a:r>
          </a:p>
          <a:p>
            <a:pPr lvl="1" algn="just" eaLnBrk="1" hangingPunct="1">
              <a:lnSpc>
                <a:spcPct val="80000"/>
              </a:lnSpc>
            </a:pPr>
            <a:endParaRPr lang="it-IT" sz="2400" dirty="0">
              <a:latin typeface="Tw Cen MT" charset="0"/>
            </a:endParaRPr>
          </a:p>
          <a:p>
            <a:pPr lvl="1" algn="just" eaLnBrk="1" hangingPunct="1">
              <a:lnSpc>
                <a:spcPct val="80000"/>
              </a:lnSpc>
            </a:pPr>
            <a:endParaRPr lang="it-IT" sz="2400" dirty="0">
              <a:latin typeface="Tw Cen MT" charset="0"/>
            </a:endParaRPr>
          </a:p>
        </p:txBody>
      </p:sp>
      <p:sp>
        <p:nvSpPr>
          <p:cNvPr id="8" name="Rettangolo 3"/>
          <p:cNvSpPr>
            <a:spLocks noChangeArrowheads="1"/>
          </p:cNvSpPr>
          <p:nvPr/>
        </p:nvSpPr>
        <p:spPr bwMode="auto">
          <a:xfrm>
            <a:off x="395288" y="5445125"/>
            <a:ext cx="82867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Tw Cen MT" charset="0"/>
              </a:rPr>
              <a:t>R. S. </a:t>
            </a:r>
            <a:r>
              <a:rPr lang="en-US" sz="1200" dirty="0" err="1">
                <a:latin typeface="Tw Cen MT" charset="0"/>
              </a:rPr>
              <a:t>Varma</a:t>
            </a:r>
            <a:r>
              <a:rPr lang="en-US" sz="1200" dirty="0">
                <a:latin typeface="Tw Cen MT" charset="0"/>
              </a:rPr>
              <a:t>. Solvent-free organic syntheses using supported reagents and microwave irradiation. Green Chem., (1999) 1, 43 - 55. </a:t>
            </a:r>
          </a:p>
          <a:p>
            <a:r>
              <a:rPr lang="en-US" sz="1200" dirty="0">
                <a:latin typeface="Tw Cen MT" charset="0"/>
              </a:rPr>
              <a:t>S. A. </a:t>
            </a:r>
            <a:r>
              <a:rPr lang="en-US" sz="1200" dirty="0" err="1">
                <a:latin typeface="Tw Cen MT" charset="0"/>
              </a:rPr>
              <a:t>Kotharkar</a:t>
            </a:r>
            <a:r>
              <a:rPr lang="en-US" sz="1200" dirty="0">
                <a:latin typeface="Tw Cen MT" charset="0"/>
              </a:rPr>
              <a:t> and D. B. </a:t>
            </a:r>
            <a:r>
              <a:rPr lang="en-US" sz="1200" dirty="0" err="1">
                <a:latin typeface="Tw Cen MT" charset="0"/>
              </a:rPr>
              <a:t>Shinde</a:t>
            </a:r>
            <a:r>
              <a:rPr lang="en-US" sz="1200" dirty="0">
                <a:latin typeface="Tw Cen MT" charset="0"/>
              </a:rPr>
              <a:t>. </a:t>
            </a:r>
            <a:r>
              <a:rPr lang="en-US" sz="1200" i="1" dirty="0" err="1">
                <a:latin typeface="Tw Cen MT" charset="0"/>
              </a:rPr>
              <a:t>Ukrainica</a:t>
            </a:r>
            <a:r>
              <a:rPr lang="en-US" sz="1200" i="1" dirty="0">
                <a:latin typeface="Tw Cen MT" charset="0"/>
              </a:rPr>
              <a:t> </a:t>
            </a:r>
            <a:r>
              <a:rPr lang="en-US" sz="1200" i="1" dirty="0" err="1">
                <a:latin typeface="Tw Cen MT" charset="0"/>
              </a:rPr>
              <a:t>Bioorganica</a:t>
            </a:r>
            <a:r>
              <a:rPr lang="en-US" sz="1200" i="1" dirty="0">
                <a:latin typeface="Tw Cen MT" charset="0"/>
              </a:rPr>
              <a:t> </a:t>
            </a:r>
            <a:r>
              <a:rPr lang="en-US" sz="1200" i="1" dirty="0" err="1">
                <a:latin typeface="Tw Cen MT" charset="0"/>
              </a:rPr>
              <a:t>Acta</a:t>
            </a:r>
            <a:r>
              <a:rPr lang="en-US" sz="1200" i="1" dirty="0">
                <a:latin typeface="Tw Cen MT" charset="0"/>
              </a:rPr>
              <a:t>,</a:t>
            </a:r>
            <a:r>
              <a:rPr lang="en-US" sz="1200" dirty="0">
                <a:latin typeface="Tw Cen MT" charset="0"/>
              </a:rPr>
              <a:t> (2006) </a:t>
            </a:r>
            <a:r>
              <a:rPr lang="en-US" sz="1200" i="1" dirty="0">
                <a:latin typeface="Tw Cen MT" charset="0"/>
              </a:rPr>
              <a:t>1</a:t>
            </a:r>
            <a:r>
              <a:rPr lang="en-US" sz="1200" dirty="0">
                <a:latin typeface="Tw Cen MT" charset="0"/>
              </a:rPr>
              <a:t>, 3-5</a:t>
            </a:r>
          </a:p>
          <a:p>
            <a:r>
              <a:rPr lang="it-IT" sz="1200" dirty="0">
                <a:latin typeface="Tw Cen MT" charset="0"/>
              </a:rPr>
              <a:t> M.T. </a:t>
            </a:r>
            <a:r>
              <a:rPr lang="it-IT" sz="1200" dirty="0" err="1">
                <a:latin typeface="Tw Cen MT" charset="0"/>
              </a:rPr>
              <a:t>Genta</a:t>
            </a:r>
            <a:r>
              <a:rPr lang="it-IT" sz="1200" dirty="0">
                <a:latin typeface="Tw Cen MT" charset="0"/>
              </a:rPr>
              <a:t>, C. Villa, E. Mariani, M. Longobardi and A. </a:t>
            </a:r>
            <a:r>
              <a:rPr lang="it-IT" sz="1200" dirty="0" err="1">
                <a:latin typeface="Tw Cen MT" charset="0"/>
              </a:rPr>
              <a:t>Loupy</a:t>
            </a:r>
            <a:r>
              <a:rPr lang="it-IT" sz="1200" dirty="0">
                <a:latin typeface="Tw Cen MT" charset="0"/>
              </a:rPr>
              <a:t>. </a:t>
            </a:r>
            <a:r>
              <a:rPr lang="en-US" sz="1200" i="1" dirty="0">
                <a:latin typeface="Tw Cen MT" charset="0"/>
              </a:rPr>
              <a:t>Int. J. of Cosmetic Sc.</a:t>
            </a:r>
            <a:r>
              <a:rPr lang="en-US" sz="1200" dirty="0">
                <a:latin typeface="Tw Cen MT" charset="0"/>
              </a:rPr>
              <a:t>, (2002) </a:t>
            </a:r>
            <a:r>
              <a:rPr lang="en-US" sz="1200" i="1" dirty="0">
                <a:latin typeface="Tw Cen MT" charset="0"/>
              </a:rPr>
              <a:t>24</a:t>
            </a:r>
            <a:r>
              <a:rPr lang="en-US" sz="1200" dirty="0">
                <a:latin typeface="Tw Cen MT" charset="0"/>
              </a:rPr>
              <a:t>, 257-262.</a:t>
            </a:r>
            <a:endParaRPr lang="it-IT" sz="1200" dirty="0">
              <a:latin typeface="Tw Cen MT" charset="0"/>
            </a:endParaRPr>
          </a:p>
          <a:p>
            <a:r>
              <a:rPr lang="en-US" sz="1200" dirty="0" err="1">
                <a:latin typeface="Tw Cen MT" charset="0"/>
              </a:rPr>
              <a:t>C.Villa</a:t>
            </a:r>
            <a:r>
              <a:rPr lang="en-US" sz="1200" dirty="0">
                <a:latin typeface="Tw Cen MT" charset="0"/>
              </a:rPr>
              <a:t>, </a:t>
            </a:r>
            <a:r>
              <a:rPr lang="en-US" sz="1200" dirty="0" err="1">
                <a:latin typeface="Tw Cen MT" charset="0"/>
              </a:rPr>
              <a:t>E.Mariani</a:t>
            </a:r>
            <a:r>
              <a:rPr lang="en-US" sz="1200" dirty="0">
                <a:latin typeface="Tw Cen MT" charset="0"/>
              </a:rPr>
              <a:t>, </a:t>
            </a:r>
            <a:r>
              <a:rPr lang="en-US" sz="1200" dirty="0" err="1">
                <a:latin typeface="Tw Cen MT" charset="0"/>
              </a:rPr>
              <a:t>A.Loupy</a:t>
            </a:r>
            <a:r>
              <a:rPr lang="en-US" sz="1200" dirty="0">
                <a:latin typeface="Tw Cen MT" charset="0"/>
              </a:rPr>
              <a:t>, </a:t>
            </a:r>
            <a:r>
              <a:rPr lang="en-US" sz="1200" dirty="0" err="1">
                <a:latin typeface="Tw Cen MT" charset="0"/>
              </a:rPr>
              <a:t>C.Grippo</a:t>
            </a:r>
            <a:r>
              <a:rPr lang="en-US" sz="1200" dirty="0">
                <a:latin typeface="Tw Cen MT" charset="0"/>
              </a:rPr>
              <a:t>, </a:t>
            </a:r>
            <a:r>
              <a:rPr lang="en-US" sz="1200" dirty="0" err="1">
                <a:latin typeface="Tw Cen MT" charset="0"/>
              </a:rPr>
              <a:t>G.C.Grossi</a:t>
            </a:r>
            <a:r>
              <a:rPr lang="en-US" sz="1200" dirty="0">
                <a:latin typeface="Tw Cen MT" charset="0"/>
              </a:rPr>
              <a:t> and </a:t>
            </a:r>
            <a:r>
              <a:rPr lang="en-US" sz="1200" dirty="0" err="1">
                <a:latin typeface="Tw Cen MT" charset="0"/>
              </a:rPr>
              <a:t>A.Bargagna</a:t>
            </a:r>
            <a:r>
              <a:rPr lang="en-US" sz="1200" dirty="0">
                <a:latin typeface="Tw Cen MT" charset="0"/>
              </a:rPr>
              <a:t>. "Solvent-free Reactions as Green Chemistry Procedures for the synthesis of cosmetic fatty esters". </a:t>
            </a:r>
            <a:r>
              <a:rPr lang="en-US" sz="1200" i="1" dirty="0">
                <a:latin typeface="Tw Cen MT" charset="0"/>
              </a:rPr>
              <a:t>Green Chem.,</a:t>
            </a:r>
            <a:r>
              <a:rPr lang="en-US" sz="1200" dirty="0">
                <a:latin typeface="Tw Cen MT" charset="0"/>
              </a:rPr>
              <a:t> (2003) </a:t>
            </a:r>
            <a:r>
              <a:rPr lang="en-US" sz="1200" i="1" dirty="0">
                <a:latin typeface="Tw Cen MT" charset="0"/>
              </a:rPr>
              <a:t>5</a:t>
            </a:r>
            <a:r>
              <a:rPr lang="en-US" sz="1200" dirty="0">
                <a:latin typeface="Tw Cen MT" charset="0"/>
              </a:rPr>
              <a:t>, 623-626.</a:t>
            </a:r>
            <a:endParaRPr lang="it-IT" sz="1200" dirty="0">
              <a:latin typeface="Tw Cen MT" charset="0"/>
            </a:endParaRPr>
          </a:p>
          <a:p>
            <a:endParaRPr lang="it-IT" sz="1200" dirty="0">
              <a:latin typeface="Tw Cen MT" charset="0"/>
            </a:endParaRPr>
          </a:p>
        </p:txBody>
      </p:sp>
    </p:spTree>
    <p:extLst>
      <p:ext uri="{BB962C8B-B14F-4D97-AF65-F5344CB8AC3E}">
        <p14:creationId xmlns:p14="http://schemas.microsoft.com/office/powerpoint/2010/main" val="1901076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it-IT" sz="2400" b="1" dirty="0" smtClean="0">
                <a:latin typeface="Calibri" pitchFamily="34" charset="0"/>
                <a:ea typeface="Times New Roman" pitchFamily="18" charset="0"/>
                <a:cs typeface="Times New Roman" pitchFamily="18" charset="0"/>
              </a:rPr>
              <a:t>Reazioni organiche promosse dal riscaldamento a microonde</a:t>
            </a:r>
            <a:endParaRPr lang="it-IT" sz="2400" b="1" dirty="0"/>
          </a:p>
        </p:txBody>
      </p:sp>
      <p:sp>
        <p:nvSpPr>
          <p:cNvPr id="7" name="Segnaposto contenuto 2"/>
          <p:cNvSpPr>
            <a:spLocks noGrp="1"/>
          </p:cNvSpPr>
          <p:nvPr>
            <p:ph sz="quarter" idx="1"/>
          </p:nvPr>
        </p:nvSpPr>
        <p:spPr>
          <a:xfrm>
            <a:off x="285750" y="1500188"/>
            <a:ext cx="8153400" cy="714375"/>
          </a:xfrm>
        </p:spPr>
        <p:txBody>
          <a:bodyPr>
            <a:normAutofit fontScale="92500" lnSpcReduction="10000"/>
          </a:bodyPr>
          <a:lstStyle/>
          <a:p>
            <a:pPr algn="just" eaLnBrk="1" hangingPunct="1">
              <a:buFont typeface="Wingdings" charset="0"/>
              <a:buNone/>
            </a:pPr>
            <a:r>
              <a:rPr lang="it-IT" sz="2400">
                <a:latin typeface="Tw Cen MT" charset="0"/>
              </a:rPr>
              <a:t>	Rassegna schematica esemplificativa di reazioni organiche promosse dal riscaldamento a microonde.</a:t>
            </a:r>
          </a:p>
          <a:p>
            <a:pPr algn="just" eaLnBrk="1" hangingPunct="1"/>
            <a:endParaRPr lang="it-IT" sz="2400">
              <a:latin typeface="Tw Cen MT" charset="0"/>
            </a:endParaRPr>
          </a:p>
        </p:txBody>
      </p:sp>
      <p:graphicFrame>
        <p:nvGraphicFramePr>
          <p:cNvPr id="8" name="Tabella 4"/>
          <p:cNvGraphicFramePr>
            <a:graphicFrameLocks noGrp="1"/>
          </p:cNvGraphicFramePr>
          <p:nvPr>
            <p:extLst>
              <p:ext uri="{D42A27DB-BD31-4B8C-83A1-F6EECF244321}">
                <p14:modId xmlns:p14="http://schemas.microsoft.com/office/powerpoint/2010/main" val="2116517707"/>
              </p:ext>
            </p:extLst>
          </p:nvPr>
        </p:nvGraphicFramePr>
        <p:xfrm>
          <a:off x="571500" y="2357438"/>
          <a:ext cx="7786688" cy="4338679"/>
        </p:xfrm>
        <a:graphic>
          <a:graphicData uri="http://schemas.openxmlformats.org/drawingml/2006/table">
            <a:tbl>
              <a:tblPr/>
              <a:tblGrid>
                <a:gridCol w="2193925"/>
                <a:gridCol w="1601788"/>
                <a:gridCol w="1487487"/>
                <a:gridCol w="1252538"/>
                <a:gridCol w="1250950"/>
              </a:tblGrid>
              <a:tr h="500063">
                <a:tc>
                  <a:txBody>
                    <a:bodyPr/>
                    <a:lstStyle/>
                    <a:p>
                      <a:pPr marL="0" marR="0" lvl="0" indent="0" algn="l"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Times New Roman" charset="0"/>
                        </a:rPr>
                        <a:t>Reazione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Times New Roman" charset="0"/>
                        </a:rPr>
                        <a:t>Procedura</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Times New Roman" charset="0"/>
                        </a:rPr>
                        <a:t>Tempo</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Times New Roman" charset="0"/>
                        </a:rPr>
                        <a:t>Resa</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Rapporto di velocità</a:t>
                      </a:r>
                    </a:p>
                  </a:txBody>
                  <a:tcPr marL="9460" marR="9460" marT="9460" marB="946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4513">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Idrolisi della Benzammide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Microonde</a:t>
                      </a:r>
                    </a:p>
                  </a:txBody>
                  <a:tcPr marL="9460" marR="9460" marT="9460" marB="946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1 ora</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10 min.</a:t>
                      </a:r>
                    </a:p>
                  </a:txBody>
                  <a:tcPr marL="9460" marR="9460" marT="9460" marB="946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90%</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99%</a:t>
                      </a:r>
                    </a:p>
                  </a:txBody>
                  <a:tcPr marL="9460" marR="9460" marT="9460" marB="946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6</a:t>
                      </a:r>
                    </a:p>
                  </a:txBody>
                  <a:tcPr marL="9460" marR="9460" marT="9460" marB="946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58800">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Ossidazione toluene ad acido benzoico</a:t>
                      </a:r>
                    </a:p>
                  </a:txBody>
                  <a:tcPr marL="9460" marR="9460" marT="9460" marB="946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Microonde</a:t>
                      </a: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25 min.</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5 min.</a:t>
                      </a: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40%</a:t>
                      </a:r>
                      <a:br>
                        <a:rPr kumimoji="0" lang="it-IT" sz="1600" b="0" i="0" u="none" strike="noStrike" cap="none" normalizeH="0" baseline="0">
                          <a:ln>
                            <a:noFill/>
                          </a:ln>
                          <a:solidFill>
                            <a:schemeClr val="tx1"/>
                          </a:solidFill>
                          <a:effectLst/>
                          <a:latin typeface="Calibri" charset="0"/>
                          <a:ea typeface="ＭＳ Ｐゴシック" charset="0"/>
                          <a:cs typeface="Times New Roman" charset="0"/>
                        </a:rPr>
                      </a:b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40%</a:t>
                      </a: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5</a:t>
                      </a:r>
                    </a:p>
                  </a:txBody>
                  <a:tcPr marL="9460" marR="9460" marT="9460" marB="9460" horzOverflow="overflow">
                    <a:lnL>
                      <a:noFill/>
                    </a:lnL>
                    <a:lnR>
                      <a:noFill/>
                    </a:lnR>
                    <a:lnT>
                      <a:noFill/>
                    </a:lnT>
                    <a:lnB>
                      <a:noFill/>
                    </a:lnB>
                    <a:lnTlToBr>
                      <a:noFill/>
                    </a:lnTlToBr>
                    <a:lnBlToTr>
                      <a:noFill/>
                    </a:lnBlToTr>
                    <a:noFill/>
                  </a:tcPr>
                </a:tc>
              </a:tr>
              <a:tr h="558800">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Reazione tra 4-cianofenossido e benzilcloruro</a:t>
                      </a:r>
                    </a:p>
                  </a:txBody>
                  <a:tcPr marL="9460" marR="9460" marT="9460" marB="946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Microonde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12 ore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3 min.</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72%</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74%</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240</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r>
              <a:tr h="558800">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Esterificazione acido benzoico con metanolo</a:t>
                      </a:r>
                    </a:p>
                  </a:txBody>
                  <a:tcPr marL="9460" marR="9460" marT="9460" marB="946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Microonde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8 ore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5 min</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74%</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76%</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96</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r>
              <a:tr h="558800">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Esterificazione acido benzoico con propanolo</a:t>
                      </a:r>
                    </a:p>
                  </a:txBody>
                  <a:tcPr marL="9460" marR="9460" marT="9460" marB="946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Microonde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7.5 ore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18 min</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89%</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86%</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25</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a:noFill/>
                    </a:lnB>
                    <a:lnTlToBr>
                      <a:noFill/>
                    </a:lnTlToBr>
                    <a:lnBlToTr>
                      <a:noFill/>
                    </a:lnBlToTr>
                    <a:noFill/>
                  </a:tcPr>
                </a:tc>
              </a:tr>
              <a:tr h="558800">
                <a:tc>
                  <a:txBody>
                    <a:bodyPr/>
                    <a:lstStyle/>
                    <a:p>
                      <a:pPr marL="0" marR="0" lvl="0" indent="0" algn="l" defTabSz="914400" rtl="0" eaLnBrk="1" fontAlgn="base" latinLnBrk="0" hangingPunct="1">
                        <a:lnSpc>
                          <a:spcPct val="115000"/>
                        </a:lnSpc>
                        <a:spcBef>
                          <a:spcPts val="600"/>
                        </a:spcBef>
                        <a:spcAft>
                          <a:spcPts val="600"/>
                        </a:spcAft>
                        <a:buClrTx/>
                        <a:buSzTx/>
                        <a:buFontTx/>
                        <a:buNone/>
                        <a:tabLst/>
                      </a:pPr>
                      <a:r>
                        <a:rPr kumimoji="0" lang="it-IT" sz="1600" b="0" i="0" u="none" strike="noStrike" cap="none" normalizeH="0" baseline="0">
                          <a:ln>
                            <a:noFill/>
                          </a:ln>
                          <a:solidFill>
                            <a:schemeClr val="tx1"/>
                          </a:solidFill>
                          <a:effectLst/>
                          <a:latin typeface="Calibri" charset="0"/>
                          <a:ea typeface="ＭＳ Ｐゴシック" charset="0"/>
                          <a:cs typeface="Times New Roman" charset="0"/>
                        </a:rPr>
                        <a:t>Esterificazione acido benzoico con n-butanolo</a:t>
                      </a:r>
                    </a:p>
                  </a:txBody>
                  <a:tcPr marL="9460" marR="9460" marT="9460" marB="9460"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Tradizionale</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Microonde</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1 ora</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7.5 min.</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82%</a:t>
                      </a:r>
                      <a:br>
                        <a:rPr kumimoji="0" lang="en-US" sz="1600" b="0" i="0" u="none" strike="noStrike" cap="none" normalizeH="0" baseline="0">
                          <a:ln>
                            <a:noFill/>
                          </a:ln>
                          <a:solidFill>
                            <a:schemeClr val="tx1"/>
                          </a:solidFill>
                          <a:effectLst/>
                          <a:latin typeface="Calibri" charset="0"/>
                          <a:ea typeface="ＭＳ Ｐゴシック" charset="0"/>
                          <a:cs typeface="Times New Roman" charset="0"/>
                        </a:rPr>
                      </a:b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79%</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Times New Roman" charset="0"/>
                        </a:rPr>
                        <a:t>8</a:t>
                      </a:r>
                      <a:endParaRPr kumimoji="0" lang="it-IT" sz="1600" b="0" i="0" u="none" strike="noStrike" cap="none" normalizeH="0" baseline="0">
                        <a:ln>
                          <a:noFill/>
                        </a:ln>
                        <a:solidFill>
                          <a:schemeClr val="tx1"/>
                        </a:solidFill>
                        <a:effectLst/>
                        <a:latin typeface="Calibri" charset="0"/>
                        <a:ea typeface="ＭＳ Ｐゴシック" charset="0"/>
                        <a:cs typeface="Times New Roman" charset="0"/>
                      </a:endParaRPr>
                    </a:p>
                  </a:txBody>
                  <a:tcPr marL="9460" marR="9460" marT="9460" marB="946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Rectangle 1"/>
          <p:cNvSpPr>
            <a:spLocks noChangeArrowheads="1"/>
          </p:cNvSpPr>
          <p:nvPr/>
        </p:nvSpPr>
        <p:spPr bwMode="auto">
          <a:xfrm>
            <a:off x="857250" y="3357563"/>
            <a:ext cx="807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it-IT" sz="1400">
                <a:latin typeface="Calibri" charset="0"/>
                <a:cs typeface="Times New Roman" charset="0"/>
              </a:rPr>
              <a:t>. </a:t>
            </a:r>
          </a:p>
        </p:txBody>
      </p:sp>
    </p:spTree>
    <p:extLst>
      <p:ext uri="{BB962C8B-B14F-4D97-AF65-F5344CB8AC3E}">
        <p14:creationId xmlns:p14="http://schemas.microsoft.com/office/powerpoint/2010/main" val="1897388274"/>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13893" y="1045393"/>
            <a:ext cx="7199824" cy="5101786"/>
          </a:xfrm>
          <a:prstGeom prst="rect">
            <a:avLst/>
          </a:prstGeom>
        </p:spPr>
      </p:pic>
    </p:spTree>
    <p:extLst>
      <p:ext uri="{BB962C8B-B14F-4D97-AF65-F5344CB8AC3E}">
        <p14:creationId xmlns:p14="http://schemas.microsoft.com/office/powerpoint/2010/main" val="1333764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Picture 4"/>
          <p:cNvPicPr>
            <a:picLocks noChangeAspect="1" noChangeArrowheads="1"/>
          </p:cNvPicPr>
          <p:nvPr/>
        </p:nvPicPr>
        <p:blipFill>
          <a:blip r:embed="rId3"/>
          <a:srcRect/>
          <a:stretch>
            <a:fillRect/>
          </a:stretch>
        </p:blipFill>
        <p:spPr bwMode="auto">
          <a:xfrm>
            <a:off x="3282950" y="2367912"/>
            <a:ext cx="2184723" cy="3090551"/>
          </a:xfrm>
          <a:prstGeom prst="rect">
            <a:avLst/>
          </a:prstGeom>
          <a:noFill/>
          <a:ln w="9525">
            <a:noFill/>
            <a:miter lim="800000"/>
            <a:headEnd/>
            <a:tailEnd/>
          </a:ln>
          <a:effectLst/>
        </p:spPr>
      </p:pic>
      <p:sp>
        <p:nvSpPr>
          <p:cNvPr id="7" name="Rectangle 5"/>
          <p:cNvSpPr>
            <a:spLocks noChangeArrowheads="1"/>
          </p:cNvSpPr>
          <p:nvPr/>
        </p:nvSpPr>
        <p:spPr bwMode="auto">
          <a:xfrm>
            <a:off x="1798755" y="987425"/>
            <a:ext cx="5257800" cy="1208088"/>
          </a:xfrm>
          <a:prstGeom prst="rect">
            <a:avLst/>
          </a:prstGeom>
          <a:noFill/>
          <a:ln w="9525">
            <a:noFill/>
            <a:miter lim="800000"/>
            <a:headEnd/>
            <a:tailEnd/>
          </a:ln>
          <a:effectLst/>
        </p:spPr>
        <p:txBody>
          <a:bodyPr wrap="none">
            <a:prstTxWarp prst="textNoShape">
              <a:avLst/>
            </a:prstTxWarp>
            <a:spAutoFit/>
          </a:bodyPr>
          <a:lstStyle/>
          <a:p>
            <a:pPr algn="ctr">
              <a:lnSpc>
                <a:spcPct val="110000"/>
              </a:lnSpc>
              <a:spcBef>
                <a:spcPct val="20000"/>
              </a:spcBef>
            </a:pPr>
            <a:r>
              <a:rPr lang="it-IT" sz="2400" b="1" dirty="0">
                <a:latin typeface="Arial Rounded MT Bold" charset="0"/>
              </a:rPr>
              <a:t>1901</a:t>
            </a:r>
            <a:r>
              <a:rPr lang="it-IT" dirty="0">
                <a:latin typeface="Arial Rounded MT Bold" charset="0"/>
              </a:rPr>
              <a:t> </a:t>
            </a:r>
          </a:p>
          <a:p>
            <a:pPr algn="ctr">
              <a:lnSpc>
                <a:spcPct val="110000"/>
              </a:lnSpc>
              <a:spcBef>
                <a:spcPct val="20000"/>
              </a:spcBef>
            </a:pPr>
            <a:r>
              <a:rPr lang="it-IT" dirty="0">
                <a:latin typeface="Arial Rounded MT Bold" charset="0"/>
              </a:rPr>
              <a:t>Prima sintesi chimica di un peptide “NH</a:t>
            </a:r>
            <a:r>
              <a:rPr lang="it-IT" baseline="-25000" dirty="0">
                <a:latin typeface="Arial Rounded MT Bold" charset="0"/>
              </a:rPr>
              <a:t>2</a:t>
            </a:r>
            <a:r>
              <a:rPr lang="it-IT" dirty="0">
                <a:latin typeface="Arial Rounded MT Bold" charset="0"/>
              </a:rPr>
              <a:t> free”</a:t>
            </a:r>
          </a:p>
          <a:p>
            <a:pPr algn="ctr">
              <a:lnSpc>
                <a:spcPct val="110000"/>
              </a:lnSpc>
              <a:spcBef>
                <a:spcPct val="20000"/>
              </a:spcBef>
            </a:pPr>
            <a:r>
              <a:rPr lang="it-IT" dirty="0" err="1">
                <a:latin typeface="Arial Rounded MT Bold" charset="0"/>
              </a:rPr>
              <a:t>Emil</a:t>
            </a:r>
            <a:r>
              <a:rPr lang="it-IT" dirty="0">
                <a:latin typeface="Arial Rounded MT Bold" charset="0"/>
              </a:rPr>
              <a:t> Fischer (1852–1919)</a:t>
            </a:r>
          </a:p>
        </p:txBody>
      </p:sp>
      <p:graphicFrame>
        <p:nvGraphicFramePr>
          <p:cNvPr id="8" name="Object 6"/>
          <p:cNvGraphicFramePr>
            <a:graphicFrameLocks noChangeAspect="1"/>
          </p:cNvGraphicFramePr>
          <p:nvPr/>
        </p:nvGraphicFramePr>
        <p:xfrm>
          <a:off x="1239838" y="5677326"/>
          <a:ext cx="6604000" cy="1311275"/>
        </p:xfrm>
        <a:graphic>
          <a:graphicData uri="http://schemas.openxmlformats.org/presentationml/2006/ole">
            <mc:AlternateContent xmlns:mc="http://schemas.openxmlformats.org/markup-compatibility/2006">
              <mc:Choice xmlns:v="urn:schemas-microsoft-com:vml" Requires="v">
                <p:oleObj spid="_x0000_s34915" name="CS ChemDraw Drawing" r:id="rId4" imgW="5994400" imgH="1168400" progId="">
                  <p:embed/>
                </p:oleObj>
              </mc:Choice>
              <mc:Fallback>
                <p:oleObj name="CS ChemDraw Drawing" r:id="rId4" imgW="5994400" imgH="1168400"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38" y="5677326"/>
                        <a:ext cx="660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8"/>
          <p:cNvSpPr txBox="1">
            <a:spLocks noChangeArrowheads="1"/>
          </p:cNvSpPr>
          <p:nvPr/>
        </p:nvSpPr>
        <p:spPr bwMode="auto">
          <a:xfrm>
            <a:off x="879475" y="2965450"/>
            <a:ext cx="1676400" cy="641350"/>
          </a:xfrm>
          <a:prstGeom prst="rect">
            <a:avLst/>
          </a:prstGeom>
          <a:noFill/>
          <a:ln w="9525">
            <a:noFill/>
            <a:miter lim="800000"/>
            <a:headEnd/>
            <a:tailEnd/>
          </a:ln>
          <a:effectLst/>
        </p:spPr>
        <p:txBody>
          <a:bodyPr>
            <a:prstTxWarp prst="textNoShape">
              <a:avLst/>
            </a:prstTxWarp>
            <a:spAutoFit/>
          </a:bodyPr>
          <a:lstStyle/>
          <a:p>
            <a:pPr algn="ctr"/>
            <a:r>
              <a:rPr lang="it-IT" dirty="0">
                <a:latin typeface="Arial Rounded MT Bold" charset="0"/>
              </a:rPr>
              <a:t>1902</a:t>
            </a:r>
          </a:p>
          <a:p>
            <a:pPr algn="ctr"/>
            <a:r>
              <a:rPr lang="it-IT" dirty="0">
                <a:latin typeface="Arial Rounded MT Bold" charset="0"/>
              </a:rPr>
              <a:t>Nobel </a:t>
            </a:r>
            <a:r>
              <a:rPr lang="it-IT" dirty="0" err="1">
                <a:latin typeface="Arial Rounded MT Bold" charset="0"/>
              </a:rPr>
              <a:t>Prize</a:t>
            </a:r>
            <a:endParaRPr lang="it-IT" dirty="0">
              <a:latin typeface="Arial Rounded MT Bold" charset="0"/>
            </a:endParaRPr>
          </a:p>
        </p:txBody>
      </p:sp>
      <p:sp>
        <p:nvSpPr>
          <p:cNvPr id="10" name="Text Box 9"/>
          <p:cNvSpPr txBox="1">
            <a:spLocks noChangeArrowheads="1"/>
          </p:cNvSpPr>
          <p:nvPr/>
        </p:nvSpPr>
        <p:spPr bwMode="auto">
          <a:xfrm>
            <a:off x="376238" y="3606800"/>
            <a:ext cx="2611437" cy="1803400"/>
          </a:xfrm>
          <a:prstGeom prst="rect">
            <a:avLst/>
          </a:prstGeom>
          <a:noFill/>
          <a:ln w="9525">
            <a:noFill/>
            <a:miter lim="800000"/>
            <a:headEnd/>
            <a:tailEnd/>
          </a:ln>
          <a:effectLst/>
        </p:spPr>
        <p:txBody>
          <a:bodyPr>
            <a:prstTxWarp prst="textNoShape">
              <a:avLst/>
            </a:prstTxWarp>
            <a:spAutoFit/>
          </a:bodyPr>
          <a:lstStyle/>
          <a:p>
            <a:pPr algn="ctr"/>
            <a:r>
              <a:rPr lang="it-IT" sz="1600" dirty="0">
                <a:latin typeface="Arial Rounded MT Bold" charset="0"/>
              </a:rPr>
              <a:t>“</a:t>
            </a:r>
            <a:r>
              <a:rPr lang="it-IT" sz="1600" dirty="0" err="1">
                <a:latin typeface="Arial Rounded MT Bold" charset="0"/>
              </a:rPr>
              <a:t>…la</a:t>
            </a:r>
            <a:r>
              <a:rPr lang="it-IT" sz="1600" dirty="0">
                <a:latin typeface="Arial Rounded MT Bold" charset="0"/>
              </a:rPr>
              <a:t> quantità di lavoro che c’è da fare è talmente enorme che in confronto le scoperte sui carboidrati sembrano un gioco da ragazzi.”</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35015" y="1072573"/>
            <a:ext cx="7942166" cy="5367121"/>
          </a:xfrm>
          <a:prstGeom prst="rect">
            <a:avLst/>
          </a:prstGeom>
        </p:spPr>
      </p:pic>
    </p:spTree>
    <p:extLst>
      <p:ext uri="{BB962C8B-B14F-4D97-AF65-F5344CB8AC3E}">
        <p14:creationId xmlns:p14="http://schemas.microsoft.com/office/powerpoint/2010/main" val="3008393807"/>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348811" y="896553"/>
            <a:ext cx="8112100" cy="5577069"/>
          </a:xfrm>
          <a:prstGeom prst="rect">
            <a:avLst/>
          </a:prstGeom>
        </p:spPr>
      </p:pic>
    </p:spTree>
    <p:extLst>
      <p:ext uri="{BB962C8B-B14F-4D97-AF65-F5344CB8AC3E}">
        <p14:creationId xmlns:p14="http://schemas.microsoft.com/office/powerpoint/2010/main" val="2486051836"/>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61847" y="974187"/>
            <a:ext cx="7816952" cy="5289624"/>
          </a:xfrm>
          <a:prstGeom prst="rect">
            <a:avLst/>
          </a:prstGeom>
        </p:spPr>
      </p:pic>
    </p:spTree>
    <p:extLst>
      <p:ext uri="{BB962C8B-B14F-4D97-AF65-F5344CB8AC3E}">
        <p14:creationId xmlns:p14="http://schemas.microsoft.com/office/powerpoint/2010/main" val="3903241851"/>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375643" y="1105094"/>
            <a:ext cx="8261551" cy="4628167"/>
          </a:xfrm>
          <a:prstGeom prst="rect">
            <a:avLst/>
          </a:prstGeom>
        </p:spPr>
      </p:pic>
      <p:pic>
        <p:nvPicPr>
          <p:cNvPr id="3" name="Picture 2"/>
          <p:cNvPicPr>
            <a:picLocks noChangeAspect="1"/>
          </p:cNvPicPr>
          <p:nvPr/>
        </p:nvPicPr>
        <p:blipFill>
          <a:blip r:embed="rId3"/>
          <a:stretch>
            <a:fillRect/>
          </a:stretch>
        </p:blipFill>
        <p:spPr>
          <a:xfrm>
            <a:off x="330200" y="5912146"/>
            <a:ext cx="6556588" cy="806057"/>
          </a:xfrm>
          <a:prstGeom prst="rect">
            <a:avLst/>
          </a:prstGeom>
        </p:spPr>
      </p:pic>
    </p:spTree>
    <p:extLst>
      <p:ext uri="{BB962C8B-B14F-4D97-AF65-F5344CB8AC3E}">
        <p14:creationId xmlns:p14="http://schemas.microsoft.com/office/powerpoint/2010/main" val="2824126738"/>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371475"/>
            <a:ext cx="8153400" cy="990600"/>
          </a:xfrm>
        </p:spPr>
        <p:txBody>
          <a:bodyPr>
            <a:normAutofit/>
          </a:bodyPr>
          <a:lstStyle/>
          <a:p>
            <a:pPr eaLnBrk="1" fontAlgn="auto" hangingPunct="1">
              <a:spcAft>
                <a:spcPts val="0"/>
              </a:spcAft>
              <a:defRPr/>
            </a:pPr>
            <a:r>
              <a:rPr lang="it-IT" sz="2400" b="1" dirty="0" smtClean="0">
                <a:ea typeface="+mj-ea"/>
              </a:rPr>
              <a:t>Impieghi delle microonde in processi separativi</a:t>
            </a:r>
            <a:endParaRPr lang="it-IT" sz="2400" b="1" dirty="0">
              <a:ea typeface="+mj-ea"/>
            </a:endParaRPr>
          </a:p>
        </p:txBody>
      </p:sp>
      <p:sp>
        <p:nvSpPr>
          <p:cNvPr id="7" name="Segnaposto contenuto 2"/>
          <p:cNvSpPr>
            <a:spLocks noGrp="1"/>
          </p:cNvSpPr>
          <p:nvPr>
            <p:ph sz="quarter" idx="1"/>
          </p:nvPr>
        </p:nvSpPr>
        <p:spPr>
          <a:xfrm>
            <a:off x="612775" y="1743075"/>
            <a:ext cx="8153400" cy="4186238"/>
          </a:xfrm>
        </p:spPr>
        <p:txBody>
          <a:bodyPr>
            <a:normAutofit/>
          </a:bodyPr>
          <a:lstStyle/>
          <a:p>
            <a:pPr algn="just" eaLnBrk="1" hangingPunct="1">
              <a:lnSpc>
                <a:spcPct val="80000"/>
              </a:lnSpc>
            </a:pPr>
            <a:r>
              <a:rPr lang="it-IT" sz="2000">
                <a:latin typeface="Tw Cen MT" charset="0"/>
              </a:rPr>
              <a:t>La tecnologia delle microonde viene anche combinata a operazioni di separazione quali estrazioni, distillazioni (in corrente di vapore, rettifica di solventi, distillazione reattiva), essiccamenti, calcinazioni e ricristallizzazioni.</a:t>
            </a:r>
          </a:p>
          <a:p>
            <a:pPr algn="just" eaLnBrk="1" hangingPunct="1">
              <a:lnSpc>
                <a:spcPct val="80000"/>
              </a:lnSpc>
            </a:pPr>
            <a:r>
              <a:rPr lang="it-IT" sz="2000">
                <a:latin typeface="Tw Cen MT" charset="0"/>
              </a:rPr>
              <a:t>La tecnica MAE (Microwave Assisted Extraction) è già molto utilizzata in laboratorio per l</a:t>
            </a:r>
            <a:r>
              <a:rPr lang="ja-JP" altLang="it-IT" sz="2000">
                <a:latin typeface="Tw Cen MT" charset="0"/>
              </a:rPr>
              <a:t>’</a:t>
            </a:r>
            <a:r>
              <a:rPr lang="it-IT" sz="2000">
                <a:latin typeface="Tw Cen MT" charset="0"/>
              </a:rPr>
              <a:t>estrazione di inquinanti organici da diverse matrici e per l</a:t>
            </a:r>
            <a:r>
              <a:rPr lang="ja-JP" altLang="it-IT" sz="2000">
                <a:latin typeface="Tw Cen MT" charset="0"/>
              </a:rPr>
              <a:t>’</a:t>
            </a:r>
            <a:r>
              <a:rPr lang="it-IT" sz="2000">
                <a:latin typeface="Tw Cen MT" charset="0"/>
              </a:rPr>
              <a:t>isolamento di prodotti naturali. Essa consente una notevole riduzione dei tempi del processo e dei volumi di solvente impiegati rispetto all</a:t>
            </a:r>
            <a:r>
              <a:rPr lang="ja-JP" altLang="it-IT" sz="2000">
                <a:latin typeface="Tw Cen MT" charset="0"/>
              </a:rPr>
              <a:t>’</a:t>
            </a:r>
            <a:r>
              <a:rPr lang="it-IT" sz="2000">
                <a:latin typeface="Tw Cen MT" charset="0"/>
              </a:rPr>
              <a:t>estrazione classica condotta attraverso estrattori Soxhlet. </a:t>
            </a:r>
          </a:p>
          <a:p>
            <a:pPr algn="just" eaLnBrk="1" hangingPunct="1">
              <a:lnSpc>
                <a:spcPct val="80000"/>
              </a:lnSpc>
            </a:pPr>
            <a:r>
              <a:rPr lang="it-IT" sz="2000">
                <a:latin typeface="Tw Cen MT" charset="0"/>
              </a:rPr>
              <a:t>Anche nel campo delle estrazioni si sta sperimentando la tecnologia a microonde in assenza di solvente, SFME (Solvent-Free Microwave Extraction), che consente ad esempio di estrarre da una matrice vegetale tal quale, senza aggiunta di solventi organici o acqua, delle sostanze odorose volatili (Gambaro, 2006).</a:t>
            </a:r>
          </a:p>
          <a:p>
            <a:pPr eaLnBrk="1" hangingPunct="1">
              <a:lnSpc>
                <a:spcPct val="80000"/>
              </a:lnSpc>
            </a:pPr>
            <a:endParaRPr lang="it-IT" sz="1800">
              <a:latin typeface="Tw Cen MT" charset="0"/>
            </a:endParaRPr>
          </a:p>
        </p:txBody>
      </p:sp>
      <p:sp>
        <p:nvSpPr>
          <p:cNvPr id="8" name="Rettangolo 3"/>
          <p:cNvSpPr>
            <a:spLocks noChangeArrowheads="1"/>
          </p:cNvSpPr>
          <p:nvPr/>
        </p:nvSpPr>
        <p:spPr bwMode="auto">
          <a:xfrm>
            <a:off x="571500" y="6072188"/>
            <a:ext cx="8072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200">
                <a:latin typeface="Tw Cen MT" charset="0"/>
              </a:rPr>
              <a:t>R. Gambaro, C. Villa, A. Bisio, E. Mariani and R. Raggio. </a:t>
            </a:r>
            <a:r>
              <a:rPr lang="ja-JP" altLang="it-IT" sz="1200">
                <a:latin typeface="Tw Cen MT" charset="0"/>
              </a:rPr>
              <a:t>“</a:t>
            </a:r>
            <a:r>
              <a:rPr lang="it-IT" sz="1200">
                <a:latin typeface="Tw Cen MT" charset="0"/>
              </a:rPr>
              <a:t>Applicazione della tecnologia microonde nell</a:t>
            </a:r>
            <a:r>
              <a:rPr lang="ja-JP" altLang="it-IT" sz="1200">
                <a:latin typeface="Tw Cen MT" charset="0"/>
              </a:rPr>
              <a:t>’</a:t>
            </a:r>
            <a:r>
              <a:rPr lang="it-IT" sz="1200">
                <a:latin typeface="Tw Cen MT" charset="0"/>
              </a:rPr>
              <a:t>estrazione senza solventi dell</a:t>
            </a:r>
            <a:r>
              <a:rPr lang="ja-JP" altLang="it-IT" sz="1200">
                <a:latin typeface="Tw Cen MT" charset="0"/>
              </a:rPr>
              <a:t>’</a:t>
            </a:r>
            <a:r>
              <a:rPr lang="it-IT" sz="1200">
                <a:latin typeface="Tw Cen MT" charset="0"/>
              </a:rPr>
              <a:t>olio essenziale da salvia somalensis</a:t>
            </a:r>
            <a:r>
              <a:rPr lang="ja-JP" altLang="it-IT" sz="1200">
                <a:latin typeface="Tw Cen MT" charset="0"/>
              </a:rPr>
              <a:t>”</a:t>
            </a:r>
            <a:r>
              <a:rPr lang="it-IT" sz="1200">
                <a:latin typeface="Tw Cen MT" charset="0"/>
              </a:rPr>
              <a:t>. MISA 2006 3° Convegno Nazionale delle Microonde nell'Ingegneria e nelle Scienze Applicate. </a:t>
            </a:r>
            <a:r>
              <a:rPr lang="en-US" sz="1200">
                <a:latin typeface="Tw Cen MT" charset="0"/>
              </a:rPr>
              <a:t>Palermo, 24-26 Maggio 2006.</a:t>
            </a:r>
            <a:endParaRPr lang="it-IT" sz="1200">
              <a:latin typeface="Tw Cen MT" charset="0"/>
            </a:endParaRPr>
          </a:p>
        </p:txBody>
      </p:sp>
    </p:spTree>
    <p:extLst>
      <p:ext uri="{BB962C8B-B14F-4D97-AF65-F5344CB8AC3E}">
        <p14:creationId xmlns:p14="http://schemas.microsoft.com/office/powerpoint/2010/main" val="4007355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it-IT" sz="2400" b="1" dirty="0" smtClean="0">
                <a:ea typeface="+mj-ea"/>
              </a:rPr>
              <a:t>Le microonde e i ritardanti di fiamma</a:t>
            </a:r>
            <a:endParaRPr lang="it-IT" sz="2400" b="1" dirty="0">
              <a:ea typeface="+mj-ea"/>
            </a:endParaRPr>
          </a:p>
        </p:txBody>
      </p:sp>
      <p:sp>
        <p:nvSpPr>
          <p:cNvPr id="7" name="Segnaposto contenuto 2"/>
          <p:cNvSpPr>
            <a:spLocks noGrp="1"/>
          </p:cNvSpPr>
          <p:nvPr>
            <p:ph sz="quarter" idx="1"/>
          </p:nvPr>
        </p:nvSpPr>
        <p:spPr>
          <a:xfrm>
            <a:off x="214313" y="1600200"/>
            <a:ext cx="8551862" cy="3114675"/>
          </a:xfrm>
        </p:spPr>
        <p:txBody>
          <a:bodyPr>
            <a:normAutofit/>
          </a:bodyPr>
          <a:lstStyle/>
          <a:p>
            <a:pPr algn="just" eaLnBrk="1" hangingPunct="1">
              <a:lnSpc>
                <a:spcPct val="80000"/>
              </a:lnSpc>
              <a:buFont typeface="Wingdings" charset="0"/>
              <a:buChar char="q"/>
            </a:pPr>
            <a:r>
              <a:rPr lang="it-IT" sz="2000">
                <a:latin typeface="Tw Cen MT" charset="0"/>
              </a:rPr>
              <a:t>Un caso particolare di impiego della tecnica MAE è quello riportato per la estrazione di polibromodifenileteri (PBDE) in liquami e sedimenti fognari (</a:t>
            </a:r>
            <a:r>
              <a:rPr lang="en-US" sz="2000">
                <a:latin typeface="Tw Cen MT" charset="0"/>
              </a:rPr>
              <a:t>Shin, 2006)</a:t>
            </a:r>
            <a:r>
              <a:rPr lang="it-IT" sz="2000">
                <a:latin typeface="Tw Cen MT" charset="0"/>
              </a:rPr>
              <a:t>. Questi composti sono utilizzati come ritardanti di fiamma in molti materiali plastici. Essi sono tossici e manifestano una elevata persistenza ambientale. </a:t>
            </a:r>
          </a:p>
          <a:p>
            <a:pPr algn="just" eaLnBrk="1" hangingPunct="1">
              <a:lnSpc>
                <a:spcPct val="80000"/>
              </a:lnSpc>
            </a:pPr>
            <a:r>
              <a:rPr lang="it-IT" sz="2000">
                <a:latin typeface="Tw Cen MT" charset="0"/>
              </a:rPr>
              <a:t>La tecnologia microonde è stata sperimentata vantaggiosamente, in alternativa alla pirolisi convenzionale, anche per la debromurazione di polistirolo ad alto impatto (HIPS) contenente decabromodifeniletere o decabromodifeniletano come ritardanti di fiamma. In figura sono confrontati i risultati ottenuti con il processo di pirolisi convenzionale e con quello assistito da microonde (</a:t>
            </a:r>
            <a:r>
              <a:rPr lang="en-US" sz="2000">
                <a:latin typeface="Tw Cen MT" charset="0"/>
              </a:rPr>
              <a:t>Bhaskar, 2008).</a:t>
            </a:r>
            <a:endParaRPr lang="it-IT" sz="2000">
              <a:latin typeface="Tw Cen MT" charset="0"/>
            </a:endParaRPr>
          </a:p>
        </p:txBody>
      </p:sp>
      <p:pic>
        <p:nvPicPr>
          <p:cNvPr id="8" name="Immagine 3" descr="Graphical abstract image for this article  (ID: b807370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4357688"/>
            <a:ext cx="53578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4"/>
          <p:cNvSpPr>
            <a:spLocks noChangeArrowheads="1"/>
          </p:cNvSpPr>
          <p:nvPr/>
        </p:nvSpPr>
        <p:spPr bwMode="auto">
          <a:xfrm>
            <a:off x="214313" y="6396038"/>
            <a:ext cx="857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Tw Cen MT" charset="0"/>
              </a:rPr>
              <a:t>M. Shin, L. Svoboda, P. Falletta. 41st Central Canadian Symposium on water quality research. 13-14 Febbraio 2006. Burlington, Ontario. </a:t>
            </a:r>
          </a:p>
          <a:p>
            <a:r>
              <a:rPr lang="en-US" sz="1200">
                <a:latin typeface="Tw Cen MT" charset="0"/>
              </a:rPr>
              <a:t>T. Bhaskar, A. Hosokawa, A. Muto, Y. Tsukahara, T. Yamauchi and Y. Wada. </a:t>
            </a:r>
            <a:r>
              <a:rPr lang="en-US" sz="1200" i="1">
                <a:latin typeface="Tw Cen MT" charset="0"/>
              </a:rPr>
              <a:t>Green Chem</a:t>
            </a:r>
            <a:r>
              <a:rPr lang="en-US" sz="1200">
                <a:latin typeface="Tw Cen MT" charset="0"/>
              </a:rPr>
              <a:t>., (2008) </a:t>
            </a:r>
            <a:r>
              <a:rPr lang="en-US" sz="1200" i="1">
                <a:latin typeface="Tw Cen MT" charset="0"/>
              </a:rPr>
              <a:t>10</a:t>
            </a:r>
            <a:r>
              <a:rPr lang="en-US" sz="1200">
                <a:latin typeface="Tw Cen MT" charset="0"/>
              </a:rPr>
              <a:t>, 739 - 742.</a:t>
            </a:r>
            <a:endParaRPr lang="it-IT" sz="1200">
              <a:latin typeface="Tw Cen MT" charset="0"/>
            </a:endParaRPr>
          </a:p>
        </p:txBody>
      </p:sp>
    </p:spTree>
    <p:extLst>
      <p:ext uri="{BB962C8B-B14F-4D97-AF65-F5344CB8AC3E}">
        <p14:creationId xmlns:p14="http://schemas.microsoft.com/office/powerpoint/2010/main" val="3986010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22491" y="125453"/>
            <a:ext cx="3848717"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Microonde e sintesi</a:t>
            </a:r>
            <a:endParaRPr lang="it-IT" sz="3000" b="1" dirty="0">
              <a:solidFill>
                <a:schemeClr val="bg2">
                  <a:lumMod val="25000"/>
                </a:schemeClr>
              </a:solidFill>
            </a:endParaRPr>
          </a:p>
        </p:txBody>
      </p:sp>
      <p:sp>
        <p:nvSpPr>
          <p:cNvPr id="6" name="Titolo 1"/>
          <p:cNvSpPr>
            <a:spLocks noGrp="1"/>
          </p:cNvSpPr>
          <p:nvPr>
            <p:ph type="title"/>
          </p:nvPr>
        </p:nvSpPr>
        <p:spPr>
          <a:xfrm>
            <a:off x="612775" y="228600"/>
            <a:ext cx="8153400" cy="990600"/>
          </a:xfrm>
        </p:spPr>
        <p:txBody>
          <a:bodyPr/>
          <a:lstStyle/>
          <a:p>
            <a:pPr eaLnBrk="1" hangingPunct="1"/>
            <a:r>
              <a:rPr lang="it-IT" sz="2400" b="1" dirty="0">
                <a:latin typeface="Tw Cen MT" charset="0"/>
              </a:rPr>
              <a:t>Conclusioni</a:t>
            </a:r>
          </a:p>
        </p:txBody>
      </p:sp>
      <p:sp>
        <p:nvSpPr>
          <p:cNvPr id="7" name="Segnaposto contenuto 2"/>
          <p:cNvSpPr>
            <a:spLocks noGrp="1"/>
          </p:cNvSpPr>
          <p:nvPr>
            <p:ph sz="quarter" idx="1"/>
          </p:nvPr>
        </p:nvSpPr>
        <p:spPr>
          <a:xfrm>
            <a:off x="285750" y="1643063"/>
            <a:ext cx="8643938" cy="4929187"/>
          </a:xfrm>
        </p:spPr>
        <p:txBody>
          <a:bodyPr>
            <a:normAutofit/>
          </a:bodyPr>
          <a:lstStyle/>
          <a:p>
            <a:pPr algn="just" eaLnBrk="1" hangingPunct="1">
              <a:lnSpc>
                <a:spcPct val="80000"/>
              </a:lnSpc>
              <a:buFont typeface="Wingdings" charset="0"/>
              <a:buChar char="q"/>
            </a:pPr>
            <a:r>
              <a:rPr lang="it-IT" sz="1800" dirty="0">
                <a:latin typeface="Tw Cen MT" charset="0"/>
              </a:rPr>
              <a:t>Vantaggi delle microonde in reazioni e processi chimici:</a:t>
            </a:r>
          </a:p>
          <a:p>
            <a:pPr lvl="1" algn="just" eaLnBrk="1" hangingPunct="1">
              <a:lnSpc>
                <a:spcPct val="80000"/>
              </a:lnSpc>
            </a:pPr>
            <a:r>
              <a:rPr lang="it-IT" sz="1600" dirty="0">
                <a:latin typeface="Tw Cen MT" charset="0"/>
              </a:rPr>
              <a:t>riscaldamento più efficace e selettivo</a:t>
            </a:r>
          </a:p>
          <a:p>
            <a:pPr lvl="1" algn="just" eaLnBrk="1" hangingPunct="1">
              <a:lnSpc>
                <a:spcPct val="80000"/>
              </a:lnSpc>
            </a:pPr>
            <a:r>
              <a:rPr lang="it-IT" sz="1600" dirty="0">
                <a:latin typeface="Tw Cen MT" charset="0"/>
              </a:rPr>
              <a:t>considerevole riduzione dei tempi di processo</a:t>
            </a:r>
          </a:p>
          <a:p>
            <a:pPr lvl="1" algn="just" eaLnBrk="1" hangingPunct="1">
              <a:lnSpc>
                <a:spcPct val="80000"/>
              </a:lnSpc>
            </a:pPr>
            <a:r>
              <a:rPr lang="it-IT" sz="1600" dirty="0">
                <a:latin typeface="Tw Cen MT" charset="0"/>
              </a:rPr>
              <a:t>aumento della resa e riduzione della formazione di sottoprodotti</a:t>
            </a:r>
          </a:p>
          <a:p>
            <a:pPr lvl="1" algn="just" eaLnBrk="1" hangingPunct="1">
              <a:lnSpc>
                <a:spcPct val="80000"/>
              </a:lnSpc>
            </a:pPr>
            <a:r>
              <a:rPr lang="it-IT" sz="1600" dirty="0">
                <a:latin typeface="Tw Cen MT" charset="0"/>
              </a:rPr>
              <a:t>controllo più veloce e sicuro del riscaldamento</a:t>
            </a:r>
          </a:p>
          <a:p>
            <a:pPr lvl="1" algn="just" eaLnBrk="1" hangingPunct="1">
              <a:lnSpc>
                <a:spcPct val="80000"/>
              </a:lnSpc>
            </a:pPr>
            <a:r>
              <a:rPr lang="it-IT" sz="1600" dirty="0">
                <a:latin typeface="Tw Cen MT" charset="0"/>
              </a:rPr>
              <a:t>possibilità di lavorare a temperature superiore a quella di ebollizione del solvente</a:t>
            </a:r>
          </a:p>
          <a:p>
            <a:pPr lvl="1" algn="just" eaLnBrk="1" hangingPunct="1">
              <a:lnSpc>
                <a:spcPct val="80000"/>
              </a:lnSpc>
            </a:pPr>
            <a:r>
              <a:rPr lang="it-IT" sz="1600" dirty="0">
                <a:latin typeface="Tw Cen MT" charset="0"/>
              </a:rPr>
              <a:t>possibilità di condurre il processo in condizioni più blande</a:t>
            </a:r>
          </a:p>
          <a:p>
            <a:pPr lvl="1" algn="just" eaLnBrk="1" hangingPunct="1">
              <a:lnSpc>
                <a:spcPct val="80000"/>
              </a:lnSpc>
            </a:pPr>
            <a:r>
              <a:rPr lang="it-IT" sz="1600" dirty="0">
                <a:latin typeface="Tw Cen MT" charset="0"/>
              </a:rPr>
              <a:t>possibilità di attivare processi condotti in assenza di solvente</a:t>
            </a:r>
          </a:p>
          <a:p>
            <a:pPr lvl="1" algn="just" eaLnBrk="1" hangingPunct="1">
              <a:lnSpc>
                <a:spcPct val="80000"/>
              </a:lnSpc>
            </a:pPr>
            <a:r>
              <a:rPr lang="it-IT" sz="1600" dirty="0">
                <a:latin typeface="Tw Cen MT" charset="0"/>
              </a:rPr>
              <a:t>sensibile riduzione </a:t>
            </a:r>
            <a:r>
              <a:rPr lang="it-IT" sz="1600" dirty="0" err="1">
                <a:latin typeface="Tw Cen MT" charset="0"/>
              </a:rPr>
              <a:t>dell</a:t>
            </a:r>
            <a:r>
              <a:rPr lang="ja-JP" altLang="it-IT" sz="1600" dirty="0">
                <a:latin typeface="Tw Cen MT" charset="0"/>
              </a:rPr>
              <a:t>’</a:t>
            </a:r>
            <a:r>
              <a:rPr lang="it-IT" sz="1600" dirty="0">
                <a:latin typeface="Tw Cen MT" charset="0"/>
              </a:rPr>
              <a:t>impatto ambientale del processo</a:t>
            </a:r>
          </a:p>
          <a:p>
            <a:pPr lvl="1" algn="just" eaLnBrk="1" hangingPunct="1">
              <a:lnSpc>
                <a:spcPct val="80000"/>
              </a:lnSpc>
            </a:pPr>
            <a:r>
              <a:rPr lang="it-IT" sz="1600" dirty="0">
                <a:latin typeface="Tw Cen MT" charset="0"/>
              </a:rPr>
              <a:t>considerevole riduzione dei costi di esercizio del processo</a:t>
            </a:r>
          </a:p>
          <a:p>
            <a:pPr lvl="1" algn="just" eaLnBrk="1" hangingPunct="1">
              <a:lnSpc>
                <a:spcPct val="80000"/>
              </a:lnSpc>
              <a:buFont typeface="Wingdings 2" charset="0"/>
              <a:buNone/>
            </a:pPr>
            <a:endParaRPr lang="it-IT" sz="1600" dirty="0">
              <a:latin typeface="Tw Cen MT" charset="0"/>
            </a:endParaRPr>
          </a:p>
          <a:p>
            <a:pPr algn="just" eaLnBrk="1" hangingPunct="1">
              <a:lnSpc>
                <a:spcPct val="80000"/>
              </a:lnSpc>
            </a:pPr>
            <a:r>
              <a:rPr lang="it-IT" sz="1800" dirty="0">
                <a:latin typeface="Tw Cen MT" charset="0"/>
              </a:rPr>
              <a:t>L</a:t>
            </a:r>
            <a:r>
              <a:rPr lang="ja-JP" altLang="it-IT" sz="1800" dirty="0">
                <a:latin typeface="Tw Cen MT" charset="0"/>
              </a:rPr>
              <a:t>’</a:t>
            </a:r>
            <a:r>
              <a:rPr lang="it-IT" sz="1800" dirty="0">
                <a:latin typeface="Tw Cen MT" charset="0"/>
              </a:rPr>
              <a:t>efficacia dimostrata da questa tecnologia ne promette un futuro sviluppo su scala industriale o semi-industriale. </a:t>
            </a:r>
          </a:p>
          <a:p>
            <a:pPr algn="just" eaLnBrk="1" hangingPunct="1">
              <a:lnSpc>
                <a:spcPct val="80000"/>
              </a:lnSpc>
            </a:pPr>
            <a:r>
              <a:rPr lang="it-IT" sz="1800" dirty="0">
                <a:latin typeface="Tw Cen MT" charset="0"/>
              </a:rPr>
              <a:t>Le prospettive di impiego sembrano veramente tante e questo giustifica il sempre maggior numero di pubblicazioni in questo settore e lo sforzo tecnologico delle industrie produttrici di apparecchi rispondenti a richieste sempre più specifiche.</a:t>
            </a:r>
          </a:p>
          <a:p>
            <a:pPr lvl="1" algn="just" eaLnBrk="1" hangingPunct="1">
              <a:lnSpc>
                <a:spcPct val="80000"/>
              </a:lnSpc>
            </a:pPr>
            <a:endParaRPr lang="it-IT" sz="1600" dirty="0">
              <a:latin typeface="Tw Cen MT" charset="0"/>
            </a:endParaRPr>
          </a:p>
          <a:p>
            <a:pPr algn="just" eaLnBrk="1" hangingPunct="1">
              <a:lnSpc>
                <a:spcPct val="80000"/>
              </a:lnSpc>
            </a:pPr>
            <a:endParaRPr lang="it-IT" sz="1800" dirty="0">
              <a:latin typeface="Tw Cen MT" charset="0"/>
            </a:endParaRPr>
          </a:p>
        </p:txBody>
      </p:sp>
    </p:spTree>
    <p:extLst>
      <p:ext uri="{BB962C8B-B14F-4D97-AF65-F5344CB8AC3E}">
        <p14:creationId xmlns:p14="http://schemas.microsoft.com/office/powerpoint/2010/main" val="3970482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500" fill="hold"/>
                                        <p:tgtEl>
                                          <p:spTgt spid="7">
                                            <p:txEl>
                                              <p:pRg st="7" end="7"/>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500" fill="hold"/>
                                        <p:tgtEl>
                                          <p:spTgt spid="7">
                                            <p:txEl>
                                              <p:pRg st="9" end="9"/>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7">
                                            <p:txEl>
                                              <p:pRg st="11" end="11"/>
                                            </p:txEl>
                                          </p:spTgt>
                                        </p:tgtEl>
                                        <p:attrNameLst>
                                          <p:attrName>style.visibility</p:attrName>
                                        </p:attrNameLst>
                                      </p:cBhvr>
                                      <p:to>
                                        <p:strVal val="visible"/>
                                      </p:to>
                                    </p:set>
                                    <p:anim calcmode="lin" valueType="num">
                                      <p:cBhvr additive="base">
                                        <p:cTn id="58" dur="500" fill="hold"/>
                                        <p:tgtEl>
                                          <p:spTgt spid="7">
                                            <p:txEl>
                                              <p:pRg st="11" end="11"/>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7">
                                            <p:txEl>
                                              <p:pRg st="12" end="12"/>
                                            </p:txEl>
                                          </p:spTgt>
                                        </p:tgtEl>
                                        <p:attrNameLst>
                                          <p:attrName>style.visibility</p:attrName>
                                        </p:attrNameLst>
                                      </p:cBhvr>
                                      <p:to>
                                        <p:strVal val="visible"/>
                                      </p:to>
                                    </p:set>
                                    <p:anim calcmode="lin" valueType="num">
                                      <p:cBhvr additive="base">
                                        <p:cTn id="64" dur="500" fill="hold"/>
                                        <p:tgtEl>
                                          <p:spTgt spid="7">
                                            <p:txEl>
                                              <p:pRg st="12" end="12"/>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27750" y="957383"/>
            <a:ext cx="7414477" cy="5297606"/>
          </a:xfrm>
          <a:prstGeom prst="rect">
            <a:avLst/>
          </a:prstGeom>
        </p:spPr>
      </p:pic>
    </p:spTree>
    <p:extLst>
      <p:ext uri="{BB962C8B-B14F-4D97-AF65-F5344CB8AC3E}">
        <p14:creationId xmlns:p14="http://schemas.microsoft.com/office/powerpoint/2010/main" val="1475048505"/>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3" name="Picture 2"/>
          <p:cNvPicPr>
            <a:picLocks noChangeAspect="1"/>
          </p:cNvPicPr>
          <p:nvPr/>
        </p:nvPicPr>
        <p:blipFill>
          <a:blip r:embed="rId2"/>
          <a:stretch>
            <a:fillRect/>
          </a:stretch>
        </p:blipFill>
        <p:spPr>
          <a:xfrm>
            <a:off x="795731" y="787094"/>
            <a:ext cx="7446496" cy="5606895"/>
          </a:xfrm>
          <a:prstGeom prst="rect">
            <a:avLst/>
          </a:prstGeom>
        </p:spPr>
      </p:pic>
    </p:spTree>
    <p:extLst>
      <p:ext uri="{BB962C8B-B14F-4D97-AF65-F5344CB8AC3E}">
        <p14:creationId xmlns:p14="http://schemas.microsoft.com/office/powerpoint/2010/main" val="3720242545"/>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703479" y="1319603"/>
            <a:ext cx="7538748" cy="4860870"/>
          </a:xfrm>
          <a:prstGeom prst="rect">
            <a:avLst/>
          </a:prstGeom>
        </p:spPr>
      </p:pic>
    </p:spTree>
    <p:extLst>
      <p:ext uri="{BB962C8B-B14F-4D97-AF65-F5344CB8AC3E}">
        <p14:creationId xmlns:p14="http://schemas.microsoft.com/office/powerpoint/2010/main" val="4064971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Picture 5"/>
          <p:cNvPicPr>
            <a:picLocks noChangeAspect="1" noChangeArrowheads="1"/>
          </p:cNvPicPr>
          <p:nvPr/>
        </p:nvPicPr>
        <p:blipFill>
          <a:blip r:embed="rId3"/>
          <a:srcRect/>
          <a:stretch>
            <a:fillRect/>
          </a:stretch>
        </p:blipFill>
        <p:spPr bwMode="auto">
          <a:xfrm>
            <a:off x="1665555" y="2859089"/>
            <a:ext cx="1950834" cy="2603503"/>
          </a:xfrm>
          <a:prstGeom prst="rect">
            <a:avLst/>
          </a:prstGeom>
          <a:noFill/>
          <a:ln w="9525">
            <a:noFill/>
            <a:miter lim="800000"/>
            <a:headEnd/>
            <a:tailEnd/>
          </a:ln>
          <a:effectLst/>
        </p:spPr>
      </p:pic>
      <p:sp>
        <p:nvSpPr>
          <p:cNvPr id="7" name="Rectangle 6"/>
          <p:cNvSpPr>
            <a:spLocks noChangeArrowheads="1"/>
          </p:cNvSpPr>
          <p:nvPr/>
        </p:nvSpPr>
        <p:spPr bwMode="auto">
          <a:xfrm>
            <a:off x="1042988" y="1278450"/>
            <a:ext cx="6985000" cy="1163638"/>
          </a:xfrm>
          <a:prstGeom prst="rect">
            <a:avLst/>
          </a:prstGeom>
          <a:noFill/>
          <a:ln w="9525">
            <a:noFill/>
            <a:miter lim="800000"/>
            <a:headEnd/>
            <a:tailEnd/>
          </a:ln>
          <a:effectLst/>
        </p:spPr>
        <p:txBody>
          <a:bodyPr>
            <a:prstTxWarp prst="textNoShape">
              <a:avLst/>
            </a:prstTxWarp>
            <a:spAutoFit/>
          </a:bodyPr>
          <a:lstStyle/>
          <a:p>
            <a:pPr algn="ctr">
              <a:lnSpc>
                <a:spcPct val="130000"/>
              </a:lnSpc>
            </a:pPr>
            <a:r>
              <a:rPr lang="it-IT" b="1" dirty="0">
                <a:latin typeface="Arial Rounded MT Bold" charset="0"/>
              </a:rPr>
              <a:t>1932</a:t>
            </a:r>
            <a:r>
              <a:rPr lang="it-IT" dirty="0">
                <a:latin typeface="Arial Rounded MT Bold" charset="0"/>
              </a:rPr>
              <a:t> </a:t>
            </a:r>
          </a:p>
          <a:p>
            <a:pPr algn="ctr">
              <a:lnSpc>
                <a:spcPct val="130000"/>
              </a:lnSpc>
            </a:pPr>
            <a:r>
              <a:rPr lang="it-IT" dirty="0">
                <a:latin typeface="Arial Rounded MT Bold" charset="0"/>
              </a:rPr>
              <a:t>Introduzione del gruppo </a:t>
            </a:r>
            <a:r>
              <a:rPr lang="it-IT" dirty="0" err="1">
                <a:latin typeface="Arial Rounded MT Bold" charset="0"/>
              </a:rPr>
              <a:t>benzilossicarbonilico</a:t>
            </a:r>
            <a:r>
              <a:rPr lang="it-IT" dirty="0">
                <a:latin typeface="Arial Rounded MT Bold" charset="0"/>
              </a:rPr>
              <a:t> (</a:t>
            </a:r>
            <a:r>
              <a:rPr lang="it-IT" dirty="0" err="1">
                <a:latin typeface="Arial Rounded MT Bold" charset="0"/>
              </a:rPr>
              <a:t>Cbz</a:t>
            </a:r>
            <a:r>
              <a:rPr lang="it-IT" dirty="0">
                <a:latin typeface="Arial Rounded MT Bold" charset="0"/>
              </a:rPr>
              <a:t> o </a:t>
            </a:r>
            <a:r>
              <a:rPr lang="it-IT" dirty="0" err="1">
                <a:latin typeface="Arial Rounded MT Bold" charset="0"/>
              </a:rPr>
              <a:t>Z</a:t>
            </a:r>
            <a:r>
              <a:rPr lang="it-IT" dirty="0">
                <a:latin typeface="Arial Rounded MT Bold" charset="0"/>
              </a:rPr>
              <a:t>)</a:t>
            </a:r>
          </a:p>
          <a:p>
            <a:pPr algn="ctr">
              <a:lnSpc>
                <a:spcPct val="130000"/>
              </a:lnSpc>
            </a:pPr>
            <a:r>
              <a:rPr lang="it-IT" dirty="0">
                <a:latin typeface="Arial Rounded MT Bold" charset="0"/>
              </a:rPr>
              <a:t>Max </a:t>
            </a:r>
            <a:r>
              <a:rPr lang="it-IT" dirty="0" err="1">
                <a:latin typeface="Arial Rounded MT Bold" charset="0"/>
              </a:rPr>
              <a:t>Bergmann</a:t>
            </a:r>
            <a:r>
              <a:rPr lang="it-IT" dirty="0">
                <a:latin typeface="Arial Rounded MT Bold" charset="0"/>
              </a:rPr>
              <a:t> (1886-1944) &amp; </a:t>
            </a:r>
            <a:r>
              <a:rPr lang="it-IT" dirty="0" err="1">
                <a:latin typeface="Arial Rounded MT Bold" charset="0"/>
              </a:rPr>
              <a:t>Leonidas</a:t>
            </a:r>
            <a:r>
              <a:rPr lang="it-IT" dirty="0">
                <a:latin typeface="Arial Rounded MT Bold" charset="0"/>
              </a:rPr>
              <a:t> </a:t>
            </a:r>
            <a:r>
              <a:rPr lang="it-IT" dirty="0" err="1">
                <a:latin typeface="Arial Rounded MT Bold" charset="0"/>
              </a:rPr>
              <a:t>Zervas</a:t>
            </a:r>
            <a:r>
              <a:rPr lang="it-IT" dirty="0">
                <a:latin typeface="Arial Rounded MT Bold" charset="0"/>
              </a:rPr>
              <a:t> (1902-1980)</a:t>
            </a:r>
          </a:p>
        </p:txBody>
      </p:sp>
      <p:graphicFrame>
        <p:nvGraphicFramePr>
          <p:cNvPr id="8" name="Object 7"/>
          <p:cNvGraphicFramePr>
            <a:graphicFrameLocks noChangeAspect="1"/>
          </p:cNvGraphicFramePr>
          <p:nvPr/>
        </p:nvGraphicFramePr>
        <p:xfrm>
          <a:off x="1474788" y="5870575"/>
          <a:ext cx="5816600" cy="939800"/>
        </p:xfrm>
        <a:graphic>
          <a:graphicData uri="http://schemas.openxmlformats.org/presentationml/2006/ole">
            <mc:AlternateContent xmlns:mc="http://schemas.openxmlformats.org/markup-compatibility/2006">
              <mc:Choice xmlns:v="urn:schemas-microsoft-com:vml" Requires="v">
                <p:oleObj spid="_x0000_s35939" name="CS ChemDraw Drawing" r:id="rId4" imgW="5029200" imgH="762000" progId="">
                  <p:embed/>
                </p:oleObj>
              </mc:Choice>
              <mc:Fallback>
                <p:oleObj name="CS ChemDraw Drawing" r:id="rId4" imgW="5029200" imgH="762000"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788" y="5870575"/>
                        <a:ext cx="5816600"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9" name="Picture 9" descr="04jun_zervas"/>
          <p:cNvPicPr>
            <a:picLocks noChangeAspect="1" noChangeArrowheads="1"/>
          </p:cNvPicPr>
          <p:nvPr/>
        </p:nvPicPr>
        <p:blipFill>
          <a:blip r:embed="rId6"/>
          <a:srcRect/>
          <a:stretch>
            <a:fillRect/>
          </a:stretch>
        </p:blipFill>
        <p:spPr bwMode="auto">
          <a:xfrm>
            <a:off x="5520241" y="2859089"/>
            <a:ext cx="1771147" cy="2603503"/>
          </a:xfrm>
          <a:prstGeom prst="rect">
            <a:avLst/>
          </a:prstGeom>
          <a:noFill/>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45576" y="887067"/>
            <a:ext cx="8242227" cy="5507138"/>
          </a:xfrm>
          <a:prstGeom prst="rect">
            <a:avLst/>
          </a:prstGeom>
        </p:spPr>
      </p:pic>
    </p:spTree>
    <p:extLst>
      <p:ext uri="{BB962C8B-B14F-4D97-AF65-F5344CB8AC3E}">
        <p14:creationId xmlns:p14="http://schemas.microsoft.com/office/powerpoint/2010/main" val="1469610643"/>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45577" y="819455"/>
            <a:ext cx="8102029" cy="5826112"/>
          </a:xfrm>
          <a:prstGeom prst="rect">
            <a:avLst/>
          </a:prstGeom>
        </p:spPr>
      </p:pic>
    </p:spTree>
    <p:extLst>
      <p:ext uri="{BB962C8B-B14F-4D97-AF65-F5344CB8AC3E}">
        <p14:creationId xmlns:p14="http://schemas.microsoft.com/office/powerpoint/2010/main" val="3134654600"/>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348811" y="1012633"/>
            <a:ext cx="8292794" cy="5266227"/>
          </a:xfrm>
          <a:prstGeom prst="rect">
            <a:avLst/>
          </a:prstGeom>
        </p:spPr>
      </p:pic>
    </p:spTree>
    <p:extLst>
      <p:ext uri="{BB962C8B-B14F-4D97-AF65-F5344CB8AC3E}">
        <p14:creationId xmlns:p14="http://schemas.microsoft.com/office/powerpoint/2010/main" val="4172879430"/>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178878" y="811562"/>
            <a:ext cx="8798778" cy="5440466"/>
          </a:xfrm>
          <a:prstGeom prst="rect">
            <a:avLst/>
          </a:prstGeom>
        </p:spPr>
      </p:pic>
    </p:spTree>
    <p:extLst>
      <p:ext uri="{BB962C8B-B14F-4D97-AF65-F5344CB8AC3E}">
        <p14:creationId xmlns:p14="http://schemas.microsoft.com/office/powerpoint/2010/main" val="4170610570"/>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49668" y="1256993"/>
            <a:ext cx="7807017" cy="5039755"/>
          </a:xfrm>
          <a:prstGeom prst="rect">
            <a:avLst/>
          </a:prstGeom>
        </p:spPr>
      </p:pic>
    </p:spTree>
    <p:extLst>
      <p:ext uri="{BB962C8B-B14F-4D97-AF65-F5344CB8AC3E}">
        <p14:creationId xmlns:p14="http://schemas.microsoft.com/office/powerpoint/2010/main" val="2041825948"/>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72823" y="876535"/>
            <a:ext cx="7433401" cy="5777983"/>
          </a:xfrm>
          <a:prstGeom prst="rect">
            <a:avLst/>
          </a:prstGeom>
        </p:spPr>
      </p:pic>
    </p:spTree>
    <p:extLst>
      <p:ext uri="{BB962C8B-B14F-4D97-AF65-F5344CB8AC3E}">
        <p14:creationId xmlns:p14="http://schemas.microsoft.com/office/powerpoint/2010/main" val="154230599"/>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27689" y="849392"/>
            <a:ext cx="8064844" cy="5820923"/>
          </a:xfrm>
          <a:prstGeom prst="rect">
            <a:avLst/>
          </a:prstGeom>
        </p:spPr>
      </p:pic>
    </p:spTree>
    <p:extLst>
      <p:ext uri="{BB962C8B-B14F-4D97-AF65-F5344CB8AC3E}">
        <p14:creationId xmlns:p14="http://schemas.microsoft.com/office/powerpoint/2010/main" val="1493200167"/>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68159" y="885169"/>
            <a:ext cx="7840402" cy="5742517"/>
          </a:xfrm>
          <a:prstGeom prst="rect">
            <a:avLst/>
          </a:prstGeom>
        </p:spPr>
      </p:pic>
    </p:spTree>
    <p:extLst>
      <p:ext uri="{BB962C8B-B14F-4D97-AF65-F5344CB8AC3E}">
        <p14:creationId xmlns:p14="http://schemas.microsoft.com/office/powerpoint/2010/main" val="569867995"/>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58612" y="992811"/>
            <a:ext cx="7486028" cy="5618592"/>
          </a:xfrm>
          <a:prstGeom prst="rect">
            <a:avLst/>
          </a:prstGeom>
        </p:spPr>
      </p:pic>
    </p:spTree>
    <p:extLst>
      <p:ext uri="{BB962C8B-B14F-4D97-AF65-F5344CB8AC3E}">
        <p14:creationId xmlns:p14="http://schemas.microsoft.com/office/powerpoint/2010/main" val="3806185075"/>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86265" y="849703"/>
            <a:ext cx="7655962" cy="5739272"/>
          </a:xfrm>
          <a:prstGeom prst="rect">
            <a:avLst/>
          </a:prstGeom>
        </p:spPr>
      </p:pic>
    </p:spTree>
    <p:extLst>
      <p:ext uri="{BB962C8B-B14F-4D97-AF65-F5344CB8AC3E}">
        <p14:creationId xmlns:p14="http://schemas.microsoft.com/office/powerpoint/2010/main" val="19454546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Picture 4"/>
          <p:cNvPicPr>
            <a:picLocks noChangeAspect="1" noChangeArrowheads="1"/>
          </p:cNvPicPr>
          <p:nvPr/>
        </p:nvPicPr>
        <p:blipFill>
          <a:blip r:embed="rId3"/>
          <a:srcRect/>
          <a:stretch>
            <a:fillRect/>
          </a:stretch>
        </p:blipFill>
        <p:spPr bwMode="auto">
          <a:xfrm>
            <a:off x="684213" y="3253613"/>
            <a:ext cx="2571750" cy="3240087"/>
          </a:xfrm>
          <a:prstGeom prst="rect">
            <a:avLst/>
          </a:prstGeom>
          <a:noFill/>
          <a:ln w="9525">
            <a:noFill/>
            <a:miter lim="800000"/>
            <a:headEnd/>
            <a:tailEnd/>
          </a:ln>
          <a:effectLst/>
        </p:spPr>
      </p:pic>
      <p:sp>
        <p:nvSpPr>
          <p:cNvPr id="7" name="Rectangle 5"/>
          <p:cNvSpPr>
            <a:spLocks noChangeArrowheads="1"/>
          </p:cNvSpPr>
          <p:nvPr/>
        </p:nvSpPr>
        <p:spPr bwMode="auto">
          <a:xfrm>
            <a:off x="2268538" y="1153350"/>
            <a:ext cx="4572000" cy="1520825"/>
          </a:xfrm>
          <a:prstGeom prst="rect">
            <a:avLst/>
          </a:prstGeom>
          <a:noFill/>
          <a:ln w="9525">
            <a:noFill/>
            <a:miter lim="800000"/>
            <a:headEnd/>
            <a:tailEnd/>
          </a:ln>
          <a:effectLst/>
        </p:spPr>
        <p:txBody>
          <a:bodyPr>
            <a:prstTxWarp prst="textNoShape">
              <a:avLst/>
            </a:prstTxWarp>
            <a:spAutoFit/>
          </a:bodyPr>
          <a:lstStyle/>
          <a:p>
            <a:pPr algn="ctr">
              <a:lnSpc>
                <a:spcPct val="130000"/>
              </a:lnSpc>
            </a:pPr>
            <a:r>
              <a:rPr lang="it-IT" b="1">
                <a:latin typeface="Arial Rounded MT Bold" charset="0"/>
              </a:rPr>
              <a:t>1953</a:t>
            </a:r>
            <a:r>
              <a:rPr lang="it-IT">
                <a:latin typeface="Arial Rounded MT Bold" charset="0"/>
              </a:rPr>
              <a:t> </a:t>
            </a:r>
          </a:p>
          <a:p>
            <a:pPr algn="ctr">
              <a:lnSpc>
                <a:spcPct val="130000"/>
              </a:lnSpc>
            </a:pPr>
            <a:r>
              <a:rPr lang="it-IT">
                <a:latin typeface="Arial Rounded MT Bold" charset="0"/>
              </a:rPr>
              <a:t>Sintesi dell’Ossitocina</a:t>
            </a:r>
          </a:p>
          <a:p>
            <a:pPr algn="ctr">
              <a:lnSpc>
                <a:spcPct val="130000"/>
              </a:lnSpc>
            </a:pPr>
            <a:r>
              <a:rPr lang="it-IT">
                <a:latin typeface="Arial Rounded MT Bold" charset="0"/>
              </a:rPr>
              <a:t>Vincent du Vigneaud (1901-1978)</a:t>
            </a:r>
          </a:p>
          <a:p>
            <a:pPr algn="ctr">
              <a:lnSpc>
                <a:spcPct val="130000"/>
              </a:lnSpc>
            </a:pPr>
            <a:r>
              <a:rPr lang="it-IT">
                <a:latin typeface="Arial Rounded MT Bold" charset="0"/>
              </a:rPr>
              <a:t>1955 Nobel Prize</a:t>
            </a:r>
          </a:p>
        </p:txBody>
      </p:sp>
      <p:graphicFrame>
        <p:nvGraphicFramePr>
          <p:cNvPr id="8" name="Object 6"/>
          <p:cNvGraphicFramePr>
            <a:graphicFrameLocks noChangeAspect="1"/>
          </p:cNvGraphicFramePr>
          <p:nvPr/>
        </p:nvGraphicFramePr>
        <p:xfrm>
          <a:off x="3635375" y="3626675"/>
          <a:ext cx="4826000" cy="2506663"/>
        </p:xfrm>
        <a:graphic>
          <a:graphicData uri="http://schemas.openxmlformats.org/presentationml/2006/ole">
            <mc:AlternateContent xmlns:mc="http://schemas.openxmlformats.org/markup-compatibility/2006">
              <mc:Choice xmlns:v="urn:schemas-microsoft-com:vml" Requires="v">
                <p:oleObj spid="_x0000_s36963" name="CS ChemDraw Drawing" r:id="rId4" imgW="4114800" imgH="2095500" progId="">
                  <p:embed/>
                </p:oleObj>
              </mc:Choice>
              <mc:Fallback>
                <p:oleObj name="CS ChemDraw Drawing" r:id="rId4" imgW="4114800" imgH="2095500"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3626675"/>
                        <a:ext cx="4826000" cy="25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76499" y="957034"/>
            <a:ext cx="7450253" cy="5579808"/>
          </a:xfrm>
          <a:prstGeom prst="rect">
            <a:avLst/>
          </a:prstGeom>
        </p:spPr>
      </p:pic>
    </p:spTree>
    <p:extLst>
      <p:ext uri="{BB962C8B-B14F-4D97-AF65-F5344CB8AC3E}">
        <p14:creationId xmlns:p14="http://schemas.microsoft.com/office/powerpoint/2010/main" val="2188978418"/>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68159" y="876537"/>
            <a:ext cx="7414543" cy="5554376"/>
          </a:xfrm>
          <a:prstGeom prst="rect">
            <a:avLst/>
          </a:prstGeom>
        </p:spPr>
      </p:pic>
    </p:spTree>
    <p:extLst>
      <p:ext uri="{BB962C8B-B14F-4D97-AF65-F5344CB8AC3E}">
        <p14:creationId xmlns:p14="http://schemas.microsoft.com/office/powerpoint/2010/main" val="3861078397"/>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496826" y="804670"/>
            <a:ext cx="7745401" cy="5791311"/>
          </a:xfrm>
          <a:prstGeom prst="rect">
            <a:avLst/>
          </a:prstGeom>
        </p:spPr>
      </p:pic>
    </p:spTree>
    <p:extLst>
      <p:ext uri="{BB962C8B-B14F-4D97-AF65-F5344CB8AC3E}">
        <p14:creationId xmlns:p14="http://schemas.microsoft.com/office/powerpoint/2010/main" val="621558115"/>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3" name="Picture 2"/>
          <p:cNvPicPr>
            <a:picLocks noChangeAspect="1"/>
          </p:cNvPicPr>
          <p:nvPr/>
        </p:nvPicPr>
        <p:blipFill>
          <a:blip r:embed="rId2"/>
          <a:stretch>
            <a:fillRect/>
          </a:stretch>
        </p:blipFill>
        <p:spPr>
          <a:xfrm>
            <a:off x="592873" y="795726"/>
            <a:ext cx="7868694" cy="5894569"/>
          </a:xfrm>
          <a:prstGeom prst="rect">
            <a:avLst/>
          </a:prstGeom>
        </p:spPr>
      </p:pic>
    </p:spTree>
    <p:extLst>
      <p:ext uri="{BB962C8B-B14F-4D97-AF65-F5344CB8AC3E}">
        <p14:creationId xmlns:p14="http://schemas.microsoft.com/office/powerpoint/2010/main" val="18753695"/>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36633" y="474045"/>
            <a:ext cx="7986950" cy="5974756"/>
          </a:xfrm>
          <a:prstGeom prst="rect">
            <a:avLst/>
          </a:prstGeom>
        </p:spPr>
      </p:pic>
    </p:spTree>
    <p:extLst>
      <p:ext uri="{BB962C8B-B14F-4D97-AF65-F5344CB8AC3E}">
        <p14:creationId xmlns:p14="http://schemas.microsoft.com/office/powerpoint/2010/main" val="3660203589"/>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733400" y="894113"/>
            <a:ext cx="7696650" cy="5758918"/>
          </a:xfrm>
          <a:prstGeom prst="rect">
            <a:avLst/>
          </a:prstGeom>
        </p:spPr>
      </p:pic>
    </p:spTree>
    <p:extLst>
      <p:ext uri="{BB962C8B-B14F-4D97-AF65-F5344CB8AC3E}">
        <p14:creationId xmlns:p14="http://schemas.microsoft.com/office/powerpoint/2010/main" val="1916471153"/>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68159" y="876536"/>
            <a:ext cx="7745401" cy="5809051"/>
          </a:xfrm>
          <a:prstGeom prst="rect">
            <a:avLst/>
          </a:prstGeom>
        </p:spPr>
      </p:pic>
    </p:spTree>
    <p:extLst>
      <p:ext uri="{BB962C8B-B14F-4D97-AF65-F5344CB8AC3E}">
        <p14:creationId xmlns:p14="http://schemas.microsoft.com/office/powerpoint/2010/main" val="2173480705"/>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733398" y="939145"/>
            <a:ext cx="7808008" cy="5836788"/>
          </a:xfrm>
          <a:prstGeom prst="rect">
            <a:avLst/>
          </a:prstGeom>
        </p:spPr>
      </p:pic>
    </p:spTree>
    <p:extLst>
      <p:ext uri="{BB962C8B-B14F-4D97-AF65-F5344CB8AC3E}">
        <p14:creationId xmlns:p14="http://schemas.microsoft.com/office/powerpoint/2010/main" val="1595471540"/>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867556" y="939146"/>
            <a:ext cx="7593355" cy="5688365"/>
          </a:xfrm>
          <a:prstGeom prst="rect">
            <a:avLst/>
          </a:prstGeom>
        </p:spPr>
      </p:pic>
    </p:spTree>
    <p:extLst>
      <p:ext uri="{BB962C8B-B14F-4D97-AF65-F5344CB8AC3E}">
        <p14:creationId xmlns:p14="http://schemas.microsoft.com/office/powerpoint/2010/main" val="142447480"/>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748654" y="948089"/>
            <a:ext cx="7369758" cy="5528619"/>
          </a:xfrm>
          <a:prstGeom prst="rect">
            <a:avLst/>
          </a:prstGeom>
        </p:spPr>
      </p:pic>
    </p:spTree>
    <p:extLst>
      <p:ext uri="{BB962C8B-B14F-4D97-AF65-F5344CB8AC3E}">
        <p14:creationId xmlns:p14="http://schemas.microsoft.com/office/powerpoint/2010/main" val="15733022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ChangeArrowheads="1"/>
          </p:cNvSpPr>
          <p:nvPr/>
        </p:nvSpPr>
        <p:spPr bwMode="auto">
          <a:xfrm>
            <a:off x="1547813" y="1274962"/>
            <a:ext cx="6013450" cy="1082675"/>
          </a:xfrm>
          <a:prstGeom prst="rect">
            <a:avLst/>
          </a:prstGeom>
          <a:noFill/>
          <a:ln w="9525">
            <a:noFill/>
            <a:miter lim="800000"/>
            <a:headEnd/>
            <a:tailEnd/>
          </a:ln>
          <a:effectLst/>
        </p:spPr>
        <p:txBody>
          <a:bodyPr>
            <a:prstTxWarp prst="textNoShape">
              <a:avLst/>
            </a:prstTxWarp>
            <a:spAutoFit/>
          </a:bodyPr>
          <a:lstStyle/>
          <a:p>
            <a:pPr algn="ctr">
              <a:lnSpc>
                <a:spcPct val="120000"/>
              </a:lnSpc>
            </a:pPr>
            <a:r>
              <a:rPr lang="it-IT" b="1" dirty="0">
                <a:latin typeface="Arial Rounded MT Bold" charset="0"/>
              </a:rPr>
              <a:t>1957</a:t>
            </a:r>
            <a:r>
              <a:rPr lang="it-IT" dirty="0">
                <a:latin typeface="Arial Rounded MT Bold" charset="0"/>
              </a:rPr>
              <a:t> </a:t>
            </a:r>
          </a:p>
          <a:p>
            <a:pPr algn="ctr">
              <a:lnSpc>
                <a:spcPct val="120000"/>
              </a:lnSpc>
            </a:pPr>
            <a:r>
              <a:rPr lang="it-IT" dirty="0">
                <a:latin typeface="Arial Rounded MT Bold" charset="0"/>
              </a:rPr>
              <a:t>Introduzione del gruppo </a:t>
            </a:r>
            <a:r>
              <a:rPr lang="it-IT" dirty="0" err="1">
                <a:latin typeface="Arial Rounded MT Bold" charset="0"/>
              </a:rPr>
              <a:t>t-butossicarbonilico</a:t>
            </a:r>
            <a:r>
              <a:rPr lang="it-IT" dirty="0">
                <a:latin typeface="Arial Rounded MT Bold" charset="0"/>
              </a:rPr>
              <a:t> (</a:t>
            </a:r>
            <a:r>
              <a:rPr lang="it-IT" dirty="0" err="1">
                <a:latin typeface="Arial Rounded MT Bold" charset="0"/>
              </a:rPr>
              <a:t>Boc</a:t>
            </a:r>
            <a:r>
              <a:rPr lang="it-IT" dirty="0">
                <a:latin typeface="Arial Rounded MT Bold" charset="0"/>
              </a:rPr>
              <a:t>)</a:t>
            </a:r>
          </a:p>
          <a:p>
            <a:pPr algn="ctr">
              <a:lnSpc>
                <a:spcPct val="120000"/>
              </a:lnSpc>
            </a:pPr>
            <a:r>
              <a:rPr lang="it-IT" dirty="0">
                <a:latin typeface="Arial Rounded MT Bold" charset="0"/>
              </a:rPr>
              <a:t>George W. Anderson &amp; Anne </a:t>
            </a:r>
            <a:r>
              <a:rPr lang="it-IT" dirty="0" err="1">
                <a:latin typeface="Arial Rounded MT Bold" charset="0"/>
              </a:rPr>
              <a:t>McGregor</a:t>
            </a:r>
            <a:r>
              <a:rPr lang="it-IT" dirty="0">
                <a:latin typeface="Arial Rounded MT Bold" charset="0"/>
              </a:rPr>
              <a:t>   </a:t>
            </a:r>
          </a:p>
        </p:txBody>
      </p:sp>
      <p:graphicFrame>
        <p:nvGraphicFramePr>
          <p:cNvPr id="7" name="Object 10"/>
          <p:cNvGraphicFramePr>
            <a:graphicFrameLocks noChangeAspect="1"/>
          </p:cNvGraphicFramePr>
          <p:nvPr/>
        </p:nvGraphicFramePr>
        <p:xfrm>
          <a:off x="1187450" y="5724525"/>
          <a:ext cx="6702425" cy="873125"/>
        </p:xfrm>
        <a:graphic>
          <a:graphicData uri="http://schemas.openxmlformats.org/presentationml/2006/ole">
            <mc:AlternateContent xmlns:mc="http://schemas.openxmlformats.org/markup-compatibility/2006">
              <mc:Choice xmlns:v="urn:schemas-microsoft-com:vml" Requires="v">
                <p:oleObj spid="_x0000_s37987" name="CS ChemDraw Drawing" r:id="rId3" imgW="4622800" imgH="584200" progId="">
                  <p:embed/>
                </p:oleObj>
              </mc:Choice>
              <mc:Fallback>
                <p:oleObj name="CS ChemDraw Drawing" r:id="rId3" imgW="4622800" imgH="5842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5724525"/>
                        <a:ext cx="6702425"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 name="Picture 11"/>
          <p:cNvPicPr>
            <a:picLocks noChangeAspect="1" noChangeArrowheads="1"/>
          </p:cNvPicPr>
          <p:nvPr/>
        </p:nvPicPr>
        <p:blipFill>
          <a:blip r:embed="rId5"/>
          <a:srcRect/>
          <a:stretch>
            <a:fillRect/>
          </a:stretch>
        </p:blipFill>
        <p:spPr bwMode="auto">
          <a:xfrm>
            <a:off x="395288" y="2551113"/>
            <a:ext cx="8301037" cy="2606675"/>
          </a:xfrm>
          <a:prstGeom prst="rect">
            <a:avLst/>
          </a:prstGeom>
          <a:noFill/>
          <a:ln w="9525">
            <a:noFill/>
            <a:miter lim="800000"/>
            <a:headEnd/>
            <a:tailEnd/>
          </a:ln>
          <a:effectLst/>
        </p:spPr>
      </p:pic>
      <p:sp>
        <p:nvSpPr>
          <p:cNvPr id="9" name="Rectangle 13"/>
          <p:cNvSpPr>
            <a:spLocks noChangeArrowheads="1"/>
          </p:cNvSpPr>
          <p:nvPr/>
        </p:nvSpPr>
        <p:spPr bwMode="auto">
          <a:xfrm>
            <a:off x="2408238" y="5157788"/>
            <a:ext cx="4324350" cy="366713"/>
          </a:xfrm>
          <a:prstGeom prst="rect">
            <a:avLst/>
          </a:prstGeom>
          <a:noFill/>
          <a:ln w="9525">
            <a:noFill/>
            <a:miter lim="800000"/>
            <a:headEnd/>
            <a:tailEnd/>
          </a:ln>
          <a:effectLst/>
        </p:spPr>
        <p:txBody>
          <a:bodyPr wrap="none">
            <a:prstTxWarp prst="textNoShape">
              <a:avLst/>
            </a:prstTxWarp>
            <a:spAutoFit/>
          </a:bodyPr>
          <a:lstStyle/>
          <a:p>
            <a:r>
              <a:rPr lang="it-IT" i="1" dirty="0" err="1"/>
              <a:t>J</a:t>
            </a:r>
            <a:r>
              <a:rPr lang="it-IT" i="1" dirty="0"/>
              <a:t>. Am. </a:t>
            </a:r>
            <a:r>
              <a:rPr lang="it-IT" i="1" dirty="0" err="1"/>
              <a:t>Chem</a:t>
            </a:r>
            <a:r>
              <a:rPr lang="it-IT" i="1" dirty="0"/>
              <a:t>. Soc.</a:t>
            </a:r>
            <a:r>
              <a:rPr lang="it-IT" dirty="0"/>
              <a:t>, </a:t>
            </a:r>
            <a:r>
              <a:rPr lang="it-IT" b="1" dirty="0"/>
              <a:t>1957</a:t>
            </a:r>
            <a:r>
              <a:rPr lang="it-IT" dirty="0"/>
              <a:t>, </a:t>
            </a:r>
            <a:r>
              <a:rPr lang="it-IT" i="1" dirty="0"/>
              <a:t>79</a:t>
            </a:r>
            <a:r>
              <a:rPr lang="it-IT" dirty="0"/>
              <a:t>, 6180-6183</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668159" y="786782"/>
            <a:ext cx="7874638" cy="5903202"/>
          </a:xfrm>
          <a:prstGeom prst="rect">
            <a:avLst/>
          </a:prstGeom>
        </p:spPr>
      </p:pic>
    </p:spTree>
    <p:extLst>
      <p:ext uri="{BB962C8B-B14F-4D97-AF65-F5344CB8AC3E}">
        <p14:creationId xmlns:p14="http://schemas.microsoft.com/office/powerpoint/2010/main" val="424594931"/>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668159" y="125453"/>
            <a:ext cx="307270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Flow </a:t>
            </a:r>
            <a:r>
              <a:rPr lang="it-IT" sz="3000" b="1" dirty="0" err="1" smtClean="0">
                <a:solidFill>
                  <a:schemeClr val="bg2">
                    <a:lumMod val="25000"/>
                  </a:schemeClr>
                </a:solidFill>
              </a:rPr>
              <a:t>Chemistry</a:t>
            </a:r>
            <a:endParaRPr lang="it-IT" sz="3000" b="1" dirty="0">
              <a:solidFill>
                <a:schemeClr val="bg2">
                  <a:lumMod val="25000"/>
                </a:schemeClr>
              </a:solidFill>
            </a:endParaRPr>
          </a:p>
        </p:txBody>
      </p:sp>
      <p:pic>
        <p:nvPicPr>
          <p:cNvPr id="2" name="Picture 1"/>
          <p:cNvPicPr>
            <a:picLocks noChangeAspect="1"/>
          </p:cNvPicPr>
          <p:nvPr/>
        </p:nvPicPr>
        <p:blipFill>
          <a:blip r:embed="rId2"/>
          <a:stretch>
            <a:fillRect/>
          </a:stretch>
        </p:blipFill>
        <p:spPr>
          <a:xfrm>
            <a:off x="572408" y="835570"/>
            <a:ext cx="7808008" cy="5831297"/>
          </a:xfrm>
          <a:prstGeom prst="rect">
            <a:avLst/>
          </a:prstGeom>
        </p:spPr>
      </p:pic>
    </p:spTree>
    <p:extLst>
      <p:ext uri="{BB962C8B-B14F-4D97-AF65-F5344CB8AC3E}">
        <p14:creationId xmlns:p14="http://schemas.microsoft.com/office/powerpoint/2010/main" val="1095034869"/>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pic>
        <p:nvPicPr>
          <p:cNvPr id="3" name="Picture 2"/>
          <p:cNvPicPr>
            <a:picLocks noChangeAspect="1"/>
          </p:cNvPicPr>
          <p:nvPr/>
        </p:nvPicPr>
        <p:blipFill>
          <a:blip r:embed="rId2"/>
          <a:stretch>
            <a:fillRect/>
          </a:stretch>
        </p:blipFill>
        <p:spPr>
          <a:xfrm>
            <a:off x="458714" y="835029"/>
            <a:ext cx="8058436" cy="5864150"/>
          </a:xfrm>
          <a:prstGeom prst="rect">
            <a:avLst/>
          </a:prstGeom>
        </p:spPr>
      </p:pic>
    </p:spTree>
    <p:extLst>
      <p:ext uri="{BB962C8B-B14F-4D97-AF65-F5344CB8AC3E}">
        <p14:creationId xmlns:p14="http://schemas.microsoft.com/office/powerpoint/2010/main" val="1294765661"/>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304928"/>
            <a:ext cx="8630845" cy="5394278"/>
          </a:xfrm>
          <a:prstGeom prst="rect">
            <a:avLst/>
          </a:prstGeom>
        </p:spPr>
      </p:pic>
    </p:spTree>
    <p:extLst>
      <p:ext uri="{BB962C8B-B14F-4D97-AF65-F5344CB8AC3E}">
        <p14:creationId xmlns:p14="http://schemas.microsoft.com/office/powerpoint/2010/main" val="3287071525"/>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118532"/>
            <a:ext cx="8242227" cy="5181153"/>
          </a:xfrm>
          <a:prstGeom prst="rect">
            <a:avLst/>
          </a:prstGeom>
        </p:spPr>
      </p:pic>
    </p:spTree>
    <p:extLst>
      <p:ext uri="{BB962C8B-B14F-4D97-AF65-F5344CB8AC3E}">
        <p14:creationId xmlns:p14="http://schemas.microsoft.com/office/powerpoint/2010/main" val="2892689836"/>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068622"/>
            <a:ext cx="8496687" cy="5315547"/>
          </a:xfrm>
          <a:prstGeom prst="rect">
            <a:avLst/>
          </a:prstGeom>
        </p:spPr>
      </p:pic>
    </p:spTree>
    <p:extLst>
      <p:ext uri="{BB962C8B-B14F-4D97-AF65-F5344CB8AC3E}">
        <p14:creationId xmlns:p14="http://schemas.microsoft.com/office/powerpoint/2010/main" val="3230961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161821"/>
            <a:ext cx="8242227" cy="5140800"/>
          </a:xfrm>
          <a:prstGeom prst="rect">
            <a:avLst/>
          </a:prstGeom>
        </p:spPr>
      </p:pic>
    </p:spTree>
    <p:extLst>
      <p:ext uri="{BB962C8B-B14F-4D97-AF65-F5344CB8AC3E}">
        <p14:creationId xmlns:p14="http://schemas.microsoft.com/office/powerpoint/2010/main" val="265536045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150553"/>
            <a:ext cx="8435772" cy="5325081"/>
          </a:xfrm>
          <a:prstGeom prst="rect">
            <a:avLst/>
          </a:prstGeom>
        </p:spPr>
      </p:pic>
    </p:spTree>
    <p:extLst>
      <p:ext uri="{BB962C8B-B14F-4D97-AF65-F5344CB8AC3E}">
        <p14:creationId xmlns:p14="http://schemas.microsoft.com/office/powerpoint/2010/main" val="115329284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527689" y="1456244"/>
            <a:ext cx="8242227" cy="4552795"/>
          </a:xfrm>
          <a:prstGeom prst="rect">
            <a:avLst/>
          </a:prstGeom>
        </p:spPr>
      </p:pic>
    </p:spTree>
    <p:extLst>
      <p:ext uri="{BB962C8B-B14F-4D97-AF65-F5344CB8AC3E}">
        <p14:creationId xmlns:p14="http://schemas.microsoft.com/office/powerpoint/2010/main" val="23503190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903332" y="1737682"/>
            <a:ext cx="7521804" cy="4704897"/>
          </a:xfrm>
          <a:prstGeom prst="rect">
            <a:avLst/>
          </a:prstGeom>
        </p:spPr>
      </p:pic>
      <p:pic>
        <p:nvPicPr>
          <p:cNvPr id="6" name="Picture 5"/>
          <p:cNvPicPr>
            <a:picLocks noChangeAspect="1"/>
          </p:cNvPicPr>
          <p:nvPr/>
        </p:nvPicPr>
        <p:blipFill>
          <a:blip r:embed="rId3"/>
          <a:stretch>
            <a:fillRect/>
          </a:stretch>
        </p:blipFill>
        <p:spPr>
          <a:xfrm>
            <a:off x="1261087" y="1006737"/>
            <a:ext cx="6627416" cy="370529"/>
          </a:xfrm>
          <a:prstGeom prst="rect">
            <a:avLst/>
          </a:prstGeom>
        </p:spPr>
      </p:pic>
    </p:spTree>
    <p:extLst>
      <p:ext uri="{BB962C8B-B14F-4D97-AF65-F5344CB8AC3E}">
        <p14:creationId xmlns:p14="http://schemas.microsoft.com/office/powerpoint/2010/main" val="179835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Picture 4"/>
          <p:cNvPicPr>
            <a:picLocks noChangeAspect="1" noChangeArrowheads="1"/>
          </p:cNvPicPr>
          <p:nvPr/>
        </p:nvPicPr>
        <p:blipFill>
          <a:blip r:embed="rId2"/>
          <a:srcRect/>
          <a:stretch>
            <a:fillRect/>
          </a:stretch>
        </p:blipFill>
        <p:spPr bwMode="auto">
          <a:xfrm>
            <a:off x="250825" y="2336407"/>
            <a:ext cx="8582025" cy="2478088"/>
          </a:xfrm>
          <a:prstGeom prst="rect">
            <a:avLst/>
          </a:prstGeom>
          <a:noFill/>
          <a:ln w="9525">
            <a:noFill/>
            <a:miter lim="800000"/>
            <a:headEnd/>
            <a:tailEnd/>
          </a:ln>
          <a:effectLst/>
        </p:spPr>
      </p:pic>
      <p:sp>
        <p:nvSpPr>
          <p:cNvPr id="7" name="Text Box 5"/>
          <p:cNvSpPr txBox="1">
            <a:spLocks noChangeArrowheads="1"/>
          </p:cNvSpPr>
          <p:nvPr/>
        </p:nvSpPr>
        <p:spPr bwMode="auto">
          <a:xfrm>
            <a:off x="3779838" y="1106095"/>
            <a:ext cx="1511300" cy="762000"/>
          </a:xfrm>
          <a:prstGeom prst="rect">
            <a:avLst/>
          </a:prstGeom>
          <a:noFill/>
          <a:ln w="9525">
            <a:noFill/>
            <a:miter lim="800000"/>
            <a:headEnd/>
            <a:tailEnd/>
          </a:ln>
          <a:effectLst/>
        </p:spPr>
        <p:txBody>
          <a:bodyPr wrap="none">
            <a:prstTxWarp prst="textNoShape">
              <a:avLst/>
            </a:prstTxWarp>
            <a:spAutoFit/>
          </a:bodyPr>
          <a:lstStyle/>
          <a:p>
            <a:r>
              <a:rPr lang="it-IT" sz="4400" b="1" dirty="0">
                <a:effectLst>
                  <a:outerShdw blurRad="38100" dist="38100" dir="2700000" algn="tl">
                    <a:srgbClr val="FFFFFF"/>
                  </a:outerShdw>
                </a:effectLst>
                <a:latin typeface="Arial Rounded MT Bold" charset="0"/>
              </a:rPr>
              <a:t>1963</a:t>
            </a:r>
          </a:p>
        </p:txBody>
      </p:sp>
      <p:sp>
        <p:nvSpPr>
          <p:cNvPr id="8" name="Text Box 6"/>
          <p:cNvSpPr txBox="1">
            <a:spLocks noChangeArrowheads="1"/>
          </p:cNvSpPr>
          <p:nvPr/>
        </p:nvSpPr>
        <p:spPr bwMode="auto">
          <a:xfrm>
            <a:off x="2195513" y="5297095"/>
            <a:ext cx="4700587" cy="366712"/>
          </a:xfrm>
          <a:prstGeom prst="rect">
            <a:avLst/>
          </a:prstGeom>
          <a:noFill/>
          <a:ln w="9525">
            <a:noFill/>
            <a:miter lim="800000"/>
            <a:headEnd/>
            <a:tailEnd/>
          </a:ln>
          <a:effectLst/>
        </p:spPr>
        <p:txBody>
          <a:bodyPr wrap="none">
            <a:prstTxWarp prst="textNoShape">
              <a:avLst/>
            </a:prstTxWarp>
            <a:spAutoFit/>
          </a:bodyPr>
          <a:lstStyle/>
          <a:p>
            <a:r>
              <a:rPr lang="it-IT" i="1">
                <a:latin typeface="Arial Rounded MT Bold" charset="0"/>
              </a:rPr>
              <a:t>J. Am. Chem. Soc.</a:t>
            </a:r>
            <a:r>
              <a:rPr lang="it-IT">
                <a:latin typeface="Arial Rounded MT Bold" charset="0"/>
              </a:rPr>
              <a:t>, </a:t>
            </a:r>
            <a:r>
              <a:rPr lang="it-IT" b="1">
                <a:latin typeface="Arial Rounded MT Bold" charset="0"/>
              </a:rPr>
              <a:t>1963</a:t>
            </a:r>
            <a:r>
              <a:rPr lang="it-IT">
                <a:latin typeface="Arial Rounded MT Bold" charset="0"/>
              </a:rPr>
              <a:t>, </a:t>
            </a:r>
            <a:r>
              <a:rPr lang="it-IT" i="1">
                <a:latin typeface="Arial Rounded MT Bold" charset="0"/>
              </a:rPr>
              <a:t>85</a:t>
            </a:r>
            <a:r>
              <a:rPr lang="it-IT">
                <a:latin typeface="Arial Rounded MT Bold" charset="0"/>
              </a:rPr>
              <a:t>, 2149 - 2154</a:t>
            </a:r>
          </a:p>
        </p:txBody>
      </p:sp>
      <p:sp>
        <p:nvSpPr>
          <p:cNvPr id="9" name="Rectangle 8"/>
          <p:cNvSpPr>
            <a:spLocks noChangeArrowheads="1"/>
          </p:cNvSpPr>
          <p:nvPr/>
        </p:nvSpPr>
        <p:spPr bwMode="auto">
          <a:xfrm>
            <a:off x="3779838" y="6113070"/>
            <a:ext cx="1538287" cy="519112"/>
          </a:xfrm>
          <a:prstGeom prst="rect">
            <a:avLst/>
          </a:prstGeom>
          <a:noFill/>
          <a:ln w="9525">
            <a:noFill/>
            <a:miter lim="800000"/>
            <a:headEnd/>
            <a:tailEnd/>
          </a:ln>
          <a:effectLst/>
        </p:spPr>
        <p:txBody>
          <a:bodyPr wrap="none">
            <a:prstTxWarp prst="textNoShape">
              <a:avLst/>
            </a:prstTxWarp>
            <a:spAutoFit/>
          </a:bodyPr>
          <a:lstStyle/>
          <a:p>
            <a:r>
              <a:rPr lang="it-IT" sz="2800" b="1">
                <a:effectLst>
                  <a:outerShdw blurRad="38100" dist="38100" dir="2700000" algn="tl">
                    <a:srgbClr val="FFFFFF"/>
                  </a:outerShdw>
                </a:effectLst>
                <a:latin typeface="Arial Rounded MT Bold" charset="0"/>
              </a:rPr>
              <a:t>L-A-G-V</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557097" y="1084188"/>
            <a:ext cx="8121044" cy="5148708"/>
          </a:xfrm>
          <a:prstGeom prst="rect">
            <a:avLst/>
          </a:prstGeom>
        </p:spPr>
      </p:pic>
    </p:spTree>
    <p:extLst>
      <p:ext uri="{BB962C8B-B14F-4D97-AF65-F5344CB8AC3E}">
        <p14:creationId xmlns:p14="http://schemas.microsoft.com/office/powerpoint/2010/main" val="227259880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348811" y="1161820"/>
            <a:ext cx="8013717" cy="4989778"/>
          </a:xfrm>
          <a:prstGeom prst="rect">
            <a:avLst/>
          </a:prstGeom>
        </p:spPr>
      </p:pic>
    </p:spTree>
    <p:extLst>
      <p:ext uri="{BB962C8B-B14F-4D97-AF65-F5344CB8AC3E}">
        <p14:creationId xmlns:p14="http://schemas.microsoft.com/office/powerpoint/2010/main" val="36750644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153767"/>
            <a:ext cx="8371472" cy="5109860"/>
          </a:xfrm>
          <a:prstGeom prst="rect">
            <a:avLst/>
          </a:prstGeom>
        </p:spPr>
      </p:pic>
    </p:spTree>
    <p:extLst>
      <p:ext uri="{BB962C8B-B14F-4D97-AF65-F5344CB8AC3E}">
        <p14:creationId xmlns:p14="http://schemas.microsoft.com/office/powerpoint/2010/main" val="365594443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339868" y="997069"/>
            <a:ext cx="8344641" cy="5222574"/>
          </a:xfrm>
          <a:prstGeom prst="rect">
            <a:avLst/>
          </a:prstGeom>
        </p:spPr>
      </p:pic>
    </p:spTree>
    <p:extLst>
      <p:ext uri="{BB962C8B-B14F-4D97-AF65-F5344CB8AC3E}">
        <p14:creationId xmlns:p14="http://schemas.microsoft.com/office/powerpoint/2010/main" val="27127479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40962" y="1025876"/>
            <a:ext cx="7601265" cy="4957824"/>
          </a:xfrm>
          <a:prstGeom prst="rect">
            <a:avLst/>
          </a:prstGeom>
        </p:spPr>
      </p:pic>
    </p:spTree>
    <p:extLst>
      <p:ext uri="{BB962C8B-B14F-4D97-AF65-F5344CB8AC3E}">
        <p14:creationId xmlns:p14="http://schemas.microsoft.com/office/powerpoint/2010/main" val="5933054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500337"/>
            <a:ext cx="7942166" cy="5801678"/>
          </a:xfrm>
          <a:prstGeom prst="rect">
            <a:avLst/>
          </a:prstGeom>
        </p:spPr>
      </p:pic>
    </p:spTree>
    <p:extLst>
      <p:ext uri="{BB962C8B-B14F-4D97-AF65-F5344CB8AC3E}">
        <p14:creationId xmlns:p14="http://schemas.microsoft.com/office/powerpoint/2010/main" val="131537324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107326" y="1133903"/>
            <a:ext cx="8738171" cy="5098768"/>
          </a:xfrm>
          <a:prstGeom prst="rect">
            <a:avLst/>
          </a:prstGeom>
        </p:spPr>
      </p:pic>
    </p:spTree>
    <p:extLst>
      <p:ext uri="{BB962C8B-B14F-4D97-AF65-F5344CB8AC3E}">
        <p14:creationId xmlns:p14="http://schemas.microsoft.com/office/powerpoint/2010/main" val="24392172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272908"/>
            <a:ext cx="8242227" cy="5122320"/>
          </a:xfrm>
          <a:prstGeom prst="rect">
            <a:avLst/>
          </a:prstGeom>
        </p:spPr>
      </p:pic>
    </p:spTree>
    <p:extLst>
      <p:ext uri="{BB962C8B-B14F-4D97-AF65-F5344CB8AC3E}">
        <p14:creationId xmlns:p14="http://schemas.microsoft.com/office/powerpoint/2010/main" val="194444148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213858"/>
            <a:ext cx="8532462" cy="4816049"/>
          </a:xfrm>
          <a:prstGeom prst="rect">
            <a:avLst/>
          </a:prstGeom>
        </p:spPr>
      </p:pic>
    </p:spTree>
    <p:extLst>
      <p:ext uri="{BB962C8B-B14F-4D97-AF65-F5344CB8AC3E}">
        <p14:creationId xmlns:p14="http://schemas.microsoft.com/office/powerpoint/2010/main" val="17015000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962724"/>
            <a:ext cx="8242227" cy="5217609"/>
          </a:xfrm>
          <a:prstGeom prst="rect">
            <a:avLst/>
          </a:prstGeom>
        </p:spPr>
      </p:pic>
    </p:spTree>
    <p:extLst>
      <p:ext uri="{BB962C8B-B14F-4D97-AF65-F5344CB8AC3E}">
        <p14:creationId xmlns:p14="http://schemas.microsoft.com/office/powerpoint/2010/main" val="292846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9"/>
          <p:cNvSpPr txBox="1">
            <a:spLocks noChangeArrowheads="1"/>
          </p:cNvSpPr>
          <p:nvPr/>
        </p:nvSpPr>
        <p:spPr bwMode="auto">
          <a:xfrm>
            <a:off x="2927350" y="1217612"/>
            <a:ext cx="3241675" cy="822325"/>
          </a:xfrm>
          <a:prstGeom prst="rect">
            <a:avLst/>
          </a:prstGeom>
          <a:noFill/>
          <a:ln w="9525">
            <a:noFill/>
            <a:miter lim="800000"/>
            <a:headEnd/>
            <a:tailEnd/>
          </a:ln>
          <a:effectLst/>
        </p:spPr>
        <p:txBody>
          <a:bodyPr wrap="none">
            <a:prstTxWarp prst="textNoShape">
              <a:avLst/>
            </a:prstTxWarp>
            <a:spAutoFit/>
          </a:bodyPr>
          <a:lstStyle/>
          <a:p>
            <a:pPr algn="ctr"/>
            <a:r>
              <a:rPr lang="it-IT" sz="2400" b="1" dirty="0">
                <a:effectLst>
                  <a:outerShdw blurRad="38100" dist="38100" dir="2700000" algn="tl">
                    <a:srgbClr val="FFFFFF"/>
                  </a:outerShdw>
                </a:effectLst>
                <a:latin typeface="Arial Rounded MT Bold" charset="0"/>
              </a:rPr>
              <a:t>BRUCE MERRIFIELD</a:t>
            </a:r>
          </a:p>
          <a:p>
            <a:pPr algn="ctr"/>
            <a:r>
              <a:rPr lang="it-IT" sz="2400" dirty="0">
                <a:latin typeface="Arial Rounded MT Bold" charset="0"/>
              </a:rPr>
              <a:t>(1921-2006)</a:t>
            </a:r>
          </a:p>
        </p:txBody>
      </p:sp>
      <p:pic>
        <p:nvPicPr>
          <p:cNvPr id="7" name="Picture 10" descr="441824a-i1"/>
          <p:cNvPicPr>
            <a:picLocks noChangeAspect="1" noChangeArrowheads="1"/>
          </p:cNvPicPr>
          <p:nvPr/>
        </p:nvPicPr>
        <p:blipFill>
          <a:blip r:embed="rId2"/>
          <a:srcRect/>
          <a:stretch>
            <a:fillRect/>
          </a:stretch>
        </p:blipFill>
        <p:spPr bwMode="auto">
          <a:xfrm>
            <a:off x="3184525" y="2327275"/>
            <a:ext cx="2755900" cy="3889375"/>
          </a:xfrm>
          <a:prstGeom prst="rect">
            <a:avLst/>
          </a:prstGeom>
          <a:noFill/>
        </p:spPr>
      </p:pic>
      <p:sp>
        <p:nvSpPr>
          <p:cNvPr id="8" name="Text Box 11"/>
          <p:cNvSpPr txBox="1">
            <a:spLocks noChangeArrowheads="1"/>
          </p:cNvSpPr>
          <p:nvPr/>
        </p:nvSpPr>
        <p:spPr bwMode="auto">
          <a:xfrm>
            <a:off x="3829050" y="6216650"/>
            <a:ext cx="1463675" cy="641350"/>
          </a:xfrm>
          <a:prstGeom prst="rect">
            <a:avLst/>
          </a:prstGeom>
          <a:noFill/>
          <a:ln w="9525">
            <a:noFill/>
            <a:miter lim="800000"/>
            <a:headEnd/>
            <a:tailEnd/>
          </a:ln>
          <a:effectLst/>
        </p:spPr>
        <p:txBody>
          <a:bodyPr wrap="none">
            <a:prstTxWarp prst="textNoShape">
              <a:avLst/>
            </a:prstTxWarp>
            <a:spAutoFit/>
          </a:bodyPr>
          <a:lstStyle/>
          <a:p>
            <a:pPr algn="ctr"/>
            <a:r>
              <a:rPr lang="it-IT">
                <a:latin typeface="Arial Rounded MT Bold" charset="0"/>
              </a:rPr>
              <a:t>1984</a:t>
            </a:r>
          </a:p>
          <a:p>
            <a:pPr algn="ctr"/>
            <a:r>
              <a:rPr lang="it-IT">
                <a:latin typeface="Arial Rounded MT Bold" charset="0"/>
              </a:rPr>
              <a:t>Nobel Prize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278444"/>
            <a:ext cx="8242227" cy="4856610"/>
          </a:xfrm>
          <a:prstGeom prst="rect">
            <a:avLst/>
          </a:prstGeom>
        </p:spPr>
      </p:pic>
    </p:spTree>
    <p:extLst>
      <p:ext uri="{BB962C8B-B14F-4D97-AF65-F5344CB8AC3E}">
        <p14:creationId xmlns:p14="http://schemas.microsoft.com/office/powerpoint/2010/main" val="3520523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950024"/>
            <a:ext cx="8434079" cy="5363982"/>
          </a:xfrm>
          <a:prstGeom prst="rect">
            <a:avLst/>
          </a:prstGeom>
        </p:spPr>
      </p:pic>
    </p:spTree>
    <p:extLst>
      <p:ext uri="{BB962C8B-B14F-4D97-AF65-F5344CB8AC3E}">
        <p14:creationId xmlns:p14="http://schemas.microsoft.com/office/powerpoint/2010/main" val="259426914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393531" y="1246422"/>
            <a:ext cx="8416192" cy="4937331"/>
          </a:xfrm>
          <a:prstGeom prst="rect">
            <a:avLst/>
          </a:prstGeom>
        </p:spPr>
      </p:pic>
    </p:spTree>
    <p:extLst>
      <p:ext uri="{BB962C8B-B14F-4D97-AF65-F5344CB8AC3E}">
        <p14:creationId xmlns:p14="http://schemas.microsoft.com/office/powerpoint/2010/main" val="8788366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126391"/>
            <a:ext cx="8523518" cy="5032033"/>
          </a:xfrm>
          <a:prstGeom prst="rect">
            <a:avLst/>
          </a:prstGeom>
        </p:spPr>
      </p:pic>
    </p:spTree>
    <p:extLst>
      <p:ext uri="{BB962C8B-B14F-4D97-AF65-F5344CB8AC3E}">
        <p14:creationId xmlns:p14="http://schemas.microsoft.com/office/powerpoint/2010/main" val="131887021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79734" y="1670015"/>
            <a:ext cx="7673850" cy="4328839"/>
          </a:xfrm>
          <a:prstGeom prst="rect">
            <a:avLst/>
          </a:prstGeom>
        </p:spPr>
      </p:pic>
    </p:spTree>
    <p:extLst>
      <p:ext uri="{BB962C8B-B14F-4D97-AF65-F5344CB8AC3E}">
        <p14:creationId xmlns:p14="http://schemas.microsoft.com/office/powerpoint/2010/main" val="14939881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263768"/>
            <a:ext cx="8568238" cy="4865833"/>
          </a:xfrm>
          <a:prstGeom prst="rect">
            <a:avLst/>
          </a:prstGeom>
        </p:spPr>
      </p:pic>
    </p:spTree>
    <p:extLst>
      <p:ext uri="{BB962C8B-B14F-4D97-AF65-F5344CB8AC3E}">
        <p14:creationId xmlns:p14="http://schemas.microsoft.com/office/powerpoint/2010/main" val="147798343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233722"/>
            <a:ext cx="8242227" cy="4862094"/>
          </a:xfrm>
          <a:prstGeom prst="rect">
            <a:avLst/>
          </a:prstGeom>
        </p:spPr>
      </p:pic>
    </p:spTree>
    <p:extLst>
      <p:ext uri="{BB962C8B-B14F-4D97-AF65-F5344CB8AC3E}">
        <p14:creationId xmlns:p14="http://schemas.microsoft.com/office/powerpoint/2010/main" val="68965639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169934" y="1501312"/>
            <a:ext cx="8684508" cy="4510759"/>
          </a:xfrm>
          <a:prstGeom prst="rect">
            <a:avLst/>
          </a:prstGeom>
        </p:spPr>
      </p:pic>
    </p:spTree>
    <p:extLst>
      <p:ext uri="{BB962C8B-B14F-4D97-AF65-F5344CB8AC3E}">
        <p14:creationId xmlns:p14="http://schemas.microsoft.com/office/powerpoint/2010/main" val="268636297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240344"/>
            <a:ext cx="8258541" cy="4949074"/>
          </a:xfrm>
          <a:prstGeom prst="rect">
            <a:avLst/>
          </a:prstGeom>
        </p:spPr>
      </p:pic>
    </p:spTree>
    <p:extLst>
      <p:ext uri="{BB962C8B-B14F-4D97-AF65-F5344CB8AC3E}">
        <p14:creationId xmlns:p14="http://schemas.microsoft.com/office/powerpoint/2010/main" val="22200054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089725"/>
            <a:ext cx="8326753" cy="5029582"/>
          </a:xfrm>
          <a:prstGeom prst="rect">
            <a:avLst/>
          </a:prstGeom>
        </p:spPr>
      </p:pic>
    </p:spTree>
    <p:extLst>
      <p:ext uri="{BB962C8B-B14F-4D97-AF65-F5344CB8AC3E}">
        <p14:creationId xmlns:p14="http://schemas.microsoft.com/office/powerpoint/2010/main" val="406350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ChangeArrowheads="1"/>
          </p:cNvSpPr>
          <p:nvPr/>
        </p:nvSpPr>
        <p:spPr bwMode="auto">
          <a:xfrm>
            <a:off x="3348038" y="1135063"/>
            <a:ext cx="2481262" cy="366712"/>
          </a:xfrm>
          <a:prstGeom prst="rect">
            <a:avLst/>
          </a:prstGeom>
          <a:noFill/>
          <a:ln w="9525">
            <a:noFill/>
            <a:miter lim="800000"/>
            <a:headEnd/>
            <a:tailEnd/>
          </a:ln>
          <a:effectLst/>
        </p:spPr>
        <p:txBody>
          <a:bodyPr wrap="none">
            <a:prstTxWarp prst="textNoShape">
              <a:avLst/>
            </a:prstTxWarp>
            <a:spAutoFit/>
          </a:bodyPr>
          <a:lstStyle/>
          <a:p>
            <a:r>
              <a:rPr lang="it-IT" b="1" dirty="0">
                <a:effectLst>
                  <a:outerShdw blurRad="38100" dist="38100" dir="2700000" algn="tl">
                    <a:srgbClr val="FFFFFF"/>
                  </a:outerShdw>
                </a:effectLst>
                <a:latin typeface="Arial Rounded MT Bold" charset="0"/>
              </a:rPr>
              <a:t>BRUCE MERRIFIELD</a:t>
            </a:r>
          </a:p>
        </p:txBody>
      </p:sp>
      <p:sp>
        <p:nvSpPr>
          <p:cNvPr id="7" name="Text Box 5"/>
          <p:cNvSpPr txBox="1">
            <a:spLocks noChangeArrowheads="1"/>
          </p:cNvSpPr>
          <p:nvPr/>
        </p:nvSpPr>
        <p:spPr bwMode="auto">
          <a:xfrm>
            <a:off x="1258888" y="1533850"/>
            <a:ext cx="6553200" cy="1298575"/>
          </a:xfrm>
          <a:prstGeom prst="rect">
            <a:avLst/>
          </a:prstGeom>
          <a:noFill/>
          <a:ln w="9525">
            <a:noFill/>
            <a:miter lim="800000"/>
            <a:headEnd/>
            <a:tailEnd/>
          </a:ln>
          <a:effectLst/>
        </p:spPr>
        <p:txBody>
          <a:bodyPr>
            <a:prstTxWarp prst="textNoShape">
              <a:avLst/>
            </a:prstTxWarp>
            <a:spAutoFit/>
          </a:bodyPr>
          <a:lstStyle/>
          <a:p>
            <a:pPr algn="just">
              <a:lnSpc>
                <a:spcPct val="110000"/>
              </a:lnSpc>
            </a:pPr>
            <a:r>
              <a:rPr lang="it-IT" dirty="0">
                <a:latin typeface="Arial Rounded MT Bold" charset="0"/>
              </a:rPr>
              <a:t>“la mia resa complessiva è stata del 7% e mi ci sono voluti 11 mesi. Sicuramente un chimico dei peptidi con più esperienza avrebbe fatto meglio, ma non senza uno sforzo considerevole”</a:t>
            </a:r>
          </a:p>
        </p:txBody>
      </p:sp>
      <p:sp>
        <p:nvSpPr>
          <p:cNvPr id="8" name="AutoShape 6"/>
          <p:cNvSpPr>
            <a:spLocks noChangeArrowheads="1"/>
          </p:cNvSpPr>
          <p:nvPr/>
        </p:nvSpPr>
        <p:spPr bwMode="auto">
          <a:xfrm rot="5400000">
            <a:off x="4030663" y="3111664"/>
            <a:ext cx="1081088" cy="10080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gs>
              <a:gs pos="12500">
                <a:srgbClr val="21D6E0"/>
              </a:gs>
              <a:gs pos="37500">
                <a:srgbClr val="0087E6"/>
              </a:gs>
              <a:gs pos="50000">
                <a:srgbClr val="005CBF"/>
              </a:gs>
              <a:gs pos="62500">
                <a:srgbClr val="0087E6"/>
              </a:gs>
              <a:gs pos="87500">
                <a:srgbClr val="21D6E0"/>
              </a:gs>
              <a:gs pos="100000">
                <a:srgbClr val="03D4A8"/>
              </a:gs>
            </a:gsLst>
            <a:lin ang="0" scaled="1"/>
          </a:gradFill>
          <a:ln w="9525">
            <a:solidFill>
              <a:schemeClr val="tx1"/>
            </a:solidFill>
            <a:miter lim="800000"/>
            <a:headEnd/>
            <a:tailEnd/>
          </a:ln>
          <a:effectLst/>
        </p:spPr>
        <p:txBody>
          <a:bodyPr wrap="none" anchor="ctr">
            <a:prstTxWarp prst="textNoShape">
              <a:avLst/>
            </a:prstTxWarp>
          </a:bodyPr>
          <a:lstStyle/>
          <a:p>
            <a:endParaRPr lang="it-IT"/>
          </a:p>
        </p:txBody>
      </p:sp>
      <p:sp>
        <p:nvSpPr>
          <p:cNvPr id="9" name="Text Box 7"/>
          <p:cNvSpPr txBox="1">
            <a:spLocks noChangeArrowheads="1"/>
          </p:cNvSpPr>
          <p:nvPr/>
        </p:nvSpPr>
        <p:spPr bwMode="auto">
          <a:xfrm>
            <a:off x="1476375" y="4865688"/>
            <a:ext cx="6191250" cy="1738313"/>
          </a:xfrm>
          <a:prstGeom prst="rect">
            <a:avLst/>
          </a:prstGeom>
          <a:noFill/>
          <a:ln w="9525">
            <a:noFill/>
            <a:miter lim="800000"/>
            <a:headEnd/>
            <a:tailEnd/>
          </a:ln>
          <a:effectLst/>
        </p:spPr>
        <p:txBody>
          <a:bodyPr>
            <a:prstTxWarp prst="textNoShape">
              <a:avLst/>
            </a:prstTxWarp>
            <a:spAutoFit/>
          </a:bodyPr>
          <a:lstStyle/>
          <a:p>
            <a:pPr algn="ctr">
              <a:lnSpc>
                <a:spcPct val="160000"/>
              </a:lnSpc>
            </a:pPr>
            <a:r>
              <a:rPr lang="it-IT" b="1">
                <a:solidFill>
                  <a:srgbClr val="FF9900"/>
                </a:solidFill>
                <a:effectLst>
                  <a:outerShdw blurRad="38100" dist="38100" dir="2700000" algn="tl">
                    <a:srgbClr val="000000"/>
                  </a:outerShdw>
                </a:effectLst>
                <a:latin typeface="Arial Rounded MT Bold" charset="0"/>
              </a:rPr>
              <a:t>VANTAGGI</a:t>
            </a:r>
          </a:p>
          <a:p>
            <a:pPr algn="ctr">
              <a:lnSpc>
                <a:spcPct val="110000"/>
              </a:lnSpc>
            </a:pPr>
            <a:r>
              <a:rPr lang="it-IT">
                <a:latin typeface="Arial Rounded MT Bold" charset="0"/>
              </a:rPr>
              <a:t>Work-up per semplice filtrazione</a:t>
            </a:r>
          </a:p>
          <a:p>
            <a:pPr algn="ctr">
              <a:lnSpc>
                <a:spcPct val="110000"/>
              </a:lnSpc>
            </a:pPr>
            <a:r>
              <a:rPr lang="it-IT">
                <a:latin typeface="Arial Rounded MT Bold" charset="0"/>
              </a:rPr>
              <a:t>Possibiltà di utilizzare i reattivi in grande eccesso</a:t>
            </a:r>
          </a:p>
          <a:p>
            <a:pPr algn="ctr">
              <a:lnSpc>
                <a:spcPct val="110000"/>
              </a:lnSpc>
            </a:pPr>
            <a:r>
              <a:rPr lang="it-IT">
                <a:latin typeface="Arial Rounded MT Bold" charset="0"/>
              </a:rPr>
              <a:t>Riduzione dei tempi di sintesi</a:t>
            </a:r>
          </a:p>
          <a:p>
            <a:pPr algn="ctr">
              <a:lnSpc>
                <a:spcPct val="110000"/>
              </a:lnSpc>
            </a:pPr>
            <a:r>
              <a:rPr lang="it-IT">
                <a:latin typeface="Arial Rounded MT Bold" charset="0"/>
              </a:rPr>
              <a:t>Automatizzazione del processo</a:t>
            </a:r>
          </a:p>
        </p:txBody>
      </p:sp>
      <p:sp>
        <p:nvSpPr>
          <p:cNvPr id="10" name="Text Box 8"/>
          <p:cNvSpPr txBox="1">
            <a:spLocks noChangeArrowheads="1"/>
          </p:cNvSpPr>
          <p:nvPr/>
        </p:nvSpPr>
        <p:spPr bwMode="auto">
          <a:xfrm>
            <a:off x="1619250" y="4156239"/>
            <a:ext cx="5905500" cy="1135063"/>
          </a:xfrm>
          <a:prstGeom prst="rect">
            <a:avLst/>
          </a:prstGeom>
          <a:noFill/>
          <a:ln w="9525">
            <a:noFill/>
            <a:miter lim="800000"/>
            <a:headEnd/>
            <a:tailEnd/>
          </a:ln>
          <a:effectLst/>
        </p:spPr>
        <p:txBody>
          <a:bodyPr>
            <a:prstTxWarp prst="textNoShape">
              <a:avLst/>
            </a:prstTxWarp>
            <a:spAutoFit/>
          </a:bodyPr>
          <a:lstStyle/>
          <a:p>
            <a:pPr algn="ctr">
              <a:lnSpc>
                <a:spcPct val="140000"/>
              </a:lnSpc>
            </a:pPr>
            <a:r>
              <a:rPr lang="it-IT" dirty="0">
                <a:latin typeface="Arial Rounded MT Bold" charset="0"/>
              </a:rPr>
              <a:t>Legare </a:t>
            </a:r>
            <a:r>
              <a:rPr lang="it-IT" dirty="0" err="1">
                <a:latin typeface="Arial Rounded MT Bold" charset="0"/>
              </a:rPr>
              <a:t>covalentemente</a:t>
            </a:r>
            <a:r>
              <a:rPr lang="it-IT" dirty="0">
                <a:latin typeface="Arial Rounded MT Bold" charset="0"/>
              </a:rPr>
              <a:t> un </a:t>
            </a:r>
            <a:r>
              <a:rPr lang="it-IT" dirty="0" err="1">
                <a:latin typeface="Arial Rounded MT Bold" charset="0"/>
              </a:rPr>
              <a:t>aa</a:t>
            </a:r>
            <a:r>
              <a:rPr lang="it-IT" dirty="0">
                <a:latin typeface="Arial Rounded MT Bold" charset="0"/>
              </a:rPr>
              <a:t> ad un supporto insolubile e far “crescere” il peptide.</a:t>
            </a:r>
          </a:p>
          <a:p>
            <a:endParaRPr lang="it-IT" dirty="0">
              <a:latin typeface="Arial Rounded MT Bold"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17127" y="968998"/>
            <a:ext cx="8013717" cy="5399972"/>
          </a:xfrm>
          <a:prstGeom prst="rect">
            <a:avLst/>
          </a:prstGeom>
        </p:spPr>
      </p:pic>
    </p:spTree>
    <p:extLst>
      <p:ext uri="{BB962C8B-B14F-4D97-AF65-F5344CB8AC3E}">
        <p14:creationId xmlns:p14="http://schemas.microsoft.com/office/powerpoint/2010/main" val="10208809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468511" y="799670"/>
            <a:ext cx="3112470" cy="1022391"/>
          </a:xfrm>
          <a:prstGeom prst="rect">
            <a:avLst/>
          </a:prstGeom>
        </p:spPr>
      </p:pic>
      <p:pic>
        <p:nvPicPr>
          <p:cNvPr id="6" name="Picture 5"/>
          <p:cNvPicPr>
            <a:picLocks noChangeAspect="1"/>
          </p:cNvPicPr>
          <p:nvPr/>
        </p:nvPicPr>
        <p:blipFill>
          <a:blip r:embed="rId3"/>
          <a:stretch>
            <a:fillRect/>
          </a:stretch>
        </p:blipFill>
        <p:spPr>
          <a:xfrm>
            <a:off x="706566" y="2084009"/>
            <a:ext cx="7691737" cy="4035101"/>
          </a:xfrm>
          <a:prstGeom prst="rect">
            <a:avLst/>
          </a:prstGeom>
        </p:spPr>
      </p:pic>
    </p:spTree>
    <p:extLst>
      <p:ext uri="{BB962C8B-B14F-4D97-AF65-F5344CB8AC3E}">
        <p14:creationId xmlns:p14="http://schemas.microsoft.com/office/powerpoint/2010/main" val="117952295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719535"/>
            <a:ext cx="8443023" cy="3916126"/>
          </a:xfrm>
          <a:prstGeom prst="rect">
            <a:avLst/>
          </a:prstGeom>
        </p:spPr>
      </p:pic>
    </p:spTree>
    <p:extLst>
      <p:ext uri="{BB962C8B-B14F-4D97-AF65-F5344CB8AC3E}">
        <p14:creationId xmlns:p14="http://schemas.microsoft.com/office/powerpoint/2010/main" val="5828064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1210001" y="720100"/>
            <a:ext cx="6589064" cy="2302875"/>
          </a:xfrm>
          <a:prstGeom prst="rect">
            <a:avLst/>
          </a:prstGeom>
        </p:spPr>
      </p:pic>
      <p:pic>
        <p:nvPicPr>
          <p:cNvPr id="6" name="Picture 5"/>
          <p:cNvPicPr>
            <a:picLocks noChangeAspect="1"/>
          </p:cNvPicPr>
          <p:nvPr/>
        </p:nvPicPr>
        <p:blipFill>
          <a:blip r:embed="rId3"/>
          <a:stretch>
            <a:fillRect/>
          </a:stretch>
        </p:blipFill>
        <p:spPr>
          <a:xfrm>
            <a:off x="1210001" y="2868196"/>
            <a:ext cx="6439594" cy="3854251"/>
          </a:xfrm>
          <a:prstGeom prst="rect">
            <a:avLst/>
          </a:prstGeom>
        </p:spPr>
      </p:pic>
    </p:spTree>
    <p:extLst>
      <p:ext uri="{BB962C8B-B14F-4D97-AF65-F5344CB8AC3E}">
        <p14:creationId xmlns:p14="http://schemas.microsoft.com/office/powerpoint/2010/main" val="318729767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536633" y="1464298"/>
            <a:ext cx="8067380" cy="4552998"/>
          </a:xfrm>
          <a:prstGeom prst="rect">
            <a:avLst/>
          </a:prstGeom>
        </p:spPr>
      </p:pic>
    </p:spTree>
    <p:extLst>
      <p:ext uri="{BB962C8B-B14F-4D97-AF65-F5344CB8AC3E}">
        <p14:creationId xmlns:p14="http://schemas.microsoft.com/office/powerpoint/2010/main" val="19563358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19035" y="1112995"/>
            <a:ext cx="7623192" cy="5031701"/>
          </a:xfrm>
          <a:prstGeom prst="rect">
            <a:avLst/>
          </a:prstGeom>
        </p:spPr>
      </p:pic>
    </p:spTree>
    <p:extLst>
      <p:ext uri="{BB962C8B-B14F-4D97-AF65-F5344CB8AC3E}">
        <p14:creationId xmlns:p14="http://schemas.microsoft.com/office/powerpoint/2010/main" val="39431893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276115" y="1302759"/>
            <a:ext cx="8595069" cy="4688219"/>
          </a:xfrm>
          <a:prstGeom prst="rect">
            <a:avLst/>
          </a:prstGeom>
        </p:spPr>
      </p:pic>
    </p:spTree>
    <p:extLst>
      <p:ext uri="{BB962C8B-B14F-4D97-AF65-F5344CB8AC3E}">
        <p14:creationId xmlns:p14="http://schemas.microsoft.com/office/powerpoint/2010/main" val="404180108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527689" y="940189"/>
            <a:ext cx="7859421" cy="5106121"/>
          </a:xfrm>
          <a:prstGeom prst="rect">
            <a:avLst/>
          </a:prstGeom>
        </p:spPr>
      </p:pic>
    </p:spTree>
    <p:extLst>
      <p:ext uri="{BB962C8B-B14F-4D97-AF65-F5344CB8AC3E}">
        <p14:creationId xmlns:p14="http://schemas.microsoft.com/office/powerpoint/2010/main" val="281650451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458714" y="1378805"/>
            <a:ext cx="8138931" cy="5006187"/>
          </a:xfrm>
          <a:prstGeom prst="rect">
            <a:avLst/>
          </a:prstGeom>
        </p:spPr>
      </p:pic>
    </p:spTree>
    <p:extLst>
      <p:ext uri="{BB962C8B-B14F-4D97-AF65-F5344CB8AC3E}">
        <p14:creationId xmlns:p14="http://schemas.microsoft.com/office/powerpoint/2010/main" val="18183431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26072" y="1245727"/>
            <a:ext cx="7691737" cy="5040489"/>
          </a:xfrm>
          <a:prstGeom prst="rect">
            <a:avLst/>
          </a:prstGeom>
        </p:spPr>
      </p:pic>
    </p:spTree>
    <p:extLst>
      <p:ext uri="{BB962C8B-B14F-4D97-AF65-F5344CB8AC3E}">
        <p14:creationId xmlns:p14="http://schemas.microsoft.com/office/powerpoint/2010/main" val="45375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4"/>
          <p:cNvSpPr txBox="1">
            <a:spLocks noChangeArrowheads="1"/>
          </p:cNvSpPr>
          <p:nvPr/>
        </p:nvSpPr>
        <p:spPr bwMode="auto">
          <a:xfrm>
            <a:off x="1475661" y="987425"/>
            <a:ext cx="5905500" cy="1117600"/>
          </a:xfrm>
          <a:prstGeom prst="rect">
            <a:avLst/>
          </a:prstGeom>
          <a:noFill/>
          <a:ln w="9525">
            <a:noFill/>
            <a:miter lim="800000"/>
            <a:headEnd/>
            <a:tailEnd/>
          </a:ln>
          <a:effectLst/>
        </p:spPr>
        <p:txBody>
          <a:bodyPr>
            <a:prstTxWarp prst="textNoShape">
              <a:avLst/>
            </a:prstTxWarp>
            <a:spAutoFit/>
          </a:bodyPr>
          <a:lstStyle/>
          <a:p>
            <a:pPr algn="ctr">
              <a:lnSpc>
                <a:spcPct val="120000"/>
              </a:lnSpc>
            </a:pPr>
            <a:r>
              <a:rPr lang="it-IT" sz="2800" b="1" dirty="0">
                <a:solidFill>
                  <a:schemeClr val="accent5"/>
                </a:solidFill>
                <a:effectLst>
                  <a:outerShdw blurRad="38100" dist="38100" dir="2700000" algn="tl">
                    <a:srgbClr val="DDDDDD"/>
                  </a:outerShdw>
                </a:effectLst>
                <a:latin typeface="Arial Rounded MT Bold" charset="0"/>
              </a:rPr>
              <a:t>LE TRE GRANDI SFIDE</a:t>
            </a:r>
          </a:p>
          <a:p>
            <a:pPr algn="ctr">
              <a:lnSpc>
                <a:spcPct val="120000"/>
              </a:lnSpc>
            </a:pPr>
            <a:r>
              <a:rPr lang="it-IT" sz="2800" b="1" dirty="0">
                <a:solidFill>
                  <a:schemeClr val="accent5"/>
                </a:solidFill>
                <a:effectLst>
                  <a:outerShdw blurRad="38100" dist="38100" dir="2700000" algn="tl">
                    <a:srgbClr val="DDDDDD"/>
                  </a:outerShdw>
                </a:effectLst>
                <a:latin typeface="Arial Rounded MT Bold" charset="0"/>
              </a:rPr>
              <a:t>Bruce contro i chimici!!!</a:t>
            </a:r>
          </a:p>
        </p:txBody>
      </p:sp>
      <p:sp>
        <p:nvSpPr>
          <p:cNvPr id="7" name="Text Box 5"/>
          <p:cNvSpPr txBox="1">
            <a:spLocks noChangeArrowheads="1"/>
          </p:cNvSpPr>
          <p:nvPr/>
        </p:nvSpPr>
        <p:spPr bwMode="auto">
          <a:xfrm>
            <a:off x="1475661" y="2008188"/>
            <a:ext cx="6407150" cy="4660900"/>
          </a:xfrm>
          <a:prstGeom prst="rect">
            <a:avLst/>
          </a:prstGeom>
          <a:noFill/>
          <a:ln w="9525">
            <a:noFill/>
            <a:miter lim="800000"/>
            <a:headEnd/>
            <a:tailEnd/>
          </a:ln>
          <a:effectLst/>
        </p:spPr>
        <p:txBody>
          <a:bodyPr>
            <a:prstTxWarp prst="textNoShape">
              <a:avLst/>
            </a:prstTxWarp>
            <a:spAutoFit/>
          </a:bodyPr>
          <a:lstStyle/>
          <a:p>
            <a:pPr algn="just">
              <a:lnSpc>
                <a:spcPct val="220000"/>
              </a:lnSpc>
              <a:buFontTx/>
              <a:buBlip>
                <a:blip r:embed="rId2"/>
              </a:buBlip>
            </a:pPr>
            <a:r>
              <a:rPr lang="it-IT" dirty="0">
                <a:solidFill>
                  <a:schemeClr val="accent2">
                    <a:lumMod val="75000"/>
                  </a:schemeClr>
                </a:solidFill>
              </a:rPr>
              <a:t> </a:t>
            </a:r>
            <a:r>
              <a:rPr lang="it-IT" sz="2000" b="1" dirty="0">
                <a:solidFill>
                  <a:schemeClr val="accent2">
                    <a:lumMod val="75000"/>
                  </a:schemeClr>
                </a:solidFill>
                <a:latin typeface="Arial Rounded MT Bold" charset="0"/>
              </a:rPr>
              <a:t>Passare dalla teoria alla pratica.</a:t>
            </a:r>
          </a:p>
          <a:p>
            <a:pPr algn="just">
              <a:lnSpc>
                <a:spcPct val="150000"/>
              </a:lnSpc>
              <a:buFontTx/>
              <a:buBlip>
                <a:blip r:embed="rId2"/>
              </a:buBlip>
            </a:pPr>
            <a:r>
              <a:rPr lang="it-IT" sz="2000" b="1" dirty="0">
                <a:solidFill>
                  <a:schemeClr val="accent2">
                    <a:lumMod val="75000"/>
                  </a:schemeClr>
                </a:solidFill>
                <a:latin typeface="Arial Rounded MT Bold" charset="0"/>
              </a:rPr>
              <a:t> Abbattere la resistenza dei chimici sintetici verso questo nuovo metodo (“</a:t>
            </a:r>
            <a:r>
              <a:rPr lang="it-IT" sz="2000" b="1" dirty="0" err="1">
                <a:solidFill>
                  <a:schemeClr val="accent2">
                    <a:lumMod val="75000"/>
                  </a:schemeClr>
                </a:solidFill>
                <a:latin typeface="Arial Rounded MT Bold" charset="0"/>
              </a:rPr>
              <a:t>…non</a:t>
            </a:r>
            <a:r>
              <a:rPr lang="it-IT" sz="2000" b="1" dirty="0">
                <a:solidFill>
                  <a:schemeClr val="accent2">
                    <a:lumMod val="75000"/>
                  </a:schemeClr>
                </a:solidFill>
                <a:latin typeface="Arial Rounded MT Bold" charset="0"/>
              </a:rPr>
              <a:t> è assolutamente chimica, è un approccio che verrà soppresso dalla comunità”).</a:t>
            </a:r>
          </a:p>
          <a:p>
            <a:pPr algn="just">
              <a:lnSpc>
                <a:spcPct val="170000"/>
              </a:lnSpc>
              <a:buFontTx/>
              <a:buBlip>
                <a:blip r:embed="rId2"/>
              </a:buBlip>
            </a:pPr>
            <a:r>
              <a:rPr lang="it-IT" sz="2000" b="1" dirty="0">
                <a:solidFill>
                  <a:schemeClr val="accent2">
                    <a:lumMod val="75000"/>
                  </a:schemeClr>
                </a:solidFill>
                <a:latin typeface="Arial Rounded MT Bold" charset="0"/>
              </a:rPr>
              <a:t> Far capire che anche un biochimico può avere le credenziali per proporre un cambiamento rivoluzionario nella sintesi chimica (“Questo non è il modo di sintetizzare i peptidi”).</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679451"/>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276115" y="125453"/>
            <a:ext cx="3856795"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smtClean="0">
                <a:solidFill>
                  <a:schemeClr val="bg2">
                    <a:lumMod val="25000"/>
                  </a:schemeClr>
                </a:solidFill>
              </a:rPr>
              <a:t>Enzimi nella sintesi</a:t>
            </a:r>
            <a:endParaRPr lang="it-IT" sz="3000" b="1" dirty="0">
              <a:solidFill>
                <a:schemeClr val="bg2">
                  <a:lumMod val="25000"/>
                </a:schemeClr>
              </a:solidFill>
            </a:endParaRPr>
          </a:p>
        </p:txBody>
      </p:sp>
      <p:sp>
        <p:nvSpPr>
          <p:cNvPr id="2" name="TextBox 1"/>
          <p:cNvSpPr txBox="1"/>
          <p:nvPr/>
        </p:nvSpPr>
        <p:spPr>
          <a:xfrm>
            <a:off x="2030261" y="208400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715510" y="1649805"/>
            <a:ext cx="7655962" cy="4401774"/>
          </a:xfrm>
          <a:prstGeom prst="rect">
            <a:avLst/>
          </a:prstGeom>
        </p:spPr>
      </p:pic>
    </p:spTree>
    <p:extLst>
      <p:ext uri="{BB962C8B-B14F-4D97-AF65-F5344CB8AC3E}">
        <p14:creationId xmlns:p14="http://schemas.microsoft.com/office/powerpoint/2010/main" val="511293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6"/>
          <p:cNvGraphicFramePr>
            <a:graphicFrameLocks noChangeAspect="1"/>
          </p:cNvGraphicFramePr>
          <p:nvPr/>
        </p:nvGraphicFramePr>
        <p:xfrm>
          <a:off x="817563" y="1052513"/>
          <a:ext cx="2053077" cy="5410901"/>
        </p:xfrm>
        <a:graphic>
          <a:graphicData uri="http://schemas.openxmlformats.org/presentationml/2006/ole">
            <mc:AlternateContent xmlns:mc="http://schemas.openxmlformats.org/markup-compatibility/2006">
              <mc:Choice xmlns:v="urn:schemas-microsoft-com:vml" Requires="v">
                <p:oleObj spid="_x0000_s21603" name="CS ChemDraw Drawing" r:id="rId3" imgW="3390900" imgH="8712200" progId="">
                  <p:embed/>
                </p:oleObj>
              </mc:Choice>
              <mc:Fallback>
                <p:oleObj name="CS ChemDraw Drawing" r:id="rId3" imgW="3390900" imgH="87122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3" y="1052513"/>
                        <a:ext cx="2053077" cy="541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 name="AutoShape 7"/>
          <p:cNvSpPr>
            <a:spLocks noChangeArrowheads="1"/>
          </p:cNvSpPr>
          <p:nvPr/>
        </p:nvSpPr>
        <p:spPr bwMode="auto">
          <a:xfrm>
            <a:off x="2611370" y="6228997"/>
            <a:ext cx="750735" cy="23441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it-IT"/>
          </a:p>
        </p:txBody>
      </p:sp>
      <p:sp>
        <p:nvSpPr>
          <p:cNvPr id="8" name="Text Box 8"/>
          <p:cNvSpPr txBox="1">
            <a:spLocks noChangeArrowheads="1"/>
          </p:cNvSpPr>
          <p:nvPr/>
        </p:nvSpPr>
        <p:spPr bwMode="auto">
          <a:xfrm>
            <a:off x="3524454" y="6140248"/>
            <a:ext cx="1520418" cy="369332"/>
          </a:xfrm>
          <a:prstGeom prst="rect">
            <a:avLst/>
          </a:prstGeom>
          <a:noFill/>
          <a:ln w="9525">
            <a:noFill/>
            <a:miter lim="800000"/>
            <a:headEnd/>
            <a:tailEnd/>
          </a:ln>
          <a:effectLst/>
        </p:spPr>
        <p:txBody>
          <a:bodyPr wrap="square">
            <a:prstTxWarp prst="textNoShape">
              <a:avLst/>
            </a:prstTxWarp>
            <a:spAutoFit/>
          </a:bodyPr>
          <a:lstStyle/>
          <a:p>
            <a:r>
              <a:rPr lang="it-IT" dirty="0">
                <a:latin typeface="Arial Rounded MT Bold" charset="0"/>
              </a:rPr>
              <a:t>L-A-G-V</a:t>
            </a:r>
          </a:p>
        </p:txBody>
      </p:sp>
      <p:sp>
        <p:nvSpPr>
          <p:cNvPr id="9" name="Text Box 9"/>
          <p:cNvSpPr txBox="1">
            <a:spLocks noChangeArrowheads="1"/>
          </p:cNvSpPr>
          <p:nvPr/>
        </p:nvSpPr>
        <p:spPr bwMode="auto">
          <a:xfrm>
            <a:off x="4284663" y="2032001"/>
            <a:ext cx="3329757" cy="4048801"/>
          </a:xfrm>
          <a:prstGeom prst="rect">
            <a:avLst/>
          </a:prstGeom>
          <a:noFill/>
          <a:ln w="9525">
            <a:noFill/>
            <a:miter lim="800000"/>
            <a:headEnd/>
            <a:tailEnd/>
          </a:ln>
          <a:effectLst/>
        </p:spPr>
        <p:txBody>
          <a:bodyPr wrap="square">
            <a:prstTxWarp prst="textNoShape">
              <a:avLst/>
            </a:prstTxWarp>
            <a:spAutoFit/>
          </a:bodyPr>
          <a:lstStyle/>
          <a:p>
            <a:pPr>
              <a:lnSpc>
                <a:spcPct val="110000"/>
              </a:lnSpc>
              <a:buFontTx/>
              <a:buBlip>
                <a:blip r:embed="rId5"/>
              </a:buBlip>
            </a:pPr>
            <a:r>
              <a:rPr lang="it-IT"/>
              <a:t> </a:t>
            </a:r>
            <a:r>
              <a:rPr lang="it-IT">
                <a:latin typeface="Arial Rounded MT Bold" charset="0"/>
              </a:rPr>
              <a:t>Attacco –COOH.</a:t>
            </a:r>
          </a:p>
          <a:p>
            <a:pPr>
              <a:lnSpc>
                <a:spcPct val="110000"/>
              </a:lnSpc>
            </a:pPr>
            <a:endParaRPr lang="it-IT">
              <a:latin typeface="Arial Rounded MT Bold" charset="0"/>
            </a:endParaRPr>
          </a:p>
          <a:p>
            <a:pPr>
              <a:lnSpc>
                <a:spcPct val="110000"/>
              </a:lnSpc>
              <a:buFontTx/>
              <a:buBlip>
                <a:blip r:embed="rId5"/>
              </a:buBlip>
            </a:pPr>
            <a:r>
              <a:rPr lang="it-IT">
                <a:latin typeface="Arial Rounded MT Bold" charset="0"/>
              </a:rPr>
              <a:t> Allungamento facendo reagire il carbossile attivato con gruppo NH</a:t>
            </a:r>
            <a:r>
              <a:rPr lang="it-IT" baseline="-25000">
                <a:latin typeface="Arial Rounded MT Bold" charset="0"/>
              </a:rPr>
              <a:t>2</a:t>
            </a:r>
            <a:r>
              <a:rPr lang="it-IT">
                <a:latin typeface="Arial Rounded MT Bold" charset="0"/>
              </a:rPr>
              <a:t> dell’aa o del peptide ancorato alla resina.</a:t>
            </a:r>
          </a:p>
          <a:p>
            <a:pPr>
              <a:lnSpc>
                <a:spcPct val="110000"/>
              </a:lnSpc>
            </a:pPr>
            <a:endParaRPr lang="it-IT">
              <a:latin typeface="Arial Rounded MT Bold" charset="0"/>
            </a:endParaRPr>
          </a:p>
          <a:p>
            <a:pPr>
              <a:lnSpc>
                <a:spcPct val="110000"/>
              </a:lnSpc>
              <a:buFontTx/>
              <a:buBlip>
                <a:blip r:embed="rId5"/>
              </a:buBlip>
            </a:pPr>
            <a:r>
              <a:rPr lang="it-IT">
                <a:latin typeface="Arial Rounded MT Bold" charset="0"/>
              </a:rPr>
              <a:t> </a:t>
            </a:r>
            <a:r>
              <a:rPr lang="it-IT" b="1">
                <a:latin typeface="Arial Rounded MT Bold" charset="0"/>
              </a:rPr>
              <a:t>SPPS</a:t>
            </a:r>
            <a:r>
              <a:rPr lang="it-IT">
                <a:latin typeface="Arial Rounded MT Bold" charset="0"/>
              </a:rPr>
              <a:t>: sequenza di </a:t>
            </a:r>
            <a:r>
              <a:rPr lang="it-IT" i="1">
                <a:latin typeface="Arial Rounded MT Bold" charset="0"/>
              </a:rPr>
              <a:t>coupling</a:t>
            </a:r>
            <a:r>
              <a:rPr lang="it-IT">
                <a:latin typeface="Arial Rounded MT Bold" charset="0"/>
              </a:rPr>
              <a:t>/deprotezione.</a:t>
            </a:r>
          </a:p>
          <a:p>
            <a:pPr>
              <a:lnSpc>
                <a:spcPct val="110000"/>
              </a:lnSpc>
            </a:pPr>
            <a:endParaRPr lang="it-IT">
              <a:latin typeface="Arial Rounded MT Bold" charset="0"/>
            </a:endParaRPr>
          </a:p>
          <a:p>
            <a:pPr>
              <a:lnSpc>
                <a:spcPct val="110000"/>
              </a:lnSpc>
              <a:buFontTx/>
              <a:buBlip>
                <a:blip r:embed="rId5"/>
              </a:buBlip>
            </a:pPr>
            <a:r>
              <a:rPr lang="it-IT">
                <a:latin typeface="Arial Rounded MT Bold" charset="0"/>
              </a:rPr>
              <a:t> Distacco del peptide dalla resina</a:t>
            </a:r>
            <a:r>
              <a:rPr lang="it-IT"/>
              <a:t> </a:t>
            </a:r>
            <a:endParaRPr lang="it-IT" baseline="-2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1893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10000"/>
                  </a:schemeClr>
                </a:solidFill>
              </a:rPr>
              <a:t>Chimica </a:t>
            </a:r>
            <a:r>
              <a:rPr lang="it-IT" sz="3000" b="1" dirty="0" err="1">
                <a:solidFill>
                  <a:schemeClr val="bg2">
                    <a:lumMod val="10000"/>
                  </a:schemeClr>
                </a:solidFill>
              </a:rPr>
              <a:t>combinatoriale</a:t>
            </a:r>
            <a:endParaRPr lang="it-IT" sz="3000" b="1" dirty="0">
              <a:solidFill>
                <a:schemeClr val="bg2">
                  <a:lumMod val="10000"/>
                </a:schemeClr>
              </a:solidFill>
            </a:endParaRPr>
          </a:p>
        </p:txBody>
      </p:sp>
      <p:sp>
        <p:nvSpPr>
          <p:cNvPr id="7" name="Rectangle 8"/>
          <p:cNvSpPr>
            <a:spLocks noChangeArrowheads="1"/>
          </p:cNvSpPr>
          <p:nvPr/>
        </p:nvSpPr>
        <p:spPr bwMode="auto">
          <a:xfrm>
            <a:off x="539750" y="1125538"/>
            <a:ext cx="8534400" cy="1311275"/>
          </a:xfrm>
          <a:prstGeom prst="rect">
            <a:avLst/>
          </a:prstGeom>
          <a:noFill/>
          <a:ln w="11113">
            <a:noFill/>
            <a:miter lim="800000"/>
            <a:headEnd/>
            <a:tailEnd/>
          </a:ln>
        </p:spPr>
        <p:txBody>
          <a:bodyPr wrap="none" anchor="ctr">
            <a:prstTxWarp prst="textNoShape">
              <a:avLst/>
            </a:prstTxWarp>
            <a:spAutoFit/>
          </a:bodyPr>
          <a:lstStyle/>
          <a:p>
            <a:pPr eaLnBrk="0" hangingPunct="0"/>
            <a:r>
              <a:rPr lang="it-IT" sz="2000" dirty="0">
                <a:solidFill>
                  <a:schemeClr val="accent2">
                    <a:lumMod val="75000"/>
                  </a:schemeClr>
                </a:solidFill>
                <a:latin typeface="Comic Sans MS" charset="0"/>
              </a:rPr>
              <a:t>Il rapido sviluppo delle tecnologie di biologia molecolare ha permesso</a:t>
            </a:r>
          </a:p>
          <a:p>
            <a:pPr eaLnBrk="0" hangingPunct="0"/>
            <a:r>
              <a:rPr lang="it-IT" sz="2000" dirty="0">
                <a:solidFill>
                  <a:schemeClr val="accent2">
                    <a:lumMod val="75000"/>
                  </a:schemeClr>
                </a:solidFill>
                <a:latin typeface="Comic Sans MS" charset="0"/>
              </a:rPr>
              <a:t>lo sviluppo di test farmacologici rapidi e ad elevata efficienza </a:t>
            </a:r>
          </a:p>
          <a:p>
            <a:pPr eaLnBrk="0" hangingPunct="0"/>
            <a:r>
              <a:rPr lang="it-IT" sz="2000" dirty="0">
                <a:solidFill>
                  <a:schemeClr val="accent2">
                    <a:lumMod val="75000"/>
                  </a:schemeClr>
                </a:solidFill>
                <a:latin typeface="Comic Sans MS" charset="0"/>
              </a:rPr>
              <a:t>(HTS = High </a:t>
            </a:r>
            <a:r>
              <a:rPr lang="it-IT" sz="2000" dirty="0" err="1">
                <a:solidFill>
                  <a:schemeClr val="accent2">
                    <a:lumMod val="75000"/>
                  </a:schemeClr>
                </a:solidFill>
                <a:latin typeface="Comic Sans MS" charset="0"/>
              </a:rPr>
              <a:t>Throughput</a:t>
            </a:r>
            <a:r>
              <a:rPr lang="it-IT" sz="2000" dirty="0">
                <a:solidFill>
                  <a:schemeClr val="accent2">
                    <a:lumMod val="75000"/>
                  </a:schemeClr>
                </a:solidFill>
                <a:latin typeface="Comic Sans MS" charset="0"/>
              </a:rPr>
              <a:t> Screening) che danno risultati accurati anche</a:t>
            </a:r>
          </a:p>
          <a:p>
            <a:pPr eaLnBrk="0" hangingPunct="0"/>
            <a:r>
              <a:rPr lang="it-IT" sz="2000" dirty="0">
                <a:solidFill>
                  <a:schemeClr val="accent2">
                    <a:lumMod val="75000"/>
                  </a:schemeClr>
                </a:solidFill>
                <a:latin typeface="Comic Sans MS" charset="0"/>
              </a:rPr>
              <a:t>con quantità molto ridotte di sostanza (&lt; </a:t>
            </a:r>
            <a:r>
              <a:rPr lang="it-IT" sz="2000" dirty="0" err="1">
                <a:solidFill>
                  <a:schemeClr val="accent2">
                    <a:lumMod val="75000"/>
                  </a:schemeClr>
                </a:solidFill>
                <a:latin typeface="Comic Sans MS" charset="0"/>
              </a:rPr>
              <a:t>1</a:t>
            </a:r>
            <a:r>
              <a:rPr lang="it-IT" sz="2000" dirty="0">
                <a:solidFill>
                  <a:schemeClr val="accent2">
                    <a:lumMod val="75000"/>
                  </a:schemeClr>
                </a:solidFill>
                <a:latin typeface="Comic Sans MS" charset="0"/>
              </a:rPr>
              <a:t> mg).</a:t>
            </a:r>
          </a:p>
        </p:txBody>
      </p:sp>
      <p:sp>
        <p:nvSpPr>
          <p:cNvPr id="8" name="Rectangle 9"/>
          <p:cNvSpPr>
            <a:spLocks noChangeArrowheads="1"/>
          </p:cNvSpPr>
          <p:nvPr/>
        </p:nvSpPr>
        <p:spPr bwMode="auto">
          <a:xfrm>
            <a:off x="539750" y="2708275"/>
            <a:ext cx="8320088" cy="1006475"/>
          </a:xfrm>
          <a:prstGeom prst="rect">
            <a:avLst/>
          </a:prstGeom>
          <a:noFill/>
          <a:ln w="11113">
            <a:noFill/>
            <a:miter lim="800000"/>
            <a:headEnd/>
            <a:tailEnd/>
          </a:ln>
        </p:spPr>
        <p:txBody>
          <a:bodyPr wrap="none" anchor="ctr">
            <a:prstTxWarp prst="textNoShape">
              <a:avLst/>
            </a:prstTxWarp>
            <a:spAutoFit/>
          </a:bodyPr>
          <a:lstStyle/>
          <a:p>
            <a:pPr eaLnBrk="0" hangingPunct="0"/>
            <a:r>
              <a:rPr lang="it-IT" sz="2000" dirty="0">
                <a:solidFill>
                  <a:schemeClr val="accent5">
                    <a:lumMod val="50000"/>
                  </a:schemeClr>
                </a:solidFill>
                <a:latin typeface="Comic Sans MS" charset="0"/>
              </a:rPr>
              <a:t>Ma questo richiede la produzione rapida di un gran numero di nuove </a:t>
            </a:r>
          </a:p>
          <a:p>
            <a:pPr eaLnBrk="0" hangingPunct="0"/>
            <a:r>
              <a:rPr lang="it-IT" sz="2000" dirty="0">
                <a:solidFill>
                  <a:schemeClr val="accent5">
                    <a:lumMod val="50000"/>
                  </a:schemeClr>
                </a:solidFill>
                <a:latin typeface="Comic Sans MS" charset="0"/>
              </a:rPr>
              <a:t>molecole per i test che non può essere ottenuta con i metodi classici </a:t>
            </a:r>
          </a:p>
          <a:p>
            <a:pPr eaLnBrk="0" hangingPunct="0"/>
            <a:r>
              <a:rPr lang="it-IT" sz="2000" dirty="0">
                <a:solidFill>
                  <a:schemeClr val="accent5">
                    <a:lumMod val="50000"/>
                  </a:schemeClr>
                </a:solidFill>
                <a:latin typeface="Comic Sans MS" charset="0"/>
              </a:rPr>
              <a:t>di sintesi organica.</a:t>
            </a:r>
          </a:p>
        </p:txBody>
      </p:sp>
      <p:sp>
        <p:nvSpPr>
          <p:cNvPr id="9" name="Rectangle 10"/>
          <p:cNvSpPr>
            <a:spLocks noChangeArrowheads="1"/>
          </p:cNvSpPr>
          <p:nvPr/>
        </p:nvSpPr>
        <p:spPr bwMode="auto">
          <a:xfrm>
            <a:off x="684213" y="5013325"/>
            <a:ext cx="8220075" cy="1006475"/>
          </a:xfrm>
          <a:prstGeom prst="rect">
            <a:avLst/>
          </a:prstGeom>
          <a:noFill/>
          <a:ln w="11113">
            <a:noFill/>
            <a:miter lim="800000"/>
            <a:headEnd/>
            <a:tailEnd/>
          </a:ln>
        </p:spPr>
        <p:txBody>
          <a:bodyPr wrap="none" anchor="ctr">
            <a:prstTxWarp prst="textNoShape">
              <a:avLst/>
            </a:prstTxWarp>
            <a:spAutoFit/>
          </a:bodyPr>
          <a:lstStyle/>
          <a:p>
            <a:pPr eaLnBrk="0" hangingPunct="0"/>
            <a:r>
              <a:rPr lang="it-IT" sz="2000" dirty="0">
                <a:solidFill>
                  <a:schemeClr val="accent6">
                    <a:lumMod val="75000"/>
                  </a:schemeClr>
                </a:solidFill>
                <a:latin typeface="Comic Sans MS" charset="0"/>
              </a:rPr>
              <a:t>La chimica </a:t>
            </a:r>
            <a:r>
              <a:rPr lang="it-IT" sz="2000" dirty="0" err="1">
                <a:solidFill>
                  <a:schemeClr val="accent6">
                    <a:lumMod val="75000"/>
                  </a:schemeClr>
                </a:solidFill>
                <a:latin typeface="Comic Sans MS" charset="0"/>
              </a:rPr>
              <a:t>combinatoriale</a:t>
            </a:r>
            <a:r>
              <a:rPr lang="it-IT" sz="2000" dirty="0">
                <a:solidFill>
                  <a:schemeClr val="accent6">
                    <a:lumMod val="75000"/>
                  </a:schemeClr>
                </a:solidFill>
                <a:latin typeface="Comic Sans MS" charset="0"/>
              </a:rPr>
              <a:t> è stata sviluppata per scoprire nuovi </a:t>
            </a:r>
            <a:r>
              <a:rPr lang="it-IT" sz="2000" dirty="0" err="1">
                <a:solidFill>
                  <a:schemeClr val="accent6">
                    <a:lumMod val="75000"/>
                  </a:schemeClr>
                </a:solidFill>
                <a:latin typeface="Comic Sans MS" charset="0"/>
              </a:rPr>
              <a:t>lead</a:t>
            </a:r>
            <a:r>
              <a:rPr lang="it-IT" sz="2000" dirty="0">
                <a:solidFill>
                  <a:schemeClr val="accent6">
                    <a:lumMod val="75000"/>
                  </a:schemeClr>
                </a:solidFill>
                <a:latin typeface="Comic Sans MS" charset="0"/>
              </a:rPr>
              <a:t> </a:t>
            </a:r>
          </a:p>
          <a:p>
            <a:pPr eaLnBrk="0" hangingPunct="0"/>
            <a:r>
              <a:rPr lang="it-IT" sz="2000" dirty="0" err="1">
                <a:solidFill>
                  <a:schemeClr val="accent6">
                    <a:lumMod val="75000"/>
                  </a:schemeClr>
                </a:solidFill>
                <a:latin typeface="Comic Sans MS" charset="0"/>
              </a:rPr>
              <a:t>compounds</a:t>
            </a:r>
            <a:r>
              <a:rPr lang="it-IT" sz="2000" dirty="0">
                <a:solidFill>
                  <a:schemeClr val="accent6">
                    <a:lumMod val="75000"/>
                  </a:schemeClr>
                </a:solidFill>
                <a:latin typeface="Comic Sans MS" charset="0"/>
              </a:rPr>
              <a:t> e soddisfare la domanda imposta dall’HTS, attraverso </a:t>
            </a:r>
          </a:p>
          <a:p>
            <a:pPr eaLnBrk="0" hangingPunct="0"/>
            <a:r>
              <a:rPr lang="it-IT" sz="2000" dirty="0">
                <a:solidFill>
                  <a:schemeClr val="accent6">
                    <a:lumMod val="75000"/>
                  </a:schemeClr>
                </a:solidFill>
                <a:latin typeface="Comic Sans MS" charset="0"/>
              </a:rPr>
              <a:t>la sintesi di librerie </a:t>
            </a:r>
            <a:r>
              <a:rPr lang="it-IT" sz="2000" dirty="0" err="1">
                <a:solidFill>
                  <a:schemeClr val="accent6">
                    <a:lumMod val="75000"/>
                  </a:schemeClr>
                </a:solidFill>
                <a:latin typeface="Comic Sans MS" charset="0"/>
              </a:rPr>
              <a:t>combinatoriali</a:t>
            </a:r>
            <a:r>
              <a:rPr lang="it-IT" sz="2000" dirty="0">
                <a:solidFill>
                  <a:schemeClr val="accent6">
                    <a:lumMod val="75000"/>
                  </a:schemeClr>
                </a:solidFill>
                <a:latin typeface="Comic Sans MS" charset="0"/>
              </a:rPr>
              <a:t> (400.000 molecole/mese).</a:t>
            </a:r>
          </a:p>
        </p:txBody>
      </p:sp>
      <p:sp>
        <p:nvSpPr>
          <p:cNvPr id="10" name="AutoShape 11"/>
          <p:cNvSpPr>
            <a:spLocks noChangeArrowheads="1"/>
          </p:cNvSpPr>
          <p:nvPr/>
        </p:nvSpPr>
        <p:spPr bwMode="auto">
          <a:xfrm>
            <a:off x="3995738" y="3860800"/>
            <a:ext cx="504825" cy="1081088"/>
          </a:xfrm>
          <a:prstGeom prst="downArrow">
            <a:avLst>
              <a:gd name="adj1" fmla="val 50000"/>
              <a:gd name="adj2" fmla="val 53538"/>
            </a:avLst>
          </a:prstGeom>
          <a:solidFill>
            <a:srgbClr val="FF6600"/>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0-#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ChangeArrowheads="1"/>
          </p:cNvSpPr>
          <p:nvPr/>
        </p:nvSpPr>
        <p:spPr bwMode="auto">
          <a:xfrm>
            <a:off x="2051050" y="1162757"/>
            <a:ext cx="4967288" cy="1190625"/>
          </a:xfrm>
          <a:prstGeom prst="rect">
            <a:avLst/>
          </a:prstGeom>
          <a:noFill/>
          <a:ln w="9525">
            <a:noFill/>
            <a:miter lim="800000"/>
            <a:headEnd/>
            <a:tailEnd/>
          </a:ln>
          <a:effectLst/>
        </p:spPr>
        <p:txBody>
          <a:bodyPr>
            <a:prstTxWarp prst="textNoShape">
              <a:avLst/>
            </a:prstTxWarp>
            <a:spAutoFit/>
          </a:bodyPr>
          <a:lstStyle/>
          <a:p>
            <a:pPr algn="ctr"/>
            <a:r>
              <a:rPr lang="it-IT" b="1" dirty="0">
                <a:latin typeface="Arial Rounded MT Bold" charset="0"/>
              </a:rPr>
              <a:t>1972</a:t>
            </a:r>
            <a:endParaRPr lang="it-IT" dirty="0">
              <a:latin typeface="Arial Rounded MT Bold" charset="0"/>
            </a:endParaRPr>
          </a:p>
          <a:p>
            <a:pPr algn="ctr"/>
            <a:r>
              <a:rPr lang="it-IT" dirty="0">
                <a:latin typeface="Arial Rounded MT Bold" charset="0"/>
              </a:rPr>
              <a:t>Introduzione del gruppo</a:t>
            </a:r>
          </a:p>
          <a:p>
            <a:pPr algn="ctr"/>
            <a:r>
              <a:rPr lang="it-IT" dirty="0">
                <a:latin typeface="Arial Rounded MT Bold" charset="0"/>
              </a:rPr>
              <a:t> 9-Fluorenilmetossicarbonile (</a:t>
            </a:r>
            <a:r>
              <a:rPr lang="it-IT" dirty="0" err="1">
                <a:latin typeface="Arial Rounded MT Bold" charset="0"/>
              </a:rPr>
              <a:t>Fmoc</a:t>
            </a:r>
            <a:r>
              <a:rPr lang="it-IT" dirty="0">
                <a:latin typeface="Arial Rounded MT Bold" charset="0"/>
              </a:rPr>
              <a:t>) </a:t>
            </a:r>
          </a:p>
          <a:p>
            <a:pPr algn="ctr"/>
            <a:r>
              <a:rPr lang="it-IT" dirty="0">
                <a:latin typeface="Arial Rounded MT Bold" charset="0"/>
              </a:rPr>
              <a:t>Louis A. Carpino</a:t>
            </a:r>
          </a:p>
        </p:txBody>
      </p:sp>
      <p:graphicFrame>
        <p:nvGraphicFramePr>
          <p:cNvPr id="7" name="Object 5"/>
          <p:cNvGraphicFramePr>
            <a:graphicFrameLocks noChangeAspect="1"/>
          </p:cNvGraphicFramePr>
          <p:nvPr/>
        </p:nvGraphicFramePr>
        <p:xfrm>
          <a:off x="1471613" y="5276037"/>
          <a:ext cx="6196012" cy="1474788"/>
        </p:xfrm>
        <a:graphic>
          <a:graphicData uri="http://schemas.openxmlformats.org/presentationml/2006/ole">
            <mc:AlternateContent xmlns:mc="http://schemas.openxmlformats.org/markup-compatibility/2006">
              <mc:Choice xmlns:v="urn:schemas-microsoft-com:vml" Requires="v">
                <p:oleObj spid="_x0000_s20579" name="CS ChemDraw Drawing" r:id="rId3" imgW="6235700" imgH="1447800" progId="">
                  <p:embed/>
                </p:oleObj>
              </mc:Choice>
              <mc:Fallback>
                <p:oleObj name="CS ChemDraw Drawing" r:id="rId3" imgW="6235700" imgH="14478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3" y="5276037"/>
                        <a:ext cx="6196012"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 name="Picture 7" descr="carpino"/>
          <p:cNvPicPr>
            <a:picLocks noChangeAspect="1" noChangeArrowheads="1"/>
          </p:cNvPicPr>
          <p:nvPr/>
        </p:nvPicPr>
        <p:blipFill>
          <a:blip r:embed="rId5"/>
          <a:srcRect/>
          <a:stretch>
            <a:fillRect/>
          </a:stretch>
        </p:blipFill>
        <p:spPr bwMode="auto">
          <a:xfrm>
            <a:off x="3657600" y="2719023"/>
            <a:ext cx="1778000" cy="230663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7"/>
          <p:cNvSpPr txBox="1">
            <a:spLocks noChangeArrowheads="1"/>
          </p:cNvSpPr>
          <p:nvPr/>
        </p:nvSpPr>
        <p:spPr bwMode="auto">
          <a:xfrm>
            <a:off x="347663" y="1246188"/>
            <a:ext cx="8107362" cy="457200"/>
          </a:xfrm>
          <a:prstGeom prst="rect">
            <a:avLst/>
          </a:prstGeom>
          <a:noFill/>
          <a:ln w="11113">
            <a:noFill/>
            <a:miter lim="800000"/>
            <a:headEnd/>
            <a:tailEnd/>
          </a:ln>
        </p:spPr>
        <p:txBody>
          <a:bodyPr wrap="none">
            <a:prstTxWarp prst="textNoShape">
              <a:avLst/>
            </a:prstTxWarp>
            <a:spAutoFit/>
          </a:bodyPr>
          <a:lstStyle/>
          <a:p>
            <a:pPr algn="ctr" eaLnBrk="0" hangingPunct="0"/>
            <a:r>
              <a:rPr lang="it-IT" sz="2400" b="1" dirty="0">
                <a:solidFill>
                  <a:schemeClr val="accent4">
                    <a:lumMod val="75000"/>
                  </a:schemeClr>
                </a:solidFill>
                <a:latin typeface="Comic Sans MS" charset="0"/>
              </a:rPr>
              <a:t>La chimica su fase solida e la chimica </a:t>
            </a:r>
            <a:r>
              <a:rPr lang="it-IT" sz="2400" b="1" dirty="0" err="1">
                <a:solidFill>
                  <a:schemeClr val="accent4">
                    <a:lumMod val="75000"/>
                  </a:schemeClr>
                </a:solidFill>
                <a:latin typeface="Comic Sans MS" charset="0"/>
              </a:rPr>
              <a:t>combinatoriale</a:t>
            </a:r>
            <a:r>
              <a:rPr lang="it-IT" sz="2400" b="1" i="1" dirty="0">
                <a:solidFill>
                  <a:schemeClr val="accent4">
                    <a:lumMod val="75000"/>
                  </a:schemeClr>
                </a:solidFill>
              </a:rPr>
              <a:t> </a:t>
            </a:r>
          </a:p>
        </p:txBody>
      </p:sp>
      <p:pic>
        <p:nvPicPr>
          <p:cNvPr id="7" name="Picture 8"/>
          <p:cNvPicPr>
            <a:picLocks noChangeAspect="1" noChangeArrowheads="1"/>
          </p:cNvPicPr>
          <p:nvPr/>
        </p:nvPicPr>
        <p:blipFill>
          <a:blip r:embed="rId2"/>
          <a:srcRect/>
          <a:stretch>
            <a:fillRect/>
          </a:stretch>
        </p:blipFill>
        <p:spPr bwMode="auto">
          <a:xfrm>
            <a:off x="1908175" y="1844675"/>
            <a:ext cx="6742113" cy="4714875"/>
          </a:xfrm>
          <a:prstGeom prst="rect">
            <a:avLst/>
          </a:prstGeom>
          <a:noFill/>
          <a:ln w="9525">
            <a:noFill/>
            <a:miter lim="800000"/>
            <a:headEnd/>
            <a:tailEnd/>
          </a:ln>
        </p:spPr>
      </p:pic>
      <p:sp>
        <p:nvSpPr>
          <p:cNvPr id="8" name="Text Box 9"/>
          <p:cNvSpPr txBox="1">
            <a:spLocks noChangeArrowheads="1"/>
          </p:cNvSpPr>
          <p:nvPr/>
        </p:nvSpPr>
        <p:spPr bwMode="auto">
          <a:xfrm>
            <a:off x="276461" y="3667125"/>
            <a:ext cx="1439391" cy="707886"/>
          </a:xfrm>
          <a:prstGeom prst="rect">
            <a:avLst/>
          </a:prstGeom>
          <a:noFill/>
          <a:ln w="9525">
            <a:noFill/>
            <a:miter lim="800000"/>
            <a:headEnd/>
            <a:tailEnd/>
          </a:ln>
        </p:spPr>
        <p:txBody>
          <a:bodyPr wrap="none">
            <a:prstTxWarp prst="textNoShape">
              <a:avLst/>
            </a:prstTxWarp>
            <a:spAutoFit/>
          </a:bodyPr>
          <a:lstStyle/>
          <a:p>
            <a:pPr algn="ctr"/>
            <a:r>
              <a:rPr lang="it-IT" sz="2000" b="1" dirty="0" err="1">
                <a:solidFill>
                  <a:schemeClr val="accent3">
                    <a:lumMod val="75000"/>
                  </a:schemeClr>
                </a:solidFill>
                <a:latin typeface="Comic Sans MS" charset="0"/>
              </a:rPr>
              <a:t>Merrifield</a:t>
            </a:r>
            <a:r>
              <a:rPr lang="it-IT" sz="2000" b="1" dirty="0">
                <a:solidFill>
                  <a:schemeClr val="accent3">
                    <a:lumMod val="75000"/>
                  </a:schemeClr>
                </a:solidFill>
                <a:latin typeface="Comic Sans MS" charset="0"/>
              </a:rPr>
              <a:t> </a:t>
            </a:r>
          </a:p>
          <a:p>
            <a:pPr algn="ctr"/>
            <a:r>
              <a:rPr lang="it-IT" sz="2000" b="1" dirty="0">
                <a:solidFill>
                  <a:schemeClr val="accent3">
                    <a:lumMod val="75000"/>
                  </a:schemeClr>
                </a:solidFill>
                <a:latin typeface="Comic Sans MS" charset="0"/>
              </a:rPr>
              <a:t>(1963)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4"/>
          <p:cNvSpPr txBox="1">
            <a:spLocks noChangeArrowheads="1"/>
          </p:cNvSpPr>
          <p:nvPr/>
        </p:nvSpPr>
        <p:spPr bwMode="auto">
          <a:xfrm>
            <a:off x="3295149" y="987425"/>
            <a:ext cx="2216150" cy="1006475"/>
          </a:xfrm>
          <a:prstGeom prst="rect">
            <a:avLst/>
          </a:prstGeom>
          <a:noFill/>
          <a:ln w="9525">
            <a:noFill/>
            <a:miter lim="800000"/>
            <a:headEnd/>
            <a:tailEnd/>
          </a:ln>
          <a:effectLst/>
        </p:spPr>
        <p:txBody>
          <a:bodyPr wrap="none">
            <a:prstTxWarp prst="textNoShape">
              <a:avLst/>
            </a:prstTxWarp>
            <a:spAutoFit/>
          </a:bodyPr>
          <a:lstStyle/>
          <a:p>
            <a:r>
              <a:rPr lang="it-IT" sz="6000" b="1" dirty="0">
                <a:effectLst>
                  <a:outerShdw blurRad="38100" dist="38100" dir="2700000" algn="tl">
                    <a:srgbClr val="FFFFFF"/>
                  </a:outerShdw>
                </a:effectLst>
                <a:latin typeface="Arial Rounded MT Bold" charset="0"/>
              </a:rPr>
              <a:t>SPPS</a:t>
            </a:r>
          </a:p>
        </p:txBody>
      </p:sp>
      <p:sp>
        <p:nvSpPr>
          <p:cNvPr id="7" name="Text Box 5"/>
          <p:cNvSpPr txBox="1">
            <a:spLocks noChangeArrowheads="1"/>
          </p:cNvSpPr>
          <p:nvPr/>
        </p:nvSpPr>
        <p:spPr bwMode="auto">
          <a:xfrm>
            <a:off x="252413" y="1847077"/>
            <a:ext cx="8639175" cy="2225675"/>
          </a:xfrm>
          <a:prstGeom prst="rect">
            <a:avLst/>
          </a:prstGeom>
          <a:noFill/>
          <a:ln w="9525">
            <a:noFill/>
            <a:miter lim="800000"/>
            <a:headEnd/>
            <a:tailEnd/>
          </a:ln>
          <a:effectLst/>
        </p:spPr>
        <p:txBody>
          <a:bodyPr>
            <a:prstTxWarp prst="textNoShape">
              <a:avLst/>
            </a:prstTxWarp>
            <a:spAutoFit/>
          </a:bodyPr>
          <a:lstStyle/>
          <a:p>
            <a:pPr>
              <a:buFontTx/>
              <a:buBlip>
                <a:blip r:embed="rId2"/>
              </a:buBlip>
            </a:pPr>
            <a:r>
              <a:rPr lang="it-IT" sz="2000"/>
              <a:t> </a:t>
            </a:r>
            <a:r>
              <a:rPr lang="it-IT" sz="2000">
                <a:latin typeface="Arial Rounded MT Bold" charset="0"/>
              </a:rPr>
              <a:t>SCELTA DELLA RESINA </a:t>
            </a:r>
          </a:p>
          <a:p>
            <a:endParaRPr lang="it-IT" sz="2000">
              <a:latin typeface="Arial Rounded MT Bold" charset="0"/>
            </a:endParaRPr>
          </a:p>
          <a:p>
            <a:pPr>
              <a:buFontTx/>
              <a:buBlip>
                <a:blip r:embed="rId2"/>
              </a:buBlip>
            </a:pPr>
            <a:r>
              <a:rPr lang="it-IT" sz="2000">
                <a:latin typeface="Arial Rounded MT Bold" charset="0"/>
              </a:rPr>
              <a:t> ALLUNGAMENTO DELLA CATENA (COUPLING/DEPROTEZIONE)</a:t>
            </a:r>
          </a:p>
          <a:p>
            <a:endParaRPr lang="it-IT" sz="2000">
              <a:latin typeface="Arial Rounded MT Bold" charset="0"/>
            </a:endParaRPr>
          </a:p>
          <a:p>
            <a:pPr>
              <a:buFontTx/>
              <a:buBlip>
                <a:blip r:embed="rId2"/>
              </a:buBlip>
            </a:pPr>
            <a:r>
              <a:rPr lang="it-IT" sz="2000">
                <a:latin typeface="Arial Rounded MT Bold" charset="0"/>
              </a:rPr>
              <a:t> DISTACCO DEL PEPTIDE DALLA RESINA</a:t>
            </a:r>
          </a:p>
          <a:p>
            <a:endParaRPr lang="it-IT" sz="2000">
              <a:latin typeface="Arial Rounded MT Bold" charset="0"/>
            </a:endParaRPr>
          </a:p>
          <a:p>
            <a:pPr>
              <a:buFontTx/>
              <a:buBlip>
                <a:blip r:embed="rId2"/>
              </a:buBlip>
            </a:pPr>
            <a:r>
              <a:rPr lang="it-IT" sz="2000">
                <a:latin typeface="Arial Rounded MT Bold" charset="0"/>
              </a:rPr>
              <a:t> PURIFICAZIONE</a:t>
            </a:r>
          </a:p>
        </p:txBody>
      </p:sp>
      <p:sp>
        <p:nvSpPr>
          <p:cNvPr id="8" name="AutoShape 6"/>
          <p:cNvSpPr>
            <a:spLocks noChangeArrowheads="1"/>
          </p:cNvSpPr>
          <p:nvPr/>
        </p:nvSpPr>
        <p:spPr bwMode="auto">
          <a:xfrm>
            <a:off x="252413" y="5160190"/>
            <a:ext cx="1657350" cy="431800"/>
          </a:xfrm>
          <a:prstGeom prst="notchedRightArrow">
            <a:avLst>
              <a:gd name="adj1" fmla="val 50000"/>
              <a:gd name="adj2" fmla="val 95956"/>
            </a:avLst>
          </a:prstGeom>
          <a:gradFill rotWithShape="1">
            <a:gsLst>
              <a:gs pos="0">
                <a:srgbClr val="00FF00"/>
              </a:gs>
              <a:gs pos="50000">
                <a:srgbClr val="0033CC"/>
              </a:gs>
              <a:gs pos="100000">
                <a:srgbClr val="00FF00"/>
              </a:gs>
            </a:gsLst>
            <a:lin ang="5400000" scaled="1"/>
          </a:gradFill>
          <a:ln w="9525">
            <a:solidFill>
              <a:schemeClr val="tx1"/>
            </a:solidFill>
            <a:miter lim="800000"/>
            <a:headEnd/>
            <a:tailEnd/>
          </a:ln>
          <a:effectLst/>
        </p:spPr>
        <p:txBody>
          <a:bodyPr wrap="none" anchor="ctr">
            <a:prstTxWarp prst="textNoShape">
              <a:avLst/>
            </a:prstTxWarp>
          </a:bodyPr>
          <a:lstStyle/>
          <a:p>
            <a:endParaRPr lang="it-IT"/>
          </a:p>
        </p:txBody>
      </p:sp>
      <p:sp>
        <p:nvSpPr>
          <p:cNvPr id="9" name="Text Box 7"/>
          <p:cNvSpPr txBox="1">
            <a:spLocks noChangeArrowheads="1"/>
          </p:cNvSpPr>
          <p:nvPr/>
        </p:nvSpPr>
        <p:spPr bwMode="auto">
          <a:xfrm>
            <a:off x="1979613" y="5022077"/>
            <a:ext cx="1871662" cy="641350"/>
          </a:xfrm>
          <a:prstGeom prst="rect">
            <a:avLst/>
          </a:prstGeom>
          <a:noFill/>
          <a:ln w="9525">
            <a:noFill/>
            <a:miter lim="800000"/>
            <a:headEnd/>
            <a:tailEnd/>
          </a:ln>
          <a:effectLst/>
        </p:spPr>
        <p:txBody>
          <a:bodyPr>
            <a:prstTxWarp prst="textNoShape">
              <a:avLst/>
            </a:prstTxWarp>
            <a:spAutoFit/>
          </a:bodyPr>
          <a:lstStyle/>
          <a:p>
            <a:pPr algn="ctr"/>
            <a:r>
              <a:rPr lang="it-IT">
                <a:latin typeface="Arial Rounded MT Bold" charset="0"/>
              </a:rPr>
              <a:t>GIOCO DI PROTEZIONI</a:t>
            </a:r>
          </a:p>
        </p:txBody>
      </p:sp>
      <p:sp>
        <p:nvSpPr>
          <p:cNvPr id="10" name="AutoShape 8"/>
          <p:cNvSpPr>
            <a:spLocks noChangeArrowheads="1"/>
          </p:cNvSpPr>
          <p:nvPr/>
        </p:nvSpPr>
        <p:spPr bwMode="auto">
          <a:xfrm>
            <a:off x="2700338" y="4079102"/>
            <a:ext cx="2016125" cy="86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00FF00"/>
              </a:gs>
              <a:gs pos="50000">
                <a:srgbClr val="0033CC"/>
              </a:gs>
              <a:gs pos="100000">
                <a:srgbClr val="00FF00"/>
              </a:gs>
            </a:gsLst>
            <a:lin ang="5400000" scaled="1"/>
          </a:gradFill>
          <a:ln w="9525">
            <a:solidFill>
              <a:schemeClr val="tx1"/>
            </a:solidFill>
            <a:miter lim="800000"/>
            <a:headEnd/>
            <a:tailEnd/>
          </a:ln>
          <a:effectLst/>
        </p:spPr>
        <p:txBody>
          <a:bodyPr wrap="none" anchor="ctr">
            <a:prstTxWarp prst="textNoShape">
              <a:avLst/>
            </a:prstTxWarp>
          </a:bodyPr>
          <a:lstStyle/>
          <a:p>
            <a:endParaRPr lang="it-IT"/>
          </a:p>
        </p:txBody>
      </p:sp>
      <p:sp>
        <p:nvSpPr>
          <p:cNvPr id="11" name="AutoShape 9"/>
          <p:cNvSpPr>
            <a:spLocks noChangeArrowheads="1"/>
          </p:cNvSpPr>
          <p:nvPr/>
        </p:nvSpPr>
        <p:spPr bwMode="auto">
          <a:xfrm flipV="1">
            <a:off x="2700338" y="5807890"/>
            <a:ext cx="2016125" cy="86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00FF00"/>
              </a:gs>
              <a:gs pos="50000">
                <a:srgbClr val="0033CC"/>
              </a:gs>
              <a:gs pos="100000">
                <a:srgbClr val="00FF00"/>
              </a:gs>
            </a:gsLst>
            <a:lin ang="5400000" scaled="1"/>
          </a:gradFill>
          <a:ln w="9525">
            <a:solidFill>
              <a:schemeClr val="tx1"/>
            </a:solidFill>
            <a:miter lim="800000"/>
            <a:headEnd/>
            <a:tailEnd/>
          </a:ln>
          <a:effectLst/>
        </p:spPr>
        <p:txBody>
          <a:bodyPr wrap="none" anchor="ctr">
            <a:prstTxWarp prst="textNoShape">
              <a:avLst/>
            </a:prstTxWarp>
          </a:bodyPr>
          <a:lstStyle/>
          <a:p>
            <a:endParaRPr lang="it-IT"/>
          </a:p>
        </p:txBody>
      </p:sp>
      <p:sp>
        <p:nvSpPr>
          <p:cNvPr id="12" name="Text Box 10"/>
          <p:cNvSpPr txBox="1">
            <a:spLocks noChangeArrowheads="1"/>
          </p:cNvSpPr>
          <p:nvPr/>
        </p:nvSpPr>
        <p:spPr bwMode="auto">
          <a:xfrm>
            <a:off x="5219700" y="4061640"/>
            <a:ext cx="2544763" cy="519112"/>
          </a:xfrm>
          <a:prstGeom prst="rect">
            <a:avLst/>
          </a:prstGeom>
          <a:noFill/>
          <a:ln w="9525">
            <a:noFill/>
            <a:miter lim="800000"/>
            <a:headEnd/>
            <a:tailEnd/>
          </a:ln>
          <a:effectLst/>
        </p:spPr>
        <p:txBody>
          <a:bodyPr wrap="none">
            <a:prstTxWarp prst="textNoShape">
              <a:avLst/>
            </a:prstTxWarp>
            <a:spAutoFit/>
          </a:bodyPr>
          <a:lstStyle/>
          <a:p>
            <a:r>
              <a:rPr lang="it-IT" sz="2800" b="1">
                <a:effectLst>
                  <a:outerShdw blurRad="38100" dist="38100" dir="2700000" algn="tl">
                    <a:srgbClr val="FFFFFF"/>
                  </a:outerShdw>
                </a:effectLst>
                <a:latin typeface="Arial Rounded MT Bold" charset="0"/>
              </a:rPr>
              <a:t>Boc/Bzl SPPS</a:t>
            </a:r>
          </a:p>
        </p:txBody>
      </p:sp>
      <p:sp>
        <p:nvSpPr>
          <p:cNvPr id="13" name="Text Box 11"/>
          <p:cNvSpPr txBox="1">
            <a:spLocks noChangeArrowheads="1"/>
          </p:cNvSpPr>
          <p:nvPr/>
        </p:nvSpPr>
        <p:spPr bwMode="auto">
          <a:xfrm>
            <a:off x="5003800" y="6060302"/>
            <a:ext cx="2874963" cy="519113"/>
          </a:xfrm>
          <a:prstGeom prst="rect">
            <a:avLst/>
          </a:prstGeom>
          <a:noFill/>
          <a:ln w="9525">
            <a:noFill/>
            <a:miter lim="800000"/>
            <a:headEnd/>
            <a:tailEnd/>
          </a:ln>
          <a:effectLst/>
        </p:spPr>
        <p:txBody>
          <a:bodyPr wrap="none">
            <a:prstTxWarp prst="textNoShape">
              <a:avLst/>
            </a:prstTxWarp>
            <a:spAutoFit/>
          </a:bodyPr>
          <a:lstStyle/>
          <a:p>
            <a:r>
              <a:rPr lang="it-IT" sz="2800" b="1">
                <a:effectLst>
                  <a:outerShdw blurRad="38100" dist="38100" dir="2700000" algn="tl">
                    <a:srgbClr val="FFFFFF"/>
                  </a:outerShdw>
                </a:effectLst>
                <a:latin typeface="Arial Rounded MT Bold" charset="0"/>
              </a:rPr>
              <a:t>Fmoc/tBu SPPS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908079" y="2353425"/>
            <a:ext cx="7438012" cy="3801406"/>
          </a:xfrm>
          <a:prstGeom prst="rect">
            <a:avLst/>
          </a:prstGeom>
        </p:spPr>
      </p:pic>
      <p:sp>
        <p:nvSpPr>
          <p:cNvPr id="7" name="CasellaDiTesto 6"/>
          <p:cNvSpPr txBox="1"/>
          <p:nvPr/>
        </p:nvSpPr>
        <p:spPr>
          <a:xfrm>
            <a:off x="1055632" y="1484371"/>
            <a:ext cx="2556559" cy="461665"/>
          </a:xfrm>
          <a:prstGeom prst="rect">
            <a:avLst/>
          </a:prstGeom>
          <a:noFill/>
        </p:spPr>
        <p:txBody>
          <a:bodyPr wrap="none" rtlCol="0">
            <a:spAutoFit/>
          </a:bodyPr>
          <a:lstStyle/>
          <a:p>
            <a:r>
              <a:rPr lang="it-IT" sz="2400" b="1" dirty="0" smtClean="0">
                <a:solidFill>
                  <a:schemeClr val="tx2">
                    <a:lumMod val="50000"/>
                    <a:lumOff val="50000"/>
                  </a:schemeClr>
                </a:solidFill>
              </a:rPr>
              <a:t>Più in generale:</a:t>
            </a:r>
            <a:endParaRPr lang="it-IT" sz="2400" b="1" dirty="0">
              <a:solidFill>
                <a:schemeClr val="tx2">
                  <a:lumMod val="50000"/>
                  <a:lumOff val="5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ttangolo 5"/>
          <p:cNvSpPr/>
          <p:nvPr/>
        </p:nvSpPr>
        <p:spPr>
          <a:xfrm>
            <a:off x="763276" y="2572910"/>
            <a:ext cx="1315000" cy="39583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1 7"/>
          <p:cNvCxnSpPr>
            <a:stCxn id="6" idx="3"/>
          </p:cNvCxnSpPr>
          <p:nvPr/>
        </p:nvCxnSpPr>
        <p:spPr>
          <a:xfrm flipV="1">
            <a:off x="2078276" y="2762579"/>
            <a:ext cx="585545" cy="8247"/>
          </a:xfrm>
          <a:prstGeom prst="line">
            <a:avLst/>
          </a:prstGeom>
        </p:spPr>
        <p:style>
          <a:lnRef idx="2">
            <a:schemeClr val="accent1"/>
          </a:lnRef>
          <a:fillRef idx="0">
            <a:schemeClr val="accent1"/>
          </a:fillRef>
          <a:effectRef idx="1">
            <a:schemeClr val="accent1"/>
          </a:effectRef>
          <a:fontRef idx="minor">
            <a:schemeClr val="tx1"/>
          </a:fontRef>
        </p:style>
      </p:cxnSp>
      <p:sp>
        <p:nvSpPr>
          <p:cNvPr id="9" name="Ovale 8"/>
          <p:cNvSpPr/>
          <p:nvPr/>
        </p:nvSpPr>
        <p:spPr>
          <a:xfrm>
            <a:off x="2663821" y="2560540"/>
            <a:ext cx="1500977" cy="404078"/>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1" name="Connettore 1 10"/>
          <p:cNvCxnSpPr>
            <a:stCxn id="9" idx="6"/>
          </p:cNvCxnSpPr>
          <p:nvPr/>
        </p:nvCxnSpPr>
        <p:spPr>
          <a:xfrm>
            <a:off x="4164798" y="2762579"/>
            <a:ext cx="338132" cy="8247"/>
          </a:xfrm>
          <a:prstGeom prst="line">
            <a:avLst/>
          </a:prstGeom>
        </p:spPr>
        <p:style>
          <a:lnRef idx="2">
            <a:schemeClr val="accent1"/>
          </a:lnRef>
          <a:fillRef idx="0">
            <a:schemeClr val="accent1"/>
          </a:fillRef>
          <a:effectRef idx="1">
            <a:schemeClr val="accent1"/>
          </a:effectRef>
          <a:fontRef idx="minor">
            <a:schemeClr val="tx1"/>
          </a:fontRef>
        </p:style>
      </p:cxnSp>
      <p:sp>
        <p:nvSpPr>
          <p:cNvPr id="12" name="Diamante 11"/>
          <p:cNvSpPr/>
          <p:nvPr/>
        </p:nvSpPr>
        <p:spPr>
          <a:xfrm>
            <a:off x="4502930" y="2556417"/>
            <a:ext cx="1690660" cy="428818"/>
          </a:xfrm>
          <a:prstGeom prst="diamond">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4" name="Connettore 1 13"/>
          <p:cNvCxnSpPr>
            <a:stCxn id="12" idx="3"/>
          </p:cNvCxnSpPr>
          <p:nvPr/>
        </p:nvCxnSpPr>
        <p:spPr>
          <a:xfrm>
            <a:off x="6193590" y="2770826"/>
            <a:ext cx="511323"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Parallelogramma 14"/>
          <p:cNvSpPr/>
          <p:nvPr/>
        </p:nvSpPr>
        <p:spPr>
          <a:xfrm>
            <a:off x="6704913" y="2539923"/>
            <a:ext cx="1789627" cy="445312"/>
          </a:xfrm>
          <a:prstGeom prst="parallelogram">
            <a:avLst/>
          </a:prstGeom>
          <a:solidFill>
            <a:srgbClr val="7EC2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7" name="Connettore 1 16"/>
          <p:cNvCxnSpPr>
            <a:stCxn id="15" idx="4"/>
          </p:cNvCxnSpPr>
          <p:nvPr/>
        </p:nvCxnSpPr>
        <p:spPr>
          <a:xfrm rot="16200000" flipH="1">
            <a:off x="7271929" y="3313033"/>
            <a:ext cx="684460" cy="28864"/>
          </a:xfrm>
          <a:prstGeom prst="line">
            <a:avLst/>
          </a:prstGeom>
        </p:spPr>
        <p:style>
          <a:lnRef idx="2">
            <a:schemeClr val="accent1"/>
          </a:lnRef>
          <a:fillRef idx="0">
            <a:schemeClr val="accent1"/>
          </a:fillRef>
          <a:effectRef idx="1">
            <a:schemeClr val="accent1"/>
          </a:effectRef>
          <a:fontRef idx="minor">
            <a:schemeClr val="tx1"/>
          </a:fontRef>
        </p:style>
      </p:cxnSp>
      <p:sp>
        <p:nvSpPr>
          <p:cNvPr id="18" name="Esplosione 1 17"/>
          <p:cNvSpPr/>
          <p:nvPr/>
        </p:nvSpPr>
        <p:spPr>
          <a:xfrm>
            <a:off x="6318329" y="3290355"/>
            <a:ext cx="2620524" cy="1464786"/>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923677" y="2591162"/>
            <a:ext cx="937802" cy="369332"/>
          </a:xfrm>
          <a:prstGeom prst="rect">
            <a:avLst/>
          </a:prstGeom>
          <a:noFill/>
        </p:spPr>
        <p:txBody>
          <a:bodyPr wrap="none" rtlCol="0">
            <a:spAutoFit/>
          </a:bodyPr>
          <a:lstStyle/>
          <a:p>
            <a:r>
              <a:rPr lang="it-IT" b="1" dirty="0" smtClean="0"/>
              <a:t>Resina</a:t>
            </a:r>
            <a:endParaRPr lang="it-IT" b="1" dirty="0"/>
          </a:p>
        </p:txBody>
      </p:sp>
      <p:sp>
        <p:nvSpPr>
          <p:cNvPr id="20" name="CasellaDiTesto 19"/>
          <p:cNvSpPr txBox="1"/>
          <p:nvPr/>
        </p:nvSpPr>
        <p:spPr>
          <a:xfrm>
            <a:off x="2773051" y="2566422"/>
            <a:ext cx="1367006" cy="369332"/>
          </a:xfrm>
          <a:prstGeom prst="rect">
            <a:avLst/>
          </a:prstGeom>
          <a:noFill/>
        </p:spPr>
        <p:txBody>
          <a:bodyPr wrap="none" rtlCol="0">
            <a:spAutoFit/>
          </a:bodyPr>
          <a:lstStyle/>
          <a:p>
            <a:r>
              <a:rPr lang="it-IT" b="1" dirty="0" smtClean="0"/>
              <a:t>Spaziatore</a:t>
            </a:r>
            <a:endParaRPr lang="it-IT" b="1" dirty="0"/>
          </a:p>
        </p:txBody>
      </p:sp>
      <p:sp>
        <p:nvSpPr>
          <p:cNvPr id="21" name="CasellaDiTesto 20"/>
          <p:cNvSpPr txBox="1"/>
          <p:nvPr/>
        </p:nvSpPr>
        <p:spPr>
          <a:xfrm>
            <a:off x="4937950" y="2582914"/>
            <a:ext cx="881334" cy="369332"/>
          </a:xfrm>
          <a:prstGeom prst="rect">
            <a:avLst/>
          </a:prstGeom>
          <a:noFill/>
        </p:spPr>
        <p:txBody>
          <a:bodyPr wrap="none" rtlCol="0">
            <a:spAutoFit/>
          </a:bodyPr>
          <a:lstStyle/>
          <a:p>
            <a:r>
              <a:rPr lang="it-IT" b="1" dirty="0" err="1" smtClean="0"/>
              <a:t>Linker</a:t>
            </a:r>
            <a:endParaRPr lang="it-IT" b="1" dirty="0"/>
          </a:p>
        </p:txBody>
      </p:sp>
      <p:sp>
        <p:nvSpPr>
          <p:cNvPr id="22" name="CasellaDiTesto 21"/>
          <p:cNvSpPr txBox="1"/>
          <p:nvPr/>
        </p:nvSpPr>
        <p:spPr>
          <a:xfrm>
            <a:off x="7038653" y="2510804"/>
            <a:ext cx="1122147" cy="523220"/>
          </a:xfrm>
          <a:prstGeom prst="rect">
            <a:avLst/>
          </a:prstGeom>
          <a:noFill/>
        </p:spPr>
        <p:txBody>
          <a:bodyPr wrap="none" rtlCol="0">
            <a:spAutoFit/>
          </a:bodyPr>
          <a:lstStyle/>
          <a:p>
            <a:r>
              <a:rPr lang="it-IT" sz="1400" b="1" dirty="0" smtClean="0"/>
              <a:t>Gruppo</a:t>
            </a:r>
          </a:p>
          <a:p>
            <a:r>
              <a:rPr lang="it-IT" sz="1400" b="1" dirty="0" smtClean="0"/>
              <a:t>Funzionale</a:t>
            </a:r>
            <a:endParaRPr lang="it-IT" sz="1400" b="1" dirty="0"/>
          </a:p>
        </p:txBody>
      </p:sp>
      <p:sp>
        <p:nvSpPr>
          <p:cNvPr id="23" name="CasellaDiTesto 22"/>
          <p:cNvSpPr txBox="1"/>
          <p:nvPr/>
        </p:nvSpPr>
        <p:spPr>
          <a:xfrm>
            <a:off x="6968722" y="3785146"/>
            <a:ext cx="1192078" cy="369332"/>
          </a:xfrm>
          <a:prstGeom prst="rect">
            <a:avLst/>
          </a:prstGeom>
          <a:noFill/>
        </p:spPr>
        <p:txBody>
          <a:bodyPr wrap="none" rtlCol="0">
            <a:spAutoFit/>
          </a:bodyPr>
          <a:lstStyle/>
          <a:p>
            <a:r>
              <a:rPr lang="it-IT" b="1" dirty="0" smtClean="0"/>
              <a:t>Molecola</a:t>
            </a:r>
            <a:endParaRPr lang="it-IT" b="1" dirty="0"/>
          </a:p>
        </p:txBody>
      </p:sp>
      <p:sp>
        <p:nvSpPr>
          <p:cNvPr id="24" name="CasellaDiTesto 23"/>
          <p:cNvSpPr txBox="1"/>
          <p:nvPr/>
        </p:nvSpPr>
        <p:spPr>
          <a:xfrm>
            <a:off x="458714" y="1204059"/>
            <a:ext cx="2439640" cy="461665"/>
          </a:xfrm>
          <a:prstGeom prst="rect">
            <a:avLst/>
          </a:prstGeom>
          <a:noFill/>
        </p:spPr>
        <p:txBody>
          <a:bodyPr wrap="none" rtlCol="0">
            <a:spAutoFit/>
          </a:bodyPr>
          <a:lstStyle/>
          <a:p>
            <a:r>
              <a:rPr lang="it-IT" sz="2400" b="1" dirty="0" smtClean="0">
                <a:solidFill>
                  <a:schemeClr val="accent5">
                    <a:lumMod val="75000"/>
                  </a:schemeClr>
                </a:solidFill>
              </a:rPr>
              <a:t>Semplificando:</a:t>
            </a:r>
            <a:endParaRPr lang="it-IT" sz="2400" b="1" dirty="0">
              <a:solidFill>
                <a:schemeClr val="accent5">
                  <a:lumMod val="75000"/>
                </a:schemeClr>
              </a:solidFill>
            </a:endParaRPr>
          </a:p>
        </p:txBody>
      </p:sp>
      <p:sp>
        <p:nvSpPr>
          <p:cNvPr id="25" name="Rettangolo 24"/>
          <p:cNvSpPr/>
          <p:nvPr/>
        </p:nvSpPr>
        <p:spPr>
          <a:xfrm>
            <a:off x="191130" y="3900597"/>
            <a:ext cx="6002460" cy="2554545"/>
          </a:xfrm>
          <a:prstGeom prst="rect">
            <a:avLst/>
          </a:prstGeom>
        </p:spPr>
        <p:txBody>
          <a:bodyPr wrap="square">
            <a:spAutoFit/>
          </a:bodyPr>
          <a:lstStyle/>
          <a:p>
            <a:pPr algn="just"/>
            <a:r>
              <a:rPr lang="it-IT" sz="1600" b="1" dirty="0" smtClean="0">
                <a:solidFill>
                  <a:schemeClr val="tx2">
                    <a:lumMod val="75000"/>
                    <a:lumOff val="25000"/>
                  </a:schemeClr>
                </a:solidFill>
              </a:rPr>
              <a:t>L’aggancio alla resina della molecola sulla quale si fa avvenire la reazione per la formazione della libreria avviene attraverso il </a:t>
            </a:r>
            <a:r>
              <a:rPr lang="it-IT" sz="1600" b="1" dirty="0" err="1" smtClean="0">
                <a:solidFill>
                  <a:schemeClr val="tx2">
                    <a:lumMod val="75000"/>
                    <a:lumOff val="25000"/>
                  </a:schemeClr>
                </a:solidFill>
              </a:rPr>
              <a:t>linker</a:t>
            </a:r>
            <a:r>
              <a:rPr lang="it-IT" sz="1600" b="1" dirty="0" smtClean="0">
                <a:solidFill>
                  <a:schemeClr val="tx2">
                    <a:lumMod val="75000"/>
                    <a:lumOff val="25000"/>
                  </a:schemeClr>
                </a:solidFill>
              </a:rPr>
              <a:t>, un gruppo protettivo bifunzionale che unisce temporaneamente il supporto solido alla molecola da modificare. Il legame che unisce il </a:t>
            </a:r>
            <a:r>
              <a:rPr lang="it-IT" sz="1600" b="1" dirty="0" err="1" smtClean="0">
                <a:solidFill>
                  <a:schemeClr val="tx2">
                    <a:lumMod val="75000"/>
                    <a:lumOff val="25000"/>
                  </a:schemeClr>
                </a:solidFill>
              </a:rPr>
              <a:t>linker</a:t>
            </a:r>
            <a:r>
              <a:rPr lang="it-IT" sz="1600" b="1" dirty="0" smtClean="0">
                <a:solidFill>
                  <a:schemeClr val="tx2">
                    <a:lumMod val="75000"/>
                    <a:lumOff val="25000"/>
                  </a:schemeClr>
                </a:solidFill>
              </a:rPr>
              <a:t> alla fase solida ha normalmente maggiore stabilità rispetto al legame che lo lega al substrato e ciò consente il distacco selettivo della molecola dal </a:t>
            </a:r>
            <a:r>
              <a:rPr lang="it-IT" sz="1600" b="1" dirty="0" err="1" smtClean="0">
                <a:solidFill>
                  <a:schemeClr val="tx2">
                    <a:lumMod val="75000"/>
                    <a:lumOff val="25000"/>
                  </a:schemeClr>
                </a:solidFill>
              </a:rPr>
              <a:t>linker</a:t>
            </a:r>
            <a:r>
              <a:rPr lang="it-IT" sz="1600" b="1" dirty="0" smtClean="0">
                <a:solidFill>
                  <a:schemeClr val="tx2">
                    <a:lumMod val="75000"/>
                    <a:lumOff val="25000"/>
                  </a:schemeClr>
                </a:solidFill>
              </a:rPr>
              <a:t> alla fine della sequenza di reazioni programmata per la costruzione della libreria.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77299" y="1006143"/>
            <a:ext cx="2403723" cy="461665"/>
          </a:xfrm>
          <a:prstGeom prst="rect">
            <a:avLst/>
          </a:prstGeom>
          <a:noFill/>
        </p:spPr>
        <p:txBody>
          <a:bodyPr wrap="none" rtlCol="0">
            <a:spAutoFit/>
          </a:bodyPr>
          <a:lstStyle/>
          <a:p>
            <a:r>
              <a:rPr lang="it-IT" sz="2400" b="1" dirty="0" smtClean="0">
                <a:solidFill>
                  <a:schemeClr val="accent4">
                    <a:lumMod val="75000"/>
                  </a:schemeClr>
                </a:solidFill>
              </a:rPr>
              <a:t>Supporti solidi</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944180" y="1782586"/>
            <a:ext cx="7298047" cy="440329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403958" y="1741583"/>
            <a:ext cx="6026701" cy="4946256"/>
          </a:xfrm>
          <a:prstGeom prst="rect">
            <a:avLst/>
          </a:prstGeom>
        </p:spPr>
      </p:pic>
      <p:sp>
        <p:nvSpPr>
          <p:cNvPr id="7" name="CasellaDiTesto 6"/>
          <p:cNvSpPr txBox="1"/>
          <p:nvPr/>
        </p:nvSpPr>
        <p:spPr>
          <a:xfrm>
            <a:off x="577299" y="1006143"/>
            <a:ext cx="2403723" cy="461665"/>
          </a:xfrm>
          <a:prstGeom prst="rect">
            <a:avLst/>
          </a:prstGeom>
          <a:noFill/>
        </p:spPr>
        <p:txBody>
          <a:bodyPr wrap="none" rtlCol="0">
            <a:spAutoFit/>
          </a:bodyPr>
          <a:lstStyle/>
          <a:p>
            <a:r>
              <a:rPr lang="it-IT" sz="2400" b="1" dirty="0" smtClean="0">
                <a:solidFill>
                  <a:schemeClr val="accent4">
                    <a:lumMod val="75000"/>
                  </a:schemeClr>
                </a:solidFill>
              </a:rPr>
              <a:t>Supporti solidi</a:t>
            </a:r>
            <a:endParaRPr lang="it-IT" sz="2400" b="1" dirty="0">
              <a:solidFill>
                <a:schemeClr val="accent4">
                  <a:lumMod val="7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547517"/>
            <a:ext cx="8229600" cy="1143000"/>
          </a:xfrm>
        </p:spPr>
        <p:txBody>
          <a:bodyPr/>
          <a:lstStyle/>
          <a:p>
            <a:pPr eaLnBrk="1" hangingPunct="1">
              <a:defRPr/>
            </a:pPr>
            <a:r>
              <a:rPr lang="it-IT" b="1">
                <a:solidFill>
                  <a:srgbClr val="FF6600"/>
                </a:solidFill>
                <a:effectLst>
                  <a:outerShdw blurRad="38100" dist="38100" dir="2700000" algn="tl">
                    <a:srgbClr val="000000"/>
                  </a:outerShdw>
                </a:effectLst>
                <a:latin typeface="Arial Rounded MT Bold" charset="0"/>
                <a:ea typeface="+mj-ea"/>
                <a:cs typeface="+mj-cs"/>
              </a:rPr>
              <a:t>Scelta della Resina</a:t>
            </a:r>
          </a:p>
        </p:txBody>
      </p:sp>
      <p:sp>
        <p:nvSpPr>
          <p:cNvPr id="7" name="Rectangle 5"/>
          <p:cNvSpPr txBox="1">
            <a:spLocks noChangeArrowheads="1"/>
          </p:cNvSpPr>
          <p:nvPr/>
        </p:nvSpPr>
        <p:spPr bwMode="auto">
          <a:xfrm>
            <a:off x="457200" y="210326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Blip>
                <a:blip r:embed="rId2"/>
              </a:buBlip>
              <a:tabLst/>
              <a:defRPr/>
            </a:pP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Non deve essere solubile nei solventi utilizzati durante la sintesi</a:t>
            </a:r>
          </a:p>
          <a:p>
            <a:pPr marL="342900" marR="0" lvl="0" indent="-342900" algn="l" defTabSz="914400" rtl="0" eaLnBrk="1" fontAlgn="base" latinLnBrk="0" hangingPunct="1">
              <a:lnSpc>
                <a:spcPct val="100000"/>
              </a:lnSpc>
              <a:spcBef>
                <a:spcPct val="20000"/>
              </a:spcBef>
              <a:spcAft>
                <a:spcPct val="0"/>
              </a:spcAft>
              <a:buClrTx/>
              <a:buSzTx/>
              <a:buFontTx/>
              <a:buBlip>
                <a:blip r:embed="rId2"/>
              </a:buBlip>
              <a:tabLst/>
              <a:defRPr/>
            </a:pP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Deve contenere siti reattivi (</a:t>
            </a:r>
            <a:r>
              <a:rPr kumimoji="0" lang="it-IT" sz="2400" b="0" i="1"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linkers</a:t>
            </a: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 per permettere l’attacco del primo aa tramite la funzione carbossilica</a:t>
            </a:r>
          </a:p>
          <a:p>
            <a:pPr marL="342900" marR="0" lvl="0" indent="-342900" algn="l" defTabSz="914400" rtl="0" eaLnBrk="1" fontAlgn="base" latinLnBrk="0" hangingPunct="1">
              <a:lnSpc>
                <a:spcPct val="100000"/>
              </a:lnSpc>
              <a:spcBef>
                <a:spcPct val="20000"/>
              </a:spcBef>
              <a:spcAft>
                <a:spcPct val="0"/>
              </a:spcAft>
              <a:buClrTx/>
              <a:buSzTx/>
              <a:buFontTx/>
              <a:buBlip>
                <a:blip r:embed="rId2"/>
              </a:buBlip>
              <a:tabLst/>
              <a:defRPr/>
            </a:pP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Deve essere stabile nelle condizioni di </a:t>
            </a:r>
            <a:r>
              <a:rPr kumimoji="0" lang="it-IT" sz="2400" b="0" i="1"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coupling</a:t>
            </a: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-deprotezione</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La resina deve subire un rigonfiamento (</a:t>
            </a:r>
            <a:r>
              <a:rPr kumimoji="0" lang="it-IT" sz="2400" b="0" i="1"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swelling</a:t>
            </a: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 per favorire la penetrazione dei reagenti nei granuli</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it-IT" sz="2400" b="0" i="1"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Loading</a:t>
            </a:r>
            <a:r>
              <a:rPr kumimoji="0" lang="it-IT" sz="2400" b="0" i="0" u="none" strike="noStrike" kern="0" cap="none" spc="0" normalizeH="0" baseline="0" noProof="0" smtClean="0">
                <a:ln>
                  <a:noFill/>
                </a:ln>
                <a:solidFill>
                  <a:schemeClr val="tx1"/>
                </a:solidFill>
                <a:effectLst/>
                <a:uLnTx/>
                <a:uFillTx/>
                <a:latin typeface="Arial Rounded MT Bold" charset="0"/>
                <a:ea typeface="ＭＳ Ｐゴシック" charset="-128"/>
                <a:cs typeface="ＭＳ Ｐゴシック" charset="-128"/>
              </a:rPr>
              <a:t>: mmol di gruppo funzionale per g di resina</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endParaRPr kumimoji="0" lang="it-IT" sz="2400" b="0" i="0" u="none" strike="noStrike" kern="0" cap="none" spc="0" normalizeH="0" baseline="0" noProof="0">
              <a:ln>
                <a:noFill/>
              </a:ln>
              <a:solidFill>
                <a:schemeClr val="tx1"/>
              </a:solidFill>
              <a:effectLst/>
              <a:uLnTx/>
              <a:uFillTx/>
              <a:latin typeface="Arial Rounded MT Bold" charset="0"/>
              <a:ea typeface="ＭＳ Ｐゴシック" charset="-128"/>
              <a:cs typeface="ＭＳ Ｐゴシック"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8" name="CasellaDiTesto 7"/>
          <p:cNvSpPr txBox="1"/>
          <p:nvPr/>
        </p:nvSpPr>
        <p:spPr>
          <a:xfrm>
            <a:off x="577299" y="1006143"/>
            <a:ext cx="7214235" cy="461665"/>
          </a:xfrm>
          <a:prstGeom prst="rect">
            <a:avLst/>
          </a:prstGeom>
          <a:noFill/>
        </p:spPr>
        <p:txBody>
          <a:bodyPr wrap="none" rtlCol="0">
            <a:spAutoFit/>
          </a:bodyPr>
          <a:lstStyle/>
          <a:p>
            <a:r>
              <a:rPr lang="it-IT" sz="2400" b="1" dirty="0" smtClean="0">
                <a:solidFill>
                  <a:schemeClr val="accent4">
                    <a:lumMod val="75000"/>
                  </a:schemeClr>
                </a:solidFill>
              </a:rPr>
              <a:t>Supporti solidi: resine </a:t>
            </a:r>
            <a:r>
              <a:rPr lang="it-IT" sz="2400" b="1" dirty="0" err="1" smtClean="0">
                <a:solidFill>
                  <a:schemeClr val="accent4">
                    <a:lumMod val="75000"/>
                  </a:schemeClr>
                </a:solidFill>
              </a:rPr>
              <a:t>polistireniche</a:t>
            </a:r>
            <a:r>
              <a:rPr lang="it-IT" sz="2400" b="1" dirty="0" smtClean="0">
                <a:solidFill>
                  <a:schemeClr val="accent4">
                    <a:lumMod val="75000"/>
                  </a:schemeClr>
                </a:solidFill>
              </a:rPr>
              <a:t> (PS/DVB)</a:t>
            </a:r>
            <a:endParaRPr lang="it-IT" sz="2400" b="1" dirty="0">
              <a:solidFill>
                <a:schemeClr val="accent4">
                  <a:lumMod val="75000"/>
                </a:schemeClr>
              </a:solidFill>
            </a:endParaRPr>
          </a:p>
        </p:txBody>
      </p:sp>
      <p:sp>
        <p:nvSpPr>
          <p:cNvPr id="9" name="CasellaDiTesto 8"/>
          <p:cNvSpPr txBox="1"/>
          <p:nvPr/>
        </p:nvSpPr>
        <p:spPr>
          <a:xfrm>
            <a:off x="763276" y="1467808"/>
            <a:ext cx="7602151" cy="5170646"/>
          </a:xfrm>
          <a:prstGeom prst="rect">
            <a:avLst/>
          </a:prstGeom>
          <a:noFill/>
        </p:spPr>
        <p:txBody>
          <a:bodyPr wrap="square" rtlCol="0">
            <a:spAutoFit/>
          </a:bodyPr>
          <a:lstStyle/>
          <a:p>
            <a:pPr algn="just"/>
            <a:r>
              <a:rPr lang="it-IT" sz="1500" b="1" dirty="0" smtClean="0">
                <a:solidFill>
                  <a:srgbClr val="0000FF"/>
                </a:solidFill>
                <a:latin typeface="Arial Black"/>
              </a:rPr>
              <a:t>Il polistirene </a:t>
            </a:r>
            <a:r>
              <a:rPr lang="it-IT" sz="1500" b="1" dirty="0" err="1" smtClean="0">
                <a:solidFill>
                  <a:srgbClr val="0000FF"/>
                </a:solidFill>
                <a:latin typeface="Arial Black"/>
              </a:rPr>
              <a:t>cross-linked</a:t>
            </a:r>
            <a:r>
              <a:rPr lang="it-IT" sz="1500" b="1" dirty="0" smtClean="0">
                <a:solidFill>
                  <a:srgbClr val="0000FF"/>
                </a:solidFill>
                <a:latin typeface="Arial Black"/>
              </a:rPr>
              <a:t>, inizialmente utilizzato da </a:t>
            </a:r>
            <a:r>
              <a:rPr lang="it-IT" sz="1500" b="1" dirty="0" err="1" smtClean="0">
                <a:solidFill>
                  <a:srgbClr val="0000FF"/>
                </a:solidFill>
                <a:latin typeface="Arial Black"/>
              </a:rPr>
              <a:t>Merrifield</a:t>
            </a:r>
            <a:r>
              <a:rPr lang="it-IT" sz="1500" b="1" dirty="0" smtClean="0">
                <a:solidFill>
                  <a:srgbClr val="0000FF"/>
                </a:solidFill>
                <a:latin typeface="Arial Black"/>
              </a:rPr>
              <a:t>, è ancora uno dei supporti solidi più utilizzati. Le sue proprietà chimico-fisiche dipendono strettamente dal grado di cross-</a:t>
            </a:r>
            <a:r>
              <a:rPr lang="it-IT" sz="1500" b="1" dirty="0" err="1" smtClean="0">
                <a:solidFill>
                  <a:srgbClr val="0000FF"/>
                </a:solidFill>
                <a:latin typeface="Arial Black"/>
              </a:rPr>
              <a:t>linking</a:t>
            </a:r>
            <a:r>
              <a:rPr lang="it-IT" sz="1500" b="1" dirty="0" smtClean="0">
                <a:solidFill>
                  <a:srgbClr val="0000FF"/>
                </a:solidFill>
                <a:latin typeface="Arial Black"/>
              </a:rPr>
              <a:t> del polistirene. L’aggiunta dell’1% di </a:t>
            </a:r>
            <a:r>
              <a:rPr lang="it-IT" sz="1500" b="1" dirty="0" err="1" smtClean="0">
                <a:solidFill>
                  <a:srgbClr val="0000FF"/>
                </a:solidFill>
                <a:latin typeface="Arial Black"/>
              </a:rPr>
              <a:t>divinylbenzene</a:t>
            </a:r>
            <a:r>
              <a:rPr lang="it-IT" sz="1500" b="1" dirty="0" smtClean="0">
                <a:solidFill>
                  <a:srgbClr val="0000FF"/>
                </a:solidFill>
                <a:latin typeface="Arial Black"/>
              </a:rPr>
              <a:t> (DVB) come agente di </a:t>
            </a:r>
            <a:r>
              <a:rPr lang="it-IT" sz="1500" b="1" dirty="0" err="1" smtClean="0">
                <a:solidFill>
                  <a:srgbClr val="0000FF"/>
                </a:solidFill>
                <a:latin typeface="Arial Black"/>
              </a:rPr>
              <a:t>cross–linking</a:t>
            </a:r>
            <a:r>
              <a:rPr lang="it-IT" sz="1500" b="1" dirty="0" smtClean="0">
                <a:solidFill>
                  <a:srgbClr val="0000FF"/>
                </a:solidFill>
                <a:latin typeface="Arial Black"/>
              </a:rPr>
              <a:t> si è rivelata una scelta che permette un giusto compromesso fra un buon grado di rigonfiamento (che si ottiene con un basso grado di </a:t>
            </a:r>
            <a:r>
              <a:rPr lang="it-IT" sz="1500" b="1" dirty="0" err="1" smtClean="0">
                <a:solidFill>
                  <a:srgbClr val="0000FF"/>
                </a:solidFill>
                <a:latin typeface="Arial Black"/>
              </a:rPr>
              <a:t>cross-linking</a:t>
            </a:r>
            <a:r>
              <a:rPr lang="it-IT" sz="1500" b="1" dirty="0" smtClean="0">
                <a:solidFill>
                  <a:srgbClr val="0000FF"/>
                </a:solidFill>
                <a:latin typeface="Arial Black"/>
              </a:rPr>
              <a:t>) ed una elevata stabilità meccanica (che si ottiene con un alto grado di </a:t>
            </a:r>
            <a:r>
              <a:rPr lang="it-IT" sz="1500" b="1" dirty="0" err="1" smtClean="0">
                <a:solidFill>
                  <a:srgbClr val="0000FF"/>
                </a:solidFill>
                <a:latin typeface="Arial Black"/>
              </a:rPr>
              <a:t>cross-linking</a:t>
            </a:r>
            <a:r>
              <a:rPr lang="it-IT" sz="1500" b="1" dirty="0" smtClean="0">
                <a:solidFill>
                  <a:srgbClr val="0000FF"/>
                </a:solidFill>
                <a:latin typeface="Arial Black"/>
              </a:rPr>
              <a:t>). La resina che si ottiene ha buone capacità di rigonfiamento in molti solventi diversi, specialmente nei solventi comunemente utilizzati per la sintesi in fase solida, come il </a:t>
            </a:r>
            <a:r>
              <a:rPr lang="it-IT" sz="1500" b="1" dirty="0" err="1" smtClean="0">
                <a:solidFill>
                  <a:srgbClr val="0000FF"/>
                </a:solidFill>
                <a:latin typeface="Arial Black"/>
              </a:rPr>
              <a:t>diclorometano</a:t>
            </a:r>
            <a:r>
              <a:rPr lang="it-IT" sz="1500" b="1" dirty="0" smtClean="0">
                <a:solidFill>
                  <a:srgbClr val="0000FF"/>
                </a:solidFill>
                <a:latin typeface="Arial Black"/>
              </a:rPr>
              <a:t> e la </a:t>
            </a:r>
            <a:r>
              <a:rPr lang="it-IT" sz="1500" b="1" dirty="0" err="1" smtClean="0">
                <a:solidFill>
                  <a:srgbClr val="0000FF"/>
                </a:solidFill>
                <a:latin typeface="Arial Black"/>
              </a:rPr>
              <a:t>N</a:t>
            </a:r>
            <a:r>
              <a:rPr lang="it-IT" sz="1500" b="1" dirty="0" smtClean="0">
                <a:solidFill>
                  <a:srgbClr val="0000FF"/>
                </a:solidFill>
                <a:latin typeface="Arial Black"/>
              </a:rPr>
              <a:t>,</a:t>
            </a:r>
            <a:r>
              <a:rPr lang="it-IT" sz="1500" b="1" dirty="0" err="1" smtClean="0">
                <a:solidFill>
                  <a:srgbClr val="0000FF"/>
                </a:solidFill>
                <a:latin typeface="Arial Black"/>
              </a:rPr>
              <a:t>N-dimetilformammide</a:t>
            </a:r>
            <a:r>
              <a:rPr lang="it-IT" sz="1500" b="1" dirty="0" smtClean="0">
                <a:solidFill>
                  <a:srgbClr val="0000FF"/>
                </a:solidFill>
                <a:latin typeface="Arial Black"/>
              </a:rPr>
              <a:t>, ed in altri solventi </a:t>
            </a:r>
            <a:r>
              <a:rPr lang="it-IT" sz="1500" b="1" dirty="0" err="1" smtClean="0">
                <a:solidFill>
                  <a:srgbClr val="0000FF"/>
                </a:solidFill>
                <a:latin typeface="Arial Black"/>
              </a:rPr>
              <a:t>aprotici</a:t>
            </a:r>
            <a:r>
              <a:rPr lang="it-IT" sz="1500" b="1" dirty="0" smtClean="0">
                <a:solidFill>
                  <a:srgbClr val="0000FF"/>
                </a:solidFill>
                <a:latin typeface="Arial Black"/>
              </a:rPr>
              <a:t> come </a:t>
            </a:r>
            <a:r>
              <a:rPr lang="it-IT" sz="1500" b="1" dirty="0" err="1" smtClean="0">
                <a:solidFill>
                  <a:srgbClr val="0000FF"/>
                </a:solidFill>
                <a:latin typeface="Arial Black"/>
              </a:rPr>
              <a:t>tetraidrofurano</a:t>
            </a:r>
            <a:r>
              <a:rPr lang="it-IT" sz="1500" b="1" dirty="0" smtClean="0">
                <a:solidFill>
                  <a:srgbClr val="0000FF"/>
                </a:solidFill>
                <a:latin typeface="Arial Black"/>
              </a:rPr>
              <a:t>, cloroformio e </a:t>
            </a:r>
            <a:r>
              <a:rPr lang="it-IT" sz="1500" b="1" dirty="0" err="1" smtClean="0">
                <a:solidFill>
                  <a:srgbClr val="0000FF"/>
                </a:solidFill>
                <a:latin typeface="Arial Black"/>
              </a:rPr>
              <a:t>diclorometano</a:t>
            </a:r>
            <a:r>
              <a:rPr lang="it-IT" sz="1500" b="1" dirty="0" smtClean="0">
                <a:solidFill>
                  <a:srgbClr val="0000FF"/>
                </a:solidFill>
                <a:latin typeface="Arial Black"/>
              </a:rPr>
              <a:t>. Inoltre, è abbastanza stabile da garantire una buona filtrabilità ed essere manipolato senza problemi. La </a:t>
            </a:r>
            <a:r>
              <a:rPr lang="it-IT" sz="1500" b="1" dirty="0" err="1" smtClean="0">
                <a:solidFill>
                  <a:srgbClr val="0000FF"/>
                </a:solidFill>
                <a:latin typeface="Arial Black"/>
              </a:rPr>
              <a:t>idrofobicità</a:t>
            </a:r>
            <a:r>
              <a:rPr lang="it-IT" sz="1500" b="1" dirty="0" smtClean="0">
                <a:solidFill>
                  <a:srgbClr val="0000FF"/>
                </a:solidFill>
                <a:latin typeface="Arial Black"/>
              </a:rPr>
              <a:t> del polimero è comunque problematica. Da una parte infatti ciò previene l’uso di solventi polari, come acqua, etanolo e metanolo; d’altra parte ciò può causare un aumento del </a:t>
            </a:r>
            <a:r>
              <a:rPr lang="it-IT" sz="1500" b="1" dirty="0" err="1" smtClean="0">
                <a:solidFill>
                  <a:srgbClr val="0000FF"/>
                </a:solidFill>
                <a:latin typeface="Arial Black"/>
              </a:rPr>
              <a:t>folding</a:t>
            </a:r>
            <a:r>
              <a:rPr lang="it-IT" sz="1500" b="1" dirty="0" smtClean="0">
                <a:solidFill>
                  <a:srgbClr val="0000FF"/>
                </a:solidFill>
                <a:latin typeface="Arial Black"/>
              </a:rPr>
              <a:t> delle catene idrofile del polimero, poiché i peptidi tendono a saturare i gruppi donatori e accettori di legame idrogeno. Il risultato in questi casi può essere un </a:t>
            </a:r>
            <a:r>
              <a:rPr lang="it-IT" sz="1500" b="1" dirty="0" err="1" smtClean="0">
                <a:solidFill>
                  <a:srgbClr val="0000FF"/>
                </a:solidFill>
                <a:latin typeface="Arial Black"/>
              </a:rPr>
              <a:t>coupling</a:t>
            </a:r>
            <a:r>
              <a:rPr lang="it-IT" sz="1500" b="1" dirty="0" smtClean="0">
                <a:solidFill>
                  <a:srgbClr val="0000FF"/>
                </a:solidFill>
                <a:latin typeface="Arial Black"/>
              </a:rPr>
              <a:t> insufficiente e delle rese basse. Inoltre, la stabilità termica del polimero è limitata (temperatura massima ≈125°C). Non è possibile utilizzare forti elettrofili e operare in condizioni fortemente ossidanti. </a:t>
            </a:r>
            <a:endParaRPr lang="it-IT" sz="1500" b="1" dirty="0">
              <a:solidFill>
                <a:srgbClr val="0000FF"/>
              </a:solidFill>
              <a:latin typeface="Arial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ep2"/>
          <p:cNvPicPr>
            <a:picLocks noChangeAspect="1" noChangeArrowheads="1"/>
          </p:cNvPicPr>
          <p:nvPr/>
        </p:nvPicPr>
        <p:blipFill>
          <a:blip r:embed="rId2"/>
          <a:srcRect/>
          <a:stretch>
            <a:fillRect/>
          </a:stretch>
        </p:blipFill>
        <p:spPr bwMode="auto">
          <a:xfrm>
            <a:off x="400985" y="1966090"/>
            <a:ext cx="8634413" cy="3930650"/>
          </a:xfrm>
          <a:prstGeom prst="rect">
            <a:avLst/>
          </a:prstGeom>
          <a:noFill/>
          <a:ln w="9525">
            <a:noFill/>
            <a:miter lim="800000"/>
            <a:headEnd/>
            <a:tailEnd/>
          </a:ln>
        </p:spPr>
      </p:pic>
      <p:sp>
        <p:nvSpPr>
          <p:cNvPr id="5" name="Rectangle 5"/>
          <p:cNvSpPr>
            <a:spLocks noChangeArrowheads="1"/>
          </p:cNvSpPr>
          <p:nvPr/>
        </p:nvSpPr>
        <p:spPr bwMode="auto">
          <a:xfrm>
            <a:off x="394201" y="263888"/>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Line 4"/>
          <p:cNvSpPr>
            <a:spLocks noChangeShapeType="1"/>
          </p:cNvSpPr>
          <p:nvPr/>
        </p:nvSpPr>
        <p:spPr bwMode="auto">
          <a:xfrm>
            <a:off x="458714" y="789497"/>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7" name="CasellaDiTesto 6"/>
          <p:cNvSpPr txBox="1"/>
          <p:nvPr/>
        </p:nvSpPr>
        <p:spPr>
          <a:xfrm>
            <a:off x="458714" y="1006143"/>
            <a:ext cx="7214235" cy="461665"/>
          </a:xfrm>
          <a:prstGeom prst="rect">
            <a:avLst/>
          </a:prstGeom>
          <a:noFill/>
        </p:spPr>
        <p:txBody>
          <a:bodyPr wrap="none" rtlCol="0">
            <a:spAutoFit/>
          </a:bodyPr>
          <a:lstStyle/>
          <a:p>
            <a:r>
              <a:rPr lang="it-IT" sz="2400" b="1" dirty="0" smtClean="0">
                <a:solidFill>
                  <a:schemeClr val="accent4">
                    <a:lumMod val="75000"/>
                  </a:schemeClr>
                </a:solidFill>
              </a:rPr>
              <a:t>Supporti solidi: resine </a:t>
            </a:r>
            <a:r>
              <a:rPr lang="it-IT" sz="2400" b="1" dirty="0" err="1" smtClean="0">
                <a:solidFill>
                  <a:schemeClr val="accent4">
                    <a:lumMod val="75000"/>
                  </a:schemeClr>
                </a:solidFill>
              </a:rPr>
              <a:t>polistireniche</a:t>
            </a:r>
            <a:r>
              <a:rPr lang="it-IT" sz="2400" b="1" dirty="0" smtClean="0">
                <a:solidFill>
                  <a:schemeClr val="accent4">
                    <a:lumMod val="75000"/>
                  </a:schemeClr>
                </a:solidFill>
              </a:rPr>
              <a:t> (PS/DVB)</a:t>
            </a:r>
            <a:endParaRPr lang="it-IT" sz="2400" b="1" dirty="0">
              <a:solidFill>
                <a:schemeClr val="accent4">
                  <a:lumMod val="7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1893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ctangle 7"/>
          <p:cNvSpPr>
            <a:spLocks noChangeArrowheads="1"/>
          </p:cNvSpPr>
          <p:nvPr/>
        </p:nvSpPr>
        <p:spPr bwMode="auto">
          <a:xfrm>
            <a:off x="742950" y="1052513"/>
            <a:ext cx="3373438" cy="488950"/>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2600" b="1" dirty="0">
                <a:solidFill>
                  <a:srgbClr val="000090"/>
                </a:solidFill>
                <a:latin typeface="Comic Sans MS" charset="0"/>
              </a:rPr>
              <a:t>La diversità chimica</a:t>
            </a:r>
          </a:p>
        </p:txBody>
      </p:sp>
      <p:pic>
        <p:nvPicPr>
          <p:cNvPr id="8" name="Picture 8"/>
          <p:cNvPicPr>
            <a:picLocks noChangeAspect="1" noChangeArrowheads="1"/>
          </p:cNvPicPr>
          <p:nvPr/>
        </p:nvPicPr>
        <p:blipFill>
          <a:blip r:embed="rId2"/>
          <a:srcRect/>
          <a:stretch>
            <a:fillRect/>
          </a:stretch>
        </p:blipFill>
        <p:spPr bwMode="auto">
          <a:xfrm>
            <a:off x="1116013" y="1700213"/>
            <a:ext cx="6840537" cy="478155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954916" y="1221956"/>
            <a:ext cx="6950680" cy="517574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77299" y="1006143"/>
            <a:ext cx="6592369" cy="461665"/>
          </a:xfrm>
          <a:prstGeom prst="rect">
            <a:avLst/>
          </a:prstGeom>
          <a:noFill/>
        </p:spPr>
        <p:txBody>
          <a:bodyPr wrap="none" rtlCol="0">
            <a:spAutoFit/>
          </a:bodyPr>
          <a:lstStyle/>
          <a:p>
            <a:r>
              <a:rPr lang="it-IT" sz="2400" b="1" dirty="0" smtClean="0">
                <a:solidFill>
                  <a:schemeClr val="accent4">
                    <a:lumMod val="75000"/>
                  </a:schemeClr>
                </a:solidFill>
              </a:rPr>
              <a:t>Supporti solidi: polimeri </a:t>
            </a:r>
            <a:r>
              <a:rPr lang="it-IT" sz="2400" b="1" dirty="0" err="1" smtClean="0">
                <a:solidFill>
                  <a:schemeClr val="accent4">
                    <a:lumMod val="75000"/>
                  </a:schemeClr>
                </a:solidFill>
              </a:rPr>
              <a:t>poliacrilammidici</a:t>
            </a:r>
            <a:endParaRPr lang="it-IT" sz="2400" b="1" dirty="0">
              <a:solidFill>
                <a:schemeClr val="accent4">
                  <a:lumMod val="75000"/>
                </a:schemeClr>
              </a:solidFill>
            </a:endParaRPr>
          </a:p>
        </p:txBody>
      </p:sp>
      <p:sp>
        <p:nvSpPr>
          <p:cNvPr id="7" name="Rettangolo 6"/>
          <p:cNvSpPr/>
          <p:nvPr/>
        </p:nvSpPr>
        <p:spPr>
          <a:xfrm>
            <a:off x="1147895" y="1583329"/>
            <a:ext cx="6134315" cy="2862323"/>
          </a:xfrm>
          <a:prstGeom prst="rect">
            <a:avLst/>
          </a:prstGeom>
        </p:spPr>
        <p:txBody>
          <a:bodyPr wrap="square">
            <a:spAutoFit/>
          </a:bodyPr>
          <a:lstStyle/>
          <a:p>
            <a:pPr algn="just"/>
            <a:r>
              <a:rPr lang="it-IT" dirty="0" smtClean="0">
                <a:solidFill>
                  <a:schemeClr val="bg2">
                    <a:lumMod val="25000"/>
                  </a:schemeClr>
                </a:solidFill>
                <a:latin typeface="Arial Black"/>
              </a:rPr>
              <a:t>Si tratta di resine gelatinose polari sviluppate negli anni ‘70 e ‘80 sulla base della </a:t>
            </a:r>
            <a:r>
              <a:rPr lang="it-IT" dirty="0" err="1" smtClean="0">
                <a:solidFill>
                  <a:schemeClr val="bg2">
                    <a:lumMod val="25000"/>
                  </a:schemeClr>
                </a:solidFill>
                <a:latin typeface="Arial Black"/>
              </a:rPr>
              <a:t>poliacrilamide</a:t>
            </a:r>
            <a:r>
              <a:rPr lang="it-IT" dirty="0" smtClean="0">
                <a:solidFill>
                  <a:schemeClr val="bg2">
                    <a:lumMod val="25000"/>
                  </a:schemeClr>
                </a:solidFill>
                <a:latin typeface="Arial Black"/>
              </a:rPr>
              <a:t>. I polimeri ottenuti presentavano ottime caratteristiche di rigonfiamento nei solventi polari </a:t>
            </a:r>
            <a:r>
              <a:rPr lang="it-IT" dirty="0" err="1" smtClean="0">
                <a:solidFill>
                  <a:schemeClr val="bg2">
                    <a:lumMod val="25000"/>
                  </a:schemeClr>
                </a:solidFill>
                <a:latin typeface="Arial Black"/>
              </a:rPr>
              <a:t>aprotici</a:t>
            </a:r>
            <a:r>
              <a:rPr lang="it-IT" dirty="0" smtClean="0">
                <a:solidFill>
                  <a:schemeClr val="bg2">
                    <a:lumMod val="25000"/>
                  </a:schemeClr>
                </a:solidFill>
                <a:latin typeface="Arial Black"/>
              </a:rPr>
              <a:t> (DMF, </a:t>
            </a:r>
            <a:r>
              <a:rPr lang="it-IT" dirty="0" err="1" smtClean="0">
                <a:solidFill>
                  <a:schemeClr val="bg2">
                    <a:lumMod val="25000"/>
                  </a:schemeClr>
                </a:solidFill>
                <a:latin typeface="Arial Black"/>
              </a:rPr>
              <a:t>N-metilpirrolidone</a:t>
            </a:r>
            <a:r>
              <a:rPr lang="it-IT" dirty="0" smtClean="0">
                <a:solidFill>
                  <a:schemeClr val="bg2">
                    <a:lumMod val="25000"/>
                  </a:schemeClr>
                </a:solidFill>
                <a:latin typeface="Arial Black"/>
              </a:rPr>
              <a:t> (NMP)) comunemente utilizzati nella sintesi dei peptidi e possedevano inoltre una certa somiglianza con i </a:t>
            </a:r>
            <a:r>
              <a:rPr lang="it-IT" dirty="0" err="1" smtClean="0">
                <a:solidFill>
                  <a:schemeClr val="bg2">
                    <a:lumMod val="25000"/>
                  </a:schemeClr>
                </a:solidFill>
                <a:latin typeface="Arial Black"/>
              </a:rPr>
              <a:t>biopolimeri</a:t>
            </a:r>
            <a:r>
              <a:rPr lang="it-IT" dirty="0" smtClean="0">
                <a:solidFill>
                  <a:schemeClr val="bg2">
                    <a:lumMod val="25000"/>
                  </a:schemeClr>
                </a:solidFill>
                <a:latin typeface="Arial Black"/>
              </a:rPr>
              <a:t> che venivano sintetizzati. Lo </a:t>
            </a:r>
            <a:r>
              <a:rPr lang="it-IT" dirty="0" err="1" smtClean="0">
                <a:solidFill>
                  <a:schemeClr val="bg2">
                    <a:lumMod val="25000"/>
                  </a:schemeClr>
                </a:solidFill>
                <a:latin typeface="Arial Black"/>
              </a:rPr>
              <a:t>swelling</a:t>
            </a:r>
            <a:r>
              <a:rPr lang="it-IT" dirty="0" smtClean="0">
                <a:solidFill>
                  <a:schemeClr val="bg2">
                    <a:lumMod val="25000"/>
                  </a:schemeClr>
                </a:solidFill>
                <a:latin typeface="Arial Black"/>
              </a:rPr>
              <a:t> inoltre avveniva anche nei solventi </a:t>
            </a:r>
            <a:r>
              <a:rPr lang="it-IT" dirty="0" err="1" smtClean="0">
                <a:solidFill>
                  <a:schemeClr val="bg2">
                    <a:lumMod val="25000"/>
                  </a:schemeClr>
                </a:solidFill>
                <a:latin typeface="Arial Black"/>
              </a:rPr>
              <a:t>protici</a:t>
            </a:r>
            <a:r>
              <a:rPr lang="it-IT" dirty="0" smtClean="0">
                <a:solidFill>
                  <a:schemeClr val="bg2">
                    <a:lumMod val="25000"/>
                  </a:schemeClr>
                </a:solidFill>
                <a:latin typeface="Arial Black"/>
              </a:rPr>
              <a:t>. </a:t>
            </a:r>
            <a:endParaRPr lang="it-IT" dirty="0">
              <a:solidFill>
                <a:schemeClr val="bg2">
                  <a:lumMod val="25000"/>
                </a:schemeClr>
              </a:solidFill>
              <a:latin typeface="Arial Black"/>
            </a:endParaRPr>
          </a:p>
        </p:txBody>
      </p:sp>
      <p:pic>
        <p:nvPicPr>
          <p:cNvPr id="8" name="Immagine 7"/>
          <p:cNvPicPr>
            <a:picLocks noChangeAspect="1"/>
          </p:cNvPicPr>
          <p:nvPr/>
        </p:nvPicPr>
        <p:blipFill>
          <a:blip r:embed="rId2"/>
          <a:stretch>
            <a:fillRect/>
          </a:stretch>
        </p:blipFill>
        <p:spPr>
          <a:xfrm>
            <a:off x="3851185" y="4356100"/>
            <a:ext cx="2499101" cy="211297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313488" y="1006143"/>
            <a:ext cx="4742404" cy="461665"/>
          </a:xfrm>
          <a:prstGeom prst="rect">
            <a:avLst/>
          </a:prstGeom>
          <a:noFill/>
        </p:spPr>
        <p:txBody>
          <a:bodyPr wrap="none" rtlCol="0">
            <a:spAutoFit/>
          </a:bodyPr>
          <a:lstStyle/>
          <a:p>
            <a:r>
              <a:rPr lang="it-IT" sz="2400" b="1" dirty="0" smtClean="0">
                <a:solidFill>
                  <a:schemeClr val="accent4">
                    <a:lumMod val="75000"/>
                  </a:schemeClr>
                </a:solidFill>
              </a:rPr>
              <a:t>Supporti solidi: PEG-PS </a:t>
            </a:r>
            <a:r>
              <a:rPr lang="it-IT" sz="2400" b="1" dirty="0" err="1" smtClean="0">
                <a:solidFill>
                  <a:schemeClr val="accent4">
                    <a:lumMod val="75000"/>
                  </a:schemeClr>
                </a:solidFill>
              </a:rPr>
              <a:t>grafts</a:t>
            </a:r>
            <a:endParaRPr lang="it-IT" sz="2400" b="1" dirty="0">
              <a:solidFill>
                <a:schemeClr val="accent4">
                  <a:lumMod val="75000"/>
                </a:schemeClr>
              </a:solidFill>
            </a:endParaRPr>
          </a:p>
        </p:txBody>
      </p:sp>
      <p:sp>
        <p:nvSpPr>
          <p:cNvPr id="7" name="Rettangolo 6"/>
          <p:cNvSpPr/>
          <p:nvPr/>
        </p:nvSpPr>
        <p:spPr>
          <a:xfrm>
            <a:off x="597142" y="1805985"/>
            <a:ext cx="7645085" cy="4278094"/>
          </a:xfrm>
          <a:prstGeom prst="rect">
            <a:avLst/>
          </a:prstGeom>
        </p:spPr>
        <p:txBody>
          <a:bodyPr wrap="square">
            <a:spAutoFit/>
          </a:bodyPr>
          <a:lstStyle/>
          <a:p>
            <a:pPr algn="just"/>
            <a:r>
              <a:rPr lang="it-IT" sz="1600" dirty="0" smtClean="0">
                <a:solidFill>
                  <a:schemeClr val="accent6">
                    <a:lumMod val="75000"/>
                  </a:schemeClr>
                </a:solidFill>
                <a:latin typeface="Arial Black"/>
              </a:rPr>
              <a:t>Si tratta di copolimeri idrofili di polistirene e polietilene glicole (PEG), sviluppati allo scopo di superare gli svantaggi delle resine </a:t>
            </a:r>
            <a:r>
              <a:rPr lang="it-IT" sz="1600" dirty="0" err="1" smtClean="0">
                <a:solidFill>
                  <a:schemeClr val="accent6">
                    <a:lumMod val="75000"/>
                  </a:schemeClr>
                </a:solidFill>
                <a:latin typeface="Arial Black"/>
              </a:rPr>
              <a:t>polistireniche</a:t>
            </a:r>
            <a:r>
              <a:rPr lang="it-IT" sz="1600" dirty="0" smtClean="0">
                <a:solidFill>
                  <a:schemeClr val="accent6">
                    <a:lumMod val="75000"/>
                  </a:schemeClr>
                </a:solidFill>
                <a:latin typeface="Arial Black"/>
              </a:rPr>
              <a:t>, che hanno acquistato molta popolarità soprattutto nelle sintesi organiche in fase solida. Il primo e più rappresentativo è il </a:t>
            </a:r>
            <a:r>
              <a:rPr lang="it-IT" sz="1600" dirty="0" err="1" smtClean="0">
                <a:solidFill>
                  <a:schemeClr val="accent6">
                    <a:lumMod val="75000"/>
                  </a:schemeClr>
                </a:solidFill>
                <a:latin typeface="Arial Black"/>
              </a:rPr>
              <a:t>cosiddeto</a:t>
            </a:r>
            <a:r>
              <a:rPr lang="it-IT" sz="1600" dirty="0" smtClean="0">
                <a:solidFill>
                  <a:schemeClr val="accent6">
                    <a:lumMod val="75000"/>
                  </a:schemeClr>
                </a:solidFill>
                <a:latin typeface="Arial Black"/>
              </a:rPr>
              <a:t> </a:t>
            </a:r>
            <a:r>
              <a:rPr lang="it-IT" sz="1600" dirty="0" err="1" smtClean="0">
                <a:solidFill>
                  <a:schemeClr val="accent6">
                    <a:lumMod val="75000"/>
                  </a:schemeClr>
                </a:solidFill>
                <a:latin typeface="Arial Black"/>
              </a:rPr>
              <a:t>Tentagel</a:t>
            </a:r>
            <a:r>
              <a:rPr lang="it-IT" sz="1600" dirty="0" smtClean="0">
                <a:solidFill>
                  <a:schemeClr val="accent6">
                    <a:lumMod val="75000"/>
                  </a:schemeClr>
                </a:solidFill>
                <a:latin typeface="Arial Black"/>
              </a:rPr>
              <a:t>, in cui le catene di PEG sono attaccate alla matrice </a:t>
            </a:r>
            <a:r>
              <a:rPr lang="it-IT" sz="1600" dirty="0" err="1" smtClean="0">
                <a:solidFill>
                  <a:schemeClr val="accent6">
                    <a:lumMod val="75000"/>
                  </a:schemeClr>
                </a:solidFill>
                <a:latin typeface="Arial Black"/>
              </a:rPr>
              <a:t>polistirenica</a:t>
            </a:r>
            <a:r>
              <a:rPr lang="it-IT" sz="1600" dirty="0" smtClean="0">
                <a:solidFill>
                  <a:schemeClr val="accent6">
                    <a:lumMod val="75000"/>
                  </a:schemeClr>
                </a:solidFill>
                <a:latin typeface="Arial Black"/>
              </a:rPr>
              <a:t> per mezzo di ponti eterei. I gruppi funzionali terminali delle catene dei PEG sono utilizzati per attaccare i composti da sintetizzare. In generale, si utilizza PEG con peso molecolare di alcuni </a:t>
            </a:r>
            <a:r>
              <a:rPr lang="it-IT" sz="1600" dirty="0" err="1" smtClean="0">
                <a:solidFill>
                  <a:schemeClr val="accent6">
                    <a:lumMod val="75000"/>
                  </a:schemeClr>
                </a:solidFill>
                <a:latin typeface="Arial Black"/>
              </a:rPr>
              <a:t>kDa</a:t>
            </a:r>
            <a:r>
              <a:rPr lang="it-IT" sz="1600" dirty="0" smtClean="0">
                <a:solidFill>
                  <a:schemeClr val="accent6">
                    <a:lumMod val="75000"/>
                  </a:schemeClr>
                </a:solidFill>
                <a:latin typeface="Arial Black"/>
              </a:rPr>
              <a:t> e il rapporto in peso polistirene/PEG è circa (</a:t>
            </a:r>
            <a:r>
              <a:rPr lang="it-IT" sz="1600" dirty="0" err="1" smtClean="0">
                <a:solidFill>
                  <a:schemeClr val="accent6">
                    <a:lumMod val="75000"/>
                  </a:schemeClr>
                </a:solidFill>
                <a:latin typeface="Arial Black"/>
              </a:rPr>
              <a:t>1</a:t>
            </a:r>
            <a:r>
              <a:rPr lang="it-IT" sz="1600" dirty="0" smtClean="0">
                <a:solidFill>
                  <a:schemeClr val="accent6">
                    <a:lumMod val="75000"/>
                  </a:schemeClr>
                </a:solidFill>
                <a:latin typeface="Arial Black"/>
              </a:rPr>
              <a:t> a </a:t>
            </a:r>
            <a:r>
              <a:rPr lang="it-IT" sz="1600" dirty="0" err="1" smtClean="0">
                <a:solidFill>
                  <a:schemeClr val="accent6">
                    <a:lumMod val="75000"/>
                  </a:schemeClr>
                </a:solidFill>
                <a:latin typeface="Arial Black"/>
              </a:rPr>
              <a:t>3</a:t>
            </a:r>
            <a:r>
              <a:rPr lang="it-IT" sz="1600" dirty="0" smtClean="0">
                <a:solidFill>
                  <a:schemeClr val="accent6">
                    <a:lumMod val="75000"/>
                  </a:schemeClr>
                </a:solidFill>
                <a:latin typeface="Arial Black"/>
              </a:rPr>
              <a:t>). Il polimero così ottenuto combina le caratteristiche di </a:t>
            </a:r>
            <a:r>
              <a:rPr lang="it-IT" sz="1600" dirty="0" err="1" smtClean="0">
                <a:solidFill>
                  <a:schemeClr val="accent6">
                    <a:lumMod val="75000"/>
                  </a:schemeClr>
                </a:solidFill>
                <a:latin typeface="Arial Black"/>
              </a:rPr>
              <a:t>stabiltà</a:t>
            </a:r>
            <a:r>
              <a:rPr lang="it-IT" sz="1600" dirty="0" smtClean="0">
                <a:solidFill>
                  <a:schemeClr val="accent6">
                    <a:lumMod val="75000"/>
                  </a:schemeClr>
                </a:solidFill>
                <a:latin typeface="Arial Black"/>
              </a:rPr>
              <a:t> del polistirene con quelle di solubilità e </a:t>
            </a:r>
            <a:r>
              <a:rPr lang="it-IT" sz="1600" dirty="0" err="1" smtClean="0">
                <a:solidFill>
                  <a:schemeClr val="accent6">
                    <a:lumMod val="75000"/>
                  </a:schemeClr>
                </a:solidFill>
                <a:latin typeface="Arial Black"/>
              </a:rPr>
              <a:t>flessibiltà</a:t>
            </a:r>
            <a:r>
              <a:rPr lang="it-IT" sz="1600" dirty="0" smtClean="0">
                <a:solidFill>
                  <a:schemeClr val="accent6">
                    <a:lumMod val="75000"/>
                  </a:schemeClr>
                </a:solidFill>
                <a:latin typeface="Arial Black"/>
              </a:rPr>
              <a:t> del PEG idrofilo. Si ottengono quindi dei polimeri più “</a:t>
            </a:r>
            <a:r>
              <a:rPr lang="it-IT" sz="1600" dirty="0" err="1" smtClean="0">
                <a:solidFill>
                  <a:schemeClr val="accent6">
                    <a:lumMod val="75000"/>
                  </a:schemeClr>
                </a:solidFill>
                <a:latin typeface="Arial Black"/>
              </a:rPr>
              <a:t>solvent-like</a:t>
            </a:r>
            <a:r>
              <a:rPr lang="it-IT" sz="1600" dirty="0" smtClean="0">
                <a:solidFill>
                  <a:schemeClr val="accent6">
                    <a:lumMod val="75000"/>
                  </a:schemeClr>
                </a:solidFill>
                <a:latin typeface="Arial Black"/>
              </a:rPr>
              <a:t>”. Uno svantaggio è rappresentato dalla bassa capacità di </a:t>
            </a:r>
            <a:r>
              <a:rPr lang="it-IT" sz="1600" dirty="0" err="1" smtClean="0">
                <a:solidFill>
                  <a:schemeClr val="accent6">
                    <a:lumMod val="75000"/>
                  </a:schemeClr>
                </a:solidFill>
                <a:latin typeface="Arial Black"/>
              </a:rPr>
              <a:t>loading</a:t>
            </a:r>
            <a:r>
              <a:rPr lang="it-IT" sz="1600" dirty="0" smtClean="0">
                <a:solidFill>
                  <a:schemeClr val="accent6">
                    <a:lumMod val="75000"/>
                  </a:schemeClr>
                </a:solidFill>
                <a:latin typeface="Arial Black"/>
              </a:rPr>
              <a:t> (0.2-0.3 </a:t>
            </a:r>
            <a:r>
              <a:rPr lang="it-IT" sz="1600" dirty="0" err="1" smtClean="0">
                <a:solidFill>
                  <a:schemeClr val="accent6">
                    <a:lumMod val="75000"/>
                  </a:schemeClr>
                </a:solidFill>
                <a:latin typeface="Arial Black"/>
              </a:rPr>
              <a:t>mmol</a:t>
            </a:r>
            <a:r>
              <a:rPr lang="it-IT" sz="1600" dirty="0" smtClean="0">
                <a:solidFill>
                  <a:schemeClr val="accent6">
                    <a:lumMod val="75000"/>
                  </a:schemeClr>
                </a:solidFill>
                <a:latin typeface="Arial Black"/>
              </a:rPr>
              <a:t>/</a:t>
            </a:r>
            <a:r>
              <a:rPr lang="it-IT" sz="1600" dirty="0" err="1" smtClean="0">
                <a:solidFill>
                  <a:schemeClr val="accent6">
                    <a:lumMod val="75000"/>
                  </a:schemeClr>
                </a:solidFill>
                <a:latin typeface="Arial Black"/>
              </a:rPr>
              <a:t>g</a:t>
            </a:r>
            <a:r>
              <a:rPr lang="it-IT" sz="1600" dirty="0" smtClean="0">
                <a:solidFill>
                  <a:schemeClr val="accent6">
                    <a:lumMod val="75000"/>
                  </a:schemeClr>
                </a:solidFill>
                <a:latin typeface="Arial Black"/>
              </a:rPr>
              <a:t>).</a:t>
            </a:r>
          </a:p>
          <a:p>
            <a:pPr algn="just"/>
            <a:r>
              <a:rPr lang="it-IT" sz="1600" dirty="0" smtClean="0">
                <a:solidFill>
                  <a:schemeClr val="accent6">
                    <a:lumMod val="75000"/>
                  </a:schemeClr>
                </a:solidFill>
                <a:latin typeface="Arial Black"/>
              </a:rPr>
              <a:t>Resine con caratteristiche simili sono state sviluppate, ad esempio le cosiddette PEG-PS nelle quali le catene di PEG sono  legate alla matrice </a:t>
            </a:r>
            <a:r>
              <a:rPr lang="it-IT" sz="1600" dirty="0" err="1" smtClean="0">
                <a:solidFill>
                  <a:schemeClr val="accent6">
                    <a:lumMod val="75000"/>
                  </a:schemeClr>
                </a:solidFill>
                <a:latin typeface="Arial Black"/>
              </a:rPr>
              <a:t>polistirenica</a:t>
            </a:r>
            <a:r>
              <a:rPr lang="it-IT" sz="1600" dirty="0" smtClean="0">
                <a:solidFill>
                  <a:schemeClr val="accent6">
                    <a:lumMod val="75000"/>
                  </a:schemeClr>
                </a:solidFill>
                <a:latin typeface="Arial Black"/>
              </a:rPr>
              <a:t> attraverso legami ammidici. </a:t>
            </a:r>
            <a:endParaRPr lang="it-IT" sz="1600" dirty="0">
              <a:solidFill>
                <a:schemeClr val="accent6">
                  <a:lumMod val="75000"/>
                </a:schemeClr>
              </a:solidFill>
              <a:latin typeface="Arial Blac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1006143"/>
            <a:ext cx="4742404" cy="461665"/>
          </a:xfrm>
          <a:prstGeom prst="rect">
            <a:avLst/>
          </a:prstGeom>
          <a:noFill/>
        </p:spPr>
        <p:txBody>
          <a:bodyPr wrap="none" rtlCol="0">
            <a:spAutoFit/>
          </a:bodyPr>
          <a:lstStyle/>
          <a:p>
            <a:r>
              <a:rPr lang="it-IT" sz="2400" b="1" dirty="0" smtClean="0">
                <a:solidFill>
                  <a:schemeClr val="accent4">
                    <a:lumMod val="75000"/>
                  </a:schemeClr>
                </a:solidFill>
              </a:rPr>
              <a:t>Supporti solidi: PEG-PS </a:t>
            </a:r>
            <a:r>
              <a:rPr lang="it-IT" sz="2400" b="1" dirty="0" err="1" smtClean="0">
                <a:solidFill>
                  <a:schemeClr val="accent4">
                    <a:lumMod val="75000"/>
                  </a:schemeClr>
                </a:solidFill>
              </a:rPr>
              <a:t>grafts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286939" y="1759027"/>
            <a:ext cx="3601695" cy="2589384"/>
          </a:xfrm>
          <a:prstGeom prst="rect">
            <a:avLst/>
          </a:prstGeom>
        </p:spPr>
      </p:pic>
      <p:pic>
        <p:nvPicPr>
          <p:cNvPr id="8" name="Immagine 7"/>
          <p:cNvPicPr>
            <a:picLocks noChangeAspect="1"/>
          </p:cNvPicPr>
          <p:nvPr/>
        </p:nvPicPr>
        <p:blipFill>
          <a:blip r:embed="rId3"/>
          <a:stretch>
            <a:fillRect/>
          </a:stretch>
        </p:blipFill>
        <p:spPr>
          <a:xfrm>
            <a:off x="3888634" y="2796723"/>
            <a:ext cx="5255366" cy="38057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77299" y="1006143"/>
            <a:ext cx="6733484" cy="461665"/>
          </a:xfrm>
          <a:prstGeom prst="rect">
            <a:avLst/>
          </a:prstGeom>
          <a:noFill/>
        </p:spPr>
        <p:txBody>
          <a:bodyPr wrap="none" rtlCol="0">
            <a:spAutoFit/>
          </a:bodyPr>
          <a:lstStyle/>
          <a:p>
            <a:r>
              <a:rPr lang="it-IT" sz="2400" b="1" dirty="0" smtClean="0">
                <a:solidFill>
                  <a:schemeClr val="accent4">
                    <a:lumMod val="75000"/>
                  </a:schemeClr>
                </a:solidFill>
              </a:rPr>
              <a:t>Supporti solidi: </a:t>
            </a:r>
            <a:r>
              <a:rPr lang="it-IT" sz="2400" b="1" dirty="0" err="1" smtClean="0">
                <a:solidFill>
                  <a:schemeClr val="accent4">
                    <a:lumMod val="75000"/>
                  </a:schemeClr>
                </a:solidFill>
              </a:rPr>
              <a:t>PEG-crosslinked</a:t>
            </a:r>
            <a:r>
              <a:rPr lang="it-IT" sz="2400" b="1" dirty="0" smtClean="0">
                <a:solidFill>
                  <a:schemeClr val="accent4">
                    <a:lumMod val="75000"/>
                  </a:schemeClr>
                </a:solidFill>
              </a:rPr>
              <a:t> (reticolati)</a:t>
            </a:r>
            <a:endParaRPr lang="it-IT" sz="2400" b="1" dirty="0">
              <a:solidFill>
                <a:schemeClr val="accent4">
                  <a:lumMod val="75000"/>
                </a:schemeClr>
              </a:solidFill>
            </a:endParaRPr>
          </a:p>
        </p:txBody>
      </p:sp>
      <p:sp>
        <p:nvSpPr>
          <p:cNvPr id="7" name="Rettangolo 6"/>
          <p:cNvSpPr/>
          <p:nvPr/>
        </p:nvSpPr>
        <p:spPr>
          <a:xfrm>
            <a:off x="941718" y="1731766"/>
            <a:ext cx="6858000" cy="4801315"/>
          </a:xfrm>
          <a:prstGeom prst="rect">
            <a:avLst/>
          </a:prstGeom>
        </p:spPr>
        <p:txBody>
          <a:bodyPr wrap="square">
            <a:spAutoFit/>
          </a:bodyPr>
          <a:lstStyle/>
          <a:p>
            <a:pPr algn="just"/>
            <a:r>
              <a:rPr lang="it-IT" dirty="0" smtClean="0">
                <a:solidFill>
                  <a:schemeClr val="accent5">
                    <a:lumMod val="75000"/>
                  </a:schemeClr>
                </a:solidFill>
                <a:latin typeface="Arial Black"/>
              </a:rPr>
              <a:t>Come alternativa alle resine </a:t>
            </a:r>
            <a:r>
              <a:rPr lang="it-IT" dirty="0" err="1" smtClean="0">
                <a:solidFill>
                  <a:schemeClr val="accent5">
                    <a:lumMod val="75000"/>
                  </a:schemeClr>
                </a:solidFill>
                <a:latin typeface="Arial Black"/>
              </a:rPr>
              <a:t>PEG-polistirene</a:t>
            </a:r>
            <a:r>
              <a:rPr lang="it-IT" dirty="0" smtClean="0">
                <a:solidFill>
                  <a:schemeClr val="accent5">
                    <a:lumMod val="75000"/>
                  </a:schemeClr>
                </a:solidFill>
                <a:latin typeface="Arial Black"/>
              </a:rPr>
              <a:t>, si è cercato di sviluppare polimeri sulla base del PEG. Essendo le catene di PEG troppo flessibili, è stata scelta la via del copolimero.</a:t>
            </a:r>
          </a:p>
          <a:p>
            <a:pPr algn="just"/>
            <a:r>
              <a:rPr lang="it-IT" dirty="0" smtClean="0">
                <a:solidFill>
                  <a:schemeClr val="accent5">
                    <a:lumMod val="75000"/>
                  </a:schemeClr>
                </a:solidFill>
                <a:latin typeface="Arial Black"/>
              </a:rPr>
              <a:t>Le resine POEPS (</a:t>
            </a:r>
            <a:r>
              <a:rPr lang="it-IT" dirty="0" err="1" smtClean="0">
                <a:solidFill>
                  <a:schemeClr val="accent5">
                    <a:lumMod val="75000"/>
                  </a:schemeClr>
                </a:solidFill>
                <a:latin typeface="Arial Black"/>
              </a:rPr>
              <a:t>poliethylene</a:t>
            </a:r>
            <a:r>
              <a:rPr lang="it-IT" dirty="0" smtClean="0">
                <a:solidFill>
                  <a:schemeClr val="accent5">
                    <a:lumMod val="75000"/>
                  </a:schemeClr>
                </a:solidFill>
                <a:latin typeface="Arial Black"/>
              </a:rPr>
              <a:t> </a:t>
            </a:r>
            <a:r>
              <a:rPr lang="it-IT" dirty="0" err="1" smtClean="0">
                <a:solidFill>
                  <a:schemeClr val="accent5">
                    <a:lumMod val="75000"/>
                  </a:schemeClr>
                </a:solidFill>
                <a:latin typeface="Arial Black"/>
              </a:rPr>
              <a:t>glycol</a:t>
            </a:r>
            <a:r>
              <a:rPr lang="it-IT" dirty="0" smtClean="0">
                <a:solidFill>
                  <a:schemeClr val="accent5">
                    <a:lumMod val="75000"/>
                  </a:schemeClr>
                </a:solidFill>
                <a:latin typeface="Arial Black"/>
              </a:rPr>
              <a:t> </a:t>
            </a:r>
            <a:r>
              <a:rPr lang="it-IT" dirty="0" err="1" smtClean="0">
                <a:solidFill>
                  <a:schemeClr val="accent5">
                    <a:lumMod val="75000"/>
                  </a:schemeClr>
                </a:solidFill>
                <a:latin typeface="Arial Black"/>
              </a:rPr>
              <a:t>cross-linked</a:t>
            </a:r>
            <a:r>
              <a:rPr lang="it-IT" dirty="0" smtClean="0">
                <a:solidFill>
                  <a:schemeClr val="accent5">
                    <a:lumMod val="75000"/>
                  </a:schemeClr>
                </a:solidFill>
                <a:latin typeface="Arial Black"/>
              </a:rPr>
              <a:t> </a:t>
            </a:r>
            <a:r>
              <a:rPr lang="it-IT" dirty="0" err="1" smtClean="0">
                <a:solidFill>
                  <a:schemeClr val="accent5">
                    <a:lumMod val="75000"/>
                  </a:schemeClr>
                </a:solidFill>
                <a:latin typeface="Arial Black"/>
              </a:rPr>
              <a:t>oligostyrene</a:t>
            </a:r>
            <a:r>
              <a:rPr lang="it-IT" dirty="0" smtClean="0">
                <a:solidFill>
                  <a:schemeClr val="accent5">
                    <a:lumMod val="75000"/>
                  </a:schemeClr>
                </a:solidFill>
                <a:latin typeface="Arial Black"/>
              </a:rPr>
              <a:t>) sono costituite da lunghe catene di PEG </a:t>
            </a:r>
            <a:r>
              <a:rPr lang="it-IT" dirty="0" err="1" smtClean="0">
                <a:solidFill>
                  <a:schemeClr val="accent5">
                    <a:lumMod val="75000"/>
                  </a:schemeClr>
                </a:solidFill>
                <a:latin typeface="Arial Black"/>
              </a:rPr>
              <a:t>crosslinkate</a:t>
            </a:r>
            <a:r>
              <a:rPr lang="it-IT" dirty="0" smtClean="0">
                <a:solidFill>
                  <a:schemeClr val="accent5">
                    <a:lumMod val="75000"/>
                  </a:schemeClr>
                </a:solidFill>
                <a:latin typeface="Arial Black"/>
              </a:rPr>
              <a:t> da </a:t>
            </a:r>
            <a:r>
              <a:rPr lang="it-IT" dirty="0" err="1" smtClean="0">
                <a:solidFill>
                  <a:schemeClr val="accent5">
                    <a:lumMod val="75000"/>
                  </a:schemeClr>
                </a:solidFill>
                <a:latin typeface="Arial Black"/>
              </a:rPr>
              <a:t>oligostirene</a:t>
            </a:r>
            <a:r>
              <a:rPr lang="it-IT" dirty="0" smtClean="0">
                <a:solidFill>
                  <a:schemeClr val="accent5">
                    <a:lumMod val="75000"/>
                  </a:schemeClr>
                </a:solidFill>
                <a:latin typeface="Arial Black"/>
              </a:rPr>
              <a:t>. Hanno una percentuale di PEG maggiore rispetto alle </a:t>
            </a:r>
            <a:r>
              <a:rPr lang="it-IT" dirty="0" err="1" smtClean="0">
                <a:solidFill>
                  <a:schemeClr val="accent5">
                    <a:lumMod val="75000"/>
                  </a:schemeClr>
                </a:solidFill>
                <a:latin typeface="Arial Black"/>
              </a:rPr>
              <a:t>PEG-polistirene</a:t>
            </a:r>
            <a:r>
              <a:rPr lang="it-IT" dirty="0" smtClean="0">
                <a:solidFill>
                  <a:schemeClr val="accent5">
                    <a:lumMod val="75000"/>
                  </a:schemeClr>
                </a:solidFill>
                <a:latin typeface="Arial Black"/>
              </a:rPr>
              <a:t> ed hanno dimensione dei pori significativamente maggiore. Le resine PEGA (</a:t>
            </a:r>
            <a:r>
              <a:rPr lang="it-IT" dirty="0" err="1" smtClean="0">
                <a:solidFill>
                  <a:schemeClr val="accent5">
                    <a:lumMod val="75000"/>
                  </a:schemeClr>
                </a:solidFill>
                <a:latin typeface="Arial Black"/>
              </a:rPr>
              <a:t>poliethylene</a:t>
            </a:r>
            <a:r>
              <a:rPr lang="it-IT" dirty="0" smtClean="0">
                <a:solidFill>
                  <a:schemeClr val="accent5">
                    <a:lumMod val="75000"/>
                  </a:schemeClr>
                </a:solidFill>
                <a:latin typeface="Arial Black"/>
              </a:rPr>
              <a:t> glicol </a:t>
            </a:r>
            <a:r>
              <a:rPr lang="it-IT" dirty="0" err="1" smtClean="0">
                <a:solidFill>
                  <a:schemeClr val="accent5">
                    <a:lumMod val="75000"/>
                  </a:schemeClr>
                </a:solidFill>
                <a:latin typeface="Arial Black"/>
              </a:rPr>
              <a:t>dimethyl</a:t>
            </a:r>
            <a:r>
              <a:rPr lang="it-IT" dirty="0" smtClean="0">
                <a:solidFill>
                  <a:schemeClr val="accent5">
                    <a:lumMod val="75000"/>
                  </a:schemeClr>
                </a:solidFill>
                <a:latin typeface="Arial Black"/>
              </a:rPr>
              <a:t> acrilamide) sono copolimeri  di PEG e </a:t>
            </a:r>
            <a:r>
              <a:rPr lang="it-IT" dirty="0" err="1" smtClean="0">
                <a:solidFill>
                  <a:schemeClr val="accent5">
                    <a:lumMod val="75000"/>
                  </a:schemeClr>
                </a:solidFill>
                <a:latin typeface="Arial Black"/>
              </a:rPr>
              <a:t>poliacrilamide</a:t>
            </a:r>
            <a:r>
              <a:rPr lang="it-IT" dirty="0" smtClean="0">
                <a:solidFill>
                  <a:schemeClr val="accent5">
                    <a:lumMod val="75000"/>
                  </a:schemeClr>
                </a:solidFill>
                <a:latin typeface="Arial Black"/>
              </a:rPr>
              <a:t> preparati tramite polimerizzazione </a:t>
            </a:r>
            <a:r>
              <a:rPr lang="it-IT" dirty="0" err="1" smtClean="0">
                <a:solidFill>
                  <a:schemeClr val="accent5">
                    <a:lumMod val="75000"/>
                  </a:schemeClr>
                </a:solidFill>
                <a:latin typeface="Arial Black"/>
              </a:rPr>
              <a:t>radicalica</a:t>
            </a:r>
            <a:r>
              <a:rPr lang="it-IT" dirty="0" smtClean="0">
                <a:solidFill>
                  <a:schemeClr val="accent5">
                    <a:lumMod val="75000"/>
                  </a:schemeClr>
                </a:solidFill>
                <a:latin typeface="Arial Black"/>
              </a:rPr>
              <a:t>. Polimerizzazione anionica o cationica con </a:t>
            </a:r>
            <a:r>
              <a:rPr lang="it-IT" dirty="0" err="1" smtClean="0">
                <a:solidFill>
                  <a:schemeClr val="accent5">
                    <a:lumMod val="75000"/>
                  </a:schemeClr>
                </a:solidFill>
                <a:latin typeface="Arial Black"/>
              </a:rPr>
              <a:t>epicloridrina</a:t>
            </a:r>
            <a:r>
              <a:rPr lang="it-IT" dirty="0" smtClean="0">
                <a:solidFill>
                  <a:schemeClr val="accent5">
                    <a:lumMod val="75000"/>
                  </a:schemeClr>
                </a:solidFill>
                <a:latin typeface="Arial Black"/>
              </a:rPr>
              <a:t> o </a:t>
            </a:r>
            <a:r>
              <a:rPr lang="it-IT" dirty="0" err="1" smtClean="0">
                <a:solidFill>
                  <a:schemeClr val="accent5">
                    <a:lumMod val="75000"/>
                  </a:schemeClr>
                </a:solidFill>
                <a:latin typeface="Arial Black"/>
              </a:rPr>
              <a:t>ossetano</a:t>
            </a:r>
            <a:r>
              <a:rPr lang="it-IT" dirty="0" smtClean="0">
                <a:solidFill>
                  <a:schemeClr val="accent5">
                    <a:lumMod val="75000"/>
                  </a:schemeClr>
                </a:solidFill>
                <a:latin typeface="Arial Black"/>
              </a:rPr>
              <a:t> conducono alle cosiddette resine POEPOP  e SPOCC, in grado di sopportare le condizioni di reazione più estreme grazie alla loro inerzia.</a:t>
            </a:r>
            <a:endParaRPr lang="it-IT" dirty="0">
              <a:solidFill>
                <a:schemeClr val="accent5">
                  <a:lumMod val="75000"/>
                </a:schemeClr>
              </a:solidFill>
              <a:latin typeface="Arial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577299" y="1006143"/>
            <a:ext cx="6733484" cy="461665"/>
          </a:xfrm>
          <a:prstGeom prst="rect">
            <a:avLst/>
          </a:prstGeom>
          <a:noFill/>
        </p:spPr>
        <p:txBody>
          <a:bodyPr wrap="none" rtlCol="0">
            <a:spAutoFit/>
          </a:bodyPr>
          <a:lstStyle/>
          <a:p>
            <a:r>
              <a:rPr lang="it-IT" sz="2400" b="1" dirty="0" smtClean="0">
                <a:solidFill>
                  <a:schemeClr val="accent4">
                    <a:lumMod val="75000"/>
                  </a:schemeClr>
                </a:solidFill>
              </a:rPr>
              <a:t>Supporti solidi: </a:t>
            </a:r>
            <a:r>
              <a:rPr lang="it-IT" sz="2400" b="1" dirty="0" err="1" smtClean="0">
                <a:solidFill>
                  <a:schemeClr val="accent4">
                    <a:lumMod val="75000"/>
                  </a:schemeClr>
                </a:solidFill>
              </a:rPr>
              <a:t>PEG-crosslinked</a:t>
            </a:r>
            <a:r>
              <a:rPr lang="it-IT" sz="2400" b="1" dirty="0" smtClean="0">
                <a:solidFill>
                  <a:schemeClr val="accent4">
                    <a:lumMod val="75000"/>
                  </a:schemeClr>
                </a:solidFill>
              </a:rPr>
              <a:t> (reticolati)</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2079815" y="1467808"/>
            <a:ext cx="5066026" cy="529218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164942" y="1006143"/>
            <a:ext cx="8642873" cy="430887"/>
          </a:xfrm>
          <a:prstGeom prst="rect">
            <a:avLst/>
          </a:prstGeom>
          <a:noFill/>
        </p:spPr>
        <p:txBody>
          <a:bodyPr wrap="none" rtlCol="0">
            <a:spAutoFit/>
          </a:bodyPr>
          <a:lstStyle/>
          <a:p>
            <a:r>
              <a:rPr lang="it-IT" sz="2200" b="1" dirty="0" smtClean="0">
                <a:solidFill>
                  <a:schemeClr val="accent4">
                    <a:lumMod val="75000"/>
                  </a:schemeClr>
                </a:solidFill>
              </a:rPr>
              <a:t>Supporti solidi: ceramiche o vetro a porosità controllata(CPG)</a:t>
            </a:r>
            <a:endParaRPr lang="it-IT" sz="2200" b="1" dirty="0">
              <a:solidFill>
                <a:schemeClr val="accent4">
                  <a:lumMod val="75000"/>
                </a:schemeClr>
              </a:solidFill>
            </a:endParaRPr>
          </a:p>
        </p:txBody>
      </p:sp>
      <p:sp>
        <p:nvSpPr>
          <p:cNvPr id="7" name="Rettangolo 6"/>
          <p:cNvSpPr/>
          <p:nvPr/>
        </p:nvSpPr>
        <p:spPr>
          <a:xfrm>
            <a:off x="1040684" y="2243049"/>
            <a:ext cx="6858000" cy="2862323"/>
          </a:xfrm>
          <a:prstGeom prst="rect">
            <a:avLst/>
          </a:prstGeom>
        </p:spPr>
        <p:txBody>
          <a:bodyPr wrap="square">
            <a:spAutoFit/>
          </a:bodyPr>
          <a:lstStyle/>
          <a:p>
            <a:pPr algn="just"/>
            <a:r>
              <a:rPr lang="it-IT" dirty="0" smtClean="0">
                <a:solidFill>
                  <a:schemeClr val="tx2">
                    <a:lumMod val="75000"/>
                    <a:lumOff val="25000"/>
                  </a:schemeClr>
                </a:solidFill>
                <a:latin typeface="Arial Black"/>
              </a:rPr>
              <a:t>Se è necessario operare in condizioni particolari di temperatura e pressione, si utilizzano materiali rigidi inorganici, come vetro o ceramica, in grado di offrire </a:t>
            </a:r>
            <a:r>
              <a:rPr lang="it-IT" dirty="0" err="1" smtClean="0">
                <a:solidFill>
                  <a:schemeClr val="tx2">
                    <a:lumMod val="75000"/>
                    <a:lumOff val="25000"/>
                  </a:schemeClr>
                </a:solidFill>
                <a:latin typeface="Arial Black"/>
              </a:rPr>
              <a:t>termostabilità</a:t>
            </a:r>
            <a:r>
              <a:rPr lang="it-IT" dirty="0" smtClean="0">
                <a:solidFill>
                  <a:schemeClr val="tx2">
                    <a:lumMod val="75000"/>
                    <a:lumOff val="25000"/>
                  </a:schemeClr>
                </a:solidFill>
                <a:latin typeface="Arial Black"/>
              </a:rPr>
              <a:t> e resistenza alla pressione. Questo è, ad esempio, il caso delle sintesi in flusso continuo (in colonna). Attraverso processi particolari è possibile introdurre in questo tipo di materiale dei pori di dimensioni controllate, aumentando la superficie accessibile ai reagenti, il che permette di raggiungere </a:t>
            </a:r>
            <a:r>
              <a:rPr lang="it-IT" dirty="0" err="1" smtClean="0">
                <a:solidFill>
                  <a:schemeClr val="tx2">
                    <a:lumMod val="75000"/>
                    <a:lumOff val="25000"/>
                  </a:schemeClr>
                </a:solidFill>
                <a:latin typeface="Arial Black"/>
              </a:rPr>
              <a:t>loading</a:t>
            </a:r>
            <a:r>
              <a:rPr lang="it-IT" dirty="0" smtClean="0">
                <a:solidFill>
                  <a:schemeClr val="tx2">
                    <a:lumMod val="75000"/>
                    <a:lumOff val="25000"/>
                  </a:schemeClr>
                </a:solidFill>
                <a:latin typeface="Arial Black"/>
              </a:rPr>
              <a:t> dell’ordine di 0.2mmol/g. </a:t>
            </a:r>
            <a:endParaRPr lang="it-IT" dirty="0">
              <a:solidFill>
                <a:schemeClr val="tx2">
                  <a:lumMod val="75000"/>
                  <a:lumOff val="25000"/>
                </a:schemeClr>
              </a:solidFill>
              <a:latin typeface="Arial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1072042"/>
            <a:ext cx="4417796" cy="461665"/>
          </a:xfrm>
          <a:prstGeom prst="rect">
            <a:avLst/>
          </a:prstGeom>
          <a:noFill/>
        </p:spPr>
        <p:txBody>
          <a:bodyPr wrap="none" rtlCol="0">
            <a:spAutoFit/>
          </a:bodyPr>
          <a:lstStyle/>
          <a:p>
            <a:r>
              <a:rPr lang="it-IT" sz="2400" b="1" dirty="0" smtClean="0">
                <a:solidFill>
                  <a:schemeClr val="accent4">
                    <a:lumMod val="75000"/>
                  </a:schemeClr>
                </a:solidFill>
              </a:rPr>
              <a:t>Supporti solidi: </a:t>
            </a:r>
            <a:r>
              <a:rPr lang="it-IT" sz="2400" b="1" dirty="0" err="1" smtClean="0">
                <a:solidFill>
                  <a:schemeClr val="accent4">
                    <a:lumMod val="75000"/>
                  </a:schemeClr>
                </a:solidFill>
              </a:rPr>
              <a:t>Macrobeads</a:t>
            </a:r>
            <a:endParaRPr lang="it-IT" sz="2400" b="1" dirty="0">
              <a:solidFill>
                <a:schemeClr val="accent4">
                  <a:lumMod val="75000"/>
                </a:schemeClr>
              </a:solidFill>
            </a:endParaRPr>
          </a:p>
        </p:txBody>
      </p:sp>
      <p:sp>
        <p:nvSpPr>
          <p:cNvPr id="7" name="Rettangolo 6"/>
          <p:cNvSpPr/>
          <p:nvPr/>
        </p:nvSpPr>
        <p:spPr>
          <a:xfrm>
            <a:off x="952960" y="1880203"/>
            <a:ext cx="6620895" cy="3693319"/>
          </a:xfrm>
          <a:prstGeom prst="rect">
            <a:avLst/>
          </a:prstGeom>
        </p:spPr>
        <p:txBody>
          <a:bodyPr wrap="square">
            <a:spAutoFit/>
          </a:bodyPr>
          <a:lstStyle/>
          <a:p>
            <a:pPr algn="just"/>
            <a:r>
              <a:rPr lang="it-IT" dirty="0" smtClean="0">
                <a:solidFill>
                  <a:schemeClr val="accent5">
                    <a:lumMod val="50000"/>
                  </a:schemeClr>
                </a:solidFill>
                <a:latin typeface="Arial Black"/>
              </a:rPr>
              <a:t>Una normale bead da 100-150</a:t>
            </a:r>
            <a:r>
              <a:rPr lang="it-IT" dirty="0" smtClean="0">
                <a:solidFill>
                  <a:schemeClr val="accent5">
                    <a:lumMod val="50000"/>
                  </a:schemeClr>
                </a:solidFill>
                <a:latin typeface="Arial Black"/>
                <a:sym typeface="Symbol"/>
              </a:rPr>
              <a:t></a:t>
            </a:r>
            <a:r>
              <a:rPr lang="it-IT" dirty="0" smtClean="0">
                <a:solidFill>
                  <a:schemeClr val="accent5">
                    <a:lumMod val="50000"/>
                  </a:schemeClr>
                </a:solidFill>
                <a:latin typeface="Arial Black"/>
              </a:rPr>
              <a:t>m permette di sintetizzare e liberare tipicamente meno di 5nmol/bead. Il valore ottimale per librerie single </a:t>
            </a:r>
            <a:r>
              <a:rPr lang="it-IT" dirty="0" err="1" smtClean="0">
                <a:solidFill>
                  <a:schemeClr val="accent5">
                    <a:lumMod val="50000"/>
                  </a:schemeClr>
                </a:solidFill>
                <a:latin typeface="Arial Black"/>
              </a:rPr>
              <a:t>bead</a:t>
            </a:r>
            <a:r>
              <a:rPr lang="it-IT" dirty="0" smtClean="0">
                <a:solidFill>
                  <a:schemeClr val="accent5">
                    <a:lumMod val="50000"/>
                  </a:schemeClr>
                </a:solidFill>
                <a:latin typeface="Arial Black"/>
              </a:rPr>
              <a:t>, single </a:t>
            </a:r>
            <a:r>
              <a:rPr lang="it-IT" dirty="0" err="1" smtClean="0">
                <a:solidFill>
                  <a:schemeClr val="accent5">
                    <a:lumMod val="50000"/>
                  </a:schemeClr>
                </a:solidFill>
                <a:latin typeface="Arial Black"/>
              </a:rPr>
              <a:t>compound</a:t>
            </a:r>
            <a:r>
              <a:rPr lang="it-IT" dirty="0" smtClean="0">
                <a:solidFill>
                  <a:schemeClr val="accent5">
                    <a:lumMod val="50000"/>
                  </a:schemeClr>
                </a:solidFill>
                <a:latin typeface="Arial Black"/>
              </a:rPr>
              <a:t> dovrebbe essere almeno dieci volte superiore. Per aumentare questo valore è possibile: usare un </a:t>
            </a:r>
            <a:r>
              <a:rPr lang="it-IT" dirty="0" err="1" smtClean="0">
                <a:solidFill>
                  <a:schemeClr val="accent5">
                    <a:lumMod val="50000"/>
                  </a:schemeClr>
                </a:solidFill>
                <a:latin typeface="Arial Black"/>
              </a:rPr>
              <a:t>loading</a:t>
            </a:r>
            <a:r>
              <a:rPr lang="it-IT" dirty="0" smtClean="0">
                <a:solidFill>
                  <a:schemeClr val="accent5">
                    <a:lumMod val="50000"/>
                  </a:schemeClr>
                </a:solidFill>
                <a:latin typeface="Arial Black"/>
              </a:rPr>
              <a:t> superiore, con forti limitazioni pratiche e sintetiche utilizzare macrobeads: si tratta di beads di 500-600</a:t>
            </a:r>
            <a:r>
              <a:rPr lang="it-IT" dirty="0" smtClean="0">
                <a:solidFill>
                  <a:schemeClr val="accent5">
                    <a:lumMod val="50000"/>
                  </a:schemeClr>
                </a:solidFill>
                <a:latin typeface="Arial Black"/>
                <a:sym typeface="Symbol"/>
              </a:rPr>
              <a:t></a:t>
            </a:r>
            <a:r>
              <a:rPr lang="it-IT" dirty="0" smtClean="0">
                <a:solidFill>
                  <a:schemeClr val="accent5">
                    <a:lumMod val="50000"/>
                  </a:schemeClr>
                </a:solidFill>
                <a:latin typeface="Arial Black"/>
              </a:rPr>
              <a:t>m con un loading di circa 1meq/bead che possono dare circa 90nmol/bead di composto. Questo tipo di </a:t>
            </a:r>
            <a:r>
              <a:rPr lang="it-IT" dirty="0" err="1" smtClean="0">
                <a:solidFill>
                  <a:schemeClr val="accent5">
                    <a:lumMod val="50000"/>
                  </a:schemeClr>
                </a:solidFill>
                <a:latin typeface="Arial Black"/>
              </a:rPr>
              <a:t>beads</a:t>
            </a:r>
            <a:r>
              <a:rPr lang="it-IT" dirty="0" smtClean="0">
                <a:solidFill>
                  <a:schemeClr val="accent5">
                    <a:lumMod val="50000"/>
                  </a:schemeClr>
                </a:solidFill>
                <a:latin typeface="Arial Black"/>
              </a:rPr>
              <a:t> può dare dei problemi di stabilità meccanica. Inoltre, la diffusione dei reagenti nella </a:t>
            </a:r>
            <a:r>
              <a:rPr lang="it-IT" dirty="0" err="1" smtClean="0">
                <a:solidFill>
                  <a:schemeClr val="accent5">
                    <a:lumMod val="50000"/>
                  </a:schemeClr>
                </a:solidFill>
                <a:latin typeface="Arial Black"/>
              </a:rPr>
              <a:t>bead</a:t>
            </a:r>
            <a:r>
              <a:rPr lang="it-IT" dirty="0" smtClean="0">
                <a:solidFill>
                  <a:schemeClr val="accent5">
                    <a:lumMod val="50000"/>
                  </a:schemeClr>
                </a:solidFill>
                <a:latin typeface="Arial Black"/>
              </a:rPr>
              <a:t> diventa molto lenta.</a:t>
            </a:r>
            <a:endParaRPr lang="it-IT" dirty="0">
              <a:solidFill>
                <a:schemeClr val="accent5">
                  <a:lumMod val="50000"/>
                </a:schemeClr>
              </a:solidFill>
              <a:latin typeface="Arial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3"/>
          <a:stretch>
            <a:fillRect/>
          </a:stretch>
        </p:blipFill>
        <p:spPr>
          <a:xfrm>
            <a:off x="763276" y="1533707"/>
            <a:ext cx="7478951" cy="5192040"/>
          </a:xfrm>
          <a:prstGeom prst="rect">
            <a:avLst/>
          </a:prstGeom>
        </p:spPr>
      </p:pic>
      <p:sp>
        <p:nvSpPr>
          <p:cNvPr id="7" name="CasellaDiTesto 6"/>
          <p:cNvSpPr txBox="1"/>
          <p:nvPr/>
        </p:nvSpPr>
        <p:spPr>
          <a:xfrm>
            <a:off x="458714" y="1072042"/>
            <a:ext cx="4417796" cy="461665"/>
          </a:xfrm>
          <a:prstGeom prst="rect">
            <a:avLst/>
          </a:prstGeom>
          <a:noFill/>
        </p:spPr>
        <p:txBody>
          <a:bodyPr wrap="none" rtlCol="0">
            <a:spAutoFit/>
          </a:bodyPr>
          <a:lstStyle/>
          <a:p>
            <a:r>
              <a:rPr lang="it-IT" sz="2400" b="1" dirty="0" smtClean="0">
                <a:solidFill>
                  <a:schemeClr val="accent4">
                    <a:lumMod val="75000"/>
                  </a:schemeClr>
                </a:solidFill>
              </a:rPr>
              <a:t>Supporti solidi: </a:t>
            </a:r>
            <a:r>
              <a:rPr lang="it-IT" sz="2400" b="1" dirty="0" err="1" smtClean="0">
                <a:solidFill>
                  <a:schemeClr val="accent4">
                    <a:lumMod val="75000"/>
                  </a:schemeClr>
                </a:solidFill>
              </a:rPr>
              <a:t>Macrobeads</a:t>
            </a:r>
            <a:endParaRPr lang="it-IT" sz="2400" b="1" dirty="0">
              <a:solidFill>
                <a:schemeClr val="accent4">
                  <a:lumMod val="75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sp>
        <p:nvSpPr>
          <p:cNvPr id="8" name="CasellaDiTesto 7"/>
          <p:cNvSpPr txBox="1"/>
          <p:nvPr/>
        </p:nvSpPr>
        <p:spPr>
          <a:xfrm>
            <a:off x="763276" y="1118644"/>
            <a:ext cx="8031749" cy="2062103"/>
          </a:xfrm>
          <a:prstGeom prst="rect">
            <a:avLst/>
          </a:prstGeom>
          <a:noFill/>
        </p:spPr>
        <p:txBody>
          <a:bodyPr wrap="square" rtlCol="0">
            <a:spAutoFit/>
          </a:bodyPr>
          <a:lstStyle/>
          <a:p>
            <a:pPr algn="just"/>
            <a:r>
              <a:rPr lang="it-IT" sz="1600" dirty="0" smtClean="0">
                <a:latin typeface="Arial Black"/>
              </a:rPr>
              <a:t>L’aggancio alla resina della molecola sulla quale si fa avvenire la reazione per la formazione della libreria avviene attraverso il </a:t>
            </a:r>
            <a:r>
              <a:rPr lang="it-IT" sz="1600" dirty="0" err="1" smtClean="0">
                <a:latin typeface="Arial Black"/>
              </a:rPr>
              <a:t>linker</a:t>
            </a:r>
            <a:r>
              <a:rPr lang="it-IT" sz="1600" dirty="0" smtClean="0">
                <a:latin typeface="Arial Black"/>
              </a:rPr>
              <a:t>, un gruppo protettivo bifunzionale che unisce temporaneamente il supporto solido alla molecola da modificare. Il legame che unisce il </a:t>
            </a:r>
            <a:r>
              <a:rPr lang="it-IT" sz="1600" dirty="0" err="1" smtClean="0">
                <a:latin typeface="Arial Black"/>
              </a:rPr>
              <a:t>linker</a:t>
            </a:r>
            <a:r>
              <a:rPr lang="it-IT" sz="1600" dirty="0" smtClean="0">
                <a:latin typeface="Arial Black"/>
              </a:rPr>
              <a:t> alla fase solida ha normalmente maggiore stabilità rispetto al legame che lo lega al substrato e ciò consente il distacco selettivo della molecola dal </a:t>
            </a:r>
            <a:r>
              <a:rPr lang="it-IT" sz="1600" dirty="0" err="1" smtClean="0">
                <a:latin typeface="Arial Black"/>
              </a:rPr>
              <a:t>linker</a:t>
            </a:r>
            <a:r>
              <a:rPr lang="it-IT" sz="1600" dirty="0" smtClean="0">
                <a:latin typeface="Arial Black"/>
              </a:rPr>
              <a:t> alla fine della sequenza di reazioni programmata per la costruzione della libreria. </a:t>
            </a:r>
            <a:endParaRPr lang="it-IT" sz="1600" dirty="0">
              <a:latin typeface="Arial Black"/>
            </a:endParaRPr>
          </a:p>
        </p:txBody>
      </p:sp>
      <p:sp>
        <p:nvSpPr>
          <p:cNvPr id="9" name="CasellaDiTesto 8"/>
          <p:cNvSpPr txBox="1"/>
          <p:nvPr/>
        </p:nvSpPr>
        <p:spPr>
          <a:xfrm>
            <a:off x="763276" y="3372752"/>
            <a:ext cx="7630482" cy="3046988"/>
          </a:xfrm>
          <a:prstGeom prst="rect">
            <a:avLst/>
          </a:prstGeom>
          <a:noFill/>
        </p:spPr>
        <p:txBody>
          <a:bodyPr wrap="square" rtlCol="0">
            <a:spAutoFit/>
          </a:bodyPr>
          <a:lstStyle/>
          <a:p>
            <a:pPr algn="just"/>
            <a:r>
              <a:rPr lang="it-IT" sz="1600" dirty="0" smtClean="0">
                <a:solidFill>
                  <a:schemeClr val="accent3">
                    <a:lumMod val="50000"/>
                  </a:schemeClr>
                </a:solidFill>
                <a:latin typeface="Arial Black"/>
              </a:rPr>
              <a:t>Il legame </a:t>
            </a:r>
            <a:r>
              <a:rPr lang="it-IT" sz="1600" dirty="0" err="1" smtClean="0">
                <a:solidFill>
                  <a:schemeClr val="accent3">
                    <a:lumMod val="50000"/>
                  </a:schemeClr>
                </a:solidFill>
                <a:latin typeface="Arial Black"/>
              </a:rPr>
              <a:t>resina-linker</a:t>
            </a:r>
            <a:r>
              <a:rPr lang="it-IT" sz="1600" dirty="0" smtClean="0">
                <a:solidFill>
                  <a:schemeClr val="accent3">
                    <a:lumMod val="50000"/>
                  </a:schemeClr>
                </a:solidFill>
                <a:latin typeface="Arial Black"/>
              </a:rPr>
              <a:t> può essere rappresentato da un </a:t>
            </a:r>
            <a:r>
              <a:rPr lang="it-IT" sz="1600" dirty="0" err="1" smtClean="0">
                <a:solidFill>
                  <a:schemeClr val="accent3">
                    <a:lumMod val="50000"/>
                  </a:schemeClr>
                </a:solidFill>
                <a:latin typeface="Arial Black"/>
              </a:rPr>
              <a:t>alchiletere</a:t>
            </a:r>
            <a:r>
              <a:rPr lang="it-IT" sz="1600" dirty="0" smtClean="0">
                <a:solidFill>
                  <a:schemeClr val="accent3">
                    <a:lumMod val="50000"/>
                  </a:schemeClr>
                </a:solidFill>
                <a:latin typeface="Arial Black"/>
              </a:rPr>
              <a:t>, un’ammide, un alcano, mentre il legame </a:t>
            </a:r>
            <a:r>
              <a:rPr lang="it-IT" sz="1600" dirty="0" err="1" smtClean="0">
                <a:solidFill>
                  <a:schemeClr val="accent3">
                    <a:lumMod val="50000"/>
                  </a:schemeClr>
                </a:solidFill>
                <a:latin typeface="Arial Black"/>
              </a:rPr>
              <a:t>linker-molecola</a:t>
            </a:r>
            <a:r>
              <a:rPr lang="it-IT" sz="1600" dirty="0" smtClean="0">
                <a:solidFill>
                  <a:schemeClr val="accent3">
                    <a:lumMod val="50000"/>
                  </a:schemeClr>
                </a:solidFill>
                <a:latin typeface="Arial Black"/>
              </a:rPr>
              <a:t> può essere un estere, un </a:t>
            </a:r>
            <a:r>
              <a:rPr lang="it-IT" sz="1600" dirty="0" err="1" smtClean="0">
                <a:solidFill>
                  <a:schemeClr val="accent3">
                    <a:lumMod val="50000"/>
                  </a:schemeClr>
                </a:solidFill>
                <a:latin typeface="Arial Black"/>
              </a:rPr>
              <a:t>sililetere</a:t>
            </a:r>
            <a:r>
              <a:rPr lang="it-IT" sz="1600" dirty="0" smtClean="0">
                <a:solidFill>
                  <a:schemeClr val="accent3">
                    <a:lumMod val="50000"/>
                  </a:schemeClr>
                </a:solidFill>
                <a:latin typeface="Arial Black"/>
              </a:rPr>
              <a:t>, un carbammato.</a:t>
            </a:r>
          </a:p>
          <a:p>
            <a:pPr algn="just"/>
            <a:r>
              <a:rPr lang="it-IT" sz="1600" dirty="0" smtClean="0">
                <a:solidFill>
                  <a:schemeClr val="accent3">
                    <a:lumMod val="50000"/>
                  </a:schemeClr>
                </a:solidFill>
                <a:latin typeface="Arial Black"/>
              </a:rPr>
              <a:t>I </a:t>
            </a:r>
            <a:r>
              <a:rPr lang="it-IT" sz="1600" dirty="0" err="1" smtClean="0">
                <a:solidFill>
                  <a:schemeClr val="accent3">
                    <a:lumMod val="50000"/>
                  </a:schemeClr>
                </a:solidFill>
                <a:latin typeface="Arial Black"/>
              </a:rPr>
              <a:t>linkers</a:t>
            </a:r>
            <a:r>
              <a:rPr lang="it-IT" sz="1600" dirty="0" smtClean="0">
                <a:solidFill>
                  <a:schemeClr val="accent3">
                    <a:lumMod val="50000"/>
                  </a:schemeClr>
                </a:solidFill>
                <a:latin typeface="Arial Black"/>
              </a:rPr>
              <a:t> ideali devono soddisfare una serie di requisiti, quali facile reperibilità ed economicità, alta efficienza nella reazione di aggancio della molecola da modificare, stabilità alle condizioni di reazione, facilità di distacco della molecola finale. Non può quindi esistere un </a:t>
            </a:r>
            <a:r>
              <a:rPr lang="it-IT" sz="1600" dirty="0" err="1" smtClean="0">
                <a:solidFill>
                  <a:schemeClr val="accent3">
                    <a:lumMod val="50000"/>
                  </a:schemeClr>
                </a:solidFill>
                <a:latin typeface="Arial Black"/>
              </a:rPr>
              <a:t>linker</a:t>
            </a:r>
            <a:r>
              <a:rPr lang="it-IT" sz="1600" dirty="0" smtClean="0">
                <a:solidFill>
                  <a:schemeClr val="accent3">
                    <a:lumMod val="50000"/>
                  </a:schemeClr>
                </a:solidFill>
                <a:latin typeface="Arial Black"/>
              </a:rPr>
              <a:t> universale, ma questo va scelto di volta in volta sulla base delle condizioni di reazione a cui sarà sottoposta la molecola ancorata, del substrato da modificare e del gruppo funzionale che si vuol mantenere sulla molecola finale dopo il distacco dalla matrice polimerica. </a:t>
            </a:r>
            <a:endParaRPr lang="it-IT" sz="1600" dirty="0">
              <a:solidFill>
                <a:schemeClr val="accent3">
                  <a:lumMod val="50000"/>
                </a:schemeClr>
              </a:solidFill>
              <a:latin typeface="Arial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1893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ctangle 7"/>
          <p:cNvSpPr>
            <a:spLocks noChangeArrowheads="1"/>
          </p:cNvSpPr>
          <p:nvPr/>
        </p:nvSpPr>
        <p:spPr bwMode="auto">
          <a:xfrm>
            <a:off x="742950" y="1052513"/>
            <a:ext cx="3373438" cy="488950"/>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2600" b="1" dirty="0">
                <a:solidFill>
                  <a:schemeClr val="accent6">
                    <a:lumMod val="75000"/>
                  </a:schemeClr>
                </a:solidFill>
                <a:latin typeface="Comic Sans MS" charset="0"/>
              </a:rPr>
              <a:t>La diversità chimica</a:t>
            </a:r>
          </a:p>
        </p:txBody>
      </p:sp>
      <p:pic>
        <p:nvPicPr>
          <p:cNvPr id="8" name="Picture 8"/>
          <p:cNvPicPr>
            <a:picLocks noChangeAspect="1" noChangeArrowheads="1"/>
          </p:cNvPicPr>
          <p:nvPr/>
        </p:nvPicPr>
        <p:blipFill>
          <a:blip r:embed="rId2"/>
          <a:srcRect/>
          <a:stretch>
            <a:fillRect/>
          </a:stretch>
        </p:blipFill>
        <p:spPr bwMode="auto">
          <a:xfrm>
            <a:off x="827088" y="1773238"/>
            <a:ext cx="7181850" cy="449421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1063521" y="1504107"/>
            <a:ext cx="7178706" cy="4089564"/>
          </a:xfrm>
          <a:prstGeom prst="rect">
            <a:avLst/>
          </a:prstGeom>
        </p:spPr>
      </p:pic>
      <p:sp>
        <p:nvSpPr>
          <p:cNvPr id="9" name="CasellaDiTesto 8"/>
          <p:cNvSpPr txBox="1"/>
          <p:nvPr/>
        </p:nvSpPr>
        <p:spPr>
          <a:xfrm>
            <a:off x="763276" y="1134775"/>
            <a:ext cx="4169005" cy="369332"/>
          </a:xfrm>
          <a:prstGeom prst="rect">
            <a:avLst/>
          </a:prstGeom>
          <a:noFill/>
        </p:spPr>
        <p:txBody>
          <a:bodyPr wrap="none" rtlCol="0">
            <a:spAutoFit/>
          </a:bodyPr>
          <a:lstStyle/>
          <a:p>
            <a:r>
              <a:rPr lang="it-IT" dirty="0" smtClean="0">
                <a:solidFill>
                  <a:schemeClr val="accent2">
                    <a:lumMod val="75000"/>
                  </a:schemeClr>
                </a:solidFill>
                <a:latin typeface="Arial Black"/>
              </a:rPr>
              <a:t>Distacco dal </a:t>
            </a:r>
            <a:r>
              <a:rPr lang="it-IT" dirty="0" err="1" smtClean="0">
                <a:solidFill>
                  <a:schemeClr val="accent2">
                    <a:lumMod val="75000"/>
                  </a:schemeClr>
                </a:solidFill>
                <a:latin typeface="Arial Black"/>
              </a:rPr>
              <a:t>linker</a:t>
            </a:r>
            <a:r>
              <a:rPr lang="it-IT" dirty="0" smtClean="0">
                <a:solidFill>
                  <a:schemeClr val="accent2">
                    <a:lumMod val="75000"/>
                  </a:schemeClr>
                </a:solidFill>
                <a:latin typeface="Arial Black"/>
              </a:rPr>
              <a:t> del prodotto</a:t>
            </a:r>
            <a:endParaRPr lang="it-IT" dirty="0">
              <a:solidFill>
                <a:schemeClr val="accent2">
                  <a:lumMod val="75000"/>
                </a:schemeClr>
              </a:solidFill>
              <a:latin typeface="Arial Black"/>
            </a:endParaRPr>
          </a:p>
        </p:txBody>
      </p:sp>
      <p:sp>
        <p:nvSpPr>
          <p:cNvPr id="10" name="CasellaDiTesto 9"/>
          <p:cNvSpPr txBox="1"/>
          <p:nvPr/>
        </p:nvSpPr>
        <p:spPr>
          <a:xfrm>
            <a:off x="287021" y="5657671"/>
            <a:ext cx="8772879" cy="1077218"/>
          </a:xfrm>
          <a:prstGeom prst="rect">
            <a:avLst/>
          </a:prstGeom>
          <a:noFill/>
        </p:spPr>
        <p:txBody>
          <a:bodyPr wrap="square" rtlCol="0">
            <a:spAutoFit/>
          </a:bodyPr>
          <a:lstStyle/>
          <a:p>
            <a:pPr algn="just"/>
            <a:r>
              <a:rPr lang="it-IT" sz="1600" dirty="0" smtClean="0">
                <a:solidFill>
                  <a:schemeClr val="accent3">
                    <a:lumMod val="50000"/>
                  </a:schemeClr>
                </a:solidFill>
                <a:latin typeface="Arial Black"/>
              </a:rPr>
              <a:t>Non essendo sempre desiderabile ritrovare una funzionalità al sito d’attacco della molecola al </a:t>
            </a:r>
            <a:r>
              <a:rPr lang="it-IT" sz="1600" dirty="0" err="1" smtClean="0">
                <a:solidFill>
                  <a:schemeClr val="accent3">
                    <a:lumMod val="50000"/>
                  </a:schemeClr>
                </a:solidFill>
                <a:latin typeface="Arial Black"/>
              </a:rPr>
              <a:t>linker</a:t>
            </a:r>
            <a:r>
              <a:rPr lang="it-IT" sz="1600" dirty="0" smtClean="0">
                <a:solidFill>
                  <a:schemeClr val="accent3">
                    <a:lumMod val="50000"/>
                  </a:schemeClr>
                </a:solidFill>
                <a:latin typeface="Arial Black"/>
              </a:rPr>
              <a:t>., uno studio ha recentemente portato allo sviluppo dei “</a:t>
            </a:r>
            <a:r>
              <a:rPr lang="it-IT" sz="1600" dirty="0" err="1" smtClean="0">
                <a:solidFill>
                  <a:schemeClr val="accent3">
                    <a:lumMod val="50000"/>
                  </a:schemeClr>
                </a:solidFill>
                <a:latin typeface="Arial Black"/>
              </a:rPr>
              <a:t>traceless</a:t>
            </a:r>
            <a:r>
              <a:rPr lang="it-IT" sz="1600" dirty="0" smtClean="0">
                <a:solidFill>
                  <a:schemeClr val="accent3">
                    <a:lumMod val="50000"/>
                  </a:schemeClr>
                </a:solidFill>
                <a:latin typeface="Arial Black"/>
              </a:rPr>
              <a:t> </a:t>
            </a:r>
            <a:r>
              <a:rPr lang="it-IT" sz="1600" dirty="0" err="1" smtClean="0">
                <a:solidFill>
                  <a:schemeClr val="accent3">
                    <a:lumMod val="50000"/>
                  </a:schemeClr>
                </a:solidFill>
                <a:latin typeface="Arial Black"/>
              </a:rPr>
              <a:t>linkers</a:t>
            </a:r>
            <a:r>
              <a:rPr lang="it-IT" sz="1600" dirty="0" smtClean="0">
                <a:solidFill>
                  <a:schemeClr val="accent3">
                    <a:lumMod val="50000"/>
                  </a:schemeClr>
                </a:solidFill>
                <a:latin typeface="Arial Black"/>
              </a:rPr>
              <a:t>”, cioè quei </a:t>
            </a:r>
            <a:r>
              <a:rPr lang="it-IT" sz="1600" dirty="0" err="1" smtClean="0">
                <a:solidFill>
                  <a:schemeClr val="accent3">
                    <a:lumMod val="50000"/>
                  </a:schemeClr>
                </a:solidFill>
                <a:latin typeface="Arial Black"/>
              </a:rPr>
              <a:t>linkers</a:t>
            </a:r>
            <a:r>
              <a:rPr lang="it-IT" sz="1600" dirty="0" smtClean="0">
                <a:solidFill>
                  <a:schemeClr val="accent3">
                    <a:lumMod val="50000"/>
                  </a:schemeClr>
                </a:solidFill>
                <a:latin typeface="Arial Black"/>
              </a:rPr>
              <a:t> che non lasciano traccia sulla molecola dell’originario sito d’attacco alla resina. </a:t>
            </a:r>
            <a:endParaRPr lang="it-IT" sz="1600" dirty="0">
              <a:solidFill>
                <a:schemeClr val="accent3">
                  <a:lumMod val="50000"/>
                </a:schemeClr>
              </a:solidFill>
              <a:latin typeface="Arial Blac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8" name="Immagine 7"/>
          <p:cNvPicPr>
            <a:picLocks noChangeAspect="1"/>
          </p:cNvPicPr>
          <p:nvPr/>
        </p:nvPicPr>
        <p:blipFill>
          <a:blip r:embed="rId2"/>
          <a:stretch>
            <a:fillRect/>
          </a:stretch>
        </p:blipFill>
        <p:spPr>
          <a:xfrm>
            <a:off x="617434" y="1381694"/>
            <a:ext cx="7724952" cy="484931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606629" y="1233743"/>
            <a:ext cx="7935670" cy="503923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458714" y="1244475"/>
            <a:ext cx="8109771" cy="500745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576110" y="1334222"/>
            <a:ext cx="7666117" cy="520634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301833" y="1116661"/>
            <a:ext cx="8208945" cy="549758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123161" y="1254925"/>
            <a:ext cx="8899808" cy="486970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458714" y="1418085"/>
            <a:ext cx="8142949" cy="500224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763276" y="1079817"/>
            <a:ext cx="7928257" cy="969076"/>
          </a:xfrm>
          <a:prstGeom prst="rect">
            <a:avLst/>
          </a:prstGeom>
        </p:spPr>
      </p:pic>
      <p:pic>
        <p:nvPicPr>
          <p:cNvPr id="8" name="Immagine 7"/>
          <p:cNvPicPr>
            <a:picLocks noChangeAspect="1"/>
          </p:cNvPicPr>
          <p:nvPr/>
        </p:nvPicPr>
        <p:blipFill>
          <a:blip r:embed="rId3"/>
          <a:stretch>
            <a:fillRect/>
          </a:stretch>
        </p:blipFill>
        <p:spPr>
          <a:xfrm>
            <a:off x="539845" y="2048893"/>
            <a:ext cx="8151688" cy="447532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6507707"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9" name="Immagine 8"/>
          <p:cNvPicPr>
            <a:picLocks noChangeAspect="1"/>
          </p:cNvPicPr>
          <p:nvPr/>
        </p:nvPicPr>
        <p:blipFill>
          <a:blip r:embed="rId2"/>
          <a:stretch>
            <a:fillRect/>
          </a:stretch>
        </p:blipFill>
        <p:spPr>
          <a:xfrm>
            <a:off x="458714" y="1050295"/>
            <a:ext cx="8244655" cy="56955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1893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ctangle 7"/>
          <p:cNvSpPr>
            <a:spLocks noChangeArrowheads="1"/>
          </p:cNvSpPr>
          <p:nvPr/>
        </p:nvSpPr>
        <p:spPr bwMode="auto">
          <a:xfrm>
            <a:off x="619125" y="1196975"/>
            <a:ext cx="6100763" cy="488950"/>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2600" b="1" dirty="0">
                <a:solidFill>
                  <a:schemeClr val="accent1">
                    <a:lumMod val="75000"/>
                  </a:schemeClr>
                </a:solidFill>
                <a:latin typeface="Comic Sans MS" charset="0"/>
              </a:rPr>
              <a:t>Attività della Chimica </a:t>
            </a:r>
            <a:r>
              <a:rPr lang="it-IT" sz="2600" b="1" dirty="0" err="1">
                <a:solidFill>
                  <a:schemeClr val="accent1">
                    <a:lumMod val="75000"/>
                  </a:schemeClr>
                </a:solidFill>
                <a:latin typeface="Comic Sans MS" charset="0"/>
              </a:rPr>
              <a:t>Combinatoriale</a:t>
            </a:r>
            <a:endParaRPr lang="it-IT" sz="2600" b="1" dirty="0">
              <a:solidFill>
                <a:schemeClr val="accent1">
                  <a:lumMod val="75000"/>
                </a:schemeClr>
              </a:solidFill>
              <a:latin typeface="Comic Sans MS" charset="0"/>
            </a:endParaRPr>
          </a:p>
        </p:txBody>
      </p:sp>
      <p:sp>
        <p:nvSpPr>
          <p:cNvPr id="8" name="Rectangle 8"/>
          <p:cNvSpPr>
            <a:spLocks noChangeArrowheads="1"/>
          </p:cNvSpPr>
          <p:nvPr/>
        </p:nvSpPr>
        <p:spPr bwMode="auto">
          <a:xfrm>
            <a:off x="395288" y="1838236"/>
            <a:ext cx="8275222" cy="1200328"/>
          </a:xfrm>
          <a:prstGeom prst="rect">
            <a:avLst/>
          </a:prstGeom>
          <a:noFill/>
          <a:ln w="11113">
            <a:noFill/>
            <a:miter lim="800000"/>
            <a:headEnd/>
            <a:tailEnd/>
          </a:ln>
        </p:spPr>
        <p:txBody>
          <a:bodyPr wrap="none" anchor="ctr">
            <a:prstTxWarp prst="textNoShape">
              <a:avLst/>
            </a:prstTxWarp>
            <a:spAutoFit/>
          </a:bodyPr>
          <a:lstStyle/>
          <a:p>
            <a:pPr eaLnBrk="0" hangingPunct="0"/>
            <a:r>
              <a:rPr lang="it-IT" sz="2400" dirty="0">
                <a:solidFill>
                  <a:schemeClr val="accent1"/>
                </a:solidFill>
                <a:latin typeface="Comic Sans MS" charset="0"/>
              </a:rPr>
              <a:t>La Chimica </a:t>
            </a:r>
            <a:r>
              <a:rPr lang="it-IT" sz="2400" dirty="0" err="1">
                <a:solidFill>
                  <a:schemeClr val="accent1"/>
                </a:solidFill>
                <a:latin typeface="Comic Sans MS" charset="0"/>
              </a:rPr>
              <a:t>Combinatoriale</a:t>
            </a:r>
            <a:r>
              <a:rPr lang="it-IT" sz="2400" dirty="0">
                <a:solidFill>
                  <a:schemeClr val="accent1"/>
                </a:solidFill>
                <a:latin typeface="Comic Sans MS" charset="0"/>
              </a:rPr>
              <a:t> genera un insieme molto vasto </a:t>
            </a:r>
          </a:p>
          <a:p>
            <a:pPr eaLnBrk="0" hangingPunct="0"/>
            <a:r>
              <a:rPr lang="it-IT" sz="2400" dirty="0">
                <a:solidFill>
                  <a:schemeClr val="accent1"/>
                </a:solidFill>
                <a:latin typeface="Comic Sans MS" charset="0"/>
              </a:rPr>
              <a:t>di composti chimicamente correlati (“congeneri”), detto </a:t>
            </a:r>
          </a:p>
          <a:p>
            <a:pPr eaLnBrk="0" hangingPunct="0"/>
            <a:r>
              <a:rPr lang="it-IT" sz="2400" dirty="0">
                <a:solidFill>
                  <a:schemeClr val="accent1"/>
                </a:solidFill>
                <a:latin typeface="Comic Sans MS" charset="0"/>
              </a:rPr>
              <a:t>“libreria </a:t>
            </a:r>
            <a:r>
              <a:rPr lang="it-IT" sz="2400" dirty="0" err="1">
                <a:solidFill>
                  <a:schemeClr val="accent1"/>
                </a:solidFill>
                <a:latin typeface="Comic Sans MS" charset="0"/>
              </a:rPr>
              <a:t>combinatoriale</a:t>
            </a:r>
            <a:r>
              <a:rPr lang="it-IT" sz="2400" dirty="0">
                <a:solidFill>
                  <a:schemeClr val="accent1"/>
                </a:solidFill>
                <a:latin typeface="Comic Sans MS" charset="0"/>
              </a:rPr>
              <a:t>” </a:t>
            </a:r>
          </a:p>
        </p:txBody>
      </p:sp>
      <p:sp>
        <p:nvSpPr>
          <p:cNvPr id="9" name="Rectangle 9"/>
          <p:cNvSpPr>
            <a:spLocks noChangeArrowheads="1"/>
          </p:cNvSpPr>
          <p:nvPr/>
        </p:nvSpPr>
        <p:spPr bwMode="auto">
          <a:xfrm>
            <a:off x="179388" y="5373688"/>
            <a:ext cx="8588375" cy="1282700"/>
          </a:xfrm>
          <a:prstGeom prst="rect">
            <a:avLst/>
          </a:prstGeom>
          <a:noFill/>
          <a:ln w="11113">
            <a:noFill/>
            <a:miter lim="800000"/>
            <a:headEnd/>
            <a:tailEnd/>
          </a:ln>
        </p:spPr>
        <p:txBody>
          <a:bodyPr wrap="none" anchor="ctr">
            <a:prstTxWarp prst="textNoShape">
              <a:avLst/>
            </a:prstTxWarp>
            <a:spAutoFit/>
          </a:bodyPr>
          <a:lstStyle/>
          <a:p>
            <a:pPr eaLnBrk="0" hangingPunct="0"/>
            <a:r>
              <a:rPr lang="it-IT" sz="2600" dirty="0">
                <a:solidFill>
                  <a:srgbClr val="008000"/>
                </a:solidFill>
                <a:latin typeface="Comic Sans MS" charset="0"/>
              </a:rPr>
              <a:t>Negli ultimi anni la Chimica </a:t>
            </a:r>
            <a:r>
              <a:rPr lang="it-IT" sz="2600" dirty="0" err="1">
                <a:solidFill>
                  <a:srgbClr val="008000"/>
                </a:solidFill>
                <a:latin typeface="Comic Sans MS" charset="0"/>
              </a:rPr>
              <a:t>Combinatoriale</a:t>
            </a:r>
            <a:r>
              <a:rPr lang="it-IT" sz="2600" dirty="0">
                <a:solidFill>
                  <a:srgbClr val="008000"/>
                </a:solidFill>
                <a:latin typeface="Comic Sans MS" charset="0"/>
              </a:rPr>
              <a:t> si è sempre </a:t>
            </a:r>
          </a:p>
          <a:p>
            <a:pPr eaLnBrk="0" hangingPunct="0"/>
            <a:r>
              <a:rPr lang="it-IT" sz="2600" dirty="0">
                <a:solidFill>
                  <a:srgbClr val="008000"/>
                </a:solidFill>
                <a:latin typeface="Comic Sans MS" charset="0"/>
              </a:rPr>
              <a:t>più spostata verso la sintesi parallela automatizzata e </a:t>
            </a:r>
          </a:p>
          <a:p>
            <a:pPr eaLnBrk="0" hangingPunct="0"/>
            <a:r>
              <a:rPr lang="it-IT" sz="2600" dirty="0">
                <a:solidFill>
                  <a:srgbClr val="008000"/>
                </a:solidFill>
                <a:latin typeface="Comic Sans MS" charset="0"/>
              </a:rPr>
              <a:t>la purificazione parallela.</a:t>
            </a:r>
          </a:p>
        </p:txBody>
      </p:sp>
      <p:sp>
        <p:nvSpPr>
          <p:cNvPr id="10" name="Rectangle 10"/>
          <p:cNvSpPr>
            <a:spLocks noChangeArrowheads="1"/>
          </p:cNvSpPr>
          <p:nvPr/>
        </p:nvSpPr>
        <p:spPr bwMode="auto">
          <a:xfrm>
            <a:off x="250825" y="3339496"/>
            <a:ext cx="8569325" cy="1569660"/>
          </a:xfrm>
          <a:prstGeom prst="rect">
            <a:avLst/>
          </a:prstGeom>
          <a:noFill/>
          <a:ln w="11113">
            <a:noFill/>
            <a:miter lim="800000"/>
            <a:headEnd/>
            <a:tailEnd/>
          </a:ln>
        </p:spPr>
        <p:txBody>
          <a:bodyPr anchor="ctr">
            <a:prstTxWarp prst="textNoShape">
              <a:avLst/>
            </a:prstTxWarp>
            <a:spAutoFit/>
          </a:bodyPr>
          <a:lstStyle/>
          <a:p>
            <a:pPr algn="just" eaLnBrk="0" hangingPunct="0"/>
            <a:r>
              <a:rPr lang="it-IT" sz="2400" dirty="0">
                <a:solidFill>
                  <a:schemeClr val="accent3">
                    <a:lumMod val="75000"/>
                  </a:schemeClr>
                </a:solidFill>
                <a:latin typeface="Comic Sans MS" charset="0"/>
              </a:rPr>
              <a:t>La sintesi in fase solida, l’automazione e le strategie di</a:t>
            </a:r>
          </a:p>
          <a:p>
            <a:pPr algn="just" eaLnBrk="0" hangingPunct="0"/>
            <a:r>
              <a:rPr lang="it-IT" sz="2400" dirty="0">
                <a:solidFill>
                  <a:schemeClr val="accent3">
                    <a:lumMod val="75000"/>
                  </a:schemeClr>
                </a:solidFill>
                <a:latin typeface="Comic Sans MS" charset="0"/>
              </a:rPr>
              <a:t>risoluzione (</a:t>
            </a:r>
            <a:r>
              <a:rPr lang="it-IT" sz="2400" dirty="0" err="1">
                <a:solidFill>
                  <a:schemeClr val="accent3">
                    <a:lumMod val="75000"/>
                  </a:schemeClr>
                </a:solidFill>
                <a:latin typeface="Comic Sans MS" charset="0"/>
              </a:rPr>
              <a:t>deconvoluzione</a:t>
            </a:r>
            <a:r>
              <a:rPr lang="it-IT" sz="2400" dirty="0">
                <a:solidFill>
                  <a:schemeClr val="accent3">
                    <a:lumMod val="75000"/>
                  </a:schemeClr>
                </a:solidFill>
                <a:latin typeface="Comic Sans MS" charset="0"/>
              </a:rPr>
              <a:t>) delle miscele di composti hanno accelerato la sintesi e la valutazione di ampie collezioni di molecole.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168196" y="494785"/>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872552" y="1091028"/>
            <a:ext cx="7541090" cy="549818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763276" y="1148051"/>
            <a:ext cx="7889615" cy="5647358"/>
          </a:xfrm>
          <a:prstGeom prst="rect">
            <a:avLst/>
          </a:prstGeom>
        </p:spPr>
      </p:pic>
      <p:sp>
        <p:nvSpPr>
          <p:cNvPr id="7" name="CasellaDiTesto 6"/>
          <p:cNvSpPr txBox="1"/>
          <p:nvPr/>
        </p:nvSpPr>
        <p:spPr>
          <a:xfrm>
            <a:off x="6243643" y="440174"/>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6243643" y="477896"/>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pic>
        <p:nvPicPr>
          <p:cNvPr id="7" name="Immagine 6"/>
          <p:cNvPicPr>
            <a:picLocks noChangeAspect="1"/>
          </p:cNvPicPr>
          <p:nvPr/>
        </p:nvPicPr>
        <p:blipFill>
          <a:blip r:embed="rId2"/>
          <a:stretch>
            <a:fillRect/>
          </a:stretch>
        </p:blipFill>
        <p:spPr>
          <a:xfrm>
            <a:off x="0" y="1574821"/>
            <a:ext cx="8983307" cy="474567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3"/>
          <a:stretch>
            <a:fillRect/>
          </a:stretch>
        </p:blipFill>
        <p:spPr>
          <a:xfrm>
            <a:off x="458714" y="1078953"/>
            <a:ext cx="7836648" cy="5596866"/>
          </a:xfrm>
          <a:prstGeom prst="rect">
            <a:avLst/>
          </a:prstGeom>
        </p:spPr>
      </p:pic>
      <p:sp>
        <p:nvSpPr>
          <p:cNvPr id="7" name="CasellaDiTesto 6"/>
          <p:cNvSpPr txBox="1"/>
          <p:nvPr/>
        </p:nvSpPr>
        <p:spPr>
          <a:xfrm>
            <a:off x="6061313" y="477896"/>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86931" y="1160250"/>
            <a:ext cx="1457556" cy="4128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021058" y="1160250"/>
            <a:ext cx="7675684" cy="5587447"/>
          </a:xfrm>
          <a:prstGeom prst="rect">
            <a:avLst/>
          </a:prstGeom>
        </p:spPr>
      </p:pic>
      <p:sp>
        <p:nvSpPr>
          <p:cNvPr id="7" name="CasellaDiTesto 6"/>
          <p:cNvSpPr txBox="1"/>
          <p:nvPr/>
        </p:nvSpPr>
        <p:spPr>
          <a:xfrm>
            <a:off x="6243643" y="477896"/>
            <a:ext cx="1537350" cy="461665"/>
          </a:xfrm>
          <a:prstGeom prst="rect">
            <a:avLst/>
          </a:prstGeom>
          <a:noFill/>
        </p:spPr>
        <p:txBody>
          <a:bodyPr wrap="none" rtlCol="0">
            <a:spAutoFit/>
          </a:bodyPr>
          <a:lstStyle/>
          <a:p>
            <a:r>
              <a:rPr lang="it-IT" sz="2400" b="1" dirty="0" smtClean="0">
                <a:solidFill>
                  <a:schemeClr val="accent4">
                    <a:lumMod val="75000"/>
                  </a:schemeClr>
                </a:solidFill>
              </a:rPr>
              <a:t>LINKERS</a:t>
            </a:r>
            <a:endParaRPr lang="it-IT" sz="2400" b="1" dirty="0">
              <a:solidFill>
                <a:schemeClr val="accent4">
                  <a:lumMod val="75000"/>
                </a:schemeClr>
              </a:solidFill>
            </a:endParaRPr>
          </a:p>
        </p:txBody>
      </p:sp>
      <p:sp>
        <p:nvSpPr>
          <p:cNvPr id="3" name="Rectangle 2"/>
          <p:cNvSpPr/>
          <p:nvPr/>
        </p:nvSpPr>
        <p:spPr>
          <a:xfrm>
            <a:off x="5786931" y="1096396"/>
            <a:ext cx="1802281" cy="4767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159813" y="1160250"/>
            <a:ext cx="1274708" cy="461665"/>
          </a:xfrm>
          <a:prstGeom prst="rect">
            <a:avLst/>
          </a:prstGeom>
          <a:noFill/>
        </p:spPr>
        <p:txBody>
          <a:bodyPr wrap="none" rtlCol="0">
            <a:spAutoFit/>
          </a:bodyPr>
          <a:lstStyle/>
          <a:p>
            <a:pPr marL="342900" indent="-342900">
              <a:buAutoNum type="arabicPeriod"/>
            </a:pPr>
            <a:r>
              <a:rPr lang="en-US" sz="1200" b="1" dirty="0" err="1" smtClean="0"/>
              <a:t>Piperidina</a:t>
            </a:r>
            <a:endParaRPr lang="en-US" sz="1200" b="1" dirty="0" smtClean="0"/>
          </a:p>
          <a:p>
            <a:pPr marL="342900" indent="-342900">
              <a:buAutoNum type="arabicPeriod"/>
            </a:pPr>
            <a:r>
              <a:rPr lang="en-US" sz="1200" b="1" dirty="0"/>
              <a:t>c</a:t>
            </a:r>
            <a:r>
              <a:rPr lang="en-US" sz="1200" b="1" dirty="0" smtClean="0"/>
              <a:t>oupling</a:t>
            </a:r>
            <a:endParaRPr lang="en-US" sz="12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ChangeArrowheads="1"/>
          </p:cNvSpPr>
          <p:nvPr/>
        </p:nvSpPr>
        <p:spPr bwMode="auto">
          <a:xfrm>
            <a:off x="2286000" y="987425"/>
            <a:ext cx="4572000" cy="3143250"/>
          </a:xfrm>
          <a:prstGeom prst="rect">
            <a:avLst/>
          </a:prstGeom>
          <a:noFill/>
          <a:ln w="9525">
            <a:noFill/>
            <a:miter lim="800000"/>
            <a:headEnd/>
            <a:tailEnd/>
          </a:ln>
          <a:effectLst/>
        </p:spPr>
        <p:txBody>
          <a:bodyPr>
            <a:prstTxWarp prst="textNoShape">
              <a:avLst/>
            </a:prstTxWarp>
            <a:spAutoFit/>
          </a:bodyPr>
          <a:lstStyle/>
          <a:p>
            <a:pPr algn="ctr">
              <a:defRPr/>
            </a:pPr>
            <a:r>
              <a:rPr lang="it-IT" sz="2800" b="1" dirty="0">
                <a:effectLst>
                  <a:outerShdw blurRad="38100" dist="38100" dir="2700000" algn="tl">
                    <a:srgbClr val="FFFFFF"/>
                  </a:outerShdw>
                </a:effectLst>
                <a:latin typeface="Arial Rounded MT Bold" charset="0"/>
              </a:rPr>
              <a:t>GRUPPO PROTETTORE</a:t>
            </a:r>
          </a:p>
          <a:p>
            <a:pPr algn="ctr">
              <a:defRPr/>
            </a:pPr>
            <a:endParaRPr lang="it-IT" sz="2800" b="1" dirty="0">
              <a:latin typeface="Arial Rounded MT Bold" charset="0"/>
            </a:endParaRPr>
          </a:p>
          <a:p>
            <a:pPr>
              <a:buFontTx/>
              <a:buBlip>
                <a:blip r:embed="rId3"/>
              </a:buBlip>
              <a:defRPr/>
            </a:pPr>
            <a:r>
              <a:rPr lang="it-IT" dirty="0">
                <a:latin typeface="Arial Rounded MT Bold" charset="0"/>
              </a:rPr>
              <a:t> chimicamente </a:t>
            </a:r>
            <a:r>
              <a:rPr lang="it-IT" b="1" dirty="0">
                <a:solidFill>
                  <a:srgbClr val="FF0000"/>
                </a:solidFill>
                <a:latin typeface="Arial Rounded MT Bold" charset="0"/>
              </a:rPr>
              <a:t>stabile</a:t>
            </a:r>
            <a:r>
              <a:rPr lang="it-IT" dirty="0">
                <a:latin typeface="Arial Rounded MT Bold" charset="0"/>
              </a:rPr>
              <a:t> nelle condizioni della sintesi peptidica</a:t>
            </a:r>
          </a:p>
          <a:p>
            <a:pPr>
              <a:defRPr/>
            </a:pPr>
            <a:endParaRPr lang="it-IT" dirty="0">
              <a:latin typeface="Arial Rounded MT Bold" charset="0"/>
            </a:endParaRPr>
          </a:p>
          <a:p>
            <a:pPr>
              <a:buFontTx/>
              <a:buBlip>
                <a:blip r:embed="rId3"/>
              </a:buBlip>
              <a:defRPr/>
            </a:pPr>
            <a:r>
              <a:rPr lang="it-IT" dirty="0">
                <a:latin typeface="Arial Rounded MT Bold" charset="0"/>
              </a:rPr>
              <a:t> effetto stabilizzante sulla molecola</a:t>
            </a:r>
          </a:p>
          <a:p>
            <a:pPr>
              <a:defRPr/>
            </a:pPr>
            <a:endParaRPr lang="it-IT" dirty="0">
              <a:latin typeface="Arial Rounded MT Bold" charset="0"/>
            </a:endParaRPr>
          </a:p>
          <a:p>
            <a:pPr>
              <a:buFontTx/>
              <a:buBlip>
                <a:blip r:embed="rId3"/>
              </a:buBlip>
              <a:defRPr/>
            </a:pPr>
            <a:r>
              <a:rPr lang="it-IT" dirty="0">
                <a:latin typeface="Arial Rounded MT Bold" charset="0"/>
              </a:rPr>
              <a:t> </a:t>
            </a:r>
            <a:r>
              <a:rPr lang="it-IT" b="1" dirty="0">
                <a:solidFill>
                  <a:srgbClr val="FF0000"/>
                </a:solidFill>
                <a:latin typeface="Arial Rounded MT Bold" charset="0"/>
              </a:rPr>
              <a:t>rimovibile</a:t>
            </a:r>
            <a:r>
              <a:rPr lang="it-IT" dirty="0">
                <a:latin typeface="Arial Rounded MT Bold" charset="0"/>
              </a:rPr>
              <a:t> in condizioni blande, in modo selettivo e con alte rese</a:t>
            </a:r>
          </a:p>
          <a:p>
            <a:pPr>
              <a:defRPr/>
            </a:pPr>
            <a:endParaRPr lang="it-IT" dirty="0">
              <a:latin typeface="Arial Rounded MT Bold" charset="0"/>
            </a:endParaRPr>
          </a:p>
        </p:txBody>
      </p:sp>
      <p:sp>
        <p:nvSpPr>
          <p:cNvPr id="7" name="Text Box 5"/>
          <p:cNvSpPr txBox="1">
            <a:spLocks noChangeArrowheads="1"/>
          </p:cNvSpPr>
          <p:nvPr/>
        </p:nvSpPr>
        <p:spPr bwMode="auto">
          <a:xfrm>
            <a:off x="2029619" y="4062413"/>
            <a:ext cx="5227637" cy="519112"/>
          </a:xfrm>
          <a:prstGeom prst="rect">
            <a:avLst/>
          </a:prstGeom>
          <a:noFill/>
          <a:ln w="9525">
            <a:noFill/>
            <a:miter lim="800000"/>
            <a:headEnd/>
            <a:tailEnd/>
          </a:ln>
          <a:effectLst/>
        </p:spPr>
        <p:txBody>
          <a:bodyPr wrap="none">
            <a:prstTxWarp prst="textNoShape">
              <a:avLst/>
            </a:prstTxWarp>
            <a:spAutoFit/>
          </a:bodyPr>
          <a:lstStyle/>
          <a:p>
            <a:pPr>
              <a:defRPr/>
            </a:pPr>
            <a:r>
              <a:rPr lang="it-IT" sz="2800" b="1" dirty="0">
                <a:effectLst>
                  <a:outerShdw blurRad="38100" dist="38100" dir="2700000" algn="tl">
                    <a:srgbClr val="FFFFFF"/>
                  </a:outerShdw>
                </a:effectLst>
                <a:latin typeface="Arial Rounded MT Bold" charset="0"/>
              </a:rPr>
              <a:t>PROTEZIONE ORTOGONALE</a:t>
            </a:r>
          </a:p>
        </p:txBody>
      </p:sp>
      <p:graphicFrame>
        <p:nvGraphicFramePr>
          <p:cNvPr id="8" name="Object 2"/>
          <p:cNvGraphicFramePr>
            <a:graphicFrameLocks noChangeAspect="1"/>
          </p:cNvGraphicFramePr>
          <p:nvPr/>
        </p:nvGraphicFramePr>
        <p:xfrm>
          <a:off x="3636963" y="5318125"/>
          <a:ext cx="1943100" cy="1279525"/>
        </p:xfrm>
        <a:graphic>
          <a:graphicData uri="http://schemas.openxmlformats.org/presentationml/2006/ole">
            <mc:AlternateContent xmlns:mc="http://schemas.openxmlformats.org/markup-compatibility/2006">
              <mc:Choice xmlns:v="urn:schemas-microsoft-com:vml" Requires="v">
                <p:oleObj spid="_x0000_s69731" name="CS ChemDraw Drawing" r:id="rId4" imgW="1028700" imgH="660400" progId="">
                  <p:embed/>
                </p:oleObj>
              </mc:Choice>
              <mc:Fallback>
                <p:oleObj name="CS ChemDraw Drawing" r:id="rId4" imgW="1028700" imgH="660400"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963" y="5318125"/>
                        <a:ext cx="19431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AutoShape 7"/>
          <p:cNvSpPr>
            <a:spLocks noChangeArrowheads="1"/>
          </p:cNvSpPr>
          <p:nvPr/>
        </p:nvSpPr>
        <p:spPr bwMode="auto">
          <a:xfrm>
            <a:off x="3276600" y="5518150"/>
            <a:ext cx="431800" cy="431800"/>
          </a:xfrm>
          <a:prstGeom prst="smileyFace">
            <a:avLst>
              <a:gd name="adj" fmla="val 4653"/>
            </a:avLst>
          </a:prstGeom>
          <a:solidFill>
            <a:srgbClr val="00FF00"/>
          </a:solidFill>
          <a:ln w="9525">
            <a:solidFill>
              <a:schemeClr val="tx1"/>
            </a:solidFill>
            <a:round/>
            <a:headEnd/>
            <a:tailEnd/>
          </a:ln>
        </p:spPr>
        <p:txBody>
          <a:bodyPr wrap="none" anchor="ctr">
            <a:prstTxWarp prst="textNoShape">
              <a:avLst/>
            </a:prstTxWarp>
          </a:bodyPr>
          <a:lstStyle/>
          <a:p>
            <a:endParaRPr lang="it-IT"/>
          </a:p>
        </p:txBody>
      </p:sp>
      <p:sp>
        <p:nvSpPr>
          <p:cNvPr id="10" name="AutoShape 8"/>
          <p:cNvSpPr>
            <a:spLocks noChangeArrowheads="1"/>
          </p:cNvSpPr>
          <p:nvPr/>
        </p:nvSpPr>
        <p:spPr bwMode="auto">
          <a:xfrm>
            <a:off x="4141788" y="4797425"/>
            <a:ext cx="501650" cy="576262"/>
          </a:xfrm>
          <a:custGeom>
            <a:avLst/>
            <a:gdLst>
              <a:gd name="T0" fmla="*/ 5825295 w 21600"/>
              <a:gd name="T1" fmla="*/ 0 h 21600"/>
              <a:gd name="T2" fmla="*/ 1706051 w 21600"/>
              <a:gd name="T3" fmla="*/ 2251290 h 21600"/>
              <a:gd name="T4" fmla="*/ 0 w 21600"/>
              <a:gd name="T5" fmla="*/ 7686988 h 21600"/>
              <a:gd name="T6" fmla="*/ 1706051 w 21600"/>
              <a:gd name="T7" fmla="*/ 13122686 h 21600"/>
              <a:gd name="T8" fmla="*/ 5825295 w 21600"/>
              <a:gd name="T9" fmla="*/ 15373977 h 21600"/>
              <a:gd name="T10" fmla="*/ 9944538 w 21600"/>
              <a:gd name="T11" fmla="*/ 13122686 h 21600"/>
              <a:gd name="T12" fmla="*/ 11650589 w 21600"/>
              <a:gd name="T13" fmla="*/ 7686988 h 21600"/>
              <a:gd name="T14" fmla="*/ 9944538 w 21600"/>
              <a:gd name="T15" fmla="*/ 225129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FF"/>
          </a:solidFill>
          <a:ln w="9525">
            <a:solidFill>
              <a:schemeClr val="tx1"/>
            </a:solidFill>
            <a:round/>
            <a:headEnd/>
            <a:tailEnd/>
          </a:ln>
        </p:spPr>
        <p:txBody>
          <a:bodyPr wrap="none" anchor="ctr">
            <a:prstTxWarp prst="textNoShape">
              <a:avLst/>
            </a:prstTxWarp>
          </a:bodyPr>
          <a:lstStyle/>
          <a:p>
            <a:endParaRPr lang="it-IT"/>
          </a:p>
        </p:txBody>
      </p:sp>
      <p:sp>
        <p:nvSpPr>
          <p:cNvPr id="11" name="Line 9"/>
          <p:cNvSpPr>
            <a:spLocks noChangeShapeType="1"/>
          </p:cNvSpPr>
          <p:nvPr/>
        </p:nvSpPr>
        <p:spPr bwMode="auto">
          <a:xfrm flipV="1">
            <a:off x="4716463" y="4868862"/>
            <a:ext cx="793750" cy="73025"/>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12" name="Text Box 10"/>
          <p:cNvSpPr txBox="1">
            <a:spLocks noChangeArrowheads="1"/>
          </p:cNvSpPr>
          <p:nvPr/>
        </p:nvSpPr>
        <p:spPr bwMode="auto">
          <a:xfrm>
            <a:off x="5810250" y="4581525"/>
            <a:ext cx="3154363" cy="942975"/>
          </a:xfrm>
          <a:prstGeom prst="rect">
            <a:avLst/>
          </a:prstGeom>
          <a:noFill/>
          <a:ln w="9525">
            <a:noFill/>
            <a:miter lim="800000"/>
            <a:headEnd/>
            <a:tailEnd/>
          </a:ln>
        </p:spPr>
        <p:txBody>
          <a:bodyPr>
            <a:prstTxWarp prst="textNoShape">
              <a:avLst/>
            </a:prstTxWarp>
            <a:spAutoFit/>
          </a:bodyPr>
          <a:lstStyle/>
          <a:p>
            <a:pPr>
              <a:buFontTx/>
              <a:buBlip>
                <a:blip r:embed="rId6"/>
              </a:buBlip>
            </a:pPr>
            <a:r>
              <a:rPr lang="it-IT" sz="1400"/>
              <a:t> </a:t>
            </a:r>
            <a:r>
              <a:rPr lang="it-IT" sz="1400">
                <a:latin typeface="Arial Rounded MT Bold" charset="0"/>
              </a:rPr>
              <a:t>Stabile nelle condizioni di coupling e deprotezione</a:t>
            </a:r>
          </a:p>
          <a:p>
            <a:pPr>
              <a:buFontTx/>
              <a:buBlip>
                <a:blip r:embed="rId6"/>
              </a:buBlip>
            </a:pPr>
            <a:r>
              <a:rPr lang="it-IT" sz="1400">
                <a:latin typeface="Arial Rounded MT Bold" charset="0"/>
              </a:rPr>
              <a:t> Non stabile durante il distacco dalla resina (ci sono eccezioni)</a:t>
            </a:r>
          </a:p>
        </p:txBody>
      </p:sp>
      <p:sp>
        <p:nvSpPr>
          <p:cNvPr id="13" name="Line 11"/>
          <p:cNvSpPr>
            <a:spLocks noChangeShapeType="1"/>
          </p:cNvSpPr>
          <p:nvPr/>
        </p:nvSpPr>
        <p:spPr bwMode="auto">
          <a:xfrm flipH="1">
            <a:off x="2627313" y="5734050"/>
            <a:ext cx="57785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14" name="Text Box 13"/>
          <p:cNvSpPr txBox="1">
            <a:spLocks noChangeArrowheads="1"/>
          </p:cNvSpPr>
          <p:nvPr/>
        </p:nvSpPr>
        <p:spPr bwMode="auto">
          <a:xfrm>
            <a:off x="539750" y="5222875"/>
            <a:ext cx="2233613" cy="942975"/>
          </a:xfrm>
          <a:prstGeom prst="rect">
            <a:avLst/>
          </a:prstGeom>
          <a:noFill/>
          <a:ln w="9525">
            <a:noFill/>
            <a:miter lim="800000"/>
            <a:headEnd/>
            <a:tailEnd/>
          </a:ln>
        </p:spPr>
        <p:txBody>
          <a:bodyPr>
            <a:prstTxWarp prst="textNoShape">
              <a:avLst/>
            </a:prstTxWarp>
            <a:spAutoFit/>
          </a:bodyPr>
          <a:lstStyle/>
          <a:p>
            <a:pPr>
              <a:buFontTx/>
              <a:buBlip>
                <a:blip r:embed="rId6"/>
              </a:buBlip>
            </a:pPr>
            <a:r>
              <a:rPr lang="it-IT" sz="1400"/>
              <a:t> </a:t>
            </a:r>
            <a:r>
              <a:rPr lang="it-IT" sz="1400">
                <a:latin typeface="Arial Rounded MT Bold" charset="0"/>
              </a:rPr>
              <a:t>Stabile durante coupling</a:t>
            </a:r>
          </a:p>
          <a:p>
            <a:pPr>
              <a:buFontTx/>
              <a:buBlip>
                <a:blip r:embed="rId6"/>
              </a:buBlip>
            </a:pPr>
            <a:r>
              <a:rPr lang="it-IT" sz="1400">
                <a:latin typeface="Arial Rounded MT Bold" charset="0"/>
              </a:rPr>
              <a:t> Non stabile durante la deprotezione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4"/>
          <p:cNvSpPr txBox="1">
            <a:spLocks noChangeArrowheads="1"/>
          </p:cNvSpPr>
          <p:nvPr/>
        </p:nvSpPr>
        <p:spPr bwMode="auto">
          <a:xfrm>
            <a:off x="2695413" y="1063624"/>
            <a:ext cx="3560763" cy="519113"/>
          </a:xfrm>
          <a:prstGeom prst="rect">
            <a:avLst/>
          </a:prstGeom>
          <a:noFill/>
          <a:ln w="9525">
            <a:noFill/>
            <a:miter lim="800000"/>
            <a:headEnd/>
            <a:tailEnd/>
          </a:ln>
          <a:effectLst/>
        </p:spPr>
        <p:txBody>
          <a:bodyPr wrap="none">
            <a:prstTxWarp prst="textNoShape">
              <a:avLst/>
            </a:prstTxWarp>
            <a:spAutoFit/>
          </a:bodyPr>
          <a:lstStyle/>
          <a:p>
            <a:pPr>
              <a:defRPr/>
            </a:pPr>
            <a:r>
              <a:rPr lang="it-IT" sz="2800" b="1" dirty="0">
                <a:effectLst>
                  <a:outerShdw blurRad="38100" dist="38100" dir="2700000" algn="tl">
                    <a:srgbClr val="FFFFFF"/>
                  </a:outerShdw>
                </a:effectLst>
                <a:latin typeface="Arial Rounded MT Bold" charset="0"/>
              </a:rPr>
              <a:t>Gruppi </a:t>
            </a:r>
            <a:r>
              <a:rPr lang="it-IT" sz="2800" b="1" dirty="0" err="1">
                <a:effectLst>
                  <a:outerShdw blurRad="38100" dist="38100" dir="2700000" algn="tl">
                    <a:srgbClr val="FFFFFF"/>
                  </a:outerShdw>
                </a:effectLst>
                <a:latin typeface="Arial Rounded MT Bold" charset="0"/>
              </a:rPr>
              <a:t>N</a:t>
            </a:r>
            <a:r>
              <a:rPr lang="it-IT" sz="2800" b="1" dirty="0">
                <a:effectLst>
                  <a:outerShdw blurRad="38100" dist="38100" dir="2700000" algn="tl">
                    <a:srgbClr val="FFFFFF"/>
                  </a:outerShdw>
                </a:effectLst>
                <a:latin typeface="Arial Rounded MT Bold" charset="0"/>
              </a:rPr>
              <a:t> protettori</a:t>
            </a:r>
            <a:r>
              <a:rPr lang="it-IT" sz="2800" b="1" dirty="0">
                <a:latin typeface="Arial Rounded MT Bold" charset="0"/>
              </a:rPr>
              <a:t> </a:t>
            </a:r>
          </a:p>
        </p:txBody>
      </p:sp>
      <p:graphicFrame>
        <p:nvGraphicFramePr>
          <p:cNvPr id="7" name="Object 2"/>
          <p:cNvGraphicFramePr>
            <a:graphicFrameLocks noChangeAspect="1"/>
          </p:cNvGraphicFramePr>
          <p:nvPr/>
        </p:nvGraphicFramePr>
        <p:xfrm>
          <a:off x="1443038" y="1323181"/>
          <a:ext cx="1511300" cy="1031875"/>
        </p:xfrm>
        <a:graphic>
          <a:graphicData uri="http://schemas.openxmlformats.org/presentationml/2006/ole">
            <mc:AlternateContent xmlns:mc="http://schemas.openxmlformats.org/markup-compatibility/2006">
              <mc:Choice xmlns:v="urn:schemas-microsoft-com:vml" Requires="v">
                <p:oleObj spid="_x0000_s72022" name="CS ChemDraw Drawing" r:id="rId3" imgW="850900" imgH="571500" progId="">
                  <p:embed/>
                </p:oleObj>
              </mc:Choice>
              <mc:Fallback>
                <p:oleObj name="CS ChemDraw Drawing" r:id="rId3" imgW="850900" imgH="571500" progId="">
                  <p:embed/>
                  <p:pic>
                    <p:nvPicPr>
                      <p:cNvPr id="0" name="Picture 2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323181"/>
                        <a:ext cx="151130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AutoShape 6"/>
          <p:cNvSpPr>
            <a:spLocks noChangeArrowheads="1"/>
          </p:cNvSpPr>
          <p:nvPr/>
        </p:nvSpPr>
        <p:spPr bwMode="auto">
          <a:xfrm>
            <a:off x="6265863" y="1063624"/>
            <a:ext cx="431800" cy="504825"/>
          </a:xfrm>
          <a:prstGeom prst="smileyFace">
            <a:avLst>
              <a:gd name="adj" fmla="val 4653"/>
            </a:avLst>
          </a:prstGeom>
          <a:solidFill>
            <a:srgbClr val="00FF00"/>
          </a:solidFill>
          <a:ln w="9525">
            <a:solidFill>
              <a:schemeClr val="tx1"/>
            </a:solidFill>
            <a:round/>
            <a:headEnd/>
            <a:tailEnd/>
          </a:ln>
        </p:spPr>
        <p:txBody>
          <a:bodyPr wrap="none" anchor="ctr">
            <a:prstTxWarp prst="textNoShape">
              <a:avLst/>
            </a:prstTxWarp>
          </a:bodyPr>
          <a:lstStyle/>
          <a:p>
            <a:endParaRPr lang="it-IT"/>
          </a:p>
        </p:txBody>
      </p:sp>
      <p:sp>
        <p:nvSpPr>
          <p:cNvPr id="9" name="Text Box 7"/>
          <p:cNvSpPr txBox="1">
            <a:spLocks noChangeArrowheads="1"/>
          </p:cNvSpPr>
          <p:nvPr/>
        </p:nvSpPr>
        <p:spPr bwMode="auto">
          <a:xfrm>
            <a:off x="465138" y="1658144"/>
            <a:ext cx="768350" cy="457200"/>
          </a:xfrm>
          <a:prstGeom prst="rect">
            <a:avLst/>
          </a:prstGeom>
          <a:noFill/>
          <a:ln w="9525">
            <a:noFill/>
            <a:miter lim="800000"/>
            <a:headEnd/>
            <a:tailEnd/>
          </a:ln>
        </p:spPr>
        <p:txBody>
          <a:bodyPr wrap="none">
            <a:prstTxWarp prst="textNoShape">
              <a:avLst/>
            </a:prstTxWarp>
            <a:spAutoFit/>
          </a:bodyPr>
          <a:lstStyle/>
          <a:p>
            <a:r>
              <a:rPr lang="it-IT" sz="2400" b="1">
                <a:latin typeface="Arial Rounded MT Bold" charset="0"/>
              </a:rPr>
              <a:t>Boc</a:t>
            </a:r>
          </a:p>
        </p:txBody>
      </p:sp>
      <p:sp>
        <p:nvSpPr>
          <p:cNvPr id="10" name="Text Box 8"/>
          <p:cNvSpPr txBox="1">
            <a:spLocks noChangeArrowheads="1"/>
          </p:cNvSpPr>
          <p:nvPr/>
        </p:nvSpPr>
        <p:spPr bwMode="auto">
          <a:xfrm>
            <a:off x="341313" y="2413794"/>
            <a:ext cx="3333750" cy="1190625"/>
          </a:xfrm>
          <a:prstGeom prst="rect">
            <a:avLst/>
          </a:prstGeom>
          <a:noFill/>
          <a:ln w="9525">
            <a:noFill/>
            <a:miter lim="800000"/>
            <a:headEnd/>
            <a:tailEnd/>
          </a:ln>
        </p:spPr>
        <p:txBody>
          <a:bodyPr>
            <a:prstTxWarp prst="textNoShape">
              <a:avLst/>
            </a:prstTxWarp>
            <a:spAutoFit/>
          </a:bodyPr>
          <a:lstStyle/>
          <a:p>
            <a:pPr>
              <a:buFontTx/>
              <a:buBlip>
                <a:blip r:embed="rId5"/>
              </a:buBlip>
            </a:pPr>
            <a:r>
              <a:rPr lang="it-IT" dirty="0">
                <a:latin typeface="Arial Rounded MT Bold" charset="0"/>
              </a:rPr>
              <a:t> Stabile in ambiente basico e riducente</a:t>
            </a:r>
          </a:p>
          <a:p>
            <a:pPr>
              <a:buFontTx/>
              <a:buBlip>
                <a:blip r:embed="rId5"/>
              </a:buBlip>
            </a:pPr>
            <a:r>
              <a:rPr lang="it-IT" dirty="0">
                <a:latin typeface="Arial Rounded MT Bold" charset="0"/>
              </a:rPr>
              <a:t> Eliminazione in ambiente acido (TFA)</a:t>
            </a:r>
          </a:p>
        </p:txBody>
      </p:sp>
      <p:sp>
        <p:nvSpPr>
          <p:cNvPr id="11" name="AutoShape 9">
            <a:hlinkClick r:id="rId6" action="ppaction://hlinksldjump" highlightClick="1"/>
          </p:cNvPr>
          <p:cNvSpPr>
            <a:spLocks noChangeArrowheads="1"/>
          </p:cNvSpPr>
          <p:nvPr/>
        </p:nvSpPr>
        <p:spPr bwMode="auto">
          <a:xfrm>
            <a:off x="1731963" y="3461544"/>
            <a:ext cx="393700" cy="358775"/>
          </a:xfrm>
          <a:prstGeom prst="actionButtonInformation">
            <a:avLst/>
          </a:prstGeom>
          <a:solidFill>
            <a:srgbClr val="FF6600"/>
          </a:solidFill>
          <a:ln w="9525">
            <a:noFill/>
            <a:miter lim="800000"/>
            <a:headEnd/>
            <a:tailEnd/>
          </a:ln>
        </p:spPr>
        <p:txBody>
          <a:bodyPr wrap="none" anchor="ctr">
            <a:prstTxWarp prst="textNoShape">
              <a:avLst/>
            </a:prstTxWarp>
          </a:bodyPr>
          <a:lstStyle/>
          <a:p>
            <a:endParaRPr lang="it-IT"/>
          </a:p>
        </p:txBody>
      </p:sp>
      <p:graphicFrame>
        <p:nvGraphicFramePr>
          <p:cNvPr id="12" name="Object 3"/>
          <p:cNvGraphicFramePr>
            <a:graphicFrameLocks noChangeAspect="1"/>
          </p:cNvGraphicFramePr>
          <p:nvPr/>
        </p:nvGraphicFramePr>
        <p:xfrm>
          <a:off x="989013" y="3820319"/>
          <a:ext cx="1965325" cy="2997200"/>
        </p:xfrm>
        <a:graphic>
          <a:graphicData uri="http://schemas.openxmlformats.org/presentationml/2006/ole">
            <mc:AlternateContent xmlns:mc="http://schemas.openxmlformats.org/markup-compatibility/2006">
              <mc:Choice xmlns:v="urn:schemas-microsoft-com:vml" Requires="v">
                <p:oleObj spid="_x0000_s72023" name="CS ChemDraw Drawing" r:id="rId7" imgW="1651000" imgH="2463800" progId="">
                  <p:embed/>
                </p:oleObj>
              </mc:Choice>
              <mc:Fallback>
                <p:oleObj name="CS ChemDraw Drawing" r:id="rId7" imgW="1651000" imgH="2463800" progId="">
                  <p:embed/>
                  <p:pic>
                    <p:nvPicPr>
                      <p:cNvPr id="0" name="Picture 2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013" y="3820319"/>
                        <a:ext cx="1965325"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3" name="Object 4"/>
          <p:cNvGraphicFramePr>
            <a:graphicFrameLocks noChangeAspect="1"/>
          </p:cNvGraphicFramePr>
          <p:nvPr/>
        </p:nvGraphicFramePr>
        <p:xfrm>
          <a:off x="6988175" y="1372394"/>
          <a:ext cx="1655763" cy="1195387"/>
        </p:xfrm>
        <a:graphic>
          <a:graphicData uri="http://schemas.openxmlformats.org/presentationml/2006/ole">
            <mc:AlternateContent xmlns:mc="http://schemas.openxmlformats.org/markup-compatibility/2006">
              <mc:Choice xmlns:v="urn:schemas-microsoft-com:vml" Requires="v">
                <p:oleObj spid="_x0000_s72024" name="CS ChemDraw Drawing" r:id="rId9" imgW="1358900" imgH="965200" progId="">
                  <p:embed/>
                </p:oleObj>
              </mc:Choice>
              <mc:Fallback>
                <p:oleObj name="CS ChemDraw Drawing" r:id="rId9" imgW="1358900" imgH="965200" progId="">
                  <p:embed/>
                  <p:pic>
                    <p:nvPicPr>
                      <p:cNvPr id="0" name="Picture 2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8175" y="1372394"/>
                        <a:ext cx="1655763"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 name="Text Box 12"/>
          <p:cNvSpPr txBox="1">
            <a:spLocks noChangeArrowheads="1"/>
          </p:cNvSpPr>
          <p:nvPr/>
        </p:nvSpPr>
        <p:spPr bwMode="auto">
          <a:xfrm>
            <a:off x="5630863" y="1658144"/>
            <a:ext cx="1003300" cy="457200"/>
          </a:xfrm>
          <a:prstGeom prst="rect">
            <a:avLst/>
          </a:prstGeom>
          <a:noFill/>
          <a:ln w="9525">
            <a:noFill/>
            <a:miter lim="800000"/>
            <a:headEnd/>
            <a:tailEnd/>
          </a:ln>
        </p:spPr>
        <p:txBody>
          <a:bodyPr wrap="none">
            <a:prstTxWarp prst="textNoShape">
              <a:avLst/>
            </a:prstTxWarp>
            <a:spAutoFit/>
          </a:bodyPr>
          <a:lstStyle/>
          <a:p>
            <a:r>
              <a:rPr lang="it-IT" sz="2400" b="1">
                <a:latin typeface="Arial Rounded MT Bold" charset="0"/>
              </a:rPr>
              <a:t>Fmoc</a:t>
            </a:r>
          </a:p>
        </p:txBody>
      </p:sp>
      <p:sp>
        <p:nvSpPr>
          <p:cNvPr id="15" name="Text Box 13"/>
          <p:cNvSpPr txBox="1">
            <a:spLocks noChangeArrowheads="1"/>
          </p:cNvSpPr>
          <p:nvPr/>
        </p:nvSpPr>
        <p:spPr bwMode="auto">
          <a:xfrm>
            <a:off x="5332413" y="2593181"/>
            <a:ext cx="3467100" cy="641350"/>
          </a:xfrm>
          <a:prstGeom prst="rect">
            <a:avLst/>
          </a:prstGeom>
          <a:noFill/>
          <a:ln w="9525">
            <a:noFill/>
            <a:miter lim="800000"/>
            <a:headEnd/>
            <a:tailEnd/>
          </a:ln>
        </p:spPr>
        <p:txBody>
          <a:bodyPr wrap="none">
            <a:prstTxWarp prst="textNoShape">
              <a:avLst/>
            </a:prstTxWarp>
            <a:spAutoFit/>
          </a:bodyPr>
          <a:lstStyle/>
          <a:p>
            <a:pPr>
              <a:buFontTx/>
              <a:buBlip>
                <a:blip r:embed="rId11"/>
              </a:buBlip>
            </a:pPr>
            <a:r>
              <a:rPr lang="it-IT">
                <a:latin typeface="Arial Rounded MT Bold" charset="0"/>
              </a:rPr>
              <a:t> Stabile in ambiente acido</a:t>
            </a:r>
          </a:p>
          <a:p>
            <a:pPr>
              <a:buFontTx/>
              <a:buBlip>
                <a:blip r:embed="rId11"/>
              </a:buBlip>
            </a:pPr>
            <a:r>
              <a:rPr lang="it-IT">
                <a:latin typeface="Arial Rounded MT Bold" charset="0"/>
              </a:rPr>
              <a:t> Eliminazione con piperidina</a:t>
            </a:r>
          </a:p>
        </p:txBody>
      </p:sp>
      <p:sp>
        <p:nvSpPr>
          <p:cNvPr id="16" name="AutoShape 14">
            <a:hlinkClick r:id="rId12" action="ppaction://hlinksldjump" highlightClick="1"/>
          </p:cNvPr>
          <p:cNvSpPr>
            <a:spLocks noChangeArrowheads="1"/>
          </p:cNvSpPr>
          <p:nvPr/>
        </p:nvSpPr>
        <p:spPr bwMode="auto">
          <a:xfrm>
            <a:off x="8534400" y="3244056"/>
            <a:ext cx="396875" cy="360363"/>
          </a:xfrm>
          <a:prstGeom prst="actionButtonInformation">
            <a:avLst/>
          </a:prstGeom>
          <a:solidFill>
            <a:srgbClr val="FFFF00"/>
          </a:solidFill>
          <a:ln w="9525">
            <a:noFill/>
            <a:miter lim="800000"/>
            <a:headEnd/>
            <a:tailEnd/>
          </a:ln>
        </p:spPr>
        <p:txBody>
          <a:bodyPr wrap="none" anchor="ctr">
            <a:prstTxWarp prst="textNoShape">
              <a:avLst/>
            </a:prstTxWarp>
          </a:bodyPr>
          <a:lstStyle/>
          <a:p>
            <a:endParaRPr lang="it-IT"/>
          </a:p>
        </p:txBody>
      </p:sp>
      <p:graphicFrame>
        <p:nvGraphicFramePr>
          <p:cNvPr id="17" name="Object 5"/>
          <p:cNvGraphicFramePr>
            <a:graphicFrameLocks noChangeAspect="1"/>
          </p:cNvGraphicFramePr>
          <p:nvPr/>
        </p:nvGraphicFramePr>
        <p:xfrm>
          <a:off x="5473700" y="3609181"/>
          <a:ext cx="2952750" cy="2947988"/>
        </p:xfrm>
        <a:graphic>
          <a:graphicData uri="http://schemas.openxmlformats.org/presentationml/2006/ole">
            <mc:AlternateContent xmlns:mc="http://schemas.openxmlformats.org/markup-compatibility/2006">
              <mc:Choice xmlns:v="urn:schemas-microsoft-com:vml" Requires="v">
                <p:oleObj spid="_x0000_s72025" name="CS ChemDraw Drawing" r:id="rId13" imgW="2730500" imgH="2667000" progId="">
                  <p:embed/>
                </p:oleObj>
              </mc:Choice>
              <mc:Fallback>
                <p:oleObj name="CS ChemDraw Drawing" r:id="rId13" imgW="2730500" imgH="2667000" progId="">
                  <p:embed/>
                  <p:pic>
                    <p:nvPicPr>
                      <p:cNvPr id="0" name="Picture 23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3700" y="3609181"/>
                        <a:ext cx="295275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 name="AutoShape 16">
            <a:hlinkClick r:id="rId15" action="ppaction://hlinksldjump" highlightClick="1"/>
          </p:cNvPr>
          <p:cNvSpPr>
            <a:spLocks noChangeArrowheads="1"/>
          </p:cNvSpPr>
          <p:nvPr/>
        </p:nvSpPr>
        <p:spPr bwMode="auto">
          <a:xfrm>
            <a:off x="1154113" y="5044281"/>
            <a:ext cx="361950" cy="358775"/>
          </a:xfrm>
          <a:prstGeom prst="actionButtonInformation">
            <a:avLst/>
          </a:prstGeom>
          <a:solidFill>
            <a:srgbClr val="FF99CC"/>
          </a:solidFill>
          <a:ln w="9525">
            <a:noFill/>
            <a:miter lim="800000"/>
            <a:headEnd/>
            <a:tailEnd/>
          </a:ln>
        </p:spPr>
        <p:txBody>
          <a:bodyPr wrap="none" anchor="ctr">
            <a:prstTxWarp prst="textNoShape">
              <a:avLst/>
            </a:prstTxWarp>
          </a:bodyPr>
          <a:lstStyle/>
          <a:p>
            <a:endParaRPr lang="it-IT"/>
          </a:p>
        </p:txBody>
      </p:sp>
      <p:sp>
        <p:nvSpPr>
          <p:cNvPr id="19" name="AutoShape 17">
            <a:hlinkClick r:id="rId16" action="ppaction://hlinksldjump" highlightClick="1"/>
          </p:cNvPr>
          <p:cNvSpPr>
            <a:spLocks noChangeArrowheads="1"/>
          </p:cNvSpPr>
          <p:nvPr/>
        </p:nvSpPr>
        <p:spPr bwMode="auto">
          <a:xfrm>
            <a:off x="7418388" y="5117306"/>
            <a:ext cx="396875" cy="360363"/>
          </a:xfrm>
          <a:prstGeom prst="actionButtonInformation">
            <a:avLst/>
          </a:prstGeom>
          <a:solidFill>
            <a:schemeClr val="accent1"/>
          </a:solidFill>
          <a:ln w="9525">
            <a:noFill/>
            <a:miter lim="800000"/>
            <a:headEnd/>
            <a:tailEnd/>
          </a:ln>
        </p:spPr>
        <p:txBody>
          <a:bodyPr wrap="none" anchor="ctr">
            <a:prstTxWarp prst="textNoShape">
              <a:avLst/>
            </a:prstTxWarp>
          </a:bodyPr>
          <a:lstStyle/>
          <a:p>
            <a:endParaRPr lang="it-IT"/>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4"/>
          <p:cNvSpPr txBox="1">
            <a:spLocks noChangeArrowheads="1"/>
          </p:cNvSpPr>
          <p:nvPr/>
        </p:nvSpPr>
        <p:spPr bwMode="auto">
          <a:xfrm>
            <a:off x="1196902" y="1423987"/>
            <a:ext cx="6605587" cy="519113"/>
          </a:xfrm>
          <a:prstGeom prst="rect">
            <a:avLst/>
          </a:prstGeom>
          <a:noFill/>
          <a:ln w="9525">
            <a:noFill/>
            <a:miter lim="800000"/>
            <a:headEnd/>
            <a:tailEnd/>
          </a:ln>
        </p:spPr>
        <p:txBody>
          <a:bodyPr wrap="none">
            <a:prstTxWarp prst="textNoShape">
              <a:avLst/>
            </a:prstTxWarp>
            <a:spAutoFit/>
          </a:bodyPr>
          <a:lstStyle/>
          <a:p>
            <a:r>
              <a:rPr lang="it-IT" sz="2800">
                <a:latin typeface="Arial Rounded MT Bold" charset="0"/>
              </a:rPr>
              <a:t>Gruppi protettori delle catene laterali</a:t>
            </a:r>
          </a:p>
        </p:txBody>
      </p:sp>
      <p:sp>
        <p:nvSpPr>
          <p:cNvPr id="7" name="Text Box 7"/>
          <p:cNvSpPr txBox="1">
            <a:spLocks noChangeArrowheads="1"/>
          </p:cNvSpPr>
          <p:nvPr/>
        </p:nvSpPr>
        <p:spPr bwMode="auto">
          <a:xfrm>
            <a:off x="500523" y="3079750"/>
            <a:ext cx="2408908" cy="369332"/>
          </a:xfrm>
          <a:prstGeom prst="rect">
            <a:avLst/>
          </a:prstGeom>
          <a:noFill/>
          <a:ln w="9525">
            <a:noFill/>
            <a:miter lim="800000"/>
            <a:headEnd/>
            <a:tailEnd/>
          </a:ln>
        </p:spPr>
        <p:txBody>
          <a:bodyPr wrap="none">
            <a:prstTxWarp prst="textNoShape">
              <a:avLst/>
            </a:prstTxWarp>
            <a:spAutoFit/>
          </a:bodyPr>
          <a:lstStyle/>
          <a:p>
            <a:r>
              <a:rPr lang="it-IT" dirty="0" smtClean="0">
                <a:latin typeface="Arial Rounded MT Bold" charset="0"/>
              </a:rPr>
              <a:t>Se è presente il </a:t>
            </a:r>
            <a:r>
              <a:rPr lang="it-IT" dirty="0" err="1" smtClean="0">
                <a:latin typeface="Arial Rounded MT Bold" charset="0"/>
              </a:rPr>
              <a:t>Boc</a:t>
            </a:r>
            <a:endParaRPr lang="it-IT" dirty="0">
              <a:latin typeface="Arial Rounded MT Bold" charset="0"/>
            </a:endParaRPr>
          </a:p>
        </p:txBody>
      </p:sp>
      <p:sp>
        <p:nvSpPr>
          <p:cNvPr id="8" name="Text Box 8"/>
          <p:cNvSpPr txBox="1">
            <a:spLocks noChangeArrowheads="1"/>
          </p:cNvSpPr>
          <p:nvPr/>
        </p:nvSpPr>
        <p:spPr bwMode="auto">
          <a:xfrm>
            <a:off x="5000766" y="3079750"/>
            <a:ext cx="2663409" cy="369332"/>
          </a:xfrm>
          <a:prstGeom prst="rect">
            <a:avLst/>
          </a:prstGeom>
          <a:noFill/>
          <a:ln w="9525">
            <a:noFill/>
            <a:miter lim="800000"/>
            <a:headEnd/>
            <a:tailEnd/>
          </a:ln>
        </p:spPr>
        <p:txBody>
          <a:bodyPr wrap="none">
            <a:prstTxWarp prst="textNoShape">
              <a:avLst/>
            </a:prstTxWarp>
            <a:spAutoFit/>
          </a:bodyPr>
          <a:lstStyle/>
          <a:p>
            <a:r>
              <a:rPr lang="it-IT" dirty="0" smtClean="0">
                <a:latin typeface="Arial Rounded MT Bold" charset="0"/>
              </a:rPr>
              <a:t>Se è presente lo </a:t>
            </a:r>
            <a:r>
              <a:rPr lang="it-IT" dirty="0" err="1" smtClean="0">
                <a:latin typeface="Arial Rounded MT Bold" charset="0"/>
              </a:rPr>
              <a:t>Fmoc</a:t>
            </a:r>
            <a:endParaRPr lang="it-IT" dirty="0">
              <a:latin typeface="Arial Rounded MT Bold" charset="0"/>
            </a:endParaRPr>
          </a:p>
        </p:txBody>
      </p:sp>
      <p:sp>
        <p:nvSpPr>
          <p:cNvPr id="9" name="Text Box 9"/>
          <p:cNvSpPr txBox="1">
            <a:spLocks noChangeArrowheads="1"/>
          </p:cNvSpPr>
          <p:nvPr/>
        </p:nvSpPr>
        <p:spPr bwMode="auto">
          <a:xfrm>
            <a:off x="765102" y="2352675"/>
            <a:ext cx="7477125" cy="366712"/>
          </a:xfrm>
          <a:prstGeom prst="rect">
            <a:avLst/>
          </a:prstGeom>
          <a:noFill/>
          <a:ln w="9525">
            <a:noFill/>
            <a:miter lim="800000"/>
            <a:headEnd/>
            <a:tailEnd/>
          </a:ln>
        </p:spPr>
        <p:txBody>
          <a:bodyPr wrap="none">
            <a:prstTxWarp prst="textNoShape">
              <a:avLst/>
            </a:prstTxWarp>
            <a:spAutoFit/>
          </a:bodyPr>
          <a:lstStyle/>
          <a:p>
            <a:pPr>
              <a:buFontTx/>
              <a:buBlip>
                <a:blip r:embed="rId2"/>
              </a:buBlip>
            </a:pPr>
            <a:r>
              <a:rPr lang="it-IT">
                <a:latin typeface="Arial Rounded MT Bold" charset="0"/>
              </a:rPr>
              <a:t> Val, Leu, Ile, Phe, Pro, Ala, Met non hanno bisogno di protezione</a:t>
            </a:r>
          </a:p>
        </p:txBody>
      </p:sp>
      <p:sp>
        <p:nvSpPr>
          <p:cNvPr id="10" name="Text Box 10"/>
          <p:cNvSpPr txBox="1">
            <a:spLocks noChangeArrowheads="1"/>
          </p:cNvSpPr>
          <p:nvPr/>
        </p:nvSpPr>
        <p:spPr bwMode="auto">
          <a:xfrm>
            <a:off x="610187" y="3606245"/>
            <a:ext cx="3493264" cy="369332"/>
          </a:xfrm>
          <a:prstGeom prst="rect">
            <a:avLst/>
          </a:prstGeom>
          <a:noFill/>
          <a:ln w="9525">
            <a:noFill/>
            <a:miter lim="800000"/>
            <a:headEnd/>
            <a:tailEnd/>
          </a:ln>
        </p:spPr>
        <p:txBody>
          <a:bodyPr wrap="none">
            <a:prstTxWarp prst="textNoShape">
              <a:avLst/>
            </a:prstTxWarp>
            <a:spAutoFit/>
          </a:bodyPr>
          <a:lstStyle/>
          <a:p>
            <a:pPr>
              <a:buFontTx/>
              <a:buBlip>
                <a:blip r:embed="rId3"/>
              </a:buBlip>
            </a:pPr>
            <a:r>
              <a:rPr lang="it-IT" dirty="0" smtClean="0">
                <a:latin typeface="Arial Rounded MT Bold" charset="0"/>
              </a:rPr>
              <a:t> devono essere stabili </a:t>
            </a:r>
            <a:r>
              <a:rPr lang="it-IT" dirty="0">
                <a:latin typeface="Arial Rounded MT Bold" charset="0"/>
              </a:rPr>
              <a:t>in TFA</a:t>
            </a:r>
          </a:p>
        </p:txBody>
      </p:sp>
      <p:sp>
        <p:nvSpPr>
          <p:cNvPr id="11" name="Text Box 11"/>
          <p:cNvSpPr txBox="1">
            <a:spLocks noChangeArrowheads="1"/>
          </p:cNvSpPr>
          <p:nvPr/>
        </p:nvSpPr>
        <p:spPr bwMode="auto">
          <a:xfrm>
            <a:off x="4912748" y="3582987"/>
            <a:ext cx="4224233" cy="369332"/>
          </a:xfrm>
          <a:prstGeom prst="rect">
            <a:avLst/>
          </a:prstGeom>
          <a:noFill/>
          <a:ln w="9525">
            <a:noFill/>
            <a:miter lim="800000"/>
            <a:headEnd/>
            <a:tailEnd/>
          </a:ln>
        </p:spPr>
        <p:txBody>
          <a:bodyPr wrap="none">
            <a:prstTxWarp prst="textNoShape">
              <a:avLst/>
            </a:prstTxWarp>
            <a:spAutoFit/>
          </a:bodyPr>
          <a:lstStyle/>
          <a:p>
            <a:pPr>
              <a:buFontTx/>
              <a:buBlip>
                <a:blip r:embed="rId3"/>
              </a:buBlip>
            </a:pPr>
            <a:r>
              <a:rPr lang="it-IT" dirty="0" smtClean="0">
                <a:latin typeface="Arial Rounded MT Bold" charset="0"/>
              </a:rPr>
              <a:t> devono essere stabili </a:t>
            </a:r>
            <a:r>
              <a:rPr lang="it-IT" dirty="0">
                <a:latin typeface="Arial Rounded MT Bold" charset="0"/>
              </a:rPr>
              <a:t>in </a:t>
            </a:r>
            <a:r>
              <a:rPr lang="it-IT" dirty="0" err="1">
                <a:latin typeface="Arial Rounded MT Bold" charset="0"/>
              </a:rPr>
              <a:t>piperidina</a:t>
            </a:r>
            <a:endParaRPr lang="it-IT" dirty="0">
              <a:latin typeface="Arial Rounded MT Bold" charset="0"/>
            </a:endParaRPr>
          </a:p>
        </p:txBody>
      </p:sp>
      <p:sp>
        <p:nvSpPr>
          <p:cNvPr id="12" name="Text Box 17"/>
          <p:cNvSpPr txBox="1">
            <a:spLocks noChangeArrowheads="1"/>
          </p:cNvSpPr>
          <p:nvPr/>
        </p:nvSpPr>
        <p:spPr bwMode="auto">
          <a:xfrm>
            <a:off x="2833614" y="4902200"/>
            <a:ext cx="3332163" cy="1412875"/>
          </a:xfrm>
          <a:prstGeom prst="rect">
            <a:avLst/>
          </a:prstGeom>
          <a:noFill/>
          <a:ln w="9525">
            <a:noFill/>
            <a:miter lim="800000"/>
            <a:headEnd/>
            <a:tailEnd/>
          </a:ln>
        </p:spPr>
        <p:txBody>
          <a:bodyPr>
            <a:prstTxWarp prst="textNoShape">
              <a:avLst/>
            </a:prstTxWarp>
            <a:spAutoFit/>
          </a:bodyPr>
          <a:lstStyle/>
          <a:p>
            <a:pPr algn="ctr">
              <a:lnSpc>
                <a:spcPct val="120000"/>
              </a:lnSpc>
              <a:buFontTx/>
              <a:buBlip>
                <a:blip r:embed="rId3"/>
              </a:buBlip>
            </a:pPr>
            <a:r>
              <a:rPr lang="it-IT">
                <a:latin typeface="Arial Rounded MT Bold" charset="0"/>
              </a:rPr>
              <a:t> Possono essere o non essere stabili nelle condizioni di cleavage della resina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1327150" y="3887328"/>
          <a:ext cx="2047875" cy="2401887"/>
        </p:xfrm>
        <a:graphic>
          <a:graphicData uri="http://schemas.openxmlformats.org/presentationml/2006/ole">
            <mc:AlternateContent xmlns:mc="http://schemas.openxmlformats.org/markup-compatibility/2006">
              <mc:Choice xmlns:v="urn:schemas-microsoft-com:vml" Requires="v">
                <p:oleObj spid="_x0000_s72965" name="CS ChemDraw Drawing" r:id="rId3" imgW="1346200" imgH="1511300" progId="">
                  <p:embed/>
                </p:oleObj>
              </mc:Choice>
              <mc:Fallback>
                <p:oleObj name="CS ChemDraw Drawing" r:id="rId3" imgW="1346200" imgH="15113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3887328"/>
                        <a:ext cx="2047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5875338" y="3552365"/>
          <a:ext cx="1885950" cy="3168650"/>
        </p:xfrm>
        <a:graphic>
          <a:graphicData uri="http://schemas.openxmlformats.org/presentationml/2006/ole">
            <mc:AlternateContent xmlns:mc="http://schemas.openxmlformats.org/markup-compatibility/2006">
              <mc:Choice xmlns:v="urn:schemas-microsoft-com:vml" Requires="v">
                <p:oleObj spid="_x0000_s72966" name="CS ChemDraw Drawing" r:id="rId5" imgW="1206500" imgH="1981200" progId="">
                  <p:embed/>
                </p:oleObj>
              </mc:Choice>
              <mc:Fallback>
                <p:oleObj name="CS ChemDraw Drawing" r:id="rId5" imgW="1206500" imgH="19812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338" y="3552365"/>
                        <a:ext cx="18859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973138" y="1148748"/>
          <a:ext cx="7262812" cy="1846263"/>
        </p:xfrm>
        <a:graphic>
          <a:graphicData uri="http://schemas.openxmlformats.org/presentationml/2006/ole">
            <mc:AlternateContent xmlns:mc="http://schemas.openxmlformats.org/markup-compatibility/2006">
              <mc:Choice xmlns:v="urn:schemas-microsoft-com:vml" Requires="v">
                <p:oleObj spid="_x0000_s72967" name="CS ChemDraw Drawing" r:id="rId7" imgW="3911600" imgH="965200" progId="">
                  <p:embed/>
                </p:oleObj>
              </mc:Choice>
              <mc:Fallback>
                <p:oleObj name="CS ChemDraw Drawing" r:id="rId7" imgW="3911600" imgH="9652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138" y="1148748"/>
                        <a:ext cx="7262812"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9"/>
          <p:cNvSpPr txBox="1">
            <a:spLocks noChangeArrowheads="1"/>
          </p:cNvSpPr>
          <p:nvPr/>
        </p:nvSpPr>
        <p:spPr bwMode="auto">
          <a:xfrm>
            <a:off x="3040063" y="4076240"/>
            <a:ext cx="501650" cy="366713"/>
          </a:xfrm>
          <a:prstGeom prst="rect">
            <a:avLst/>
          </a:prstGeom>
          <a:noFill/>
          <a:ln w="9525">
            <a:noFill/>
            <a:miter lim="800000"/>
            <a:headEnd/>
            <a:tailEnd/>
          </a:ln>
        </p:spPr>
        <p:txBody>
          <a:bodyPr wrap="none">
            <a:prstTxWarp prst="textNoShape">
              <a:avLst/>
            </a:prstTxWarp>
            <a:spAutoFit/>
          </a:bodyPr>
          <a:lstStyle/>
          <a:p>
            <a:r>
              <a:rPr lang="it-IT"/>
              <a:t>Bzl</a:t>
            </a:r>
          </a:p>
        </p:txBody>
      </p:sp>
      <p:sp>
        <p:nvSpPr>
          <p:cNvPr id="10" name="Text Box 10"/>
          <p:cNvSpPr txBox="1">
            <a:spLocks noChangeArrowheads="1"/>
          </p:cNvSpPr>
          <p:nvPr/>
        </p:nvSpPr>
        <p:spPr bwMode="auto">
          <a:xfrm>
            <a:off x="3111500" y="5444665"/>
            <a:ext cx="1009650" cy="366713"/>
          </a:xfrm>
          <a:prstGeom prst="rect">
            <a:avLst/>
          </a:prstGeom>
          <a:noFill/>
          <a:ln w="9525">
            <a:noFill/>
            <a:miter lim="800000"/>
            <a:headEnd/>
            <a:tailEnd/>
          </a:ln>
        </p:spPr>
        <p:txBody>
          <a:bodyPr wrap="none">
            <a:prstTxWarp prst="textNoShape">
              <a:avLst/>
            </a:prstTxWarp>
            <a:spAutoFit/>
          </a:bodyPr>
          <a:lstStyle/>
          <a:p>
            <a:r>
              <a:rPr lang="it-IT"/>
              <a:t>2-Br-Bzl</a:t>
            </a:r>
          </a:p>
        </p:txBody>
      </p:sp>
      <p:sp>
        <p:nvSpPr>
          <p:cNvPr id="11" name="Text Box 11"/>
          <p:cNvSpPr txBox="1">
            <a:spLocks noChangeArrowheads="1"/>
          </p:cNvSpPr>
          <p:nvPr/>
        </p:nvSpPr>
        <p:spPr bwMode="auto">
          <a:xfrm>
            <a:off x="7288213" y="3788903"/>
            <a:ext cx="527050" cy="366712"/>
          </a:xfrm>
          <a:prstGeom prst="rect">
            <a:avLst/>
          </a:prstGeom>
          <a:noFill/>
          <a:ln w="9525">
            <a:noFill/>
            <a:miter lim="800000"/>
            <a:headEnd/>
            <a:tailEnd/>
          </a:ln>
        </p:spPr>
        <p:txBody>
          <a:bodyPr wrap="none">
            <a:prstTxWarp prst="textNoShape">
              <a:avLst/>
            </a:prstTxWarp>
            <a:spAutoFit/>
          </a:bodyPr>
          <a:lstStyle/>
          <a:p>
            <a:r>
              <a:rPr lang="it-IT"/>
              <a:t>tBu</a:t>
            </a:r>
          </a:p>
        </p:txBody>
      </p:sp>
      <p:sp>
        <p:nvSpPr>
          <p:cNvPr id="12" name="Text Box 12"/>
          <p:cNvSpPr txBox="1">
            <a:spLocks noChangeArrowheads="1"/>
          </p:cNvSpPr>
          <p:nvPr/>
        </p:nvSpPr>
        <p:spPr bwMode="auto">
          <a:xfrm>
            <a:off x="7935913" y="5516103"/>
            <a:ext cx="463550" cy="366712"/>
          </a:xfrm>
          <a:prstGeom prst="rect">
            <a:avLst/>
          </a:prstGeom>
          <a:noFill/>
          <a:ln w="9525">
            <a:noFill/>
            <a:miter lim="800000"/>
            <a:headEnd/>
            <a:tailEnd/>
          </a:ln>
        </p:spPr>
        <p:txBody>
          <a:bodyPr wrap="none">
            <a:prstTxWarp prst="textNoShape">
              <a:avLst/>
            </a:prstTxWarp>
            <a:spAutoFit/>
          </a:bodyPr>
          <a:lstStyle/>
          <a:p>
            <a:r>
              <a:rPr lang="it-IT"/>
              <a:t>Trt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1543050" y="1123534"/>
          <a:ext cx="6338888" cy="1957388"/>
        </p:xfrm>
        <a:graphic>
          <a:graphicData uri="http://schemas.openxmlformats.org/presentationml/2006/ole">
            <mc:AlternateContent xmlns:mc="http://schemas.openxmlformats.org/markup-compatibility/2006">
              <mc:Choice xmlns:v="urn:schemas-microsoft-com:vml" Requires="v">
                <p:oleObj spid="_x0000_s73989" name="CS ChemDraw Drawing" r:id="rId3" imgW="3937000" imgH="1168400" progId="">
                  <p:embed/>
                </p:oleObj>
              </mc:Choice>
              <mc:Fallback>
                <p:oleObj name="CS ChemDraw Drawing" r:id="rId3" imgW="3937000" imgH="11684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1123534"/>
                        <a:ext cx="6338888"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1187450" y="3284538"/>
          <a:ext cx="3309938" cy="3211512"/>
        </p:xfrm>
        <a:graphic>
          <a:graphicData uri="http://schemas.openxmlformats.org/presentationml/2006/ole">
            <mc:AlternateContent xmlns:mc="http://schemas.openxmlformats.org/markup-compatibility/2006">
              <mc:Choice xmlns:v="urn:schemas-microsoft-com:vml" Requires="v">
                <p:oleObj spid="_x0000_s73990" name="CS ChemDraw Drawing" r:id="rId5" imgW="2324100" imgH="2209800" progId="">
                  <p:embed/>
                </p:oleObj>
              </mc:Choice>
              <mc:Fallback>
                <p:oleObj name="CS ChemDraw Drawing" r:id="rId5" imgW="2324100" imgH="22098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3284538"/>
                        <a:ext cx="3309938" cy="32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6010275" y="3865563"/>
          <a:ext cx="2925763" cy="2973387"/>
        </p:xfrm>
        <a:graphic>
          <a:graphicData uri="http://schemas.openxmlformats.org/presentationml/2006/ole">
            <mc:AlternateContent xmlns:mc="http://schemas.openxmlformats.org/markup-compatibility/2006">
              <mc:Choice xmlns:v="urn:schemas-microsoft-com:vml" Requires="v">
                <p:oleObj spid="_x0000_s73991" name="CS ChemDraw Drawing" r:id="rId7" imgW="1905000" imgH="1892300" progId="">
                  <p:embed/>
                </p:oleObj>
              </mc:Choice>
              <mc:Fallback>
                <p:oleObj name="CS ChemDraw Drawing" r:id="rId7" imgW="1905000" imgH="18923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275" y="3865563"/>
                        <a:ext cx="2925763" cy="297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7812088" y="4149725"/>
            <a:ext cx="577850" cy="366713"/>
          </a:xfrm>
          <a:prstGeom prst="rect">
            <a:avLst/>
          </a:prstGeom>
          <a:noFill/>
          <a:ln w="9525">
            <a:noFill/>
            <a:miter lim="800000"/>
            <a:headEnd/>
            <a:tailEnd/>
          </a:ln>
        </p:spPr>
        <p:txBody>
          <a:bodyPr wrap="none">
            <a:prstTxWarp prst="textNoShape">
              <a:avLst/>
            </a:prstTxWarp>
            <a:spAutoFit/>
          </a:bodyPr>
          <a:lstStyle/>
          <a:p>
            <a:r>
              <a:rPr lang="it-IT"/>
              <a:t>Boc</a:t>
            </a:r>
          </a:p>
        </p:txBody>
      </p:sp>
      <p:sp>
        <p:nvSpPr>
          <p:cNvPr id="10" name="Text Box 8"/>
          <p:cNvSpPr txBox="1">
            <a:spLocks noChangeArrowheads="1"/>
          </p:cNvSpPr>
          <p:nvPr/>
        </p:nvSpPr>
        <p:spPr bwMode="auto">
          <a:xfrm>
            <a:off x="2247900" y="4097338"/>
            <a:ext cx="590550" cy="366712"/>
          </a:xfrm>
          <a:prstGeom prst="rect">
            <a:avLst/>
          </a:prstGeom>
          <a:noFill/>
          <a:ln w="9525">
            <a:noFill/>
            <a:miter lim="800000"/>
            <a:headEnd/>
            <a:tailEnd/>
          </a:ln>
        </p:spPr>
        <p:txBody>
          <a:bodyPr wrap="none">
            <a:prstTxWarp prst="textNoShape">
              <a:avLst/>
            </a:prstTxWarp>
            <a:spAutoFit/>
          </a:bodyPr>
          <a:lstStyle/>
          <a:p>
            <a:r>
              <a:rPr lang="it-IT"/>
              <a:t>Cbz</a:t>
            </a:r>
          </a:p>
        </p:txBody>
      </p:sp>
      <p:sp>
        <p:nvSpPr>
          <p:cNvPr id="11" name="Text Box 9"/>
          <p:cNvSpPr txBox="1">
            <a:spLocks noChangeArrowheads="1"/>
          </p:cNvSpPr>
          <p:nvPr/>
        </p:nvSpPr>
        <p:spPr bwMode="auto">
          <a:xfrm>
            <a:off x="950913" y="5248275"/>
            <a:ext cx="603250" cy="366713"/>
          </a:xfrm>
          <a:prstGeom prst="rect">
            <a:avLst/>
          </a:prstGeom>
          <a:noFill/>
          <a:ln w="9525">
            <a:noFill/>
            <a:miter lim="800000"/>
            <a:headEnd/>
            <a:tailEnd/>
          </a:ln>
        </p:spPr>
        <p:txBody>
          <a:bodyPr wrap="none">
            <a:prstTxWarp prst="textNoShape">
              <a:avLst/>
            </a:prstTxWarp>
            <a:spAutoFit/>
          </a:bodyPr>
          <a:lstStyle/>
          <a:p>
            <a:r>
              <a:rPr lang="it-IT"/>
              <a:t>Dnp</a:t>
            </a:r>
          </a:p>
        </p:txBody>
      </p:sp>
      <p:sp>
        <p:nvSpPr>
          <p:cNvPr id="12" name="Text Box 10"/>
          <p:cNvSpPr txBox="1">
            <a:spLocks noChangeArrowheads="1"/>
          </p:cNvSpPr>
          <p:nvPr/>
        </p:nvSpPr>
        <p:spPr bwMode="auto">
          <a:xfrm>
            <a:off x="3759200" y="5392738"/>
            <a:ext cx="527050" cy="366712"/>
          </a:xfrm>
          <a:prstGeom prst="rect">
            <a:avLst/>
          </a:prstGeom>
          <a:noFill/>
          <a:ln w="9525">
            <a:noFill/>
            <a:miter lim="800000"/>
            <a:headEnd/>
            <a:tailEnd/>
          </a:ln>
        </p:spPr>
        <p:txBody>
          <a:bodyPr wrap="none">
            <a:prstTxWarp prst="textNoShape">
              <a:avLst/>
            </a:prstTxWarp>
            <a:spAutoFit/>
          </a:bodyPr>
          <a:lstStyle/>
          <a:p>
            <a:r>
              <a:rPr lang="it-IT"/>
              <a:t>For</a:t>
            </a:r>
          </a:p>
        </p:txBody>
      </p:sp>
      <p:sp>
        <p:nvSpPr>
          <p:cNvPr id="13" name="Text Box 11"/>
          <p:cNvSpPr txBox="1">
            <a:spLocks noChangeArrowheads="1"/>
          </p:cNvSpPr>
          <p:nvPr/>
        </p:nvSpPr>
        <p:spPr bwMode="auto">
          <a:xfrm>
            <a:off x="8367713" y="5753100"/>
            <a:ext cx="463550" cy="366713"/>
          </a:xfrm>
          <a:prstGeom prst="rect">
            <a:avLst/>
          </a:prstGeom>
          <a:noFill/>
          <a:ln w="9525">
            <a:noFill/>
            <a:miter lim="800000"/>
            <a:headEnd/>
            <a:tailEnd/>
          </a:ln>
        </p:spPr>
        <p:txBody>
          <a:bodyPr wrap="none">
            <a:prstTxWarp prst="textNoShape">
              <a:avLst/>
            </a:prstTxWarp>
            <a:spAutoFit/>
          </a:bodyPr>
          <a:lstStyle/>
          <a:p>
            <a:r>
              <a:rPr lang="it-IT"/>
              <a:t>Trt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14375"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1018937"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Rectangle 7"/>
          <p:cNvSpPr>
            <a:spLocks noChangeArrowheads="1"/>
          </p:cNvSpPr>
          <p:nvPr/>
        </p:nvSpPr>
        <p:spPr bwMode="auto">
          <a:xfrm>
            <a:off x="446088" y="1103313"/>
            <a:ext cx="7699375" cy="549275"/>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dirty="0">
                <a:solidFill>
                  <a:srgbClr val="008000"/>
                </a:solidFill>
                <a:latin typeface="Comic Sans MS" charset="0"/>
              </a:rPr>
              <a:t>Chimica </a:t>
            </a:r>
            <a:r>
              <a:rPr lang="it-IT" sz="3000" dirty="0" err="1">
                <a:solidFill>
                  <a:srgbClr val="008000"/>
                </a:solidFill>
                <a:latin typeface="Comic Sans MS" charset="0"/>
              </a:rPr>
              <a:t>combinatoriale</a:t>
            </a:r>
            <a:r>
              <a:rPr lang="it-IT" sz="3000" dirty="0">
                <a:solidFill>
                  <a:srgbClr val="008000"/>
                </a:solidFill>
                <a:latin typeface="Comic Sans MS" charset="0"/>
              </a:rPr>
              <a:t> vs. Sintesi Classica</a:t>
            </a:r>
          </a:p>
        </p:txBody>
      </p:sp>
      <p:pic>
        <p:nvPicPr>
          <p:cNvPr id="8" name="Picture 8"/>
          <p:cNvPicPr>
            <a:picLocks noChangeAspect="1" noChangeArrowheads="1"/>
          </p:cNvPicPr>
          <p:nvPr/>
        </p:nvPicPr>
        <p:blipFill>
          <a:blip r:embed="rId2"/>
          <a:srcRect/>
          <a:stretch>
            <a:fillRect/>
          </a:stretch>
        </p:blipFill>
        <p:spPr bwMode="auto">
          <a:xfrm>
            <a:off x="900113" y="1700213"/>
            <a:ext cx="7027862" cy="48672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2481263" y="1144587"/>
          <a:ext cx="4438650" cy="1616075"/>
        </p:xfrm>
        <a:graphic>
          <a:graphicData uri="http://schemas.openxmlformats.org/presentationml/2006/ole">
            <mc:AlternateContent xmlns:mc="http://schemas.openxmlformats.org/markup-compatibility/2006">
              <mc:Choice xmlns:v="urn:schemas-microsoft-com:vml" Requires="v">
                <p:oleObj spid="_x0000_s77061" name="CS ChemDraw Drawing" r:id="rId3" imgW="2413000" imgH="863600" progId="">
                  <p:embed/>
                </p:oleObj>
              </mc:Choice>
              <mc:Fallback>
                <p:oleObj name="CS ChemDraw Drawing" r:id="rId3" imgW="2413000" imgH="8636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263" y="1144587"/>
                        <a:ext cx="44386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1620838" y="3952875"/>
          <a:ext cx="1995487" cy="2563812"/>
        </p:xfrm>
        <a:graphic>
          <a:graphicData uri="http://schemas.openxmlformats.org/presentationml/2006/ole">
            <mc:AlternateContent xmlns:mc="http://schemas.openxmlformats.org/markup-compatibility/2006">
              <mc:Choice xmlns:v="urn:schemas-microsoft-com:vml" Requires="v">
                <p:oleObj spid="_x0000_s77062" name="CS ChemDraw Drawing" r:id="rId5" imgW="1130300" imgH="1422400" progId="">
                  <p:embed/>
                </p:oleObj>
              </mc:Choice>
              <mc:Fallback>
                <p:oleObj name="CS ChemDraw Drawing" r:id="rId5" imgW="1130300" imgH="14224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38" y="3952875"/>
                        <a:ext cx="1995487"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5868988" y="4097337"/>
          <a:ext cx="2055812" cy="2303463"/>
        </p:xfrm>
        <a:graphic>
          <a:graphicData uri="http://schemas.openxmlformats.org/presentationml/2006/ole">
            <mc:AlternateContent xmlns:mc="http://schemas.openxmlformats.org/markup-compatibility/2006">
              <mc:Choice xmlns:v="urn:schemas-microsoft-com:vml" Requires="v">
                <p:oleObj spid="_x0000_s77063" name="CS ChemDraw Drawing" r:id="rId7" imgW="1066800" imgH="1155700" progId="">
                  <p:embed/>
                </p:oleObj>
              </mc:Choice>
              <mc:Fallback>
                <p:oleObj name="CS ChemDraw Drawing" r:id="rId7" imgW="1066800" imgH="11557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988" y="4097337"/>
                        <a:ext cx="2055812"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3783013" y="4241800"/>
            <a:ext cx="501650" cy="366712"/>
          </a:xfrm>
          <a:prstGeom prst="rect">
            <a:avLst/>
          </a:prstGeom>
          <a:noFill/>
          <a:ln w="9525">
            <a:noFill/>
            <a:miter lim="800000"/>
            <a:headEnd/>
            <a:tailEnd/>
          </a:ln>
        </p:spPr>
        <p:txBody>
          <a:bodyPr wrap="none">
            <a:prstTxWarp prst="textNoShape">
              <a:avLst/>
            </a:prstTxWarp>
            <a:spAutoFit/>
          </a:bodyPr>
          <a:lstStyle/>
          <a:p>
            <a:r>
              <a:rPr lang="it-IT"/>
              <a:t>Bzl</a:t>
            </a:r>
          </a:p>
        </p:txBody>
      </p:sp>
      <p:sp>
        <p:nvSpPr>
          <p:cNvPr id="10" name="Text Box 8"/>
          <p:cNvSpPr txBox="1">
            <a:spLocks noChangeArrowheads="1"/>
          </p:cNvSpPr>
          <p:nvPr/>
        </p:nvSpPr>
        <p:spPr bwMode="auto">
          <a:xfrm>
            <a:off x="3779838" y="5773737"/>
            <a:ext cx="755650" cy="366713"/>
          </a:xfrm>
          <a:prstGeom prst="rect">
            <a:avLst/>
          </a:prstGeom>
          <a:noFill/>
          <a:ln w="9525">
            <a:noFill/>
            <a:miter lim="800000"/>
            <a:headEnd/>
            <a:tailEnd/>
          </a:ln>
        </p:spPr>
        <p:txBody>
          <a:bodyPr wrap="none">
            <a:prstTxWarp prst="textNoShape">
              <a:avLst/>
            </a:prstTxWarp>
            <a:spAutoFit/>
          </a:bodyPr>
          <a:lstStyle/>
          <a:p>
            <a:r>
              <a:rPr lang="it-IT"/>
              <a:t>OcHx</a:t>
            </a:r>
          </a:p>
        </p:txBody>
      </p:sp>
      <p:sp>
        <p:nvSpPr>
          <p:cNvPr id="11" name="Text Box 9"/>
          <p:cNvSpPr txBox="1">
            <a:spLocks noChangeArrowheads="1"/>
          </p:cNvSpPr>
          <p:nvPr/>
        </p:nvSpPr>
        <p:spPr bwMode="auto">
          <a:xfrm>
            <a:off x="8027988" y="4405312"/>
            <a:ext cx="527050" cy="366713"/>
          </a:xfrm>
          <a:prstGeom prst="rect">
            <a:avLst/>
          </a:prstGeom>
          <a:noFill/>
          <a:ln w="9525">
            <a:noFill/>
            <a:miter lim="800000"/>
            <a:headEnd/>
            <a:tailEnd/>
          </a:ln>
        </p:spPr>
        <p:txBody>
          <a:bodyPr wrap="none">
            <a:prstTxWarp prst="textNoShape">
              <a:avLst/>
            </a:prstTxWarp>
            <a:spAutoFit/>
          </a:bodyPr>
          <a:lstStyle/>
          <a:p>
            <a:r>
              <a:rPr lang="it-IT"/>
              <a:t>tBu</a:t>
            </a:r>
          </a:p>
        </p:txBody>
      </p:sp>
      <p:sp>
        <p:nvSpPr>
          <p:cNvPr id="12" name="Text Box 10"/>
          <p:cNvSpPr txBox="1">
            <a:spLocks noChangeArrowheads="1"/>
          </p:cNvSpPr>
          <p:nvPr/>
        </p:nvSpPr>
        <p:spPr bwMode="auto">
          <a:xfrm>
            <a:off x="8008938" y="5629275"/>
            <a:ext cx="590550" cy="366712"/>
          </a:xfrm>
          <a:prstGeom prst="rect">
            <a:avLst/>
          </a:prstGeom>
          <a:noFill/>
          <a:ln w="9525">
            <a:noFill/>
            <a:miter lim="800000"/>
            <a:headEnd/>
            <a:tailEnd/>
          </a:ln>
        </p:spPr>
        <p:txBody>
          <a:bodyPr wrap="none">
            <a:prstTxWarp prst="textNoShape">
              <a:avLst/>
            </a:prstTxWarp>
            <a:spAutoFit/>
          </a:bodyPr>
          <a:lstStyle/>
          <a:p>
            <a:r>
              <a:rPr lang="it-IT"/>
              <a:t>Ada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1611313" y="1171953"/>
          <a:ext cx="6327775" cy="1622425"/>
        </p:xfrm>
        <a:graphic>
          <a:graphicData uri="http://schemas.openxmlformats.org/presentationml/2006/ole">
            <mc:AlternateContent xmlns:mc="http://schemas.openxmlformats.org/markup-compatibility/2006">
              <mc:Choice xmlns:v="urn:schemas-microsoft-com:vml" Requires="v">
                <p:oleObj spid="_x0000_s80133" name="CS ChemDraw Drawing" r:id="rId3" imgW="3835400" imgH="965200" progId="">
                  <p:embed/>
                </p:oleObj>
              </mc:Choice>
              <mc:Fallback>
                <p:oleObj name="CS ChemDraw Drawing" r:id="rId3" imgW="3835400" imgH="9652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313" y="1171953"/>
                        <a:ext cx="632777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1114425" y="3894629"/>
          <a:ext cx="1873250" cy="1560512"/>
        </p:xfrm>
        <a:graphic>
          <a:graphicData uri="http://schemas.openxmlformats.org/presentationml/2006/ole">
            <mc:AlternateContent xmlns:mc="http://schemas.openxmlformats.org/markup-compatibility/2006">
              <mc:Choice xmlns:v="urn:schemas-microsoft-com:vml" Requires="v">
                <p:oleObj spid="_x0000_s80134" name="CS ChemDraw Drawing" r:id="rId5" imgW="1231900" imgH="990600" progId="">
                  <p:embed/>
                </p:oleObj>
              </mc:Choice>
              <mc:Fallback>
                <p:oleObj name="CS ChemDraw Drawing" r:id="rId5" imgW="1231900" imgH="9906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425" y="3894629"/>
                        <a:ext cx="1873250"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5364163" y="2934191"/>
          <a:ext cx="2341562" cy="3529013"/>
        </p:xfrm>
        <a:graphic>
          <a:graphicData uri="http://schemas.openxmlformats.org/presentationml/2006/ole">
            <mc:AlternateContent xmlns:mc="http://schemas.openxmlformats.org/markup-compatibility/2006">
              <mc:Choice xmlns:v="urn:schemas-microsoft-com:vml" Requires="v">
                <p:oleObj spid="_x0000_s80135" name="CS ChemDraw Drawing" r:id="rId7" imgW="1663700" imgH="2438400" progId="">
                  <p:embed/>
                </p:oleObj>
              </mc:Choice>
              <mc:Fallback>
                <p:oleObj name="CS ChemDraw Drawing" r:id="rId7" imgW="1663700" imgH="24384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2934191"/>
                        <a:ext cx="234156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1960563" y="5474191"/>
            <a:ext cx="590550" cy="366713"/>
          </a:xfrm>
          <a:prstGeom prst="rect">
            <a:avLst/>
          </a:prstGeom>
          <a:noFill/>
          <a:ln w="9525">
            <a:noFill/>
            <a:miter lim="800000"/>
            <a:headEnd/>
            <a:tailEnd/>
          </a:ln>
        </p:spPr>
        <p:txBody>
          <a:bodyPr wrap="none">
            <a:prstTxWarp prst="textNoShape">
              <a:avLst/>
            </a:prstTxWarp>
            <a:spAutoFit/>
          </a:bodyPr>
          <a:lstStyle/>
          <a:p>
            <a:r>
              <a:rPr lang="it-IT"/>
              <a:t>Xan</a:t>
            </a:r>
          </a:p>
        </p:txBody>
      </p:sp>
      <p:sp>
        <p:nvSpPr>
          <p:cNvPr id="10" name="Text Box 8"/>
          <p:cNvSpPr txBox="1">
            <a:spLocks noChangeArrowheads="1"/>
          </p:cNvSpPr>
          <p:nvPr/>
        </p:nvSpPr>
        <p:spPr bwMode="auto">
          <a:xfrm>
            <a:off x="7288213" y="4321666"/>
            <a:ext cx="463550" cy="366713"/>
          </a:xfrm>
          <a:prstGeom prst="rect">
            <a:avLst/>
          </a:prstGeom>
          <a:noFill/>
          <a:ln w="9525">
            <a:noFill/>
            <a:miter lim="800000"/>
            <a:headEnd/>
            <a:tailEnd/>
          </a:ln>
        </p:spPr>
        <p:txBody>
          <a:bodyPr wrap="none">
            <a:prstTxWarp prst="textNoShape">
              <a:avLst/>
            </a:prstTxWarp>
            <a:spAutoFit/>
          </a:bodyPr>
          <a:lstStyle/>
          <a:p>
            <a:r>
              <a:rPr lang="it-IT"/>
              <a:t>Trt</a:t>
            </a:r>
          </a:p>
        </p:txBody>
      </p:sp>
      <p:sp>
        <p:nvSpPr>
          <p:cNvPr id="11" name="Text Box 9"/>
          <p:cNvSpPr txBox="1">
            <a:spLocks noChangeArrowheads="1"/>
          </p:cNvSpPr>
          <p:nvPr/>
        </p:nvSpPr>
        <p:spPr bwMode="auto">
          <a:xfrm>
            <a:off x="6324600" y="6528291"/>
            <a:ext cx="768350" cy="366713"/>
          </a:xfrm>
          <a:prstGeom prst="rect">
            <a:avLst/>
          </a:prstGeom>
          <a:noFill/>
          <a:ln w="9525">
            <a:noFill/>
            <a:miter lim="800000"/>
            <a:headEnd/>
            <a:tailEnd/>
          </a:ln>
        </p:spPr>
        <p:txBody>
          <a:bodyPr wrap="none">
            <a:prstTxWarp prst="textNoShape">
              <a:avLst/>
            </a:prstTxWarp>
            <a:spAutoFit/>
          </a:bodyPr>
          <a:lstStyle/>
          <a:p>
            <a:r>
              <a:rPr lang="it-IT"/>
              <a:t>Tmob</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609600" y="1161596"/>
          <a:ext cx="8280400" cy="2044700"/>
        </p:xfrm>
        <a:graphic>
          <a:graphicData uri="http://schemas.openxmlformats.org/presentationml/2006/ole">
            <mc:AlternateContent xmlns:mc="http://schemas.openxmlformats.org/markup-compatibility/2006">
              <mc:Choice xmlns:v="urn:schemas-microsoft-com:vml" Requires="v">
                <p:oleObj spid="_x0000_s81157" name="CS ChemDraw Drawing" r:id="rId3" imgW="6438900" imgH="1536700" progId="">
                  <p:embed/>
                </p:oleObj>
              </mc:Choice>
              <mc:Fallback>
                <p:oleObj name="CS ChemDraw Drawing" r:id="rId3" imgW="6438900" imgH="15367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61596"/>
                        <a:ext cx="82804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973138" y="4468392"/>
          <a:ext cx="2016125" cy="1376362"/>
        </p:xfrm>
        <a:graphic>
          <a:graphicData uri="http://schemas.openxmlformats.org/presentationml/2006/ole">
            <mc:AlternateContent xmlns:mc="http://schemas.openxmlformats.org/markup-compatibility/2006">
              <mc:Choice xmlns:v="urn:schemas-microsoft-com:vml" Requires="v">
                <p:oleObj spid="_x0000_s81158" name="CS ChemDraw Drawing" r:id="rId5" imgW="1295400" imgH="863600" progId="">
                  <p:embed/>
                </p:oleObj>
              </mc:Choice>
              <mc:Fallback>
                <p:oleObj name="CS ChemDraw Drawing" r:id="rId5" imgW="1295400" imgH="8636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4468392"/>
                        <a:ext cx="2016125"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3186113" y="2485690"/>
          <a:ext cx="5957887" cy="4267200"/>
        </p:xfrm>
        <a:graphic>
          <a:graphicData uri="http://schemas.openxmlformats.org/presentationml/2006/ole">
            <mc:AlternateContent xmlns:mc="http://schemas.openxmlformats.org/markup-compatibility/2006">
              <mc:Choice xmlns:v="urn:schemas-microsoft-com:vml" Requires="v">
                <p:oleObj spid="_x0000_s81159" name="CS ChemDraw Drawing" r:id="rId7" imgW="3708400" imgH="2590800" progId="">
                  <p:embed/>
                </p:oleObj>
              </mc:Choice>
              <mc:Fallback>
                <p:oleObj name="CS ChemDraw Drawing" r:id="rId7" imgW="3708400" imgH="25908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6113" y="2485690"/>
                        <a:ext cx="595788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1744663" y="6115818"/>
            <a:ext cx="552450" cy="366713"/>
          </a:xfrm>
          <a:prstGeom prst="rect">
            <a:avLst/>
          </a:prstGeom>
          <a:noFill/>
          <a:ln w="9525">
            <a:noFill/>
            <a:miter lim="800000"/>
            <a:headEnd/>
            <a:tailEnd/>
          </a:ln>
        </p:spPr>
        <p:txBody>
          <a:bodyPr wrap="none">
            <a:prstTxWarp prst="textNoShape">
              <a:avLst/>
            </a:prstTxWarp>
            <a:spAutoFit/>
          </a:bodyPr>
          <a:lstStyle/>
          <a:p>
            <a:r>
              <a:rPr lang="it-IT" dirty="0" err="1"/>
              <a:t>Mts</a:t>
            </a:r>
            <a:endParaRPr lang="it-IT" dirty="0"/>
          </a:p>
        </p:txBody>
      </p:sp>
      <p:sp>
        <p:nvSpPr>
          <p:cNvPr id="10" name="Text Box 8"/>
          <p:cNvSpPr txBox="1">
            <a:spLocks noChangeArrowheads="1"/>
          </p:cNvSpPr>
          <p:nvPr/>
        </p:nvSpPr>
        <p:spPr bwMode="auto">
          <a:xfrm>
            <a:off x="7524750" y="6115818"/>
            <a:ext cx="527050" cy="366713"/>
          </a:xfrm>
          <a:prstGeom prst="rect">
            <a:avLst/>
          </a:prstGeom>
          <a:noFill/>
          <a:ln w="9525">
            <a:noFill/>
            <a:miter lim="800000"/>
            <a:headEnd/>
            <a:tailEnd/>
          </a:ln>
        </p:spPr>
        <p:txBody>
          <a:bodyPr wrap="none">
            <a:prstTxWarp prst="textNoShape">
              <a:avLst/>
            </a:prstTxWarp>
            <a:spAutoFit/>
          </a:bodyPr>
          <a:lstStyle/>
          <a:p>
            <a:r>
              <a:rPr lang="it-IT" dirty="0" err="1"/>
              <a:t>Pbf</a:t>
            </a:r>
            <a:endParaRPr lang="it-IT" dirty="0"/>
          </a:p>
        </p:txBody>
      </p:sp>
      <p:sp>
        <p:nvSpPr>
          <p:cNvPr id="11" name="Text Box 9"/>
          <p:cNvSpPr txBox="1">
            <a:spLocks noChangeArrowheads="1"/>
          </p:cNvSpPr>
          <p:nvPr/>
        </p:nvSpPr>
        <p:spPr bwMode="auto">
          <a:xfrm>
            <a:off x="4651375" y="6115818"/>
            <a:ext cx="641350" cy="366713"/>
          </a:xfrm>
          <a:prstGeom prst="rect">
            <a:avLst/>
          </a:prstGeom>
          <a:noFill/>
          <a:ln w="9525">
            <a:noFill/>
            <a:miter lim="800000"/>
            <a:headEnd/>
            <a:tailEnd/>
          </a:ln>
        </p:spPr>
        <p:txBody>
          <a:bodyPr wrap="none">
            <a:prstTxWarp prst="textNoShape">
              <a:avLst/>
            </a:prstTxWarp>
            <a:spAutoFit/>
          </a:bodyPr>
          <a:lstStyle/>
          <a:p>
            <a:r>
              <a:rPr lang="it-IT" dirty="0" err="1"/>
              <a:t>Pmc</a:t>
            </a:r>
            <a:endParaRPr 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3419475" y="1443831"/>
          <a:ext cx="2160588" cy="1312863"/>
        </p:xfrm>
        <a:graphic>
          <a:graphicData uri="http://schemas.openxmlformats.org/presentationml/2006/ole">
            <mc:AlternateContent xmlns:mc="http://schemas.openxmlformats.org/markup-compatibility/2006">
              <mc:Choice xmlns:v="urn:schemas-microsoft-com:vml" Requires="v">
                <p:oleObj spid="_x0000_s82181" name="CS ChemDraw Drawing" r:id="rId3" imgW="1092200" imgH="647700" progId="">
                  <p:embed/>
                </p:oleObj>
              </mc:Choice>
              <mc:Fallback>
                <p:oleObj name="CS ChemDraw Drawing" r:id="rId3" imgW="1092200" imgH="647700" progId="">
                  <p:embed/>
                  <p:pic>
                    <p:nvPicPr>
                      <p:cNvPr id="0" name="Picture 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43831"/>
                        <a:ext cx="2160588"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1404938" y="4209256"/>
          <a:ext cx="2017712" cy="1171575"/>
        </p:xfrm>
        <a:graphic>
          <a:graphicData uri="http://schemas.openxmlformats.org/presentationml/2006/ole">
            <mc:AlternateContent xmlns:mc="http://schemas.openxmlformats.org/markup-compatibility/2006">
              <mc:Choice xmlns:v="urn:schemas-microsoft-com:vml" Requires="v">
                <p:oleObj spid="_x0000_s82182" name="CS ChemDraw Drawing" r:id="rId5" imgW="1104900" imgH="635000" progId="">
                  <p:embed/>
                </p:oleObj>
              </mc:Choice>
              <mc:Fallback>
                <p:oleObj name="CS ChemDraw Drawing" r:id="rId5" imgW="1104900" imgH="6350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938" y="4209256"/>
                        <a:ext cx="2017712"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5649913" y="3437731"/>
          <a:ext cx="2149475" cy="2376488"/>
        </p:xfrm>
        <a:graphic>
          <a:graphicData uri="http://schemas.openxmlformats.org/presentationml/2006/ole">
            <mc:AlternateContent xmlns:mc="http://schemas.openxmlformats.org/markup-compatibility/2006">
              <mc:Choice xmlns:v="urn:schemas-microsoft-com:vml" Requires="v">
                <p:oleObj spid="_x0000_s82183" name="CS ChemDraw Drawing" r:id="rId7" imgW="1168400" imgH="1270000" progId="">
                  <p:embed/>
                </p:oleObj>
              </mc:Choice>
              <mc:Fallback>
                <p:oleObj name="CS ChemDraw Drawing" r:id="rId7" imgW="1168400" imgH="1270000" progId="">
                  <p:embed/>
                  <p:pic>
                    <p:nvPicPr>
                      <p:cNvPr id="0" name="Picture 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9913" y="3437731"/>
                        <a:ext cx="21494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2268538" y="5617369"/>
            <a:ext cx="641350" cy="366712"/>
          </a:xfrm>
          <a:prstGeom prst="rect">
            <a:avLst/>
          </a:prstGeom>
          <a:noFill/>
          <a:ln w="9525">
            <a:noFill/>
            <a:miter lim="800000"/>
            <a:headEnd/>
            <a:tailEnd/>
          </a:ln>
        </p:spPr>
        <p:txBody>
          <a:bodyPr wrap="none">
            <a:prstTxWarp prst="textNoShape">
              <a:avLst/>
            </a:prstTxWarp>
            <a:spAutoFit/>
          </a:bodyPr>
          <a:lstStyle/>
          <a:p>
            <a:r>
              <a:rPr lang="it-IT"/>
              <a:t>Acm</a:t>
            </a:r>
          </a:p>
        </p:txBody>
      </p:sp>
      <p:sp>
        <p:nvSpPr>
          <p:cNvPr id="10" name="Text Box 8"/>
          <p:cNvSpPr txBox="1">
            <a:spLocks noChangeArrowheads="1"/>
          </p:cNvSpPr>
          <p:nvPr/>
        </p:nvSpPr>
        <p:spPr bwMode="auto">
          <a:xfrm>
            <a:off x="5703888" y="5617369"/>
            <a:ext cx="463550" cy="366712"/>
          </a:xfrm>
          <a:prstGeom prst="rect">
            <a:avLst/>
          </a:prstGeom>
          <a:noFill/>
          <a:ln w="9525">
            <a:noFill/>
            <a:miter lim="800000"/>
            <a:headEnd/>
            <a:tailEnd/>
          </a:ln>
        </p:spPr>
        <p:txBody>
          <a:bodyPr wrap="none">
            <a:prstTxWarp prst="textNoShape">
              <a:avLst/>
            </a:prstTxWarp>
            <a:spAutoFit/>
          </a:bodyPr>
          <a:lstStyle/>
          <a:p>
            <a:r>
              <a:rPr lang="it-IT"/>
              <a:t>Trt</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78850" name="Object 2"/>
          <p:cNvGraphicFramePr>
            <a:graphicFrameLocks noChangeAspect="1"/>
          </p:cNvGraphicFramePr>
          <p:nvPr/>
        </p:nvGraphicFramePr>
        <p:xfrm>
          <a:off x="2268538" y="1360575"/>
          <a:ext cx="4594225" cy="2179638"/>
        </p:xfrm>
        <a:graphic>
          <a:graphicData uri="http://schemas.openxmlformats.org/presentationml/2006/ole">
            <mc:AlternateContent xmlns:mc="http://schemas.openxmlformats.org/markup-compatibility/2006">
              <mc:Choice xmlns:v="urn:schemas-microsoft-com:vml" Requires="v">
                <p:oleObj spid="_x0000_s79028" name="CS ChemDraw Drawing" r:id="rId3" imgW="3073400" imgH="1422400" progId="">
                  <p:embed/>
                </p:oleObj>
              </mc:Choice>
              <mc:Fallback>
                <p:oleObj name="CS ChemDraw Drawing" r:id="rId3" imgW="3073400" imgH="1422400" progId="">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360575"/>
                        <a:ext cx="4594225"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8851" name="Object 3"/>
          <p:cNvGraphicFramePr>
            <a:graphicFrameLocks noChangeAspect="1"/>
          </p:cNvGraphicFramePr>
          <p:nvPr/>
        </p:nvGraphicFramePr>
        <p:xfrm>
          <a:off x="250825" y="4761000"/>
          <a:ext cx="8604250" cy="1712913"/>
        </p:xfrm>
        <a:graphic>
          <a:graphicData uri="http://schemas.openxmlformats.org/presentationml/2006/ole">
            <mc:AlternateContent xmlns:mc="http://schemas.openxmlformats.org/markup-compatibility/2006">
              <mc:Choice xmlns:v="urn:schemas-microsoft-com:vml" Requires="v">
                <p:oleObj spid="_x0000_s79029" name="CS ChemDraw Drawing" r:id="rId5" imgW="7340600" imgH="1435100" progId="">
                  <p:embed/>
                </p:oleObj>
              </mc:Choice>
              <mc:Fallback>
                <p:oleObj name="CS ChemDraw Drawing" r:id="rId5" imgW="7340600" imgH="14351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761000"/>
                        <a:ext cx="860425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Rettangolo 5"/>
          <p:cNvSpPr/>
          <p:nvPr/>
        </p:nvSpPr>
        <p:spPr>
          <a:xfrm>
            <a:off x="620999" y="1175909"/>
            <a:ext cx="1997061" cy="369332"/>
          </a:xfrm>
          <a:prstGeom prst="rect">
            <a:avLst/>
          </a:prstGeom>
        </p:spPr>
        <p:txBody>
          <a:bodyPr wrap="none">
            <a:spAutoFit/>
          </a:bodyPr>
          <a:lstStyle/>
          <a:p>
            <a:r>
              <a:rPr lang="it-IT" dirty="0" smtClean="0">
                <a:solidFill>
                  <a:schemeClr val="accent3"/>
                </a:solidFill>
                <a:latin typeface="Arial Black"/>
              </a:rPr>
              <a:t>Può accadere:</a:t>
            </a:r>
            <a:endParaRPr lang="it-IT" dirty="0">
              <a:solidFill>
                <a:schemeClr val="accent3"/>
              </a:solidFill>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708441"/>
            <a:ext cx="8229600" cy="1143000"/>
          </a:xfrm>
        </p:spPr>
        <p:txBody>
          <a:bodyPr/>
          <a:lstStyle/>
          <a:p>
            <a:pPr eaLnBrk="1" hangingPunct="1">
              <a:defRPr/>
            </a:pPr>
            <a:r>
              <a:rPr lang="it-IT" sz="3600" b="1" dirty="0">
                <a:solidFill>
                  <a:schemeClr val="accent2"/>
                </a:solidFill>
                <a:effectLst>
                  <a:outerShdw blurRad="38100" dist="38100" dir="2700000" algn="tl">
                    <a:srgbClr val="000000"/>
                  </a:outerShdw>
                </a:effectLst>
                <a:latin typeface="Arial Rounded MT Bold" charset="0"/>
                <a:ea typeface="+mj-ea"/>
                <a:cs typeface="+mj-cs"/>
              </a:rPr>
              <a:t>Racemizzazione</a:t>
            </a:r>
          </a:p>
        </p:txBody>
      </p:sp>
      <p:graphicFrame>
        <p:nvGraphicFramePr>
          <p:cNvPr id="7" name="Object 2"/>
          <p:cNvGraphicFramePr>
            <a:graphicFrameLocks noGrp="1" noChangeAspect="1"/>
          </p:cNvGraphicFramePr>
          <p:nvPr>
            <p:ph idx="1"/>
          </p:nvPr>
        </p:nvGraphicFramePr>
        <p:xfrm>
          <a:off x="827088" y="2295941"/>
          <a:ext cx="7489825" cy="3870325"/>
        </p:xfrm>
        <a:graphic>
          <a:graphicData uri="http://schemas.openxmlformats.org/presentationml/2006/ole">
            <mc:AlternateContent xmlns:mc="http://schemas.openxmlformats.org/markup-compatibility/2006">
              <mc:Choice xmlns:v="urn:schemas-microsoft-com:vml" Requires="v">
                <p:oleObj spid="_x0000_s77923" name="CS ChemDraw Drawing" r:id="rId3" imgW="5092700" imgH="2578100" progId="">
                  <p:embed/>
                </p:oleObj>
              </mc:Choice>
              <mc:Fallback>
                <p:oleObj name="CS ChemDraw Drawing" r:id="rId3" imgW="5092700" imgH="2578100" progId="">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295941"/>
                        <a:ext cx="7489825"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Text Box 7"/>
          <p:cNvSpPr txBox="1">
            <a:spLocks noChangeArrowheads="1"/>
          </p:cNvSpPr>
          <p:nvPr/>
        </p:nvSpPr>
        <p:spPr bwMode="auto">
          <a:xfrm>
            <a:off x="3995738" y="3646903"/>
            <a:ext cx="1481137" cy="366713"/>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Ossazolone</a:t>
            </a:r>
          </a:p>
        </p:txBody>
      </p:sp>
      <p:sp>
        <p:nvSpPr>
          <p:cNvPr id="9" name="CasellaDiTesto 8"/>
          <p:cNvSpPr txBox="1"/>
          <p:nvPr/>
        </p:nvSpPr>
        <p:spPr>
          <a:xfrm>
            <a:off x="602040" y="987425"/>
            <a:ext cx="2198438" cy="400110"/>
          </a:xfrm>
          <a:prstGeom prst="rect">
            <a:avLst/>
          </a:prstGeom>
          <a:noFill/>
        </p:spPr>
        <p:txBody>
          <a:bodyPr wrap="none" rtlCol="0">
            <a:spAutoFit/>
          </a:bodyPr>
          <a:lstStyle/>
          <a:p>
            <a:r>
              <a:rPr lang="it-IT" sz="2000" dirty="0" smtClean="0">
                <a:solidFill>
                  <a:schemeClr val="accent3"/>
                </a:solidFill>
                <a:latin typeface="Arial Black"/>
              </a:rPr>
              <a:t>Può accadere:</a:t>
            </a:r>
            <a:endParaRPr lang="it-IT" sz="2000" dirty="0">
              <a:solidFill>
                <a:schemeClr val="accent3"/>
              </a:solidFill>
              <a:latin typeface="Arial Black"/>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graphicFrame>
        <p:nvGraphicFramePr>
          <p:cNvPr id="6" name="Object 2"/>
          <p:cNvGraphicFramePr>
            <a:graphicFrameLocks noChangeAspect="1"/>
          </p:cNvGraphicFramePr>
          <p:nvPr/>
        </p:nvGraphicFramePr>
        <p:xfrm>
          <a:off x="827088" y="1558925"/>
          <a:ext cx="7493000" cy="4146550"/>
        </p:xfrm>
        <a:graphic>
          <a:graphicData uri="http://schemas.openxmlformats.org/presentationml/2006/ole">
            <mc:AlternateContent xmlns:mc="http://schemas.openxmlformats.org/markup-compatibility/2006">
              <mc:Choice xmlns:v="urn:schemas-microsoft-com:vml" Requires="v">
                <p:oleObj spid="_x0000_s83124" name="CS ChemDraw Drawing" r:id="rId3" imgW="5943600" imgH="3213100" progId="">
                  <p:embed/>
                </p:oleObj>
              </mc:Choice>
              <mc:Fallback>
                <p:oleObj name="CS ChemDraw Drawing" r:id="rId3" imgW="5943600" imgH="3213100" progId="">
                  <p:embed/>
                  <p:pic>
                    <p:nvPicPr>
                      <p:cNvPr id="0"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558925"/>
                        <a:ext cx="74930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1479550" y="3980894"/>
          <a:ext cx="1812925" cy="1495425"/>
        </p:xfrm>
        <a:graphic>
          <a:graphicData uri="http://schemas.openxmlformats.org/presentationml/2006/ole">
            <mc:AlternateContent xmlns:mc="http://schemas.openxmlformats.org/markup-compatibility/2006">
              <mc:Choice xmlns:v="urn:schemas-microsoft-com:vml" Requires="v">
                <p:oleObj spid="_x0000_s83125" name="CS ChemDraw Drawing" r:id="rId5" imgW="1765300" imgH="1435100" progId="">
                  <p:embed/>
                </p:oleObj>
              </mc:Choice>
              <mc:Fallback>
                <p:oleObj name="CS ChemDraw Drawing" r:id="rId5" imgW="1765300" imgH="14351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9550" y="3980894"/>
                        <a:ext cx="18129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Text Box 7"/>
          <p:cNvSpPr txBox="1">
            <a:spLocks noChangeArrowheads="1"/>
          </p:cNvSpPr>
          <p:nvPr/>
        </p:nvSpPr>
        <p:spPr bwMode="auto">
          <a:xfrm>
            <a:off x="830263" y="5608376"/>
            <a:ext cx="2203450" cy="2289175"/>
          </a:xfrm>
          <a:prstGeom prst="rect">
            <a:avLst/>
          </a:prstGeom>
          <a:noFill/>
          <a:ln w="9525">
            <a:noFill/>
            <a:miter lim="800000"/>
            <a:headEnd/>
            <a:tailEnd/>
          </a:ln>
        </p:spPr>
        <p:txBody>
          <a:bodyPr>
            <a:prstTxWarp prst="textNoShape">
              <a:avLst/>
            </a:prstTxWarp>
            <a:spAutoFit/>
          </a:bodyPr>
          <a:lstStyle/>
          <a:p>
            <a:pPr>
              <a:buFontTx/>
              <a:buBlip>
                <a:blip r:embed="rId7"/>
              </a:buBlip>
            </a:pPr>
            <a:r>
              <a:rPr lang="it-IT" dirty="0">
                <a:latin typeface="Arial Rounded MT Bold" charset="0"/>
              </a:rPr>
              <a:t> Resa &gt;70%</a:t>
            </a:r>
          </a:p>
          <a:p>
            <a:endParaRPr lang="it-IT" dirty="0">
              <a:latin typeface="Arial Rounded MT Bold" charset="0"/>
            </a:endParaRPr>
          </a:p>
          <a:p>
            <a:pPr>
              <a:buFontTx/>
              <a:buBlip>
                <a:blip r:embed="rId7"/>
              </a:buBlip>
            </a:pPr>
            <a:r>
              <a:rPr lang="it-IT" dirty="0">
                <a:latin typeface="Arial Rounded MT Bold" charset="0"/>
              </a:rPr>
              <a:t> Racemizzazione</a:t>
            </a:r>
          </a:p>
          <a:p>
            <a:pPr>
              <a:buFontTx/>
              <a:buBlip>
                <a:blip r:embed="rId7"/>
              </a:buBlip>
            </a:pPr>
            <a:endParaRPr lang="it-IT" dirty="0">
              <a:latin typeface="Arial Rounded MT Bold" charset="0"/>
            </a:endParaRPr>
          </a:p>
          <a:p>
            <a:endParaRPr lang="it-IT" dirty="0">
              <a:latin typeface="Arial Rounded MT Bold" charset="0"/>
            </a:endParaRPr>
          </a:p>
          <a:p>
            <a:pPr>
              <a:buFontTx/>
              <a:buBlip>
                <a:blip r:embed="rId7"/>
              </a:buBlip>
            </a:pPr>
            <a:endParaRPr lang="it-IT" dirty="0">
              <a:latin typeface="Arial Rounded MT Bold" charset="0"/>
            </a:endParaRPr>
          </a:p>
          <a:p>
            <a:endParaRPr lang="it-IT" dirty="0">
              <a:latin typeface="Arial Rounded MT Bold" charset="0"/>
            </a:endParaRPr>
          </a:p>
          <a:p>
            <a:pPr>
              <a:buFontTx/>
              <a:buChar char="•"/>
            </a:pPr>
            <a:endParaRPr lang="it-IT" dirty="0">
              <a:latin typeface="Arial Rounded MT Bold" charset="0"/>
            </a:endParaRPr>
          </a:p>
        </p:txBody>
      </p:sp>
      <p:sp>
        <p:nvSpPr>
          <p:cNvPr id="9" name="Rectangle 8"/>
          <p:cNvSpPr>
            <a:spLocks noGrp="1" noChangeArrowheads="1"/>
          </p:cNvSpPr>
          <p:nvPr>
            <p:ph type="title"/>
          </p:nvPr>
        </p:nvSpPr>
        <p:spPr>
          <a:xfrm>
            <a:off x="458714" y="415925"/>
            <a:ext cx="8229600" cy="1143000"/>
          </a:xfrm>
        </p:spPr>
        <p:txBody>
          <a:bodyPr/>
          <a:lstStyle/>
          <a:p>
            <a:pPr eaLnBrk="1" hangingPunct="1">
              <a:defRPr/>
            </a:pPr>
            <a:r>
              <a:rPr lang="it-IT" sz="3200" b="1" dirty="0">
                <a:solidFill>
                  <a:schemeClr val="accent2"/>
                </a:solidFill>
                <a:effectLst>
                  <a:outerShdw blurRad="38100" dist="38100" dir="2700000" algn="tl">
                    <a:srgbClr val="000000"/>
                  </a:outerShdw>
                </a:effectLst>
                <a:latin typeface="Arial Rounded MT Bold" charset="0"/>
                <a:ea typeface="+mj-ea"/>
                <a:cs typeface="+mj-cs"/>
              </a:rPr>
              <a:t>Anidridi simmetriche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563859"/>
            <a:ext cx="8229600" cy="1143000"/>
          </a:xfrm>
        </p:spPr>
        <p:txBody>
          <a:bodyPr/>
          <a:lstStyle/>
          <a:p>
            <a:pPr eaLnBrk="1" hangingPunct="1">
              <a:defRPr/>
            </a:pPr>
            <a:r>
              <a:rPr lang="it-IT" sz="3200" b="1">
                <a:solidFill>
                  <a:schemeClr val="accent2"/>
                </a:solidFill>
                <a:effectLst>
                  <a:outerShdw blurRad="38100" dist="38100" dir="2700000" algn="tl">
                    <a:srgbClr val="000000"/>
                  </a:outerShdw>
                </a:effectLst>
                <a:latin typeface="Arial Rounded MT Bold" charset="0"/>
                <a:ea typeface="+mj-ea"/>
                <a:cs typeface="+mj-cs"/>
              </a:rPr>
              <a:t>Anidridi miste</a:t>
            </a:r>
          </a:p>
        </p:txBody>
      </p:sp>
      <p:graphicFrame>
        <p:nvGraphicFramePr>
          <p:cNvPr id="7" name="Object 2"/>
          <p:cNvGraphicFramePr>
            <a:graphicFrameLocks noGrp="1" noChangeAspect="1"/>
          </p:cNvGraphicFramePr>
          <p:nvPr>
            <p:ph idx="1"/>
          </p:nvPr>
        </p:nvGraphicFramePr>
        <p:xfrm>
          <a:off x="755650" y="1919584"/>
          <a:ext cx="7632700" cy="4460875"/>
        </p:xfrm>
        <a:graphic>
          <a:graphicData uri="http://schemas.openxmlformats.org/presentationml/2006/ole">
            <mc:AlternateContent xmlns:mc="http://schemas.openxmlformats.org/markup-compatibility/2006">
              <mc:Choice xmlns:v="urn:schemas-microsoft-com:vml" Requires="v">
                <p:oleObj spid="_x0000_s84067" name="CS ChemDraw Drawing" r:id="rId3" imgW="5791200" imgH="3302000" progId="">
                  <p:embed/>
                </p:oleObj>
              </mc:Choice>
              <mc:Fallback>
                <p:oleObj name="CS ChemDraw Drawing" r:id="rId3" imgW="5791200" imgH="3302000" progId="">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19584"/>
                        <a:ext cx="763270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Rectangle 7"/>
          <p:cNvSpPr>
            <a:spLocks noChangeArrowheads="1"/>
          </p:cNvSpPr>
          <p:nvPr/>
        </p:nvSpPr>
        <p:spPr bwMode="auto">
          <a:xfrm>
            <a:off x="468313" y="5518446"/>
            <a:ext cx="4562475" cy="915988"/>
          </a:xfrm>
          <a:prstGeom prst="rect">
            <a:avLst/>
          </a:prstGeom>
          <a:noFill/>
          <a:ln w="9525">
            <a:noFill/>
            <a:miter lim="800000"/>
            <a:headEnd/>
            <a:tailEnd/>
          </a:ln>
        </p:spPr>
        <p:txBody>
          <a:bodyPr>
            <a:prstTxWarp prst="textNoShape">
              <a:avLst/>
            </a:prstTxWarp>
            <a:spAutoFit/>
          </a:bodyPr>
          <a:lstStyle/>
          <a:p>
            <a:pPr>
              <a:buFontTx/>
              <a:buBlip>
                <a:blip r:embed="rId5"/>
              </a:buBlip>
            </a:pPr>
            <a:r>
              <a:rPr lang="it-IT"/>
              <a:t> Resa &gt;70%</a:t>
            </a:r>
          </a:p>
          <a:p>
            <a:endParaRPr lang="it-IT"/>
          </a:p>
          <a:p>
            <a:pPr>
              <a:buFontTx/>
              <a:buBlip>
                <a:blip r:embed="rId5"/>
              </a:buBlip>
            </a:pPr>
            <a:r>
              <a:rPr lang="it-IT"/>
              <a:t> Racemizzazione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723053"/>
            <a:ext cx="8229600" cy="1143000"/>
          </a:xfrm>
        </p:spPr>
        <p:txBody>
          <a:bodyPr/>
          <a:lstStyle/>
          <a:p>
            <a:pPr eaLnBrk="1" hangingPunct="1">
              <a:defRPr/>
            </a:pPr>
            <a:r>
              <a:rPr lang="it-IT" sz="3200" b="1" dirty="0">
                <a:solidFill>
                  <a:schemeClr val="accent2"/>
                </a:solidFill>
                <a:effectLst>
                  <a:outerShdw blurRad="38100" dist="38100" dir="2700000" algn="tl">
                    <a:srgbClr val="000000"/>
                  </a:outerShdw>
                </a:effectLst>
                <a:latin typeface="Arial Rounded MT Bold" charset="0"/>
                <a:ea typeface="+mj-ea"/>
                <a:cs typeface="+mj-cs"/>
              </a:rPr>
              <a:t>Metodo MSNT/</a:t>
            </a:r>
            <a:r>
              <a:rPr lang="it-IT" sz="3200" b="1" dirty="0" err="1">
                <a:solidFill>
                  <a:schemeClr val="accent2"/>
                </a:solidFill>
                <a:effectLst>
                  <a:outerShdw blurRad="38100" dist="38100" dir="2700000" algn="tl">
                    <a:srgbClr val="000000"/>
                  </a:outerShdw>
                </a:effectLst>
                <a:latin typeface="Arial Rounded MT Bold" charset="0"/>
                <a:ea typeface="+mj-ea"/>
                <a:cs typeface="+mj-cs"/>
              </a:rPr>
              <a:t>MeIm</a:t>
            </a:r>
            <a:endParaRPr lang="it-IT" sz="3200" b="1" dirty="0">
              <a:solidFill>
                <a:schemeClr val="accent2"/>
              </a:solidFill>
              <a:effectLst>
                <a:outerShdw blurRad="38100" dist="38100" dir="2700000" algn="tl">
                  <a:srgbClr val="000000"/>
                </a:outerShdw>
              </a:effectLst>
              <a:latin typeface="Arial Rounded MT Bold" charset="0"/>
              <a:ea typeface="+mj-ea"/>
              <a:cs typeface="+mj-cs"/>
            </a:endParaRPr>
          </a:p>
        </p:txBody>
      </p:sp>
      <p:graphicFrame>
        <p:nvGraphicFramePr>
          <p:cNvPr id="7" name="Object 2"/>
          <p:cNvGraphicFramePr>
            <a:graphicFrameLocks noGrp="1" noChangeAspect="1"/>
          </p:cNvGraphicFramePr>
          <p:nvPr>
            <p:ph sz="half" idx="1"/>
          </p:nvPr>
        </p:nvGraphicFramePr>
        <p:xfrm>
          <a:off x="457200" y="2516330"/>
          <a:ext cx="8507413" cy="1503362"/>
        </p:xfrm>
        <a:graphic>
          <a:graphicData uri="http://schemas.openxmlformats.org/presentationml/2006/ole">
            <mc:AlternateContent xmlns:mc="http://schemas.openxmlformats.org/markup-compatibility/2006">
              <mc:Choice xmlns:v="urn:schemas-microsoft-com:vml" Requires="v">
                <p:oleObj spid="_x0000_s85172" name="CS ChemDraw Drawing" r:id="rId3" imgW="5956300" imgH="1041400" progId="">
                  <p:embed/>
                </p:oleObj>
              </mc:Choice>
              <mc:Fallback>
                <p:oleObj name="CS ChemDraw Drawing" r:id="rId3" imgW="5956300" imgH="1041400" progId="">
                  <p:embed/>
                  <p:pic>
                    <p:nvPicPr>
                      <p:cNvPr id="0" name="Picture 1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6330"/>
                        <a:ext cx="8507413" cy="150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539750" y="4314967"/>
          <a:ext cx="3146425" cy="1924050"/>
        </p:xfrm>
        <a:graphic>
          <a:graphicData uri="http://schemas.openxmlformats.org/presentationml/2006/ole">
            <mc:AlternateContent xmlns:mc="http://schemas.openxmlformats.org/markup-compatibility/2006">
              <mc:Choice xmlns:v="urn:schemas-microsoft-com:vml" Requires="v">
                <p:oleObj spid="_x0000_s85173" name="CS ChemDraw Drawing" r:id="rId5" imgW="2857500" imgH="1714500" progId="">
                  <p:embed/>
                </p:oleObj>
              </mc:Choice>
              <mc:Fallback>
                <p:oleObj name="CS ChemDraw Drawing" r:id="rId5" imgW="2857500" imgH="17145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314967"/>
                        <a:ext cx="314642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9"/>
          <p:cNvSpPr txBox="1">
            <a:spLocks noChangeArrowheads="1"/>
          </p:cNvSpPr>
          <p:nvPr/>
        </p:nvSpPr>
        <p:spPr bwMode="auto">
          <a:xfrm>
            <a:off x="5148263" y="4749942"/>
            <a:ext cx="2767012" cy="860425"/>
          </a:xfrm>
          <a:prstGeom prst="rect">
            <a:avLst/>
          </a:prstGeom>
          <a:noFill/>
          <a:ln w="9525">
            <a:noFill/>
            <a:miter lim="800000"/>
            <a:headEnd/>
            <a:tailEnd/>
          </a:ln>
        </p:spPr>
        <p:txBody>
          <a:bodyPr wrap="none">
            <a:prstTxWarp prst="textNoShape">
              <a:avLst/>
            </a:prstTxWarp>
            <a:spAutoFit/>
          </a:bodyPr>
          <a:lstStyle/>
          <a:p>
            <a:pPr>
              <a:lnSpc>
                <a:spcPct val="140000"/>
              </a:lnSpc>
              <a:buFontTx/>
              <a:buBlip>
                <a:blip r:embed="rId7"/>
              </a:buBlip>
            </a:pPr>
            <a:r>
              <a:rPr lang="it-IT"/>
              <a:t> </a:t>
            </a:r>
            <a:r>
              <a:rPr lang="it-IT">
                <a:latin typeface="Arial Rounded MT Bold" charset="0"/>
              </a:rPr>
              <a:t>Evita racemizzazione</a:t>
            </a:r>
          </a:p>
          <a:p>
            <a:pPr>
              <a:lnSpc>
                <a:spcPct val="140000"/>
              </a:lnSpc>
              <a:buFontTx/>
              <a:buBlip>
                <a:blip r:embed="rId7"/>
              </a:buBlip>
            </a:pPr>
            <a:r>
              <a:rPr lang="it-IT">
                <a:latin typeface="Arial Rounded MT Bold" charset="0"/>
              </a:rPr>
              <a:t> Sensibile all’umidità</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559580"/>
            <a:ext cx="8229600" cy="1143000"/>
          </a:xfrm>
        </p:spPr>
        <p:txBody>
          <a:bodyPr/>
          <a:lstStyle/>
          <a:p>
            <a:pPr eaLnBrk="1" hangingPunct="1">
              <a:defRPr/>
            </a:pPr>
            <a:r>
              <a:rPr lang="it-IT" sz="3600" b="1" dirty="0">
                <a:solidFill>
                  <a:schemeClr val="accent2"/>
                </a:solidFill>
                <a:effectLst>
                  <a:outerShdw blurRad="38100" dist="38100" dir="2700000" algn="tl">
                    <a:srgbClr val="000000"/>
                  </a:outerShdw>
                </a:effectLst>
                <a:latin typeface="Arial Rounded MT Bold" charset="0"/>
                <a:ea typeface="+mj-ea"/>
                <a:cs typeface="+mj-cs"/>
              </a:rPr>
              <a:t>Resina </a:t>
            </a:r>
            <a:r>
              <a:rPr lang="it-IT" sz="3600" b="1" dirty="0" err="1">
                <a:solidFill>
                  <a:schemeClr val="accent2"/>
                </a:solidFill>
                <a:effectLst>
                  <a:outerShdw blurRad="38100" dist="38100" dir="2700000" algn="tl">
                    <a:srgbClr val="000000"/>
                  </a:outerShdw>
                </a:effectLst>
                <a:latin typeface="Arial Rounded MT Bold" charset="0"/>
                <a:ea typeface="+mj-ea"/>
                <a:cs typeface="+mj-cs"/>
              </a:rPr>
              <a:t>Clorotritilica</a:t>
            </a:r>
            <a:endParaRPr lang="it-IT" sz="3600" b="1" dirty="0">
              <a:solidFill>
                <a:schemeClr val="accent2"/>
              </a:solidFill>
              <a:effectLst>
                <a:outerShdw blurRad="38100" dist="38100" dir="2700000" algn="tl">
                  <a:srgbClr val="000000"/>
                </a:outerShdw>
              </a:effectLst>
              <a:latin typeface="Arial Rounded MT Bold" charset="0"/>
              <a:ea typeface="+mj-ea"/>
              <a:cs typeface="+mj-cs"/>
            </a:endParaRPr>
          </a:p>
        </p:txBody>
      </p:sp>
      <p:graphicFrame>
        <p:nvGraphicFramePr>
          <p:cNvPr id="7" name="Object 2"/>
          <p:cNvGraphicFramePr>
            <a:graphicFrameLocks noGrp="1" noChangeAspect="1"/>
          </p:cNvGraphicFramePr>
          <p:nvPr>
            <p:ph sz="half" idx="1"/>
          </p:nvPr>
        </p:nvGraphicFramePr>
        <p:xfrm>
          <a:off x="3492500" y="2046419"/>
          <a:ext cx="2232025" cy="1787525"/>
        </p:xfrm>
        <a:graphic>
          <a:graphicData uri="http://schemas.openxmlformats.org/presentationml/2006/ole">
            <mc:AlternateContent xmlns:mc="http://schemas.openxmlformats.org/markup-compatibility/2006">
              <mc:Choice xmlns:v="urn:schemas-microsoft-com:vml" Requires="v">
                <p:oleObj spid="_x0000_s86196" name="CS ChemDraw Drawing" r:id="rId3" imgW="1765300" imgH="1371600" progId="">
                  <p:embed/>
                </p:oleObj>
              </mc:Choice>
              <mc:Fallback>
                <p:oleObj name="CS ChemDraw Drawing" r:id="rId3" imgW="1765300" imgH="1371600" progId="">
                  <p:embed/>
                  <p:pic>
                    <p:nvPicPr>
                      <p:cNvPr id="0" name="Picture 1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046419"/>
                        <a:ext cx="2232025"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1642265" y="3565861"/>
          <a:ext cx="6408738" cy="1920875"/>
        </p:xfrm>
        <a:graphic>
          <a:graphicData uri="http://schemas.openxmlformats.org/presentationml/2006/ole">
            <mc:AlternateContent xmlns:mc="http://schemas.openxmlformats.org/markup-compatibility/2006">
              <mc:Choice xmlns:v="urn:schemas-microsoft-com:vml" Requires="v">
                <p:oleObj spid="_x0000_s86197" name="CS ChemDraw Drawing" r:id="rId5" imgW="5918200" imgH="1739900" progId="">
                  <p:embed/>
                </p:oleObj>
              </mc:Choice>
              <mc:Fallback>
                <p:oleObj name="CS ChemDraw Drawing" r:id="rId5" imgW="5918200" imgH="17399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2265" y="3565861"/>
                        <a:ext cx="64087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9"/>
          <p:cNvSpPr txBox="1">
            <a:spLocks noChangeArrowheads="1"/>
          </p:cNvSpPr>
          <p:nvPr/>
        </p:nvSpPr>
        <p:spPr bwMode="auto">
          <a:xfrm>
            <a:off x="344488" y="4941888"/>
            <a:ext cx="2355850" cy="1743075"/>
          </a:xfrm>
          <a:prstGeom prst="rect">
            <a:avLst/>
          </a:prstGeom>
          <a:noFill/>
          <a:ln w="9525">
            <a:noFill/>
            <a:miter lim="800000"/>
            <a:headEnd/>
            <a:tailEnd/>
          </a:ln>
        </p:spPr>
        <p:txBody>
          <a:bodyPr wrap="none">
            <a:prstTxWarp prst="textNoShape">
              <a:avLst/>
            </a:prstTxWarp>
            <a:spAutoFit/>
          </a:bodyPr>
          <a:lstStyle/>
          <a:p>
            <a:pPr>
              <a:lnSpc>
                <a:spcPct val="150000"/>
              </a:lnSpc>
              <a:buFontTx/>
              <a:buBlip>
                <a:blip r:embed="rId7"/>
              </a:buBlip>
            </a:pPr>
            <a:r>
              <a:rPr lang="it-IT"/>
              <a:t> Peptidi acidi</a:t>
            </a:r>
          </a:p>
          <a:p>
            <a:pPr>
              <a:lnSpc>
                <a:spcPct val="150000"/>
              </a:lnSpc>
              <a:buFontTx/>
              <a:buBlip>
                <a:blip r:embed="rId7"/>
              </a:buBlip>
            </a:pPr>
            <a:r>
              <a:rPr lang="it-IT"/>
              <a:t> No racemizzazione</a:t>
            </a:r>
          </a:p>
          <a:p>
            <a:pPr>
              <a:lnSpc>
                <a:spcPct val="150000"/>
              </a:lnSpc>
              <a:buFontTx/>
              <a:buBlip>
                <a:blip r:embed="rId7"/>
              </a:buBlip>
            </a:pPr>
            <a:r>
              <a:rPr lang="it-IT"/>
              <a:t> Resa quantitativa</a:t>
            </a:r>
          </a:p>
          <a:p>
            <a:pPr>
              <a:lnSpc>
                <a:spcPct val="150000"/>
              </a:lnSpc>
              <a:buFontTx/>
              <a:buBlip>
                <a:blip r:embed="rId7"/>
              </a:buBlip>
            </a:pPr>
            <a:r>
              <a:rPr lang="it-IT"/>
              <a:t> Peptidi protetti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395288" y="1268413"/>
            <a:ext cx="8239125" cy="3333750"/>
          </a:xfrm>
          <a:prstGeom prst="rect">
            <a:avLst/>
          </a:prstGeom>
          <a:noFill/>
          <a:ln w="9525">
            <a:noFill/>
            <a:miter lim="800000"/>
            <a:headEnd/>
            <a:tailEnd/>
          </a:ln>
        </p:spPr>
      </p:pic>
      <p:sp>
        <p:nvSpPr>
          <p:cNvPr id="5" name="Rectangle 8"/>
          <p:cNvSpPr>
            <a:spLocks noChangeArrowheads="1"/>
          </p:cNvSpPr>
          <p:nvPr/>
        </p:nvSpPr>
        <p:spPr bwMode="auto">
          <a:xfrm>
            <a:off x="284163" y="4789488"/>
            <a:ext cx="8401050" cy="1616075"/>
          </a:xfrm>
          <a:prstGeom prst="rect">
            <a:avLst/>
          </a:prstGeom>
          <a:noFill/>
          <a:ln w="11113">
            <a:noFill/>
            <a:miter lim="800000"/>
            <a:headEnd/>
            <a:tailEnd/>
          </a:ln>
        </p:spPr>
        <p:txBody>
          <a:bodyPr wrap="none" anchor="ctr">
            <a:prstTxWarp prst="textNoShape">
              <a:avLst/>
            </a:prstTxWarp>
            <a:spAutoFit/>
          </a:bodyPr>
          <a:lstStyle/>
          <a:p>
            <a:pPr eaLnBrk="0" hangingPunct="0"/>
            <a:r>
              <a:rPr lang="it-IT" sz="2000" dirty="0">
                <a:solidFill>
                  <a:schemeClr val="accent1"/>
                </a:solidFill>
                <a:latin typeface="Comic Sans MS" charset="0"/>
              </a:rPr>
              <a:t>Building </a:t>
            </a:r>
            <a:r>
              <a:rPr lang="it-IT" sz="2000" dirty="0" err="1">
                <a:solidFill>
                  <a:schemeClr val="accent1"/>
                </a:solidFill>
                <a:latin typeface="Comic Sans MS" charset="0"/>
              </a:rPr>
              <a:t>blocks</a:t>
            </a:r>
            <a:r>
              <a:rPr lang="it-IT" sz="2000" dirty="0">
                <a:solidFill>
                  <a:schemeClr val="accent1"/>
                </a:solidFill>
                <a:latin typeface="Comic Sans MS" charset="0"/>
              </a:rPr>
              <a:t> con 68 residui differenti in 10 posizioni (R</a:t>
            </a:r>
            <a:r>
              <a:rPr lang="it-IT" sz="2000" baseline="-25000" dirty="0">
                <a:solidFill>
                  <a:schemeClr val="accent1"/>
                </a:solidFill>
                <a:latin typeface="Comic Sans MS" charset="0"/>
              </a:rPr>
              <a:t>1</a:t>
            </a:r>
            <a:r>
              <a:rPr lang="it-IT" sz="2000" dirty="0">
                <a:solidFill>
                  <a:schemeClr val="accent1"/>
                </a:solidFill>
                <a:latin typeface="Comic Sans MS" charset="0"/>
              </a:rPr>
              <a:t>-R</a:t>
            </a:r>
            <a:r>
              <a:rPr lang="it-IT" sz="2000" baseline="-25000" dirty="0">
                <a:solidFill>
                  <a:schemeClr val="accent1"/>
                </a:solidFill>
                <a:latin typeface="Comic Sans MS" charset="0"/>
              </a:rPr>
              <a:t>10</a:t>
            </a:r>
            <a:r>
              <a:rPr lang="it-IT" sz="2000" dirty="0">
                <a:solidFill>
                  <a:schemeClr val="accent1"/>
                </a:solidFill>
                <a:latin typeface="Comic Sans MS" charset="0"/>
              </a:rPr>
              <a:t> sono </a:t>
            </a:r>
          </a:p>
          <a:p>
            <a:pPr eaLnBrk="0" hangingPunct="0"/>
            <a:r>
              <a:rPr lang="it-IT" sz="2000" dirty="0" err="1">
                <a:solidFill>
                  <a:schemeClr val="accent1"/>
                </a:solidFill>
                <a:latin typeface="Comic Sans MS" charset="0"/>
              </a:rPr>
              <a:t>5</a:t>
            </a:r>
            <a:r>
              <a:rPr lang="it-IT" sz="2000" dirty="0">
                <a:solidFill>
                  <a:schemeClr val="accent1"/>
                </a:solidFill>
                <a:latin typeface="Comic Sans MS" charset="0"/>
              </a:rPr>
              <a:t>, 10, 10, </a:t>
            </a:r>
            <a:r>
              <a:rPr lang="it-IT" sz="2000" dirty="0" err="1">
                <a:solidFill>
                  <a:schemeClr val="accent1"/>
                </a:solidFill>
                <a:latin typeface="Comic Sans MS" charset="0"/>
              </a:rPr>
              <a:t>4</a:t>
            </a:r>
            <a:r>
              <a:rPr lang="it-IT" sz="2000" dirty="0">
                <a:solidFill>
                  <a:schemeClr val="accent1"/>
                </a:solidFill>
                <a:latin typeface="Comic Sans MS" charset="0"/>
              </a:rPr>
              <a:t>, </a:t>
            </a:r>
            <a:r>
              <a:rPr lang="it-IT" sz="2000" dirty="0" err="1">
                <a:solidFill>
                  <a:schemeClr val="accent1"/>
                </a:solidFill>
                <a:latin typeface="Comic Sans MS" charset="0"/>
              </a:rPr>
              <a:t>2</a:t>
            </a:r>
            <a:r>
              <a:rPr lang="it-IT" sz="2000" dirty="0">
                <a:solidFill>
                  <a:schemeClr val="accent1"/>
                </a:solidFill>
                <a:latin typeface="Comic Sans MS" charset="0"/>
              </a:rPr>
              <a:t>, </a:t>
            </a:r>
            <a:r>
              <a:rPr lang="it-IT" sz="2000" dirty="0" err="1">
                <a:solidFill>
                  <a:schemeClr val="accent1"/>
                </a:solidFill>
                <a:latin typeface="Comic Sans MS" charset="0"/>
              </a:rPr>
              <a:t>5</a:t>
            </a:r>
            <a:r>
              <a:rPr lang="it-IT" sz="2000" dirty="0">
                <a:solidFill>
                  <a:schemeClr val="accent1"/>
                </a:solidFill>
                <a:latin typeface="Comic Sans MS" charset="0"/>
              </a:rPr>
              <a:t>, </a:t>
            </a:r>
            <a:r>
              <a:rPr lang="it-IT" sz="2000" dirty="0" err="1">
                <a:solidFill>
                  <a:schemeClr val="accent1"/>
                </a:solidFill>
                <a:latin typeface="Comic Sans MS" charset="0"/>
              </a:rPr>
              <a:t>5</a:t>
            </a:r>
            <a:r>
              <a:rPr lang="it-IT" sz="2000" dirty="0">
                <a:solidFill>
                  <a:schemeClr val="accent1"/>
                </a:solidFill>
                <a:latin typeface="Comic Sans MS" charset="0"/>
              </a:rPr>
              <a:t>, </a:t>
            </a:r>
            <a:r>
              <a:rPr lang="it-IT" sz="2000" dirty="0" err="1">
                <a:solidFill>
                  <a:schemeClr val="accent1"/>
                </a:solidFill>
                <a:latin typeface="Comic Sans MS" charset="0"/>
              </a:rPr>
              <a:t>2</a:t>
            </a:r>
            <a:r>
              <a:rPr lang="it-IT" sz="2000" dirty="0">
                <a:solidFill>
                  <a:schemeClr val="accent1"/>
                </a:solidFill>
                <a:latin typeface="Comic Sans MS" charset="0"/>
              </a:rPr>
              <a:t>, </a:t>
            </a:r>
            <a:r>
              <a:rPr lang="it-IT" sz="2000" dirty="0" err="1">
                <a:solidFill>
                  <a:schemeClr val="accent1"/>
                </a:solidFill>
                <a:latin typeface="Comic Sans MS" charset="0"/>
              </a:rPr>
              <a:t>5</a:t>
            </a:r>
            <a:r>
              <a:rPr lang="it-IT" sz="2000" dirty="0">
                <a:solidFill>
                  <a:schemeClr val="accent1"/>
                </a:solidFill>
                <a:latin typeface="Comic Sans MS" charset="0"/>
              </a:rPr>
              <a:t> e 20 residui differenti) generano una </a:t>
            </a:r>
          </a:p>
          <a:p>
            <a:pPr eaLnBrk="0" hangingPunct="0"/>
            <a:r>
              <a:rPr lang="it-IT" sz="2000" dirty="0">
                <a:solidFill>
                  <a:schemeClr val="accent1"/>
                </a:solidFill>
                <a:latin typeface="Comic Sans MS" charset="0"/>
              </a:rPr>
              <a:t>libreria di 20 milioni di composti differenti. </a:t>
            </a:r>
          </a:p>
          <a:p>
            <a:pPr eaLnBrk="0" hangingPunct="0"/>
            <a:r>
              <a:rPr lang="it-IT" sz="2000" dirty="0">
                <a:solidFill>
                  <a:schemeClr val="accent1"/>
                </a:solidFill>
                <a:latin typeface="Comic Sans MS" charset="0"/>
              </a:rPr>
              <a:t>Considerando entrambi i centri </a:t>
            </a:r>
            <a:r>
              <a:rPr lang="it-IT" sz="2000" dirty="0" err="1">
                <a:solidFill>
                  <a:schemeClr val="accent1"/>
                </a:solidFill>
                <a:latin typeface="Comic Sans MS" charset="0"/>
              </a:rPr>
              <a:t>chirali</a:t>
            </a:r>
            <a:r>
              <a:rPr lang="it-IT" sz="2000" dirty="0">
                <a:solidFill>
                  <a:schemeClr val="accent1"/>
                </a:solidFill>
                <a:latin typeface="Comic Sans MS" charset="0"/>
              </a:rPr>
              <a:t> (*) il numero cresce di </a:t>
            </a:r>
            <a:r>
              <a:rPr lang="it-IT" sz="2000" dirty="0" err="1">
                <a:solidFill>
                  <a:schemeClr val="accent1"/>
                </a:solidFill>
                <a:latin typeface="Comic Sans MS" charset="0"/>
              </a:rPr>
              <a:t>4</a:t>
            </a:r>
            <a:r>
              <a:rPr lang="it-IT" sz="2000" dirty="0">
                <a:solidFill>
                  <a:schemeClr val="accent1"/>
                </a:solidFill>
                <a:latin typeface="Comic Sans MS" charset="0"/>
              </a:rPr>
              <a:t> volte, </a:t>
            </a:r>
          </a:p>
          <a:p>
            <a:pPr eaLnBrk="0" hangingPunct="0"/>
            <a:r>
              <a:rPr lang="it-IT" sz="2000" dirty="0">
                <a:solidFill>
                  <a:schemeClr val="accent1"/>
                </a:solidFill>
                <a:latin typeface="Comic Sans MS" charset="0"/>
              </a:rPr>
              <a:t>cioè arriva a 80 milioni di composti.</a:t>
            </a:r>
          </a:p>
        </p:txBody>
      </p:sp>
      <p:sp>
        <p:nvSpPr>
          <p:cNvPr id="7" name="Line 4"/>
          <p:cNvSpPr>
            <a:spLocks noChangeShapeType="1"/>
          </p:cNvSpPr>
          <p:nvPr/>
        </p:nvSpPr>
        <p:spPr bwMode="auto">
          <a:xfrm>
            <a:off x="582421"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8" name="Rectangle 5"/>
          <p:cNvSpPr>
            <a:spLocks noChangeArrowheads="1"/>
          </p:cNvSpPr>
          <p:nvPr/>
        </p:nvSpPr>
        <p:spPr bwMode="auto">
          <a:xfrm>
            <a:off x="886983"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333301" y="725535"/>
            <a:ext cx="8229600" cy="1143000"/>
          </a:xfrm>
        </p:spPr>
        <p:txBody>
          <a:bodyPr/>
          <a:lstStyle/>
          <a:p>
            <a:pPr eaLnBrk="1" hangingPunct="1">
              <a:defRPr/>
            </a:pPr>
            <a:r>
              <a:rPr lang="it-IT" b="1" i="1">
                <a:solidFill>
                  <a:srgbClr val="FF6600"/>
                </a:solidFill>
                <a:effectLst>
                  <a:outerShdw blurRad="38100" dist="38100" dir="2700000" algn="tl">
                    <a:srgbClr val="000000"/>
                  </a:outerShdw>
                </a:effectLst>
                <a:latin typeface="Arial Rounded MT Bold" charset="0"/>
                <a:ea typeface="+mj-ea"/>
                <a:cs typeface="+mj-cs"/>
              </a:rPr>
              <a:t>Coupling</a:t>
            </a:r>
          </a:p>
        </p:txBody>
      </p:sp>
      <p:graphicFrame>
        <p:nvGraphicFramePr>
          <p:cNvPr id="7" name="Object 2"/>
          <p:cNvGraphicFramePr>
            <a:graphicFrameLocks noGrp="1" noChangeAspect="1"/>
          </p:cNvGraphicFramePr>
          <p:nvPr>
            <p:ph idx="1"/>
          </p:nvPr>
        </p:nvGraphicFramePr>
        <p:xfrm>
          <a:off x="458714" y="2482898"/>
          <a:ext cx="7977187" cy="2733675"/>
        </p:xfrm>
        <a:graphic>
          <a:graphicData uri="http://schemas.openxmlformats.org/presentationml/2006/ole">
            <mc:AlternateContent xmlns:mc="http://schemas.openxmlformats.org/markup-compatibility/2006">
              <mc:Choice xmlns:v="urn:schemas-microsoft-com:vml" Requires="v">
                <p:oleObj spid="_x0000_s87139" name="CS ChemDraw Drawing" r:id="rId3" imgW="8420100" imgH="2819400" progId="">
                  <p:embed/>
                </p:oleObj>
              </mc:Choice>
              <mc:Fallback>
                <p:oleObj name="CS ChemDraw Drawing" r:id="rId3" imgW="8420100" imgH="2819400" progId="">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14" y="2482898"/>
                        <a:ext cx="7977187"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AutoShape 7"/>
          <p:cNvSpPr>
            <a:spLocks noChangeArrowheads="1"/>
          </p:cNvSpPr>
          <p:nvPr/>
        </p:nvSpPr>
        <p:spPr bwMode="auto">
          <a:xfrm rot="6699648">
            <a:off x="1926358" y="4426791"/>
            <a:ext cx="2520950" cy="503237"/>
          </a:xfrm>
          <a:prstGeom prst="rightArrow">
            <a:avLst>
              <a:gd name="adj1" fmla="val 50000"/>
              <a:gd name="adj2" fmla="val 125237"/>
            </a:avLst>
          </a:prstGeom>
          <a:gradFill rotWithShape="1">
            <a:gsLst>
              <a:gs pos="0">
                <a:srgbClr val="00FF00"/>
              </a:gs>
              <a:gs pos="50000">
                <a:srgbClr val="FF6600"/>
              </a:gs>
              <a:gs pos="100000">
                <a:srgbClr val="00FF00"/>
              </a:gs>
            </a:gsLst>
            <a:lin ang="2700000" scaled="1"/>
          </a:gradFill>
          <a:ln w="9525">
            <a:solidFill>
              <a:schemeClr val="tx1"/>
            </a:solidFill>
            <a:miter lim="800000"/>
            <a:headEnd/>
            <a:tailEnd/>
          </a:ln>
        </p:spPr>
        <p:txBody>
          <a:bodyPr wrap="none" anchor="ctr">
            <a:prstTxWarp prst="textNoShape">
              <a:avLst/>
            </a:prstTxWarp>
          </a:bodyPr>
          <a:lstStyle/>
          <a:p>
            <a:endParaRPr lang="it-IT"/>
          </a:p>
        </p:txBody>
      </p:sp>
      <p:sp>
        <p:nvSpPr>
          <p:cNvPr id="9" name="Text Box 8"/>
          <p:cNvSpPr txBox="1">
            <a:spLocks noChangeArrowheads="1"/>
          </p:cNvSpPr>
          <p:nvPr/>
        </p:nvSpPr>
        <p:spPr bwMode="auto">
          <a:xfrm>
            <a:off x="1639814" y="6081760"/>
            <a:ext cx="2160587" cy="366713"/>
          </a:xfrm>
          <a:prstGeom prst="rect">
            <a:avLst/>
          </a:prstGeom>
          <a:noFill/>
          <a:ln w="9525">
            <a:noFill/>
            <a:miter lim="800000"/>
            <a:headEnd/>
            <a:tailEnd/>
          </a:ln>
        </p:spPr>
        <p:txBody>
          <a:bodyPr wrap="none">
            <a:prstTxWarp prst="textNoShape">
              <a:avLst/>
            </a:prstTxWarp>
            <a:spAutoFit/>
          </a:bodyPr>
          <a:lstStyle/>
          <a:p>
            <a:r>
              <a:rPr lang="it-IT">
                <a:latin typeface="Arial Rounded MT Bold" charset="0"/>
              </a:rPr>
              <a:t>Gruppo attivatore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550863" y="415925"/>
            <a:ext cx="8229600" cy="1143000"/>
          </a:xfrm>
        </p:spPr>
        <p:txBody>
          <a:bodyPr/>
          <a:lstStyle/>
          <a:p>
            <a:pPr eaLnBrk="1" hangingPunct="1">
              <a:defRPr/>
            </a:pPr>
            <a:r>
              <a:rPr lang="it-IT" sz="3600" b="1" dirty="0" err="1">
                <a:solidFill>
                  <a:schemeClr val="accent2"/>
                </a:solidFill>
                <a:effectLst>
                  <a:outerShdw blurRad="38100" dist="38100" dir="2700000" algn="tl">
                    <a:srgbClr val="000000"/>
                  </a:outerShdw>
                </a:effectLst>
                <a:latin typeface="Arial Rounded MT Bold" charset="0"/>
                <a:ea typeface="+mj-ea"/>
                <a:cs typeface="+mj-cs"/>
              </a:rPr>
              <a:t>Carbodiimmidi</a:t>
            </a:r>
            <a:endParaRPr lang="it-IT" sz="3600" b="1" dirty="0">
              <a:solidFill>
                <a:schemeClr val="accent2"/>
              </a:solidFill>
              <a:effectLst>
                <a:outerShdw blurRad="38100" dist="38100" dir="2700000" algn="tl">
                  <a:srgbClr val="000000"/>
                </a:outerShdw>
              </a:effectLst>
              <a:latin typeface="Arial Rounded MT Bold" charset="0"/>
              <a:ea typeface="+mj-ea"/>
              <a:cs typeface="+mj-cs"/>
            </a:endParaRPr>
          </a:p>
        </p:txBody>
      </p:sp>
      <p:graphicFrame>
        <p:nvGraphicFramePr>
          <p:cNvPr id="7" name="Object 2"/>
          <p:cNvGraphicFramePr>
            <a:graphicFrameLocks noGrp="1" noChangeAspect="1"/>
          </p:cNvGraphicFramePr>
          <p:nvPr>
            <p:ph sz="half" idx="1"/>
          </p:nvPr>
        </p:nvGraphicFramePr>
        <p:xfrm>
          <a:off x="392113" y="1643663"/>
          <a:ext cx="8388350" cy="1166812"/>
        </p:xfrm>
        <a:graphic>
          <a:graphicData uri="http://schemas.openxmlformats.org/presentationml/2006/ole">
            <mc:AlternateContent xmlns:mc="http://schemas.openxmlformats.org/markup-compatibility/2006">
              <mc:Choice xmlns:v="urn:schemas-microsoft-com:vml" Requires="v">
                <p:oleObj spid="_x0000_s88325" name="CS ChemDraw Drawing" r:id="rId3" imgW="5930900" imgH="812800" progId="">
                  <p:embed/>
                </p:oleObj>
              </mc:Choice>
              <mc:Fallback>
                <p:oleObj name="CS ChemDraw Drawing" r:id="rId3" imgW="5930900" imgH="812800" progId="">
                  <p:embed/>
                  <p:pic>
                    <p:nvPicPr>
                      <p:cNvPr id="0" name="Picture 17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643663"/>
                        <a:ext cx="8388350"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1147763" y="3379788"/>
          <a:ext cx="6840537" cy="2503487"/>
        </p:xfrm>
        <a:graphic>
          <a:graphicData uri="http://schemas.openxmlformats.org/presentationml/2006/ole">
            <mc:AlternateContent xmlns:mc="http://schemas.openxmlformats.org/markup-compatibility/2006">
              <mc:Choice xmlns:v="urn:schemas-microsoft-com:vml" Requires="v">
                <p:oleObj spid="_x0000_s88326" name="CS ChemDraw Drawing" r:id="rId5" imgW="5664200" imgH="2032000" progId="">
                  <p:embed/>
                </p:oleObj>
              </mc:Choice>
              <mc:Fallback>
                <p:oleObj name="CS ChemDraw Drawing" r:id="rId5" imgW="5664200" imgH="2032000" progId="">
                  <p:embed/>
                  <p:pic>
                    <p:nvPicPr>
                      <p:cNvPr id="0" name="Picture 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763" y="3379788"/>
                        <a:ext cx="6840537" cy="250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7"/>
          <p:cNvSpPr txBox="1">
            <a:spLocks noChangeArrowheads="1"/>
          </p:cNvSpPr>
          <p:nvPr/>
        </p:nvSpPr>
        <p:spPr bwMode="auto">
          <a:xfrm>
            <a:off x="1462088" y="2673350"/>
            <a:ext cx="693737" cy="366713"/>
          </a:xfrm>
          <a:prstGeom prst="rect">
            <a:avLst/>
          </a:prstGeom>
          <a:noFill/>
          <a:ln w="9525">
            <a:noFill/>
            <a:miter lim="800000"/>
            <a:headEnd/>
            <a:tailEnd/>
          </a:ln>
        </p:spPr>
        <p:txBody>
          <a:bodyPr wrap="none">
            <a:prstTxWarp prst="textNoShape">
              <a:avLst/>
            </a:prstTxWarp>
            <a:spAutoFit/>
          </a:bodyPr>
          <a:lstStyle/>
          <a:p>
            <a:r>
              <a:rPr lang="it-IT" b="1">
                <a:latin typeface="Arial Rounded MT Bold" charset="0"/>
              </a:rPr>
              <a:t>DCC</a:t>
            </a:r>
          </a:p>
        </p:txBody>
      </p:sp>
      <p:sp>
        <p:nvSpPr>
          <p:cNvPr id="10" name="Text Box 8"/>
          <p:cNvSpPr txBox="1">
            <a:spLocks noChangeArrowheads="1"/>
          </p:cNvSpPr>
          <p:nvPr/>
        </p:nvSpPr>
        <p:spPr bwMode="auto">
          <a:xfrm>
            <a:off x="4295775" y="2601913"/>
            <a:ext cx="595313" cy="366712"/>
          </a:xfrm>
          <a:prstGeom prst="rect">
            <a:avLst/>
          </a:prstGeom>
          <a:noFill/>
          <a:ln w="9525">
            <a:noFill/>
            <a:miter lim="800000"/>
            <a:headEnd/>
            <a:tailEnd/>
          </a:ln>
        </p:spPr>
        <p:txBody>
          <a:bodyPr wrap="none">
            <a:prstTxWarp prst="textNoShape">
              <a:avLst/>
            </a:prstTxWarp>
            <a:spAutoFit/>
          </a:bodyPr>
          <a:lstStyle/>
          <a:p>
            <a:r>
              <a:rPr lang="it-IT" b="1">
                <a:latin typeface="Arial Rounded MT Bold" charset="0"/>
              </a:rPr>
              <a:t>DIC</a:t>
            </a:r>
          </a:p>
        </p:txBody>
      </p:sp>
      <p:sp>
        <p:nvSpPr>
          <p:cNvPr id="11" name="Text Box 9"/>
          <p:cNvSpPr txBox="1">
            <a:spLocks noChangeArrowheads="1"/>
          </p:cNvSpPr>
          <p:nvPr/>
        </p:nvSpPr>
        <p:spPr bwMode="auto">
          <a:xfrm>
            <a:off x="6835775" y="2584450"/>
            <a:ext cx="676275" cy="366713"/>
          </a:xfrm>
          <a:prstGeom prst="rect">
            <a:avLst/>
          </a:prstGeom>
          <a:noFill/>
          <a:ln w="9525">
            <a:noFill/>
            <a:miter lim="800000"/>
            <a:headEnd/>
            <a:tailEnd/>
          </a:ln>
        </p:spPr>
        <p:txBody>
          <a:bodyPr wrap="none">
            <a:prstTxWarp prst="textNoShape">
              <a:avLst/>
            </a:prstTxWarp>
            <a:spAutoFit/>
          </a:bodyPr>
          <a:lstStyle/>
          <a:p>
            <a:r>
              <a:rPr lang="it-IT" b="1">
                <a:latin typeface="Arial Rounded MT Bold" charset="0"/>
              </a:rPr>
              <a:t>EDC</a:t>
            </a:r>
          </a:p>
        </p:txBody>
      </p:sp>
      <p:sp>
        <p:nvSpPr>
          <p:cNvPr id="12" name="Text Box 12"/>
          <p:cNvSpPr txBox="1">
            <a:spLocks noChangeArrowheads="1"/>
          </p:cNvSpPr>
          <p:nvPr/>
        </p:nvSpPr>
        <p:spPr bwMode="auto">
          <a:xfrm>
            <a:off x="3811588" y="3863975"/>
            <a:ext cx="622300" cy="304800"/>
          </a:xfrm>
          <a:prstGeom prst="rect">
            <a:avLst/>
          </a:prstGeom>
          <a:noFill/>
          <a:ln w="9525">
            <a:noFill/>
            <a:miter lim="800000"/>
            <a:headEnd/>
            <a:tailEnd/>
          </a:ln>
        </p:spPr>
        <p:txBody>
          <a:bodyPr wrap="none">
            <a:prstTxWarp prst="textNoShape">
              <a:avLst/>
            </a:prstTxWarp>
            <a:spAutoFit/>
          </a:bodyPr>
          <a:lstStyle/>
          <a:p>
            <a:r>
              <a:rPr lang="it-IT" sz="1400">
                <a:latin typeface="Arial Rounded MT Bold" charset="0"/>
              </a:rPr>
              <a:t>Base</a:t>
            </a:r>
          </a:p>
        </p:txBody>
      </p:sp>
      <p:sp>
        <p:nvSpPr>
          <p:cNvPr id="13" name="Text Box 13"/>
          <p:cNvSpPr txBox="1">
            <a:spLocks noChangeArrowheads="1"/>
          </p:cNvSpPr>
          <p:nvPr/>
        </p:nvSpPr>
        <p:spPr bwMode="auto">
          <a:xfrm>
            <a:off x="766763" y="5013325"/>
            <a:ext cx="2773362" cy="304800"/>
          </a:xfrm>
          <a:prstGeom prst="rect">
            <a:avLst/>
          </a:prstGeom>
          <a:noFill/>
          <a:ln w="9525">
            <a:noFill/>
            <a:miter lim="800000"/>
            <a:headEnd/>
            <a:tailEnd/>
          </a:ln>
        </p:spPr>
        <p:txBody>
          <a:bodyPr wrap="none">
            <a:prstTxWarp prst="textNoShape">
              <a:avLst/>
            </a:prstTxWarp>
            <a:spAutoFit/>
          </a:bodyPr>
          <a:lstStyle/>
          <a:p>
            <a:r>
              <a:rPr lang="it-IT" sz="1400">
                <a:latin typeface="Arial Rounded MT Bold" charset="0"/>
              </a:rPr>
              <a:t>Base: DIEA, TEA, NMM, DMAP</a:t>
            </a:r>
          </a:p>
        </p:txBody>
      </p:sp>
      <p:sp>
        <p:nvSpPr>
          <p:cNvPr id="14" name="Text Box 14"/>
          <p:cNvSpPr txBox="1">
            <a:spLocks noChangeArrowheads="1"/>
          </p:cNvSpPr>
          <p:nvPr/>
        </p:nvSpPr>
        <p:spPr bwMode="auto">
          <a:xfrm>
            <a:off x="4532313" y="4810125"/>
            <a:ext cx="1530350" cy="366713"/>
          </a:xfrm>
          <a:prstGeom prst="rect">
            <a:avLst/>
          </a:prstGeom>
          <a:noFill/>
          <a:ln w="9525">
            <a:noFill/>
            <a:miter lim="800000"/>
            <a:headEnd/>
            <a:tailEnd/>
          </a:ln>
        </p:spPr>
        <p:txBody>
          <a:bodyPr wrap="none">
            <a:prstTxWarp prst="textNoShape">
              <a:avLst/>
            </a:prstTxWarp>
            <a:spAutoFit/>
          </a:bodyPr>
          <a:lstStyle/>
          <a:p>
            <a:r>
              <a:rPr lang="it-IT"/>
              <a:t>O-acilisourea</a:t>
            </a:r>
          </a:p>
        </p:txBody>
      </p:sp>
      <p:sp>
        <p:nvSpPr>
          <p:cNvPr id="15" name="Text Box 16"/>
          <p:cNvSpPr txBox="1">
            <a:spLocks noChangeArrowheads="1"/>
          </p:cNvSpPr>
          <p:nvPr/>
        </p:nvSpPr>
        <p:spPr bwMode="auto">
          <a:xfrm>
            <a:off x="360363" y="5975350"/>
            <a:ext cx="3235325" cy="641350"/>
          </a:xfrm>
          <a:prstGeom prst="rect">
            <a:avLst/>
          </a:prstGeom>
          <a:noFill/>
          <a:ln w="9525">
            <a:noFill/>
            <a:miter lim="800000"/>
            <a:headEnd/>
            <a:tailEnd/>
          </a:ln>
        </p:spPr>
        <p:txBody>
          <a:bodyPr wrap="none">
            <a:prstTxWarp prst="textNoShape">
              <a:avLst/>
            </a:prstTxWarp>
            <a:spAutoFit/>
          </a:bodyPr>
          <a:lstStyle/>
          <a:p>
            <a:pPr>
              <a:buFontTx/>
              <a:buBlip>
                <a:blip r:embed="rId7"/>
              </a:buBlip>
            </a:pPr>
            <a:r>
              <a:rPr lang="it-IT">
                <a:latin typeface="Arial Rounded MT Bold" charset="0"/>
              </a:rPr>
              <a:t> Migrazione acilica O </a:t>
            </a:r>
            <a:r>
              <a:rPr lang="it-IT">
                <a:latin typeface="Arial Rounded MT Bold" charset="0"/>
                <a:ea typeface="Times New Roman" charset="0"/>
                <a:cs typeface="Times New Roman" charset="0"/>
              </a:rPr>
              <a:t>→ N</a:t>
            </a:r>
          </a:p>
          <a:p>
            <a:pPr>
              <a:buFontTx/>
              <a:buBlip>
                <a:blip r:embed="rId7"/>
              </a:buBlip>
            </a:pPr>
            <a:r>
              <a:rPr lang="it-IT">
                <a:latin typeface="Arial Rounded MT Bold" charset="0"/>
                <a:ea typeface="Times New Roman" charset="0"/>
                <a:cs typeface="Times New Roman" charset="0"/>
              </a:rPr>
              <a:t> Racemizzazione</a:t>
            </a:r>
          </a:p>
        </p:txBody>
      </p:sp>
      <p:graphicFrame>
        <p:nvGraphicFramePr>
          <p:cNvPr id="16" name="Object 4"/>
          <p:cNvGraphicFramePr>
            <a:graphicFrameLocks noChangeAspect="1"/>
          </p:cNvGraphicFramePr>
          <p:nvPr/>
        </p:nvGraphicFramePr>
        <p:xfrm>
          <a:off x="4025900" y="5754688"/>
          <a:ext cx="3457575" cy="858837"/>
        </p:xfrm>
        <a:graphic>
          <a:graphicData uri="http://schemas.openxmlformats.org/presentationml/2006/ole">
            <mc:AlternateContent xmlns:mc="http://schemas.openxmlformats.org/markup-compatibility/2006">
              <mc:Choice xmlns:v="urn:schemas-microsoft-com:vml" Requires="v">
                <p:oleObj spid="_x0000_s88327" name="CS ChemDraw Drawing" r:id="rId8" imgW="3238500" imgH="787400" progId="">
                  <p:embed/>
                </p:oleObj>
              </mc:Choice>
              <mc:Fallback>
                <p:oleObj name="CS ChemDraw Drawing" r:id="rId8" imgW="3238500" imgH="787400" progId="">
                  <p:embed/>
                  <p:pic>
                    <p:nvPicPr>
                      <p:cNvPr id="0" name="Picture 17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5900" y="5754688"/>
                        <a:ext cx="34575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584730"/>
            <a:ext cx="8229600" cy="1143000"/>
          </a:xfrm>
        </p:spPr>
        <p:txBody>
          <a:bodyPr/>
          <a:lstStyle/>
          <a:p>
            <a:pPr eaLnBrk="1" hangingPunct="1">
              <a:defRPr/>
            </a:pPr>
            <a:r>
              <a:rPr lang="it-IT" sz="3600" b="1" dirty="0" err="1">
                <a:solidFill>
                  <a:schemeClr val="accent2"/>
                </a:solidFill>
                <a:effectLst>
                  <a:outerShdw blurRad="38100" dist="38100" dir="2700000" algn="tl">
                    <a:srgbClr val="000000"/>
                  </a:outerShdw>
                </a:effectLst>
                <a:latin typeface="Arial Rounded MT Bold" charset="0"/>
                <a:ea typeface="+mj-ea"/>
                <a:cs typeface="+mj-cs"/>
              </a:rPr>
              <a:t>Carbodiimmidi</a:t>
            </a:r>
            <a:r>
              <a:rPr lang="it-IT" sz="3600" b="1" dirty="0">
                <a:solidFill>
                  <a:schemeClr val="accent2"/>
                </a:solidFill>
                <a:effectLst>
                  <a:outerShdw blurRad="38100" dist="38100" dir="2700000" algn="tl">
                    <a:srgbClr val="000000"/>
                  </a:outerShdw>
                </a:effectLst>
                <a:latin typeface="Arial Rounded MT Bold" charset="0"/>
                <a:ea typeface="+mj-ea"/>
                <a:cs typeface="+mj-cs"/>
              </a:rPr>
              <a:t> + </a:t>
            </a:r>
            <a:r>
              <a:rPr lang="it-IT" sz="3600" b="1" dirty="0" err="1">
                <a:solidFill>
                  <a:schemeClr val="accent2"/>
                </a:solidFill>
                <a:effectLst>
                  <a:outerShdw blurRad="38100" dist="38100" dir="2700000" algn="tl">
                    <a:srgbClr val="000000"/>
                  </a:outerShdw>
                </a:effectLst>
                <a:latin typeface="Arial Rounded MT Bold" charset="0"/>
                <a:ea typeface="+mj-ea"/>
                <a:cs typeface="+mj-cs"/>
              </a:rPr>
              <a:t>HOBt</a:t>
            </a:r>
            <a:endParaRPr lang="it-IT" sz="3600" b="1" dirty="0">
              <a:solidFill>
                <a:schemeClr val="accent2"/>
              </a:solidFill>
              <a:effectLst>
                <a:outerShdw blurRad="38100" dist="38100" dir="2700000" algn="tl">
                  <a:srgbClr val="000000"/>
                </a:outerShdw>
              </a:effectLst>
              <a:latin typeface="Arial Rounded MT Bold" charset="0"/>
              <a:ea typeface="+mj-ea"/>
              <a:cs typeface="+mj-cs"/>
            </a:endParaRPr>
          </a:p>
        </p:txBody>
      </p:sp>
      <p:graphicFrame>
        <p:nvGraphicFramePr>
          <p:cNvPr id="7" name="Object 2"/>
          <p:cNvGraphicFramePr>
            <a:graphicFrameLocks noGrp="1" noChangeAspect="1"/>
          </p:cNvGraphicFramePr>
          <p:nvPr>
            <p:ph sz="half" idx="1"/>
          </p:nvPr>
        </p:nvGraphicFramePr>
        <p:xfrm>
          <a:off x="120650" y="2324100"/>
          <a:ext cx="8836025" cy="2111375"/>
        </p:xfrm>
        <a:graphic>
          <a:graphicData uri="http://schemas.openxmlformats.org/presentationml/2006/ole">
            <mc:AlternateContent xmlns:mc="http://schemas.openxmlformats.org/markup-compatibility/2006">
              <mc:Choice xmlns:v="urn:schemas-microsoft-com:vml" Requires="v">
                <p:oleObj spid="_x0000_s89268" name="CS ChemDraw Drawing" r:id="rId3" imgW="7632700" imgH="1778000" progId="">
                  <p:embed/>
                </p:oleObj>
              </mc:Choice>
              <mc:Fallback>
                <p:oleObj name="CS ChemDraw Drawing" r:id="rId3" imgW="7632700" imgH="1778000" progId="">
                  <p:embed/>
                  <p:pic>
                    <p:nvPicPr>
                      <p:cNvPr id="0" name="Picture 1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2324100"/>
                        <a:ext cx="88360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900113" y="5037138"/>
          <a:ext cx="4144962" cy="1341437"/>
        </p:xfrm>
        <a:graphic>
          <a:graphicData uri="http://schemas.openxmlformats.org/presentationml/2006/ole">
            <mc:AlternateContent xmlns:mc="http://schemas.openxmlformats.org/markup-compatibility/2006">
              <mc:Choice xmlns:v="urn:schemas-microsoft-com:vml" Requires="v">
                <p:oleObj spid="_x0000_s89269" name="CS ChemDraw Drawing" r:id="rId5" imgW="3860800" imgH="1231900" progId="">
                  <p:embed/>
                </p:oleObj>
              </mc:Choice>
              <mc:Fallback>
                <p:oleObj name="CS ChemDraw Drawing" r:id="rId5" imgW="3860800" imgH="12319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5037138"/>
                        <a:ext cx="4144962"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9"/>
          <p:cNvSpPr txBox="1">
            <a:spLocks noChangeArrowheads="1"/>
          </p:cNvSpPr>
          <p:nvPr/>
        </p:nvSpPr>
        <p:spPr bwMode="auto">
          <a:xfrm>
            <a:off x="971550" y="6165850"/>
            <a:ext cx="715963" cy="336550"/>
          </a:xfrm>
          <a:prstGeom prst="rect">
            <a:avLst/>
          </a:prstGeom>
          <a:noFill/>
          <a:ln w="9525">
            <a:noFill/>
            <a:miter lim="800000"/>
            <a:headEnd/>
            <a:tailEnd/>
          </a:ln>
          <a:effectLst/>
        </p:spPr>
        <p:txBody>
          <a:bodyPr wrap="none">
            <a:prstTxWarp prst="textNoShape">
              <a:avLst/>
            </a:prstTxWarp>
            <a:spAutoFit/>
          </a:bodyPr>
          <a:lstStyle/>
          <a:p>
            <a:pPr>
              <a:defRPr/>
            </a:pPr>
            <a:r>
              <a:rPr lang="it-IT" sz="1600" b="1">
                <a:effectLst>
                  <a:outerShdw blurRad="38100" dist="38100" dir="2700000" algn="tl">
                    <a:srgbClr val="FFFFFF"/>
                  </a:outerShdw>
                </a:effectLst>
                <a:latin typeface="Arial Rounded MT Bold" charset="0"/>
              </a:rPr>
              <a:t>HOAt</a:t>
            </a:r>
          </a:p>
        </p:txBody>
      </p:sp>
      <p:sp>
        <p:nvSpPr>
          <p:cNvPr id="10" name="Text Box 10"/>
          <p:cNvSpPr txBox="1">
            <a:spLocks noChangeArrowheads="1"/>
          </p:cNvSpPr>
          <p:nvPr/>
        </p:nvSpPr>
        <p:spPr bwMode="auto">
          <a:xfrm>
            <a:off x="2376488" y="6165850"/>
            <a:ext cx="755650" cy="336550"/>
          </a:xfrm>
          <a:prstGeom prst="rect">
            <a:avLst/>
          </a:prstGeom>
          <a:noFill/>
          <a:ln w="9525">
            <a:noFill/>
            <a:miter lim="800000"/>
            <a:headEnd/>
            <a:tailEnd/>
          </a:ln>
          <a:effectLst/>
        </p:spPr>
        <p:txBody>
          <a:bodyPr wrap="none">
            <a:prstTxWarp prst="textNoShape">
              <a:avLst/>
            </a:prstTxWarp>
            <a:spAutoFit/>
          </a:bodyPr>
          <a:lstStyle/>
          <a:p>
            <a:pPr>
              <a:defRPr/>
            </a:pPr>
            <a:r>
              <a:rPr lang="it-IT" sz="1600" b="1">
                <a:effectLst>
                  <a:outerShdw blurRad="38100" dist="38100" dir="2700000" algn="tl">
                    <a:srgbClr val="FFFFFF"/>
                  </a:outerShdw>
                </a:effectLst>
                <a:latin typeface="Arial Rounded MT Bold" charset="0"/>
              </a:rPr>
              <a:t>HOSu</a:t>
            </a:r>
          </a:p>
        </p:txBody>
      </p:sp>
      <p:sp>
        <p:nvSpPr>
          <p:cNvPr id="11" name="Text Box 11"/>
          <p:cNvSpPr txBox="1">
            <a:spLocks noChangeArrowheads="1"/>
          </p:cNvSpPr>
          <p:nvPr/>
        </p:nvSpPr>
        <p:spPr bwMode="auto">
          <a:xfrm>
            <a:off x="3695700" y="6188075"/>
            <a:ext cx="876300" cy="336550"/>
          </a:xfrm>
          <a:prstGeom prst="rect">
            <a:avLst/>
          </a:prstGeom>
          <a:noFill/>
          <a:ln w="9525">
            <a:noFill/>
            <a:miter lim="800000"/>
            <a:headEnd/>
            <a:tailEnd/>
          </a:ln>
          <a:effectLst/>
        </p:spPr>
        <p:txBody>
          <a:bodyPr wrap="none">
            <a:prstTxWarp prst="textNoShape">
              <a:avLst/>
            </a:prstTxWarp>
            <a:spAutoFit/>
          </a:bodyPr>
          <a:lstStyle/>
          <a:p>
            <a:pPr>
              <a:defRPr/>
            </a:pPr>
            <a:r>
              <a:rPr lang="it-IT" sz="1600" b="1">
                <a:effectLst>
                  <a:outerShdw blurRad="38100" dist="38100" dir="2700000" algn="tl">
                    <a:srgbClr val="FFFFFF"/>
                  </a:outerShdw>
                </a:effectLst>
                <a:latin typeface="Arial Rounded MT Bold" charset="0"/>
              </a:rPr>
              <a:t>HOOBt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674376" y="384949"/>
            <a:ext cx="8229600" cy="1143001"/>
          </a:xfrm>
        </p:spPr>
        <p:txBody>
          <a:bodyPr/>
          <a:lstStyle/>
          <a:p>
            <a:pPr eaLnBrk="1" hangingPunct="1">
              <a:defRPr/>
            </a:pPr>
            <a:r>
              <a:rPr lang="it-IT" sz="3600" b="1" dirty="0">
                <a:solidFill>
                  <a:schemeClr val="accent2"/>
                </a:solidFill>
                <a:effectLst>
                  <a:outerShdw blurRad="38100" dist="38100" dir="2700000" algn="tl">
                    <a:srgbClr val="000000"/>
                  </a:outerShdw>
                </a:effectLst>
                <a:latin typeface="Arial Rounded MT Bold" charset="0"/>
                <a:ea typeface="+mj-ea"/>
                <a:cs typeface="+mj-cs"/>
              </a:rPr>
              <a:t>Miscellanea</a:t>
            </a:r>
          </a:p>
        </p:txBody>
      </p:sp>
      <p:graphicFrame>
        <p:nvGraphicFramePr>
          <p:cNvPr id="7" name="Object 2"/>
          <p:cNvGraphicFramePr>
            <a:graphicFrameLocks noGrp="1" noChangeAspect="1"/>
          </p:cNvGraphicFramePr>
          <p:nvPr>
            <p:ph idx="1"/>
          </p:nvPr>
        </p:nvGraphicFramePr>
        <p:xfrm>
          <a:off x="1234818" y="1669307"/>
          <a:ext cx="6712249" cy="5052880"/>
        </p:xfrm>
        <a:graphic>
          <a:graphicData uri="http://schemas.openxmlformats.org/presentationml/2006/ole">
            <mc:AlternateContent xmlns:mc="http://schemas.openxmlformats.org/markup-compatibility/2006">
              <mc:Choice xmlns:v="urn:schemas-microsoft-com:vml" Requires="v">
                <p:oleObj spid="_x0000_s90211" name="CS ChemDraw Drawing" r:id="rId3" imgW="6337300" imgH="4648200" progId="">
                  <p:embed/>
                </p:oleObj>
              </mc:Choice>
              <mc:Fallback>
                <p:oleObj name="CS ChemDraw Drawing" r:id="rId3" imgW="6337300" imgH="4648200" progId="">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818" y="1669307"/>
                        <a:ext cx="6712249" cy="505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395288"/>
            <a:ext cx="8229600" cy="1143000"/>
          </a:xfrm>
        </p:spPr>
        <p:txBody>
          <a:bodyPr/>
          <a:lstStyle/>
          <a:p>
            <a:pPr eaLnBrk="1" hangingPunct="1">
              <a:defRPr/>
            </a:pPr>
            <a:r>
              <a:rPr lang="it-IT" sz="3600" b="1">
                <a:solidFill>
                  <a:schemeClr val="accent2"/>
                </a:solidFill>
                <a:effectLst>
                  <a:outerShdw blurRad="38100" dist="38100" dir="2700000" algn="tl">
                    <a:srgbClr val="000000"/>
                  </a:outerShdw>
                </a:effectLst>
                <a:latin typeface="Arial Rounded MT Bold" charset="0"/>
                <a:ea typeface="+mj-ea"/>
                <a:cs typeface="+mj-cs"/>
              </a:rPr>
              <a:t>Coupling Reagents</a:t>
            </a:r>
          </a:p>
        </p:txBody>
      </p:sp>
      <p:graphicFrame>
        <p:nvGraphicFramePr>
          <p:cNvPr id="7" name="Object 2"/>
          <p:cNvGraphicFramePr>
            <a:graphicFrameLocks noGrp="1" noChangeAspect="1"/>
          </p:cNvGraphicFramePr>
          <p:nvPr>
            <p:ph sz="half" idx="1"/>
          </p:nvPr>
        </p:nvGraphicFramePr>
        <p:xfrm>
          <a:off x="539750" y="2832100"/>
          <a:ext cx="8064500" cy="950913"/>
        </p:xfrm>
        <a:graphic>
          <a:graphicData uri="http://schemas.openxmlformats.org/presentationml/2006/ole">
            <mc:AlternateContent xmlns:mc="http://schemas.openxmlformats.org/markup-compatibility/2006">
              <mc:Choice xmlns:v="urn:schemas-microsoft-com:vml" Requires="v">
                <p:oleObj spid="_x0000_s91316" name="CS ChemDraw Drawing" r:id="rId4" imgW="6819900" imgH="787400" progId="">
                  <p:embed/>
                </p:oleObj>
              </mc:Choice>
              <mc:Fallback>
                <p:oleObj name="CS ChemDraw Drawing" r:id="rId4" imgW="6819900" imgH="787400" progId="">
                  <p:embed/>
                  <p:pic>
                    <p:nvPicPr>
                      <p:cNvPr id="0" name="Picture 1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832100"/>
                        <a:ext cx="80645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Text Box 5"/>
          <p:cNvSpPr txBox="1">
            <a:spLocks noChangeArrowheads="1"/>
          </p:cNvSpPr>
          <p:nvPr/>
        </p:nvSpPr>
        <p:spPr bwMode="auto">
          <a:xfrm>
            <a:off x="998538" y="1645444"/>
            <a:ext cx="7102475" cy="366712"/>
          </a:xfrm>
          <a:prstGeom prst="rect">
            <a:avLst/>
          </a:prstGeom>
          <a:noFill/>
          <a:ln w="9525">
            <a:noFill/>
            <a:miter lim="800000"/>
            <a:headEnd/>
            <a:tailEnd/>
          </a:ln>
        </p:spPr>
        <p:txBody>
          <a:bodyPr wrap="none">
            <a:prstTxWarp prst="textNoShape">
              <a:avLst/>
            </a:prstTxWarp>
            <a:spAutoFit/>
          </a:bodyPr>
          <a:lstStyle/>
          <a:p>
            <a:pPr>
              <a:buFontTx/>
              <a:buBlip>
                <a:blip r:embed="rId6"/>
              </a:buBlip>
            </a:pPr>
            <a:r>
              <a:rPr lang="it-IT" dirty="0">
                <a:latin typeface="Arial Rounded MT Bold" charset="0"/>
              </a:rPr>
              <a:t> </a:t>
            </a:r>
            <a:r>
              <a:rPr lang="it-IT" dirty="0" err="1">
                <a:latin typeface="Arial Rounded MT Bold" charset="0"/>
              </a:rPr>
              <a:t>HOBt</a:t>
            </a:r>
            <a:r>
              <a:rPr lang="it-IT" dirty="0">
                <a:latin typeface="Arial Rounded MT Bold" charset="0"/>
              </a:rPr>
              <a:t> incorporato direttamente nella struttura dell’attivatore</a:t>
            </a:r>
          </a:p>
        </p:txBody>
      </p:sp>
      <p:sp>
        <p:nvSpPr>
          <p:cNvPr id="9" name="Text Box 8"/>
          <p:cNvSpPr txBox="1">
            <a:spLocks noChangeArrowheads="1"/>
          </p:cNvSpPr>
          <p:nvPr/>
        </p:nvSpPr>
        <p:spPr bwMode="auto">
          <a:xfrm>
            <a:off x="7092950" y="3903663"/>
            <a:ext cx="682625" cy="366712"/>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BOP</a:t>
            </a:r>
          </a:p>
        </p:txBody>
      </p:sp>
      <p:sp>
        <p:nvSpPr>
          <p:cNvPr id="10" name="Text Box 9"/>
          <p:cNvSpPr txBox="1">
            <a:spLocks noChangeArrowheads="1"/>
          </p:cNvSpPr>
          <p:nvPr/>
        </p:nvSpPr>
        <p:spPr bwMode="auto">
          <a:xfrm>
            <a:off x="3635375" y="2198688"/>
            <a:ext cx="1806575" cy="366712"/>
          </a:xfrm>
          <a:prstGeom prst="rect">
            <a:avLst/>
          </a:prstGeom>
          <a:noFill/>
          <a:ln w="9525">
            <a:noFill/>
            <a:miter lim="800000"/>
            <a:headEnd/>
            <a:tailEnd/>
          </a:ln>
          <a:effectLst/>
        </p:spPr>
        <p:txBody>
          <a:bodyPr wrap="none">
            <a:prstTxWarp prst="textNoShape">
              <a:avLst/>
            </a:prstTxWarp>
            <a:spAutoFit/>
          </a:bodyPr>
          <a:lstStyle/>
          <a:p>
            <a:pPr>
              <a:defRPr/>
            </a:pPr>
            <a:r>
              <a:rPr lang="it-IT" b="1">
                <a:solidFill>
                  <a:schemeClr val="accent2"/>
                </a:solidFill>
                <a:effectLst>
                  <a:outerShdw blurRad="38100" dist="38100" dir="2700000" algn="tl">
                    <a:srgbClr val="000000"/>
                  </a:outerShdw>
                </a:effectLst>
                <a:latin typeface="Arial Rounded MT Bold" charset="0"/>
              </a:rPr>
              <a:t>Sali di fosfonio</a:t>
            </a:r>
          </a:p>
        </p:txBody>
      </p:sp>
      <p:sp>
        <p:nvSpPr>
          <p:cNvPr id="11" name="Text Box 10"/>
          <p:cNvSpPr txBox="1">
            <a:spLocks noChangeArrowheads="1"/>
          </p:cNvSpPr>
          <p:nvPr/>
        </p:nvSpPr>
        <p:spPr bwMode="auto">
          <a:xfrm>
            <a:off x="3733800" y="4214813"/>
            <a:ext cx="1630363" cy="366712"/>
          </a:xfrm>
          <a:prstGeom prst="rect">
            <a:avLst/>
          </a:prstGeom>
          <a:noFill/>
          <a:ln w="9525">
            <a:noFill/>
            <a:miter lim="800000"/>
            <a:headEnd/>
            <a:tailEnd/>
          </a:ln>
          <a:effectLst/>
        </p:spPr>
        <p:txBody>
          <a:bodyPr wrap="none">
            <a:prstTxWarp prst="textNoShape">
              <a:avLst/>
            </a:prstTxWarp>
            <a:spAutoFit/>
          </a:bodyPr>
          <a:lstStyle/>
          <a:p>
            <a:pPr>
              <a:defRPr/>
            </a:pPr>
            <a:r>
              <a:rPr lang="it-IT" b="1">
                <a:solidFill>
                  <a:schemeClr val="accent2"/>
                </a:solidFill>
                <a:effectLst>
                  <a:outerShdw blurRad="38100" dist="38100" dir="2700000" algn="tl">
                    <a:srgbClr val="000000"/>
                  </a:outerShdw>
                </a:effectLst>
                <a:latin typeface="Arial Rounded MT Bold" charset="0"/>
              </a:rPr>
              <a:t>Sali di uronio</a:t>
            </a:r>
          </a:p>
        </p:txBody>
      </p:sp>
      <p:graphicFrame>
        <p:nvGraphicFramePr>
          <p:cNvPr id="12" name="Object 3"/>
          <p:cNvGraphicFramePr>
            <a:graphicFrameLocks noChangeAspect="1"/>
          </p:cNvGraphicFramePr>
          <p:nvPr/>
        </p:nvGraphicFramePr>
        <p:xfrm>
          <a:off x="665163" y="4891088"/>
          <a:ext cx="7794625" cy="1384300"/>
        </p:xfrm>
        <a:graphic>
          <a:graphicData uri="http://schemas.openxmlformats.org/presentationml/2006/ole">
            <mc:AlternateContent xmlns:mc="http://schemas.openxmlformats.org/markup-compatibility/2006">
              <mc:Choice xmlns:v="urn:schemas-microsoft-com:vml" Requires="v">
                <p:oleObj spid="_x0000_s91317" name="CS ChemDraw Drawing" r:id="rId7" imgW="6731000" imgH="1168400" progId="">
                  <p:embed/>
                </p:oleObj>
              </mc:Choice>
              <mc:Fallback>
                <p:oleObj name="CS ChemDraw Drawing" r:id="rId7" imgW="6731000" imgH="1168400" progId="">
                  <p:embed/>
                  <p:pic>
                    <p:nvPicPr>
                      <p:cNvPr id="0" name="Picture 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63" y="4891088"/>
                        <a:ext cx="77946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13"/>
          <p:cNvSpPr txBox="1">
            <a:spLocks noChangeArrowheads="1"/>
          </p:cNvSpPr>
          <p:nvPr/>
        </p:nvSpPr>
        <p:spPr bwMode="auto">
          <a:xfrm>
            <a:off x="7092950" y="6446838"/>
            <a:ext cx="838200" cy="366712"/>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HBTU</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457200" y="503051"/>
            <a:ext cx="8229600" cy="1143000"/>
          </a:xfrm>
        </p:spPr>
        <p:txBody>
          <a:bodyPr/>
          <a:lstStyle/>
          <a:p>
            <a:pPr eaLnBrk="1" hangingPunct="1">
              <a:defRPr/>
            </a:pPr>
            <a:r>
              <a:rPr lang="it-IT" sz="3600" b="1">
                <a:solidFill>
                  <a:schemeClr val="accent2"/>
                </a:solidFill>
                <a:effectLst>
                  <a:outerShdw blurRad="38100" dist="38100" dir="2700000" algn="tl">
                    <a:srgbClr val="000000"/>
                  </a:outerShdw>
                </a:effectLst>
                <a:latin typeface="Arial Rounded MT Bold" charset="0"/>
                <a:ea typeface="+mj-ea"/>
                <a:cs typeface="+mj-cs"/>
              </a:rPr>
              <a:t>Sali di Fosfonio</a:t>
            </a:r>
          </a:p>
        </p:txBody>
      </p:sp>
      <p:graphicFrame>
        <p:nvGraphicFramePr>
          <p:cNvPr id="7" name="Object 2"/>
          <p:cNvGraphicFramePr>
            <a:graphicFrameLocks noGrp="1" noChangeAspect="1"/>
          </p:cNvGraphicFramePr>
          <p:nvPr>
            <p:ph sz="half" idx="1"/>
          </p:nvPr>
        </p:nvGraphicFramePr>
        <p:xfrm>
          <a:off x="179388" y="1947676"/>
          <a:ext cx="8785225" cy="3362325"/>
        </p:xfrm>
        <a:graphic>
          <a:graphicData uri="http://schemas.openxmlformats.org/presentationml/2006/ole">
            <mc:AlternateContent xmlns:mc="http://schemas.openxmlformats.org/markup-compatibility/2006">
              <mc:Choice xmlns:v="urn:schemas-microsoft-com:vml" Requires="v">
                <p:oleObj spid="_x0000_s92340" name="CS ChemDraw Drawing" r:id="rId3" imgW="7823200" imgH="2921000" progId="">
                  <p:embed/>
                </p:oleObj>
              </mc:Choice>
              <mc:Fallback>
                <p:oleObj name="CS ChemDraw Drawing" r:id="rId3" imgW="7823200" imgH="2921000" progId="">
                  <p:embed/>
                  <p:pic>
                    <p:nvPicPr>
                      <p:cNvPr id="0" name="Picture 11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7676"/>
                        <a:ext cx="878522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973138" y="4592451"/>
          <a:ext cx="2082800" cy="1585912"/>
        </p:xfrm>
        <a:graphic>
          <a:graphicData uri="http://schemas.openxmlformats.org/presentationml/2006/ole">
            <mc:AlternateContent xmlns:mc="http://schemas.openxmlformats.org/markup-compatibility/2006">
              <mc:Choice xmlns:v="urn:schemas-microsoft-com:vml" Requires="v">
                <p:oleObj spid="_x0000_s92341" name="CS ChemDraw Drawing" r:id="rId5" imgW="1663700" imgH="1231900" progId="">
                  <p:embed/>
                </p:oleObj>
              </mc:Choice>
              <mc:Fallback>
                <p:oleObj name="CS ChemDraw Drawing" r:id="rId5" imgW="1663700" imgH="1231900" progId="">
                  <p:embed/>
                  <p:pic>
                    <p:nvPicPr>
                      <p:cNvPr id="0"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4592451"/>
                        <a:ext cx="2082800"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 name="Text Box 9"/>
          <p:cNvSpPr txBox="1">
            <a:spLocks noChangeArrowheads="1"/>
          </p:cNvSpPr>
          <p:nvPr/>
        </p:nvSpPr>
        <p:spPr bwMode="auto">
          <a:xfrm>
            <a:off x="1403350" y="6394263"/>
            <a:ext cx="958850" cy="366713"/>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PyBOP</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sz="quarter"/>
          </p:nvPr>
        </p:nvSpPr>
        <p:spPr>
          <a:xfrm>
            <a:off x="457200" y="402452"/>
            <a:ext cx="8229600" cy="1143000"/>
          </a:xfrm>
        </p:spPr>
        <p:txBody>
          <a:bodyPr/>
          <a:lstStyle/>
          <a:p>
            <a:pPr eaLnBrk="1" hangingPunct="1">
              <a:defRPr/>
            </a:pPr>
            <a:r>
              <a:rPr lang="it-IT" sz="3600" b="1">
                <a:solidFill>
                  <a:schemeClr val="accent2"/>
                </a:solidFill>
                <a:effectLst>
                  <a:outerShdw blurRad="38100" dist="38100" dir="2700000" algn="tl">
                    <a:srgbClr val="000000"/>
                  </a:outerShdw>
                </a:effectLst>
                <a:latin typeface="Arial Rounded MT Bold" charset="0"/>
                <a:ea typeface="+mj-ea"/>
                <a:cs typeface="+mj-cs"/>
              </a:rPr>
              <a:t>Sali di Uronio</a:t>
            </a:r>
          </a:p>
        </p:txBody>
      </p:sp>
      <p:graphicFrame>
        <p:nvGraphicFramePr>
          <p:cNvPr id="7" name="Object 2"/>
          <p:cNvGraphicFramePr>
            <a:graphicFrameLocks noGrp="1" noChangeAspect="1"/>
          </p:cNvGraphicFramePr>
          <p:nvPr>
            <p:ph sz="quarter" idx="1"/>
          </p:nvPr>
        </p:nvGraphicFramePr>
        <p:xfrm>
          <a:off x="241300" y="1972489"/>
          <a:ext cx="8661400" cy="2230438"/>
        </p:xfrm>
        <a:graphic>
          <a:graphicData uri="http://schemas.openxmlformats.org/presentationml/2006/ole">
            <mc:AlternateContent xmlns:mc="http://schemas.openxmlformats.org/markup-compatibility/2006">
              <mc:Choice xmlns:v="urn:schemas-microsoft-com:vml" Requires="v">
                <p:oleObj spid="_x0000_s93526" name="CS ChemDraw Drawing" r:id="rId3" imgW="7378700" imgH="1866900" progId="">
                  <p:embed/>
                </p:oleObj>
              </mc:Choice>
              <mc:Fallback>
                <p:oleObj name="CS ChemDraw Drawing" r:id="rId3" imgW="7378700" imgH="1866900" progId="">
                  <p:embed/>
                  <p:pic>
                    <p:nvPicPr>
                      <p:cNvPr id="0" name="Picture 23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972489"/>
                        <a:ext cx="8661400"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954088" y="4545827"/>
          <a:ext cx="1593850" cy="1316037"/>
        </p:xfrm>
        <a:graphic>
          <a:graphicData uri="http://schemas.openxmlformats.org/presentationml/2006/ole">
            <mc:AlternateContent xmlns:mc="http://schemas.openxmlformats.org/markup-compatibility/2006">
              <mc:Choice xmlns:v="urn:schemas-microsoft-com:vml" Requires="v">
                <p:oleObj spid="_x0000_s93527" name="CS ChemDraw Drawing" r:id="rId5" imgW="1460500" imgH="1168400" progId="">
                  <p:embed/>
                </p:oleObj>
              </mc:Choice>
              <mc:Fallback>
                <p:oleObj name="CS ChemDraw Drawing" r:id="rId5" imgW="1460500" imgH="1168400" progId="">
                  <p:embed/>
                  <p:pic>
                    <p:nvPicPr>
                      <p:cNvPr id="0" name="Picture 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88" y="4545827"/>
                        <a:ext cx="159385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 name="Object 4"/>
          <p:cNvGraphicFramePr>
            <a:graphicFrameLocks noChangeAspect="1"/>
          </p:cNvGraphicFramePr>
          <p:nvPr/>
        </p:nvGraphicFramePr>
        <p:xfrm>
          <a:off x="3771900" y="4542652"/>
          <a:ext cx="1598613" cy="1319212"/>
        </p:xfrm>
        <a:graphic>
          <a:graphicData uri="http://schemas.openxmlformats.org/presentationml/2006/ole">
            <mc:AlternateContent xmlns:mc="http://schemas.openxmlformats.org/markup-compatibility/2006">
              <mc:Choice xmlns:v="urn:schemas-microsoft-com:vml" Requires="v">
                <p:oleObj spid="_x0000_s93528" name="CS ChemDraw Drawing" r:id="rId7" imgW="1460500" imgH="1168400" progId="">
                  <p:embed/>
                </p:oleObj>
              </mc:Choice>
              <mc:Fallback>
                <p:oleObj name="CS ChemDraw Drawing" r:id="rId7" imgW="1460500" imgH="1168400" progId="">
                  <p:embed/>
                  <p:pic>
                    <p:nvPicPr>
                      <p:cNvPr id="0" name="Picture 2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1900" y="4542652"/>
                        <a:ext cx="1598613"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 name="Text Box 14"/>
          <p:cNvSpPr txBox="1">
            <a:spLocks noChangeArrowheads="1"/>
          </p:cNvSpPr>
          <p:nvPr/>
        </p:nvSpPr>
        <p:spPr bwMode="auto">
          <a:xfrm>
            <a:off x="1331913" y="6220639"/>
            <a:ext cx="838200" cy="366713"/>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HATU</a:t>
            </a:r>
          </a:p>
        </p:txBody>
      </p:sp>
      <p:sp>
        <p:nvSpPr>
          <p:cNvPr id="11" name="Text Box 15"/>
          <p:cNvSpPr txBox="1">
            <a:spLocks noChangeArrowheads="1"/>
          </p:cNvSpPr>
          <p:nvPr/>
        </p:nvSpPr>
        <p:spPr bwMode="auto">
          <a:xfrm>
            <a:off x="4195763" y="6220639"/>
            <a:ext cx="808037" cy="366713"/>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TBTU</a:t>
            </a:r>
          </a:p>
        </p:txBody>
      </p:sp>
      <p:graphicFrame>
        <p:nvGraphicFramePr>
          <p:cNvPr id="12" name="Object 5"/>
          <p:cNvGraphicFramePr>
            <a:graphicFrameLocks noChangeAspect="1"/>
          </p:cNvGraphicFramePr>
          <p:nvPr/>
        </p:nvGraphicFramePr>
        <p:xfrm>
          <a:off x="6227763" y="4556939"/>
          <a:ext cx="1944687" cy="1298575"/>
        </p:xfrm>
        <a:graphic>
          <a:graphicData uri="http://schemas.openxmlformats.org/presentationml/2006/ole">
            <mc:AlternateContent xmlns:mc="http://schemas.openxmlformats.org/markup-compatibility/2006">
              <mc:Choice xmlns:v="urn:schemas-microsoft-com:vml" Requires="v">
                <p:oleObj spid="_x0000_s93529" name="CS ChemDraw Drawing" r:id="rId9" imgW="1778000" imgH="1168400" progId="">
                  <p:embed/>
                </p:oleObj>
              </mc:Choice>
              <mc:Fallback>
                <p:oleObj name="CS ChemDraw Drawing" r:id="rId9" imgW="1778000" imgH="1168400" progId="">
                  <p:embed/>
                  <p:pic>
                    <p:nvPicPr>
                      <p:cNvPr id="0" name="Picture 2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7763" y="4556939"/>
                        <a:ext cx="19446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18"/>
          <p:cNvSpPr txBox="1">
            <a:spLocks noChangeArrowheads="1"/>
          </p:cNvSpPr>
          <p:nvPr/>
        </p:nvSpPr>
        <p:spPr bwMode="auto">
          <a:xfrm>
            <a:off x="6877050" y="6220639"/>
            <a:ext cx="842963" cy="366713"/>
          </a:xfrm>
          <a:prstGeom prst="rect">
            <a:avLst/>
          </a:prstGeom>
          <a:noFill/>
          <a:ln w="9525">
            <a:noFill/>
            <a:miter lim="800000"/>
            <a:headEnd/>
            <a:tailEnd/>
          </a:ln>
          <a:effectLst/>
        </p:spPr>
        <p:txBody>
          <a:bodyPr wrap="none">
            <a:prstTxWarp prst="textNoShape">
              <a:avLst/>
            </a:prstTxWarp>
            <a:spAutoFit/>
          </a:bodyPr>
          <a:lstStyle/>
          <a:p>
            <a:pPr>
              <a:defRPr/>
            </a:pPr>
            <a:r>
              <a:rPr lang="it-IT" b="1">
                <a:effectLst>
                  <a:outerShdw blurRad="38100" dist="38100" dir="2700000" algn="tl">
                    <a:srgbClr val="FFFFFF"/>
                  </a:outerShdw>
                </a:effectLst>
                <a:latin typeface="Arial Rounded MT Bold" charset="0"/>
              </a:rPr>
              <a:t>HCTU</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Rectangle 4"/>
          <p:cNvSpPr>
            <a:spLocks noGrp="1" noChangeArrowheads="1"/>
          </p:cNvSpPr>
          <p:nvPr>
            <p:ph type="title"/>
          </p:nvPr>
        </p:nvSpPr>
        <p:spPr>
          <a:xfrm>
            <a:off x="519113" y="635029"/>
            <a:ext cx="8229600" cy="1143000"/>
          </a:xfrm>
        </p:spPr>
        <p:txBody>
          <a:bodyPr/>
          <a:lstStyle/>
          <a:p>
            <a:pPr eaLnBrk="1" hangingPunct="1">
              <a:defRPr/>
            </a:pPr>
            <a:r>
              <a:rPr lang="it-IT" b="1" dirty="0">
                <a:solidFill>
                  <a:srgbClr val="FF6600"/>
                </a:solidFill>
                <a:effectLst>
                  <a:outerShdw blurRad="38100" dist="38100" dir="2700000" algn="tl">
                    <a:srgbClr val="000000"/>
                  </a:outerShdw>
                </a:effectLst>
                <a:latin typeface="Arial Rounded MT Bold" charset="0"/>
                <a:ea typeface="+mj-ea"/>
                <a:cs typeface="+mj-cs"/>
              </a:rPr>
              <a:t>Siamo pronti!</a:t>
            </a:r>
          </a:p>
        </p:txBody>
      </p:sp>
      <p:graphicFrame>
        <p:nvGraphicFramePr>
          <p:cNvPr id="7" name="Object 2"/>
          <p:cNvGraphicFramePr>
            <a:graphicFrameLocks noGrp="1" noChangeAspect="1"/>
          </p:cNvGraphicFramePr>
          <p:nvPr>
            <p:ph sz="half" idx="1"/>
          </p:nvPr>
        </p:nvGraphicFramePr>
        <p:xfrm>
          <a:off x="468313" y="1952323"/>
          <a:ext cx="8280400" cy="2844800"/>
        </p:xfrm>
        <a:graphic>
          <a:graphicData uri="http://schemas.openxmlformats.org/presentationml/2006/ole">
            <mc:AlternateContent xmlns:mc="http://schemas.openxmlformats.org/markup-compatibility/2006">
              <mc:Choice xmlns:v="urn:schemas-microsoft-com:vml" Requires="v">
                <p:oleObj spid="_x0000_s94307" name="CS ChemDraw Drawing" r:id="rId3" imgW="8039100" imgH="2692400" progId="">
                  <p:embed/>
                </p:oleObj>
              </mc:Choice>
              <mc:Fallback>
                <p:oleObj name="CS ChemDraw Drawing" r:id="rId3" imgW="8039100" imgH="2692400" progId="">
                  <p:embed/>
                  <p:pic>
                    <p:nvPicPr>
                      <p:cNvPr id="0" name="Picture 6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52323"/>
                        <a:ext cx="82804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 name="Group 51"/>
          <p:cNvGraphicFramePr>
            <a:graphicFrameLocks/>
          </p:cNvGraphicFramePr>
          <p:nvPr/>
        </p:nvGraphicFramePr>
        <p:xfrm>
          <a:off x="1099141" y="3206583"/>
          <a:ext cx="4038600" cy="3553080"/>
        </p:xfrm>
        <a:graphic>
          <a:graphicData uri="http://schemas.openxmlformats.org/drawingml/2006/table">
            <a:tbl>
              <a:tblPr/>
              <a:tblGrid>
                <a:gridCol w="2019300"/>
                <a:gridCol w="2019300"/>
              </a:tblGrid>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a:ln>
                            <a:noFill/>
                          </a:ln>
                          <a:solidFill>
                            <a:srgbClr val="FFFF00"/>
                          </a:solidFill>
                          <a:effectLst>
                            <a:outerShdw blurRad="38100" dist="38100" dir="2700000" algn="tl">
                              <a:srgbClr val="FFFFFF"/>
                            </a:outerShdw>
                          </a:effectLst>
                          <a:latin typeface="Arial Rounded MT Bold" charset="0"/>
                        </a:rPr>
                        <a:t>Fase liquida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a:ln>
                            <a:noFill/>
                          </a:ln>
                          <a:solidFill>
                            <a:srgbClr val="FFFF00"/>
                          </a:solidFill>
                          <a:effectLst>
                            <a:outerShdw blurRad="38100" dist="38100" dir="2700000" algn="tl">
                              <a:srgbClr val="FFFFFF"/>
                            </a:outerShdw>
                          </a:effectLst>
                          <a:latin typeface="Arial Rounded MT Bold" charset="0"/>
                        </a:rPr>
                        <a:t>Fase Solida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r>
              <a:tr h="1008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1.1 eq. aa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1.1 eq. attivatore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1.1 eq. HOBt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2 eq. ammina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5 eq. aa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5 eq. attivatore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5 eq. HOBt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10 eq. ammina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r>
              <a:tr h="881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Gruppo COOH terminale protetto come estere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rgbClr val="FFFF00"/>
                          </a:solidFill>
                          <a:effectLst/>
                          <a:latin typeface="Arial Rounded MT Bold" charset="0"/>
                        </a:rPr>
                        <a:t>Gruppo COOH terminale attaccato a resina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r>
              <a:tr h="882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FFFF00"/>
                          </a:solidFill>
                          <a:effectLst/>
                          <a:latin typeface="Arial Rounded MT Bold" charset="0"/>
                        </a:rPr>
                        <a:t>Work-up: estrazione, purificazione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err="1">
                          <a:ln>
                            <a:noFill/>
                          </a:ln>
                          <a:solidFill>
                            <a:srgbClr val="FFFF00"/>
                          </a:solidFill>
                          <a:effectLst/>
                          <a:latin typeface="Arial Rounded MT Bold" charset="0"/>
                        </a:rPr>
                        <a:t>Work-up</a:t>
                      </a:r>
                      <a:r>
                        <a:rPr kumimoji="0" lang="it-IT" sz="1600" b="0" i="0" u="none" strike="noStrike" cap="none" normalizeH="0" baseline="0" dirty="0">
                          <a:ln>
                            <a:noFill/>
                          </a:ln>
                          <a:solidFill>
                            <a:srgbClr val="FFFF00"/>
                          </a:solidFill>
                          <a:effectLst/>
                          <a:latin typeface="Arial Rounded MT Bold"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rgbClr val="FFFF00"/>
                          </a:solidFill>
                          <a:effectLst/>
                          <a:latin typeface="Arial Rounded MT Bold" charset="0"/>
                        </a:rPr>
                        <a:t>filtrazione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chemeClr val="accent2"/>
                        </a:gs>
                        <a:gs pos="100000">
                          <a:schemeClr val="tx1"/>
                        </a:gs>
                      </a:gsLst>
                      <a:path path="shape">
                        <a:fillToRect l="50000" t="50000" r="50000" b="50000"/>
                      </a:path>
                    </a:gradFill>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1057633" y="3216685"/>
            <a:ext cx="5896867" cy="461665"/>
          </a:xfrm>
          <a:prstGeom prst="rect">
            <a:avLst/>
          </a:prstGeom>
          <a:noFill/>
        </p:spPr>
        <p:txBody>
          <a:bodyPr wrap="none" rtlCol="0">
            <a:spAutoFit/>
          </a:bodyPr>
          <a:lstStyle/>
          <a:p>
            <a:r>
              <a:rPr lang="it-IT" sz="2400" b="1" dirty="0" smtClean="0">
                <a:solidFill>
                  <a:schemeClr val="tx2">
                    <a:lumMod val="75000"/>
                    <a:lumOff val="25000"/>
                  </a:schemeClr>
                </a:solidFill>
                <a:latin typeface="Arial Black"/>
              </a:rPr>
              <a:t>La </a:t>
            </a:r>
            <a:r>
              <a:rPr lang="it-IT" sz="2400" b="1" dirty="0" err="1" smtClean="0">
                <a:solidFill>
                  <a:schemeClr val="tx2">
                    <a:lumMod val="75000"/>
                    <a:lumOff val="25000"/>
                  </a:schemeClr>
                </a:solidFill>
                <a:latin typeface="Arial Black"/>
              </a:rPr>
              <a:t>oligomerizzazione</a:t>
            </a:r>
            <a:r>
              <a:rPr lang="it-IT" sz="2400" b="1" dirty="0" smtClean="0">
                <a:solidFill>
                  <a:schemeClr val="tx2">
                    <a:lumMod val="75000"/>
                    <a:lumOff val="25000"/>
                  </a:schemeClr>
                </a:solidFill>
                <a:latin typeface="Arial Black"/>
              </a:rPr>
              <a:t> di </a:t>
            </a:r>
            <a:r>
              <a:rPr lang="it-IT" sz="2400" b="1" dirty="0" err="1" smtClean="0">
                <a:solidFill>
                  <a:schemeClr val="tx2">
                    <a:lumMod val="75000"/>
                    <a:lumOff val="25000"/>
                  </a:schemeClr>
                </a:solidFill>
                <a:latin typeface="Arial Black"/>
              </a:rPr>
              <a:t>monomeri</a:t>
            </a:r>
            <a:r>
              <a:rPr lang="it-IT" sz="2400" b="1" dirty="0" smtClean="0">
                <a:solidFill>
                  <a:schemeClr val="tx2">
                    <a:lumMod val="75000"/>
                    <a:lumOff val="25000"/>
                  </a:schemeClr>
                </a:solidFill>
                <a:latin typeface="Arial Black"/>
              </a:rPr>
              <a:t> </a:t>
            </a:r>
            <a:endParaRPr lang="it-IT" sz="2400" b="1" dirty="0">
              <a:solidFill>
                <a:schemeClr val="tx2">
                  <a:lumMod val="75000"/>
                  <a:lumOff val="25000"/>
                </a:schemeClr>
              </a:solidFill>
              <a:latin typeface="Arial Black"/>
            </a:endParaRPr>
          </a:p>
        </p:txBody>
      </p:sp>
      <p:sp>
        <p:nvSpPr>
          <p:cNvPr id="7" name="CasellaDiTesto 6"/>
          <p:cNvSpPr txBox="1"/>
          <p:nvPr/>
        </p:nvSpPr>
        <p:spPr>
          <a:xfrm>
            <a:off x="1057633" y="4819419"/>
            <a:ext cx="7629668" cy="1477327"/>
          </a:xfrm>
          <a:prstGeom prst="rect">
            <a:avLst/>
          </a:prstGeom>
          <a:noFill/>
        </p:spPr>
        <p:txBody>
          <a:bodyPr wrap="square" rtlCol="0">
            <a:spAutoFit/>
          </a:bodyPr>
          <a:lstStyle/>
          <a:p>
            <a:pPr lvl="0"/>
            <a:r>
              <a:rPr lang="it-IT" sz="2400" b="1" dirty="0" smtClean="0">
                <a:solidFill>
                  <a:schemeClr val="accent6">
                    <a:lumMod val="60000"/>
                    <a:lumOff val="40000"/>
                  </a:schemeClr>
                </a:solidFill>
                <a:latin typeface="Arial Black"/>
              </a:rPr>
              <a:t>La sintesi di piccole molecole organiche variamente sostituite (</a:t>
            </a:r>
            <a:r>
              <a:rPr lang="it-IT" sz="2400" b="1" dirty="0" err="1" smtClean="0">
                <a:solidFill>
                  <a:schemeClr val="accent6">
                    <a:lumMod val="60000"/>
                    <a:lumOff val="40000"/>
                  </a:schemeClr>
                </a:solidFill>
                <a:latin typeface="Arial Black"/>
              </a:rPr>
              <a:t>Combinatorial</a:t>
            </a:r>
            <a:r>
              <a:rPr lang="it-IT" sz="2400" b="1" dirty="0" smtClean="0">
                <a:solidFill>
                  <a:schemeClr val="accent6">
                    <a:lumMod val="60000"/>
                    <a:lumOff val="40000"/>
                  </a:schemeClr>
                </a:solidFill>
                <a:latin typeface="Arial Black"/>
              </a:rPr>
              <a:t> </a:t>
            </a:r>
            <a:r>
              <a:rPr lang="it-IT" sz="2400" b="1" dirty="0" err="1" smtClean="0">
                <a:solidFill>
                  <a:schemeClr val="accent6">
                    <a:lumMod val="60000"/>
                    <a:lumOff val="40000"/>
                  </a:schemeClr>
                </a:solidFill>
                <a:latin typeface="Arial Black"/>
              </a:rPr>
              <a:t>organic</a:t>
            </a:r>
            <a:r>
              <a:rPr lang="it-IT" sz="2400" b="1" dirty="0" smtClean="0">
                <a:solidFill>
                  <a:schemeClr val="accent6">
                    <a:lumMod val="60000"/>
                    <a:lumOff val="40000"/>
                  </a:schemeClr>
                </a:solidFill>
                <a:latin typeface="Arial Black"/>
              </a:rPr>
              <a:t> </a:t>
            </a:r>
            <a:r>
              <a:rPr lang="it-IT" sz="2400" b="1" dirty="0" err="1" smtClean="0">
                <a:solidFill>
                  <a:schemeClr val="accent6">
                    <a:lumMod val="60000"/>
                    <a:lumOff val="40000"/>
                  </a:schemeClr>
                </a:solidFill>
                <a:latin typeface="Arial Black"/>
              </a:rPr>
              <a:t>chemistry</a:t>
            </a:r>
            <a:r>
              <a:rPr lang="it-IT" sz="2400" b="1" dirty="0" smtClean="0">
                <a:solidFill>
                  <a:schemeClr val="accent6">
                    <a:lumMod val="60000"/>
                    <a:lumOff val="40000"/>
                  </a:schemeClr>
                </a:solidFill>
                <a:latin typeface="Arial Black"/>
              </a:rPr>
              <a:t>)</a:t>
            </a:r>
          </a:p>
          <a:p>
            <a:endParaRPr lang="it-IT" dirty="0"/>
          </a:p>
        </p:txBody>
      </p:sp>
      <p:sp>
        <p:nvSpPr>
          <p:cNvPr id="8" name="CasellaDiTesto 7"/>
          <p:cNvSpPr txBox="1"/>
          <p:nvPr/>
        </p:nvSpPr>
        <p:spPr>
          <a:xfrm>
            <a:off x="946506" y="1151407"/>
            <a:ext cx="7127295" cy="1661993"/>
          </a:xfrm>
          <a:prstGeom prst="rect">
            <a:avLst/>
          </a:prstGeom>
          <a:noFill/>
        </p:spPr>
        <p:txBody>
          <a:bodyPr wrap="square" rtlCol="0">
            <a:spAutoFit/>
          </a:bodyPr>
          <a:lstStyle/>
          <a:p>
            <a:r>
              <a:rPr lang="it-IT" sz="2800" b="1" dirty="0" smtClean="0">
                <a:solidFill>
                  <a:schemeClr val="accent3">
                    <a:lumMod val="75000"/>
                  </a:schemeClr>
                </a:solidFill>
                <a:latin typeface="Arial Black"/>
              </a:rPr>
              <a:t>Nella sintesi </a:t>
            </a:r>
            <a:r>
              <a:rPr lang="it-IT" sz="2800" b="1" dirty="0" err="1" smtClean="0">
                <a:solidFill>
                  <a:schemeClr val="accent3">
                    <a:lumMod val="75000"/>
                  </a:schemeClr>
                </a:solidFill>
                <a:latin typeface="Arial Black"/>
              </a:rPr>
              <a:t>combinatoriale</a:t>
            </a:r>
            <a:r>
              <a:rPr lang="it-IT" sz="2800" b="1" dirty="0" smtClean="0">
                <a:solidFill>
                  <a:schemeClr val="accent3">
                    <a:lumMod val="75000"/>
                  </a:schemeClr>
                </a:solidFill>
                <a:latin typeface="Arial Black"/>
              </a:rPr>
              <a:t> sono schematizzabili due procedure principali:</a:t>
            </a:r>
          </a:p>
          <a:p>
            <a:endParaRPr lang="it-IT"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458714" y="1105032"/>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
        <p:nvSpPr>
          <p:cNvPr id="7" name="CasellaDiTesto 6"/>
          <p:cNvSpPr txBox="1"/>
          <p:nvPr/>
        </p:nvSpPr>
        <p:spPr>
          <a:xfrm>
            <a:off x="629642" y="1649301"/>
            <a:ext cx="7988206" cy="2800766"/>
          </a:xfrm>
          <a:prstGeom prst="rect">
            <a:avLst/>
          </a:prstGeom>
          <a:noFill/>
        </p:spPr>
        <p:txBody>
          <a:bodyPr wrap="square" rtlCol="0">
            <a:spAutoFit/>
          </a:bodyPr>
          <a:lstStyle/>
          <a:p>
            <a:pPr algn="just"/>
            <a:r>
              <a:rPr lang="it-IT" sz="1600" dirty="0" smtClean="0">
                <a:solidFill>
                  <a:schemeClr val="tx2">
                    <a:lumMod val="75000"/>
                    <a:lumOff val="25000"/>
                  </a:schemeClr>
                </a:solidFill>
                <a:latin typeface="Arial Black"/>
              </a:rPr>
              <a:t>Con questo approccio vengono assemblati in sequenza </a:t>
            </a:r>
            <a:r>
              <a:rPr lang="it-IT" sz="1600" dirty="0" err="1" smtClean="0">
                <a:solidFill>
                  <a:schemeClr val="tx2">
                    <a:lumMod val="75000"/>
                    <a:lumOff val="25000"/>
                  </a:schemeClr>
                </a:solidFill>
                <a:latin typeface="Arial Black"/>
              </a:rPr>
              <a:t>monomeri</a:t>
            </a:r>
            <a:r>
              <a:rPr lang="it-IT" sz="1600" dirty="0" smtClean="0">
                <a:solidFill>
                  <a:schemeClr val="tx2">
                    <a:lumMod val="75000"/>
                    <a:lumOff val="25000"/>
                  </a:schemeClr>
                </a:solidFill>
                <a:latin typeface="Arial Black"/>
              </a:rPr>
              <a:t> </a:t>
            </a:r>
            <a:r>
              <a:rPr lang="it-IT" sz="1600" dirty="0" err="1" smtClean="0">
                <a:solidFill>
                  <a:schemeClr val="tx2">
                    <a:lumMod val="75000"/>
                    <a:lumOff val="25000"/>
                  </a:schemeClr>
                </a:solidFill>
                <a:latin typeface="Arial Black"/>
              </a:rPr>
              <a:t>bifunzionali</a:t>
            </a:r>
            <a:r>
              <a:rPr lang="it-IT" sz="1600" dirty="0" smtClean="0">
                <a:solidFill>
                  <a:schemeClr val="tx2">
                    <a:lumMod val="75000"/>
                    <a:lumOff val="25000"/>
                  </a:schemeClr>
                </a:solidFill>
                <a:latin typeface="Arial Black"/>
              </a:rPr>
              <a:t> diversi mediante un solo tipo di reazione. </a:t>
            </a:r>
          </a:p>
          <a:p>
            <a:pPr algn="just"/>
            <a:r>
              <a:rPr lang="it-IT" sz="1600" dirty="0" smtClean="0">
                <a:solidFill>
                  <a:schemeClr val="tx2">
                    <a:lumMod val="75000"/>
                    <a:lumOff val="25000"/>
                  </a:schemeClr>
                </a:solidFill>
                <a:latin typeface="Arial Black"/>
              </a:rPr>
              <a:t>Naturalmente si tratta della stessa sequenza con la quale vengono costruiti i singoli peptidi, </a:t>
            </a:r>
            <a:r>
              <a:rPr lang="it-IT" sz="1600" dirty="0" err="1" smtClean="0">
                <a:solidFill>
                  <a:schemeClr val="tx2">
                    <a:lumMod val="75000"/>
                    <a:lumOff val="25000"/>
                  </a:schemeClr>
                </a:solidFill>
                <a:latin typeface="Arial Black"/>
              </a:rPr>
              <a:t>oligonucleotidi</a:t>
            </a:r>
            <a:r>
              <a:rPr lang="it-IT" sz="1600" dirty="0" smtClean="0">
                <a:solidFill>
                  <a:schemeClr val="tx2">
                    <a:lumMod val="75000"/>
                    <a:lumOff val="25000"/>
                  </a:schemeClr>
                </a:solidFill>
                <a:latin typeface="Arial Black"/>
              </a:rPr>
              <a:t>, polisaccaridi che però viene utilizzata con le metodologie </a:t>
            </a:r>
            <a:r>
              <a:rPr lang="it-IT" sz="1600" dirty="0" err="1" smtClean="0">
                <a:solidFill>
                  <a:schemeClr val="tx2">
                    <a:lumMod val="75000"/>
                    <a:lumOff val="25000"/>
                  </a:schemeClr>
                </a:solidFill>
                <a:latin typeface="Arial Black"/>
              </a:rPr>
              <a:t>combinatoriali</a:t>
            </a:r>
            <a:r>
              <a:rPr lang="it-IT" sz="1600" dirty="0" smtClean="0">
                <a:solidFill>
                  <a:schemeClr val="tx2">
                    <a:lumMod val="75000"/>
                    <a:lumOff val="25000"/>
                  </a:schemeClr>
                </a:solidFill>
                <a:latin typeface="Arial Black"/>
              </a:rPr>
              <a:t>. </a:t>
            </a:r>
          </a:p>
          <a:p>
            <a:pPr algn="just"/>
            <a:r>
              <a:rPr lang="it-IT" sz="1600" dirty="0" smtClean="0">
                <a:solidFill>
                  <a:schemeClr val="tx2">
                    <a:lumMod val="75000"/>
                    <a:lumOff val="25000"/>
                  </a:schemeClr>
                </a:solidFill>
                <a:latin typeface="Arial Black"/>
              </a:rPr>
              <a:t>Tramite questo approccio sintetico è possibile ottenere ad esempio librerie di peptidi con la MPS o SMPS (multiple peptide </a:t>
            </a:r>
            <a:r>
              <a:rPr lang="it-IT" sz="1600" dirty="0" err="1" smtClean="0">
                <a:solidFill>
                  <a:schemeClr val="tx2">
                    <a:lumMod val="75000"/>
                    <a:lumOff val="25000"/>
                  </a:schemeClr>
                </a:solidFill>
                <a:latin typeface="Arial Black"/>
              </a:rPr>
              <a:t>syntheses</a:t>
            </a:r>
            <a:r>
              <a:rPr lang="it-IT" sz="1600" dirty="0" smtClean="0">
                <a:solidFill>
                  <a:schemeClr val="tx2">
                    <a:lumMod val="75000"/>
                    <a:lumOff val="25000"/>
                  </a:schemeClr>
                </a:solidFill>
                <a:latin typeface="Arial Black"/>
              </a:rPr>
              <a:t> o </a:t>
            </a:r>
            <a:r>
              <a:rPr lang="it-IT" sz="1600" dirty="0" err="1" smtClean="0">
                <a:solidFill>
                  <a:schemeClr val="tx2">
                    <a:lumMod val="75000"/>
                    <a:lumOff val="25000"/>
                  </a:schemeClr>
                </a:solidFill>
                <a:latin typeface="Arial Black"/>
              </a:rPr>
              <a:t>simultaneous</a:t>
            </a:r>
            <a:r>
              <a:rPr lang="it-IT" sz="1600" dirty="0" smtClean="0">
                <a:solidFill>
                  <a:schemeClr val="tx2">
                    <a:lumMod val="75000"/>
                    <a:lumOff val="25000"/>
                  </a:schemeClr>
                </a:solidFill>
                <a:latin typeface="Arial Black"/>
              </a:rPr>
              <a:t> multiple peptide </a:t>
            </a:r>
            <a:r>
              <a:rPr lang="it-IT" sz="1600" dirty="0" err="1" smtClean="0">
                <a:solidFill>
                  <a:schemeClr val="tx2">
                    <a:lumMod val="75000"/>
                    <a:lumOff val="25000"/>
                  </a:schemeClr>
                </a:solidFill>
                <a:latin typeface="Arial Black"/>
              </a:rPr>
              <a:t>syntheses</a:t>
            </a:r>
            <a:r>
              <a:rPr lang="it-IT" sz="1600" dirty="0" smtClean="0">
                <a:solidFill>
                  <a:schemeClr val="tx2">
                    <a:lumMod val="75000"/>
                    <a:lumOff val="25000"/>
                  </a:schemeClr>
                </a:solidFill>
                <a:latin typeface="Arial Black"/>
              </a:rPr>
              <a:t>). Si parla di sintesi parallela, cioè simultanea, introdotta allo scopo di soddisfare la crescente richiesta di peptidi sintetici di varia lunghezza e composizione </a:t>
            </a:r>
            <a:r>
              <a:rPr lang="it-IT" sz="1600" dirty="0" err="1" smtClean="0">
                <a:solidFill>
                  <a:schemeClr val="tx2">
                    <a:lumMod val="75000"/>
                    <a:lumOff val="25000"/>
                  </a:schemeClr>
                </a:solidFill>
                <a:latin typeface="Arial Black"/>
              </a:rPr>
              <a:t>aminoacidica</a:t>
            </a:r>
            <a:r>
              <a:rPr lang="it-IT" sz="1600" dirty="0" smtClean="0">
                <a:solidFill>
                  <a:schemeClr val="tx2">
                    <a:lumMod val="75000"/>
                    <a:lumOff val="25000"/>
                  </a:schemeClr>
                </a:solidFill>
                <a:latin typeface="Arial Black"/>
              </a:rPr>
              <a:t>. </a:t>
            </a:r>
            <a:endParaRPr lang="it-IT" sz="1600" dirty="0">
              <a:solidFill>
                <a:schemeClr val="tx2">
                  <a:lumMod val="75000"/>
                  <a:lumOff val="25000"/>
                </a:schemeClr>
              </a:solidFill>
              <a:latin typeface="Arial Black"/>
            </a:endParaRPr>
          </a:p>
        </p:txBody>
      </p:sp>
      <p:sp>
        <p:nvSpPr>
          <p:cNvPr id="8" name="Ovale 7"/>
          <p:cNvSpPr/>
          <p:nvPr/>
        </p:nvSpPr>
        <p:spPr>
          <a:xfrm>
            <a:off x="997903" y="5205529"/>
            <a:ext cx="651523" cy="618487"/>
          </a:xfrm>
          <a:prstGeom prst="ellipse">
            <a:avLst/>
          </a:prstGeom>
          <a:gradFill flip="none" rotWithShape="1">
            <a:gsLst>
              <a:gs pos="95000">
                <a:schemeClr val="accent5">
                  <a:lumMod val="75000"/>
                </a:schemeClr>
              </a:gs>
              <a:gs pos="99000">
                <a:schemeClr val="accent1">
                  <a:tint val="80000"/>
                  <a:shade val="100000"/>
                  <a:satMod val="150000"/>
                </a:schemeClr>
              </a:gs>
              <a:gs pos="0">
                <a:schemeClr val="accent1">
                  <a:tint val="50000"/>
                  <a:shade val="100000"/>
                  <a:satMod val="150000"/>
                </a:schemeClr>
              </a:gs>
            </a:gsLst>
            <a:path path="rect">
              <a:fillToRect l="100000" t="100000"/>
            </a:path>
            <a:tileRect r="-100000" b="-100000"/>
          </a:gradFill>
          <a:effectLst>
            <a:innerShdw blurRad="63500" dist="50800" dir="13500000">
              <a:schemeClr val="accent2">
                <a:lumMod val="75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0" name="Connettore 1 9"/>
          <p:cNvCxnSpPr>
            <a:stCxn id="8" idx="6"/>
          </p:cNvCxnSpPr>
          <p:nvPr/>
        </p:nvCxnSpPr>
        <p:spPr>
          <a:xfrm flipV="1">
            <a:off x="1649426" y="5510649"/>
            <a:ext cx="758735" cy="4124"/>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11" name="Diamante 10"/>
          <p:cNvSpPr/>
          <p:nvPr/>
        </p:nvSpPr>
        <p:spPr>
          <a:xfrm>
            <a:off x="2408161" y="5127187"/>
            <a:ext cx="783477" cy="775171"/>
          </a:xfrm>
          <a:prstGeom prst="diamond">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Diamante 11"/>
          <p:cNvSpPr/>
          <p:nvPr/>
        </p:nvSpPr>
        <p:spPr>
          <a:xfrm>
            <a:off x="3191638" y="5127187"/>
            <a:ext cx="783477" cy="775171"/>
          </a:xfrm>
          <a:prstGeom prst="diamond">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Diamante 12"/>
          <p:cNvSpPr/>
          <p:nvPr/>
        </p:nvSpPr>
        <p:spPr>
          <a:xfrm>
            <a:off x="3975115" y="5127187"/>
            <a:ext cx="783477" cy="775171"/>
          </a:xfrm>
          <a:prstGeom prst="diamond">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Diamante 13"/>
          <p:cNvSpPr/>
          <p:nvPr/>
        </p:nvSpPr>
        <p:spPr>
          <a:xfrm>
            <a:off x="4758592" y="5127187"/>
            <a:ext cx="783477" cy="775171"/>
          </a:xfrm>
          <a:prstGeom prst="diamond">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Diamante 14"/>
          <p:cNvSpPr/>
          <p:nvPr/>
        </p:nvSpPr>
        <p:spPr>
          <a:xfrm>
            <a:off x="5542069" y="5123063"/>
            <a:ext cx="783477" cy="775171"/>
          </a:xfrm>
          <a:prstGeom prst="diamond">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Diamante 15"/>
          <p:cNvSpPr/>
          <p:nvPr/>
        </p:nvSpPr>
        <p:spPr>
          <a:xfrm>
            <a:off x="7203692" y="5123063"/>
            <a:ext cx="783477" cy="775171"/>
          </a:xfrm>
          <a:prstGeom prst="diamon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p:cNvSpPr txBox="1"/>
          <p:nvPr/>
        </p:nvSpPr>
        <p:spPr>
          <a:xfrm>
            <a:off x="6622442" y="5310594"/>
            <a:ext cx="353983" cy="400110"/>
          </a:xfrm>
          <a:prstGeom prst="rect">
            <a:avLst/>
          </a:prstGeom>
          <a:noFill/>
        </p:spPr>
        <p:txBody>
          <a:bodyPr wrap="none" rtlCol="0">
            <a:spAutoFit/>
          </a:bodyPr>
          <a:lstStyle/>
          <a:p>
            <a:r>
              <a:rPr lang="it-IT" sz="2000" dirty="0" smtClean="0">
                <a:solidFill>
                  <a:srgbClr val="0000FF"/>
                </a:solidFill>
                <a:latin typeface="Arial Black"/>
              </a:rPr>
              <a:t>+</a:t>
            </a:r>
            <a:endParaRPr lang="it-IT" sz="2000" dirty="0">
              <a:solidFill>
                <a:srgbClr val="0000FF"/>
              </a:solidFill>
              <a:latin typeface="Arial Black"/>
            </a:endParaRPr>
          </a:p>
        </p:txBody>
      </p:sp>
      <p:sp>
        <p:nvSpPr>
          <p:cNvPr id="18" name="CasellaDiTesto 17"/>
          <p:cNvSpPr txBox="1"/>
          <p:nvPr/>
        </p:nvSpPr>
        <p:spPr>
          <a:xfrm>
            <a:off x="2540116" y="5341372"/>
            <a:ext cx="531002" cy="369332"/>
          </a:xfrm>
          <a:prstGeom prst="rect">
            <a:avLst/>
          </a:prstGeom>
          <a:noFill/>
        </p:spPr>
        <p:txBody>
          <a:bodyPr wrap="none" rtlCol="0">
            <a:spAutoFit/>
          </a:bodyPr>
          <a:lstStyle/>
          <a:p>
            <a:r>
              <a:rPr lang="it-IT" dirty="0" smtClean="0">
                <a:latin typeface="Arial Black"/>
              </a:rPr>
              <a:t>A1</a:t>
            </a:r>
            <a:endParaRPr lang="it-IT" dirty="0">
              <a:latin typeface="Arial Black"/>
            </a:endParaRPr>
          </a:p>
        </p:txBody>
      </p:sp>
      <p:sp>
        <p:nvSpPr>
          <p:cNvPr id="19" name="CasellaDiTesto 18"/>
          <p:cNvSpPr txBox="1"/>
          <p:nvPr/>
        </p:nvSpPr>
        <p:spPr>
          <a:xfrm>
            <a:off x="3332605" y="5341372"/>
            <a:ext cx="531002" cy="369332"/>
          </a:xfrm>
          <a:prstGeom prst="rect">
            <a:avLst/>
          </a:prstGeom>
          <a:noFill/>
        </p:spPr>
        <p:txBody>
          <a:bodyPr wrap="none" rtlCol="0">
            <a:spAutoFit/>
          </a:bodyPr>
          <a:lstStyle/>
          <a:p>
            <a:r>
              <a:rPr lang="it-IT" dirty="0" smtClean="0">
                <a:latin typeface="Arial Black"/>
              </a:rPr>
              <a:t>A2</a:t>
            </a:r>
            <a:endParaRPr lang="it-IT" dirty="0">
              <a:latin typeface="Arial Black"/>
            </a:endParaRPr>
          </a:p>
        </p:txBody>
      </p:sp>
      <p:sp>
        <p:nvSpPr>
          <p:cNvPr id="20" name="CasellaDiTesto 19"/>
          <p:cNvSpPr txBox="1"/>
          <p:nvPr/>
        </p:nvSpPr>
        <p:spPr>
          <a:xfrm>
            <a:off x="4116082" y="5330107"/>
            <a:ext cx="531002" cy="369332"/>
          </a:xfrm>
          <a:prstGeom prst="rect">
            <a:avLst/>
          </a:prstGeom>
          <a:noFill/>
        </p:spPr>
        <p:txBody>
          <a:bodyPr wrap="none" rtlCol="0">
            <a:spAutoFit/>
          </a:bodyPr>
          <a:lstStyle/>
          <a:p>
            <a:r>
              <a:rPr lang="it-IT" dirty="0" smtClean="0">
                <a:latin typeface="Arial Black"/>
              </a:rPr>
              <a:t>A3</a:t>
            </a:r>
            <a:endParaRPr lang="it-IT" dirty="0">
              <a:latin typeface="Arial Black"/>
            </a:endParaRPr>
          </a:p>
        </p:txBody>
      </p:sp>
      <p:sp>
        <p:nvSpPr>
          <p:cNvPr id="21" name="CasellaDiTesto 20"/>
          <p:cNvSpPr txBox="1"/>
          <p:nvPr/>
        </p:nvSpPr>
        <p:spPr>
          <a:xfrm>
            <a:off x="4899559" y="5341372"/>
            <a:ext cx="531002" cy="369332"/>
          </a:xfrm>
          <a:prstGeom prst="rect">
            <a:avLst/>
          </a:prstGeom>
          <a:noFill/>
        </p:spPr>
        <p:txBody>
          <a:bodyPr wrap="none" rtlCol="0">
            <a:spAutoFit/>
          </a:bodyPr>
          <a:lstStyle/>
          <a:p>
            <a:r>
              <a:rPr lang="it-IT" dirty="0" smtClean="0">
                <a:latin typeface="Arial Black"/>
              </a:rPr>
              <a:t>A4</a:t>
            </a:r>
            <a:endParaRPr lang="it-IT" dirty="0">
              <a:latin typeface="Arial Black"/>
            </a:endParaRPr>
          </a:p>
        </p:txBody>
      </p:sp>
      <p:sp>
        <p:nvSpPr>
          <p:cNvPr id="22" name="CasellaDiTesto 21"/>
          <p:cNvSpPr txBox="1"/>
          <p:nvPr/>
        </p:nvSpPr>
        <p:spPr>
          <a:xfrm>
            <a:off x="5683036" y="5341372"/>
            <a:ext cx="531002" cy="369332"/>
          </a:xfrm>
          <a:prstGeom prst="rect">
            <a:avLst/>
          </a:prstGeom>
          <a:noFill/>
        </p:spPr>
        <p:txBody>
          <a:bodyPr wrap="none" rtlCol="0">
            <a:spAutoFit/>
          </a:bodyPr>
          <a:lstStyle/>
          <a:p>
            <a:r>
              <a:rPr lang="it-IT" dirty="0" smtClean="0">
                <a:latin typeface="Arial Black"/>
              </a:rPr>
              <a:t>A5</a:t>
            </a:r>
            <a:endParaRPr lang="it-IT" dirty="0">
              <a:latin typeface="Arial Black"/>
            </a:endParaRPr>
          </a:p>
        </p:txBody>
      </p:sp>
      <p:sp>
        <p:nvSpPr>
          <p:cNvPr id="23" name="CasellaDiTesto 22"/>
          <p:cNvSpPr txBox="1"/>
          <p:nvPr/>
        </p:nvSpPr>
        <p:spPr>
          <a:xfrm>
            <a:off x="7332461" y="5341372"/>
            <a:ext cx="531002" cy="369332"/>
          </a:xfrm>
          <a:prstGeom prst="rect">
            <a:avLst/>
          </a:prstGeom>
          <a:noFill/>
        </p:spPr>
        <p:txBody>
          <a:bodyPr wrap="none" rtlCol="0">
            <a:spAutoFit/>
          </a:bodyPr>
          <a:lstStyle/>
          <a:p>
            <a:r>
              <a:rPr lang="it-IT" dirty="0" smtClean="0">
                <a:latin typeface="Arial Black"/>
              </a:rPr>
              <a:t>A6</a:t>
            </a:r>
            <a:endParaRPr lang="it-IT" dirty="0">
              <a:latin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Text Box 7"/>
          <p:cNvSpPr txBox="1">
            <a:spLocks noChangeArrowheads="1"/>
          </p:cNvSpPr>
          <p:nvPr/>
        </p:nvSpPr>
        <p:spPr bwMode="auto">
          <a:xfrm>
            <a:off x="1001713" y="1303338"/>
            <a:ext cx="6677025" cy="549275"/>
          </a:xfrm>
          <a:prstGeom prst="rect">
            <a:avLst/>
          </a:prstGeom>
          <a:noFill/>
          <a:ln w="11113">
            <a:noFill/>
            <a:miter lim="800000"/>
            <a:headEnd/>
            <a:tailEnd/>
          </a:ln>
        </p:spPr>
        <p:txBody>
          <a:bodyPr>
            <a:prstTxWarp prst="textNoShape">
              <a:avLst/>
            </a:prstTxWarp>
            <a:spAutoFit/>
          </a:bodyPr>
          <a:lstStyle/>
          <a:p>
            <a:pPr algn="ctr" eaLnBrk="0" hangingPunct="0"/>
            <a:r>
              <a:rPr lang="en-GB" sz="3000" b="1" dirty="0" err="1">
                <a:solidFill>
                  <a:srgbClr val="FF0000"/>
                </a:solidFill>
                <a:latin typeface="Comic Sans MS" charset="0"/>
              </a:rPr>
              <a:t>Criteri</a:t>
            </a:r>
            <a:r>
              <a:rPr lang="en-GB" sz="3000" b="1" dirty="0">
                <a:solidFill>
                  <a:srgbClr val="FF0000"/>
                </a:solidFill>
                <a:latin typeface="Comic Sans MS" charset="0"/>
              </a:rPr>
              <a:t> per </a:t>
            </a:r>
            <a:r>
              <a:rPr lang="en-GB" sz="3000" b="1" dirty="0" err="1">
                <a:solidFill>
                  <a:srgbClr val="FF0000"/>
                </a:solidFill>
                <a:latin typeface="Comic Sans MS" charset="0"/>
              </a:rPr>
              <a:t>il</a:t>
            </a:r>
            <a:r>
              <a:rPr lang="en-GB" sz="3000" b="1" dirty="0">
                <a:solidFill>
                  <a:srgbClr val="FF0000"/>
                </a:solidFill>
                <a:latin typeface="Comic Sans MS" charset="0"/>
              </a:rPr>
              <a:t> design </a:t>
            </a:r>
            <a:r>
              <a:rPr lang="en-GB" sz="3000" b="1" dirty="0" err="1">
                <a:solidFill>
                  <a:srgbClr val="FF0000"/>
                </a:solidFill>
                <a:latin typeface="Comic Sans MS" charset="0"/>
              </a:rPr>
              <a:t>di</a:t>
            </a:r>
            <a:r>
              <a:rPr lang="en-GB" sz="3000" b="1" dirty="0">
                <a:solidFill>
                  <a:srgbClr val="FF0000"/>
                </a:solidFill>
                <a:latin typeface="Comic Sans MS" charset="0"/>
              </a:rPr>
              <a:t> </a:t>
            </a:r>
            <a:r>
              <a:rPr lang="en-GB" sz="3000" b="1" dirty="0" err="1">
                <a:solidFill>
                  <a:srgbClr val="FF0000"/>
                </a:solidFill>
                <a:latin typeface="Comic Sans MS" charset="0"/>
              </a:rPr>
              <a:t>librerie</a:t>
            </a:r>
            <a:endParaRPr lang="it-IT" sz="3000" b="1" dirty="0">
              <a:solidFill>
                <a:srgbClr val="FF0000"/>
              </a:solidFill>
              <a:latin typeface="Comic Sans MS" charset="0"/>
            </a:endParaRPr>
          </a:p>
        </p:txBody>
      </p:sp>
      <p:sp>
        <p:nvSpPr>
          <p:cNvPr id="7" name="Text Box 8"/>
          <p:cNvSpPr txBox="1">
            <a:spLocks noChangeArrowheads="1"/>
          </p:cNvSpPr>
          <p:nvPr/>
        </p:nvSpPr>
        <p:spPr bwMode="auto">
          <a:xfrm>
            <a:off x="5219700" y="2276475"/>
            <a:ext cx="3600450" cy="1200328"/>
          </a:xfrm>
          <a:prstGeom prst="rect">
            <a:avLst/>
          </a:prstGeom>
          <a:noFill/>
          <a:ln w="9525">
            <a:noFill/>
            <a:miter lim="800000"/>
            <a:headEnd/>
            <a:tailEnd/>
          </a:ln>
        </p:spPr>
        <p:txBody>
          <a:bodyPr>
            <a:prstTxWarp prst="textNoShape">
              <a:avLst/>
            </a:prstTxWarp>
            <a:spAutoFit/>
          </a:bodyPr>
          <a:lstStyle/>
          <a:p>
            <a:pPr algn="ctr"/>
            <a:r>
              <a:rPr lang="it-IT" sz="2400" b="1" dirty="0">
                <a:solidFill>
                  <a:schemeClr val="tx2"/>
                </a:solidFill>
                <a:latin typeface="Comic Sans MS" charset="0"/>
              </a:rPr>
              <a:t>Ottenere il maggior numero possibile di informazioni</a:t>
            </a:r>
          </a:p>
        </p:txBody>
      </p:sp>
      <p:sp>
        <p:nvSpPr>
          <p:cNvPr id="8" name="Text Box 9"/>
          <p:cNvSpPr txBox="1">
            <a:spLocks noChangeArrowheads="1"/>
          </p:cNvSpPr>
          <p:nvPr/>
        </p:nvSpPr>
        <p:spPr bwMode="auto">
          <a:xfrm>
            <a:off x="395288" y="2601913"/>
            <a:ext cx="2790825" cy="457200"/>
          </a:xfrm>
          <a:prstGeom prst="rect">
            <a:avLst/>
          </a:prstGeom>
          <a:noFill/>
          <a:ln w="9525">
            <a:noFill/>
            <a:miter lim="800000"/>
            <a:headEnd/>
            <a:tailEnd/>
          </a:ln>
        </p:spPr>
        <p:txBody>
          <a:bodyPr>
            <a:prstTxWarp prst="textNoShape">
              <a:avLst/>
            </a:prstTxWarp>
            <a:spAutoFit/>
          </a:bodyPr>
          <a:lstStyle/>
          <a:p>
            <a:pPr algn="ctr"/>
            <a:r>
              <a:rPr lang="it-IT" sz="2400" b="1" dirty="0">
                <a:solidFill>
                  <a:schemeClr val="accent2"/>
                </a:solidFill>
                <a:latin typeface="Comic Sans MS" charset="0"/>
              </a:rPr>
              <a:t>Obiettivo</a:t>
            </a:r>
          </a:p>
        </p:txBody>
      </p:sp>
      <p:sp>
        <p:nvSpPr>
          <p:cNvPr id="9" name="AutoShape 10"/>
          <p:cNvSpPr>
            <a:spLocks noChangeArrowheads="1"/>
          </p:cNvSpPr>
          <p:nvPr/>
        </p:nvSpPr>
        <p:spPr bwMode="auto">
          <a:xfrm>
            <a:off x="3733800" y="2647950"/>
            <a:ext cx="990600" cy="304800"/>
          </a:xfrm>
          <a:prstGeom prst="rightArrow">
            <a:avLst>
              <a:gd name="adj1" fmla="val 50000"/>
              <a:gd name="adj2" fmla="val 81250"/>
            </a:avLst>
          </a:prstGeom>
          <a:solidFill>
            <a:schemeClr val="accent1">
              <a:lumMod val="60000"/>
              <a:lumOff val="40000"/>
            </a:schemeClr>
          </a:solidFill>
          <a:ln w="25400">
            <a:solidFill>
              <a:srgbClr val="FF0000"/>
            </a:solidFill>
            <a:miter lim="800000"/>
            <a:headEnd/>
            <a:tailEnd/>
          </a:ln>
        </p:spPr>
        <p:txBody>
          <a:bodyPr wrap="none" anchor="ctr">
            <a:prstTxWarp prst="textNoShape">
              <a:avLst/>
            </a:prstTxWarp>
          </a:bodyPr>
          <a:lstStyle/>
          <a:p>
            <a:endParaRPr lang="en-US"/>
          </a:p>
        </p:txBody>
      </p:sp>
      <p:sp>
        <p:nvSpPr>
          <p:cNvPr id="10" name="Text Box 11"/>
          <p:cNvSpPr txBox="1">
            <a:spLocks noChangeArrowheads="1"/>
          </p:cNvSpPr>
          <p:nvPr/>
        </p:nvSpPr>
        <p:spPr bwMode="auto">
          <a:xfrm>
            <a:off x="609616" y="3989388"/>
            <a:ext cx="2020856" cy="707886"/>
          </a:xfrm>
          <a:prstGeom prst="rect">
            <a:avLst/>
          </a:prstGeom>
          <a:noFill/>
          <a:ln w="9525">
            <a:noFill/>
            <a:miter lim="800000"/>
            <a:headEnd/>
            <a:tailEnd/>
          </a:ln>
        </p:spPr>
        <p:txBody>
          <a:bodyPr wrap="none">
            <a:prstTxWarp prst="textNoShape">
              <a:avLst/>
            </a:prstTxWarp>
            <a:spAutoFit/>
          </a:bodyPr>
          <a:lstStyle/>
          <a:p>
            <a:pPr algn="ctr"/>
            <a:r>
              <a:rPr lang="en-GB" sz="2000" b="1" dirty="0">
                <a:solidFill>
                  <a:srgbClr val="008000"/>
                </a:solidFill>
                <a:latin typeface="Comic Sans MS" charset="0"/>
              </a:rPr>
              <a:t>Drug discovery </a:t>
            </a:r>
          </a:p>
          <a:p>
            <a:pPr algn="ctr"/>
            <a:r>
              <a:rPr lang="en-GB" sz="2000" b="1" dirty="0">
                <a:solidFill>
                  <a:srgbClr val="008000"/>
                </a:solidFill>
                <a:latin typeface="Comic Sans MS" charset="0"/>
              </a:rPr>
              <a:t>screening</a:t>
            </a:r>
          </a:p>
        </p:txBody>
      </p:sp>
      <p:sp>
        <p:nvSpPr>
          <p:cNvPr id="11" name="Text Box 12"/>
          <p:cNvSpPr txBox="1">
            <a:spLocks noChangeArrowheads="1"/>
          </p:cNvSpPr>
          <p:nvPr/>
        </p:nvSpPr>
        <p:spPr bwMode="auto">
          <a:xfrm>
            <a:off x="776303" y="5543550"/>
            <a:ext cx="2020856" cy="707886"/>
          </a:xfrm>
          <a:prstGeom prst="rect">
            <a:avLst/>
          </a:prstGeom>
          <a:noFill/>
          <a:ln w="9525">
            <a:noFill/>
            <a:miter lim="800000"/>
            <a:headEnd/>
            <a:tailEnd/>
          </a:ln>
        </p:spPr>
        <p:txBody>
          <a:bodyPr wrap="none">
            <a:prstTxWarp prst="textNoShape">
              <a:avLst/>
            </a:prstTxWarp>
            <a:spAutoFit/>
          </a:bodyPr>
          <a:lstStyle/>
          <a:p>
            <a:pPr algn="ctr"/>
            <a:r>
              <a:rPr lang="en-GB" sz="2000" b="1" dirty="0">
                <a:solidFill>
                  <a:srgbClr val="008000"/>
                </a:solidFill>
                <a:latin typeface="Comic Sans MS" charset="0"/>
              </a:rPr>
              <a:t>Drug discovery </a:t>
            </a:r>
          </a:p>
          <a:p>
            <a:pPr algn="ctr"/>
            <a:r>
              <a:rPr lang="en-GB" sz="2000" b="1" dirty="0">
                <a:solidFill>
                  <a:srgbClr val="008000"/>
                </a:solidFill>
                <a:latin typeface="Comic Sans MS" charset="0"/>
              </a:rPr>
              <a:t>optimization</a:t>
            </a:r>
          </a:p>
        </p:txBody>
      </p:sp>
      <p:sp>
        <p:nvSpPr>
          <p:cNvPr id="12" name="Text Box 13"/>
          <p:cNvSpPr txBox="1">
            <a:spLocks noChangeArrowheads="1"/>
          </p:cNvSpPr>
          <p:nvPr/>
        </p:nvSpPr>
        <p:spPr bwMode="auto">
          <a:xfrm>
            <a:off x="3348038" y="4005263"/>
            <a:ext cx="2790825" cy="641350"/>
          </a:xfrm>
          <a:prstGeom prst="rect">
            <a:avLst/>
          </a:prstGeom>
          <a:noFill/>
          <a:ln w="9525">
            <a:noFill/>
            <a:miter lim="800000"/>
            <a:headEnd/>
            <a:tailEnd/>
          </a:ln>
        </p:spPr>
        <p:txBody>
          <a:bodyPr>
            <a:prstTxWarp prst="textNoShape">
              <a:avLst/>
            </a:prstTxWarp>
            <a:spAutoFit/>
          </a:bodyPr>
          <a:lstStyle/>
          <a:p>
            <a:pPr algn="ctr"/>
            <a:r>
              <a:rPr lang="it-IT" b="1" dirty="0">
                <a:solidFill>
                  <a:schemeClr val="accent1"/>
                </a:solidFill>
                <a:latin typeface="Comic Sans MS" charset="0"/>
              </a:rPr>
              <a:t>Massima diversità possibile</a:t>
            </a:r>
          </a:p>
        </p:txBody>
      </p:sp>
      <p:sp>
        <p:nvSpPr>
          <p:cNvPr id="13" name="Text Box 14"/>
          <p:cNvSpPr txBox="1">
            <a:spLocks noChangeArrowheads="1"/>
          </p:cNvSpPr>
          <p:nvPr/>
        </p:nvSpPr>
        <p:spPr bwMode="auto">
          <a:xfrm>
            <a:off x="3419475" y="5589588"/>
            <a:ext cx="2790825" cy="366712"/>
          </a:xfrm>
          <a:prstGeom prst="rect">
            <a:avLst/>
          </a:prstGeom>
          <a:noFill/>
          <a:ln w="9525">
            <a:noFill/>
            <a:miter lim="800000"/>
            <a:headEnd/>
            <a:tailEnd/>
          </a:ln>
        </p:spPr>
        <p:txBody>
          <a:bodyPr>
            <a:prstTxWarp prst="textNoShape">
              <a:avLst/>
            </a:prstTxWarp>
            <a:spAutoFit/>
          </a:bodyPr>
          <a:lstStyle/>
          <a:p>
            <a:pPr algn="ctr"/>
            <a:r>
              <a:rPr lang="it-IT" b="1" dirty="0" err="1">
                <a:solidFill>
                  <a:schemeClr val="accent1"/>
                </a:solidFill>
                <a:latin typeface="Comic Sans MS" charset="0"/>
              </a:rPr>
              <a:t>Scaffold</a:t>
            </a:r>
            <a:r>
              <a:rPr lang="it-IT" b="1" dirty="0">
                <a:solidFill>
                  <a:schemeClr val="accent1"/>
                </a:solidFill>
                <a:latin typeface="Comic Sans MS" charset="0"/>
              </a:rPr>
              <a:t> comune</a:t>
            </a:r>
          </a:p>
        </p:txBody>
      </p:sp>
      <p:sp>
        <p:nvSpPr>
          <p:cNvPr id="14" name="Text Box 15"/>
          <p:cNvSpPr txBox="1">
            <a:spLocks noChangeArrowheads="1"/>
          </p:cNvSpPr>
          <p:nvPr/>
        </p:nvSpPr>
        <p:spPr bwMode="auto">
          <a:xfrm>
            <a:off x="6156325" y="4005263"/>
            <a:ext cx="2790825" cy="366712"/>
          </a:xfrm>
          <a:prstGeom prst="rect">
            <a:avLst/>
          </a:prstGeom>
          <a:noFill/>
          <a:ln w="9525">
            <a:noFill/>
            <a:miter lim="800000"/>
            <a:headEnd/>
            <a:tailEnd/>
          </a:ln>
        </p:spPr>
        <p:txBody>
          <a:bodyPr>
            <a:prstTxWarp prst="textNoShape">
              <a:avLst/>
            </a:prstTxWarp>
            <a:spAutoFit/>
          </a:bodyPr>
          <a:lstStyle/>
          <a:p>
            <a:pPr algn="ctr">
              <a:buFont typeface="Arial" charset="0"/>
              <a:buChar char="•"/>
            </a:pPr>
            <a:r>
              <a:rPr lang="it-IT" b="1" dirty="0">
                <a:solidFill>
                  <a:schemeClr val="accent4">
                    <a:lumMod val="50000"/>
                  </a:schemeClr>
                </a:solidFill>
                <a:latin typeface="Comic Sans MS" charset="0"/>
              </a:rPr>
              <a:t> Ricerca dell’hit</a:t>
            </a:r>
          </a:p>
        </p:txBody>
      </p:sp>
      <p:sp>
        <p:nvSpPr>
          <p:cNvPr id="15" name="Text Box 16"/>
          <p:cNvSpPr txBox="1">
            <a:spLocks noChangeArrowheads="1"/>
          </p:cNvSpPr>
          <p:nvPr/>
        </p:nvSpPr>
        <p:spPr bwMode="auto">
          <a:xfrm>
            <a:off x="6054725" y="5327511"/>
            <a:ext cx="3089275" cy="923925"/>
          </a:xfrm>
          <a:prstGeom prst="rect">
            <a:avLst/>
          </a:prstGeom>
          <a:noFill/>
          <a:ln w="9525">
            <a:noFill/>
            <a:miter lim="800000"/>
            <a:headEnd/>
            <a:tailEnd/>
          </a:ln>
        </p:spPr>
        <p:txBody>
          <a:bodyPr>
            <a:prstTxWarp prst="textNoShape">
              <a:avLst/>
            </a:prstTxWarp>
            <a:spAutoFit/>
          </a:bodyPr>
          <a:lstStyle/>
          <a:p>
            <a:pPr algn="ctr">
              <a:buFont typeface="Arial" charset="0"/>
              <a:buChar char="•"/>
            </a:pPr>
            <a:r>
              <a:rPr lang="it-IT" b="1" dirty="0">
                <a:solidFill>
                  <a:schemeClr val="accent5">
                    <a:lumMod val="50000"/>
                  </a:schemeClr>
                </a:solidFill>
                <a:latin typeface="Comic Sans MS" charset="0"/>
              </a:rPr>
              <a:t> Diversità meno ampia,</a:t>
            </a:r>
          </a:p>
          <a:p>
            <a:pPr algn="ctr"/>
            <a:r>
              <a:rPr lang="it-IT" b="1" dirty="0">
                <a:solidFill>
                  <a:schemeClr val="accent5">
                    <a:lumMod val="50000"/>
                  </a:schemeClr>
                </a:solidFill>
                <a:latin typeface="Comic Sans MS" charset="0"/>
              </a:rPr>
              <a:t>ma più mirata</a:t>
            </a:r>
          </a:p>
          <a:p>
            <a:pPr algn="ctr">
              <a:buFont typeface="Arial" charset="0"/>
              <a:buChar char="•"/>
            </a:pPr>
            <a:r>
              <a:rPr lang="it-IT" b="1" dirty="0">
                <a:solidFill>
                  <a:schemeClr val="accent5">
                    <a:lumMod val="50000"/>
                  </a:schemeClr>
                </a:solidFill>
                <a:latin typeface="Comic Sans MS" charset="0"/>
              </a:rPr>
              <a:t> Ricerca del </a:t>
            </a:r>
            <a:r>
              <a:rPr lang="it-IT" b="1" dirty="0" err="1">
                <a:solidFill>
                  <a:schemeClr val="accent5">
                    <a:lumMod val="50000"/>
                  </a:schemeClr>
                </a:solidFill>
                <a:latin typeface="Comic Sans MS" charset="0"/>
              </a:rPr>
              <a:t>lead</a:t>
            </a:r>
            <a:endParaRPr lang="it-IT" b="1" dirty="0">
              <a:solidFill>
                <a:schemeClr val="accent5">
                  <a:lumMod val="50000"/>
                </a:schemeClr>
              </a:solidFill>
              <a:latin typeface="Comic Sans MS"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94079" y="2531672"/>
            <a:ext cx="8116130" cy="3139321"/>
          </a:xfrm>
          <a:prstGeom prst="rect">
            <a:avLst/>
          </a:prstGeom>
          <a:noFill/>
        </p:spPr>
        <p:txBody>
          <a:bodyPr wrap="square" rtlCol="0">
            <a:spAutoFit/>
          </a:bodyPr>
          <a:lstStyle/>
          <a:p>
            <a:pPr algn="just"/>
            <a:r>
              <a:rPr lang="it-IT" dirty="0" smtClean="0">
                <a:solidFill>
                  <a:schemeClr val="tx2">
                    <a:lumMod val="75000"/>
                    <a:lumOff val="25000"/>
                  </a:schemeClr>
                </a:solidFill>
                <a:latin typeface="Arial Black"/>
              </a:rPr>
              <a:t>I vari approcci utilizzati variano solo per l’esecuzione tecnica e per il numero e la quantità di peptidi ottenuti. Tuttavia, </a:t>
            </a:r>
            <a:r>
              <a:rPr lang="it-IT" dirty="0" err="1" smtClean="0">
                <a:solidFill>
                  <a:schemeClr val="tx2">
                    <a:lumMod val="75000"/>
                    <a:lumOff val="25000"/>
                  </a:schemeClr>
                </a:solidFill>
                <a:latin typeface="Arial Black"/>
              </a:rPr>
              <a:t>poichè</a:t>
            </a:r>
            <a:r>
              <a:rPr lang="it-IT" dirty="0" smtClean="0">
                <a:solidFill>
                  <a:schemeClr val="tx2">
                    <a:lumMod val="75000"/>
                    <a:lumOff val="25000"/>
                  </a:schemeClr>
                </a:solidFill>
                <a:latin typeface="Arial Black"/>
              </a:rPr>
              <a:t> i peptidi non sono molto indicati qualora il target finale sia l’ottenimento di un farmaco, una volta identificato il peptide dotato di attività è necessario come vedremo derivare un conveniente composto </a:t>
            </a:r>
            <a:r>
              <a:rPr lang="it-IT" dirty="0" err="1" smtClean="0">
                <a:solidFill>
                  <a:schemeClr val="tx2">
                    <a:lumMod val="75000"/>
                    <a:lumOff val="25000"/>
                  </a:schemeClr>
                </a:solidFill>
                <a:latin typeface="Arial Black"/>
              </a:rPr>
              <a:t>peptidomimetico</a:t>
            </a:r>
            <a:r>
              <a:rPr lang="it-IT" dirty="0" smtClean="0">
                <a:solidFill>
                  <a:schemeClr val="tx2">
                    <a:lumMod val="75000"/>
                    <a:lumOff val="25000"/>
                  </a:schemeClr>
                </a:solidFill>
                <a:latin typeface="Arial Black"/>
              </a:rPr>
              <a:t>. Analoghe considerazioni si devono fare per oligosaccaridi ed </a:t>
            </a:r>
            <a:r>
              <a:rPr lang="it-IT" dirty="0" err="1" smtClean="0">
                <a:solidFill>
                  <a:schemeClr val="tx2">
                    <a:lumMod val="75000"/>
                    <a:lumOff val="25000"/>
                  </a:schemeClr>
                </a:solidFill>
                <a:latin typeface="Arial Black"/>
              </a:rPr>
              <a:t>oligonucleotidi</a:t>
            </a:r>
            <a:r>
              <a:rPr lang="it-IT" dirty="0" smtClean="0">
                <a:solidFill>
                  <a:schemeClr val="tx2">
                    <a:lumMod val="75000"/>
                    <a:lumOff val="25000"/>
                  </a:schemeClr>
                </a:solidFill>
                <a:latin typeface="Arial Black"/>
              </a:rPr>
              <a:t>. Per questa ragione si assemblano direttamente altri </a:t>
            </a:r>
            <a:r>
              <a:rPr lang="it-IT" dirty="0" err="1" smtClean="0">
                <a:solidFill>
                  <a:schemeClr val="tx2">
                    <a:lumMod val="75000"/>
                    <a:lumOff val="25000"/>
                  </a:schemeClr>
                </a:solidFill>
                <a:latin typeface="Arial Black"/>
              </a:rPr>
              <a:t>monomeri</a:t>
            </a:r>
            <a:r>
              <a:rPr lang="it-IT" dirty="0" smtClean="0">
                <a:solidFill>
                  <a:schemeClr val="tx2">
                    <a:lumMod val="75000"/>
                    <a:lumOff val="25000"/>
                  </a:schemeClr>
                </a:solidFill>
                <a:latin typeface="Arial Black"/>
              </a:rPr>
              <a:t> analoghi a quelli naturali ma in grado di mostrare caratteristiche di stabilità metabolica e proprietà farmacocinetiche migliori. </a:t>
            </a:r>
            <a:endParaRPr lang="it-IT" dirty="0">
              <a:solidFill>
                <a:schemeClr val="tx2">
                  <a:lumMod val="75000"/>
                  <a:lumOff val="25000"/>
                </a:schemeClr>
              </a:solidFill>
              <a:latin typeface="Arial Black"/>
            </a:endParaRPr>
          </a:p>
        </p:txBody>
      </p:sp>
      <p:sp>
        <p:nvSpPr>
          <p:cNvPr id="7" name="CasellaDiTesto 6"/>
          <p:cNvSpPr txBox="1"/>
          <p:nvPr/>
        </p:nvSpPr>
        <p:spPr>
          <a:xfrm>
            <a:off x="458714" y="1105032"/>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923343" y="2432772"/>
            <a:ext cx="7478456" cy="1559722"/>
          </a:xfrm>
          <a:prstGeom prst="rect">
            <a:avLst/>
          </a:prstGeom>
        </p:spPr>
      </p:pic>
      <p:sp>
        <p:nvSpPr>
          <p:cNvPr id="7" name="CasellaDiTesto 6"/>
          <p:cNvSpPr txBox="1"/>
          <p:nvPr/>
        </p:nvSpPr>
        <p:spPr>
          <a:xfrm>
            <a:off x="458714" y="987425"/>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
        <p:nvSpPr>
          <p:cNvPr id="8" name="CasellaDiTesto 7"/>
          <p:cNvSpPr txBox="1"/>
          <p:nvPr/>
        </p:nvSpPr>
        <p:spPr>
          <a:xfrm>
            <a:off x="2589598" y="1604826"/>
            <a:ext cx="3414178"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a:t>
            </a:r>
            <a:r>
              <a:rPr lang="it-IT" dirty="0" err="1" smtClean="0">
                <a:solidFill>
                  <a:schemeClr val="tx2">
                    <a:lumMod val="50000"/>
                    <a:lumOff val="50000"/>
                  </a:schemeClr>
                </a:solidFill>
                <a:latin typeface="Arial Black"/>
              </a:rPr>
              <a:t>oligonucleotidi</a:t>
            </a:r>
            <a:endParaRPr lang="it-IT" dirty="0">
              <a:solidFill>
                <a:schemeClr val="tx2">
                  <a:lumMod val="50000"/>
                  <a:lumOff val="50000"/>
                </a:schemeClr>
              </a:solidFill>
              <a:latin typeface="Arial Black"/>
            </a:endParaRPr>
          </a:p>
        </p:txBody>
      </p:sp>
      <p:sp>
        <p:nvSpPr>
          <p:cNvPr id="9" name="CasellaDiTesto 8"/>
          <p:cNvSpPr txBox="1"/>
          <p:nvPr/>
        </p:nvSpPr>
        <p:spPr>
          <a:xfrm>
            <a:off x="857701" y="4592326"/>
            <a:ext cx="7174049" cy="1200329"/>
          </a:xfrm>
          <a:prstGeom prst="rect">
            <a:avLst/>
          </a:prstGeom>
          <a:noFill/>
        </p:spPr>
        <p:txBody>
          <a:bodyPr wrap="square" rtlCol="0">
            <a:spAutoFit/>
          </a:bodyPr>
          <a:lstStyle/>
          <a:p>
            <a:pPr algn="just"/>
            <a:r>
              <a:rPr lang="it-IT" dirty="0" smtClean="0">
                <a:solidFill>
                  <a:schemeClr val="accent1">
                    <a:lumMod val="75000"/>
                  </a:schemeClr>
                </a:solidFill>
                <a:latin typeface="Arial Black"/>
              </a:rPr>
              <a:t>Nel caso degli </a:t>
            </a:r>
            <a:r>
              <a:rPr lang="it-IT" dirty="0" err="1" smtClean="0">
                <a:solidFill>
                  <a:schemeClr val="accent1">
                    <a:lumMod val="75000"/>
                  </a:schemeClr>
                </a:solidFill>
                <a:latin typeface="Arial Black"/>
              </a:rPr>
              <a:t>oligonucleotidi</a:t>
            </a:r>
            <a:r>
              <a:rPr lang="it-IT" dirty="0" smtClean="0">
                <a:solidFill>
                  <a:schemeClr val="accent1">
                    <a:lumMod val="75000"/>
                  </a:schemeClr>
                </a:solidFill>
                <a:latin typeface="Arial Black"/>
              </a:rPr>
              <a:t> una variazione strutturale molto utile per aumentare la stabilità metabolica è stata quella di sostituire l’acido fosforico con l’acido </a:t>
            </a:r>
            <a:r>
              <a:rPr lang="it-IT" dirty="0" err="1" smtClean="0">
                <a:solidFill>
                  <a:schemeClr val="accent1">
                    <a:lumMod val="75000"/>
                  </a:schemeClr>
                </a:solidFill>
                <a:latin typeface="Arial Black"/>
              </a:rPr>
              <a:t>fosfotioico</a:t>
            </a:r>
            <a:r>
              <a:rPr lang="it-IT" dirty="0" smtClean="0">
                <a:solidFill>
                  <a:schemeClr val="accent1">
                    <a:lumMod val="75000"/>
                  </a:schemeClr>
                </a:solidFill>
                <a:latin typeface="Arial Black"/>
              </a:rPr>
              <a:t>. </a:t>
            </a:r>
            <a:endParaRPr lang="it-IT" dirty="0">
              <a:solidFill>
                <a:schemeClr val="accent1">
                  <a:lumMod val="75000"/>
                </a:schemeClr>
              </a:solidFill>
              <a:latin typeface="Arial Black"/>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458714" y="987425"/>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
        <p:nvSpPr>
          <p:cNvPr id="8" name="CasellaDiTesto 7"/>
          <p:cNvSpPr txBox="1"/>
          <p:nvPr/>
        </p:nvSpPr>
        <p:spPr>
          <a:xfrm>
            <a:off x="2589598" y="1604826"/>
            <a:ext cx="3599475"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a:t>
            </a:r>
            <a:r>
              <a:rPr lang="it-IT" dirty="0" err="1" smtClean="0">
                <a:solidFill>
                  <a:schemeClr val="tx2">
                    <a:lumMod val="50000"/>
                    <a:lumOff val="50000"/>
                  </a:schemeClr>
                </a:solidFill>
                <a:latin typeface="Arial Black"/>
              </a:rPr>
              <a:t>peptidomimetici</a:t>
            </a:r>
            <a:endParaRPr lang="it-IT" dirty="0">
              <a:solidFill>
                <a:schemeClr val="tx2">
                  <a:lumMod val="50000"/>
                  <a:lumOff val="50000"/>
                </a:schemeClr>
              </a:solidFill>
              <a:latin typeface="Arial Black"/>
            </a:endParaRPr>
          </a:p>
        </p:txBody>
      </p:sp>
      <p:sp>
        <p:nvSpPr>
          <p:cNvPr id="10" name="CasellaDiTesto 9"/>
          <p:cNvSpPr txBox="1"/>
          <p:nvPr/>
        </p:nvSpPr>
        <p:spPr>
          <a:xfrm>
            <a:off x="985017" y="2186824"/>
            <a:ext cx="7029911" cy="4154983"/>
          </a:xfrm>
          <a:prstGeom prst="rect">
            <a:avLst/>
          </a:prstGeom>
          <a:noFill/>
        </p:spPr>
        <p:txBody>
          <a:bodyPr wrap="square" rtlCol="0">
            <a:spAutoFit/>
          </a:bodyPr>
          <a:lstStyle/>
          <a:p>
            <a:pPr algn="just"/>
            <a:r>
              <a:rPr lang="it-IT" sz="2400" dirty="0" smtClean="0">
                <a:solidFill>
                  <a:srgbClr val="008000"/>
                </a:solidFill>
                <a:latin typeface="Arial Black"/>
              </a:rPr>
              <a:t>I polimeri </a:t>
            </a:r>
            <a:r>
              <a:rPr lang="it-IT" sz="2400" dirty="0" err="1" smtClean="0">
                <a:solidFill>
                  <a:srgbClr val="008000"/>
                </a:solidFill>
                <a:latin typeface="Arial Black"/>
              </a:rPr>
              <a:t>peptidomimetici</a:t>
            </a:r>
            <a:r>
              <a:rPr lang="it-IT" sz="2400" dirty="0" smtClean="0">
                <a:solidFill>
                  <a:srgbClr val="008000"/>
                </a:solidFill>
                <a:latin typeface="Arial Black"/>
              </a:rPr>
              <a:t> hanno struttura che si basa su quella peptica, ma con uno scheletro modificato e di conseguenza ciò modifica anche la configurazione delle catene laterali. </a:t>
            </a:r>
          </a:p>
          <a:p>
            <a:pPr algn="just"/>
            <a:r>
              <a:rPr lang="it-IT" sz="2400" dirty="0" smtClean="0">
                <a:solidFill>
                  <a:srgbClr val="008000"/>
                </a:solidFill>
                <a:latin typeface="Arial Black"/>
              </a:rPr>
              <a:t>Ciò si traduce in una maggiore stabilità alla degradazione proteolitica ed in una modificazione della polarità. In tal modo le proprietà farmacocinetiche possono essere significativamente migliorate.</a:t>
            </a:r>
            <a:r>
              <a:rPr lang="it-IT" sz="2400" b="1" dirty="0" smtClean="0">
                <a:solidFill>
                  <a:srgbClr val="008000"/>
                </a:solidFill>
                <a:latin typeface="Arial Black"/>
              </a:rPr>
              <a:t> </a:t>
            </a:r>
            <a:endParaRPr lang="it-IT" sz="2400" dirty="0" smtClean="0">
              <a:solidFill>
                <a:srgbClr val="008000"/>
              </a:solidFill>
              <a:latin typeface="Arial Black"/>
            </a:endParaRPr>
          </a:p>
          <a:p>
            <a:endParaRPr lang="it-IT" sz="2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458714" y="2441554"/>
            <a:ext cx="4260315" cy="2936096"/>
          </a:xfrm>
          <a:prstGeom prst="rect">
            <a:avLst/>
          </a:prstGeom>
        </p:spPr>
      </p:pic>
      <p:pic>
        <p:nvPicPr>
          <p:cNvPr id="7" name="Immagine 6"/>
          <p:cNvPicPr>
            <a:picLocks noChangeAspect="1"/>
          </p:cNvPicPr>
          <p:nvPr/>
        </p:nvPicPr>
        <p:blipFill>
          <a:blip r:embed="rId3"/>
          <a:stretch>
            <a:fillRect/>
          </a:stretch>
        </p:blipFill>
        <p:spPr>
          <a:xfrm>
            <a:off x="4361229" y="2412959"/>
            <a:ext cx="4575826" cy="2964691"/>
          </a:xfrm>
          <a:prstGeom prst="rect">
            <a:avLst/>
          </a:prstGeom>
        </p:spPr>
      </p:pic>
      <p:sp>
        <p:nvSpPr>
          <p:cNvPr id="8" name="CasellaDiTesto 7"/>
          <p:cNvSpPr txBox="1"/>
          <p:nvPr/>
        </p:nvSpPr>
        <p:spPr>
          <a:xfrm>
            <a:off x="458714" y="987425"/>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
        <p:nvSpPr>
          <p:cNvPr id="9" name="CasellaDiTesto 8"/>
          <p:cNvSpPr txBox="1"/>
          <p:nvPr/>
        </p:nvSpPr>
        <p:spPr>
          <a:xfrm>
            <a:off x="1583448" y="5576398"/>
            <a:ext cx="6550929" cy="369332"/>
          </a:xfrm>
          <a:prstGeom prst="rect">
            <a:avLst/>
          </a:prstGeom>
          <a:noFill/>
        </p:spPr>
        <p:txBody>
          <a:bodyPr wrap="none" rtlCol="0">
            <a:spAutoFit/>
          </a:bodyPr>
          <a:lstStyle/>
          <a:p>
            <a:r>
              <a:rPr lang="it-IT" dirty="0" smtClean="0">
                <a:solidFill>
                  <a:schemeClr val="accent4">
                    <a:lumMod val="50000"/>
                  </a:schemeClr>
                </a:solidFill>
                <a:latin typeface="Arial Black"/>
              </a:rPr>
              <a:t>Classi dei più rappresentativi </a:t>
            </a:r>
            <a:r>
              <a:rPr lang="it-IT" dirty="0" err="1" smtClean="0">
                <a:solidFill>
                  <a:schemeClr val="accent4">
                    <a:lumMod val="50000"/>
                  </a:schemeClr>
                </a:solidFill>
                <a:latin typeface="Arial Black"/>
              </a:rPr>
              <a:t>biopolimeri</a:t>
            </a:r>
            <a:r>
              <a:rPr lang="it-IT" dirty="0" smtClean="0">
                <a:solidFill>
                  <a:schemeClr val="accent4">
                    <a:lumMod val="50000"/>
                  </a:schemeClr>
                </a:solidFill>
                <a:latin typeface="Arial Black"/>
              </a:rPr>
              <a:t> mimetici</a:t>
            </a:r>
            <a:endParaRPr lang="it-IT" dirty="0">
              <a:solidFill>
                <a:schemeClr val="accent4">
                  <a:lumMod val="50000"/>
                </a:schemeClr>
              </a:solidFill>
              <a:latin typeface="Arial Black"/>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7" name="CasellaDiTesto 6"/>
          <p:cNvSpPr txBox="1"/>
          <p:nvPr/>
        </p:nvSpPr>
        <p:spPr>
          <a:xfrm>
            <a:off x="458714" y="1045154"/>
            <a:ext cx="4944833" cy="400110"/>
          </a:xfrm>
          <a:prstGeom prst="rect">
            <a:avLst/>
          </a:prstGeom>
          <a:noFill/>
        </p:spPr>
        <p:txBody>
          <a:bodyPr wrap="none" rtlCol="0">
            <a:spAutoFit/>
          </a:bodyPr>
          <a:lstStyle/>
          <a:p>
            <a:r>
              <a:rPr lang="it-IT" sz="2000" b="1" dirty="0" smtClean="0">
                <a:solidFill>
                  <a:schemeClr val="accent3"/>
                </a:solidFill>
                <a:latin typeface="Arial Black"/>
              </a:rPr>
              <a:t>La </a:t>
            </a:r>
            <a:r>
              <a:rPr lang="it-IT" sz="2000" b="1" dirty="0" err="1" smtClean="0">
                <a:solidFill>
                  <a:schemeClr val="accent3"/>
                </a:solidFill>
                <a:latin typeface="Arial Black"/>
              </a:rPr>
              <a:t>oligomerizzazione</a:t>
            </a:r>
            <a:r>
              <a:rPr lang="it-IT" sz="2000" b="1" dirty="0" smtClean="0">
                <a:solidFill>
                  <a:schemeClr val="accent3"/>
                </a:solidFill>
                <a:latin typeface="Arial Black"/>
              </a:rPr>
              <a:t> di </a:t>
            </a:r>
            <a:r>
              <a:rPr lang="it-IT" sz="2000" b="1" dirty="0" err="1" smtClean="0">
                <a:solidFill>
                  <a:schemeClr val="accent3"/>
                </a:solidFill>
                <a:latin typeface="Arial Black"/>
              </a:rPr>
              <a:t>monomeri</a:t>
            </a:r>
            <a:r>
              <a:rPr lang="it-IT" sz="2000" b="1" dirty="0" smtClean="0">
                <a:solidFill>
                  <a:schemeClr val="accent3"/>
                </a:solidFill>
                <a:latin typeface="Arial Black"/>
              </a:rPr>
              <a:t> </a:t>
            </a:r>
            <a:endParaRPr lang="it-IT" sz="2000" b="1" dirty="0">
              <a:solidFill>
                <a:schemeClr val="accent3"/>
              </a:solidFill>
              <a:latin typeface="Arial Black"/>
            </a:endParaRPr>
          </a:p>
        </p:txBody>
      </p:sp>
      <p:sp>
        <p:nvSpPr>
          <p:cNvPr id="8" name="CasellaDiTesto 7"/>
          <p:cNvSpPr txBox="1"/>
          <p:nvPr/>
        </p:nvSpPr>
        <p:spPr>
          <a:xfrm>
            <a:off x="3026695" y="1420160"/>
            <a:ext cx="2573691"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a:t>
            </a:r>
            <a:r>
              <a:rPr lang="it-IT" dirty="0" err="1" smtClean="0">
                <a:solidFill>
                  <a:schemeClr val="tx2">
                    <a:lumMod val="50000"/>
                    <a:lumOff val="50000"/>
                  </a:schemeClr>
                </a:solidFill>
                <a:latin typeface="Arial Black"/>
              </a:rPr>
              <a:t>peptoidi</a:t>
            </a:r>
            <a:endParaRPr lang="it-IT" dirty="0">
              <a:solidFill>
                <a:schemeClr val="tx2">
                  <a:lumMod val="50000"/>
                  <a:lumOff val="50000"/>
                </a:schemeClr>
              </a:solidFill>
              <a:latin typeface="Arial Black"/>
            </a:endParaRPr>
          </a:p>
        </p:txBody>
      </p:sp>
      <p:sp>
        <p:nvSpPr>
          <p:cNvPr id="11" name="CasellaDiTesto 10"/>
          <p:cNvSpPr txBox="1"/>
          <p:nvPr/>
        </p:nvSpPr>
        <p:spPr>
          <a:xfrm>
            <a:off x="569052" y="2127583"/>
            <a:ext cx="7537247" cy="4247317"/>
          </a:xfrm>
          <a:prstGeom prst="rect">
            <a:avLst/>
          </a:prstGeom>
          <a:noFill/>
        </p:spPr>
        <p:txBody>
          <a:bodyPr wrap="square" rtlCol="0">
            <a:spAutoFit/>
          </a:bodyPr>
          <a:lstStyle/>
          <a:p>
            <a:pPr algn="just"/>
            <a:r>
              <a:rPr lang="it-IT" sz="1400" dirty="0" smtClean="0">
                <a:solidFill>
                  <a:schemeClr val="accent6">
                    <a:lumMod val="75000"/>
                  </a:schemeClr>
                </a:solidFill>
                <a:latin typeface="Arial Black"/>
              </a:rPr>
              <a:t>I </a:t>
            </a:r>
            <a:r>
              <a:rPr lang="it-IT" sz="1400" dirty="0" err="1" smtClean="0">
                <a:solidFill>
                  <a:schemeClr val="accent6">
                    <a:lumMod val="75000"/>
                  </a:schemeClr>
                </a:solidFill>
                <a:latin typeface="Arial Black"/>
              </a:rPr>
              <a:t>peptoidi</a:t>
            </a:r>
            <a:r>
              <a:rPr lang="it-IT" sz="1400" dirty="0" smtClean="0">
                <a:solidFill>
                  <a:schemeClr val="accent6">
                    <a:lumMod val="75000"/>
                  </a:schemeClr>
                </a:solidFill>
                <a:latin typeface="Arial Black"/>
              </a:rPr>
              <a:t> sono </a:t>
            </a:r>
            <a:r>
              <a:rPr lang="it-IT" sz="1400" dirty="0" err="1" smtClean="0">
                <a:solidFill>
                  <a:schemeClr val="accent6">
                    <a:lumMod val="75000"/>
                  </a:schemeClr>
                </a:solidFill>
                <a:latin typeface="Arial Black"/>
              </a:rPr>
              <a:t>oligoglicine</a:t>
            </a:r>
            <a:r>
              <a:rPr lang="it-IT" sz="1400" dirty="0" smtClean="0">
                <a:solidFill>
                  <a:schemeClr val="accent6">
                    <a:lumMod val="75000"/>
                  </a:schemeClr>
                </a:solidFill>
                <a:latin typeface="Arial Black"/>
              </a:rPr>
              <a:t> </a:t>
            </a:r>
            <a:r>
              <a:rPr lang="it-IT" sz="1400" dirty="0" err="1" smtClean="0">
                <a:solidFill>
                  <a:schemeClr val="accent6">
                    <a:lumMod val="75000"/>
                  </a:schemeClr>
                </a:solidFill>
                <a:latin typeface="Arial Black"/>
              </a:rPr>
              <a:t>N-sostituite</a:t>
            </a:r>
            <a:r>
              <a:rPr lang="it-IT" sz="1400" dirty="0" smtClean="0">
                <a:solidFill>
                  <a:schemeClr val="accent6">
                    <a:lumMod val="75000"/>
                  </a:schemeClr>
                </a:solidFill>
                <a:latin typeface="Arial Black"/>
              </a:rPr>
              <a:t>. Ciò significa che a differenza dei peptidi, le catene laterali non sono connesse ai carboni </a:t>
            </a:r>
            <a:r>
              <a:rPr lang="it-IT" sz="1400" dirty="0" smtClean="0">
                <a:solidFill>
                  <a:schemeClr val="accent6">
                    <a:lumMod val="75000"/>
                  </a:schemeClr>
                </a:solidFill>
                <a:latin typeface="Arial Black"/>
                <a:sym typeface="Symbol"/>
              </a:rPr>
              <a:t></a:t>
            </a:r>
            <a:r>
              <a:rPr lang="it-IT" sz="1400" dirty="0" smtClean="0">
                <a:solidFill>
                  <a:schemeClr val="accent6">
                    <a:lumMod val="75000"/>
                  </a:schemeClr>
                </a:solidFill>
                <a:latin typeface="Arial Black"/>
              </a:rPr>
              <a:t>, bensì sono attaccate all’atomo di azoto ammidico. Il risultato è un polimero </a:t>
            </a:r>
            <a:r>
              <a:rPr lang="it-IT" sz="1400" dirty="0" err="1" smtClean="0">
                <a:solidFill>
                  <a:schemeClr val="accent6">
                    <a:lumMod val="75000"/>
                  </a:schemeClr>
                </a:solidFill>
                <a:latin typeface="Arial Black"/>
              </a:rPr>
              <a:t>achirale</a:t>
            </a:r>
            <a:r>
              <a:rPr lang="it-IT" sz="1400" dirty="0" smtClean="0">
                <a:solidFill>
                  <a:schemeClr val="accent6">
                    <a:lumMod val="75000"/>
                  </a:schemeClr>
                </a:solidFill>
                <a:latin typeface="Arial Black"/>
              </a:rPr>
              <a:t> dotato di un elevato grado di resistenza alle </a:t>
            </a:r>
            <a:r>
              <a:rPr lang="it-IT" sz="1400" dirty="0" err="1" smtClean="0">
                <a:solidFill>
                  <a:schemeClr val="accent6">
                    <a:lumMod val="75000"/>
                  </a:schemeClr>
                </a:solidFill>
                <a:latin typeface="Arial Black"/>
              </a:rPr>
              <a:t>proteasi</a:t>
            </a:r>
            <a:r>
              <a:rPr lang="it-IT" sz="1400" dirty="0" smtClean="0">
                <a:solidFill>
                  <a:schemeClr val="accent6">
                    <a:lumMod val="75000"/>
                  </a:schemeClr>
                </a:solidFill>
                <a:latin typeface="Arial Black"/>
              </a:rPr>
              <a:t>. La sintesi originale dei </a:t>
            </a:r>
            <a:r>
              <a:rPr lang="it-IT" sz="1400" dirty="0" err="1" smtClean="0">
                <a:solidFill>
                  <a:schemeClr val="accent6">
                    <a:lumMod val="75000"/>
                  </a:schemeClr>
                </a:solidFill>
                <a:latin typeface="Arial Black"/>
              </a:rPr>
              <a:t>peptoidi</a:t>
            </a:r>
            <a:r>
              <a:rPr lang="it-IT" sz="1400" dirty="0" smtClean="0">
                <a:solidFill>
                  <a:schemeClr val="accent6">
                    <a:lumMod val="75000"/>
                  </a:schemeClr>
                </a:solidFill>
                <a:latin typeface="Arial Black"/>
              </a:rPr>
              <a:t> utilizza </a:t>
            </a:r>
            <a:r>
              <a:rPr lang="it-IT" sz="1400" dirty="0" err="1" smtClean="0">
                <a:solidFill>
                  <a:schemeClr val="accent6">
                    <a:lumMod val="75000"/>
                  </a:schemeClr>
                </a:solidFill>
                <a:latin typeface="Arial Black"/>
              </a:rPr>
              <a:t>n-alchilglicine</a:t>
            </a:r>
            <a:r>
              <a:rPr lang="it-IT" sz="1400" dirty="0" smtClean="0">
                <a:solidFill>
                  <a:schemeClr val="accent6">
                    <a:lumMod val="75000"/>
                  </a:schemeClr>
                </a:solidFill>
                <a:latin typeface="Arial Black"/>
              </a:rPr>
              <a:t> 9-fluorenilmetossicarbonil (</a:t>
            </a:r>
            <a:r>
              <a:rPr lang="it-IT" sz="1400" dirty="0" err="1" smtClean="0">
                <a:solidFill>
                  <a:schemeClr val="accent6">
                    <a:lumMod val="75000"/>
                  </a:schemeClr>
                </a:solidFill>
                <a:latin typeface="Arial Black"/>
              </a:rPr>
              <a:t>Fmoc</a:t>
            </a:r>
            <a:r>
              <a:rPr lang="it-IT" sz="1400" dirty="0" smtClean="0">
                <a:solidFill>
                  <a:schemeClr val="accent6">
                    <a:lumMod val="75000"/>
                  </a:schemeClr>
                </a:solidFill>
                <a:latin typeface="Arial Black"/>
              </a:rPr>
              <a:t>) protette, sintetizzate con uno schema di sintesi piuttosto laborioso. Più recentemente è stata messa a punto una procedura più elegante, basata su due </a:t>
            </a:r>
            <a:r>
              <a:rPr lang="it-IT" sz="1400" dirty="0" err="1" smtClean="0">
                <a:solidFill>
                  <a:schemeClr val="accent6">
                    <a:lumMod val="75000"/>
                  </a:schemeClr>
                </a:solidFill>
                <a:latin typeface="Arial Black"/>
              </a:rPr>
              <a:t>step</a:t>
            </a:r>
            <a:r>
              <a:rPr lang="it-IT" sz="1400" dirty="0" smtClean="0">
                <a:solidFill>
                  <a:schemeClr val="accent6">
                    <a:lumMod val="75000"/>
                  </a:schemeClr>
                </a:solidFill>
                <a:latin typeface="Arial Black"/>
              </a:rPr>
              <a:t> sintetici. Nel primo step si forma un legame amidico tramite l’uso di acido </a:t>
            </a:r>
            <a:r>
              <a:rPr lang="it-IT" sz="1400" dirty="0" smtClean="0">
                <a:solidFill>
                  <a:schemeClr val="accent6">
                    <a:lumMod val="75000"/>
                  </a:schemeClr>
                </a:solidFill>
                <a:latin typeface="Arial Black"/>
                <a:sym typeface="Symbol"/>
              </a:rPr>
              <a:t></a:t>
            </a:r>
            <a:r>
              <a:rPr lang="it-IT" sz="1400" dirty="0" smtClean="0">
                <a:solidFill>
                  <a:schemeClr val="accent6">
                    <a:lumMod val="75000"/>
                  </a:schemeClr>
                </a:solidFill>
                <a:latin typeface="Arial Black"/>
              </a:rPr>
              <a:t>-bromoacetico e 1,3-diisopropilcarbodiimide (DIC) come attivatore. L’atomo di bromo viene quindi sostituito da un’opportuna ammina primaria. Si forma un’alchilglicina secondaria che viene fatta nuovamente reagire con  acido </a:t>
            </a:r>
            <a:r>
              <a:rPr lang="it-IT" sz="1400" dirty="0" smtClean="0">
                <a:solidFill>
                  <a:schemeClr val="accent6">
                    <a:lumMod val="75000"/>
                  </a:schemeClr>
                </a:solidFill>
                <a:latin typeface="Arial Black"/>
                <a:sym typeface="Symbol"/>
              </a:rPr>
              <a:t></a:t>
            </a:r>
            <a:r>
              <a:rPr lang="it-IT" sz="1400" dirty="0" smtClean="0">
                <a:solidFill>
                  <a:schemeClr val="accent6">
                    <a:lumMod val="75000"/>
                  </a:schemeClr>
                </a:solidFill>
                <a:latin typeface="Arial Black"/>
              </a:rPr>
              <a:t>-bromoacetico. Questa strategia del “</a:t>
            </a:r>
            <a:r>
              <a:rPr lang="it-IT" sz="1400" dirty="0" err="1" smtClean="0">
                <a:solidFill>
                  <a:schemeClr val="accent6">
                    <a:lumMod val="75000"/>
                  </a:schemeClr>
                </a:solidFill>
                <a:latin typeface="Arial Black"/>
              </a:rPr>
              <a:t>submonomero</a:t>
            </a:r>
            <a:r>
              <a:rPr lang="it-IT" sz="1400" dirty="0" smtClean="0">
                <a:solidFill>
                  <a:schemeClr val="accent6">
                    <a:lumMod val="75000"/>
                  </a:schemeClr>
                </a:solidFill>
                <a:latin typeface="Arial Black"/>
              </a:rPr>
              <a:t>” ha diversi vantaggi:</a:t>
            </a:r>
          </a:p>
          <a:p>
            <a:pPr lvl="0" algn="just"/>
            <a:r>
              <a:rPr lang="it-IT" sz="1400" dirty="0" smtClean="0">
                <a:solidFill>
                  <a:schemeClr val="accent6">
                    <a:lumMod val="75000"/>
                  </a:schemeClr>
                </a:solidFill>
                <a:latin typeface="Arial Black"/>
              </a:rPr>
              <a:t>Non si richiedono gruppi proteggenti</a:t>
            </a:r>
          </a:p>
          <a:p>
            <a:pPr lvl="0" algn="just"/>
            <a:r>
              <a:rPr lang="en-GB" sz="1400" dirty="0" smtClean="0">
                <a:solidFill>
                  <a:schemeClr val="accent6">
                    <a:lumMod val="75000"/>
                  </a:schemeClr>
                </a:solidFill>
                <a:latin typeface="Arial Black"/>
              </a:rPr>
              <a:t>I building block </a:t>
            </a:r>
            <a:r>
              <a:rPr lang="en-GB" sz="1400" dirty="0" err="1" smtClean="0">
                <a:solidFill>
                  <a:schemeClr val="accent6">
                    <a:lumMod val="75000"/>
                  </a:schemeClr>
                </a:solidFill>
                <a:latin typeface="Arial Black"/>
              </a:rPr>
              <a:t>sono</a:t>
            </a:r>
            <a:r>
              <a:rPr lang="en-GB" sz="1400" dirty="0" smtClean="0">
                <a:solidFill>
                  <a:schemeClr val="accent6">
                    <a:lumMod val="75000"/>
                  </a:schemeClr>
                </a:solidFill>
                <a:latin typeface="Arial Black"/>
              </a:rPr>
              <a:t> </a:t>
            </a:r>
            <a:r>
              <a:rPr lang="en-GB" sz="1400" dirty="0" err="1" smtClean="0">
                <a:solidFill>
                  <a:schemeClr val="accent6">
                    <a:lumMod val="75000"/>
                  </a:schemeClr>
                </a:solidFill>
                <a:latin typeface="Arial Black"/>
              </a:rPr>
              <a:t>achirali</a:t>
            </a:r>
            <a:endParaRPr lang="it-IT" sz="1400" dirty="0" smtClean="0">
              <a:solidFill>
                <a:schemeClr val="accent6">
                  <a:lumMod val="75000"/>
                </a:schemeClr>
              </a:solidFill>
              <a:latin typeface="Arial Black"/>
            </a:endParaRPr>
          </a:p>
          <a:p>
            <a:pPr lvl="0" algn="just"/>
            <a:r>
              <a:rPr lang="it-IT" sz="1400" dirty="0" smtClean="0">
                <a:solidFill>
                  <a:schemeClr val="accent6">
                    <a:lumMod val="75000"/>
                  </a:schemeClr>
                </a:solidFill>
                <a:latin typeface="Arial Black"/>
              </a:rPr>
              <a:t>I building block sono commercialmente disponibili</a:t>
            </a:r>
          </a:p>
          <a:p>
            <a:pPr lvl="0" algn="just"/>
            <a:r>
              <a:rPr lang="it-IT" sz="1400" dirty="0" smtClean="0">
                <a:solidFill>
                  <a:schemeClr val="accent6">
                    <a:lumMod val="75000"/>
                  </a:schemeClr>
                </a:solidFill>
                <a:latin typeface="Arial Black"/>
              </a:rPr>
              <a:t>Le reazioni di </a:t>
            </a:r>
            <a:r>
              <a:rPr lang="it-IT" sz="1400" dirty="0" err="1" smtClean="0">
                <a:solidFill>
                  <a:schemeClr val="accent6">
                    <a:lumMod val="75000"/>
                  </a:schemeClr>
                </a:solidFill>
                <a:latin typeface="Arial Black"/>
              </a:rPr>
              <a:t>coupling</a:t>
            </a:r>
            <a:r>
              <a:rPr lang="it-IT" sz="1400" dirty="0" smtClean="0">
                <a:solidFill>
                  <a:schemeClr val="accent6">
                    <a:lumMod val="75000"/>
                  </a:schemeClr>
                </a:solidFill>
                <a:latin typeface="Arial Black"/>
              </a:rPr>
              <a:t> hanno resa elevata</a:t>
            </a:r>
          </a:p>
          <a:p>
            <a:pPr lvl="0" algn="just"/>
            <a:r>
              <a:rPr lang="it-IT" sz="1400" dirty="0" smtClean="0">
                <a:solidFill>
                  <a:schemeClr val="accent6">
                    <a:lumMod val="75000"/>
                  </a:schemeClr>
                </a:solidFill>
                <a:latin typeface="Arial Black"/>
              </a:rPr>
              <a:t>Le procedure di sintesi possono essere automatizzate.</a:t>
            </a:r>
          </a:p>
          <a:p>
            <a:endParaRPr lang="it-IT"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620303" y="1615451"/>
            <a:ext cx="7867557" cy="3674977"/>
          </a:xfrm>
          <a:prstGeom prst="rect">
            <a:avLst/>
          </a:prstGeom>
        </p:spPr>
      </p:pic>
      <p:pic>
        <p:nvPicPr>
          <p:cNvPr id="8" name="Immagine 7"/>
          <p:cNvPicPr>
            <a:picLocks noChangeAspect="1"/>
          </p:cNvPicPr>
          <p:nvPr/>
        </p:nvPicPr>
        <p:blipFill>
          <a:blip r:embed="rId3"/>
          <a:stretch>
            <a:fillRect/>
          </a:stretch>
        </p:blipFill>
        <p:spPr>
          <a:xfrm>
            <a:off x="500958" y="5442415"/>
            <a:ext cx="8567352" cy="1241065"/>
          </a:xfrm>
          <a:prstGeom prst="rect">
            <a:avLst/>
          </a:prstGeom>
        </p:spPr>
      </p:pic>
      <p:sp>
        <p:nvSpPr>
          <p:cNvPr id="10" name="CasellaDiTesto 9"/>
          <p:cNvSpPr txBox="1"/>
          <p:nvPr/>
        </p:nvSpPr>
        <p:spPr>
          <a:xfrm>
            <a:off x="3133908" y="1050828"/>
            <a:ext cx="2573691"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a:t>
            </a:r>
            <a:r>
              <a:rPr lang="it-IT" dirty="0" err="1" smtClean="0">
                <a:solidFill>
                  <a:schemeClr val="tx2">
                    <a:lumMod val="50000"/>
                    <a:lumOff val="50000"/>
                  </a:schemeClr>
                </a:solidFill>
                <a:latin typeface="Arial Black"/>
              </a:rPr>
              <a:t>peptoidi</a:t>
            </a:r>
            <a:endParaRPr lang="it-IT" dirty="0">
              <a:solidFill>
                <a:schemeClr val="tx2">
                  <a:lumMod val="50000"/>
                  <a:lumOff val="50000"/>
                </a:schemeClr>
              </a:solidFill>
              <a:latin typeface="Arial Black"/>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31091" y="1558590"/>
            <a:ext cx="8609828" cy="2246769"/>
          </a:xfrm>
          <a:prstGeom prst="rect">
            <a:avLst/>
          </a:prstGeom>
          <a:noFill/>
        </p:spPr>
        <p:txBody>
          <a:bodyPr wrap="square" rtlCol="0">
            <a:spAutoFit/>
          </a:bodyPr>
          <a:lstStyle/>
          <a:p>
            <a:pPr algn="just"/>
            <a:r>
              <a:rPr lang="it-IT" sz="1400" dirty="0" smtClean="0">
                <a:solidFill>
                  <a:schemeClr val="accent1">
                    <a:lumMod val="75000"/>
                  </a:schemeClr>
                </a:solidFill>
                <a:latin typeface="Arial Black"/>
              </a:rPr>
              <a:t>Rappresentano un’altra possibilità di sintetizzare librerie di composti proteasi-resistenti su base polimerica. Si utilizzano come building </a:t>
            </a:r>
            <a:r>
              <a:rPr lang="it-IT" sz="1400" dirty="0" err="1" smtClean="0">
                <a:solidFill>
                  <a:schemeClr val="accent1">
                    <a:lumMod val="75000"/>
                  </a:schemeClr>
                </a:solidFill>
                <a:latin typeface="Arial Black"/>
              </a:rPr>
              <a:t>blocks</a:t>
            </a:r>
            <a:r>
              <a:rPr lang="it-IT" sz="1400" dirty="0" smtClean="0">
                <a:solidFill>
                  <a:schemeClr val="accent1">
                    <a:lumMod val="75000"/>
                  </a:schemeClr>
                </a:solidFill>
                <a:latin typeface="Arial Black"/>
              </a:rPr>
              <a:t> </a:t>
            </a:r>
            <a:r>
              <a:rPr lang="it-IT" sz="1400" dirty="0" err="1" smtClean="0">
                <a:solidFill>
                  <a:schemeClr val="accent1">
                    <a:lumMod val="75000"/>
                  </a:schemeClr>
                </a:solidFill>
                <a:latin typeface="Arial Black"/>
              </a:rPr>
              <a:t>monomeri</a:t>
            </a:r>
            <a:r>
              <a:rPr lang="it-IT" sz="1400" dirty="0" smtClean="0">
                <a:solidFill>
                  <a:schemeClr val="accent1">
                    <a:lumMod val="75000"/>
                  </a:schemeClr>
                </a:solidFill>
                <a:latin typeface="Arial Black"/>
              </a:rPr>
              <a:t>  del </a:t>
            </a:r>
            <a:r>
              <a:rPr lang="it-IT" sz="1400" dirty="0" err="1" smtClean="0">
                <a:solidFill>
                  <a:schemeClr val="accent1">
                    <a:lumMod val="75000"/>
                  </a:schemeClr>
                </a:solidFill>
                <a:latin typeface="Arial Black"/>
              </a:rPr>
              <a:t>p-nitrofenilcarbonato</a:t>
            </a:r>
            <a:r>
              <a:rPr lang="it-IT" sz="1400" dirty="0" smtClean="0">
                <a:solidFill>
                  <a:schemeClr val="accent1">
                    <a:lumMod val="75000"/>
                  </a:schemeClr>
                </a:solidFill>
                <a:latin typeface="Arial Black"/>
              </a:rPr>
              <a:t> </a:t>
            </a:r>
            <a:r>
              <a:rPr lang="it-IT" sz="1400" dirty="0" err="1" smtClean="0">
                <a:solidFill>
                  <a:schemeClr val="accent1">
                    <a:lumMod val="75000"/>
                  </a:schemeClr>
                </a:solidFill>
                <a:latin typeface="Arial Black"/>
              </a:rPr>
              <a:t>N-protetto</a:t>
            </a:r>
            <a:r>
              <a:rPr lang="it-IT" sz="1400" dirty="0" smtClean="0">
                <a:solidFill>
                  <a:schemeClr val="accent1">
                    <a:lumMod val="75000"/>
                  </a:schemeClr>
                </a:solidFill>
                <a:latin typeface="Arial Black"/>
              </a:rPr>
              <a:t>, sintetizzati a partire dai corrispondenti aminoacidi (Figura 3.4). Questi </a:t>
            </a:r>
            <a:r>
              <a:rPr lang="it-IT" sz="1400" dirty="0" err="1" smtClean="0">
                <a:solidFill>
                  <a:schemeClr val="accent1">
                    <a:lumMod val="75000"/>
                  </a:schemeClr>
                </a:solidFill>
                <a:latin typeface="Arial Black"/>
              </a:rPr>
              <a:t>monomeri</a:t>
            </a:r>
            <a:r>
              <a:rPr lang="it-IT" sz="1400" dirty="0" smtClean="0">
                <a:solidFill>
                  <a:schemeClr val="accent1">
                    <a:lumMod val="75000"/>
                  </a:schemeClr>
                </a:solidFill>
                <a:latin typeface="Arial Black"/>
              </a:rPr>
              <a:t> possono essere direttamente legati alla resina </a:t>
            </a:r>
            <a:r>
              <a:rPr lang="it-IT" sz="1400" dirty="0" err="1" smtClean="0">
                <a:solidFill>
                  <a:schemeClr val="accent1">
                    <a:lumMod val="75000"/>
                  </a:schemeClr>
                </a:solidFill>
                <a:latin typeface="Arial Black"/>
              </a:rPr>
              <a:t>amidica</a:t>
            </a:r>
            <a:r>
              <a:rPr lang="it-IT" sz="1400" dirty="0" smtClean="0">
                <a:solidFill>
                  <a:schemeClr val="accent1">
                    <a:lumMod val="75000"/>
                  </a:schemeClr>
                </a:solidFill>
                <a:latin typeface="Arial Black"/>
              </a:rPr>
              <a:t> di </a:t>
            </a:r>
            <a:r>
              <a:rPr lang="it-IT" sz="1400" dirty="0" err="1" smtClean="0">
                <a:solidFill>
                  <a:schemeClr val="accent1">
                    <a:lumMod val="75000"/>
                  </a:schemeClr>
                </a:solidFill>
                <a:latin typeface="Arial Black"/>
              </a:rPr>
              <a:t>Rink</a:t>
            </a:r>
            <a:r>
              <a:rPr lang="it-IT" sz="1400" dirty="0" smtClean="0">
                <a:solidFill>
                  <a:schemeClr val="accent1">
                    <a:lumMod val="75000"/>
                  </a:schemeClr>
                </a:solidFill>
                <a:latin typeface="Arial Black"/>
              </a:rPr>
              <a:t> attraverso l’attivazione con 1-idrossibenzotriazolo (</a:t>
            </a:r>
            <a:r>
              <a:rPr lang="it-IT" sz="1400" dirty="0" err="1" smtClean="0">
                <a:solidFill>
                  <a:schemeClr val="accent1">
                    <a:lumMod val="75000"/>
                  </a:schemeClr>
                </a:solidFill>
                <a:latin typeface="Arial Black"/>
              </a:rPr>
              <a:t>HOBt</a:t>
            </a:r>
            <a:r>
              <a:rPr lang="it-IT" sz="1400" dirty="0" smtClean="0">
                <a:solidFill>
                  <a:schemeClr val="accent1">
                    <a:lumMod val="75000"/>
                  </a:schemeClr>
                </a:solidFill>
                <a:latin typeface="Arial Black"/>
              </a:rPr>
              <a:t>). Se viene usato </a:t>
            </a:r>
            <a:r>
              <a:rPr lang="it-IT" sz="1400" dirty="0" err="1" smtClean="0">
                <a:solidFill>
                  <a:schemeClr val="accent1">
                    <a:lumMod val="75000"/>
                  </a:schemeClr>
                </a:solidFill>
                <a:latin typeface="Arial Black"/>
              </a:rPr>
              <a:t>Fmoc</a:t>
            </a:r>
            <a:r>
              <a:rPr lang="it-IT" sz="1400" dirty="0" smtClean="0">
                <a:solidFill>
                  <a:schemeClr val="accent1">
                    <a:lumMod val="75000"/>
                  </a:schemeClr>
                </a:solidFill>
                <a:latin typeface="Arial Black"/>
              </a:rPr>
              <a:t> come gruppo proteggente, questo può essere rimosso con </a:t>
            </a:r>
            <a:r>
              <a:rPr lang="it-IT" sz="1400" dirty="0" err="1" smtClean="0">
                <a:solidFill>
                  <a:schemeClr val="accent1">
                    <a:lumMod val="75000"/>
                  </a:schemeClr>
                </a:solidFill>
                <a:latin typeface="Arial Black"/>
              </a:rPr>
              <a:t>piperidina</a:t>
            </a:r>
            <a:r>
              <a:rPr lang="it-IT" sz="1400" dirty="0" smtClean="0">
                <a:solidFill>
                  <a:schemeClr val="accent1">
                    <a:lumMod val="75000"/>
                  </a:schemeClr>
                </a:solidFill>
                <a:latin typeface="Arial Black"/>
              </a:rPr>
              <a:t>, analogamente a ciò che avviene in sintesi peptidica. E’ inoltre possibile utilizzare un gruppo proteggente </a:t>
            </a:r>
            <a:r>
              <a:rPr lang="it-IT" sz="1400" dirty="0" err="1" smtClean="0">
                <a:solidFill>
                  <a:schemeClr val="accent1">
                    <a:lumMod val="75000"/>
                  </a:schemeClr>
                </a:solidFill>
                <a:latin typeface="Arial Black"/>
              </a:rPr>
              <a:t>fotolabile</a:t>
            </a:r>
            <a:r>
              <a:rPr lang="it-IT" sz="1400" dirty="0" smtClean="0">
                <a:solidFill>
                  <a:schemeClr val="accent1">
                    <a:lumMod val="75000"/>
                  </a:schemeClr>
                </a:solidFill>
                <a:latin typeface="Arial Black"/>
              </a:rPr>
              <a:t> come il 6-nitroveratrilossicarbonilico. In tal modo la libreria può essere costruita come una </a:t>
            </a:r>
            <a:r>
              <a:rPr lang="it-IT" sz="1400" dirty="0" err="1" smtClean="0">
                <a:solidFill>
                  <a:schemeClr val="accent1">
                    <a:lumMod val="75000"/>
                  </a:schemeClr>
                </a:solidFill>
                <a:latin typeface="Arial Black"/>
              </a:rPr>
              <a:t>spatially</a:t>
            </a:r>
            <a:r>
              <a:rPr lang="it-IT" sz="1400" dirty="0" smtClean="0">
                <a:solidFill>
                  <a:schemeClr val="accent1">
                    <a:lumMod val="75000"/>
                  </a:schemeClr>
                </a:solidFill>
                <a:latin typeface="Arial Black"/>
              </a:rPr>
              <a:t> </a:t>
            </a:r>
            <a:r>
              <a:rPr lang="it-IT" sz="1400" dirty="0" err="1" smtClean="0">
                <a:solidFill>
                  <a:schemeClr val="accent1">
                    <a:lumMod val="75000"/>
                  </a:schemeClr>
                </a:solidFill>
                <a:latin typeface="Arial Black"/>
              </a:rPr>
              <a:t>addressable</a:t>
            </a:r>
            <a:r>
              <a:rPr lang="it-IT" sz="1400" dirty="0" smtClean="0">
                <a:solidFill>
                  <a:schemeClr val="accent1">
                    <a:lumMod val="75000"/>
                  </a:schemeClr>
                </a:solidFill>
                <a:latin typeface="Arial Black"/>
              </a:rPr>
              <a:t> </a:t>
            </a:r>
            <a:r>
              <a:rPr lang="it-IT" sz="1400" dirty="0" err="1" smtClean="0">
                <a:solidFill>
                  <a:schemeClr val="accent1">
                    <a:lumMod val="75000"/>
                  </a:schemeClr>
                </a:solidFill>
                <a:latin typeface="Arial Black"/>
              </a:rPr>
              <a:t>parallel</a:t>
            </a:r>
            <a:r>
              <a:rPr lang="it-IT" sz="1400" dirty="0" smtClean="0">
                <a:solidFill>
                  <a:schemeClr val="accent1">
                    <a:lumMod val="75000"/>
                  </a:schemeClr>
                </a:solidFill>
                <a:latin typeface="Arial Black"/>
              </a:rPr>
              <a:t> </a:t>
            </a:r>
            <a:r>
              <a:rPr lang="it-IT" sz="1400" dirty="0" err="1" smtClean="0">
                <a:solidFill>
                  <a:schemeClr val="accent1">
                    <a:lumMod val="75000"/>
                  </a:schemeClr>
                </a:solidFill>
                <a:latin typeface="Arial Black"/>
              </a:rPr>
              <a:t>library</a:t>
            </a:r>
            <a:r>
              <a:rPr lang="it-IT" sz="1400" dirty="0" smtClean="0">
                <a:solidFill>
                  <a:schemeClr val="accent1">
                    <a:lumMod val="75000"/>
                  </a:schemeClr>
                </a:solidFill>
                <a:latin typeface="Arial Black"/>
              </a:rPr>
              <a:t> con la tecnica fotolitografica. </a:t>
            </a:r>
            <a:endParaRPr lang="it-IT" sz="1400" dirty="0">
              <a:solidFill>
                <a:schemeClr val="accent1">
                  <a:lumMod val="75000"/>
                </a:schemeClr>
              </a:solidFill>
              <a:latin typeface="Arial Black"/>
            </a:endParaRPr>
          </a:p>
        </p:txBody>
      </p:sp>
      <p:sp>
        <p:nvSpPr>
          <p:cNvPr id="7" name="CasellaDiTesto 6"/>
          <p:cNvSpPr txBox="1"/>
          <p:nvPr/>
        </p:nvSpPr>
        <p:spPr>
          <a:xfrm>
            <a:off x="2639081" y="1050828"/>
            <a:ext cx="3710947"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a:t>
            </a:r>
            <a:r>
              <a:rPr lang="it-IT" dirty="0" err="1" smtClean="0">
                <a:solidFill>
                  <a:schemeClr val="tx2">
                    <a:lumMod val="50000"/>
                    <a:lumOff val="50000"/>
                  </a:schemeClr>
                </a:solidFill>
                <a:latin typeface="Arial Black"/>
              </a:rPr>
              <a:t>Oligocarbammati</a:t>
            </a:r>
            <a:endParaRPr lang="it-IT" dirty="0">
              <a:solidFill>
                <a:schemeClr val="tx2">
                  <a:lumMod val="50000"/>
                  <a:lumOff val="50000"/>
                </a:schemeClr>
              </a:solidFill>
              <a:latin typeface="Arial Black"/>
            </a:endParaRPr>
          </a:p>
        </p:txBody>
      </p:sp>
      <p:pic>
        <p:nvPicPr>
          <p:cNvPr id="8" name="Immagine 7"/>
          <p:cNvPicPr>
            <a:picLocks noChangeAspect="1"/>
          </p:cNvPicPr>
          <p:nvPr/>
        </p:nvPicPr>
        <p:blipFill>
          <a:blip r:embed="rId2"/>
          <a:stretch>
            <a:fillRect/>
          </a:stretch>
        </p:blipFill>
        <p:spPr>
          <a:xfrm>
            <a:off x="881801" y="3890362"/>
            <a:ext cx="7076675" cy="296763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2639081" y="1050828"/>
            <a:ext cx="2958149"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Carboidrati</a:t>
            </a:r>
            <a:endParaRPr lang="it-IT" dirty="0">
              <a:solidFill>
                <a:schemeClr val="tx2">
                  <a:lumMod val="50000"/>
                  <a:lumOff val="50000"/>
                </a:schemeClr>
              </a:solidFill>
              <a:latin typeface="Arial Black"/>
            </a:endParaRPr>
          </a:p>
        </p:txBody>
      </p:sp>
      <p:sp>
        <p:nvSpPr>
          <p:cNvPr id="7" name="CasellaDiTesto 6"/>
          <p:cNvSpPr txBox="1"/>
          <p:nvPr/>
        </p:nvSpPr>
        <p:spPr>
          <a:xfrm>
            <a:off x="763276" y="1502687"/>
            <a:ext cx="7028955" cy="5016759"/>
          </a:xfrm>
          <a:prstGeom prst="rect">
            <a:avLst/>
          </a:prstGeom>
          <a:noFill/>
        </p:spPr>
        <p:txBody>
          <a:bodyPr wrap="square" rtlCol="0">
            <a:spAutoFit/>
          </a:bodyPr>
          <a:lstStyle/>
          <a:p>
            <a:pPr algn="just"/>
            <a:r>
              <a:rPr lang="it-IT" sz="1600" dirty="0" smtClean="0">
                <a:solidFill>
                  <a:schemeClr val="tx2">
                    <a:lumMod val="50000"/>
                    <a:lumOff val="50000"/>
                  </a:schemeClr>
                </a:solidFill>
                <a:latin typeface="Arial Black"/>
              </a:rPr>
              <a:t>Dal 1990 in poi numerosi studi hanno messo in luce che anche gli oligosaccaridi giocano un ruolo importante nei processi biochimici. Ad esempio, un oligosaccaride è il </a:t>
            </a:r>
            <a:r>
              <a:rPr lang="it-IT" sz="1600" dirty="0" err="1" smtClean="0">
                <a:solidFill>
                  <a:schemeClr val="tx2">
                    <a:lumMod val="50000"/>
                    <a:lumOff val="50000"/>
                  </a:schemeClr>
                </a:solidFill>
                <a:latin typeface="Arial Black"/>
              </a:rPr>
              <a:t>ligando</a:t>
            </a:r>
            <a:r>
              <a:rPr lang="it-IT" sz="1600" dirty="0" smtClean="0">
                <a:solidFill>
                  <a:schemeClr val="tx2">
                    <a:lumMod val="50000"/>
                    <a:lumOff val="50000"/>
                  </a:schemeClr>
                </a:solidFill>
                <a:latin typeface="Arial Black"/>
              </a:rPr>
              <a:t> naturale della </a:t>
            </a:r>
            <a:r>
              <a:rPr lang="it-IT" sz="1600" dirty="0" err="1" smtClean="0">
                <a:solidFill>
                  <a:schemeClr val="tx2">
                    <a:lumMod val="50000"/>
                    <a:lumOff val="50000"/>
                  </a:schemeClr>
                </a:solidFill>
                <a:latin typeface="Arial Black"/>
              </a:rPr>
              <a:t>E-selectina</a:t>
            </a:r>
            <a:r>
              <a:rPr lang="it-IT" sz="1600" dirty="0" smtClean="0">
                <a:solidFill>
                  <a:schemeClr val="tx2">
                    <a:lumMod val="50000"/>
                    <a:lumOff val="50000"/>
                  </a:schemeClr>
                </a:solidFill>
                <a:latin typeface="Arial Black"/>
              </a:rPr>
              <a:t> (</a:t>
            </a:r>
            <a:r>
              <a:rPr lang="it-IT" sz="1600" dirty="0" err="1" smtClean="0">
                <a:solidFill>
                  <a:schemeClr val="tx2">
                    <a:lumMod val="50000"/>
                    <a:lumOff val="50000"/>
                  </a:schemeClr>
                </a:solidFill>
                <a:latin typeface="Arial Black"/>
              </a:rPr>
              <a:t>selectine</a:t>
            </a:r>
            <a:r>
              <a:rPr lang="it-IT" sz="1600" dirty="0" smtClean="0">
                <a:solidFill>
                  <a:schemeClr val="tx2">
                    <a:lumMod val="50000"/>
                    <a:lumOff val="50000"/>
                  </a:schemeClr>
                </a:solidFill>
                <a:latin typeface="Arial Black"/>
              </a:rPr>
              <a:t>: recettori che mediano l’adesione cellulare dei leucociti durante i processi infiammatori), e quindi ha un ruolo fondamentale nell’adesione cellulare. La sintesi di oligosaccaridi è molto più difficoltosa rispetto a </a:t>
            </a:r>
            <a:r>
              <a:rPr lang="it-IT" sz="1600" dirty="0" err="1" smtClean="0">
                <a:solidFill>
                  <a:schemeClr val="tx2">
                    <a:lumMod val="50000"/>
                    <a:lumOff val="50000"/>
                  </a:schemeClr>
                </a:solidFill>
                <a:latin typeface="Arial Black"/>
              </a:rPr>
              <a:t>oligonucletidi</a:t>
            </a:r>
            <a:r>
              <a:rPr lang="it-IT" sz="1600" dirty="0" smtClean="0">
                <a:solidFill>
                  <a:schemeClr val="tx2">
                    <a:lumMod val="50000"/>
                    <a:lumOff val="50000"/>
                  </a:schemeClr>
                </a:solidFill>
                <a:latin typeface="Arial Black"/>
              </a:rPr>
              <a:t> e </a:t>
            </a:r>
            <a:r>
              <a:rPr lang="it-IT" sz="1600" dirty="0" err="1" smtClean="0">
                <a:solidFill>
                  <a:schemeClr val="tx2">
                    <a:lumMod val="50000"/>
                    <a:lumOff val="50000"/>
                  </a:schemeClr>
                </a:solidFill>
                <a:latin typeface="Arial Black"/>
              </a:rPr>
              <a:t>oligopeptidi</a:t>
            </a:r>
            <a:r>
              <a:rPr lang="it-IT" sz="1600" dirty="0" smtClean="0">
                <a:solidFill>
                  <a:schemeClr val="tx2">
                    <a:lumMod val="50000"/>
                    <a:lumOff val="50000"/>
                  </a:schemeClr>
                </a:solidFill>
                <a:latin typeface="Arial Black"/>
              </a:rPr>
              <a:t>. Ciò è dovuto a vari problemi:</a:t>
            </a:r>
          </a:p>
          <a:p>
            <a:pPr lvl="0" algn="just"/>
            <a:r>
              <a:rPr lang="it-IT" sz="1600" dirty="0" smtClean="0">
                <a:solidFill>
                  <a:schemeClr val="tx2">
                    <a:lumMod val="50000"/>
                    <a:lumOff val="50000"/>
                  </a:schemeClr>
                </a:solidFill>
                <a:latin typeface="Arial Black"/>
              </a:rPr>
              <a:t>La formazione del legame glicosidico dipende pesantemente dalle molecole che vanno a reagire e non ha una resa quantitativa</a:t>
            </a:r>
          </a:p>
          <a:p>
            <a:pPr lvl="0" algn="just"/>
            <a:r>
              <a:rPr lang="it-IT" sz="1600" dirty="0" smtClean="0">
                <a:solidFill>
                  <a:schemeClr val="tx2">
                    <a:lumMod val="50000"/>
                    <a:lumOff val="50000"/>
                  </a:schemeClr>
                </a:solidFill>
                <a:latin typeface="Arial Black"/>
              </a:rPr>
              <a:t>La formazione del legame ha delle implicazioni stereochimiche in quanto sia l’</a:t>
            </a:r>
            <a:r>
              <a:rPr lang="it-IT" sz="1600" dirty="0" smtClean="0">
                <a:solidFill>
                  <a:schemeClr val="tx2">
                    <a:lumMod val="50000"/>
                    <a:lumOff val="50000"/>
                  </a:schemeClr>
                </a:solidFill>
                <a:latin typeface="Arial Black"/>
                <a:sym typeface="Symbol"/>
              </a:rPr>
              <a:t></a:t>
            </a:r>
            <a:r>
              <a:rPr lang="it-IT" sz="1600" dirty="0" smtClean="0">
                <a:solidFill>
                  <a:schemeClr val="tx2">
                    <a:lumMod val="50000"/>
                    <a:lumOff val="50000"/>
                  </a:schemeClr>
                </a:solidFill>
                <a:latin typeface="Arial Black"/>
              </a:rPr>
              <a:t>- che il </a:t>
            </a:r>
            <a:r>
              <a:rPr lang="it-IT" sz="1600" dirty="0" smtClean="0">
                <a:solidFill>
                  <a:schemeClr val="tx2">
                    <a:lumMod val="50000"/>
                    <a:lumOff val="50000"/>
                  </a:schemeClr>
                </a:solidFill>
                <a:latin typeface="Arial Black"/>
                <a:sym typeface="Symbol"/>
              </a:rPr>
              <a:t></a:t>
            </a:r>
            <a:r>
              <a:rPr lang="it-IT" sz="1600" dirty="0" smtClean="0">
                <a:solidFill>
                  <a:schemeClr val="tx2">
                    <a:lumMod val="50000"/>
                    <a:lumOff val="50000"/>
                  </a:schemeClr>
                </a:solidFill>
                <a:latin typeface="Arial Black"/>
              </a:rPr>
              <a:t>-glicosidico si possono formare</a:t>
            </a:r>
          </a:p>
          <a:p>
            <a:pPr lvl="0" algn="just"/>
            <a:r>
              <a:rPr lang="it-IT" sz="1600" dirty="0" smtClean="0">
                <a:solidFill>
                  <a:schemeClr val="tx2">
                    <a:lumMod val="50000"/>
                    <a:lumOff val="50000"/>
                  </a:schemeClr>
                </a:solidFill>
                <a:latin typeface="Arial Black"/>
              </a:rPr>
              <a:t>I monosaccaridi hanno diversi gruppi ossidrilici che sono potenziali centri di reazione il che richiede l’uso di opportuni gruppi proteggenti </a:t>
            </a:r>
          </a:p>
          <a:p>
            <a:pPr lvl="0" algn="just"/>
            <a:r>
              <a:rPr lang="it-IT" sz="1600" dirty="0" smtClean="0">
                <a:solidFill>
                  <a:schemeClr val="tx2">
                    <a:lumMod val="50000"/>
                    <a:lumOff val="50000"/>
                  </a:schemeClr>
                </a:solidFill>
                <a:latin typeface="Arial Black"/>
              </a:rPr>
              <a:t>La sintesi di building </a:t>
            </a:r>
            <a:r>
              <a:rPr lang="it-IT" sz="1600" dirty="0" err="1" smtClean="0">
                <a:solidFill>
                  <a:schemeClr val="tx2">
                    <a:lumMod val="50000"/>
                    <a:lumOff val="50000"/>
                  </a:schemeClr>
                </a:solidFill>
                <a:latin typeface="Arial Black"/>
              </a:rPr>
              <a:t>blocks</a:t>
            </a:r>
            <a:r>
              <a:rPr lang="it-IT" sz="1600" dirty="0" smtClean="0">
                <a:solidFill>
                  <a:schemeClr val="tx2">
                    <a:lumMod val="50000"/>
                    <a:lumOff val="50000"/>
                  </a:schemeClr>
                </a:solidFill>
                <a:latin typeface="Arial Black"/>
              </a:rPr>
              <a:t> </a:t>
            </a:r>
            <a:r>
              <a:rPr lang="it-IT" sz="1600" dirty="0" err="1" smtClean="0">
                <a:solidFill>
                  <a:schemeClr val="tx2">
                    <a:lumMod val="50000"/>
                    <a:lumOff val="50000"/>
                  </a:schemeClr>
                </a:solidFill>
                <a:latin typeface="Arial Black"/>
              </a:rPr>
              <a:t>monosaccaridici</a:t>
            </a:r>
            <a:r>
              <a:rPr lang="it-IT" sz="1600" dirty="0" smtClean="0">
                <a:solidFill>
                  <a:schemeClr val="tx2">
                    <a:lumMod val="50000"/>
                    <a:lumOff val="50000"/>
                  </a:schemeClr>
                </a:solidFill>
                <a:latin typeface="Arial Black"/>
              </a:rPr>
              <a:t> è difficoltosa</a:t>
            </a:r>
          </a:p>
          <a:p>
            <a:pPr algn="just"/>
            <a:endParaRPr lang="it-IT" sz="1600" dirty="0">
              <a:solidFill>
                <a:schemeClr val="tx2">
                  <a:lumMod val="50000"/>
                  <a:lumOff val="50000"/>
                </a:schemeClr>
              </a:solidFill>
              <a:latin typeface="Arial Black"/>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pic>
        <p:nvPicPr>
          <p:cNvPr id="6" name="Immagine 5"/>
          <p:cNvPicPr>
            <a:picLocks noChangeAspect="1"/>
          </p:cNvPicPr>
          <p:nvPr/>
        </p:nvPicPr>
        <p:blipFill>
          <a:blip r:embed="rId2"/>
          <a:stretch>
            <a:fillRect/>
          </a:stretch>
        </p:blipFill>
        <p:spPr>
          <a:xfrm>
            <a:off x="1391970" y="1790243"/>
            <a:ext cx="5802675" cy="4618796"/>
          </a:xfrm>
          <a:prstGeom prst="rect">
            <a:avLst/>
          </a:prstGeom>
        </p:spPr>
      </p:pic>
      <p:sp>
        <p:nvSpPr>
          <p:cNvPr id="8" name="CasellaDiTesto 7"/>
          <p:cNvSpPr txBox="1"/>
          <p:nvPr/>
        </p:nvSpPr>
        <p:spPr>
          <a:xfrm>
            <a:off x="2639081" y="1050828"/>
            <a:ext cx="2958149"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Carboidrati</a:t>
            </a:r>
            <a:endParaRPr lang="it-IT" dirty="0">
              <a:solidFill>
                <a:schemeClr val="tx2">
                  <a:lumMod val="50000"/>
                  <a:lumOff val="50000"/>
                </a:schemeClr>
              </a:solidFill>
              <a:latin typeface="Arial Black"/>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8714" y="987425"/>
            <a:ext cx="7783513" cy="0"/>
          </a:xfrm>
          <a:prstGeom prst="line">
            <a:avLst/>
          </a:prstGeom>
          <a:noFill/>
          <a:ln w="19050">
            <a:solidFill>
              <a:srgbClr val="C20000"/>
            </a:solidFill>
            <a:round/>
            <a:headEnd/>
            <a:tailEnd/>
          </a:ln>
        </p:spPr>
        <p:txBody>
          <a:bodyPr wrap="none" anchor="ctr">
            <a:prstTxWarp prst="textNoShape">
              <a:avLst/>
            </a:prstTxWarp>
          </a:bodyPr>
          <a:lstStyle/>
          <a:p>
            <a:endParaRPr lang="it-IT"/>
          </a:p>
        </p:txBody>
      </p:sp>
      <p:sp>
        <p:nvSpPr>
          <p:cNvPr id="5" name="Rectangle 5"/>
          <p:cNvSpPr>
            <a:spLocks noChangeArrowheads="1"/>
          </p:cNvSpPr>
          <p:nvPr/>
        </p:nvSpPr>
        <p:spPr bwMode="auto">
          <a:xfrm>
            <a:off x="763276" y="402452"/>
            <a:ext cx="4615341" cy="553998"/>
          </a:xfrm>
          <a:prstGeom prst="rect">
            <a:avLst/>
          </a:prstGeom>
          <a:noFill/>
          <a:ln w="11113">
            <a:noFill/>
            <a:miter lim="800000"/>
            <a:headEnd/>
            <a:tailEnd/>
          </a:ln>
        </p:spPr>
        <p:txBody>
          <a:bodyPr wrap="none" anchor="ctr">
            <a:prstTxWarp prst="textNoShape">
              <a:avLst/>
            </a:prstTxWarp>
            <a:spAutoFit/>
          </a:bodyPr>
          <a:lstStyle/>
          <a:p>
            <a:pPr algn="ctr" eaLnBrk="0" hangingPunct="0"/>
            <a:r>
              <a:rPr lang="it-IT" sz="3000" b="1" dirty="0">
                <a:solidFill>
                  <a:schemeClr val="bg2">
                    <a:lumMod val="25000"/>
                  </a:schemeClr>
                </a:solidFill>
              </a:rPr>
              <a:t>Chimica </a:t>
            </a:r>
            <a:r>
              <a:rPr lang="it-IT" sz="3000" b="1" dirty="0" err="1">
                <a:solidFill>
                  <a:schemeClr val="bg2">
                    <a:lumMod val="25000"/>
                  </a:schemeClr>
                </a:solidFill>
              </a:rPr>
              <a:t>combinatoriale</a:t>
            </a:r>
            <a:endParaRPr lang="it-IT" sz="3000" b="1" dirty="0">
              <a:solidFill>
                <a:schemeClr val="bg2">
                  <a:lumMod val="25000"/>
                </a:schemeClr>
              </a:solidFill>
            </a:endParaRPr>
          </a:p>
        </p:txBody>
      </p:sp>
      <p:sp>
        <p:nvSpPr>
          <p:cNvPr id="6" name="CasellaDiTesto 5"/>
          <p:cNvSpPr txBox="1"/>
          <p:nvPr/>
        </p:nvSpPr>
        <p:spPr>
          <a:xfrm>
            <a:off x="763276" y="1420160"/>
            <a:ext cx="7709924" cy="2031325"/>
          </a:xfrm>
          <a:prstGeom prst="rect">
            <a:avLst/>
          </a:prstGeom>
          <a:noFill/>
        </p:spPr>
        <p:txBody>
          <a:bodyPr wrap="square" rtlCol="0">
            <a:spAutoFit/>
          </a:bodyPr>
          <a:lstStyle/>
          <a:p>
            <a:pPr algn="just"/>
            <a:r>
              <a:rPr lang="it-IT" sz="1400" b="1" dirty="0" smtClean="0">
                <a:solidFill>
                  <a:schemeClr val="accent5">
                    <a:lumMod val="50000"/>
                  </a:schemeClr>
                </a:solidFill>
                <a:latin typeface="Arial Black"/>
              </a:rPr>
              <a:t>Le </a:t>
            </a:r>
            <a:r>
              <a:rPr lang="it-IT" sz="1400" b="1" dirty="0" err="1" smtClean="0">
                <a:solidFill>
                  <a:schemeClr val="accent5">
                    <a:lumMod val="50000"/>
                  </a:schemeClr>
                </a:solidFill>
                <a:latin typeface="Arial Black"/>
              </a:rPr>
              <a:t>lectine</a:t>
            </a:r>
            <a:r>
              <a:rPr lang="it-IT" sz="1400" b="1" dirty="0" smtClean="0">
                <a:solidFill>
                  <a:schemeClr val="accent5">
                    <a:lumMod val="50000"/>
                  </a:schemeClr>
                </a:solidFill>
                <a:latin typeface="Arial Black"/>
              </a:rPr>
              <a:t> sono proteine che legano i carboidrati, ampiamente usate negli studi biochimici, </a:t>
            </a:r>
            <a:r>
              <a:rPr lang="it-IT" sz="1400" b="1" dirty="0" err="1" smtClean="0">
                <a:solidFill>
                  <a:schemeClr val="accent5">
                    <a:lumMod val="50000"/>
                  </a:schemeClr>
                </a:solidFill>
                <a:latin typeface="Arial Black"/>
              </a:rPr>
              <a:t>immunochimici</a:t>
            </a:r>
            <a:r>
              <a:rPr lang="it-IT" sz="1400" b="1" dirty="0" smtClean="0">
                <a:solidFill>
                  <a:schemeClr val="accent5">
                    <a:lumMod val="50000"/>
                  </a:schemeClr>
                </a:solidFill>
                <a:latin typeface="Arial Black"/>
              </a:rPr>
              <a:t> e </a:t>
            </a:r>
            <a:r>
              <a:rPr lang="it-IT" sz="1400" b="1" dirty="0" err="1" smtClean="0">
                <a:solidFill>
                  <a:schemeClr val="accent5">
                    <a:lumMod val="50000"/>
                  </a:schemeClr>
                </a:solidFill>
                <a:latin typeface="Arial Black"/>
              </a:rPr>
              <a:t>istochimici</a:t>
            </a:r>
            <a:r>
              <a:rPr lang="it-IT" sz="1400" b="1" dirty="0" smtClean="0">
                <a:solidFill>
                  <a:schemeClr val="accent5">
                    <a:lumMod val="50000"/>
                  </a:schemeClr>
                </a:solidFill>
                <a:latin typeface="Arial Black"/>
              </a:rPr>
              <a:t>. La </a:t>
            </a:r>
            <a:r>
              <a:rPr lang="it-IT" sz="1400" b="1" dirty="0" err="1" smtClean="0">
                <a:solidFill>
                  <a:schemeClr val="accent5">
                    <a:lumMod val="50000"/>
                  </a:schemeClr>
                </a:solidFill>
                <a:latin typeface="Arial Black"/>
              </a:rPr>
              <a:t>lectina</a:t>
            </a:r>
            <a:r>
              <a:rPr lang="it-IT" sz="1400" b="1" dirty="0" smtClean="0">
                <a:solidFill>
                  <a:schemeClr val="accent5">
                    <a:lumMod val="50000"/>
                  </a:schemeClr>
                </a:solidFill>
                <a:latin typeface="Arial Black"/>
              </a:rPr>
              <a:t> di </a:t>
            </a:r>
            <a:r>
              <a:rPr lang="it-IT" sz="1400" b="1" dirty="0" err="1" smtClean="0">
                <a:solidFill>
                  <a:schemeClr val="accent5">
                    <a:lumMod val="50000"/>
                  </a:schemeClr>
                </a:solidFill>
                <a:latin typeface="Arial Black"/>
              </a:rPr>
              <a:t>Bauhinia</a:t>
            </a:r>
            <a:r>
              <a:rPr lang="it-IT" sz="1400" b="1" dirty="0" smtClean="0">
                <a:solidFill>
                  <a:schemeClr val="accent5">
                    <a:lumMod val="50000"/>
                  </a:schemeClr>
                </a:solidFill>
                <a:latin typeface="Arial Black"/>
              </a:rPr>
              <a:t> purpurea (BPA) è una </a:t>
            </a:r>
            <a:r>
              <a:rPr lang="it-IT" sz="1400" b="1" dirty="0" err="1" smtClean="0">
                <a:solidFill>
                  <a:schemeClr val="accent5">
                    <a:lumMod val="50000"/>
                  </a:schemeClr>
                </a:solidFill>
                <a:latin typeface="Arial Black"/>
              </a:rPr>
              <a:t>lectina</a:t>
            </a:r>
            <a:r>
              <a:rPr lang="it-IT" sz="1400" b="1" dirty="0" smtClean="0">
                <a:solidFill>
                  <a:schemeClr val="accent5">
                    <a:lumMod val="50000"/>
                  </a:schemeClr>
                </a:solidFill>
                <a:latin typeface="Arial Black"/>
              </a:rPr>
              <a:t> proveniente da leguminose che ha affinità per beta-galattosio e lattosio. I </a:t>
            </a:r>
            <a:r>
              <a:rPr lang="it-IT" sz="1400" b="1" dirty="0" err="1" smtClean="0">
                <a:solidFill>
                  <a:schemeClr val="accent5">
                    <a:lumMod val="50000"/>
                  </a:schemeClr>
                </a:solidFill>
                <a:latin typeface="Arial Black"/>
              </a:rPr>
              <a:t>ligandi</a:t>
            </a:r>
            <a:r>
              <a:rPr lang="it-IT" sz="1400" b="1" dirty="0" smtClean="0">
                <a:solidFill>
                  <a:schemeClr val="accent5">
                    <a:lumMod val="50000"/>
                  </a:schemeClr>
                </a:solidFill>
                <a:latin typeface="Arial Black"/>
              </a:rPr>
              <a:t> sono stati identificati tramite la sintesi </a:t>
            </a:r>
            <a:r>
              <a:rPr lang="it-IT" sz="1400" b="1" dirty="0" err="1" smtClean="0">
                <a:solidFill>
                  <a:schemeClr val="accent5">
                    <a:lumMod val="50000"/>
                  </a:schemeClr>
                </a:solidFill>
                <a:latin typeface="Arial Black"/>
              </a:rPr>
              <a:t>combinatoriale</a:t>
            </a:r>
            <a:r>
              <a:rPr lang="it-IT" sz="1400" b="1" dirty="0" smtClean="0">
                <a:solidFill>
                  <a:schemeClr val="accent5">
                    <a:lumMod val="50000"/>
                  </a:schemeClr>
                </a:solidFill>
                <a:latin typeface="Arial Black"/>
              </a:rPr>
              <a:t> di una libreria costituita da circa 1300 di- e trisaccaridi, sintetizzata con </a:t>
            </a:r>
            <a:r>
              <a:rPr lang="it-IT" sz="1400" b="1" dirty="0" err="1" smtClean="0">
                <a:solidFill>
                  <a:schemeClr val="accent5">
                    <a:lumMod val="50000"/>
                  </a:schemeClr>
                </a:solidFill>
                <a:latin typeface="Arial Black"/>
              </a:rPr>
              <a:t>chemical</a:t>
            </a:r>
            <a:r>
              <a:rPr lang="it-IT" sz="1400" b="1" dirty="0" smtClean="0">
                <a:solidFill>
                  <a:schemeClr val="accent5">
                    <a:lumMod val="50000"/>
                  </a:schemeClr>
                </a:solidFill>
                <a:latin typeface="Arial Black"/>
              </a:rPr>
              <a:t> </a:t>
            </a:r>
            <a:r>
              <a:rPr lang="it-IT" sz="1400" b="1" dirty="0" err="1" smtClean="0">
                <a:solidFill>
                  <a:schemeClr val="accent5">
                    <a:lumMod val="50000"/>
                  </a:schemeClr>
                </a:solidFill>
                <a:latin typeface="Arial Black"/>
              </a:rPr>
              <a:t>encoding</a:t>
            </a:r>
            <a:r>
              <a:rPr lang="it-IT" sz="1400" b="1" dirty="0" smtClean="0">
                <a:solidFill>
                  <a:schemeClr val="accent5">
                    <a:lumMod val="50000"/>
                  </a:schemeClr>
                </a:solidFill>
                <a:latin typeface="Arial Black"/>
              </a:rPr>
              <a:t> su resina </a:t>
            </a:r>
            <a:r>
              <a:rPr lang="it-IT" sz="1400" b="1" dirty="0" err="1" smtClean="0">
                <a:solidFill>
                  <a:schemeClr val="accent5">
                    <a:lumMod val="50000"/>
                  </a:schemeClr>
                </a:solidFill>
                <a:latin typeface="Arial Black"/>
              </a:rPr>
              <a:t>TentaGel</a:t>
            </a:r>
            <a:r>
              <a:rPr lang="it-IT" sz="1400" b="1" dirty="0" smtClean="0">
                <a:solidFill>
                  <a:schemeClr val="accent5">
                    <a:lumMod val="50000"/>
                  </a:schemeClr>
                </a:solidFill>
                <a:latin typeface="Arial Black"/>
              </a:rPr>
              <a:t> in modo tale che </a:t>
            </a:r>
          </a:p>
          <a:p>
            <a:pPr algn="just"/>
            <a:r>
              <a:rPr lang="it-IT" sz="1400" b="1" dirty="0" smtClean="0">
                <a:solidFill>
                  <a:schemeClr val="accent5">
                    <a:lumMod val="50000"/>
                  </a:schemeClr>
                </a:solidFill>
                <a:latin typeface="Arial Black"/>
              </a:rPr>
              <a:t>ciascuna </a:t>
            </a:r>
            <a:r>
              <a:rPr lang="it-IT" sz="1400" b="1" dirty="0" err="1" smtClean="0">
                <a:solidFill>
                  <a:schemeClr val="accent5">
                    <a:lumMod val="50000"/>
                  </a:schemeClr>
                </a:solidFill>
                <a:latin typeface="Arial Black"/>
              </a:rPr>
              <a:t>bead</a:t>
            </a:r>
            <a:r>
              <a:rPr lang="it-IT" sz="1400" b="1" dirty="0" smtClean="0">
                <a:solidFill>
                  <a:schemeClr val="accent5">
                    <a:lumMod val="50000"/>
                  </a:schemeClr>
                </a:solidFill>
                <a:latin typeface="Arial Black"/>
              </a:rPr>
              <a:t> contenesse un unico oligosaccaride. La strategia sintetica prevede uno speciale metodo di </a:t>
            </a:r>
            <a:r>
              <a:rPr lang="it-IT" sz="1400" b="1" dirty="0" err="1" smtClean="0">
                <a:solidFill>
                  <a:schemeClr val="accent5">
                    <a:lumMod val="50000"/>
                  </a:schemeClr>
                </a:solidFill>
                <a:latin typeface="Arial Black"/>
              </a:rPr>
              <a:t>glicosilazione</a:t>
            </a:r>
            <a:r>
              <a:rPr lang="it-IT" sz="1400" b="1" dirty="0" smtClean="0">
                <a:solidFill>
                  <a:schemeClr val="accent5">
                    <a:lumMod val="50000"/>
                  </a:schemeClr>
                </a:solidFill>
                <a:latin typeface="Arial Black"/>
              </a:rPr>
              <a:t> in cui un </a:t>
            </a:r>
            <a:r>
              <a:rPr lang="it-IT" sz="1400" b="1" dirty="0" err="1" smtClean="0">
                <a:solidFill>
                  <a:schemeClr val="accent5">
                    <a:lumMod val="50000"/>
                  </a:schemeClr>
                </a:solidFill>
                <a:latin typeface="Arial Black"/>
              </a:rPr>
              <a:t>solfossido</a:t>
            </a:r>
            <a:r>
              <a:rPr lang="it-IT" sz="1400" b="1" dirty="0" smtClean="0">
                <a:solidFill>
                  <a:schemeClr val="accent5">
                    <a:lumMod val="50000"/>
                  </a:schemeClr>
                </a:solidFill>
                <a:latin typeface="Arial Black"/>
              </a:rPr>
              <a:t> </a:t>
            </a:r>
            <a:r>
              <a:rPr lang="it-IT" sz="1400" b="1" dirty="0" err="1" smtClean="0">
                <a:solidFill>
                  <a:schemeClr val="accent5">
                    <a:lumMod val="50000"/>
                  </a:schemeClr>
                </a:solidFill>
                <a:latin typeface="Arial Black"/>
              </a:rPr>
              <a:t>anomerico</a:t>
            </a:r>
            <a:r>
              <a:rPr lang="it-IT" sz="1400" b="1" dirty="0" smtClean="0">
                <a:solidFill>
                  <a:schemeClr val="accent5">
                    <a:lumMod val="50000"/>
                  </a:schemeClr>
                </a:solidFill>
                <a:latin typeface="Arial Black"/>
              </a:rPr>
              <a:t> funge da donatore di </a:t>
            </a:r>
            <a:r>
              <a:rPr lang="it-IT" sz="1400" b="1" dirty="0" err="1" smtClean="0">
                <a:solidFill>
                  <a:schemeClr val="accent5">
                    <a:lumMod val="50000"/>
                  </a:schemeClr>
                </a:solidFill>
                <a:latin typeface="Arial Black"/>
              </a:rPr>
              <a:t>unitè</a:t>
            </a:r>
            <a:r>
              <a:rPr lang="it-IT" sz="1400" b="1" dirty="0" smtClean="0">
                <a:solidFill>
                  <a:schemeClr val="accent5">
                    <a:lumMod val="50000"/>
                  </a:schemeClr>
                </a:solidFill>
                <a:latin typeface="Arial Black"/>
              </a:rPr>
              <a:t> glicosidiche. </a:t>
            </a:r>
            <a:endParaRPr lang="it-IT" sz="1400" b="1" dirty="0">
              <a:solidFill>
                <a:schemeClr val="accent5">
                  <a:lumMod val="50000"/>
                </a:schemeClr>
              </a:solidFill>
              <a:latin typeface="Arial Black"/>
            </a:endParaRPr>
          </a:p>
        </p:txBody>
      </p:sp>
      <p:sp>
        <p:nvSpPr>
          <p:cNvPr id="8" name="CasellaDiTesto 7"/>
          <p:cNvSpPr txBox="1"/>
          <p:nvPr/>
        </p:nvSpPr>
        <p:spPr>
          <a:xfrm>
            <a:off x="2985461" y="1050828"/>
            <a:ext cx="2958149" cy="369332"/>
          </a:xfrm>
          <a:prstGeom prst="rect">
            <a:avLst/>
          </a:prstGeom>
          <a:noFill/>
        </p:spPr>
        <p:txBody>
          <a:bodyPr wrap="none" rtlCol="0">
            <a:spAutoFit/>
          </a:bodyPr>
          <a:lstStyle/>
          <a:p>
            <a:r>
              <a:rPr lang="it-IT" dirty="0" smtClean="0">
                <a:solidFill>
                  <a:schemeClr val="tx2">
                    <a:lumMod val="50000"/>
                    <a:lumOff val="50000"/>
                  </a:schemeClr>
                </a:solidFill>
                <a:latin typeface="Arial Black"/>
              </a:rPr>
              <a:t>Librerie di Carboidrati</a:t>
            </a:r>
            <a:endParaRPr lang="it-IT" dirty="0">
              <a:solidFill>
                <a:schemeClr val="tx2">
                  <a:lumMod val="50000"/>
                  <a:lumOff val="50000"/>
                </a:schemeClr>
              </a:solidFill>
              <a:latin typeface="Arial Black"/>
            </a:endParaRPr>
          </a:p>
        </p:txBody>
      </p:sp>
      <p:pic>
        <p:nvPicPr>
          <p:cNvPr id="9" name="Immagine 8"/>
          <p:cNvPicPr>
            <a:picLocks noChangeAspect="1"/>
          </p:cNvPicPr>
          <p:nvPr/>
        </p:nvPicPr>
        <p:blipFill>
          <a:blip r:embed="rId2"/>
          <a:stretch>
            <a:fillRect/>
          </a:stretch>
        </p:blipFill>
        <p:spPr>
          <a:xfrm>
            <a:off x="1987351" y="3438192"/>
            <a:ext cx="5047448" cy="3419808"/>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zza">
  <a:themeElements>
    <a:clrScheme name="Brezz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zza">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zza">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Brezza.thmx</Template>
  <TotalTime>1502</TotalTime>
  <Words>10996</Words>
  <Application>Microsoft Macintosh PowerPoint</Application>
  <PresentationFormat>On-screen Show (4:3)</PresentationFormat>
  <Paragraphs>1087</Paragraphs>
  <Slides>280</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280</vt:i4>
      </vt:variant>
    </vt:vector>
  </HeadingPairs>
  <TitlesOfParts>
    <vt:vector size="282" baseType="lpstr">
      <vt:lpstr>Brezza</vt:lpstr>
      <vt:lpstr>CS ChemDraw Drawing</vt:lpstr>
      <vt:lpstr>CHIMICA COMBINATORIALE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Scelta della Resina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Racemizzazione</vt:lpstr>
      <vt:lpstr>Anidridi simmetriche</vt:lpstr>
      <vt:lpstr>Anidridi miste</vt:lpstr>
      <vt:lpstr>Metodo MSNT/MeIm</vt:lpstr>
      <vt:lpstr>Resina Clorotritilica</vt:lpstr>
      <vt:lpstr>Coupling</vt:lpstr>
      <vt:lpstr>Carbodiimmidi</vt:lpstr>
      <vt:lpstr>Carbodiimmidi + HOBt</vt:lpstr>
      <vt:lpstr>Miscellanea</vt:lpstr>
      <vt:lpstr>Coupling Reagents</vt:lpstr>
      <vt:lpstr>Sali di Fosfonio</vt:lpstr>
      <vt:lpstr>Sali di Uronio</vt:lpstr>
      <vt:lpstr>Siamo pronti!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a “Click” Chemistry Reaction</vt:lpstr>
      <vt:lpstr>PowerPoint Presentation</vt:lpstr>
      <vt:lpstr>PowerPoint Presentation</vt:lpstr>
      <vt:lpstr>PowerPoint Presentation</vt:lpstr>
      <vt:lpstr>‘CLICK REACTIONS’</vt:lpstr>
      <vt:lpstr>Hantzsch Ester Synthesis</vt:lpstr>
      <vt:lpstr>Epoxidation</vt:lpstr>
      <vt:lpstr>Dihydroxylation</vt:lpstr>
      <vt:lpstr>Tetrazole</vt:lpstr>
      <vt:lpstr>Tetrazole</vt:lpstr>
      <vt:lpstr>Tetrazole</vt:lpstr>
      <vt:lpstr>Polyfunctionalized Tetrazole</vt:lpstr>
      <vt:lpstr>Multi-Step Click Chemistry</vt:lpstr>
      <vt:lpstr>In Situ Click Chemistry</vt:lpstr>
      <vt:lpstr>PowerPoint Presentation</vt:lpstr>
      <vt:lpstr>PowerPoint Presentation</vt:lpstr>
      <vt:lpstr>PowerPoint Presentation</vt:lpstr>
      <vt:lpstr>PowerPoint Presentation</vt:lpstr>
      <vt:lpstr>La sfida dell’ambiente per la chimica</vt:lpstr>
      <vt:lpstr>Green Chemistry</vt:lpstr>
      <vt:lpstr>Impiego delle microonde</vt:lpstr>
      <vt:lpstr>PowerPoint Presentation</vt:lpstr>
      <vt:lpstr>Caratteristiche delle microonde</vt:lpstr>
      <vt:lpstr>PowerPoint Presentation</vt:lpstr>
      <vt:lpstr>Azione delle microonde</vt:lpstr>
      <vt:lpstr>PowerPoint Presentation</vt:lpstr>
      <vt:lpstr>Prime applicazioni delle microonde in laboratorio</vt:lpstr>
      <vt:lpstr>PowerPoint Presentation</vt:lpstr>
      <vt:lpstr>PowerPoint Presentation</vt:lpstr>
      <vt:lpstr>PowerPoint Presentation</vt:lpstr>
      <vt:lpstr>Tecnologia delle microonde per processi chimici di laboratorio </vt:lpstr>
      <vt:lpstr>Tecnologia delle microonde per processi chimici di laboratorio </vt:lpstr>
      <vt:lpstr>Tecnologia delle microonde per processi chimici di laboratorio </vt:lpstr>
      <vt:lpstr>Impieghi delle microonde in sistemi reattivi</vt:lpstr>
      <vt:lpstr>Reazioni organiche promosse dal riscaldamento a microonde</vt:lpstr>
      <vt:lpstr>PowerPoint Presentation</vt:lpstr>
      <vt:lpstr>PowerPoint Presentation</vt:lpstr>
      <vt:lpstr>PowerPoint Presentation</vt:lpstr>
      <vt:lpstr>PowerPoint Presentation</vt:lpstr>
      <vt:lpstr>PowerPoint Presentation</vt:lpstr>
      <vt:lpstr>Impieghi delle microonde in processi separativi</vt:lpstr>
      <vt:lpstr>Le microonde e i ritardanti di fiamma</vt:lpstr>
      <vt:lpstr>Conclusioni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Apple Apple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CHIMICA COMBINATORIALE</dc:title>
  <dc:creator>Giampiero</dc:creator>
  <cp:lastModifiedBy>Apple</cp:lastModifiedBy>
  <cp:revision>225</cp:revision>
  <dcterms:created xsi:type="dcterms:W3CDTF">2014-04-13T09:45:23Z</dcterms:created>
  <dcterms:modified xsi:type="dcterms:W3CDTF">2016-05-10T09:19:19Z</dcterms:modified>
</cp:coreProperties>
</file>