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33" r:id="rId2"/>
    <p:sldId id="343" r:id="rId3"/>
    <p:sldId id="344" r:id="rId4"/>
    <p:sldId id="345" r:id="rId5"/>
    <p:sldId id="363" r:id="rId6"/>
    <p:sldId id="365" r:id="rId7"/>
    <p:sldId id="367" r:id="rId8"/>
    <p:sldId id="368" r:id="rId9"/>
    <p:sldId id="369" r:id="rId10"/>
    <p:sldId id="366" r:id="rId11"/>
    <p:sldId id="370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81436"/>
  </p:normalViewPr>
  <p:slideViewPr>
    <p:cSldViewPr snapToGrid="0" snapToObjects="1">
      <p:cViewPr varScale="1">
        <p:scale>
          <a:sx n="103" d="100"/>
          <a:sy n="103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72C4-BCD1-A048-B894-C0FE82BDEE5B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4005E-63CE-B649-8504-6247393158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34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altLang="it-IT" sz="1200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92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750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04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73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693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218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/>
              <a:t>La punta scorre sulla superficie del campione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996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4437-8FB1-164B-8DDA-7FC11951B4F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78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06E3-4254-5E42-A7AE-9E72CF36D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5DD2E-ACE5-8743-82C2-2EC3E9C67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406D-4AEB-2C48-A40B-C8DBC3E2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96BA3-2E59-8847-8515-A2AA7177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793D5-D0CB-A34D-80E9-91140A92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C6B47-76A8-B745-9262-2A76549F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45389-1F6D-4E45-97BA-FCC246926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A5C20-56D4-C243-BBD5-7BABE712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7F597-0BA2-E146-AB07-2D40591D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8C531-93C6-C042-98AE-599EF797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47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47685-DC05-0C48-A5F7-1B66BF976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1FB1C-042E-D347-8BB0-89BE45014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3B30E-D70F-6848-8027-29E01BF0F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C6D76-3914-6A4E-88C0-1A6A36EF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1C6DF-3B34-014D-B33C-7BD3C0C0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86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CFE9-1AD5-1445-9B75-5122A7DA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B7FB7-B7E6-004F-8F55-DD5605EDF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182E-6E38-2A4F-9B86-935FC1F0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6F0FC-DBB6-6247-B2E2-9354008E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6991-7BD6-C14E-9019-77BFA731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7F51-9AEF-0E48-B32F-E47D50E23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7193F-6795-B343-8F7F-A77C96910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B908A-31D2-B947-B58E-3B0998CD8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AC845-DDF0-5B49-B26B-7888496B7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8F9B-AF17-0C4A-8F2F-C2F4057E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35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80D5-2064-7748-8B58-47C7A954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916F4-E5B1-3546-9371-2851C62D6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04336-A275-7149-B260-BC8142484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BA70F-7206-B34B-8DCF-2C5985F7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4A059-A82D-9C46-94C2-F66613F28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5748C-7C6E-4546-8896-4006CB76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55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FDAAA-993C-4049-B3DE-1DF6E6BF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6780B-E2E6-CA4E-A66C-A05141663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6784-3340-E949-8866-BCF8A725E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93B4D-C1DE-CB49-BE6B-9EB562B45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E838AF-A57B-5949-8C2A-DB3506FBC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55E0A0-8594-CC47-871D-386941D8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28D28E-6697-1848-A817-FEF20900F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F7FB7D-F102-474A-A203-B9A94389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43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AD7A7-27A8-114B-8EF2-C44A5B21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23AE0-71D8-9D41-96BA-D5989246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6D165-825D-C847-AFFA-FE456975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483A7-BAB5-A944-A684-E461F90C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13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EB1E0D-E391-6940-BAFF-939E2C15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1C224-14E7-DC49-98AC-B262A136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A12ED-36F3-BC40-88BD-40E4D82B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5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106C-8727-3949-BCC7-B4DDCEC8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9795D-A60E-9F40-A886-ED582348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9DDBB-271B-7748-9987-601110A31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8F813-6C6D-9649-839E-41311B32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47302-6B54-4646-83F4-DCD5DF45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7DD52-EC84-2B45-9116-560991C7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49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1B3F-A48C-6D42-A82C-52A78141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EB05E4-C3BF-824D-9AB2-C553491CA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289A9-9C2F-E149-99FB-B3A53DE62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7BB80-9544-EB4D-BA14-2D69CC11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DB147-9AB1-F747-A48F-831FC8EA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D7ED9-6F79-7D49-9390-CD1BE4BD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49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37079A-48A7-5B4B-AF4A-EF7523A2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ECA4A-D53A-A44C-8EA8-7713928C0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E1824-2A97-6A40-B731-940DFA26B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ADFC9-8359-6A4F-BA2B-37C6CCD79EC3}" type="datetimeFigureOut">
              <a:rPr lang="it-IT" smtClean="0"/>
              <a:t>10/03/20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E44A0-7498-B642-9583-4F186A031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B54C2-6843-7243-BCC4-7155FFB9C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200F0-88B9-A84B-B20A-4D9FB9A230F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62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tif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5949-CF83-F941-A0A8-AB3FA0F0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Microscopio elettronico – 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39FE7-58B6-6E47-8041-524A3593B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44444" cy="435133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it-IT" altLang="it-IT" dirty="0"/>
              <a:t>Il campione viene colpito da un fascio di elettroni e non dalla luce (il sistema opera nel </a:t>
            </a:r>
            <a:r>
              <a:rPr lang="it-IT" altLang="it-IT" dirty="0">
                <a:solidFill>
                  <a:srgbClr val="FF0000"/>
                </a:solidFill>
              </a:rPr>
              <a:t>VUOTO</a:t>
            </a:r>
            <a:r>
              <a:rPr lang="it-IT" altLang="it-IT" dirty="0"/>
              <a:t>).</a:t>
            </a:r>
          </a:p>
          <a:p>
            <a:pPr algn="just">
              <a:lnSpc>
                <a:spcPct val="120000"/>
              </a:lnSpc>
            </a:pPr>
            <a:r>
              <a:rPr lang="it-IT" altLang="it-IT" dirty="0"/>
              <a:t>Questo </a:t>
            </a:r>
            <a:r>
              <a:rPr lang="it-IT" altLang="it-IT" b="1" dirty="0">
                <a:solidFill>
                  <a:srgbClr val="FF0000"/>
                </a:solidFill>
              </a:rPr>
              <a:t>aumenta il potere di risoluzione</a:t>
            </a:r>
            <a:r>
              <a:rPr lang="it-IT" altLang="it-IT" dirty="0"/>
              <a:t> rispetto ad un microscopio ottico.</a:t>
            </a:r>
          </a:p>
          <a:p>
            <a:pPr algn="just">
              <a:lnSpc>
                <a:spcPct val="120000"/>
              </a:lnSpc>
            </a:pPr>
            <a:r>
              <a:rPr lang="it-IT" altLang="it-IT" dirty="0"/>
              <a:t>Il potere di risoluzione aumenta al diminuire della lunghezza d'onda della luce (la lunghezza d'onda di un fascio di e</a:t>
            </a:r>
            <a:r>
              <a:rPr lang="it-IT" altLang="it-IT" baseline="30000" dirty="0"/>
              <a:t>-</a:t>
            </a:r>
            <a:r>
              <a:rPr lang="it-IT" altLang="it-IT" dirty="0"/>
              <a:t> è ∼ 0.005 nm, 100.000 volte più bassa della luce visibile).</a:t>
            </a:r>
          </a:p>
          <a:p>
            <a:pPr algn="just">
              <a:lnSpc>
                <a:spcPct val="120000"/>
              </a:lnSpc>
            </a:pPr>
            <a:r>
              <a:rPr lang="it-IT" altLang="it-IT" dirty="0"/>
              <a:t>Il potere di risoluzione del microscopio elettronico è circa </a:t>
            </a:r>
            <a:r>
              <a:rPr lang="it-IT" altLang="it-IT" dirty="0">
                <a:solidFill>
                  <a:srgbClr val="FF0000"/>
                </a:solidFill>
              </a:rPr>
              <a:t>1000 volte superiore</a:t>
            </a:r>
            <a:r>
              <a:rPr lang="it-IT" altLang="it-IT" dirty="0"/>
              <a:t> a quello del microscopio ottico e permette di distinguere due punti distanti tra loro 0.5 nm.</a:t>
            </a:r>
          </a:p>
          <a:p>
            <a:pPr algn="just">
              <a:lnSpc>
                <a:spcPct val="120000"/>
              </a:lnSpc>
            </a:pPr>
            <a:r>
              <a:rPr lang="it-IT" dirty="0"/>
              <a:t>Permette un visione 2D del campione. </a:t>
            </a:r>
          </a:p>
        </p:txBody>
      </p:sp>
      <p:pic>
        <p:nvPicPr>
          <p:cNvPr id="4" name="Picture 3" descr="f0409_ISBN88-08-07583-4">
            <a:extLst>
              <a:ext uri="{FF2B5EF4-FFF2-40B4-BE49-F238E27FC236}">
                <a16:creationId xmlns:a16="http://schemas.microsoft.com/office/drawing/2014/main" id="{36458C98-22D3-1C41-B494-04785FD0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3" y="1825625"/>
            <a:ext cx="3151187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2EA8BD-0209-B341-AEE5-0E6A3C6ED5E1}"/>
              </a:ext>
            </a:extLst>
          </p:cNvPr>
          <p:cNvSpPr/>
          <p:nvPr/>
        </p:nvSpPr>
        <p:spPr>
          <a:xfrm>
            <a:off x="838199" y="6311900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Potere risolutivo 0.2 nm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5328F8-F6CC-0249-99D1-222B43EBF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9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28"/>
    </mc:Choice>
    <mc:Fallback>
      <p:transition spd="slow" advTm="25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AACD-FA80-8A4A-BD6D-16E0256F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Immagini SEM della </a:t>
            </a:r>
            <a:r>
              <a:rPr lang="it-IT" b="1" dirty="0" err="1">
                <a:solidFill>
                  <a:srgbClr val="FF0000"/>
                </a:solidFill>
              </a:rPr>
              <a:t>tip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EE574-81EE-AE44-B285-31ACC222D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Di recente, con l’impiego di raggi ionici focalizzati (</a:t>
            </a:r>
            <a:r>
              <a:rPr lang="it-IT" sz="2400" dirty="0" err="1"/>
              <a:t>focused</a:t>
            </a:r>
            <a:r>
              <a:rPr lang="it-IT" sz="2400" dirty="0"/>
              <a:t> </a:t>
            </a:r>
            <a:r>
              <a:rPr lang="it-IT" sz="2400" dirty="0" err="1"/>
              <a:t>ion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), sono state realizzate punte di silicio molto sottili e dotate di un più elevato grado di stabilità.</a:t>
            </a:r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FA26F-6415-1047-9193-1F264A66B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450" y="3129170"/>
            <a:ext cx="6261100" cy="2844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9754ED-4502-A547-82E3-79992CBEB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8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12"/>
    </mc:Choice>
    <mc:Fallback>
      <p:transition spd="slow" advTm="3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503BE-A913-4D42-AF81-EC89F477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AFM – esempi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8119B-CDFD-9E4B-A2AD-5E7C86F27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4911"/>
          <a:stretch/>
        </p:blipFill>
        <p:spPr>
          <a:xfrm>
            <a:off x="2117221" y="2022613"/>
            <a:ext cx="2506939" cy="4633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BF339-2C77-BD45-A2F5-8531ABA9FCD3}"/>
              </a:ext>
            </a:extLst>
          </p:cNvPr>
          <p:cNvSpPr txBox="1"/>
          <p:nvPr/>
        </p:nvSpPr>
        <p:spPr>
          <a:xfrm>
            <a:off x="472287" y="4016004"/>
            <a:ext cx="1644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Proteine di membrana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0CEA2B-D10C-FF41-AD88-0C3F0EDD6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703" y="4465065"/>
            <a:ext cx="4660184" cy="217488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748D38-9A36-9645-87F2-9A859BC21D9E}"/>
              </a:ext>
            </a:extLst>
          </p:cNvPr>
          <p:cNvCxnSpPr>
            <a:cxnSpLocks/>
          </p:cNvCxnSpPr>
          <p:nvPr/>
        </p:nvCxnSpPr>
        <p:spPr>
          <a:xfrm flipV="1">
            <a:off x="5187559" y="5824025"/>
            <a:ext cx="228503" cy="3364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5071B7-9048-E440-8B5F-C5729283C598}"/>
              </a:ext>
            </a:extLst>
          </p:cNvPr>
          <p:cNvSpPr txBox="1"/>
          <p:nvPr/>
        </p:nvSpPr>
        <p:spPr>
          <a:xfrm>
            <a:off x="4761654" y="6286396"/>
            <a:ext cx="15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Legame 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19A425-45BB-1B48-B370-7C291162F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703" y="1992701"/>
            <a:ext cx="4614178" cy="2285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AAA5EF-ABEA-A64F-8876-D42939D69A49}"/>
              </a:ext>
            </a:extLst>
          </p:cNvPr>
          <p:cNvSpPr txBox="1"/>
          <p:nvPr/>
        </p:nvSpPr>
        <p:spPr>
          <a:xfrm>
            <a:off x="9646016" y="2226267"/>
            <a:ext cx="110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Collagene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026F94-7C5B-154E-ACD0-7DD17B6F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6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14"/>
    </mc:Choice>
    <mc:Fallback>
      <p:transition spd="slow" advTm="5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CC12-E9C6-C348-91F3-A3EC3090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TEM – esempi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D07D1-9AF6-FB44-81BD-51444DA99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142" y="3056164"/>
            <a:ext cx="3276600" cy="247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7AF30B-6C06-D84C-AE38-1B77241015EC}"/>
              </a:ext>
            </a:extLst>
          </p:cNvPr>
          <p:cNvSpPr txBox="1"/>
          <p:nvPr/>
        </p:nvSpPr>
        <p:spPr>
          <a:xfrm>
            <a:off x="1117796" y="5668056"/>
            <a:ext cx="264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Tessuto infettato da vaiolo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2A1BC-8A32-B846-A495-191B20DE5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03"/>
          <a:stretch/>
        </p:blipFill>
        <p:spPr>
          <a:xfrm>
            <a:off x="8111671" y="3068827"/>
            <a:ext cx="3461656" cy="2463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8F8CAE-35C7-8941-95E8-85B64917FA93}"/>
              </a:ext>
            </a:extLst>
          </p:cNvPr>
          <p:cNvSpPr txBox="1"/>
          <p:nvPr/>
        </p:nvSpPr>
        <p:spPr>
          <a:xfrm>
            <a:off x="9746224" y="5684384"/>
            <a:ext cx="182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Apparto del Golgi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FBA272-DA00-9B42-9AED-2DFFCA50D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110" y="3068827"/>
            <a:ext cx="3296103" cy="24638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D3F902-5631-D745-9596-82A8B9147158}"/>
              </a:ext>
            </a:extLst>
          </p:cNvPr>
          <p:cNvSpPr txBox="1"/>
          <p:nvPr/>
        </p:nvSpPr>
        <p:spPr>
          <a:xfrm>
            <a:off x="4657142" y="5684384"/>
            <a:ext cx="1274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Virus vaiolo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CB2ED2-D311-4C49-BA04-F3DD4AEB5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54"/>
    </mc:Choice>
    <mc:Fallback>
      <p:transition spd="slow" advTm="6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346-280E-9247-90A5-E06A0DFE7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Microscopio elettronico – SEM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4E4EA-B428-F542-A1D1-1A4D96FF5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825625"/>
            <a:ext cx="5638799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dirty="0"/>
              <a:t>Elettroni secondari (SE): provengono da uno strato di pochi nm, derivano dall'interazione degli elettroni del fascio con quelli del campione.</a:t>
            </a:r>
          </a:p>
          <a:p>
            <a:pPr algn="just"/>
            <a:r>
              <a:rPr lang="it-IT" sz="2400" dirty="0"/>
              <a:t>Il fascio di elettroni non attraversa il preparato, come nel TEM, ma colpisce punti successivi della superficie esterna di un campione in esame. </a:t>
            </a:r>
          </a:p>
          <a:p>
            <a:pPr algn="just"/>
            <a:r>
              <a:rPr lang="it-IT" sz="2400" dirty="0"/>
              <a:t>Contrasto topografico (immagine superficiale).</a:t>
            </a:r>
          </a:p>
          <a:p>
            <a:pPr algn="just"/>
            <a:r>
              <a:rPr lang="it-IT" sz="2400" dirty="0">
                <a:solidFill>
                  <a:srgbClr val="FF0000"/>
                </a:solidFill>
              </a:rPr>
              <a:t>PERMETTE UNA VISIONE 3D DELLE SUPERFICI ESTERNE DELLE STRUTTURE BIOLOGICHE. 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44DE1-C675-564E-9008-C64C0FCF0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5625"/>
            <a:ext cx="4876800" cy="3975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4ACB9E-F10D-0A4C-AABC-9EB4BA3EA0AA}"/>
              </a:ext>
            </a:extLst>
          </p:cNvPr>
          <p:cNvSpPr/>
          <p:nvPr/>
        </p:nvSpPr>
        <p:spPr>
          <a:xfrm>
            <a:off x="838200" y="5935662"/>
            <a:ext cx="2774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Ingrandimento: 20.000X</a:t>
            </a:r>
          </a:p>
          <a:p>
            <a:r>
              <a:rPr lang="it-IT" dirty="0">
                <a:solidFill>
                  <a:srgbClr val="FF0000"/>
                </a:solidFill>
              </a:rPr>
              <a:t>Limite di risoluzione: 10 nm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B6BF0E-A8E1-9543-82FD-6B484E04B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8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05"/>
    </mc:Choice>
    <mc:Fallback>
      <p:transition spd="slow" advTm="9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A3A4-2E63-2A47-8865-1D560858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SEM – esempi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E64BC-7261-644B-8D8E-3D708BF44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525" y="1771178"/>
            <a:ext cx="3417703" cy="4247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60C14B-C060-5545-B5AA-1C16659B9B77}"/>
              </a:ext>
            </a:extLst>
          </p:cNvPr>
          <p:cNvSpPr txBox="1"/>
          <p:nvPr/>
        </p:nvSpPr>
        <p:spPr>
          <a:xfrm>
            <a:off x="1196525" y="6122516"/>
            <a:ext cx="168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Cellule del sangue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C53C6B-4DA3-FC47-8C70-C562A478A671}"/>
              </a:ext>
            </a:extLst>
          </p:cNvPr>
          <p:cNvCxnSpPr>
            <a:cxnSpLocks/>
          </p:cNvCxnSpPr>
          <p:nvPr/>
        </p:nvCxnSpPr>
        <p:spPr>
          <a:xfrm flipH="1">
            <a:off x="3795844" y="3580701"/>
            <a:ext cx="73549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CF6605-8E90-B444-BAAE-B81BB8957821}"/>
              </a:ext>
            </a:extLst>
          </p:cNvPr>
          <p:cNvSpPr txBox="1"/>
          <p:nvPr/>
        </p:nvSpPr>
        <p:spPr>
          <a:xfrm>
            <a:off x="3801287" y="2934370"/>
            <a:ext cx="893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Globuli rossi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37E062-A208-134D-BDFA-BB7F78A4FED2}"/>
              </a:ext>
            </a:extLst>
          </p:cNvPr>
          <p:cNvCxnSpPr>
            <a:cxnSpLocks/>
          </p:cNvCxnSpPr>
          <p:nvPr/>
        </p:nvCxnSpPr>
        <p:spPr>
          <a:xfrm flipH="1">
            <a:off x="3303610" y="4304601"/>
            <a:ext cx="73549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6BF191-9EE4-6E4C-9FAC-151D8E334298}"/>
              </a:ext>
            </a:extLst>
          </p:cNvPr>
          <p:cNvSpPr txBox="1"/>
          <p:nvPr/>
        </p:nvSpPr>
        <p:spPr>
          <a:xfrm>
            <a:off x="3303610" y="4554458"/>
            <a:ext cx="103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Globuli bianchi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4F4DAE-4424-3042-A150-8DE81FC7EAE4}"/>
              </a:ext>
            </a:extLst>
          </p:cNvPr>
          <p:cNvCxnSpPr>
            <a:cxnSpLocks/>
          </p:cNvCxnSpPr>
          <p:nvPr/>
        </p:nvCxnSpPr>
        <p:spPr>
          <a:xfrm flipH="1">
            <a:off x="2384395" y="5426097"/>
            <a:ext cx="73549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E2EA226-8D38-E147-950C-74EE810A169A}"/>
              </a:ext>
            </a:extLst>
          </p:cNvPr>
          <p:cNvSpPr txBox="1"/>
          <p:nvPr/>
        </p:nvSpPr>
        <p:spPr>
          <a:xfrm>
            <a:off x="2082982" y="5480464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Piastrine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955FCC-821A-E64B-A59A-09FBACDDC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707" y="3839816"/>
            <a:ext cx="3475473" cy="26066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D737B6-532C-134D-973A-891F59D4A2F1}"/>
              </a:ext>
            </a:extLst>
          </p:cNvPr>
          <p:cNvSpPr txBox="1"/>
          <p:nvPr/>
        </p:nvSpPr>
        <p:spPr>
          <a:xfrm>
            <a:off x="8948576" y="6446421"/>
            <a:ext cx="1505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Cristallo di neve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FC0D92-EFB2-5642-9816-15126C2ED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134" y="4034496"/>
            <a:ext cx="2638130" cy="19785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D97828-5244-BC40-BF35-845371F7BA1C}"/>
              </a:ext>
            </a:extLst>
          </p:cNvPr>
          <p:cNvSpPr txBox="1"/>
          <p:nvPr/>
        </p:nvSpPr>
        <p:spPr>
          <a:xfrm>
            <a:off x="5879916" y="6150114"/>
            <a:ext cx="791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Polline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EB5F77-B26B-4540-8B0F-290DB323E604}"/>
              </a:ext>
            </a:extLst>
          </p:cNvPr>
          <p:cNvSpPr txBox="1"/>
          <p:nvPr/>
        </p:nvSpPr>
        <p:spPr>
          <a:xfrm>
            <a:off x="5549312" y="3613359"/>
            <a:ext cx="1452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/>
              <a:t>Escherichia coli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C1BBFE-0140-7E49-AD2C-95E18CE965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060"/>
          <a:stretch/>
        </p:blipFill>
        <p:spPr>
          <a:xfrm>
            <a:off x="7963708" y="436895"/>
            <a:ext cx="3475472" cy="33036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6FF8C2-45D1-CA46-9AC3-6A20E0A5A305}"/>
              </a:ext>
            </a:extLst>
          </p:cNvPr>
          <p:cNvSpPr txBox="1"/>
          <p:nvPr/>
        </p:nvSpPr>
        <p:spPr>
          <a:xfrm>
            <a:off x="8297891" y="99931"/>
            <a:ext cx="2749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Cellule procariote ed eucariote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2F1E6F-CCEB-D04C-8DDF-46FB4B4FB9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356"/>
          <a:stretch/>
        </p:blipFill>
        <p:spPr>
          <a:xfrm>
            <a:off x="4827567" y="1779382"/>
            <a:ext cx="2909264" cy="18013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B2247A-E2AE-AD4E-8B23-82F4EECCF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3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54"/>
    </mc:Choice>
    <mc:Fallback>
      <p:transition spd="slow" advTm="8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B920-3616-B546-AB3D-3E1717E2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Atomic</a:t>
            </a:r>
            <a:r>
              <a:rPr lang="it-IT" b="1" dirty="0">
                <a:solidFill>
                  <a:srgbClr val="FF0000"/>
                </a:solidFill>
              </a:rPr>
              <a:t> force </a:t>
            </a:r>
            <a:r>
              <a:rPr lang="it-IT" b="1" dirty="0" err="1">
                <a:solidFill>
                  <a:srgbClr val="FF0000"/>
                </a:solidFill>
              </a:rPr>
              <a:t>microscopy</a:t>
            </a:r>
            <a:r>
              <a:rPr lang="it-IT" b="1" dirty="0">
                <a:solidFill>
                  <a:srgbClr val="FF0000"/>
                </a:solidFill>
              </a:rPr>
              <a:t> – AFM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A76EE-F6A4-7F48-815E-8DC052A2D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/>
              <a:t>Principio generale: </a:t>
            </a:r>
            <a:r>
              <a:rPr lang="it-IT" sz="2400" dirty="0"/>
              <a:t>Una sonda viene passata sul campione registrando un segnale (come la corrente). </a:t>
            </a:r>
          </a:p>
          <a:p>
            <a:pPr algn="just"/>
            <a:r>
              <a:rPr lang="it-IT" sz="2400" dirty="0"/>
              <a:t>Risoluzione molto alta (ordine di nm e meno).</a:t>
            </a:r>
          </a:p>
          <a:p>
            <a:pPr algn="just"/>
            <a:r>
              <a:rPr lang="it-IT" sz="2400" dirty="0"/>
              <a:t>A differenza delle altre tecniche preparazione del campione è semplice e non viene danneggiato. </a:t>
            </a:r>
          </a:p>
          <a:p>
            <a:pPr algn="just"/>
            <a:r>
              <a:rPr lang="it-IT" sz="2400" dirty="0"/>
              <a:t>Il probe scannerizza la superficie e rileva forze interatomiche tra la </a:t>
            </a:r>
            <a:r>
              <a:rPr lang="it-IT" sz="2400" dirty="0" err="1"/>
              <a:t>tip</a:t>
            </a:r>
            <a:r>
              <a:rPr lang="it-IT" sz="2400" dirty="0"/>
              <a:t> stessa e il substrato.</a:t>
            </a:r>
          </a:p>
          <a:p>
            <a:pPr algn="just"/>
            <a:r>
              <a:rPr lang="it-IT" sz="2400" dirty="0"/>
              <a:t>Il movimento della </a:t>
            </a:r>
            <a:r>
              <a:rPr lang="it-IT" sz="2400" dirty="0" err="1"/>
              <a:t>tip</a:t>
            </a:r>
            <a:r>
              <a:rPr lang="it-IT" sz="2400" dirty="0"/>
              <a:t> è registrato e convertito in un’immagine. </a:t>
            </a:r>
          </a:p>
          <a:p>
            <a:pPr algn="just"/>
            <a:r>
              <a:rPr lang="it-IT" sz="2400" dirty="0"/>
              <a:t>Rilevamento della deflessione del raggio.</a:t>
            </a:r>
          </a:p>
          <a:p>
            <a:pPr algn="just"/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3ADF75-2927-3247-BB7A-D4391CB0D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3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83"/>
    </mc:Choice>
    <mc:Fallback>
      <p:transition spd="slow" advTm="8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2CF4-6141-424E-9452-B811E2008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Principio di funzionamento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1287D7-9BB0-8840-A541-5BD3B18E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75" y="2758453"/>
            <a:ext cx="3726764" cy="21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D8A3E1-0008-7F42-B2E9-8B6F1BD29756}"/>
              </a:ext>
            </a:extLst>
          </p:cNvPr>
          <p:cNvSpPr/>
          <p:nvPr/>
        </p:nvSpPr>
        <p:spPr>
          <a:xfrm>
            <a:off x="838200" y="1909346"/>
            <a:ext cx="5840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Le oscillazioni del cantilever sono rilevate da un sistema ottico che registra anche lievissimi movimenti della barretta che sostiene la punta.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Un diodo laser è focalizzato sulla parte posteriore riflettente della barretta.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Misura quantitativamente la </a:t>
            </a:r>
            <a:r>
              <a:rPr lang="it-IT" sz="2400" dirty="0" err="1"/>
              <a:t>microtopo</a:t>
            </a:r>
            <a:r>
              <a:rPr lang="it-IT" sz="2400" dirty="0"/>
              <a:t>-grafia delle superfici, con una risoluzione laterale di 5 nm e verticale di 0.01 nm.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D7467B-5A97-DC42-BE87-4FDA98170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5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96"/>
    </mc:Choice>
    <mc:Fallback>
      <p:transition spd="slow" advTm="5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49BF-C1C5-CF4D-BDEE-9C7AC4910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Principio di funzionamento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1434-9565-8D44-B330-E0DCD0FF0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In base alla modalità di interazione della punta con la superficie del campione gli AFM possono essere impiegati in modalità: </a:t>
            </a:r>
          </a:p>
          <a:p>
            <a:pPr lvl="1" algn="just"/>
            <a:r>
              <a:rPr lang="it-IT" sz="2000" b="1" dirty="0"/>
              <a:t>repulsive o </a:t>
            </a:r>
            <a:r>
              <a:rPr lang="it-IT" sz="2000" b="1" dirty="0" err="1"/>
              <a:t>contact</a:t>
            </a:r>
            <a:r>
              <a:rPr lang="it-IT" sz="2000" b="1" dirty="0"/>
              <a:t> </a:t>
            </a:r>
            <a:r>
              <a:rPr lang="it-IT" sz="2000" dirty="0"/>
              <a:t>– la punta tocca effettivamente il campione. </a:t>
            </a:r>
          </a:p>
          <a:p>
            <a:pPr lvl="1" algn="just"/>
            <a:r>
              <a:rPr lang="it-IT" sz="2000" b="1" dirty="0" err="1"/>
              <a:t>attractive</a:t>
            </a:r>
            <a:r>
              <a:rPr lang="it-IT" sz="2000" b="1" dirty="0"/>
              <a:t> o no </a:t>
            </a:r>
            <a:r>
              <a:rPr lang="it-IT" sz="2000" b="1" dirty="0" err="1"/>
              <a:t>contact</a:t>
            </a:r>
            <a:r>
              <a:rPr lang="it-IT" sz="2000" b="1" dirty="0"/>
              <a:t> – </a:t>
            </a:r>
            <a:r>
              <a:rPr lang="it-IT" sz="2000" dirty="0"/>
              <a:t>la</a:t>
            </a:r>
            <a:r>
              <a:rPr lang="it-IT" sz="2000" b="1" dirty="0"/>
              <a:t> </a:t>
            </a:r>
            <a:r>
              <a:rPr lang="it-IT" sz="2000" dirty="0"/>
              <a:t>punta non lo tocca effettivamente.</a:t>
            </a:r>
          </a:p>
          <a:p>
            <a:pPr lvl="1" algn="just"/>
            <a:r>
              <a:rPr lang="it-IT" sz="2000" b="1" dirty="0" err="1"/>
              <a:t>Tapping</a:t>
            </a:r>
            <a:r>
              <a:rPr lang="it-IT" sz="2000" b="1" dirty="0"/>
              <a:t> </a:t>
            </a:r>
            <a:r>
              <a:rPr lang="it-IT" sz="2000" dirty="0"/>
              <a:t>– la punta esplora il campione in modo da avere un contatto discontinuo determinato da una successione regolare di movimenti oscillatori. </a:t>
            </a:r>
          </a:p>
          <a:p>
            <a:pPr algn="just"/>
            <a:r>
              <a:rPr lang="it-IT" sz="2400" dirty="0"/>
              <a:t>La punta scorre sulla superficie del campione, può essere in condizioni di:</a:t>
            </a:r>
          </a:p>
          <a:p>
            <a:pPr lvl="1" algn="just"/>
            <a:r>
              <a:rPr lang="it-IT" sz="2000" b="1" dirty="0"/>
              <a:t>Forza costante </a:t>
            </a:r>
            <a:r>
              <a:rPr lang="it-IT" sz="2000" dirty="0"/>
              <a:t>– per acquisire informazioni sulla forza di interazione tra la superficie del campione e la punta.</a:t>
            </a:r>
          </a:p>
          <a:p>
            <a:pPr lvl="1" algn="just"/>
            <a:r>
              <a:rPr lang="it-IT" sz="2000" b="1" dirty="0"/>
              <a:t>Altezza costante </a:t>
            </a:r>
            <a:r>
              <a:rPr lang="it-IT" sz="2000" dirty="0"/>
              <a:t>– per acquisire informazioni sulle variazioni in altezza del campione. </a:t>
            </a:r>
          </a:p>
          <a:p>
            <a:pPr lvl="1" algn="just"/>
            <a:endParaRPr lang="it-IT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4BBCBE-3DC2-1244-A58C-C19A826FC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8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79"/>
    </mc:Choice>
    <mc:Fallback>
      <p:transition spd="slow" advTm="123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ED535C1-BDBA-7A4B-A9E0-8DF140EF0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4" t="22459" r="154" b="5148"/>
          <a:stretch/>
        </p:blipFill>
        <p:spPr bwMode="auto">
          <a:xfrm>
            <a:off x="7307745" y="4313583"/>
            <a:ext cx="3035162" cy="25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D44E71-EE09-AE48-8E55-55AC13B04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Forza costante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76B82-C6C5-0C40-9249-F602E4DE7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9468"/>
            <a:ext cx="5403575" cy="4024347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Durante il movimento di scansione della superficie del campione, le variazioni in altezza provocano la deflessione del fascio laser. </a:t>
            </a:r>
          </a:p>
          <a:p>
            <a:pPr algn="just"/>
            <a:r>
              <a:rPr lang="it-IT" sz="2400" dirty="0"/>
              <a:t>Un </a:t>
            </a:r>
            <a:r>
              <a:rPr lang="it-IT" sz="2400" dirty="0" err="1"/>
              <a:t>fotoanalizzatore</a:t>
            </a:r>
            <a:r>
              <a:rPr lang="it-IT" sz="2400" dirty="0"/>
              <a:t> misura le differenze di intensità luminosa tra i due componenti del fotodiodo binario che raccoglie il fascio deflesso e le converte in una tensione che rappresenta il risultato della misura.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3C95F8A-4FB2-A84B-87A8-AA1C0FC2E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5"/>
          <a:stretch/>
        </p:blipFill>
        <p:spPr bwMode="auto">
          <a:xfrm>
            <a:off x="7162386" y="852452"/>
            <a:ext cx="4585666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C15F5E-360C-7F49-95C9-FE5A5C5C6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4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08"/>
    </mc:Choice>
    <mc:Fallback>
      <p:transition spd="slow" advTm="4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05F0-C108-D04E-BDF9-513610A2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Altezza costante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548AC-A657-6A40-A6BB-FDC8D4488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468"/>
            <a:ext cx="5463209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La tensione misurata è proporzionale alla forza necessaria affinché la </a:t>
            </a:r>
            <a:r>
              <a:rPr lang="it-IT" sz="2400" b="1" dirty="0"/>
              <a:t>distanza</a:t>
            </a:r>
            <a:r>
              <a:rPr lang="it-IT" sz="2400" dirty="0"/>
              <a:t> tra superficie del campione e punta sia sempre </a:t>
            </a:r>
            <a:r>
              <a:rPr lang="it-IT" sz="2400" b="1" dirty="0"/>
              <a:t>costante</a:t>
            </a:r>
            <a:r>
              <a:rPr lang="it-IT" sz="2400" dirty="0"/>
              <a:t>. </a:t>
            </a:r>
          </a:p>
          <a:p>
            <a:pPr algn="just"/>
            <a:r>
              <a:rPr lang="it-IT" sz="2400" dirty="0"/>
              <a:t>Questa modalità d’impiego implica la conoscenza di parametri di calibrazione che devono essere inseriti prima dell’operazione di misura.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376387-3A30-2849-8682-97C10462B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8"/>
          <a:stretch/>
        </p:blipFill>
        <p:spPr bwMode="auto">
          <a:xfrm>
            <a:off x="7318306" y="1197044"/>
            <a:ext cx="4469503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8DEBA6A-01E0-9042-A771-86327C82A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1" t="11077" r="883" b="23511"/>
          <a:stretch/>
        </p:blipFill>
        <p:spPr bwMode="auto">
          <a:xfrm>
            <a:off x="8154849" y="4631635"/>
            <a:ext cx="2796416" cy="20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23BF92-432F-2145-A47D-FDCB382B3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2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49"/>
    </mc:Choice>
    <mc:Fallback>
      <p:transition spd="slow" advTm="7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635</Words>
  <Application>Microsoft Macintosh PowerPoint</Application>
  <PresentationFormat>Widescreen</PresentationFormat>
  <Paragraphs>67</Paragraphs>
  <Slides>11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Microscopio elettronico – TEM </vt:lpstr>
      <vt:lpstr>TEM – esempi </vt:lpstr>
      <vt:lpstr>Microscopio elettronico – SEM</vt:lpstr>
      <vt:lpstr>SEM – esempi </vt:lpstr>
      <vt:lpstr>Atomic force microscopy – AFM</vt:lpstr>
      <vt:lpstr>Principio di funzionamento</vt:lpstr>
      <vt:lpstr>Principio di funzionamento</vt:lpstr>
      <vt:lpstr>Forza costante </vt:lpstr>
      <vt:lpstr>Altezza costante </vt:lpstr>
      <vt:lpstr>Immagini SEM della tip </vt:lpstr>
      <vt:lpstr>AFM – esempi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Microscopio elettronico – TEM </dc:title>
  <dc:creator>suzana.aulic@icgeb.org</dc:creator>
  <cp:lastModifiedBy>suzana.aulic@icgeb.org</cp:lastModifiedBy>
  <cp:revision>2</cp:revision>
  <dcterms:created xsi:type="dcterms:W3CDTF">2020-03-10T11:24:45Z</dcterms:created>
  <dcterms:modified xsi:type="dcterms:W3CDTF">2020-03-10T11:31:41Z</dcterms:modified>
</cp:coreProperties>
</file>