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47" r:id="rId2"/>
    <p:sldId id="307" r:id="rId3"/>
    <p:sldId id="346" r:id="rId4"/>
    <p:sldId id="349" r:id="rId5"/>
    <p:sldId id="350" r:id="rId6"/>
    <p:sldId id="352" r:id="rId7"/>
    <p:sldId id="380" r:id="rId8"/>
    <p:sldId id="288" r:id="rId9"/>
    <p:sldId id="294" r:id="rId10"/>
    <p:sldId id="289" r:id="rId11"/>
    <p:sldId id="295" r:id="rId12"/>
    <p:sldId id="296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8"/>
    <p:restoredTop sz="78726"/>
  </p:normalViewPr>
  <p:slideViewPr>
    <p:cSldViewPr snapToGrid="0" snapToObjects="1">
      <p:cViewPr varScale="1">
        <p:scale>
          <a:sx n="100" d="100"/>
          <a:sy n="100" d="100"/>
        </p:scale>
        <p:origin x="110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7BF84-BFCE-8C41-AC78-EB1CE778EE69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C22B9-43B6-B247-9CA7-3E3EB8A2D1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6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4437-8FB1-164B-8DDA-7FC11951B4F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528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4437-8FB1-164B-8DDA-7FC11951B4F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8174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361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4437-8FB1-164B-8DDA-7FC11951B4F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7195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BCA e simile a </a:t>
            </a:r>
            <a:r>
              <a:rPr lang="it-I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Lowry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dipende dalla conversazione di Cu2+ a Cu+ in condizioni alcaline che viene puoi  rilevato mediante reazione con il BCA per ottenere il color porpora letto a 562 nm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più sensibile rispetto al Lauri quantità inferiori a 05 micro grammi ml più tollerante per la presenza di altri composti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222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66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445FD-D1BC-244F-BFBD-CF5137A64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9F223-D09C-5B43-89DC-E1DFDC8A0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151C1-7A45-E644-AE1B-8383418C0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05AE-9373-C341-8ED4-D710C1659800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F5B94-94AF-4F4F-B274-09062DD67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7F177-3788-6F47-8E57-F5F4EA0A3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37B8-4168-D642-A8DE-8E8377D5903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60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64224-94D5-AC49-ACB8-293181924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32B896-0E60-0542-AD97-472E6ECD0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95EEC-A916-464D-B209-EE543E5B1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05AE-9373-C341-8ED4-D710C1659800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5EB04-5075-8E45-8219-6DAE891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31C09-D8F1-3C4B-8653-51C37C637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37B8-4168-D642-A8DE-8E8377D5903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7845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C0AA35-A7DD-474D-814A-0AC07FD10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7E2729-ECBA-DF43-B522-BCFD13DD2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44425-62E6-ED42-B9A6-A89D23380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05AE-9373-C341-8ED4-D710C1659800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E7D93-949F-9C47-BB13-AF004B589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56AEF-EE9D-2240-B3B8-A3B2CDB66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37B8-4168-D642-A8DE-8E8377D5903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92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49DE4-8567-7041-AC5A-2FD771BF8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807AC-57B8-1C4A-9F53-79CC5547C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F6409-F5C4-C643-8BBF-3D975A810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05AE-9373-C341-8ED4-D710C1659800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4A24F-32AC-CE43-9008-7FC0EFB49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4AB6F-F0E2-E04C-9BBB-115C9AF8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37B8-4168-D642-A8DE-8E8377D5903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10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B5570-324B-804B-8173-5A9DF714F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801F6-90F7-4540-A1FB-5314D90CA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C1787-5DAD-EC46-A6DC-A3347F2C1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05AE-9373-C341-8ED4-D710C1659800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A11CC-9CF4-534A-880E-F44016A0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6E2C3-671E-DC49-B3DB-44E8A727E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37B8-4168-D642-A8DE-8E8377D5903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655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755B4-9422-7F4F-AB72-970596B1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D37E6-8FB2-2549-9422-C3E5625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868A8-65D0-A64C-AE83-610A319E6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72C99-36EA-5543-A9B1-4723C9B38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05AE-9373-C341-8ED4-D710C1659800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E65DB-EE6D-224F-A2F5-0CDA754A6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94F5D-AEDC-0D4F-9E1F-470B70E97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37B8-4168-D642-A8DE-8E8377D5903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592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EDEE9-EC1B-7047-822B-2A62F59A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09F36-35EC-504B-9C19-8CE66FCC6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23C08-4517-204C-8518-5287627C9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61BB5A-BCF0-8F4F-8CFA-F7412287D5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CD82E4-FB0E-BD4D-8FE4-C8A5744F46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0879FB-4E6F-2B4D-92B5-46DAF9EAA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05AE-9373-C341-8ED4-D710C1659800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D75C0-5DA5-9645-94FC-E70AAAD6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92D30F-76E1-B24E-85BA-DD9E5201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37B8-4168-D642-A8DE-8E8377D5903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362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24828-CEB7-5946-9D88-EE9143307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8AFFE2-45C7-EB47-9B60-0C0854C96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05AE-9373-C341-8ED4-D710C1659800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6E025-7079-294B-8E69-7D1E13BBF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2B0BCF-B4A5-F843-93C3-9C75C1FF9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37B8-4168-D642-A8DE-8E8377D5903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548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9BD660-F42E-D049-BE4D-52D4E4EFB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05AE-9373-C341-8ED4-D710C1659800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5B2BD3-4678-1E49-A0E3-A527DF5D1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AEF58-CE1C-964C-A7B9-C1DC03E24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37B8-4168-D642-A8DE-8E8377D5903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3885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28620-BAAB-574E-8917-860B48E3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6FB2B-5041-9E4E-A0C2-6010AA4D2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21C78-27D6-3247-A6D2-57ED5D690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0EDC6-1893-E94A-B591-7368F9A2F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05AE-9373-C341-8ED4-D710C1659800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1C98-4139-114C-A3FA-5E6F3EB8C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D02D0-7C16-CC4F-B894-D1A8C2538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37B8-4168-D642-A8DE-8E8377D5903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36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BB483-921E-E844-A9C5-6CCC3C4C3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5DE4C5-2DF6-E046-B0FC-A79480FBF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B4954-6C63-8346-8D41-A13FD66A8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97C6E-D4F8-284B-9EA1-04B2C3044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05AE-9373-C341-8ED4-D710C1659800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CFCC2-3D45-714D-B27C-77B527E0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2A40A-2677-364A-A7CB-C8CD4B76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37B8-4168-D642-A8DE-8E8377D5903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196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1AD10B-D313-1E45-90CF-6DF520607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E0C59-2E79-6240-B478-584365F52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31AB3-28A8-4146-89C9-A6B6094B9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05AE-9373-C341-8ED4-D710C1659800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E4E41-C69A-CD42-8DF0-4C276E91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F3705-EDDA-1744-8C14-47C882A6D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A37B8-4168-D642-A8DE-8E8377D5903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11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m4a"/><Relationship Id="rId7" Type="http://schemas.openxmlformats.org/officeDocument/2006/relationships/image" Target="../media/image12.tiff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11.tif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m4a"/><Relationship Id="rId7" Type="http://schemas.openxmlformats.org/officeDocument/2006/relationships/image" Target="../media/image15.tiff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8.tif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10.tiff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9.tif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53C8C-3C1E-7F44-8F98-F0BD295EB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634" y="2967648"/>
            <a:ext cx="3818206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Colture cellulari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1BF4EA-4E35-004E-BA2A-2D6DEC77B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3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04"/>
    </mc:Choice>
    <mc:Fallback>
      <p:transition spd="slow" advTm="17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B3E868-12B2-624A-8DE6-BE604AD90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c) Metodo dell’Acido </a:t>
            </a:r>
            <a:r>
              <a:rPr lang="it-IT" b="1" dirty="0" err="1">
                <a:solidFill>
                  <a:srgbClr val="FF0000"/>
                </a:solidFill>
              </a:rPr>
              <a:t>Bicinconinico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98DC52-088E-2747-939C-04736A9D6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2733"/>
            <a:ext cx="10515600" cy="4351338"/>
          </a:xfrm>
        </p:spPr>
        <p:txBody>
          <a:bodyPr>
            <a:normAutofit/>
          </a:bodyPr>
          <a:lstStyle/>
          <a:p>
            <a:r>
              <a:rPr lang="it-IT" sz="1800" dirty="0"/>
              <a:t>STEP 1. Proteine e peptidi riducono gli ioni rameici a rameosi in ambiente basico. </a:t>
            </a:r>
          </a:p>
          <a:p>
            <a:r>
              <a:rPr lang="it-IT" sz="1800" dirty="0"/>
              <a:t>STEP 2. Gli ioni rameosi reagiscono con il reagente di Acido </a:t>
            </a:r>
            <a:r>
              <a:rPr lang="it-IT" sz="1800" dirty="0" err="1"/>
              <a:t>Bicinconinico</a:t>
            </a:r>
            <a:r>
              <a:rPr lang="it-IT" sz="1800" dirty="0"/>
              <a:t> (BCA), per formare un complesso viola-porpora. </a:t>
            </a:r>
          </a:p>
          <a:p>
            <a:r>
              <a:rPr lang="it-IT" sz="1800" dirty="0"/>
              <a:t>Il colore viene misurato alla lunghezza d’onda di 562 nm, (lineare con la concentrazione proteica da </a:t>
            </a:r>
            <a:r>
              <a:rPr lang="it-IT" sz="1800" dirty="0">
                <a:latin typeface="Symbol" pitchFamily="2" charset="2"/>
              </a:rPr>
              <a:t>m</a:t>
            </a:r>
            <a:r>
              <a:rPr lang="it-IT" sz="1800" dirty="0"/>
              <a:t>g a 2 mg/</a:t>
            </a:r>
            <a:r>
              <a:rPr lang="it-IT" sz="1800" dirty="0" err="1"/>
              <a:t>mL</a:t>
            </a:r>
            <a:r>
              <a:rPr lang="it-IT" sz="1800" dirty="0"/>
              <a:t>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BED074-7013-A449-BB34-2A3C39093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48" y="3201194"/>
            <a:ext cx="2507690" cy="17817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92619C5-97A3-6848-A750-993866DA80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526"/>
          <a:stretch/>
        </p:blipFill>
        <p:spPr>
          <a:xfrm>
            <a:off x="4207470" y="3301205"/>
            <a:ext cx="2109926" cy="145653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80E3EB2-B1C7-F046-BED7-F30287DF635A}"/>
              </a:ext>
            </a:extLst>
          </p:cNvPr>
          <p:cNvSpPr/>
          <p:nvPr/>
        </p:nvSpPr>
        <p:spPr>
          <a:xfrm>
            <a:off x="7374730" y="3043117"/>
            <a:ext cx="39790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Contributo al colore: </a:t>
            </a:r>
          </a:p>
          <a:p>
            <a:r>
              <a:rPr lang="it-IT" dirty="0"/>
              <a:t>legami peptidici (cisteina, cistina, triptofano, tirosina)</a:t>
            </a:r>
          </a:p>
          <a:p>
            <a:endParaRPr lang="it-IT" dirty="0"/>
          </a:p>
          <a:p>
            <a:r>
              <a:rPr lang="it-IT" dirty="0"/>
              <a:t>NB. La reazione avviene per 30 minuti a 37 °C, 15 minuti a 60 °C o 2 ore a RT</a:t>
            </a:r>
            <a:endParaRPr lang="en-US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BD9ED0A-E938-8540-91F4-97F553E590C5}"/>
              </a:ext>
            </a:extLst>
          </p:cNvPr>
          <p:cNvSpPr/>
          <p:nvPr/>
        </p:nvSpPr>
        <p:spPr>
          <a:xfrm>
            <a:off x="838200" y="501500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Vantaggi </a:t>
            </a:r>
          </a:p>
          <a:p>
            <a:pPr marL="800100" lvl="1" indent="-342900">
              <a:buAutoNum type="arabicPeriod"/>
            </a:pPr>
            <a:r>
              <a:rPr lang="it-IT" sz="1400" dirty="0"/>
              <a:t>Sensibilità compatibile o maggiore (0.5-10 µg di proteina) del </a:t>
            </a:r>
            <a:r>
              <a:rPr lang="it-IT" sz="1400" dirty="0" err="1"/>
              <a:t>Lowry</a:t>
            </a:r>
            <a:r>
              <a:rPr lang="it-IT" sz="1400" dirty="0"/>
              <a:t>. </a:t>
            </a:r>
          </a:p>
          <a:p>
            <a:pPr marL="800100" lvl="1" indent="-342900">
              <a:buAutoNum type="arabicPeriod"/>
            </a:pPr>
            <a:r>
              <a:rPr lang="it-IT" sz="1400" dirty="0"/>
              <a:t>Reazione in un unico passaggio, più semplice del </a:t>
            </a:r>
            <a:r>
              <a:rPr lang="it-IT" sz="1400" dirty="0" err="1"/>
              <a:t>Lowry</a:t>
            </a:r>
            <a:r>
              <a:rPr lang="it-IT" sz="1400" dirty="0"/>
              <a:t>. </a:t>
            </a:r>
          </a:p>
          <a:p>
            <a:pPr marL="800100" lvl="1" indent="-342900">
              <a:buAutoNum type="arabicPeriod"/>
            </a:pPr>
            <a:r>
              <a:rPr lang="it-IT" sz="1400" dirty="0"/>
              <a:t>Il reagente è più stabile del reagente di </a:t>
            </a:r>
            <a:r>
              <a:rPr lang="it-IT" sz="1400" dirty="0" err="1"/>
              <a:t>Lowry</a:t>
            </a:r>
            <a:r>
              <a:rPr lang="it-IT" sz="1400" dirty="0"/>
              <a:t>.</a:t>
            </a:r>
          </a:p>
          <a:p>
            <a:r>
              <a:rPr lang="it-IT" dirty="0"/>
              <a:t>Svantaggi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sz="1400" dirty="0"/>
              <a:t>Il colore non è stabile nel tempo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sz="1400" dirty="0"/>
              <a:t>Ogni composto capace di ridurre Cu2+ a Cu+ formerà colore</a:t>
            </a:r>
          </a:p>
          <a:p>
            <a:endParaRPr lang="en-US" sz="14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A02E43E-CD49-294C-98EA-069497FAD3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685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03"/>
    </mc:Choice>
    <mc:Fallback>
      <p:transition spd="slow" advTm="164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98BEE5-0369-4C42-8E1D-1563D3E9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78" y="379413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d) Metodo di Bradford (o del Blue </a:t>
            </a:r>
            <a:r>
              <a:rPr lang="it-IT" b="1" dirty="0" err="1">
                <a:solidFill>
                  <a:srgbClr val="FF0000"/>
                </a:solidFill>
              </a:rPr>
              <a:t>Coomassie</a:t>
            </a:r>
            <a:r>
              <a:rPr lang="it-IT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75AF371-9E70-0740-A4B8-24F399CCE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1800" dirty="0">
                <a:solidFill>
                  <a:srgbClr val="2EE935"/>
                </a:solidFill>
              </a:rPr>
              <a:t>Principio: </a:t>
            </a:r>
            <a:r>
              <a:rPr lang="it-IT" sz="1800" dirty="0"/>
              <a:t>Formazione di complessi non covalenti con le proteine tramite interazioni elettrostatiche con amminoacidi basici (positivi) ed interazioni idrofobiche con amminoacidi aromatici.</a:t>
            </a:r>
            <a:endParaRPr lang="en-US" sz="1800" dirty="0"/>
          </a:p>
          <a:p>
            <a:r>
              <a:rPr lang="it-IT" sz="1800" dirty="0"/>
              <a:t>Il legame del colorante </a:t>
            </a:r>
            <a:r>
              <a:rPr lang="it-IT" sz="1800" dirty="0" err="1"/>
              <a:t>Coomassie</a:t>
            </a:r>
            <a:r>
              <a:rPr lang="it-IT" sz="1800" dirty="0"/>
              <a:t> </a:t>
            </a:r>
            <a:r>
              <a:rPr lang="it-IT" sz="1800" dirty="0" err="1"/>
              <a:t>Brilliant</a:t>
            </a:r>
            <a:r>
              <a:rPr lang="it-IT" sz="1800" dirty="0"/>
              <a:t> Blue G-250 alle proteine determina uno spostamento del massimo di assorbimento del colorante da </a:t>
            </a:r>
            <a:r>
              <a:rPr lang="it-IT" sz="1800" dirty="0">
                <a:solidFill>
                  <a:srgbClr val="FF0000"/>
                </a:solidFill>
              </a:rPr>
              <a:t>465 nm</a:t>
            </a:r>
            <a:r>
              <a:rPr lang="it-IT" sz="1800" dirty="0"/>
              <a:t> a </a:t>
            </a:r>
            <a:r>
              <a:rPr lang="it-IT" sz="1800" dirty="0">
                <a:solidFill>
                  <a:srgbClr val="0070C0"/>
                </a:solidFill>
              </a:rPr>
              <a:t>595 nm </a:t>
            </a:r>
            <a:r>
              <a:rPr lang="it-IT" sz="1800" dirty="0"/>
              <a:t>in soluzioni acide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53F9262-C743-0A4A-8989-F03771F44A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739" t="53125" b="13541"/>
          <a:stretch/>
        </p:blipFill>
        <p:spPr>
          <a:xfrm>
            <a:off x="8362652" y="3028950"/>
            <a:ext cx="2991148" cy="185737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7BFD25D-8820-CA4A-BAF5-C9BC5DEFA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673" y="3307225"/>
            <a:ext cx="2388580" cy="143314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60C9D5B-1988-B14E-8BF5-DF25AD5E0F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451"/>
          <a:stretch/>
        </p:blipFill>
        <p:spPr>
          <a:xfrm>
            <a:off x="4155553" y="3083505"/>
            <a:ext cx="3568799" cy="1802821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0AAFEECC-A455-2B47-AF14-9208D993957C}"/>
              </a:ext>
            </a:extLst>
          </p:cNvPr>
          <p:cNvSpPr/>
          <p:nvPr/>
        </p:nvSpPr>
        <p:spPr>
          <a:xfrm>
            <a:off x="838199" y="4864881"/>
            <a:ext cx="879711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Vantaggi </a:t>
            </a:r>
          </a:p>
          <a:p>
            <a:pPr marL="800100" lvl="1" indent="-342900">
              <a:buAutoNum type="arabicPeriod"/>
            </a:pPr>
            <a:r>
              <a:rPr lang="it-IT" sz="1400" dirty="0"/>
              <a:t>Elevata sensibilità (fino a 22 µg/ml)</a:t>
            </a:r>
          </a:p>
          <a:p>
            <a:pPr marL="800100" lvl="1" indent="-342900">
              <a:buAutoNum type="arabicPeriod"/>
            </a:pPr>
            <a:r>
              <a:rPr lang="it-IT" sz="1400" dirty="0"/>
              <a:t>Semplicità di preparazione del reattivo e velocità (colore immediato)</a:t>
            </a:r>
          </a:p>
          <a:p>
            <a:pPr marL="800100" lvl="1" indent="-342900">
              <a:buAutoNum type="arabicPeriod"/>
            </a:pPr>
            <a:r>
              <a:rPr lang="it-IT" sz="1400" dirty="0"/>
              <a:t>Stabilità del complesso </a:t>
            </a:r>
          </a:p>
          <a:p>
            <a:r>
              <a:rPr lang="it-IT" dirty="0"/>
              <a:t>Svantaggi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sz="1400" dirty="0"/>
              <a:t>La quantità di colorante che si lega alla proteina dipende dal contenuto in aminoacidi basici → ciò rende difficile la scelta di uno standard 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sz="1400" dirty="0"/>
              <a:t>I detergenti possono causare interferenza con il dosaggio</a:t>
            </a:r>
            <a:endParaRPr lang="en-US" sz="1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DA97B5-3124-E64C-B692-1077904A87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70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233"/>
    </mc:Choice>
    <mc:Fallback>
      <p:transition spd="slow" advTm="196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E8BE9C9-6DD6-5F43-872A-1F752A22A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17"/>
          <a:stretch/>
        </p:blipFill>
        <p:spPr>
          <a:xfrm>
            <a:off x="1042988" y="280972"/>
            <a:ext cx="7170284" cy="6377387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2AB577-8F9B-EF42-A06E-362A7137A292}"/>
              </a:ext>
            </a:extLst>
          </p:cNvPr>
          <p:cNvSpPr txBox="1"/>
          <p:nvPr/>
        </p:nvSpPr>
        <p:spPr>
          <a:xfrm>
            <a:off x="8314944" y="2133600"/>
            <a:ext cx="118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mx + b 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6DAC8222-3E03-D34C-AC34-F5F924CFD2CB}"/>
              </a:ext>
            </a:extLst>
          </p:cNvPr>
          <p:cNvSpPr/>
          <p:nvPr/>
        </p:nvSpPr>
        <p:spPr>
          <a:xfrm>
            <a:off x="3572256" y="670560"/>
            <a:ext cx="597408" cy="440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D40F7057-DFA5-D94E-9707-8C490D8A424B}"/>
              </a:ext>
            </a:extLst>
          </p:cNvPr>
          <p:cNvSpPr/>
          <p:nvPr/>
        </p:nvSpPr>
        <p:spPr>
          <a:xfrm>
            <a:off x="3182112" y="2816352"/>
            <a:ext cx="518160" cy="3736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5FC85AAE-010F-8747-9B8A-5B39DFAA6703}"/>
              </a:ext>
            </a:extLst>
          </p:cNvPr>
          <p:cNvCxnSpPr>
            <a:stCxn id="3" idx="6"/>
          </p:cNvCxnSpPr>
          <p:nvPr/>
        </p:nvCxnSpPr>
        <p:spPr>
          <a:xfrm>
            <a:off x="4169664" y="890909"/>
            <a:ext cx="4523232" cy="12426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234FDB5-6802-3A42-A6DC-BFAF1B73F8DF}"/>
              </a:ext>
            </a:extLst>
          </p:cNvPr>
          <p:cNvCxnSpPr>
            <a:cxnSpLocks/>
            <a:stCxn id="6" idx="6"/>
          </p:cNvCxnSpPr>
          <p:nvPr/>
        </p:nvCxnSpPr>
        <p:spPr>
          <a:xfrm flipV="1">
            <a:off x="3700272" y="2486854"/>
            <a:ext cx="4992624" cy="5163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31D7F2-95FE-2648-8CF3-3E41557AC687}"/>
              </a:ext>
            </a:extLst>
          </p:cNvPr>
          <p:cNvSpPr txBox="1"/>
          <p:nvPr/>
        </p:nvSpPr>
        <p:spPr>
          <a:xfrm>
            <a:off x="9584264" y="2000202"/>
            <a:ext cx="2559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 = </a:t>
            </a:r>
            <a:r>
              <a:rPr lang="en-US" dirty="0" err="1"/>
              <a:t>coefficiente</a:t>
            </a:r>
            <a:r>
              <a:rPr lang="en-US" dirty="0"/>
              <a:t> </a:t>
            </a:r>
            <a:r>
              <a:rPr lang="en-US" dirty="0" err="1"/>
              <a:t>angolare</a:t>
            </a:r>
            <a:endParaRPr lang="en-US" dirty="0"/>
          </a:p>
          <a:p>
            <a:r>
              <a:rPr lang="en-US" dirty="0"/>
              <a:t>b = </a:t>
            </a:r>
            <a:r>
              <a:rPr lang="en-US" dirty="0" err="1"/>
              <a:t>intercetta</a:t>
            </a:r>
            <a:r>
              <a:rPr lang="en-US" dirty="0"/>
              <a:t> 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2B26C880-75A2-9140-979A-D0B5F1046553}"/>
              </a:ext>
            </a:extLst>
          </p:cNvPr>
          <p:cNvSpPr/>
          <p:nvPr/>
        </p:nvSpPr>
        <p:spPr>
          <a:xfrm>
            <a:off x="4126992" y="664464"/>
            <a:ext cx="597408" cy="440698"/>
          </a:xfrm>
          <a:prstGeom prst="ellipse">
            <a:avLst/>
          </a:prstGeom>
          <a:noFill/>
          <a:ln>
            <a:solidFill>
              <a:srgbClr val="2EE9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5E847702-FD14-C745-8B60-DAE97E78B7F4}"/>
              </a:ext>
            </a:extLst>
          </p:cNvPr>
          <p:cNvSpPr/>
          <p:nvPr/>
        </p:nvSpPr>
        <p:spPr>
          <a:xfrm>
            <a:off x="3736848" y="2810256"/>
            <a:ext cx="518160" cy="373642"/>
          </a:xfrm>
          <a:prstGeom prst="ellipse">
            <a:avLst/>
          </a:prstGeom>
          <a:noFill/>
          <a:ln>
            <a:solidFill>
              <a:srgbClr val="2EE9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F16AF763-B561-474C-B89E-50CD75DFA12D}"/>
              </a:ext>
            </a:extLst>
          </p:cNvPr>
          <p:cNvCxnSpPr/>
          <p:nvPr/>
        </p:nvCxnSpPr>
        <p:spPr>
          <a:xfrm>
            <a:off x="4734633" y="890909"/>
            <a:ext cx="4523232" cy="1242691"/>
          </a:xfrm>
          <a:prstGeom prst="straightConnector1">
            <a:avLst/>
          </a:prstGeom>
          <a:ln>
            <a:solidFill>
              <a:srgbClr val="2EE9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1CE0D0FB-1326-7844-A29F-C9B83ACEBE00}"/>
              </a:ext>
            </a:extLst>
          </p:cNvPr>
          <p:cNvCxnSpPr>
            <a:cxnSpLocks/>
          </p:cNvCxnSpPr>
          <p:nvPr/>
        </p:nvCxnSpPr>
        <p:spPr>
          <a:xfrm flipV="1">
            <a:off x="4265241" y="2486854"/>
            <a:ext cx="4992624" cy="516319"/>
          </a:xfrm>
          <a:prstGeom prst="straightConnector1">
            <a:avLst/>
          </a:prstGeom>
          <a:ln>
            <a:solidFill>
              <a:srgbClr val="2EE9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25978AF-D0DB-9E45-B7D2-2584BBD48E3B}"/>
              </a:ext>
            </a:extLst>
          </p:cNvPr>
          <p:cNvSpPr txBox="1"/>
          <p:nvPr/>
        </p:nvSpPr>
        <p:spPr>
          <a:xfrm>
            <a:off x="8272519" y="2912995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x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B96909-D411-FE48-A3A8-BC372FAC21A4}"/>
              </a:ext>
            </a:extLst>
          </p:cNvPr>
          <p:cNvSpPr txBox="1"/>
          <p:nvPr/>
        </p:nvSpPr>
        <p:spPr>
          <a:xfrm>
            <a:off x="8608455" y="281850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_______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421AF1-9A74-6C43-8531-C64D617203FF}"/>
              </a:ext>
            </a:extLst>
          </p:cNvPr>
          <p:cNvSpPr txBox="1"/>
          <p:nvPr/>
        </p:nvSpPr>
        <p:spPr>
          <a:xfrm>
            <a:off x="8775299" y="2723982"/>
            <a:ext cx="61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(y-b)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3ABD55-D707-D943-849D-A4D6902C7D32}"/>
              </a:ext>
            </a:extLst>
          </p:cNvPr>
          <p:cNvSpPr txBox="1"/>
          <p:nvPr/>
        </p:nvSpPr>
        <p:spPr>
          <a:xfrm>
            <a:off x="8926030" y="3097661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1F41FB0-95FC-E94A-A400-CC9231A3E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679"/>
    </mc:Choice>
    <mc:Fallback>
      <p:transition spd="slow" advTm="137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3D2B2-86CA-CE4D-B876-55D8A62D6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Cellule procariote ed eucariote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31CED-B6BB-F749-B7A1-EE7FE5FA2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it-IT" sz="2400" dirty="0"/>
              <a:t>Per la loro semplicità le cellule procariotiche sono modelli ideali per studiare alcuni aspetti fondamentali della biochimica e della biologia molecolare. </a:t>
            </a:r>
          </a:p>
          <a:p>
            <a:pPr algn="just"/>
            <a:r>
              <a:rPr lang="it-IT" sz="2400" dirty="0"/>
              <a:t>In particolare, </a:t>
            </a:r>
            <a:r>
              <a:rPr lang="it-IT" sz="2400" i="1" dirty="0"/>
              <a:t>Escherichia coli</a:t>
            </a:r>
            <a:r>
              <a:rPr lang="it-IT" sz="2400" dirty="0"/>
              <a:t>, è la specie batterica più studiata.</a:t>
            </a:r>
          </a:p>
          <a:p>
            <a:pPr algn="just"/>
            <a:r>
              <a:rPr lang="it-IT" sz="2400" dirty="0"/>
              <a:t>La maggior parte delle nostre conoscenze di biologia molecolare derivano da studi su </a:t>
            </a:r>
            <a:r>
              <a:rPr lang="it-IT" sz="2400" i="1" dirty="0"/>
              <a:t>E. coli</a:t>
            </a:r>
            <a:r>
              <a:rPr lang="it-IT" sz="2400" dirty="0"/>
              <a:t>:</a:t>
            </a:r>
          </a:p>
          <a:p>
            <a:pPr lvl="1" algn="just"/>
            <a:r>
              <a:rPr lang="it-IT" sz="2000" dirty="0"/>
              <a:t>Replicazione, </a:t>
            </a:r>
          </a:p>
          <a:p>
            <a:pPr lvl="1" algn="just"/>
            <a:r>
              <a:rPr lang="it-IT" sz="2000" dirty="0"/>
              <a:t>Codice genetico, </a:t>
            </a:r>
          </a:p>
          <a:p>
            <a:pPr lvl="1" algn="just"/>
            <a:r>
              <a:rPr lang="it-IT" sz="2000" dirty="0"/>
              <a:t>Trascrizione, </a:t>
            </a:r>
          </a:p>
          <a:p>
            <a:pPr lvl="1" algn="just"/>
            <a:r>
              <a:rPr lang="it-IT" sz="2000" dirty="0"/>
              <a:t>Sintesi proteica.</a:t>
            </a:r>
          </a:p>
          <a:p>
            <a:pPr algn="just"/>
            <a:r>
              <a:rPr lang="it-IT" sz="2400" dirty="0"/>
              <a:t>Le colture cellulari si distinguono principalmente in:</a:t>
            </a:r>
          </a:p>
          <a:p>
            <a:pPr lvl="1" algn="just"/>
            <a:r>
              <a:rPr lang="it-IT" sz="2000" b="1" i="1" dirty="0"/>
              <a:t>colture primarie </a:t>
            </a:r>
            <a:r>
              <a:rPr lang="it-IT" sz="2000" dirty="0"/>
              <a:t>– da cellule isolate dai tessuti di un organismo e coltivate </a:t>
            </a:r>
            <a:r>
              <a:rPr lang="it-IT" sz="2000" i="1" dirty="0"/>
              <a:t>in vitro</a:t>
            </a:r>
          </a:p>
          <a:p>
            <a:pPr lvl="1" algn="just"/>
            <a:r>
              <a:rPr lang="it-IT" sz="2000" b="1" i="1" dirty="0"/>
              <a:t>linee cellulari o colture secondarie </a:t>
            </a:r>
            <a:r>
              <a:rPr lang="it-IT" sz="2000" dirty="0"/>
              <a:t>– da cellule </a:t>
            </a:r>
            <a:r>
              <a:rPr lang="it-IT" sz="2000" dirty="0" err="1"/>
              <a:t>immortalizzate</a:t>
            </a:r>
            <a:r>
              <a:rPr lang="it-IT" sz="2000" dirty="0"/>
              <a:t> </a:t>
            </a:r>
            <a:r>
              <a:rPr lang="it-IT" sz="2000" i="1" dirty="0"/>
              <a:t>in vitro </a:t>
            </a:r>
            <a:r>
              <a:rPr lang="it-IT" sz="2000" dirty="0"/>
              <a:t>attraverso diversi passaggi con caratteristiche omogenee.</a:t>
            </a:r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9DFAE7-0D32-734C-AC46-3902E23010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95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524"/>
    </mc:Choice>
    <mc:Fallback>
      <p:transition spd="slow" advTm="143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0E859-067B-574E-A193-B43EFE08C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Colture cellulari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0EAA4-F5AB-694B-B34F-FB7FEEA10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altLang="it-IT" sz="2400" dirty="0"/>
              <a:t>Linee di cellule normali – hanno una crescita finita, cioè  si duplicano dalle 30 alle 50 volte, poi invecchiano e muoiono.</a:t>
            </a:r>
          </a:p>
          <a:p>
            <a:r>
              <a:rPr lang="it-IT" altLang="it-IT" sz="2400" dirty="0"/>
              <a:t>Linee di cellule </a:t>
            </a:r>
            <a:r>
              <a:rPr lang="it-IT" altLang="it-IT" sz="2400" dirty="0" err="1"/>
              <a:t>immortalizzate</a:t>
            </a:r>
            <a:r>
              <a:rPr lang="it-IT" altLang="it-IT" sz="2400" dirty="0"/>
              <a:t> e/o trasformate – vivono indefinitamente, ma possono cambiare (anche le cellule derivate da tumori).</a:t>
            </a:r>
          </a:p>
          <a:p>
            <a:r>
              <a:rPr lang="it-IT" sz="2400" dirty="0"/>
              <a:t>Possono essere: </a:t>
            </a:r>
          </a:p>
          <a:p>
            <a:pPr lvl="1"/>
            <a:r>
              <a:rPr lang="it-IT" sz="2000" dirty="0"/>
              <a:t>In sospensione – crescono in sospensione. </a:t>
            </a:r>
          </a:p>
          <a:p>
            <a:pPr lvl="1"/>
            <a:r>
              <a:rPr lang="it-IT" sz="2000" dirty="0"/>
              <a:t>Aderenti – crescono su una superficie solida sulla quale crescere e moltiplicarsi.</a:t>
            </a:r>
          </a:p>
          <a:p>
            <a:r>
              <a:rPr lang="it-IT" sz="2400" dirty="0"/>
              <a:t>Su queste cellule possono essere valutati gli effetti di varie sostanze che possono alterarne la vitalità, la morte, la proliferazione ed il differenziamento.</a:t>
            </a:r>
          </a:p>
          <a:p>
            <a:endParaRPr lang="it-IT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B0D84B-9482-FC47-927F-16C5A343D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8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583"/>
    </mc:Choice>
    <mc:Fallback>
      <p:transition spd="slow" advTm="147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B75D2-C8C7-BE44-88B0-C5B044B3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Cappe biologiche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21B27-01D1-0B4D-8DB8-E4812BAAE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900" y="3936820"/>
            <a:ext cx="4647180" cy="26140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D132F3-145B-F44F-80E3-AA49EBDE39B9}"/>
              </a:ext>
            </a:extLst>
          </p:cNvPr>
          <p:cNvSpPr/>
          <p:nvPr/>
        </p:nvSpPr>
        <p:spPr>
          <a:xfrm>
            <a:off x="838200" y="1844258"/>
            <a:ext cx="10515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it-IT" sz="2400" dirty="0"/>
              <a:t>Le cellule possono essere coltivate </a:t>
            </a:r>
            <a:r>
              <a:rPr lang="it-IT" altLang="it-IT" sz="2400" i="1" dirty="0"/>
              <a:t>in vitro</a:t>
            </a:r>
            <a:r>
              <a:rPr lang="it-IT" altLang="it-IT" sz="2400" dirty="0"/>
              <a:t> purché si garantisca loro: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altLang="it-IT" sz="2400" dirty="0"/>
              <a:t>un ambiente sterile,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altLang="it-IT" sz="2400" dirty="0"/>
              <a:t>il corretto apporto di nutrienti, di fattori di crescita e di oligoelementi, di ossigeno, il </a:t>
            </a:r>
            <a:r>
              <a:rPr lang="it-IT" altLang="it-IT" sz="2400" dirty="0" err="1"/>
              <a:t>pH</a:t>
            </a:r>
            <a:r>
              <a:rPr lang="it-IT" altLang="it-IT" sz="2400" dirty="0"/>
              <a:t>, la pressione osmotica </a:t>
            </a:r>
            <a:r>
              <a:rPr lang="it-IT" altLang="it-IT" sz="2400" dirty="0">
                <a:sym typeface="Wingdings" pitchFamily="2" charset="2"/>
              </a:rPr>
              <a:t> terreni di crescita adatti</a:t>
            </a:r>
            <a:endParaRPr lang="it-IT" altLang="it-IT" sz="24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altLang="it-IT" sz="2400" dirty="0"/>
              <a:t>la temperatura ottimale (37 °C, 5% CO</a:t>
            </a:r>
            <a:r>
              <a:rPr lang="it-IT" altLang="it-IT" sz="2400" baseline="-25000" dirty="0"/>
              <a:t>2</a:t>
            </a:r>
            <a:r>
              <a:rPr lang="it-IT" altLang="it-IT" sz="24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F8BFCE-539B-6348-8825-105D8E6EE6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976" y="3356432"/>
            <a:ext cx="2383757" cy="319472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E3AF64-EB7D-B349-A7E8-1B433D3B4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8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469"/>
    </mc:Choice>
    <mc:Fallback>
      <p:transition spd="slow" advTm="232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A570A-334E-E54A-B146-F86AD89A9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Cellule </a:t>
            </a:r>
            <a:r>
              <a:rPr lang="it-IT" b="1" dirty="0" err="1">
                <a:solidFill>
                  <a:srgbClr val="FF0000"/>
                </a:solidFill>
              </a:rPr>
              <a:t>immortalizzate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9F0B8-AA67-274F-9B6C-45EE30924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68" y="1825625"/>
            <a:ext cx="3289300" cy="2476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A076BC-49F6-EF49-AFE2-15BA2B635E46}"/>
              </a:ext>
            </a:extLst>
          </p:cNvPr>
          <p:cNvSpPr txBox="1"/>
          <p:nvPr/>
        </p:nvSpPr>
        <p:spPr>
          <a:xfrm>
            <a:off x="1664285" y="4437062"/>
            <a:ext cx="2054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Cellule a confluenza</a:t>
            </a:r>
          </a:p>
          <a:p>
            <a:pPr algn="ctr"/>
            <a:r>
              <a:rPr lang="it-IT" dirty="0"/>
              <a:t>(aderenti)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1C419A-8660-1A4E-8111-F7F63353BDCF}"/>
              </a:ext>
            </a:extLst>
          </p:cNvPr>
          <p:cNvSpPr txBox="1"/>
          <p:nvPr/>
        </p:nvSpPr>
        <p:spPr>
          <a:xfrm>
            <a:off x="5189795" y="4416452"/>
            <a:ext cx="2600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i="1" dirty="0" err="1"/>
              <a:t>Trypsinization</a:t>
            </a:r>
            <a:endParaRPr lang="it-IT" i="1" dirty="0"/>
          </a:p>
          <a:p>
            <a:pPr algn="ctr"/>
            <a:r>
              <a:rPr lang="it-IT" dirty="0"/>
              <a:t>(Si staccano dalla piastra)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943171-4F64-704C-9D10-ECF794656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547" y="1825625"/>
            <a:ext cx="3387970" cy="2476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DAC2F7-1329-9A4F-8410-1835C99E3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4796" y="1825625"/>
            <a:ext cx="3387970" cy="2462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0DCC54-68FC-BB48-A821-208DCEBA83AE}"/>
              </a:ext>
            </a:extLst>
          </p:cNvPr>
          <p:cNvSpPr txBox="1"/>
          <p:nvPr/>
        </p:nvSpPr>
        <p:spPr>
          <a:xfrm>
            <a:off x="9260840" y="4483228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Cellule staccate </a:t>
            </a:r>
          </a:p>
          <a:p>
            <a:r>
              <a:rPr lang="it-IT" dirty="0"/>
              <a:t>(in sospensione)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DD445D-EDA5-764E-9F2E-E7C691409F5A}"/>
              </a:ext>
            </a:extLst>
          </p:cNvPr>
          <p:cNvSpPr/>
          <p:nvPr/>
        </p:nvSpPr>
        <p:spPr>
          <a:xfrm>
            <a:off x="838200" y="5555954"/>
            <a:ext cx="9825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Helvetica" pitchFamily="2" charset="0"/>
              </a:rPr>
              <a:t>Per provocare la lisi cellulare e rendere disponibili le proteine da analizzare si usano detergenti che dissolvono le membrane in soluzioni tampone a </a:t>
            </a:r>
            <a:r>
              <a:rPr lang="it-IT" dirty="0" err="1">
                <a:latin typeface="Helvetica" pitchFamily="2" charset="0"/>
              </a:rPr>
              <a:t>pH</a:t>
            </a:r>
            <a:r>
              <a:rPr lang="it-IT" dirty="0">
                <a:latin typeface="Helvetica" pitchFamily="2" charset="0"/>
              </a:rPr>
              <a:t> fisiologico (LISATO CELLULARE). </a:t>
            </a:r>
            <a:endParaRPr lang="it-IT" dirty="0">
              <a:effectLst/>
              <a:latin typeface="Helvetica" pitchFamily="2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1C685C-0785-BC40-8597-554AF091D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149"/>
    </mc:Choice>
    <mc:Fallback>
      <p:transition spd="slow" advTm="227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4238-2572-E646-A8AD-89F318E7B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Lysis</a:t>
            </a:r>
            <a:r>
              <a:rPr lang="it-IT" b="1" dirty="0">
                <a:solidFill>
                  <a:srgbClr val="FF0000"/>
                </a:solidFill>
              </a:rPr>
              <a:t> buffer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168E012-58EF-8849-8B00-4A482DD32BE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874053" y="2655416"/>
          <a:ext cx="6479747" cy="269175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075364">
                  <a:extLst>
                    <a:ext uri="{9D8B030D-6E8A-4147-A177-3AD203B41FA5}">
                      <a16:colId xmlns:a16="http://schemas.microsoft.com/office/drawing/2014/main" val="1633579151"/>
                    </a:ext>
                  </a:extLst>
                </a:gridCol>
                <a:gridCol w="1706881">
                  <a:extLst>
                    <a:ext uri="{9D8B030D-6E8A-4147-A177-3AD203B41FA5}">
                      <a16:colId xmlns:a16="http://schemas.microsoft.com/office/drawing/2014/main" val="2819030125"/>
                    </a:ext>
                  </a:extLst>
                </a:gridCol>
                <a:gridCol w="1697502">
                  <a:extLst>
                    <a:ext uri="{9D8B030D-6E8A-4147-A177-3AD203B41FA5}">
                      <a16:colId xmlns:a16="http://schemas.microsoft.com/office/drawing/2014/main" val="3584119499"/>
                    </a:ext>
                  </a:extLst>
                </a:gridCol>
              </a:tblGrid>
              <a:tr h="275584">
                <a:tc>
                  <a:txBody>
                    <a:bodyPr/>
                    <a:lstStyle/>
                    <a:p>
                      <a:r>
                        <a:rPr lang="it-IT" sz="1500" b="1" dirty="0" err="1"/>
                        <a:t>Chemicals</a:t>
                      </a:r>
                      <a:r>
                        <a:rPr lang="it-IT" sz="1500" b="1" dirty="0"/>
                        <a:t> </a:t>
                      </a:r>
                    </a:p>
                  </a:txBody>
                  <a:tcPr marL="75023" marR="75023" marT="37512" marB="37512"/>
                </a:tc>
                <a:tc>
                  <a:txBody>
                    <a:bodyPr/>
                    <a:lstStyle/>
                    <a:p>
                      <a:r>
                        <a:rPr lang="it-IT" sz="1500" dirty="0" err="1"/>
                        <a:t>Vol</a:t>
                      </a:r>
                      <a:endParaRPr lang="it-IT" sz="1500" dirty="0"/>
                    </a:p>
                  </a:txBody>
                  <a:tcPr marL="75023" marR="75023" marT="37512" marB="37512"/>
                </a:tc>
                <a:tc>
                  <a:txBody>
                    <a:bodyPr/>
                    <a:lstStyle/>
                    <a:p>
                      <a:r>
                        <a:rPr lang="it-IT" sz="1500" dirty="0"/>
                        <a:t>Total </a:t>
                      </a:r>
                      <a:r>
                        <a:rPr lang="it-IT" sz="1500" dirty="0" err="1"/>
                        <a:t>amount</a:t>
                      </a:r>
                      <a:endParaRPr lang="it-IT" sz="1500" dirty="0"/>
                    </a:p>
                  </a:txBody>
                  <a:tcPr marL="75023" marR="75023" marT="37512" marB="37512"/>
                </a:tc>
                <a:extLst>
                  <a:ext uri="{0D108BD9-81ED-4DB2-BD59-A6C34878D82A}">
                    <a16:rowId xmlns:a16="http://schemas.microsoft.com/office/drawing/2014/main" val="4001372086"/>
                  </a:ext>
                </a:extLst>
              </a:tr>
              <a:tr h="275584">
                <a:tc>
                  <a:txBody>
                    <a:bodyPr/>
                    <a:lstStyle/>
                    <a:p>
                      <a:pPr algn="l" fontAlgn="base"/>
                      <a:r>
                        <a:rPr lang="it-IT" sz="1500" dirty="0" err="1">
                          <a:effectLst/>
                        </a:rPr>
                        <a:t>NaCl</a:t>
                      </a:r>
                      <a:r>
                        <a:rPr lang="it-IT" sz="1500" dirty="0">
                          <a:effectLst/>
                        </a:rPr>
                        <a:t> (1 </a:t>
                      </a:r>
                      <a:r>
                        <a:rPr lang="it-IT" sz="1500" cap="all" dirty="0">
                          <a:effectLst/>
                        </a:rPr>
                        <a:t>M</a:t>
                      </a:r>
                      <a:r>
                        <a:rPr lang="it-IT" sz="1500" dirty="0">
                          <a:effectLst/>
                        </a:rPr>
                        <a:t>)</a:t>
                      </a:r>
                      <a:endParaRPr lang="it-IT" sz="1500" b="0" dirty="0">
                        <a:effectLst/>
                        <a:latin typeface="inherit"/>
                      </a:endParaRPr>
                    </a:p>
                  </a:txBody>
                  <a:tcPr marL="75023" marR="75023" marT="37512" marB="3751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500">
                          <a:effectLst/>
                        </a:rPr>
                        <a:t>   1.5 mL</a:t>
                      </a:r>
                      <a:endParaRPr lang="it-IT" sz="1500" b="0">
                        <a:effectLst/>
                        <a:latin typeface="inherit"/>
                      </a:endParaRPr>
                    </a:p>
                  </a:txBody>
                  <a:tcPr marL="75023" marR="75023" marT="37512" marB="3751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500">
                          <a:effectLst/>
                        </a:rPr>
                        <a:t>150 m</a:t>
                      </a:r>
                      <a:r>
                        <a:rPr lang="it-IT" sz="1500" cap="all">
                          <a:effectLst/>
                        </a:rPr>
                        <a:t>M</a:t>
                      </a:r>
                      <a:endParaRPr lang="it-IT" sz="1500" b="0">
                        <a:effectLst/>
                        <a:latin typeface="inherit"/>
                      </a:endParaRPr>
                    </a:p>
                  </a:txBody>
                  <a:tcPr marL="75023" marR="75023" marT="37512" marB="37512" anchor="ctr"/>
                </a:tc>
                <a:extLst>
                  <a:ext uri="{0D108BD9-81ED-4DB2-BD59-A6C34878D82A}">
                    <a16:rowId xmlns:a16="http://schemas.microsoft.com/office/drawing/2014/main" val="2818927445"/>
                  </a:ext>
                </a:extLst>
              </a:tr>
              <a:tr h="284348">
                <a:tc>
                  <a:txBody>
                    <a:bodyPr/>
                    <a:lstStyle/>
                    <a:p>
                      <a:pPr algn="l" fontAlgn="base"/>
                      <a:r>
                        <a:rPr lang="it-IT" sz="1500" b="1" dirty="0" err="1">
                          <a:effectLst/>
                        </a:rPr>
                        <a:t>Nonidet</a:t>
                      </a:r>
                      <a:r>
                        <a:rPr lang="it-IT" sz="1500" b="1" dirty="0">
                          <a:effectLst/>
                        </a:rPr>
                        <a:t> P-40 (1%)</a:t>
                      </a:r>
                      <a:endParaRPr lang="it-IT" sz="1500" b="1" dirty="0">
                        <a:effectLst/>
                        <a:latin typeface="inherit"/>
                      </a:endParaRPr>
                    </a:p>
                  </a:txBody>
                  <a:tcPr marL="75023" marR="75023" marT="37512" marB="3751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500">
                          <a:effectLst/>
                        </a:rPr>
                        <a:t>   0.1 mL</a:t>
                      </a:r>
                      <a:endParaRPr lang="it-IT" sz="1500" b="0">
                        <a:effectLst/>
                        <a:latin typeface="inherit"/>
                      </a:endParaRPr>
                    </a:p>
                  </a:txBody>
                  <a:tcPr marL="75023" marR="75023" marT="37512" marB="3751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500">
                          <a:effectLst/>
                        </a:rPr>
                        <a:t>  1%</a:t>
                      </a:r>
                      <a:endParaRPr lang="it-IT" sz="1500" b="0">
                        <a:effectLst/>
                        <a:latin typeface="inherit"/>
                      </a:endParaRPr>
                    </a:p>
                  </a:txBody>
                  <a:tcPr marL="75023" marR="75023" marT="37512" marB="37512" anchor="ctr"/>
                </a:tc>
                <a:extLst>
                  <a:ext uri="{0D108BD9-81ED-4DB2-BD59-A6C34878D82A}">
                    <a16:rowId xmlns:a16="http://schemas.microsoft.com/office/drawing/2014/main" val="1306778447"/>
                  </a:ext>
                </a:extLst>
              </a:tr>
              <a:tr h="690562">
                <a:tc>
                  <a:txBody>
                    <a:bodyPr/>
                    <a:lstStyle/>
                    <a:p>
                      <a:pPr algn="l" fontAlgn="base"/>
                      <a:r>
                        <a:rPr lang="it-IT" sz="1500" b="1" dirty="0" err="1">
                          <a:effectLst/>
                        </a:rPr>
                        <a:t>Sodium</a:t>
                      </a:r>
                      <a:r>
                        <a:rPr lang="it-IT" sz="1500" b="1" dirty="0">
                          <a:effectLst/>
                        </a:rPr>
                        <a:t> </a:t>
                      </a:r>
                      <a:r>
                        <a:rPr lang="it-IT" sz="1500" b="1" dirty="0" err="1">
                          <a:effectLst/>
                        </a:rPr>
                        <a:t>deoxycholate</a:t>
                      </a:r>
                      <a:r>
                        <a:rPr lang="it-IT" sz="1500" b="1" dirty="0">
                          <a:effectLst/>
                        </a:rPr>
                        <a:t>  (DOC) (0.5%)</a:t>
                      </a:r>
                      <a:endParaRPr lang="it-IT" sz="1500" b="1" dirty="0">
                        <a:effectLst/>
                        <a:latin typeface="inherit"/>
                      </a:endParaRPr>
                    </a:p>
                  </a:txBody>
                  <a:tcPr marL="75023" marR="75023" marT="37512" marB="3751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500">
                          <a:effectLst/>
                        </a:rPr>
                        <a:t>  0.05 mL</a:t>
                      </a:r>
                      <a:endParaRPr lang="it-IT" sz="1500" b="0">
                        <a:effectLst/>
                        <a:latin typeface="inherit"/>
                      </a:endParaRPr>
                    </a:p>
                  </a:txBody>
                  <a:tcPr marL="75023" marR="75023" marT="37512" marB="3751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500">
                          <a:effectLst/>
                        </a:rPr>
                        <a:t> 0.5%</a:t>
                      </a:r>
                      <a:endParaRPr lang="it-IT" sz="1500" b="0">
                        <a:effectLst/>
                        <a:latin typeface="inherit"/>
                      </a:endParaRPr>
                    </a:p>
                  </a:txBody>
                  <a:tcPr marL="75023" marR="75023" marT="37512" marB="37512" anchor="ctr"/>
                </a:tc>
                <a:extLst>
                  <a:ext uri="{0D108BD9-81ED-4DB2-BD59-A6C34878D82A}">
                    <a16:rowId xmlns:a16="http://schemas.microsoft.com/office/drawing/2014/main" val="3227816329"/>
                  </a:ext>
                </a:extLst>
              </a:tr>
              <a:tr h="275584">
                <a:tc>
                  <a:txBody>
                    <a:bodyPr/>
                    <a:lstStyle/>
                    <a:p>
                      <a:pPr algn="l" fontAlgn="base"/>
                      <a:r>
                        <a:rPr lang="it-IT" sz="1500" b="1" dirty="0">
                          <a:effectLst/>
                        </a:rPr>
                        <a:t>SDS (0.1%)</a:t>
                      </a:r>
                      <a:endParaRPr lang="it-IT" sz="1500" b="1" dirty="0">
                        <a:effectLst/>
                        <a:latin typeface="inherit"/>
                      </a:endParaRPr>
                    </a:p>
                  </a:txBody>
                  <a:tcPr marL="75023" marR="75023" marT="37512" marB="3751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500">
                          <a:effectLst/>
                        </a:rPr>
                        <a:t>  0.01 mL</a:t>
                      </a:r>
                      <a:endParaRPr lang="it-IT" sz="1500" b="0">
                        <a:effectLst/>
                        <a:latin typeface="inherit"/>
                      </a:endParaRPr>
                    </a:p>
                  </a:txBody>
                  <a:tcPr marL="75023" marR="75023" marT="37512" marB="3751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500">
                          <a:effectLst/>
                        </a:rPr>
                        <a:t> 0.1%</a:t>
                      </a:r>
                      <a:endParaRPr lang="it-IT" sz="1500" b="0">
                        <a:effectLst/>
                        <a:latin typeface="inherit"/>
                      </a:endParaRPr>
                    </a:p>
                  </a:txBody>
                  <a:tcPr marL="75023" marR="75023" marT="37512" marB="37512" anchor="ctr"/>
                </a:tc>
                <a:extLst>
                  <a:ext uri="{0D108BD9-81ED-4DB2-BD59-A6C34878D82A}">
                    <a16:rowId xmlns:a16="http://schemas.microsoft.com/office/drawing/2014/main" val="1726989117"/>
                  </a:ext>
                </a:extLst>
              </a:tr>
              <a:tr h="483073">
                <a:tc>
                  <a:txBody>
                    <a:bodyPr/>
                    <a:lstStyle/>
                    <a:p>
                      <a:pPr algn="l" fontAlgn="base"/>
                      <a:r>
                        <a:rPr lang="it-IT" sz="1500">
                          <a:effectLst/>
                        </a:rPr>
                        <a:t>Tris (50 m</a:t>
                      </a:r>
                      <a:r>
                        <a:rPr lang="it-IT" sz="1500" cap="all">
                          <a:effectLst/>
                        </a:rPr>
                        <a:t>M</a:t>
                      </a:r>
                      <a:r>
                        <a:rPr lang="it-IT" sz="1500">
                          <a:effectLst/>
                        </a:rPr>
                        <a:t>, pH 7.4)</a:t>
                      </a:r>
                      <a:endParaRPr lang="it-IT" sz="1500" b="0">
                        <a:effectLst/>
                        <a:latin typeface="inherit"/>
                      </a:endParaRPr>
                    </a:p>
                  </a:txBody>
                  <a:tcPr marL="75023" marR="75023" marT="37512" marB="3751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500">
                          <a:effectLst/>
                        </a:rPr>
                        <a:t>    5 mL</a:t>
                      </a:r>
                      <a:endParaRPr lang="it-IT" sz="1500" b="0">
                        <a:effectLst/>
                        <a:latin typeface="inherit"/>
                      </a:endParaRPr>
                    </a:p>
                  </a:txBody>
                  <a:tcPr marL="75023" marR="75023" marT="37512" marB="3751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500">
                          <a:effectLst/>
                        </a:rPr>
                        <a:t> 25 m</a:t>
                      </a:r>
                      <a:r>
                        <a:rPr lang="it-IT" sz="1500" cap="all">
                          <a:effectLst/>
                        </a:rPr>
                        <a:t>M</a:t>
                      </a:r>
                      <a:endParaRPr lang="it-IT" sz="1500" b="0">
                        <a:effectLst/>
                        <a:latin typeface="inherit"/>
                      </a:endParaRPr>
                    </a:p>
                  </a:txBody>
                  <a:tcPr marL="75023" marR="75023" marT="37512" marB="37512" anchor="ctr"/>
                </a:tc>
                <a:extLst>
                  <a:ext uri="{0D108BD9-81ED-4DB2-BD59-A6C34878D82A}">
                    <a16:rowId xmlns:a16="http://schemas.microsoft.com/office/drawing/2014/main" val="1109244011"/>
                  </a:ext>
                </a:extLst>
              </a:tr>
              <a:tr h="275584">
                <a:tc>
                  <a:txBody>
                    <a:bodyPr/>
                    <a:lstStyle/>
                    <a:p>
                      <a:pPr algn="l" fontAlgn="base"/>
                      <a:r>
                        <a:rPr lang="it-IT" sz="1500">
                          <a:effectLst/>
                        </a:rPr>
                        <a:t>ddH</a:t>
                      </a:r>
                      <a:r>
                        <a:rPr lang="it-IT" sz="1500" baseline="-25000">
                          <a:effectLst/>
                        </a:rPr>
                        <a:t>2</a:t>
                      </a:r>
                      <a:r>
                        <a:rPr lang="it-IT" sz="1500">
                          <a:effectLst/>
                        </a:rPr>
                        <a:t>O</a:t>
                      </a:r>
                      <a:endParaRPr lang="it-IT" sz="1500" b="0">
                        <a:effectLst/>
                        <a:latin typeface="inherit"/>
                      </a:endParaRPr>
                    </a:p>
                  </a:txBody>
                  <a:tcPr marL="75023" marR="75023" marT="37512" marB="3751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500">
                          <a:effectLst/>
                        </a:rPr>
                        <a:t>Add to 10 mL</a:t>
                      </a:r>
                      <a:endParaRPr lang="it-IT" sz="1500" b="0">
                        <a:effectLst/>
                        <a:latin typeface="inherit"/>
                      </a:endParaRPr>
                    </a:p>
                  </a:txBody>
                  <a:tcPr marL="75023" marR="75023" marT="37512" marB="37512" anchor="ctr"/>
                </a:tc>
                <a:tc>
                  <a:txBody>
                    <a:bodyPr/>
                    <a:lstStyle/>
                    <a:p>
                      <a:endParaRPr lang="it-IT" sz="1500" dirty="0"/>
                    </a:p>
                  </a:txBody>
                  <a:tcPr marL="75023" marR="75023" marT="37512" marB="37512"/>
                </a:tc>
                <a:extLst>
                  <a:ext uri="{0D108BD9-81ED-4DB2-BD59-A6C34878D82A}">
                    <a16:rowId xmlns:a16="http://schemas.microsoft.com/office/drawing/2014/main" val="72033747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9BC9BE8-CA1E-4F49-9BC2-01758FBD0F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5" r="51011"/>
          <a:stretch/>
        </p:blipFill>
        <p:spPr>
          <a:xfrm>
            <a:off x="1260410" y="1825625"/>
            <a:ext cx="2786656" cy="4517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CCDFCD-B111-7E45-876F-31BB1BF3ED38}"/>
              </a:ext>
            </a:extLst>
          </p:cNvPr>
          <p:cNvSpPr txBox="1"/>
          <p:nvPr/>
        </p:nvSpPr>
        <p:spPr>
          <a:xfrm>
            <a:off x="4278085" y="6158719"/>
            <a:ext cx="722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rottura delle cellule provoca il rilascio degli organuli e del loro contenuto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265CD2-633A-BC4D-B75E-87D9061F4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75"/>
    </mc:Choice>
    <mc:Fallback>
      <p:transition spd="slow" advTm="10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AC67B-7A18-F54A-A781-55DC01D46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Quantificazione lisati cellulari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F350D-94F2-994E-8CF8-0F9E6715F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b="1" dirty="0"/>
              <a:t>Metodi colorimetrici </a:t>
            </a:r>
            <a:r>
              <a:rPr lang="it-IT" sz="2400" dirty="0"/>
              <a:t>– Basati sulla formazione di complessi colorati di proteine con alcuni reagenti. 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Principali metodi: </a:t>
            </a:r>
          </a:p>
          <a:p>
            <a:pPr marL="457200" lvl="1" indent="0">
              <a:buNone/>
            </a:pPr>
            <a:r>
              <a:rPr lang="it-IT" sz="2000" dirty="0"/>
              <a:t>a) Metodo del </a:t>
            </a:r>
            <a:r>
              <a:rPr lang="it-IT" sz="2000" dirty="0" err="1"/>
              <a:t>Biureto</a:t>
            </a:r>
            <a:r>
              <a:rPr lang="it-IT" sz="2000" dirty="0"/>
              <a:t> </a:t>
            </a:r>
          </a:p>
          <a:p>
            <a:pPr marL="457200" lvl="1" indent="0">
              <a:buNone/>
            </a:pPr>
            <a:r>
              <a:rPr lang="it-IT" sz="2000" dirty="0"/>
              <a:t>b) Metodo di </a:t>
            </a:r>
            <a:r>
              <a:rPr lang="it-IT" sz="2000" dirty="0" err="1"/>
              <a:t>Lowry</a:t>
            </a:r>
            <a:r>
              <a:rPr lang="it-IT" sz="2000" dirty="0"/>
              <a:t> </a:t>
            </a:r>
          </a:p>
          <a:p>
            <a:pPr marL="457200" lvl="1" indent="0">
              <a:buNone/>
            </a:pPr>
            <a:r>
              <a:rPr lang="it-IT" sz="2000" dirty="0"/>
              <a:t>c) Metodo di Bradford (o del Blue </a:t>
            </a:r>
            <a:r>
              <a:rPr lang="it-IT" sz="2000" dirty="0" err="1"/>
              <a:t>Coomassie</a:t>
            </a:r>
            <a:r>
              <a:rPr lang="it-IT" sz="2000" dirty="0"/>
              <a:t>) </a:t>
            </a:r>
          </a:p>
          <a:p>
            <a:pPr marL="457200" lvl="1" indent="0">
              <a:buNone/>
            </a:pPr>
            <a:r>
              <a:rPr lang="it-IT" sz="2000" dirty="0"/>
              <a:t>d) Metodo dell’Acido </a:t>
            </a:r>
            <a:r>
              <a:rPr lang="it-IT" sz="2000" dirty="0" err="1"/>
              <a:t>Bicinconinico</a:t>
            </a:r>
            <a:endParaRPr lang="en-US" sz="2000" dirty="0"/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961D92-215B-EA4A-988D-41E3AF88C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5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99"/>
    </mc:Choice>
    <mc:Fallback>
      <p:transition spd="slow" advTm="27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C62297-CA7C-8A45-BC0B-81EC19E74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a) Metodo del </a:t>
            </a:r>
            <a:r>
              <a:rPr lang="it-IT" b="1" dirty="0" err="1">
                <a:solidFill>
                  <a:srgbClr val="FF0000"/>
                </a:solidFill>
              </a:rPr>
              <a:t>Biureto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702C8F-D69F-3A46-93C1-5BD6A55C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82197"/>
            <a:ext cx="10515600" cy="4351338"/>
          </a:xfrm>
        </p:spPr>
        <p:txBody>
          <a:bodyPr>
            <a:normAutofit/>
          </a:bodyPr>
          <a:lstStyle/>
          <a:p>
            <a:r>
              <a:rPr lang="it-IT" sz="1800" dirty="0"/>
              <a:t>Vantaggi </a:t>
            </a:r>
          </a:p>
          <a:p>
            <a:pPr marL="457200" lvl="1" indent="0">
              <a:buNone/>
            </a:pPr>
            <a:r>
              <a:rPr lang="it-IT" sz="1400" dirty="0"/>
              <a:t>1. Rapido e semplice. </a:t>
            </a:r>
          </a:p>
          <a:p>
            <a:pPr marL="457200" lvl="1" indent="0">
              <a:buNone/>
            </a:pPr>
            <a:r>
              <a:rPr lang="it-IT" sz="1400" dirty="0"/>
              <a:t>2. Deviazioni del colore meno frequenti rispetto al metodo di </a:t>
            </a:r>
            <a:r>
              <a:rPr lang="it-IT" sz="1400" dirty="0" err="1"/>
              <a:t>Lowry</a:t>
            </a:r>
            <a:r>
              <a:rPr lang="it-IT" sz="1400" dirty="0"/>
              <a:t>, assorbimento UV e metodi turbidimetrici. </a:t>
            </a:r>
          </a:p>
          <a:p>
            <a:pPr marL="457200" lvl="1" indent="0">
              <a:buNone/>
            </a:pPr>
            <a:r>
              <a:rPr lang="it-IT" sz="1400" dirty="0"/>
              <a:t>3. Poche sostanze interferiscono con il dosaggio. </a:t>
            </a:r>
          </a:p>
          <a:p>
            <a:pPr marL="457200" lvl="1" indent="0">
              <a:buNone/>
            </a:pPr>
            <a:r>
              <a:rPr lang="it-IT" sz="1400" dirty="0"/>
              <a:t>4. Non dosa l’azoto da sorgenti non proteiche o non peptidiche. </a:t>
            </a:r>
          </a:p>
          <a:p>
            <a:r>
              <a:rPr lang="it-IT" sz="1800" dirty="0"/>
              <a:t>Svantaggi </a:t>
            </a:r>
          </a:p>
          <a:p>
            <a:pPr marL="457200" lvl="1" indent="0">
              <a:buNone/>
            </a:pPr>
            <a:r>
              <a:rPr lang="it-IT" sz="1400" dirty="0"/>
              <a:t>1. Poco sensibile (almeno 2-4 mg di proteine per saggio). </a:t>
            </a:r>
          </a:p>
          <a:p>
            <a:pPr marL="457200" lvl="1" indent="0">
              <a:buNone/>
            </a:pPr>
            <a:r>
              <a:rPr lang="it-IT" sz="1400" dirty="0"/>
              <a:t>2. Sali d’ammonio interferiscono. </a:t>
            </a:r>
          </a:p>
          <a:p>
            <a:pPr marL="457200" lvl="1" indent="0">
              <a:buNone/>
            </a:pPr>
            <a:r>
              <a:rPr lang="it-IT" sz="1400" dirty="0"/>
              <a:t>3. Il colore può variare a seconda delle proteine. </a:t>
            </a:r>
          </a:p>
          <a:p>
            <a:pPr marL="457200" lvl="1" indent="0">
              <a:buNone/>
            </a:pPr>
            <a:r>
              <a:rPr lang="it-IT" sz="1400" dirty="0"/>
              <a:t>4. Non è un metodo assoluto: necessaria una curva di taratura (e.g. con BSA).</a:t>
            </a:r>
            <a:endParaRPr lang="en-US" sz="1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3A94233-E0C5-4B42-8C79-8B85BDA55845}"/>
              </a:ext>
            </a:extLst>
          </p:cNvPr>
          <p:cNvSpPr/>
          <p:nvPr/>
        </p:nvSpPr>
        <p:spPr>
          <a:xfrm>
            <a:off x="838200" y="1539853"/>
            <a:ext cx="1051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Aggiungendo alla soluzione proteica una soluzione rameica in ambiente basico, si ottiene una colorazione viola-porpora con un </a:t>
            </a:r>
            <a:r>
              <a:rPr lang="it-IT" dirty="0" err="1"/>
              <a:t>max</a:t>
            </a:r>
            <a:r>
              <a:rPr lang="it-IT" dirty="0"/>
              <a:t> assorbimento a 540 nm. </a:t>
            </a:r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ADC1722-E7D4-A144-993B-AC6EE8CDD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11327" r="54817" b="31242"/>
          <a:stretch/>
        </p:blipFill>
        <p:spPr>
          <a:xfrm>
            <a:off x="1262744" y="2186185"/>
            <a:ext cx="2183842" cy="167365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0F29F0A-B4F8-1B41-8576-C9A0068DE47B}"/>
              </a:ext>
            </a:extLst>
          </p:cNvPr>
          <p:cNvSpPr/>
          <p:nvPr/>
        </p:nvSpPr>
        <p:spPr>
          <a:xfrm>
            <a:off x="6696331" y="2434026"/>
            <a:ext cx="4074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Il </a:t>
            </a:r>
            <a:r>
              <a:rPr lang="en-US" dirty="0" err="1"/>
              <a:t>rame</a:t>
            </a:r>
            <a:r>
              <a:rPr lang="en-US" dirty="0"/>
              <a:t> </a:t>
            </a:r>
            <a:r>
              <a:rPr lang="en-US" dirty="0" err="1"/>
              <a:t>interagisce</a:t>
            </a:r>
            <a:r>
              <a:rPr lang="en-US" dirty="0"/>
              <a:t> con le </a:t>
            </a:r>
            <a:r>
              <a:rPr lang="en-US" dirty="0" err="1"/>
              <a:t>proteine</a:t>
            </a:r>
            <a:r>
              <a:rPr lang="en-US" dirty="0"/>
              <a:t> per </a:t>
            </a:r>
            <a:r>
              <a:rPr lang="en-US" dirty="0" err="1"/>
              <a:t>formare</a:t>
            </a:r>
            <a:r>
              <a:rPr lang="en-US" dirty="0"/>
              <a:t> un </a:t>
            </a:r>
            <a:r>
              <a:rPr lang="en-US" dirty="0" err="1"/>
              <a:t>complesso</a:t>
            </a:r>
            <a:r>
              <a:rPr lang="en-US" dirty="0"/>
              <a:t> tetra-</a:t>
            </a:r>
            <a:r>
              <a:rPr lang="en-US" dirty="0" err="1"/>
              <a:t>coordinato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dal celeste al </a:t>
            </a:r>
            <a:r>
              <a:rPr lang="en-US" dirty="0" err="1"/>
              <a:t>blu</a:t>
            </a:r>
            <a:r>
              <a:rPr lang="en-US" dirty="0"/>
              <a:t> in </a:t>
            </a:r>
            <a:r>
              <a:rPr lang="en-US" dirty="0" err="1"/>
              <a:t>funzione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concentrazione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proteine</a:t>
            </a:r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E38A390-BAF1-F643-AD11-283845709E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280" t="10227" r="4583" b="28575"/>
          <a:stretch/>
        </p:blipFill>
        <p:spPr>
          <a:xfrm>
            <a:off x="4046917" y="2321091"/>
            <a:ext cx="2049083" cy="153874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0CE44D6-C7CA-B944-917D-5581288466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7189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884"/>
    </mc:Choice>
    <mc:Fallback>
      <p:transition spd="slow" advTm="306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471845-6984-924F-89E1-B13A75FB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b) Metodo di </a:t>
            </a:r>
            <a:r>
              <a:rPr lang="it-IT" b="1" dirty="0" err="1">
                <a:solidFill>
                  <a:srgbClr val="FF0000"/>
                </a:solidFill>
              </a:rPr>
              <a:t>Lowry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7A154F-E882-8148-B263-8BC6347E8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err="1"/>
              <a:t>Combina</a:t>
            </a:r>
            <a:r>
              <a:rPr lang="en-US" sz="1800" dirty="0"/>
              <a:t> </a:t>
            </a:r>
            <a:r>
              <a:rPr lang="en-US" sz="1800" dirty="0" err="1"/>
              <a:t>il</a:t>
            </a:r>
            <a:r>
              <a:rPr lang="en-US" sz="1800" dirty="0"/>
              <a:t> </a:t>
            </a:r>
            <a:r>
              <a:rPr lang="en-US" sz="1800" dirty="0" err="1"/>
              <a:t>metodo</a:t>
            </a:r>
            <a:r>
              <a:rPr lang="en-US" sz="1800" dirty="0"/>
              <a:t> di </a:t>
            </a:r>
            <a:r>
              <a:rPr lang="en-US" sz="1800" dirty="0" err="1"/>
              <a:t>Biureto</a:t>
            </a:r>
            <a:r>
              <a:rPr lang="en-US" sz="1800" dirty="0"/>
              <a:t> con </a:t>
            </a:r>
            <a:r>
              <a:rPr lang="en-US" sz="1800" dirty="0" err="1"/>
              <a:t>l’ossidazione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residui</a:t>
            </a:r>
            <a:r>
              <a:rPr lang="en-US" sz="1800" dirty="0"/>
              <a:t> </a:t>
            </a:r>
            <a:r>
              <a:rPr lang="en-US" sz="1800" dirty="0" err="1"/>
              <a:t>aromatici</a:t>
            </a:r>
            <a:r>
              <a:rPr lang="en-US" sz="1800" dirty="0"/>
              <a:t> </a:t>
            </a:r>
            <a:r>
              <a:rPr lang="en-US" sz="1800" dirty="0" err="1"/>
              <a:t>delle</a:t>
            </a:r>
            <a:r>
              <a:rPr lang="en-US" sz="1800" dirty="0"/>
              <a:t> </a:t>
            </a:r>
            <a:r>
              <a:rPr lang="en-US" sz="1800" dirty="0" err="1"/>
              <a:t>proteine</a:t>
            </a:r>
            <a:r>
              <a:rPr lang="en-US" sz="1800" dirty="0"/>
              <a:t>. </a:t>
            </a:r>
          </a:p>
          <a:p>
            <a:r>
              <a:rPr lang="en-US" sz="1800" dirty="0"/>
              <a:t>Il </a:t>
            </a:r>
            <a:r>
              <a:rPr lang="en-US" sz="1800" dirty="0" err="1"/>
              <a:t>rame</a:t>
            </a:r>
            <a:r>
              <a:rPr lang="en-US" sz="1800" dirty="0"/>
              <a:t> </a:t>
            </a:r>
            <a:r>
              <a:rPr lang="en-US" sz="1800" dirty="0" err="1"/>
              <a:t>che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sviluppa</a:t>
            </a:r>
            <a:r>
              <a:rPr lang="en-US" sz="1800" dirty="0"/>
              <a:t> (Cu</a:t>
            </a:r>
            <a:r>
              <a:rPr lang="en-US" sz="1800" baseline="30000" dirty="0"/>
              <a:t>2+</a:t>
            </a:r>
            <a:r>
              <a:rPr lang="en-US" sz="1800" dirty="0"/>
              <a:t>) </a:t>
            </a:r>
            <a:r>
              <a:rPr lang="en-US" sz="1800" dirty="0" err="1"/>
              <a:t>reagisce</a:t>
            </a:r>
            <a:r>
              <a:rPr lang="en-US" sz="1800" dirty="0"/>
              <a:t> con </a:t>
            </a:r>
            <a:r>
              <a:rPr lang="en-US" sz="1800" dirty="0" err="1"/>
              <a:t>il</a:t>
            </a:r>
            <a:r>
              <a:rPr lang="en-US" sz="1800" dirty="0"/>
              <a:t> </a:t>
            </a:r>
            <a:r>
              <a:rPr lang="en-US" sz="1800" dirty="0" err="1"/>
              <a:t>reattivo</a:t>
            </a:r>
            <a:r>
              <a:rPr lang="en-US" sz="1800" dirty="0"/>
              <a:t> di </a:t>
            </a:r>
            <a:r>
              <a:rPr lang="en-US" sz="1800" dirty="0" err="1"/>
              <a:t>Folin</a:t>
            </a:r>
            <a:r>
              <a:rPr lang="en-US" sz="1800" dirty="0"/>
              <a:t> </a:t>
            </a:r>
            <a:r>
              <a:rPr lang="en-US" sz="1600" dirty="0"/>
              <a:t>(</a:t>
            </a:r>
            <a:r>
              <a:rPr lang="it-IT" sz="1600" dirty="0"/>
              <a:t>Sali di Na</a:t>
            </a:r>
            <a:r>
              <a:rPr lang="it-IT" sz="1600" baseline="30000" dirty="0"/>
              <a:t>+</a:t>
            </a:r>
            <a:r>
              <a:rPr lang="it-IT" sz="1600" dirty="0"/>
              <a:t> degli acidi fosforico, molibdico e tungstico)</a:t>
            </a:r>
            <a:r>
              <a:rPr lang="en-US" sz="1600" dirty="0"/>
              <a:t> </a:t>
            </a:r>
          </a:p>
          <a:p>
            <a:r>
              <a:rPr lang="en-US" sz="1800" dirty="0" err="1"/>
              <a:t>Viraggio</a:t>
            </a:r>
            <a:r>
              <a:rPr lang="en-US" sz="1800" dirty="0"/>
              <a:t> al </a:t>
            </a:r>
            <a:r>
              <a:rPr lang="en-US" sz="1800" dirty="0" err="1"/>
              <a:t>colore</a:t>
            </a:r>
            <a:r>
              <a:rPr lang="en-US" sz="1800" dirty="0"/>
              <a:t> </a:t>
            </a:r>
            <a:r>
              <a:rPr lang="en-US" sz="1800" dirty="0" err="1"/>
              <a:t>blu</a:t>
            </a:r>
            <a:r>
              <a:rPr lang="en-US" sz="1800" dirty="0"/>
              <a:t> </a:t>
            </a:r>
            <a:r>
              <a:rPr lang="en-US" sz="1800" dirty="0" err="1"/>
              <a:t>dopo</a:t>
            </a:r>
            <a:r>
              <a:rPr lang="en-US" sz="1800" dirty="0"/>
              <a:t> 30’-60’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 err="1">
                <a:sym typeface="Wingdings" pitchFamily="2" charset="2"/>
              </a:rPr>
              <a:t>lettura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dirty="0" err="1">
                <a:sym typeface="Wingdings" pitchFamily="2" charset="2"/>
              </a:rPr>
              <a:t>assorbimento</a:t>
            </a:r>
            <a:r>
              <a:rPr lang="en-US" sz="1800" dirty="0">
                <a:sym typeface="Wingdings" pitchFamily="2" charset="2"/>
              </a:rPr>
              <a:t> a 660 nm (650-700 nm)</a:t>
            </a:r>
            <a:endParaRPr lang="en-US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2A87FE8-567D-FC4E-AA7B-FF3E8144A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9718" y="3152320"/>
            <a:ext cx="3425471" cy="143441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AD1C2B1-0906-BB4D-8D92-05F29C9808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0" t="21785" r="3805" b="20635"/>
          <a:stretch/>
        </p:blipFill>
        <p:spPr>
          <a:xfrm>
            <a:off x="838200" y="2932681"/>
            <a:ext cx="4592907" cy="213722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DC4B3A3-C67D-894C-9F42-C095C903932C}"/>
              </a:ext>
            </a:extLst>
          </p:cNvPr>
          <p:cNvSpPr/>
          <p:nvPr/>
        </p:nvSpPr>
        <p:spPr>
          <a:xfrm>
            <a:off x="583717" y="4836213"/>
            <a:ext cx="94064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Vantaggi</a:t>
            </a:r>
          </a:p>
          <a:p>
            <a:pPr marL="800100" lvl="1" indent="-342900">
              <a:buAutoNum type="arabicPeriod"/>
            </a:pPr>
            <a:r>
              <a:rPr lang="it-IT" sz="1400" dirty="0"/>
              <a:t>Più sensibile del metodo </a:t>
            </a:r>
            <a:r>
              <a:rPr lang="it-IT" sz="1400" dirty="0" err="1"/>
              <a:t>Biureto</a:t>
            </a:r>
            <a:r>
              <a:rPr lang="it-IT" sz="1400" dirty="0"/>
              <a:t> </a:t>
            </a:r>
          </a:p>
          <a:p>
            <a:pPr marL="800100" lvl="1" indent="-342900">
              <a:buAutoNum type="arabicPeriod"/>
            </a:pPr>
            <a:r>
              <a:rPr lang="it-IT" sz="1400" dirty="0"/>
              <a:t>Intensità dell’assorbimento è direttamente proporzionale alla concentrazione della proteina (solo a basse </a:t>
            </a:r>
            <a:r>
              <a:rPr lang="it-IT" sz="1400" dirty="0" err="1"/>
              <a:t>conc</a:t>
            </a:r>
            <a:r>
              <a:rPr lang="it-IT" sz="1400" dirty="0"/>
              <a:t>.)</a:t>
            </a:r>
          </a:p>
          <a:p>
            <a:pPr marL="800100" lvl="1" indent="-342900">
              <a:buAutoNum type="arabicPeriod"/>
            </a:pPr>
            <a:endParaRPr lang="it-IT" sz="1400" dirty="0"/>
          </a:p>
          <a:p>
            <a:r>
              <a:rPr lang="it-IT" dirty="0"/>
              <a:t>Svantaggi  </a:t>
            </a:r>
          </a:p>
          <a:p>
            <a:pPr marL="800100" lvl="1" indent="-342900">
              <a:buAutoNum type="arabicPeriod"/>
            </a:pPr>
            <a:r>
              <a:rPr lang="it-IT" sz="1400" dirty="0"/>
              <a:t>Poco sensibile (almeno 10-100 </a:t>
            </a:r>
            <a:r>
              <a:rPr lang="it-IT" sz="1400" dirty="0">
                <a:latin typeface="Symbol" pitchFamily="2" charset="2"/>
              </a:rPr>
              <a:t>m</a:t>
            </a:r>
            <a:r>
              <a:rPr lang="it-IT" sz="1400" dirty="0"/>
              <a:t>g di proteine per saggio) </a:t>
            </a:r>
          </a:p>
          <a:p>
            <a:pPr marL="800100" lvl="1" indent="-342900">
              <a:buFontTx/>
              <a:buAutoNum type="arabicPeriod"/>
            </a:pPr>
            <a:r>
              <a:rPr lang="it-IT" sz="1400" dirty="0"/>
              <a:t>Tempo di incubazione critico per la riproducibilità</a:t>
            </a:r>
          </a:p>
          <a:p>
            <a:pPr marL="800100" lvl="1" indent="-342900">
              <a:buFontTx/>
              <a:buAutoNum type="arabicPeriod"/>
            </a:pPr>
            <a:r>
              <a:rPr lang="it-IT" sz="1400" dirty="0"/>
              <a:t>Molte molecole possono interferire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2D1C544-530D-B546-84C1-D56171034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335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303"/>
    </mc:Choice>
    <mc:Fallback>
      <p:transition spd="slow" advTm="156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5.7|4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5|1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8|5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5|1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1080</Words>
  <Application>Microsoft Macintosh PowerPoint</Application>
  <PresentationFormat>Widescreen</PresentationFormat>
  <Paragraphs>125</Paragraphs>
  <Slides>12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inherit</vt:lpstr>
      <vt:lpstr>Symbol</vt:lpstr>
      <vt:lpstr>Wingdings</vt:lpstr>
      <vt:lpstr>Office Theme</vt:lpstr>
      <vt:lpstr>Colture cellulari </vt:lpstr>
      <vt:lpstr>Cellule procariote ed eucariote </vt:lpstr>
      <vt:lpstr>Colture cellulari</vt:lpstr>
      <vt:lpstr>Cappe biologiche </vt:lpstr>
      <vt:lpstr>Cellule immortalizzate</vt:lpstr>
      <vt:lpstr>Lysis buffer</vt:lpstr>
      <vt:lpstr>Quantificazione lisati cellulari</vt:lpstr>
      <vt:lpstr>a) Metodo del Biureto</vt:lpstr>
      <vt:lpstr>b) Metodo di Lowry </vt:lpstr>
      <vt:lpstr>c) Metodo dell’Acido Bicinconinico </vt:lpstr>
      <vt:lpstr>d) Metodo di Bradford (o del Blue Coomassie)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Colture cellulari </dc:title>
  <dc:creator>suzana.aulic@icgeb.org</dc:creator>
  <cp:lastModifiedBy>suzana.aulic@icgeb.org</cp:lastModifiedBy>
  <cp:revision>2</cp:revision>
  <dcterms:created xsi:type="dcterms:W3CDTF">2020-03-10T13:14:15Z</dcterms:created>
  <dcterms:modified xsi:type="dcterms:W3CDTF">2020-03-10T13:58:13Z</dcterms:modified>
</cp:coreProperties>
</file>