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372" r:id="rId2"/>
    <p:sldId id="373" r:id="rId3"/>
    <p:sldId id="374" r:id="rId4"/>
    <p:sldId id="375" r:id="rId5"/>
    <p:sldId id="376" r:id="rId6"/>
    <p:sldId id="378" r:id="rId7"/>
    <p:sldId id="379" r:id="rId8"/>
    <p:sldId id="371" r:id="rId9"/>
    <p:sldId id="382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8"/>
    <p:restoredTop sz="67344"/>
  </p:normalViewPr>
  <p:slideViewPr>
    <p:cSldViewPr snapToGrid="0" snapToObjects="1">
      <p:cViewPr varScale="1">
        <p:scale>
          <a:sx n="84" d="100"/>
          <a:sy n="84" d="100"/>
        </p:scale>
        <p:origin x="17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5AFC-EED6-FD4B-AEFA-BC81B68C5233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62DC7-8ABD-E743-8B4A-340518CB430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9753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14437-8FB1-164B-8DDA-7FC11951B4F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5196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14437-8FB1-164B-8DDA-7FC11951B4F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2889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14437-8FB1-164B-8DDA-7FC11951B4F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0669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14437-8FB1-164B-8DDA-7FC11951B4F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5074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14437-8FB1-164B-8DDA-7FC11951B4F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0189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14437-8FB1-164B-8DDA-7FC11951B4F5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0391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31592-C973-9B4C-98C9-4E4EA085D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F02002-3F2E-CE45-8822-88706E11E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2D760-A8D7-AF4B-9AF4-EDFD13C90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654-703D-F04F-9DAC-9B803FE1CA74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1A764-237D-2440-B203-76C404C8B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CE329-40C2-9449-BC69-1C1B2E726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E918-77FF-6548-AF8A-DE282E2711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5263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4803F-C8C3-5145-879C-CE37B1DAD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B9FD8E-44AE-C94D-A0CE-10CE8566B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A2DA7-595B-A14F-8CB6-923E7AC4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654-703D-F04F-9DAC-9B803FE1CA74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72D74-357D-AF4D-A94E-4BE580D50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94AF4-C865-BB46-A49C-A82133BFC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E918-77FF-6548-AF8A-DE282E2711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7902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2F78FA-5FA9-A144-8811-7C26B31656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C9A5F0-0E12-794B-A34B-3C22B68E3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80622-A345-D042-9B3B-73A10A10E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654-703D-F04F-9DAC-9B803FE1CA74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E7CD2-F949-3A4B-A85C-4E9244099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42BF9-B17D-8C4C-B78F-FB6FC4FD4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E918-77FF-6548-AF8A-DE282E2711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949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9AC04-5D84-6449-A4F9-C1BED6FCB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7B8BE-71CA-6842-9775-33918F432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5ADA1-0D61-5B4A-8192-4807207D1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654-703D-F04F-9DAC-9B803FE1CA74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12DD1-0024-6948-A52E-22223FCCE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F7311-8CBE-5A4D-B909-32FD1707F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E918-77FF-6548-AF8A-DE282E2711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5234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97262-2D36-A84F-A92D-50B041FD5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1B669-BA00-E94B-974A-609CC0594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7779-6917-484F-A5D3-814EC4A52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654-703D-F04F-9DAC-9B803FE1CA74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56CA6-C22A-E844-AE58-B49FD14EB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ADF69-B014-294D-A90F-45EDBC0FC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E918-77FF-6548-AF8A-DE282E2711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7158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F94AC-14D7-C345-9025-4FA281F4F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ABA92-9FBB-6C4E-A9D9-31E28EFE01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42DF35-C899-7D40-A36D-EE730A495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E8E0E-DC1E-264F-9CC0-6E325DA06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654-703D-F04F-9DAC-9B803FE1CA74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174ED-347B-F54D-AF41-9E484754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01912C-7D6A-5240-803E-D082212B2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E918-77FF-6548-AF8A-DE282E2711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835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37D66-FFE0-534F-976C-3F40595FD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486968-4CF5-1C4B-AA54-1963A8910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9FFC4-E178-5E43-8F27-154641BBB4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EC8C0F-CD4E-AE44-8F28-B029CCCC1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1F6C0-011E-5043-9527-A6A6536C0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EE9C66-D6A0-8D4D-B443-FC2B2D37D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654-703D-F04F-9DAC-9B803FE1CA74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B985CE-92D1-474B-8DDE-E35D74310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BEE395-27BD-9D4C-8DD2-2718AB3DE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E918-77FF-6548-AF8A-DE282E2711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5198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EC15B-FE57-0E49-A600-F20D060A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464E70-F0A5-B444-8258-C53E60C99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654-703D-F04F-9DAC-9B803FE1CA74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5FFE34-6E3F-6D40-8E20-0153051E8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CCDCA8-55F3-5B4E-986C-D19E000AB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E918-77FF-6548-AF8A-DE282E2711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2627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85DFA7-C9DA-E942-B8CF-F877239D8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654-703D-F04F-9DAC-9B803FE1CA74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6A32E6-D626-2B43-84A0-DAABD7727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38F90-1205-984F-A409-4AAE141B3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E918-77FF-6548-AF8A-DE282E2711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919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A2F60-7924-FB47-825A-776F6F1B7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CCA5E-6B79-BC46-8E43-CAE69E67B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CB8ED7-6735-7B44-B282-8CF13FB56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88DE9-DF42-1E48-B8C8-C2A30170F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654-703D-F04F-9DAC-9B803FE1CA74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171E6-B487-7D49-9AB2-BCA80ED62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1738C-10C9-3E4B-A171-D019F2F03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E918-77FF-6548-AF8A-DE282E2711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7037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573B4-1C89-344B-8969-E9FEDB1AD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B500FB-1D48-B64B-ADFD-AB0B2BF54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51E39-EF62-8C4B-8F35-0ECB02F4E3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C93BB-5B2B-F449-82EE-9196BBED8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5654-703D-F04F-9DAC-9B803FE1CA74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FE68EB-9599-F744-870C-0A1DED4E7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8DF64-322B-204E-9076-47E177232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E918-77FF-6548-AF8A-DE282E2711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679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18CE93-4702-7F47-A349-A8141716E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5E9AF-DF6E-C84D-9089-DB56C440C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8600E-2FB8-F64C-A221-F3874ADF0B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45654-703D-F04F-9DAC-9B803FE1CA74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B4819-FB49-C941-BDEF-4A7571138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834B0-C833-724C-AE84-F6FE10D7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BE918-77FF-6548-AF8A-DE282E2711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749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audio" Target="../media/media2.m4a"/><Relationship Id="rId7" Type="http://schemas.openxmlformats.org/officeDocument/2006/relationships/image" Target="../media/image3.tiff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tif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image" Target="../media/image3.tiff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tif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tif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1.tiff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1.tiff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27FA9-9876-CF43-BF07-6B1AAAD8C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FACS – </a:t>
            </a:r>
            <a:r>
              <a:rPr lang="it-IT" b="1" dirty="0" err="1">
                <a:solidFill>
                  <a:srgbClr val="FF0000"/>
                </a:solidFill>
              </a:rPr>
              <a:t>Fluorescence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activated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cell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sorter</a:t>
            </a:r>
            <a:r>
              <a:rPr lang="it-IT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E6393-932C-F249-90CB-737C82591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091363" cy="470809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it-IT" sz="2600" dirty="0"/>
              <a:t>Separatore cellulare attivato dalla fluorescenza </a:t>
            </a:r>
            <a:r>
              <a:rPr lang="it-IT" sz="2400" dirty="0"/>
              <a:t>– </a:t>
            </a:r>
            <a:r>
              <a:rPr lang="it-IT" sz="2400" b="1" dirty="0" err="1"/>
              <a:t>citofluorimetria</a:t>
            </a:r>
            <a:r>
              <a:rPr lang="it-IT" sz="2400" b="1" dirty="0"/>
              <a:t>.</a:t>
            </a:r>
          </a:p>
          <a:p>
            <a:pPr algn="just"/>
            <a:r>
              <a:rPr lang="it-IT" sz="2400" dirty="0"/>
              <a:t>Messa a punto da Wallace H. </a:t>
            </a:r>
            <a:r>
              <a:rPr lang="it-IT" sz="2400" dirty="0" err="1"/>
              <a:t>Coulter</a:t>
            </a:r>
            <a:r>
              <a:rPr lang="it-IT" sz="2400" dirty="0"/>
              <a:t> e Mack </a:t>
            </a:r>
            <a:r>
              <a:rPr lang="it-IT" sz="2400" dirty="0" err="1"/>
              <a:t>Fulwyler</a:t>
            </a:r>
            <a:r>
              <a:rPr lang="it-IT" sz="2400" dirty="0"/>
              <a:t> nel 1953.</a:t>
            </a:r>
          </a:p>
          <a:p>
            <a:pPr algn="just"/>
            <a:r>
              <a:rPr lang="it-IT" sz="2400" dirty="0"/>
              <a:t>Usato per:</a:t>
            </a:r>
          </a:p>
          <a:p>
            <a:pPr lvl="1" algn="just"/>
            <a:r>
              <a:rPr lang="it-IT" sz="2000" dirty="0"/>
              <a:t>Conta cellulare, </a:t>
            </a:r>
          </a:p>
          <a:p>
            <a:pPr lvl="1" algn="just"/>
            <a:r>
              <a:rPr lang="it-IT" sz="2000" dirty="0"/>
              <a:t>Determinazione del fenotipo,</a:t>
            </a:r>
          </a:p>
          <a:p>
            <a:pPr lvl="1" algn="just"/>
            <a:r>
              <a:rPr lang="it-IT" sz="2000" dirty="0"/>
              <a:t>Valutare condizioni di salute delle cellule.</a:t>
            </a:r>
          </a:p>
          <a:p>
            <a:pPr marL="457200" lvl="1" indent="0" algn="just">
              <a:buNone/>
            </a:pPr>
            <a:endParaRPr lang="it-IT" sz="2000" dirty="0"/>
          </a:p>
          <a:p>
            <a:pPr algn="just"/>
            <a:r>
              <a:rPr lang="it-IT" sz="2400" dirty="0"/>
              <a:t>Accadono due eventi con la luce dispersa:</a:t>
            </a:r>
          </a:p>
          <a:p>
            <a:pPr lvl="1" algn="just"/>
            <a:r>
              <a:rPr lang="it-IT" sz="2000" dirty="0" err="1"/>
              <a:t>Forward</a:t>
            </a:r>
            <a:r>
              <a:rPr lang="it-IT" sz="2000" dirty="0"/>
              <a:t> </a:t>
            </a:r>
            <a:r>
              <a:rPr lang="it-IT" sz="2000" dirty="0" err="1"/>
              <a:t>scatter</a:t>
            </a:r>
            <a:r>
              <a:rPr lang="it-IT" sz="2000" dirty="0"/>
              <a:t> – luce passa nella stessa direzione della sorgente</a:t>
            </a:r>
          </a:p>
          <a:p>
            <a:pPr lvl="1" algn="just"/>
            <a:r>
              <a:rPr lang="it-IT" sz="2000" dirty="0"/>
              <a:t>Side </a:t>
            </a:r>
            <a:r>
              <a:rPr lang="it-IT" sz="2000" dirty="0" err="1"/>
              <a:t>scatter</a:t>
            </a:r>
            <a:r>
              <a:rPr lang="it-IT" sz="2000" dirty="0"/>
              <a:t> – luce viene deviata in direzione diversa dalla sorgente</a:t>
            </a:r>
          </a:p>
          <a:p>
            <a:pPr lvl="1" algn="just"/>
            <a:endParaRPr lang="it-IT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314DF4-62C3-CB49-87E9-FDBA800D8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1207" y="1825625"/>
            <a:ext cx="3455481" cy="47080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D34FD0-EAD7-9E42-8FED-2DD233FE9646}"/>
              </a:ext>
            </a:extLst>
          </p:cNvPr>
          <p:cNvSpPr txBox="1"/>
          <p:nvPr/>
        </p:nvSpPr>
        <p:spPr>
          <a:xfrm>
            <a:off x="10190939" y="2083833"/>
            <a:ext cx="988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Camera </a:t>
            </a:r>
          </a:p>
          <a:p>
            <a:r>
              <a:rPr lang="it-IT" sz="1200" dirty="0"/>
              <a:t>di flusso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840169-106F-924B-BD73-BE23EC4BAE69}"/>
              </a:ext>
            </a:extLst>
          </p:cNvPr>
          <p:cNvSpPr txBox="1"/>
          <p:nvPr/>
        </p:nvSpPr>
        <p:spPr>
          <a:xfrm>
            <a:off x="10280509" y="1247148"/>
            <a:ext cx="215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Focalizzazione idrodinamica</a:t>
            </a:r>
          </a:p>
        </p:txBody>
      </p:sp>
      <p:sp>
        <p:nvSpPr>
          <p:cNvPr id="12" name="Diagonal Stripe 11">
            <a:extLst>
              <a:ext uri="{FF2B5EF4-FFF2-40B4-BE49-F238E27FC236}">
                <a16:creationId xmlns:a16="http://schemas.microsoft.com/office/drawing/2014/main" id="{31883D67-5C2F-4A41-9F50-B66925AA612F}"/>
              </a:ext>
            </a:extLst>
          </p:cNvPr>
          <p:cNvSpPr/>
          <p:nvPr/>
        </p:nvSpPr>
        <p:spPr>
          <a:xfrm rot="13603153">
            <a:off x="9345500" y="1484842"/>
            <a:ext cx="784278" cy="784278"/>
          </a:xfrm>
          <a:prstGeom prst="diagStripe">
            <a:avLst>
              <a:gd name="adj" fmla="val 3143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Snip Same Side Corner Rectangle 8">
            <a:extLst>
              <a:ext uri="{FF2B5EF4-FFF2-40B4-BE49-F238E27FC236}">
                <a16:creationId xmlns:a16="http://schemas.microsoft.com/office/drawing/2014/main" id="{EC31BD6D-968B-164E-A9C4-815F76EFF681}"/>
              </a:ext>
            </a:extLst>
          </p:cNvPr>
          <p:cNvSpPr/>
          <p:nvPr/>
        </p:nvSpPr>
        <p:spPr>
          <a:xfrm flipV="1">
            <a:off x="9618656" y="1411289"/>
            <a:ext cx="250291" cy="828672"/>
          </a:xfrm>
          <a:prstGeom prst="snip2SameRect">
            <a:avLst>
              <a:gd name="adj1" fmla="val 44264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E9B0FDB-CAFE-9D47-8897-8273F60B6917}"/>
              </a:ext>
            </a:extLst>
          </p:cNvPr>
          <p:cNvSpPr/>
          <p:nvPr/>
        </p:nvSpPr>
        <p:spPr>
          <a:xfrm>
            <a:off x="9692837" y="2118815"/>
            <a:ext cx="84614" cy="8461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5C6B969-6FDB-A541-8D36-3262725CD894}"/>
              </a:ext>
            </a:extLst>
          </p:cNvPr>
          <p:cNvSpPr/>
          <p:nvPr/>
        </p:nvSpPr>
        <p:spPr>
          <a:xfrm>
            <a:off x="9757057" y="1709083"/>
            <a:ext cx="84614" cy="8461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ED6152C-DE26-8240-9146-8987B5D6C022}"/>
              </a:ext>
            </a:extLst>
          </p:cNvPr>
          <p:cNvSpPr/>
          <p:nvPr/>
        </p:nvSpPr>
        <p:spPr>
          <a:xfrm>
            <a:off x="9735144" y="1852996"/>
            <a:ext cx="84614" cy="8461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2B40D6-64F4-0B41-A5DE-805ECF05CBD1}"/>
              </a:ext>
            </a:extLst>
          </p:cNvPr>
          <p:cNvSpPr/>
          <p:nvPr/>
        </p:nvSpPr>
        <p:spPr>
          <a:xfrm>
            <a:off x="9759291" y="2013883"/>
            <a:ext cx="84614" cy="8461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4069595-5DC7-5346-8503-6CE2C91D746B}"/>
              </a:ext>
            </a:extLst>
          </p:cNvPr>
          <p:cNvSpPr/>
          <p:nvPr/>
        </p:nvSpPr>
        <p:spPr>
          <a:xfrm>
            <a:off x="9651724" y="1903790"/>
            <a:ext cx="84614" cy="846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C521E1D-E09B-2742-A96F-667A30AAA60F}"/>
              </a:ext>
            </a:extLst>
          </p:cNvPr>
          <p:cNvSpPr/>
          <p:nvPr/>
        </p:nvSpPr>
        <p:spPr>
          <a:xfrm>
            <a:off x="9650530" y="1570314"/>
            <a:ext cx="84614" cy="8461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6E57719-4230-6946-94FC-D07790CEB95B}"/>
              </a:ext>
            </a:extLst>
          </p:cNvPr>
          <p:cNvSpPr/>
          <p:nvPr/>
        </p:nvSpPr>
        <p:spPr>
          <a:xfrm>
            <a:off x="9651724" y="1691604"/>
            <a:ext cx="84614" cy="8461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7C882AE-239B-ED49-B6B3-097485ED6ED5}"/>
              </a:ext>
            </a:extLst>
          </p:cNvPr>
          <p:cNvSpPr/>
          <p:nvPr/>
        </p:nvSpPr>
        <p:spPr>
          <a:xfrm>
            <a:off x="9745842" y="1428925"/>
            <a:ext cx="84614" cy="8461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09B1738-C567-7F44-90ED-8219B13834B4}"/>
              </a:ext>
            </a:extLst>
          </p:cNvPr>
          <p:cNvSpPr/>
          <p:nvPr/>
        </p:nvSpPr>
        <p:spPr>
          <a:xfrm>
            <a:off x="9751110" y="1559806"/>
            <a:ext cx="84614" cy="8461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5BBA2D-5086-A347-A1C8-B74BF6BE35E3}"/>
              </a:ext>
            </a:extLst>
          </p:cNvPr>
          <p:cNvSpPr/>
          <p:nvPr/>
        </p:nvSpPr>
        <p:spPr>
          <a:xfrm>
            <a:off x="9653942" y="1410995"/>
            <a:ext cx="84614" cy="846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43D5B29-DE78-8D47-9B4D-C61D4CC0F09E}"/>
              </a:ext>
            </a:extLst>
          </p:cNvPr>
          <p:cNvCxnSpPr>
            <a:cxnSpLocks/>
          </p:cNvCxnSpPr>
          <p:nvPr/>
        </p:nvCxnSpPr>
        <p:spPr>
          <a:xfrm>
            <a:off x="9312133" y="1804708"/>
            <a:ext cx="392835" cy="509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4F912205-D16D-8745-8054-D8704C51A727}"/>
              </a:ext>
            </a:extLst>
          </p:cNvPr>
          <p:cNvSpPr/>
          <p:nvPr/>
        </p:nvSpPr>
        <p:spPr>
          <a:xfrm>
            <a:off x="9819758" y="2257598"/>
            <a:ext cx="120878" cy="119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8C9E3A0-355E-9F44-939B-501AE500581C}"/>
              </a:ext>
            </a:extLst>
          </p:cNvPr>
          <p:cNvSpPr/>
          <p:nvPr/>
        </p:nvSpPr>
        <p:spPr>
          <a:xfrm>
            <a:off x="9529652" y="2260101"/>
            <a:ext cx="120878" cy="119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49CF681-4B20-B34D-9899-8A17678D3705}"/>
              </a:ext>
            </a:extLst>
          </p:cNvPr>
          <p:cNvCxnSpPr>
            <a:cxnSpLocks/>
          </p:cNvCxnSpPr>
          <p:nvPr/>
        </p:nvCxnSpPr>
        <p:spPr>
          <a:xfrm flipH="1">
            <a:off x="9908746" y="1852996"/>
            <a:ext cx="258857" cy="4268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FF919796-5EDF-3D4C-A63A-D5815973641B}"/>
              </a:ext>
            </a:extLst>
          </p:cNvPr>
          <p:cNvSpPr/>
          <p:nvPr/>
        </p:nvSpPr>
        <p:spPr>
          <a:xfrm>
            <a:off x="9699270" y="2281125"/>
            <a:ext cx="84614" cy="8461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84F4FD2-348C-BE4F-939A-DC8C24FE2D6C}"/>
              </a:ext>
            </a:extLst>
          </p:cNvPr>
          <p:cNvSpPr/>
          <p:nvPr/>
        </p:nvSpPr>
        <p:spPr>
          <a:xfrm>
            <a:off x="9646188" y="2379546"/>
            <a:ext cx="84614" cy="8461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3376D21-4366-DF48-A9CE-27828DAF8577}"/>
              </a:ext>
            </a:extLst>
          </p:cNvPr>
          <p:cNvSpPr/>
          <p:nvPr/>
        </p:nvSpPr>
        <p:spPr>
          <a:xfrm>
            <a:off x="9731099" y="2472115"/>
            <a:ext cx="84614" cy="846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60F47BD-5AB8-8A41-A213-A3164A700A2F}"/>
              </a:ext>
            </a:extLst>
          </p:cNvPr>
          <p:cNvSpPr/>
          <p:nvPr/>
        </p:nvSpPr>
        <p:spPr>
          <a:xfrm>
            <a:off x="9688495" y="2579817"/>
            <a:ext cx="84614" cy="846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F3038B0-2148-4741-8368-715A35DFB7F0}"/>
              </a:ext>
            </a:extLst>
          </p:cNvPr>
          <p:cNvSpPr/>
          <p:nvPr/>
        </p:nvSpPr>
        <p:spPr>
          <a:xfrm>
            <a:off x="9698020" y="3135442"/>
            <a:ext cx="84614" cy="846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C892BD0-EA8D-3A40-BCEF-6C7247E5359C}"/>
              </a:ext>
            </a:extLst>
          </p:cNvPr>
          <p:cNvSpPr/>
          <p:nvPr/>
        </p:nvSpPr>
        <p:spPr>
          <a:xfrm>
            <a:off x="9699155" y="2683998"/>
            <a:ext cx="84614" cy="8461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A9AEF8F-2244-2146-BD7D-7F113F69E4D9}"/>
              </a:ext>
            </a:extLst>
          </p:cNvPr>
          <p:cNvSpPr/>
          <p:nvPr/>
        </p:nvSpPr>
        <p:spPr>
          <a:xfrm>
            <a:off x="9699155" y="2937998"/>
            <a:ext cx="84614" cy="8461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65CDBB2-B6BB-D44E-8777-FA9E71FC2205}"/>
              </a:ext>
            </a:extLst>
          </p:cNvPr>
          <p:cNvSpPr/>
          <p:nvPr/>
        </p:nvSpPr>
        <p:spPr>
          <a:xfrm>
            <a:off x="9695980" y="3284073"/>
            <a:ext cx="84614" cy="8461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E86B20C-24C8-9E45-BFC7-F64B337E92CA}"/>
              </a:ext>
            </a:extLst>
          </p:cNvPr>
          <p:cNvSpPr/>
          <p:nvPr/>
        </p:nvSpPr>
        <p:spPr>
          <a:xfrm>
            <a:off x="9693607" y="3684076"/>
            <a:ext cx="84614" cy="84614"/>
          </a:xfrm>
          <a:prstGeom prst="ellipse">
            <a:avLst/>
          </a:prstGeom>
          <a:solidFill>
            <a:srgbClr val="8E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90CF881-4C44-E344-80CF-708903B146DE}"/>
              </a:ext>
            </a:extLst>
          </p:cNvPr>
          <p:cNvSpPr/>
          <p:nvPr/>
        </p:nvSpPr>
        <p:spPr>
          <a:xfrm>
            <a:off x="9603881" y="4599540"/>
            <a:ext cx="84614" cy="84614"/>
          </a:xfrm>
          <a:prstGeom prst="ellipse">
            <a:avLst/>
          </a:prstGeom>
          <a:solidFill>
            <a:srgbClr val="8E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464A2D3-2AB5-FC41-BD21-55FB835BC9D2}"/>
              </a:ext>
            </a:extLst>
          </p:cNvPr>
          <p:cNvSpPr/>
          <p:nvPr/>
        </p:nvSpPr>
        <p:spPr>
          <a:xfrm>
            <a:off x="9305696" y="5003473"/>
            <a:ext cx="84614" cy="84614"/>
          </a:xfrm>
          <a:prstGeom prst="ellipse">
            <a:avLst/>
          </a:prstGeom>
          <a:solidFill>
            <a:srgbClr val="8E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2363879-82D7-4440-A09D-06B28E05FA39}"/>
              </a:ext>
            </a:extLst>
          </p:cNvPr>
          <p:cNvSpPr/>
          <p:nvPr/>
        </p:nvSpPr>
        <p:spPr>
          <a:xfrm>
            <a:off x="9141013" y="5363002"/>
            <a:ext cx="84614" cy="84614"/>
          </a:xfrm>
          <a:prstGeom prst="ellipse">
            <a:avLst/>
          </a:prstGeom>
          <a:solidFill>
            <a:srgbClr val="8E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71A8CE6-BEEA-0D42-A585-A167B3F5AC70}"/>
              </a:ext>
            </a:extLst>
          </p:cNvPr>
          <p:cNvSpPr/>
          <p:nvPr/>
        </p:nvSpPr>
        <p:spPr>
          <a:xfrm>
            <a:off x="9706926" y="4148796"/>
            <a:ext cx="84614" cy="8461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9E0F6EC-588D-6544-94B1-25097C7D6CE1}"/>
              </a:ext>
            </a:extLst>
          </p:cNvPr>
          <p:cNvSpPr/>
          <p:nvPr/>
        </p:nvSpPr>
        <p:spPr>
          <a:xfrm>
            <a:off x="9892205" y="4877116"/>
            <a:ext cx="84614" cy="8461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B9804C5-88B4-134F-ACD2-DEC481A95930}"/>
              </a:ext>
            </a:extLst>
          </p:cNvPr>
          <p:cNvSpPr/>
          <p:nvPr/>
        </p:nvSpPr>
        <p:spPr>
          <a:xfrm>
            <a:off x="10125296" y="5363002"/>
            <a:ext cx="84614" cy="8461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C508162-DFE3-8149-AF38-1B7E20113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2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665"/>
    </mc:Choice>
    <mc:Fallback>
      <p:transition spd="slow" advTm="217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5A0E7-EC2F-A14A-B3EC-B16A5B2C4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FACS – </a:t>
            </a:r>
            <a:r>
              <a:rPr lang="it-IT" b="1" dirty="0" err="1">
                <a:solidFill>
                  <a:srgbClr val="FF0000"/>
                </a:solidFill>
              </a:rPr>
              <a:t>forward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scatter</a:t>
            </a:r>
            <a:r>
              <a:rPr lang="it-IT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16773A-C23C-0D46-A1E2-775F4D3B9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694" y="1690688"/>
            <a:ext cx="3455481" cy="47080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007E65-5548-7747-964C-53E7E8C04BE8}"/>
              </a:ext>
            </a:extLst>
          </p:cNvPr>
          <p:cNvSpPr/>
          <p:nvPr/>
        </p:nvSpPr>
        <p:spPr>
          <a:xfrm>
            <a:off x="1828800" y="2428874"/>
            <a:ext cx="807244" cy="1685925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518B706-DD37-4F43-A862-E796D8164692}"/>
              </a:ext>
            </a:extLst>
          </p:cNvPr>
          <p:cNvCxnSpPr>
            <a:cxnSpLocks/>
          </p:cNvCxnSpPr>
          <p:nvPr/>
        </p:nvCxnSpPr>
        <p:spPr>
          <a:xfrm>
            <a:off x="2636044" y="3343275"/>
            <a:ext cx="2467971" cy="771524"/>
          </a:xfrm>
          <a:prstGeom prst="straightConnector1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0EA013B-7BBD-304E-9A4B-2968C6AE9D0A}"/>
              </a:ext>
            </a:extLst>
          </p:cNvPr>
          <p:cNvGrpSpPr/>
          <p:nvPr/>
        </p:nvGrpSpPr>
        <p:grpSpPr>
          <a:xfrm>
            <a:off x="5104015" y="2155372"/>
            <a:ext cx="5509970" cy="3118758"/>
            <a:chOff x="5104015" y="2155372"/>
            <a:chExt cx="5509970" cy="311875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7394C304-5907-1E4E-98F0-E85F2017535F}"/>
                </a:ext>
              </a:extLst>
            </p:cNvPr>
            <p:cNvCxnSpPr>
              <a:cxnSpLocks/>
            </p:cNvCxnSpPr>
            <p:nvPr/>
          </p:nvCxnSpPr>
          <p:spPr>
            <a:xfrm>
              <a:off x="6356916" y="2645268"/>
              <a:ext cx="0" cy="2300288"/>
            </a:xfrm>
            <a:prstGeom prst="straightConnector1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3291C4DE-69EF-E64C-B48D-1958900411A6}"/>
                </a:ext>
              </a:extLst>
            </p:cNvPr>
            <p:cNvCxnSpPr>
              <a:cxnSpLocks/>
            </p:cNvCxnSpPr>
            <p:nvPr/>
          </p:nvCxnSpPr>
          <p:spPr>
            <a:xfrm>
              <a:off x="7156652" y="2645268"/>
              <a:ext cx="0" cy="2300288"/>
            </a:xfrm>
            <a:prstGeom prst="straightConnector1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AC39A2-E01B-6744-BD2C-6AB901611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2991" y="3436144"/>
              <a:ext cx="856821" cy="58578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764927-DFB6-B24B-BB1C-DF4D5442BCAF}"/>
                </a:ext>
              </a:extLst>
            </p:cNvPr>
            <p:cNvSpPr/>
            <p:nvPr/>
          </p:nvSpPr>
          <p:spPr>
            <a:xfrm>
              <a:off x="5104015" y="2155372"/>
              <a:ext cx="5509970" cy="3118758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B6A2580-B40F-5747-8A8D-4F2459601314}"/>
                </a:ext>
              </a:extLst>
            </p:cNvPr>
            <p:cNvSpPr/>
            <p:nvPr/>
          </p:nvSpPr>
          <p:spPr>
            <a:xfrm rot="21385371">
              <a:off x="6562278" y="2685326"/>
              <a:ext cx="419246" cy="419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A4338EB-E51C-0D4C-A577-E0ED3698831B}"/>
                </a:ext>
              </a:extLst>
            </p:cNvPr>
            <p:cNvSpPr/>
            <p:nvPr/>
          </p:nvSpPr>
          <p:spPr>
            <a:xfrm rot="21385371">
              <a:off x="6547722" y="4540443"/>
              <a:ext cx="419246" cy="419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F3D39F4-B9A8-D741-A582-7B0AA07F1539}"/>
                </a:ext>
              </a:extLst>
            </p:cNvPr>
            <p:cNvSpPr/>
            <p:nvPr/>
          </p:nvSpPr>
          <p:spPr>
            <a:xfrm rot="21385371">
              <a:off x="6549398" y="3459624"/>
              <a:ext cx="384269" cy="50779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27F3760-818E-5E43-B49A-B5059605E1FB}"/>
                </a:ext>
              </a:extLst>
            </p:cNvPr>
            <p:cNvSpPr/>
            <p:nvPr/>
          </p:nvSpPr>
          <p:spPr>
            <a:xfrm rot="21385371">
              <a:off x="6552727" y="4191032"/>
              <a:ext cx="419248" cy="25875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AF52CD1-E5C9-C742-898E-EC63A615DBD3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6725692" y="3316538"/>
              <a:ext cx="1133308" cy="143581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0F17E44-D748-814E-B334-FD31A75D6061}"/>
                </a:ext>
              </a:extLst>
            </p:cNvPr>
            <p:cNvCxnSpPr>
              <a:cxnSpLocks/>
            </p:cNvCxnSpPr>
            <p:nvPr/>
          </p:nvCxnSpPr>
          <p:spPr>
            <a:xfrm>
              <a:off x="6725692" y="3950016"/>
              <a:ext cx="1133308" cy="107988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E8E7BA9A-4680-2847-9380-238D016AE578}"/>
                </a:ext>
              </a:extLst>
            </p:cNvPr>
            <p:cNvSpPr/>
            <p:nvPr/>
          </p:nvSpPr>
          <p:spPr>
            <a:xfrm rot="3100870">
              <a:off x="7183392" y="3062821"/>
              <a:ext cx="1250670" cy="1202849"/>
            </a:xfrm>
            <a:prstGeom prst="arc">
              <a:avLst>
                <a:gd name="adj1" fmla="val 15668459"/>
                <a:gd name="adj2" fmla="val 0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7487B82-D548-6C4D-AEF1-054C553A3DB9}"/>
                </a:ext>
              </a:extLst>
            </p:cNvPr>
            <p:cNvSpPr txBox="1"/>
            <p:nvPr/>
          </p:nvSpPr>
          <p:spPr>
            <a:xfrm>
              <a:off x="8297024" y="4044559"/>
              <a:ext cx="16569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/>
                <a:t>Forward</a:t>
              </a:r>
              <a:r>
                <a:rPr lang="it-IT" sz="1600" dirty="0"/>
                <a:t> Detector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F15D51-D703-5541-89F1-2064E25C12FA}"/>
              </a:ext>
            </a:extLst>
          </p:cNvPr>
          <p:cNvGrpSpPr/>
          <p:nvPr/>
        </p:nvGrpSpPr>
        <p:grpSpPr>
          <a:xfrm>
            <a:off x="5104015" y="2159930"/>
            <a:ext cx="5509970" cy="3118758"/>
            <a:chOff x="5104015" y="2155372"/>
            <a:chExt cx="5509970" cy="311875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6D30325-B947-D344-9B9E-35EC08985BFC}"/>
                </a:ext>
              </a:extLst>
            </p:cNvPr>
            <p:cNvSpPr/>
            <p:nvPr/>
          </p:nvSpPr>
          <p:spPr>
            <a:xfrm>
              <a:off x="5104015" y="2155372"/>
              <a:ext cx="5509970" cy="31187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49A11C6-C95C-0044-B8C1-F72D5EF6AAAB}"/>
                </a:ext>
              </a:extLst>
            </p:cNvPr>
            <p:cNvSpPr/>
            <p:nvPr/>
          </p:nvSpPr>
          <p:spPr>
            <a:xfrm rot="21385371">
              <a:off x="6562278" y="2685326"/>
              <a:ext cx="419246" cy="419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5378650-95FC-2D49-97A1-BC5C371BBE86}"/>
                </a:ext>
              </a:extLst>
            </p:cNvPr>
            <p:cNvSpPr/>
            <p:nvPr/>
          </p:nvSpPr>
          <p:spPr>
            <a:xfrm rot="21385371">
              <a:off x="6547722" y="4540443"/>
              <a:ext cx="419246" cy="419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3524BEB-CFCA-9A49-A04C-7954B3E6C691}"/>
                </a:ext>
              </a:extLst>
            </p:cNvPr>
            <p:cNvSpPr/>
            <p:nvPr/>
          </p:nvSpPr>
          <p:spPr>
            <a:xfrm rot="21385371">
              <a:off x="6533557" y="3994112"/>
              <a:ext cx="384269" cy="50779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5ECB434-8946-E949-A230-3EBF6BD8E986}"/>
                </a:ext>
              </a:extLst>
            </p:cNvPr>
            <p:cNvSpPr/>
            <p:nvPr/>
          </p:nvSpPr>
          <p:spPr>
            <a:xfrm rot="21385371">
              <a:off x="6552727" y="3564996"/>
              <a:ext cx="419248" cy="25875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091CE25-761B-A644-BE8B-C891E3F25B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1001" y="3408457"/>
              <a:ext cx="1133308" cy="143581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6621FF5-DDF6-734C-970F-1F924D64E29E}"/>
                </a:ext>
              </a:extLst>
            </p:cNvPr>
            <p:cNvCxnSpPr>
              <a:cxnSpLocks/>
            </p:cNvCxnSpPr>
            <p:nvPr/>
          </p:nvCxnSpPr>
          <p:spPr>
            <a:xfrm>
              <a:off x="6756445" y="3826871"/>
              <a:ext cx="1133308" cy="107988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6B55E41F-C389-E249-B32C-02FCC4AEF4E0}"/>
                </a:ext>
              </a:extLst>
            </p:cNvPr>
            <p:cNvSpPr/>
            <p:nvPr/>
          </p:nvSpPr>
          <p:spPr>
            <a:xfrm rot="3100870">
              <a:off x="7183392" y="3062821"/>
              <a:ext cx="1250670" cy="1202849"/>
            </a:xfrm>
            <a:prstGeom prst="arc">
              <a:avLst>
                <a:gd name="adj1" fmla="val 15668459"/>
                <a:gd name="adj2" fmla="val 0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D92D440-21CC-9E45-963A-B768D759990E}"/>
                </a:ext>
              </a:extLst>
            </p:cNvPr>
            <p:cNvSpPr txBox="1"/>
            <p:nvPr/>
          </p:nvSpPr>
          <p:spPr>
            <a:xfrm>
              <a:off x="8297024" y="4044559"/>
              <a:ext cx="16569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/>
                <a:t>Forward</a:t>
              </a:r>
              <a:r>
                <a:rPr lang="it-IT" sz="1600" dirty="0"/>
                <a:t> Detector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9075EE2-D951-FD41-9154-0C9B81E43E67}"/>
                </a:ext>
              </a:extLst>
            </p:cNvPr>
            <p:cNvCxnSpPr>
              <a:cxnSpLocks/>
            </p:cNvCxnSpPr>
            <p:nvPr/>
          </p:nvCxnSpPr>
          <p:spPr>
            <a:xfrm>
              <a:off x="6356916" y="2645268"/>
              <a:ext cx="0" cy="2300288"/>
            </a:xfrm>
            <a:prstGeom prst="straightConnector1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4F637C2-9CCF-4E49-BB0C-66B137CD80FB}"/>
                </a:ext>
              </a:extLst>
            </p:cNvPr>
            <p:cNvCxnSpPr>
              <a:cxnSpLocks/>
            </p:cNvCxnSpPr>
            <p:nvPr/>
          </p:nvCxnSpPr>
          <p:spPr>
            <a:xfrm>
              <a:off x="7156652" y="2645268"/>
              <a:ext cx="0" cy="2300288"/>
            </a:xfrm>
            <a:prstGeom prst="straightConnector1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2B88ADA-2D04-2349-995B-23F08ECD4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2991" y="3436144"/>
              <a:ext cx="856821" cy="58578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2A7BFB5-D8C5-B64E-A4D9-EA1785762A92}"/>
              </a:ext>
            </a:extLst>
          </p:cNvPr>
          <p:cNvGrpSpPr/>
          <p:nvPr/>
        </p:nvGrpSpPr>
        <p:grpSpPr>
          <a:xfrm>
            <a:off x="8400373" y="3374466"/>
            <a:ext cx="2070324" cy="649409"/>
            <a:chOff x="8400373" y="3374466"/>
            <a:chExt cx="2070324" cy="649409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804276E-68B2-4F41-8E1A-9639A2E5919C}"/>
                </a:ext>
              </a:extLst>
            </p:cNvPr>
            <p:cNvCxnSpPr>
              <a:cxnSpLocks/>
              <a:endCxn id="53" idx="1"/>
            </p:cNvCxnSpPr>
            <p:nvPr/>
          </p:nvCxnSpPr>
          <p:spPr>
            <a:xfrm flipV="1">
              <a:off x="8435563" y="3680821"/>
              <a:ext cx="1422424" cy="100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4C3165E-C91A-E84E-B19E-44676C06D76F}"/>
                </a:ext>
              </a:extLst>
            </p:cNvPr>
            <p:cNvSpPr/>
            <p:nvPr/>
          </p:nvSpPr>
          <p:spPr>
            <a:xfrm>
              <a:off x="9857987" y="3374466"/>
              <a:ext cx="612710" cy="612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PC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91A71E3-B5E6-D44D-B8C9-B30D01FA3FBF}"/>
                </a:ext>
              </a:extLst>
            </p:cNvPr>
            <p:cNvSpPr txBox="1"/>
            <p:nvPr/>
          </p:nvSpPr>
          <p:spPr>
            <a:xfrm>
              <a:off x="8400373" y="3377544"/>
              <a:ext cx="154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Intensità della luce </a:t>
              </a:r>
            </a:p>
            <a:p>
              <a:pPr algn="ctr"/>
              <a:r>
                <a:rPr lang="it-IT" sz="1200" dirty="0">
                  <a:sym typeface="Wingdings" pitchFamily="2" charset="2"/>
                </a:rPr>
                <a:t> </a:t>
              </a:r>
            </a:p>
            <a:p>
              <a:pPr algn="ctr"/>
              <a:r>
                <a:rPr lang="it-IT" sz="1200" dirty="0">
                  <a:sym typeface="Wingdings" pitchFamily="2" charset="2"/>
                </a:rPr>
                <a:t>Voltaggio</a:t>
              </a:r>
              <a:endParaRPr lang="it-IT" sz="1200" dirty="0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0172B84A-19A4-6A4D-84E2-FAAC0EB3C7FB}"/>
              </a:ext>
            </a:extLst>
          </p:cNvPr>
          <p:cNvGrpSpPr/>
          <p:nvPr/>
        </p:nvGrpSpPr>
        <p:grpSpPr>
          <a:xfrm>
            <a:off x="7179599" y="5370607"/>
            <a:ext cx="4069891" cy="1558305"/>
            <a:chOff x="7179599" y="5370607"/>
            <a:chExt cx="4069891" cy="1558305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9C601FC1-6338-EC46-892E-E1A44EC543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31205" y="5370607"/>
              <a:ext cx="1" cy="14706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E0EB7B9B-2987-EB41-9E76-09ABFD34BF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5785" y="6744246"/>
              <a:ext cx="2787092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04D509F-0A94-F84D-A733-64B20F5A65E9}"/>
                </a:ext>
              </a:extLst>
            </p:cNvPr>
            <p:cNvSpPr txBox="1"/>
            <p:nvPr/>
          </p:nvSpPr>
          <p:spPr>
            <a:xfrm>
              <a:off x="10446963" y="6559580"/>
              <a:ext cx="8025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tempo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A29B754-0750-B148-B8F5-63D5E9E63584}"/>
                </a:ext>
              </a:extLst>
            </p:cNvPr>
            <p:cNvSpPr txBox="1"/>
            <p:nvPr/>
          </p:nvSpPr>
          <p:spPr>
            <a:xfrm>
              <a:off x="7179599" y="5526033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V</a:t>
              </a:r>
            </a:p>
          </p:txBody>
        </p:sp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9FA4542B-2F36-214C-AA16-E2363B834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635" b="10872"/>
            <a:stretch/>
          </p:blipFill>
          <p:spPr>
            <a:xfrm>
              <a:off x="7556952" y="5853229"/>
              <a:ext cx="2680179" cy="844866"/>
            </a:xfrm>
            <a:prstGeom prst="rect">
              <a:avLst/>
            </a:prstGeom>
          </p:spPr>
        </p:pic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60681CC-B499-0A4F-AE6E-8802637D7EB6}"/>
              </a:ext>
            </a:extLst>
          </p:cNvPr>
          <p:cNvSpPr txBox="1"/>
          <p:nvPr/>
        </p:nvSpPr>
        <p:spPr>
          <a:xfrm>
            <a:off x="7409357" y="963522"/>
            <a:ext cx="5509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Info: </a:t>
            </a:r>
            <a:r>
              <a:rPr lang="it-IT" dirty="0"/>
              <a:t>dimensione</a:t>
            </a:r>
          </a:p>
          <a:p>
            <a:r>
              <a:rPr lang="it-IT" dirty="0"/>
              <a:t>La luce sparsa è direttamente proporzionale alla dimensione della cellula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854E74-98A4-2B46-AF6B-A4B790E77A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205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151"/>
    </mc:Choice>
    <mc:Fallback>
      <p:transition spd="slow" advTm="128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3A703-9029-1D43-8D91-36F72C9B9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FACS – side </a:t>
            </a:r>
            <a:r>
              <a:rPr lang="it-IT" b="1" dirty="0" err="1">
                <a:solidFill>
                  <a:srgbClr val="FF0000"/>
                </a:solidFill>
              </a:rPr>
              <a:t>scatter</a:t>
            </a:r>
            <a:r>
              <a:rPr lang="it-IT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68552B-C84F-B648-B8F7-3551A0916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694" y="1690688"/>
            <a:ext cx="3455481" cy="47080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9F6840-51BE-CC43-ADF4-41DE24BF050F}"/>
              </a:ext>
            </a:extLst>
          </p:cNvPr>
          <p:cNvSpPr/>
          <p:nvPr/>
        </p:nvSpPr>
        <p:spPr>
          <a:xfrm>
            <a:off x="1828800" y="2428874"/>
            <a:ext cx="807244" cy="1685925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9501C80-14A0-BD44-8429-E0DB5088257A}"/>
              </a:ext>
            </a:extLst>
          </p:cNvPr>
          <p:cNvCxnSpPr>
            <a:cxnSpLocks/>
          </p:cNvCxnSpPr>
          <p:nvPr/>
        </p:nvCxnSpPr>
        <p:spPr>
          <a:xfrm>
            <a:off x="2636044" y="3343275"/>
            <a:ext cx="2467971" cy="771524"/>
          </a:xfrm>
          <a:prstGeom prst="straightConnector1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19917B-7A51-B242-BED1-54F9B8EECBA9}"/>
              </a:ext>
            </a:extLst>
          </p:cNvPr>
          <p:cNvGrpSpPr/>
          <p:nvPr/>
        </p:nvGrpSpPr>
        <p:grpSpPr>
          <a:xfrm>
            <a:off x="5104015" y="2150608"/>
            <a:ext cx="5509970" cy="3118758"/>
            <a:chOff x="5104015" y="2150608"/>
            <a:chExt cx="5509970" cy="311875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0F02355-316F-C64A-A979-4D06167B3DF6}"/>
                </a:ext>
              </a:extLst>
            </p:cNvPr>
            <p:cNvGrpSpPr/>
            <p:nvPr/>
          </p:nvGrpSpPr>
          <p:grpSpPr>
            <a:xfrm>
              <a:off x="5104015" y="2150608"/>
              <a:ext cx="5509970" cy="3118758"/>
              <a:chOff x="5104015" y="2155372"/>
              <a:chExt cx="5509970" cy="311875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F8FDED3-A12C-6044-9B9B-4A5B216BA8AE}"/>
                  </a:ext>
                </a:extLst>
              </p:cNvPr>
              <p:cNvSpPr/>
              <p:nvPr/>
            </p:nvSpPr>
            <p:spPr>
              <a:xfrm>
                <a:off x="5104015" y="2155372"/>
                <a:ext cx="5509970" cy="311875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A4A20B5-8B98-4C43-8D8E-137ECDCD4A92}"/>
                  </a:ext>
                </a:extLst>
              </p:cNvPr>
              <p:cNvSpPr/>
              <p:nvPr/>
            </p:nvSpPr>
            <p:spPr>
              <a:xfrm rot="21385371">
                <a:off x="6562278" y="2685326"/>
                <a:ext cx="419246" cy="4192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32FF788-2CC4-644E-BEF5-9D3BD61CB92C}"/>
                  </a:ext>
                </a:extLst>
              </p:cNvPr>
              <p:cNvSpPr/>
              <p:nvPr/>
            </p:nvSpPr>
            <p:spPr>
              <a:xfrm rot="21385371">
                <a:off x="6547722" y="4540443"/>
                <a:ext cx="419246" cy="4192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A962F14-A332-5E4F-A09A-B698E1442F12}"/>
                  </a:ext>
                </a:extLst>
              </p:cNvPr>
              <p:cNvSpPr/>
              <p:nvPr/>
            </p:nvSpPr>
            <p:spPr>
              <a:xfrm rot="21385371">
                <a:off x="6584181" y="4102243"/>
                <a:ext cx="348174" cy="30797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4EA2896-BAB1-ED4C-9FDC-87F1F31A5E94}"/>
                  </a:ext>
                </a:extLst>
              </p:cNvPr>
              <p:cNvSpPr/>
              <p:nvPr/>
            </p:nvSpPr>
            <p:spPr>
              <a:xfrm rot="21385371">
                <a:off x="6555428" y="3219616"/>
                <a:ext cx="283777" cy="18254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6B2284E-41A6-F648-94DE-5A7F662526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41624" y="2645269"/>
                <a:ext cx="607040" cy="851692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05CC4FA5-275F-F14F-9CDF-7E1EAEDC9D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9112" y="3920100"/>
                <a:ext cx="633601" cy="715849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F54DFF2B-14AF-2640-BD9B-00BE855FA068}"/>
                  </a:ext>
                </a:extLst>
              </p:cNvPr>
              <p:cNvSpPr/>
              <p:nvPr/>
            </p:nvSpPr>
            <p:spPr>
              <a:xfrm rot="6128643">
                <a:off x="6713336" y="3626420"/>
                <a:ext cx="1250670" cy="1202849"/>
              </a:xfrm>
              <a:prstGeom prst="arc">
                <a:avLst>
                  <a:gd name="adj1" fmla="val 15668459"/>
                  <a:gd name="adj2" fmla="val 0"/>
                </a:avLst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CD557DB-092D-0942-B129-DF70154F6309}"/>
                  </a:ext>
                </a:extLst>
              </p:cNvPr>
              <p:cNvSpPr txBox="1"/>
              <p:nvPr/>
            </p:nvSpPr>
            <p:spPr>
              <a:xfrm>
                <a:off x="8164895" y="4674508"/>
                <a:ext cx="13143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/>
                  <a:t>Side Detector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C919039-9EA1-1149-842E-5C144EDF58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6916" y="2645268"/>
                <a:ext cx="0" cy="2300288"/>
              </a:xfrm>
              <a:prstGeom prst="straightConnector1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7A790C7E-4512-8540-9DE6-1F36C2ABFA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6652" y="2645268"/>
                <a:ext cx="0" cy="2300288"/>
              </a:xfrm>
              <a:prstGeom prst="straightConnector1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53FA972-CF51-504A-8585-B25808D18F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62991" y="3436144"/>
                <a:ext cx="856821" cy="585786"/>
              </a:xfrm>
              <a:prstGeom prst="rect">
                <a:avLst/>
              </a:prstGeom>
            </p:spPr>
          </p:pic>
        </p:grp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3BAA25C3-7642-8C44-822E-8C695C9B3C97}"/>
                </a:ext>
              </a:extLst>
            </p:cNvPr>
            <p:cNvSpPr/>
            <p:nvPr/>
          </p:nvSpPr>
          <p:spPr>
            <a:xfrm>
              <a:off x="6554748" y="2249179"/>
              <a:ext cx="1250670" cy="1202849"/>
            </a:xfrm>
            <a:prstGeom prst="arc">
              <a:avLst>
                <a:gd name="adj1" fmla="val 15668459"/>
                <a:gd name="adj2" fmla="val 0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D7EBA6A-3E19-C046-8581-F87052B5CE38}"/>
                </a:ext>
              </a:extLst>
            </p:cNvPr>
            <p:cNvCxnSpPr>
              <a:cxnSpLocks/>
            </p:cNvCxnSpPr>
            <p:nvPr/>
          </p:nvCxnSpPr>
          <p:spPr>
            <a:xfrm>
              <a:off x="6844624" y="3862781"/>
              <a:ext cx="809552" cy="593298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E2C8D44-C3BB-A245-8209-F26B78305A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7219" y="2459611"/>
              <a:ext cx="477925" cy="100631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9479E17-E5C8-F041-8EB2-3572E77696CF}"/>
                </a:ext>
              </a:extLst>
            </p:cNvPr>
            <p:cNvSpPr/>
            <p:nvPr/>
          </p:nvSpPr>
          <p:spPr>
            <a:xfrm rot="21385371">
              <a:off x="6589433" y="3474106"/>
              <a:ext cx="419246" cy="419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2D42371-31A0-7940-9160-62CD56A83DDF}"/>
                </a:ext>
              </a:extLst>
            </p:cNvPr>
            <p:cNvSpPr txBox="1"/>
            <p:nvPr/>
          </p:nvSpPr>
          <p:spPr>
            <a:xfrm>
              <a:off x="7900906" y="2387740"/>
              <a:ext cx="1314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Side Detector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DABD429-03E5-4743-821C-54C7CE2B8BE3}"/>
              </a:ext>
            </a:extLst>
          </p:cNvPr>
          <p:cNvGrpSpPr/>
          <p:nvPr/>
        </p:nvGrpSpPr>
        <p:grpSpPr>
          <a:xfrm>
            <a:off x="7089643" y="5370607"/>
            <a:ext cx="4137806" cy="1487393"/>
            <a:chOff x="7089643" y="5370607"/>
            <a:chExt cx="4137806" cy="148739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CC09672-49DD-6345-9656-9E81F5ED4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86626" y="5395477"/>
              <a:ext cx="2676251" cy="1319227"/>
            </a:xfrm>
            <a:prstGeom prst="rect">
              <a:avLst/>
            </a:prstGeom>
          </p:spPr>
        </p:pic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F0F83BF-AC1A-CE41-B59E-E339F98031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31205" y="5370607"/>
              <a:ext cx="1" cy="14706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0A3A261-9BBA-6342-AD35-D0C5469BCF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5785" y="6744246"/>
              <a:ext cx="2787092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BCAED61-B829-6342-BE07-466193387E01}"/>
                </a:ext>
              </a:extLst>
            </p:cNvPr>
            <p:cNvSpPr txBox="1"/>
            <p:nvPr/>
          </p:nvSpPr>
          <p:spPr>
            <a:xfrm>
              <a:off x="10424922" y="6488668"/>
              <a:ext cx="8025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tempo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A293A10-AFBC-F345-B75A-4C069FA4D6D9}"/>
                </a:ext>
              </a:extLst>
            </p:cNvPr>
            <p:cNvSpPr txBox="1"/>
            <p:nvPr/>
          </p:nvSpPr>
          <p:spPr>
            <a:xfrm>
              <a:off x="7089643" y="5535201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V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C012820-8851-ED44-88B6-266D1AABE7AE}"/>
              </a:ext>
            </a:extLst>
          </p:cNvPr>
          <p:cNvGrpSpPr/>
          <p:nvPr/>
        </p:nvGrpSpPr>
        <p:grpSpPr>
          <a:xfrm>
            <a:off x="8400373" y="3374466"/>
            <a:ext cx="2070324" cy="649409"/>
            <a:chOff x="8400373" y="3374466"/>
            <a:chExt cx="2070324" cy="649409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FEB7650-8001-384F-B668-7574B54A9CBA}"/>
                </a:ext>
              </a:extLst>
            </p:cNvPr>
            <p:cNvCxnSpPr>
              <a:cxnSpLocks/>
              <a:endCxn id="43" idx="1"/>
            </p:cNvCxnSpPr>
            <p:nvPr/>
          </p:nvCxnSpPr>
          <p:spPr>
            <a:xfrm flipV="1">
              <a:off x="8435563" y="3680821"/>
              <a:ext cx="1422424" cy="100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1E5AA75-861D-114C-86D1-6787374604D6}"/>
                </a:ext>
              </a:extLst>
            </p:cNvPr>
            <p:cNvSpPr/>
            <p:nvPr/>
          </p:nvSpPr>
          <p:spPr>
            <a:xfrm>
              <a:off x="9857987" y="3374466"/>
              <a:ext cx="612710" cy="612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PC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B0E1100-0BB3-2F4A-9326-37D1E43AE101}"/>
                </a:ext>
              </a:extLst>
            </p:cNvPr>
            <p:cNvSpPr txBox="1"/>
            <p:nvPr/>
          </p:nvSpPr>
          <p:spPr>
            <a:xfrm>
              <a:off x="8400373" y="3377544"/>
              <a:ext cx="154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Intensità della luce </a:t>
              </a:r>
            </a:p>
            <a:p>
              <a:pPr algn="ctr"/>
              <a:r>
                <a:rPr lang="it-IT" sz="1200" dirty="0">
                  <a:sym typeface="Wingdings" pitchFamily="2" charset="2"/>
                </a:rPr>
                <a:t> </a:t>
              </a:r>
            </a:p>
            <a:p>
              <a:pPr algn="ctr"/>
              <a:r>
                <a:rPr lang="it-IT" sz="1200" dirty="0">
                  <a:sym typeface="Wingdings" pitchFamily="2" charset="2"/>
                </a:rPr>
                <a:t>Voltaggio</a:t>
              </a:r>
              <a:endParaRPr lang="it-IT" sz="1200" dirty="0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3064647-4FE6-5142-AAD7-A4C865546BA8}"/>
              </a:ext>
            </a:extLst>
          </p:cNvPr>
          <p:cNvSpPr txBox="1"/>
          <p:nvPr/>
        </p:nvSpPr>
        <p:spPr>
          <a:xfrm>
            <a:off x="7409357" y="963522"/>
            <a:ext cx="4782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Info: </a:t>
            </a:r>
            <a:r>
              <a:rPr lang="it-IT" dirty="0"/>
              <a:t>complessità e granularità</a:t>
            </a:r>
          </a:p>
          <a:p>
            <a:r>
              <a:rPr lang="it-IT" dirty="0"/>
              <a:t>La luce sparsa di lato è direttamente proporzionale alla complessità o granularità della cellula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081903-6AB4-A247-87DF-0B0AF593D9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9062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813"/>
    </mc:Choice>
    <mc:Fallback>
      <p:transition spd="slow" advTm="88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FB917-B78E-5341-89A2-482E51DD2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FACS – FSC vs. SSC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52A027-8F17-8548-9D2A-0C3322C22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577243" y="1577243"/>
            <a:ext cx="5594465" cy="528075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FE3CED4-23A3-D24B-8647-7C4B4E4DA793}"/>
              </a:ext>
            </a:extLst>
          </p:cNvPr>
          <p:cNvGrpSpPr/>
          <p:nvPr/>
        </p:nvGrpSpPr>
        <p:grpSpPr>
          <a:xfrm>
            <a:off x="4566921" y="2158203"/>
            <a:ext cx="4117713" cy="3903926"/>
            <a:chOff x="1558343" y="2627349"/>
            <a:chExt cx="3000587" cy="28448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96A05AE-9F18-274A-A985-4CA8CC4E9704}"/>
                </a:ext>
              </a:extLst>
            </p:cNvPr>
            <p:cNvSpPr/>
            <p:nvPr/>
          </p:nvSpPr>
          <p:spPr>
            <a:xfrm>
              <a:off x="1558343" y="2627349"/>
              <a:ext cx="3000587" cy="284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76D478B-0E64-E040-9787-CC150F831CD2}"/>
                </a:ext>
              </a:extLst>
            </p:cNvPr>
            <p:cNvCxnSpPr>
              <a:cxnSpLocks/>
              <a:stCxn id="5" idx="0"/>
              <a:endCxn id="5" idx="2"/>
            </p:cNvCxnSpPr>
            <p:nvPr/>
          </p:nvCxnSpPr>
          <p:spPr>
            <a:xfrm>
              <a:off x="3058637" y="2627349"/>
              <a:ext cx="0" cy="284480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266E884-47F1-674A-9B03-77C707C8BA93}"/>
                </a:ext>
              </a:extLst>
            </p:cNvPr>
            <p:cNvCxnSpPr>
              <a:cxnSpLocks/>
              <a:stCxn id="5" idx="1"/>
              <a:endCxn id="5" idx="3"/>
            </p:cNvCxnSpPr>
            <p:nvPr/>
          </p:nvCxnSpPr>
          <p:spPr>
            <a:xfrm>
              <a:off x="1558343" y="4049749"/>
              <a:ext cx="300058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ight Arrow 14">
            <a:extLst>
              <a:ext uri="{FF2B5EF4-FFF2-40B4-BE49-F238E27FC236}">
                <a16:creationId xmlns:a16="http://schemas.microsoft.com/office/drawing/2014/main" id="{875A4975-3006-8047-AF13-65D8018A8DDB}"/>
              </a:ext>
            </a:extLst>
          </p:cNvPr>
          <p:cNvSpPr/>
          <p:nvPr/>
        </p:nvSpPr>
        <p:spPr>
          <a:xfrm>
            <a:off x="3214254" y="5140036"/>
            <a:ext cx="865591" cy="2632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0C31225F-3EA2-EF4C-AF4B-D910AFAFE7BE}"/>
              </a:ext>
            </a:extLst>
          </p:cNvPr>
          <p:cNvSpPr/>
          <p:nvPr/>
        </p:nvSpPr>
        <p:spPr>
          <a:xfrm>
            <a:off x="3214254" y="2875097"/>
            <a:ext cx="865591" cy="263237"/>
          </a:xfrm>
          <a:prstGeom prst="right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3717EEDC-FB0B-CA42-8270-1C59285AB88F}"/>
              </a:ext>
            </a:extLst>
          </p:cNvPr>
          <p:cNvSpPr/>
          <p:nvPr/>
        </p:nvSpPr>
        <p:spPr>
          <a:xfrm flipH="1">
            <a:off x="9117693" y="2875097"/>
            <a:ext cx="865591" cy="263237"/>
          </a:xfrm>
          <a:prstGeom prst="right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63553ED3-DFE5-1C4B-BA70-B97E300C0039}"/>
              </a:ext>
            </a:extLst>
          </p:cNvPr>
          <p:cNvSpPr/>
          <p:nvPr/>
        </p:nvSpPr>
        <p:spPr>
          <a:xfrm flipH="1">
            <a:off x="9171708" y="5140036"/>
            <a:ext cx="865591" cy="2632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64BC46-D644-A245-9601-7FAD4AE9355E}"/>
              </a:ext>
            </a:extLst>
          </p:cNvPr>
          <p:cNvSpPr txBox="1"/>
          <p:nvPr/>
        </p:nvSpPr>
        <p:spPr>
          <a:xfrm>
            <a:off x="1202909" y="2660072"/>
            <a:ext cx="188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Cellule complesse e piccole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751C57-8A84-974E-9A80-2B90ADAFA9A0}"/>
              </a:ext>
            </a:extLst>
          </p:cNvPr>
          <p:cNvSpPr txBox="1"/>
          <p:nvPr/>
        </p:nvSpPr>
        <p:spPr>
          <a:xfrm>
            <a:off x="1163249" y="5140036"/>
            <a:ext cx="188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Cellule semplici e piccole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F5CD71-6078-2240-AC40-20CA38CBEC4D}"/>
              </a:ext>
            </a:extLst>
          </p:cNvPr>
          <p:cNvSpPr txBox="1"/>
          <p:nvPr/>
        </p:nvSpPr>
        <p:spPr>
          <a:xfrm>
            <a:off x="10037299" y="2736551"/>
            <a:ext cx="188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Cellule complesse e grandi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F9338D-2870-F243-ABB7-933047864A25}"/>
              </a:ext>
            </a:extLst>
          </p:cNvPr>
          <p:cNvSpPr txBox="1"/>
          <p:nvPr/>
        </p:nvSpPr>
        <p:spPr>
          <a:xfrm>
            <a:off x="10161386" y="5140035"/>
            <a:ext cx="188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Cellule semplici e grandi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B8A12F-881F-7D47-A6DB-B0A0452E2E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9904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541"/>
    </mc:Choice>
    <mc:Fallback>
      <p:transition spd="slow" advTm="129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0239E-0C0F-8840-B59D-909CDC39D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FASC – esempio di analisi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56AE3-FB5A-2D4C-81D2-8798A16BB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Campione: sangue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E837D3-7A42-9E49-A989-40230E3DE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483" y="1825625"/>
            <a:ext cx="5486400" cy="4495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81C3A1-A8C9-794C-AEF0-AB4E10F9E4E2}"/>
              </a:ext>
            </a:extLst>
          </p:cNvPr>
          <p:cNvSpPr txBox="1"/>
          <p:nvPr/>
        </p:nvSpPr>
        <p:spPr>
          <a:xfrm>
            <a:off x="9072563" y="2814638"/>
            <a:ext cx="13716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432FF"/>
                </a:solidFill>
              </a:rPr>
              <a:t>Neutrofili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CE77C2-479D-E845-9CD5-846803BED30F}"/>
              </a:ext>
            </a:extLst>
          </p:cNvPr>
          <p:cNvSpPr txBox="1"/>
          <p:nvPr/>
        </p:nvSpPr>
        <p:spPr>
          <a:xfrm>
            <a:off x="8958263" y="3704193"/>
            <a:ext cx="12715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Monociti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B39B3F-969A-3242-BE9F-405DD7297FEE}"/>
              </a:ext>
            </a:extLst>
          </p:cNvPr>
          <p:cNvSpPr txBox="1"/>
          <p:nvPr/>
        </p:nvSpPr>
        <p:spPr>
          <a:xfrm>
            <a:off x="8781621" y="4571245"/>
            <a:ext cx="1790262" cy="3722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50"/>
                </a:solidFill>
              </a:rPr>
              <a:t>Linfociti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E5922C0-8AC4-6842-861A-3786795C9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95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143"/>
    </mc:Choice>
    <mc:Fallback>
      <p:transition spd="slow" advTm="99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B31D1-B5BD-974C-AA07-87F6EE97A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Centrifugazione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C77FA-10C8-C145-8FA5-0ADBCFCA9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Il principio della centrifugazione si basa sul fatto che due particelle in sospensione (cellule, organuli o molecole) con massa o densità differenti, si depositano sul fondo della provetta con velocità diverse. </a:t>
            </a:r>
          </a:p>
          <a:p>
            <a:pPr algn="just"/>
            <a:r>
              <a:rPr lang="it-IT" sz="2400" dirty="0"/>
              <a:t>Una centrifuga accelera la sedimentazione sottoponendo le particelle in sospensione a forze centrifughe 600 000X superiori della forza di gravità </a:t>
            </a:r>
            <a:r>
              <a:rPr lang="it-IT" sz="2400" i="1" dirty="0"/>
              <a:t>g</a:t>
            </a:r>
            <a:r>
              <a:rPr lang="it-IT" sz="24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E4A1CD-43B6-1F48-87C5-C68F4601A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3878035"/>
            <a:ext cx="2857500" cy="2857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2D6526-C8E8-6548-8975-9D713703A024}"/>
              </a:ext>
            </a:extLst>
          </p:cNvPr>
          <p:cNvSpPr/>
          <p:nvPr/>
        </p:nvSpPr>
        <p:spPr>
          <a:xfrm>
            <a:off x="838200" y="3878035"/>
            <a:ext cx="8496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400" dirty="0"/>
              <a:t>La forza centrifuga è proporzionale alla velocità di rotazione del rotore e dalla distanza della provetta dal centro del rotore.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1373AD6-C278-FE43-A952-5C860D243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27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55"/>
    </mc:Choice>
    <mc:Fallback>
      <p:transition spd="slow" advTm="73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440A0-3298-274C-93E9-FE2FA5492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Centrifugazione differenziale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A3BA2A-3124-8647-A814-E22B2A44C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52108" y="1265626"/>
            <a:ext cx="6601691" cy="55923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63AF74-C47F-144E-B1E2-673B6FEC1791}"/>
              </a:ext>
            </a:extLst>
          </p:cNvPr>
          <p:cNvSpPr txBox="1"/>
          <p:nvPr/>
        </p:nvSpPr>
        <p:spPr>
          <a:xfrm>
            <a:off x="660208" y="3858845"/>
            <a:ext cx="3685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Serve per separare diversi organuli cellulari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33DDC9-BD06-2D40-9A9A-41857BD3DA3E}"/>
              </a:ext>
            </a:extLst>
          </p:cNvPr>
          <p:cNvSpPr txBox="1"/>
          <p:nvPr/>
        </p:nvSpPr>
        <p:spPr>
          <a:xfrm>
            <a:off x="3154230" y="1427451"/>
            <a:ext cx="13946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Omogenato filtrato o centrifugato a bassi giri e per poco tempo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F5A4CD-459B-5C42-8ADA-7C720A315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9475" flipV="1">
            <a:off x="6253983" y="2441651"/>
            <a:ext cx="933771" cy="9512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457A83-0837-0C48-9BE0-8D362D34C53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79475" flipV="1">
            <a:off x="7586069" y="3561051"/>
            <a:ext cx="933771" cy="951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C5EF16-6035-0A4E-B334-B758EAEC619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79475" flipV="1">
            <a:off x="8849144" y="4214211"/>
            <a:ext cx="933771" cy="9512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6D511E-F21D-A54C-A4F5-6D6CACB976DE}"/>
              </a:ext>
            </a:extLst>
          </p:cNvPr>
          <p:cNvSpPr txBox="1"/>
          <p:nvPr/>
        </p:nvSpPr>
        <p:spPr>
          <a:xfrm>
            <a:off x="11679382" y="14270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AFD1A9-90EE-8742-9955-754A62C70CAC}"/>
              </a:ext>
            </a:extLst>
          </p:cNvPr>
          <p:cNvSpPr txBox="1"/>
          <p:nvPr/>
        </p:nvSpPr>
        <p:spPr>
          <a:xfrm>
            <a:off x="7387788" y="4217437"/>
            <a:ext cx="1288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0432FF"/>
                </a:solidFill>
              </a:rPr>
              <a:t>Ultracentrifuga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B73485-6F3E-6649-A01A-382CFFED3C57}"/>
              </a:ext>
            </a:extLst>
          </p:cNvPr>
          <p:cNvSpPr txBox="1"/>
          <p:nvPr/>
        </p:nvSpPr>
        <p:spPr>
          <a:xfrm>
            <a:off x="8840916" y="4986951"/>
            <a:ext cx="1288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0432FF"/>
                </a:solidFill>
              </a:rPr>
              <a:t>Ultracentrifuga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CF6EA82-8E72-1E4D-AB98-0EB0F2EE0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9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612"/>
    </mc:Choice>
    <mc:Fallback>
      <p:transition spd="slow" advTm="143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A8A1C-C9B9-A344-8B22-453DCA5C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Colture cellulari – utilizzo in industria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FECAD-232E-F44D-AF75-6C9068967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58016" cy="4351338"/>
          </a:xfrm>
        </p:spPr>
        <p:txBody>
          <a:bodyPr>
            <a:normAutofit/>
          </a:bodyPr>
          <a:lstStyle/>
          <a:p>
            <a:r>
              <a:rPr lang="it-IT" sz="2400" dirty="0"/>
              <a:t>Con vaste colture di cellule di mammifero sono prodotte proteine umane complesse. </a:t>
            </a:r>
          </a:p>
          <a:p>
            <a:r>
              <a:rPr lang="it-IT" sz="2400" dirty="0"/>
              <a:t>Alcune proteine di interesse clinico sono particolarmente complesse per la struttura e funzione però è stato dimostrato dalle industrie biotech che è meglio ricorrere al sistema di cellule di mammifero…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4448C-8C48-9049-AAF6-803996620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4197" y="1579563"/>
            <a:ext cx="4597400" cy="45974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00D4729-E360-3748-BD4C-3515B1D5E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97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787"/>
    </mc:Choice>
    <mc:Fallback>
      <p:transition spd="slow" advTm="182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A8A1C-C9B9-A344-8B22-453DCA5C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Colture cellulari – utilizzo in industria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FECAD-232E-F44D-AF75-6C9068967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58016" cy="4351338"/>
          </a:xfrm>
        </p:spPr>
        <p:txBody>
          <a:bodyPr>
            <a:normAutofit/>
          </a:bodyPr>
          <a:lstStyle/>
          <a:p>
            <a:r>
              <a:rPr lang="it-IT" sz="2400" dirty="0"/>
              <a:t>Con vaste colture di cellule di mammifero sono prodotte proteine umane complesse. </a:t>
            </a:r>
          </a:p>
          <a:p>
            <a:r>
              <a:rPr lang="it-IT" sz="2400" dirty="0"/>
              <a:t>Alcune proteine di interesse clinico sono particolarmente complesse per la struttura e funzione però è stato dimostrato dalle industrie biotech che è meglio ricorrere al sistema di cellule di mammifero…</a:t>
            </a:r>
          </a:p>
          <a:p>
            <a:r>
              <a:rPr lang="it-IT" sz="2400" dirty="0">
                <a:solidFill>
                  <a:srgbClr val="FF0000"/>
                </a:solidFill>
              </a:rPr>
              <a:t>To be </a:t>
            </a:r>
            <a:r>
              <a:rPr lang="it-IT" sz="2400" dirty="0" err="1">
                <a:solidFill>
                  <a:srgbClr val="FF0000"/>
                </a:solidFill>
              </a:rPr>
              <a:t>continued</a:t>
            </a:r>
            <a:r>
              <a:rPr lang="it-IT" sz="2400" dirty="0">
                <a:solidFill>
                  <a:srgbClr val="FF0000"/>
                </a:solidFill>
              </a:rPr>
              <a:t>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4448C-8C48-9049-AAF6-803996620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4197" y="1579563"/>
            <a:ext cx="4597400" cy="4597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2455423-E032-AE47-89F3-FF1781C27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10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85"/>
    </mc:Choice>
    <mc:Fallback>
      <p:transition spd="slow" advTm="78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9|15.5|1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5|1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20.4|37.5|0.7|0.7|27|4.8|1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387</Words>
  <Application>Microsoft Macintosh PowerPoint</Application>
  <PresentationFormat>Widescreen</PresentationFormat>
  <Paragraphs>68</Paragraphs>
  <Slides>9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FACS – Fluorescence activated cell sorter </vt:lpstr>
      <vt:lpstr>FACS – forward scatter </vt:lpstr>
      <vt:lpstr>FACS – side scatter </vt:lpstr>
      <vt:lpstr>FACS – FSC vs. SSC</vt:lpstr>
      <vt:lpstr>FASC – esempio di analisi</vt:lpstr>
      <vt:lpstr>Centrifugazione </vt:lpstr>
      <vt:lpstr>Centrifugazione differenziale</vt:lpstr>
      <vt:lpstr>Colture cellulari – utilizzo in industria</vt:lpstr>
      <vt:lpstr>Colture cellulari – utilizzo in industria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FACS – Fluorescence activated cell sorter </dc:title>
  <dc:creator>suzana.aulic@icgeb.org</dc:creator>
  <cp:lastModifiedBy>suzana.aulic@icgeb.org</cp:lastModifiedBy>
  <cp:revision>2</cp:revision>
  <dcterms:created xsi:type="dcterms:W3CDTF">2020-03-10T16:21:15Z</dcterms:created>
  <dcterms:modified xsi:type="dcterms:W3CDTF">2020-03-10T16:22:12Z</dcterms:modified>
</cp:coreProperties>
</file>