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38"/>
  </p:notesMasterIdLst>
  <p:handoutMasterIdLst>
    <p:handoutMasterId r:id="rId39"/>
  </p:handoutMasterIdLst>
  <p:sldIdLst>
    <p:sldId id="303" r:id="rId3"/>
    <p:sldId id="304" r:id="rId4"/>
    <p:sldId id="311" r:id="rId5"/>
    <p:sldId id="310" r:id="rId6"/>
    <p:sldId id="305" r:id="rId7"/>
    <p:sldId id="306" r:id="rId8"/>
    <p:sldId id="309" r:id="rId9"/>
    <p:sldId id="307" r:id="rId10"/>
    <p:sldId id="308" r:id="rId11"/>
    <p:sldId id="277" r:id="rId12"/>
    <p:sldId id="280" r:id="rId13"/>
    <p:sldId id="281" r:id="rId14"/>
    <p:sldId id="275" r:id="rId15"/>
    <p:sldId id="283" r:id="rId16"/>
    <p:sldId id="284" r:id="rId17"/>
    <p:sldId id="312" r:id="rId18"/>
    <p:sldId id="285" r:id="rId19"/>
    <p:sldId id="286" r:id="rId20"/>
    <p:sldId id="287" r:id="rId21"/>
    <p:sldId id="294" r:id="rId22"/>
    <p:sldId id="296" r:id="rId23"/>
    <p:sldId id="295" r:id="rId24"/>
    <p:sldId id="288" r:id="rId25"/>
    <p:sldId id="289" r:id="rId26"/>
    <p:sldId id="291" r:id="rId27"/>
    <p:sldId id="292" r:id="rId28"/>
    <p:sldId id="297" r:id="rId29"/>
    <p:sldId id="298" r:id="rId30"/>
    <p:sldId id="290" r:id="rId31"/>
    <p:sldId id="279" r:id="rId32"/>
    <p:sldId id="299" r:id="rId33"/>
    <p:sldId id="300" r:id="rId34"/>
    <p:sldId id="278" r:id="rId35"/>
    <p:sldId id="301" r:id="rId36"/>
    <p:sldId id="30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534" y="84"/>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rco\Documents\RTDA\distribuzione_voti_esam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co\Documents\RTDA\Bioinformatica2019\number_paper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DISTRIBUZIONE VOTI 2016-2018</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bioinformatica!$B$1</c:f>
              <c:strCache>
                <c:ptCount val="1"/>
                <c:pt idx="0">
                  <c:v>NUMEROSITA'2016/2017</c:v>
                </c:pt>
              </c:strCache>
            </c:strRef>
          </c:tx>
          <c:spPr>
            <a:solidFill>
              <a:schemeClr val="accent1"/>
            </a:solidFill>
            <a:ln>
              <a:solidFill>
                <a:schemeClr val="tx2">
                  <a:lumMod val="75000"/>
                </a:schemeClr>
              </a:solidFill>
            </a:ln>
            <a:effectLst/>
          </c:spPr>
          <c:invertIfNegative val="0"/>
          <c:cat>
            <c:strRef>
              <c:f>bioinformatica!$A$2:$A$32</c:f>
              <c:strCach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30L</c:v>
                </c:pt>
              </c:strCache>
            </c:strRef>
          </c:cat>
          <c:val>
            <c:numRef>
              <c:f>bioinformatica!$B$2:$B$32</c:f>
              <c:numCache>
                <c:formatCode>General</c:formatCode>
                <c:ptCount val="31"/>
                <c:pt idx="4">
                  <c:v>1</c:v>
                </c:pt>
                <c:pt idx="5">
                  <c:v>1</c:v>
                </c:pt>
                <c:pt idx="7">
                  <c:v>5</c:v>
                </c:pt>
                <c:pt idx="9">
                  <c:v>3</c:v>
                </c:pt>
                <c:pt idx="10">
                  <c:v>4</c:v>
                </c:pt>
                <c:pt idx="11">
                  <c:v>5</c:v>
                </c:pt>
                <c:pt idx="12">
                  <c:v>3</c:v>
                </c:pt>
                <c:pt idx="13">
                  <c:v>9</c:v>
                </c:pt>
                <c:pt idx="14">
                  <c:v>9</c:v>
                </c:pt>
                <c:pt idx="15">
                  <c:v>4</c:v>
                </c:pt>
                <c:pt idx="16">
                  <c:v>9</c:v>
                </c:pt>
                <c:pt idx="17">
                  <c:v>22</c:v>
                </c:pt>
                <c:pt idx="18">
                  <c:v>10</c:v>
                </c:pt>
                <c:pt idx="19">
                  <c:v>10</c:v>
                </c:pt>
                <c:pt idx="20">
                  <c:v>13</c:v>
                </c:pt>
                <c:pt idx="21">
                  <c:v>8</c:v>
                </c:pt>
                <c:pt idx="22">
                  <c:v>12</c:v>
                </c:pt>
                <c:pt idx="23">
                  <c:v>9</c:v>
                </c:pt>
                <c:pt idx="24">
                  <c:v>10</c:v>
                </c:pt>
                <c:pt idx="25">
                  <c:v>17</c:v>
                </c:pt>
                <c:pt idx="26">
                  <c:v>13</c:v>
                </c:pt>
                <c:pt idx="27">
                  <c:v>12</c:v>
                </c:pt>
                <c:pt idx="28">
                  <c:v>9</c:v>
                </c:pt>
                <c:pt idx="29">
                  <c:v>9</c:v>
                </c:pt>
                <c:pt idx="30">
                  <c:v>13</c:v>
                </c:pt>
              </c:numCache>
            </c:numRef>
          </c:val>
          <c:extLst>
            <c:ext xmlns:c16="http://schemas.microsoft.com/office/drawing/2014/chart" uri="{C3380CC4-5D6E-409C-BE32-E72D297353CC}">
              <c16:uniqueId val="{00000000-55CE-48C0-8898-909A99807D0A}"/>
            </c:ext>
          </c:extLst>
        </c:ser>
        <c:ser>
          <c:idx val="1"/>
          <c:order val="1"/>
          <c:tx>
            <c:strRef>
              <c:f>bioinformatica!$C$1</c:f>
              <c:strCache>
                <c:ptCount val="1"/>
                <c:pt idx="0">
                  <c:v>NUMEROSITA'2017/2018</c:v>
                </c:pt>
              </c:strCache>
            </c:strRef>
          </c:tx>
          <c:spPr>
            <a:solidFill>
              <a:srgbClr val="FF0000"/>
            </a:solidFill>
            <a:ln>
              <a:solidFill>
                <a:schemeClr val="tx1"/>
              </a:solidFill>
            </a:ln>
            <a:effectLst/>
          </c:spPr>
          <c:invertIfNegative val="0"/>
          <c:val>
            <c:numRef>
              <c:f>bioinformatica!$C$2:$C$32</c:f>
              <c:numCache>
                <c:formatCode>General</c:formatCode>
                <c:ptCount val="31"/>
                <c:pt idx="4">
                  <c:v>1</c:v>
                </c:pt>
                <c:pt idx="7">
                  <c:v>1</c:v>
                </c:pt>
                <c:pt idx="9">
                  <c:v>1</c:v>
                </c:pt>
                <c:pt idx="10">
                  <c:v>1</c:v>
                </c:pt>
                <c:pt idx="13">
                  <c:v>1</c:v>
                </c:pt>
                <c:pt idx="14">
                  <c:v>1</c:v>
                </c:pt>
                <c:pt idx="18">
                  <c:v>1</c:v>
                </c:pt>
                <c:pt idx="19">
                  <c:v>2</c:v>
                </c:pt>
                <c:pt idx="20">
                  <c:v>1</c:v>
                </c:pt>
                <c:pt idx="21">
                  <c:v>1</c:v>
                </c:pt>
                <c:pt idx="22">
                  <c:v>2</c:v>
                </c:pt>
                <c:pt idx="23">
                  <c:v>2</c:v>
                </c:pt>
                <c:pt idx="24">
                  <c:v>1</c:v>
                </c:pt>
                <c:pt idx="25">
                  <c:v>1</c:v>
                </c:pt>
                <c:pt idx="26">
                  <c:v>8</c:v>
                </c:pt>
                <c:pt idx="27">
                  <c:v>7</c:v>
                </c:pt>
                <c:pt idx="28">
                  <c:v>6</c:v>
                </c:pt>
                <c:pt idx="29">
                  <c:v>2</c:v>
                </c:pt>
                <c:pt idx="30">
                  <c:v>1</c:v>
                </c:pt>
              </c:numCache>
            </c:numRef>
          </c:val>
          <c:extLst>
            <c:ext xmlns:c16="http://schemas.microsoft.com/office/drawing/2014/chart" uri="{C3380CC4-5D6E-409C-BE32-E72D297353CC}">
              <c16:uniqueId val="{00000001-55CE-48C0-8898-909A99807D0A}"/>
            </c:ext>
          </c:extLst>
        </c:ser>
        <c:dLbls>
          <c:showLegendKey val="0"/>
          <c:showVal val="0"/>
          <c:showCatName val="0"/>
          <c:showSerName val="0"/>
          <c:showPercent val="0"/>
          <c:showBubbleSize val="0"/>
        </c:dLbls>
        <c:gapWidth val="0"/>
        <c:overlap val="100"/>
        <c:axId val="1841728879"/>
        <c:axId val="1841730543"/>
      </c:barChart>
      <c:catAx>
        <c:axId val="1841728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41730543"/>
        <c:crosses val="autoZero"/>
        <c:auto val="1"/>
        <c:lblAlgn val="ctr"/>
        <c:lblOffset val="100"/>
        <c:noMultiLvlLbl val="0"/>
      </c:catAx>
      <c:valAx>
        <c:axId val="18417305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4172887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dirty="0" err="1"/>
              <a:t>numero</a:t>
            </a:r>
            <a:r>
              <a:rPr lang="en-US" sz="1200" dirty="0"/>
              <a:t> di </a:t>
            </a:r>
            <a:r>
              <a:rPr lang="en-US" sz="1200" dirty="0" err="1"/>
              <a:t>nuovi</a:t>
            </a:r>
            <a:r>
              <a:rPr lang="en-US" sz="1200" dirty="0"/>
              <a:t> </a:t>
            </a:r>
            <a:r>
              <a:rPr lang="en-US" sz="1200" dirty="0" err="1"/>
              <a:t>articoli</a:t>
            </a:r>
            <a:r>
              <a:rPr lang="en-US" sz="1200" dirty="0"/>
              <a:t> </a:t>
            </a:r>
            <a:r>
              <a:rPr lang="en-US" sz="1200" dirty="0" err="1"/>
              <a:t>pubblicati</a:t>
            </a:r>
            <a:r>
              <a:rPr lang="en-US" sz="1200" dirty="0"/>
              <a:t> </a:t>
            </a:r>
            <a:r>
              <a:rPr lang="en-US" sz="1200" dirty="0" err="1"/>
              <a:t>ogni</a:t>
            </a:r>
            <a:r>
              <a:rPr lang="en-US" sz="1200" dirty="0"/>
              <a:t> anno </a:t>
            </a:r>
            <a:r>
              <a:rPr lang="en-US" sz="1200" dirty="0" err="1"/>
              <a:t>che</a:t>
            </a:r>
            <a:r>
              <a:rPr lang="en-US" sz="1200" dirty="0"/>
              <a:t> </a:t>
            </a:r>
            <a:r>
              <a:rPr lang="en-US" sz="1200" dirty="0" err="1"/>
              <a:t>usano</a:t>
            </a:r>
            <a:r>
              <a:rPr lang="en-US" sz="1200" dirty="0"/>
              <a:t> la </a:t>
            </a:r>
            <a:r>
              <a:rPr lang="en-US" sz="1200" dirty="0" err="1"/>
              <a:t>parola</a:t>
            </a:r>
            <a:r>
              <a:rPr lang="en-US" sz="1200" dirty="0"/>
              <a:t> "</a:t>
            </a:r>
            <a:r>
              <a:rPr lang="en-US" sz="1200" dirty="0" smtClean="0"/>
              <a:t>bioinformatics“ </a:t>
            </a:r>
            <a:r>
              <a:rPr lang="en-US" sz="1200" dirty="0" err="1" smtClean="0"/>
              <a:t>nell’abstract</a:t>
            </a:r>
            <a:endParaRPr lang="en-US" sz="1200"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Foglio1!$B$1:$S$1</c:f>
              <c:strCache>
                <c:ptCount val="18"/>
                <c:pt idx="0">
                  <c:v>year 2001</c:v>
                </c:pt>
                <c:pt idx="1">
                  <c:v>year 2002</c:v>
                </c:pt>
                <c:pt idx="2">
                  <c:v>year 2003</c:v>
                </c:pt>
                <c:pt idx="3">
                  <c:v>year 2004</c:v>
                </c:pt>
                <c:pt idx="4">
                  <c:v>year 2005</c:v>
                </c:pt>
                <c:pt idx="5">
                  <c:v>year 2006</c:v>
                </c:pt>
                <c:pt idx="6">
                  <c:v>year 2007</c:v>
                </c:pt>
                <c:pt idx="7">
                  <c:v>year 2008</c:v>
                </c:pt>
                <c:pt idx="8">
                  <c:v>year 2009</c:v>
                </c:pt>
                <c:pt idx="9">
                  <c:v>year 2010</c:v>
                </c:pt>
                <c:pt idx="10">
                  <c:v>year 2011</c:v>
                </c:pt>
                <c:pt idx="11">
                  <c:v>year 2012</c:v>
                </c:pt>
                <c:pt idx="12">
                  <c:v>year 2013</c:v>
                </c:pt>
                <c:pt idx="13">
                  <c:v>year 2014</c:v>
                </c:pt>
                <c:pt idx="14">
                  <c:v>year 2015</c:v>
                </c:pt>
                <c:pt idx="15">
                  <c:v>year 2016</c:v>
                </c:pt>
                <c:pt idx="16">
                  <c:v>year 2017</c:v>
                </c:pt>
                <c:pt idx="17">
                  <c:v>year 2018</c:v>
                </c:pt>
              </c:strCache>
            </c:strRef>
          </c:cat>
          <c:val>
            <c:numRef>
              <c:f>Foglio1!$B$2:$S$2</c:f>
              <c:numCache>
                <c:formatCode>General</c:formatCode>
                <c:ptCount val="18"/>
                <c:pt idx="0">
                  <c:v>402</c:v>
                </c:pt>
                <c:pt idx="1">
                  <c:v>632</c:v>
                </c:pt>
                <c:pt idx="2">
                  <c:v>2126</c:v>
                </c:pt>
                <c:pt idx="3">
                  <c:v>2356</c:v>
                </c:pt>
                <c:pt idx="4">
                  <c:v>3169</c:v>
                </c:pt>
                <c:pt idx="5">
                  <c:v>3688</c:v>
                </c:pt>
                <c:pt idx="6">
                  <c:v>4667</c:v>
                </c:pt>
                <c:pt idx="7">
                  <c:v>6076</c:v>
                </c:pt>
                <c:pt idx="8">
                  <c:v>7551</c:v>
                </c:pt>
                <c:pt idx="9">
                  <c:v>8159</c:v>
                </c:pt>
                <c:pt idx="10">
                  <c:v>7218</c:v>
                </c:pt>
                <c:pt idx="11">
                  <c:v>6562</c:v>
                </c:pt>
                <c:pt idx="12">
                  <c:v>6760</c:v>
                </c:pt>
                <c:pt idx="13">
                  <c:v>8434</c:v>
                </c:pt>
                <c:pt idx="14">
                  <c:v>9531</c:v>
                </c:pt>
                <c:pt idx="15">
                  <c:v>9004</c:v>
                </c:pt>
                <c:pt idx="16">
                  <c:v>11035</c:v>
                </c:pt>
                <c:pt idx="17">
                  <c:v>11603</c:v>
                </c:pt>
              </c:numCache>
            </c:numRef>
          </c:val>
          <c:extLst>
            <c:ext xmlns:c16="http://schemas.microsoft.com/office/drawing/2014/chart" uri="{C3380CC4-5D6E-409C-BE32-E72D297353CC}">
              <c16:uniqueId val="{00000000-A606-48D0-8213-B5B2CD191DA5}"/>
            </c:ext>
          </c:extLst>
        </c:ser>
        <c:dLbls>
          <c:showLegendKey val="0"/>
          <c:showVal val="0"/>
          <c:showCatName val="0"/>
          <c:showSerName val="0"/>
          <c:showPercent val="0"/>
          <c:showBubbleSize val="0"/>
        </c:dLbls>
        <c:gapWidth val="219"/>
        <c:overlap val="-27"/>
        <c:axId val="1746339184"/>
        <c:axId val="1746335024"/>
      </c:barChart>
      <c:catAx>
        <c:axId val="1746339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6335024"/>
        <c:crosses val="autoZero"/>
        <c:auto val="1"/>
        <c:lblAlgn val="ctr"/>
        <c:lblOffset val="100"/>
        <c:noMultiLvlLbl val="0"/>
      </c:catAx>
      <c:valAx>
        <c:axId val="1746335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6339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2/26/2019</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2/26/2019</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smtClean="0"/>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2/26/2019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2/26/2019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2/26/2019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2/26/2019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smtClean="0"/>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2/26/2019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2/26/2019</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2/26/2019</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2/26/2019</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2/26/2019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2/26/2019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2/26/2019</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mgerdol@units.i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jpe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0.jpe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onlinelibrary.wiley.com/doi/book/10.1002/9780470451496" TargetMode="External"/><Relationship Id="rId2" Type="http://schemas.openxmlformats.org/officeDocument/2006/relationships/hyperlink" Target="http://olabout.wiley.com/WileyCDA/Section/id-816126.html" TargetMode="External"/><Relationship Id="rId1" Type="http://schemas.openxmlformats.org/officeDocument/2006/relationships/slideLayout" Target="../slideLayouts/slideLayout2.xml"/><Relationship Id="rId4" Type="http://schemas.openxmlformats.org/officeDocument/2006/relationships/hyperlink" Target="https://onlinelibrary.wiley.com/doi/book/10.1002/9781118697078"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1188720"/>
            <a:ext cx="9601200" cy="931025"/>
          </a:xfrm>
        </p:spPr>
        <p:txBody>
          <a:bodyPr/>
          <a:lstStyle/>
          <a:p>
            <a:r>
              <a:rPr lang="en-US" sz="4800" dirty="0" smtClean="0"/>
              <a:t>INTRODUZIONE AL CORSO</a:t>
            </a:r>
            <a:endParaRPr lang="en-US" sz="4800" dirty="0"/>
          </a:p>
        </p:txBody>
      </p:sp>
      <p:sp>
        <p:nvSpPr>
          <p:cNvPr id="3" name="Subtitle 2"/>
          <p:cNvSpPr>
            <a:spLocks noGrp="1"/>
          </p:cNvSpPr>
          <p:nvPr>
            <p:ph type="subTitle" idx="1"/>
          </p:nvPr>
        </p:nvSpPr>
        <p:spPr>
          <a:xfrm>
            <a:off x="1295400" y="2543695"/>
            <a:ext cx="9601200" cy="2204950"/>
          </a:xfrm>
        </p:spPr>
        <p:txBody>
          <a:bodyPr>
            <a:normAutofit lnSpcReduction="10000"/>
          </a:bodyPr>
          <a:lstStyle/>
          <a:p>
            <a:pPr algn="l"/>
            <a:r>
              <a:rPr lang="en-US" dirty="0" smtClean="0"/>
              <a:t>DOCENTE: Marco Gerdol</a:t>
            </a:r>
          </a:p>
          <a:p>
            <a:pPr algn="l"/>
            <a:endParaRPr lang="en-US" dirty="0"/>
          </a:p>
          <a:p>
            <a:pPr algn="l"/>
            <a:r>
              <a:rPr lang="en-US" dirty="0" err="1" smtClean="0"/>
              <a:t>Contatto</a:t>
            </a:r>
            <a:r>
              <a:rPr lang="en-US" dirty="0" smtClean="0"/>
              <a:t> mail: </a:t>
            </a:r>
            <a:r>
              <a:rPr lang="en-US" dirty="0" smtClean="0">
                <a:hlinkClick r:id="rId2"/>
              </a:rPr>
              <a:t>mgerdol@units.it</a:t>
            </a:r>
            <a:endParaRPr lang="en-US" dirty="0" smtClean="0"/>
          </a:p>
          <a:p>
            <a:pPr algn="l"/>
            <a:endParaRPr lang="en-US" dirty="0"/>
          </a:p>
          <a:p>
            <a:pPr algn="l"/>
            <a:r>
              <a:rPr lang="en-US" dirty="0" err="1" smtClean="0"/>
              <a:t>Ufficio</a:t>
            </a:r>
            <a:r>
              <a:rPr lang="en-US" dirty="0" smtClean="0"/>
              <a:t>: </a:t>
            </a:r>
            <a:r>
              <a:rPr lang="en-US" dirty="0" err="1" smtClean="0"/>
              <a:t>edificio</a:t>
            </a:r>
            <a:r>
              <a:rPr lang="en-US" dirty="0" smtClean="0"/>
              <a:t> Q, stanza 214</a:t>
            </a:r>
          </a:p>
          <a:p>
            <a:pPr algn="l"/>
            <a:endParaRPr lang="en-US" dirty="0"/>
          </a:p>
          <a:p>
            <a:pPr algn="l"/>
            <a:r>
              <a:rPr lang="en-US" dirty="0" err="1" smtClean="0"/>
              <a:t>Telefono</a:t>
            </a:r>
            <a:r>
              <a:rPr lang="en-US" dirty="0" smtClean="0"/>
              <a:t> </a:t>
            </a:r>
            <a:r>
              <a:rPr lang="en-US" dirty="0" err="1" smtClean="0"/>
              <a:t>ufficio</a:t>
            </a:r>
            <a:r>
              <a:rPr lang="en-US" dirty="0" smtClean="0"/>
              <a:t>: 0405588676</a:t>
            </a:r>
            <a:endParaRPr lang="en-US" dirty="0"/>
          </a:p>
        </p:txBody>
      </p:sp>
    </p:spTree>
    <p:extLst>
      <p:ext uri="{BB962C8B-B14F-4D97-AF65-F5344CB8AC3E}">
        <p14:creationId xmlns:p14="http://schemas.microsoft.com/office/powerpoint/2010/main" val="138594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smtClean="0"/>
              <a:t>LEZIONE 1</a:t>
            </a:r>
            <a:br>
              <a:rPr lang="it-IT" sz="4800" dirty="0" smtClean="0"/>
            </a:br>
            <a:r>
              <a:rPr lang="it-IT" sz="4800" dirty="0" smtClean="0"/>
              <a:t>La Bioinformatica </a:t>
            </a:r>
            <a:r>
              <a:rPr lang="it-IT" sz="4800" dirty="0"/>
              <a:t>nel contesto della </a:t>
            </a:r>
            <a:r>
              <a:rPr lang="it-IT" sz="4800" dirty="0" smtClean="0"/>
              <a:t>Biologia, della Genetica e </a:t>
            </a:r>
            <a:r>
              <a:rPr lang="it-IT" sz="4800" dirty="0"/>
              <a:t>della Biologia </a:t>
            </a:r>
            <a:r>
              <a:rPr lang="it-IT" sz="4800" dirty="0" smtClean="0"/>
              <a:t>Molecolare</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La bioinformatica è una disciplina </a:t>
            </a:r>
            <a:r>
              <a:rPr lang="it-IT" sz="2400" b="1" u="sng" dirty="0"/>
              <a:t>relativamente recente</a:t>
            </a:r>
            <a:r>
              <a:rPr lang="it-IT" sz="2400" dirty="0"/>
              <a:t>, sorta per la necessità di gestire ed analizzare, avvalendosi dei mezzi informatici, una </a:t>
            </a:r>
            <a:r>
              <a:rPr lang="it-IT" sz="2400" b="1" u="sng" dirty="0"/>
              <a:t>mole crescente di informazioni biologiche</a:t>
            </a:r>
            <a:r>
              <a:rPr lang="it-IT" sz="2400" dirty="0"/>
              <a:t>, prodotte grazie al veloce progresso delle tecnologie molecolari ed a progetti di ampio respiro, quali il sequenziamento massivo dei genomi</a:t>
            </a:r>
            <a:r>
              <a:rPr lang="it-IT" sz="2400" dirty="0" smtClean="0"/>
              <a:t>.</a:t>
            </a:r>
          </a:p>
          <a:p>
            <a:pPr algn="just"/>
            <a:endParaRPr lang="it-IT" sz="2400" dirty="0"/>
          </a:p>
          <a:p>
            <a:pPr algn="just"/>
            <a:r>
              <a:rPr lang="it-IT" sz="2400" dirty="0"/>
              <a:t>In ogni caso, si può parlare correttamente di "bio"-informatica solo quando la </a:t>
            </a:r>
            <a:r>
              <a:rPr lang="it-IT" sz="2400" b="1" u="sng" dirty="0"/>
              <a:t>progettazione o l'analisi informatica sono funzionali allo studio di problemi biologici</a:t>
            </a:r>
            <a:r>
              <a:rPr lang="it-IT" sz="2400" dirty="0"/>
              <a:t> (in particolare, biomolecolari), siano essi oggetto di ricerche di base o applicate, biotecnologiche o evoluzionistiche, mediche o farmacologiche ecc.</a:t>
            </a:r>
          </a:p>
        </p:txBody>
      </p:sp>
    </p:spTree>
    <p:extLst>
      <p:ext uri="{BB962C8B-B14F-4D97-AF65-F5344CB8AC3E}">
        <p14:creationId xmlns:p14="http://schemas.microsoft.com/office/powerpoint/2010/main" val="415064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La bioinformatica è un </a:t>
            </a:r>
            <a:r>
              <a:rPr lang="it-IT" sz="2400" b="1" u="sng" dirty="0"/>
              <a:t>campo di ricerca interdisciplinare</a:t>
            </a:r>
            <a:r>
              <a:rPr lang="it-IT" sz="2400" dirty="0"/>
              <a:t>, che coinvolge biologi di discipline molecolari, evoluzionistiche, antropologiche ecc., ma anche biotecnologi, medici, agrari, farmacologi e quanti operano nella ricerca "bio" in senso lato.</a:t>
            </a:r>
          </a:p>
          <a:p>
            <a:pPr algn="just"/>
            <a:r>
              <a:rPr lang="it-IT" sz="2400" dirty="0"/>
              <a:t>Spesso, le figure finora descritte sono più direttamente coinvolte in applicazioni analitiche della bioinformatica, ovvero in </a:t>
            </a:r>
            <a:r>
              <a:rPr lang="it-IT" sz="2400" b="1" u="sng" dirty="0"/>
              <a:t>studi </a:t>
            </a:r>
            <a:r>
              <a:rPr lang="it-IT" sz="2400" b="1" i="1" u="sng" dirty="0"/>
              <a:t>in silico</a:t>
            </a:r>
            <a:r>
              <a:rPr lang="it-IT" sz="2400" b="1" u="sng" dirty="0"/>
              <a:t> di dati biologici</a:t>
            </a:r>
            <a:r>
              <a:rPr lang="it-IT" sz="2400" dirty="0"/>
              <a:t> finalizzati a identificare correlazioni evolutive, motivi funzionali, profili o ad ottenere suggerimenti (predizioni più o meno accurate o "indizi", consistenti in dati di sequenza) per esperimenti mirati ad elucidare la funzione di geni o gruppi di geni e dei loro prodotti proteici.</a:t>
            </a:r>
          </a:p>
        </p:txBody>
      </p:sp>
    </p:spTree>
    <p:extLst>
      <p:ext uri="{BB962C8B-B14F-4D97-AF65-F5344CB8AC3E}">
        <p14:creationId xmlns:p14="http://schemas.microsoft.com/office/powerpoint/2010/main" val="243378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lstStyle/>
          <a:p>
            <a:r>
              <a:rPr lang="it-IT" dirty="0" smtClean="0"/>
              <a:t>Ma chi è e che cosa fa un bioinformatico?</a:t>
            </a:r>
            <a:endParaRPr lang="it-IT" dirty="0"/>
          </a:p>
        </p:txBody>
      </p:sp>
      <p:pic>
        <p:nvPicPr>
          <p:cNvPr id="1026" name="Picture 2" descr="http://billlawrenceonline.com/wp-content/uploads/2016/04/Screen-Shot-2016-04-07-at-12.37.32-P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681" y="4174693"/>
            <a:ext cx="2959808" cy="21855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3.bp.blogspot.com/_pLe737RsBKg/STbOSkOIcsI/AAAAAAAAArs/XFDI01Ri0fs/s400/frustrat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0318" y="1272165"/>
            <a:ext cx="2395681" cy="21678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8227518" y="3638550"/>
            <a:ext cx="3501279" cy="2721697"/>
          </a:xfrm>
          <a:prstGeom prst="rect">
            <a:avLst/>
          </a:prstGeom>
        </p:spPr>
      </p:pic>
      <p:pic>
        <p:nvPicPr>
          <p:cNvPr id="1030" name="Picture 6" descr="http://blog.fejes.ca/wp-content/uploads/2014/01/bioinformatics_chart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0376" y="1818507"/>
            <a:ext cx="4490255" cy="39065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ynlet.izbi.uni-leipzig.de/pics/SYNLET_6/DSCN1832_Peter_Stadler.smal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681" y="1772787"/>
            <a:ext cx="2801413" cy="2101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32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La </a:t>
            </a:r>
            <a:r>
              <a:rPr lang="it-IT" sz="2400" dirty="0" smtClean="0"/>
              <a:t>bioinformatica </a:t>
            </a:r>
            <a:r>
              <a:rPr lang="it-IT" sz="2400" dirty="0"/>
              <a:t>può essere anche rivolta allo </a:t>
            </a:r>
            <a:r>
              <a:rPr lang="it-IT" sz="2400" b="1" u="sng" dirty="0"/>
              <a:t>sviluppo di nuovi database e/o software di analisi</a:t>
            </a:r>
            <a:r>
              <a:rPr lang="it-IT" sz="2400" dirty="0"/>
              <a:t> più potenti, attraverso progetti di ricerca che coinvolgono biologi molecolari, biochimici e genetisti ma, spesso, anche molti fisici e matematici, informatici, chimici, ingegneri, le cui </a:t>
            </a:r>
            <a:r>
              <a:rPr lang="it-IT" sz="2400" b="1" u="sng" dirty="0"/>
              <a:t>competenze specifiche possono portare un valore aggiunto all'implementazione algoritmica degli strumenti analitici e gestionali</a:t>
            </a:r>
          </a:p>
          <a:p>
            <a:pPr algn="just"/>
            <a:r>
              <a:rPr lang="it-IT" sz="2400" dirty="0"/>
              <a:t>Talora alcuni gruppi di ricerca, sebbene eccellenti in termini di competenza biologica e tecnologica sperimentale, sono quasi del tutto </a:t>
            </a:r>
            <a:r>
              <a:rPr lang="it-IT" sz="2400" b="1" u="sng" dirty="0"/>
              <a:t>ignari del potenziale della bioinformatica</a:t>
            </a:r>
            <a:r>
              <a:rPr lang="it-IT" sz="2400" dirty="0"/>
              <a:t> e, senza saperlo, rinunciano a svolgere le loro ricerche in modo più produttivo ed efficace, ovvero ad </a:t>
            </a:r>
            <a:r>
              <a:rPr lang="it-IT" sz="2400" b="1" u="sng" dirty="0"/>
              <a:t>ottenere più risultati in un tempo ridotto e risparmiando sui costi</a:t>
            </a:r>
            <a:r>
              <a:rPr lang="it-IT" sz="2400" dirty="0"/>
              <a:t>.</a:t>
            </a:r>
          </a:p>
        </p:txBody>
      </p:sp>
    </p:spTree>
    <p:extLst>
      <p:ext uri="{BB962C8B-B14F-4D97-AF65-F5344CB8AC3E}">
        <p14:creationId xmlns:p14="http://schemas.microsoft.com/office/powerpoint/2010/main" val="237376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0219" y="410677"/>
            <a:ext cx="9509760" cy="2396767"/>
          </a:xfrm>
        </p:spPr>
        <p:txBody>
          <a:bodyPr>
            <a:noAutofit/>
          </a:bodyPr>
          <a:lstStyle/>
          <a:p>
            <a:pPr algn="just"/>
            <a:r>
              <a:rPr lang="it-IT" sz="2400" dirty="0"/>
              <a:t>Allo stesso tempo, gruppi dotati di notevoli competenze informatiche possono rendere sterili i propri progetti di sviluppo, se li impostano e portano avanti senza </a:t>
            </a:r>
            <a:r>
              <a:rPr lang="it-IT" sz="2400" b="1" u="sng" dirty="0"/>
              <a:t>prestare la dovuta attenzione ai reali problemi biologici, alle richieste della comunità scientifica e/o alla preesistenza di database o software di analisi</a:t>
            </a:r>
            <a:r>
              <a:rPr lang="it-IT" sz="2400" dirty="0"/>
              <a:t>, talora più completi e potenti di quelli che si inizia a sviluppare</a:t>
            </a:r>
            <a:r>
              <a:rPr lang="it-IT" sz="2400" dirty="0" smtClean="0"/>
              <a:t>.</a:t>
            </a:r>
            <a:endParaRPr lang="it-IT" sz="2400" dirty="0"/>
          </a:p>
        </p:txBody>
      </p:sp>
      <p:graphicFrame>
        <p:nvGraphicFramePr>
          <p:cNvPr id="4" name="Grafico 3"/>
          <p:cNvGraphicFramePr>
            <a:graphicFrameLocks/>
          </p:cNvGraphicFramePr>
          <p:nvPr>
            <p:extLst>
              <p:ext uri="{D42A27DB-BD31-4B8C-83A1-F6EECF244321}">
                <p14:modId xmlns:p14="http://schemas.microsoft.com/office/powerpoint/2010/main" val="4107652051"/>
              </p:ext>
            </p:extLst>
          </p:nvPr>
        </p:nvGraphicFramePr>
        <p:xfrm>
          <a:off x="3423827" y="3133265"/>
          <a:ext cx="4776788" cy="30384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6473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0219" y="410677"/>
            <a:ext cx="9509760" cy="3288964"/>
          </a:xfrm>
        </p:spPr>
        <p:txBody>
          <a:bodyPr>
            <a:noAutofit/>
          </a:bodyPr>
          <a:lstStyle/>
          <a:p>
            <a:pPr algn="just"/>
            <a:r>
              <a:rPr lang="it-IT" sz="2400" dirty="0" smtClean="0"/>
              <a:t>Come abbiamo visto, la bioinformatica sta vivendo un periodo piuttosto florido, che va di pari passo con la crescita della disciplina della genomica in primis, ma più in generale di tutte le discipline «-</a:t>
            </a:r>
            <a:r>
              <a:rPr lang="it-IT" sz="2400" dirty="0" err="1" smtClean="0"/>
              <a:t>omiche</a:t>
            </a:r>
            <a:r>
              <a:rPr lang="it-IT" sz="2400" dirty="0" smtClean="0"/>
              <a:t>»</a:t>
            </a:r>
          </a:p>
          <a:p>
            <a:pPr algn="just"/>
            <a:r>
              <a:rPr lang="it-IT" sz="2400" dirty="0" smtClean="0"/>
              <a:t>Questo si riflette anche in </a:t>
            </a:r>
            <a:r>
              <a:rPr lang="it-IT" sz="2400" dirty="0"/>
              <a:t>u</a:t>
            </a:r>
            <a:r>
              <a:rPr lang="it-IT" sz="2400" dirty="0" smtClean="0"/>
              <a:t>n notevole incremento della letteratura scientifica dedicata all’argomento, sia di tipo tecnico, che di tipo applicativo</a:t>
            </a:r>
          </a:p>
          <a:p>
            <a:pPr algn="just"/>
            <a:r>
              <a:rPr lang="it-IT" sz="2400" dirty="0" smtClean="0"/>
              <a:t>Sono nate anche riviste internazionali specializzate, con grande seguito da parte della comunità scientifica</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226" y="3960648"/>
            <a:ext cx="7403023" cy="2300013"/>
          </a:xfrm>
          <a:prstGeom prst="rect">
            <a:avLst/>
          </a:prstGeom>
        </p:spPr>
      </p:pic>
    </p:spTree>
    <p:extLst>
      <p:ext uri="{BB962C8B-B14F-4D97-AF65-F5344CB8AC3E}">
        <p14:creationId xmlns:p14="http://schemas.microsoft.com/office/powerpoint/2010/main" val="294543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marL="45720" indent="0" algn="just">
              <a:buNone/>
            </a:pPr>
            <a:r>
              <a:rPr lang="it-IT" sz="2400" dirty="0"/>
              <a:t>I migliori gruppi di ricerca bioinformatica sono coscienti del fatto che:</a:t>
            </a:r>
          </a:p>
          <a:p>
            <a:pPr marL="45720" indent="0" algn="just">
              <a:buNone/>
            </a:pPr>
            <a:r>
              <a:rPr lang="it-IT" sz="2400" dirty="0" smtClean="0"/>
              <a:t>(1) se </a:t>
            </a:r>
            <a:r>
              <a:rPr lang="it-IT" sz="2400" dirty="0"/>
              <a:t>non esistessero bioinformatici che utilizzano le numerose ed eccellenti risorse già disponibili per produrre nuovi dati </a:t>
            </a:r>
            <a:r>
              <a:rPr lang="it-IT" sz="2400" i="1" dirty="0"/>
              <a:t>in silico</a:t>
            </a:r>
            <a:r>
              <a:rPr lang="it-IT" sz="2400" dirty="0"/>
              <a:t>, </a:t>
            </a:r>
            <a:r>
              <a:rPr lang="it-IT" sz="2400" i="1" dirty="0"/>
              <a:t>in vitro </a:t>
            </a:r>
            <a:r>
              <a:rPr lang="it-IT" sz="2400" dirty="0"/>
              <a:t>ed </a:t>
            </a:r>
            <a:r>
              <a:rPr lang="it-IT" sz="2400" i="1" dirty="0"/>
              <a:t>in vivo</a:t>
            </a:r>
            <a:r>
              <a:rPr lang="it-IT" sz="2400" dirty="0"/>
              <a:t>, sarebbe inutile sviluppare e gestire database e programmi: </a:t>
            </a:r>
            <a:r>
              <a:rPr lang="it-IT" sz="2400" b="1" u="sng" dirty="0"/>
              <a:t>la bioinformatica, in pratica, sarebbe fine a sè stessa</a:t>
            </a:r>
            <a:r>
              <a:rPr lang="it-IT" sz="2400" dirty="0"/>
              <a:t>;</a:t>
            </a:r>
          </a:p>
          <a:p>
            <a:pPr marL="45720" indent="0" algn="just">
              <a:buNone/>
            </a:pPr>
            <a:r>
              <a:rPr lang="it-IT" sz="2400" dirty="0"/>
              <a:t>(2) la produzione incessante e quasi frenetica di nuovi dati rende necessaria, se non obbligata, una </a:t>
            </a:r>
            <a:r>
              <a:rPr lang="it-IT" sz="2400" b="1" u="sng" dirty="0"/>
              <a:t>parallela attività di mantenimento ed integrazione dei database e la revisione e sviluppo dei programmi di predizione e analisi</a:t>
            </a:r>
            <a:r>
              <a:rPr lang="it-IT" sz="2400" dirty="0"/>
              <a:t>.</a:t>
            </a:r>
          </a:p>
        </p:txBody>
      </p:sp>
    </p:spTree>
    <p:extLst>
      <p:ext uri="{BB962C8B-B14F-4D97-AF65-F5344CB8AC3E}">
        <p14:creationId xmlns:p14="http://schemas.microsoft.com/office/powerpoint/2010/main" val="120943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2396767"/>
          </a:xfrm>
        </p:spPr>
        <p:txBody>
          <a:bodyPr>
            <a:noAutofit/>
          </a:bodyPr>
          <a:lstStyle/>
          <a:p>
            <a:pPr marL="45720" indent="0" algn="just">
              <a:buNone/>
            </a:pPr>
            <a:r>
              <a:rPr lang="it-IT" sz="2400" dirty="0"/>
              <a:t>La produzione massiva di nuovi dati è compensata dal parallelo </a:t>
            </a:r>
            <a:r>
              <a:rPr lang="it-IT" sz="2400" b="1" u="sng" dirty="0"/>
              <a:t>sviluppo dei mezzi informatici hardware</a:t>
            </a:r>
            <a:r>
              <a:rPr lang="it-IT" sz="2400" dirty="0"/>
              <a:t> (computer e periferiche), che consente, a costi sempre più bassi e con facilità sempre maggiore, di gestire </a:t>
            </a:r>
            <a:r>
              <a:rPr lang="it-IT" sz="2400" b="1" u="sng" dirty="0"/>
              <a:t>database più completi e facilmente interrogabili</a:t>
            </a:r>
            <a:r>
              <a:rPr lang="it-IT" sz="2400" dirty="0"/>
              <a:t> e di utilizzare </a:t>
            </a:r>
            <a:r>
              <a:rPr lang="it-IT" sz="2400" b="1" u="sng" dirty="0"/>
              <a:t>software all'altezza dell'aumentata complessità dei dati da analizzare</a:t>
            </a:r>
            <a:r>
              <a:rPr lang="it-IT" sz="2400" dirty="0"/>
              <a:t>.</a:t>
            </a:r>
          </a:p>
        </p:txBody>
      </p:sp>
      <p:pic>
        <p:nvPicPr>
          <p:cNvPr id="2050" name="Picture 2" descr="http://www.aethia.com/upload/product-hpcpack-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759" y="3521392"/>
            <a:ext cx="3675611" cy="24596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opytho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9256" y="4886695"/>
            <a:ext cx="4347746" cy="12228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lifesciencehacks.com/wp-content/uploads/2015/02/updated_ngs_section_v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067" y="3057259"/>
            <a:ext cx="5147945" cy="1829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75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Ancora una volta, però, si deve sottolineare il fatto che l'incrementata potenza dell'hardware e lo sviluppo di nuovi software ed interfacce producono gli effetti migliori solo quando soddisfano </a:t>
            </a:r>
            <a:r>
              <a:rPr lang="it-IT" sz="2400" b="1" u="sng" dirty="0"/>
              <a:t>reali e diffuse esigenze analitiche </a:t>
            </a:r>
            <a:r>
              <a:rPr lang="it-IT" sz="2400" dirty="0"/>
              <a:t>e sono posti al servizio della più ampia comunità scientifica, attraverso la cooperazione con </a:t>
            </a:r>
            <a:r>
              <a:rPr lang="it-IT" sz="2400" b="1" u="sng" dirty="0"/>
              <a:t>server bioinformatici noti ed accessibili ai più</a:t>
            </a:r>
            <a:r>
              <a:rPr lang="it-IT" sz="2400" dirty="0" smtClean="0"/>
              <a:t>.</a:t>
            </a:r>
          </a:p>
          <a:p>
            <a:pPr algn="just"/>
            <a:r>
              <a:rPr lang="it-IT" sz="2400" dirty="0"/>
              <a:t>Ecco perché un'attività che potrebbe apparire marginale, ovvero l'allestimento di siti web "divulgativi", ovvero recanti link molteplici per l'accesso a vari server bioinformatici, a database e programmi, è invece estremamente utile, poiché contribuisce alla </a:t>
            </a:r>
            <a:r>
              <a:rPr lang="it-IT" sz="2400" b="1" u="sng" dirty="0"/>
              <a:t>diffusione della bioinformatica in ambienti di ricerca che potrebbero avvalersene e non lo fanno solo perché non conoscono l'esistenza di tanti, utili strumenti disponibili gratuitamente on-line</a:t>
            </a:r>
            <a:r>
              <a:rPr lang="it-IT" sz="2400" dirty="0"/>
              <a:t>.</a:t>
            </a:r>
          </a:p>
        </p:txBody>
      </p:sp>
    </p:spTree>
    <p:extLst>
      <p:ext uri="{BB962C8B-B14F-4D97-AF65-F5344CB8AC3E}">
        <p14:creationId xmlns:p14="http://schemas.microsoft.com/office/powerpoint/2010/main" val="15699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PROGRAMMA DEL CORSO</a:t>
            </a:r>
            <a:endParaRPr lang="it-IT" dirty="0"/>
          </a:p>
        </p:txBody>
      </p:sp>
      <p:sp>
        <p:nvSpPr>
          <p:cNvPr id="3" name="Content Placeholder 2"/>
          <p:cNvSpPr>
            <a:spLocks noGrp="1"/>
          </p:cNvSpPr>
          <p:nvPr>
            <p:ph idx="1"/>
          </p:nvPr>
        </p:nvSpPr>
        <p:spPr/>
        <p:txBody>
          <a:bodyPr/>
          <a:lstStyle/>
          <a:p>
            <a:r>
              <a:rPr lang="it-IT" b="1" dirty="0" smtClean="0"/>
              <a:t>Introduzione alla bioinformatica</a:t>
            </a:r>
            <a:r>
              <a:rPr lang="it-IT" dirty="0" smtClean="0"/>
              <a:t>: multidisciplinarità ed applicazioni</a:t>
            </a:r>
          </a:p>
          <a:p>
            <a:r>
              <a:rPr lang="it-IT" b="1" dirty="0" smtClean="0"/>
              <a:t>Database biologici </a:t>
            </a:r>
            <a:r>
              <a:rPr lang="it-IT" dirty="0" smtClean="0"/>
              <a:t>(bibliografici, di sequenze, ecc.): organizzazione e ricerche semplici ed avanzate</a:t>
            </a:r>
          </a:p>
          <a:p>
            <a:r>
              <a:rPr lang="it-IT" b="1" dirty="0" smtClean="0"/>
              <a:t>Allineamento multiplo di sequenze</a:t>
            </a:r>
            <a:r>
              <a:rPr lang="it-IT" dirty="0" smtClean="0"/>
              <a:t>: metodi progressivi, iterativi ed applicazioni</a:t>
            </a:r>
          </a:p>
          <a:p>
            <a:r>
              <a:rPr lang="it-IT" b="1" dirty="0" smtClean="0"/>
              <a:t>Richerche di sequenza tramite similarità</a:t>
            </a:r>
            <a:r>
              <a:rPr lang="it-IT" dirty="0" smtClean="0"/>
              <a:t>: BLAST, PSI-BLAST ed HHPRED</a:t>
            </a:r>
          </a:p>
          <a:p>
            <a:r>
              <a:rPr lang="it-IT" b="1" dirty="0" smtClean="0"/>
              <a:t>Uso di modelli markoviani nascosti </a:t>
            </a:r>
            <a:r>
              <a:rPr lang="it-IT" dirty="0" smtClean="0"/>
              <a:t>per l’identificazione di domini proteici e motivi conservati nel DNA</a:t>
            </a:r>
          </a:p>
          <a:p>
            <a:r>
              <a:rPr lang="it-IT" b="1" dirty="0" smtClean="0"/>
              <a:t>Basi di analisi filogenetica</a:t>
            </a:r>
            <a:r>
              <a:rPr lang="it-IT" dirty="0" smtClean="0"/>
              <a:t>: metodi ed applicazione in ambito biologico</a:t>
            </a:r>
          </a:p>
          <a:p>
            <a:r>
              <a:rPr lang="it-IT" b="1" dirty="0" err="1" smtClean="0"/>
              <a:t>Modelling</a:t>
            </a:r>
            <a:r>
              <a:rPr lang="it-IT" b="1" dirty="0" smtClean="0"/>
              <a:t> strutturale di proteine</a:t>
            </a:r>
            <a:r>
              <a:rPr lang="it-IT" dirty="0" smtClean="0"/>
              <a:t>: metodi </a:t>
            </a:r>
            <a:r>
              <a:rPr lang="it-IT" i="1" dirty="0" smtClean="0"/>
              <a:t>ab </a:t>
            </a:r>
            <a:r>
              <a:rPr lang="it-IT" i="1" dirty="0" err="1" smtClean="0"/>
              <a:t>initio</a:t>
            </a:r>
            <a:r>
              <a:rPr lang="it-IT" i="1" dirty="0" smtClean="0"/>
              <a:t> </a:t>
            </a:r>
            <a:r>
              <a:rPr lang="it-IT" dirty="0" smtClean="0"/>
              <a:t>e basati su omologia</a:t>
            </a:r>
          </a:p>
          <a:p>
            <a:endParaRPr lang="it-IT" dirty="0"/>
          </a:p>
        </p:txBody>
      </p:sp>
    </p:spTree>
    <p:extLst>
      <p:ext uri="{BB962C8B-B14F-4D97-AF65-F5344CB8AC3E}">
        <p14:creationId xmlns:p14="http://schemas.microsoft.com/office/powerpoint/2010/main" val="429371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719" y="1227703"/>
            <a:ext cx="10058400" cy="507231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478" y="249579"/>
            <a:ext cx="4533900" cy="819150"/>
          </a:xfrm>
          <a:prstGeom prst="rect">
            <a:avLst/>
          </a:prstGeom>
        </p:spPr>
      </p:pic>
      <p:sp>
        <p:nvSpPr>
          <p:cNvPr id="6" name="TextBox 5"/>
          <p:cNvSpPr txBox="1"/>
          <p:nvPr/>
        </p:nvSpPr>
        <p:spPr>
          <a:xfrm>
            <a:off x="6234545" y="422398"/>
            <a:ext cx="5091546" cy="646331"/>
          </a:xfrm>
          <a:prstGeom prst="rect">
            <a:avLst/>
          </a:prstGeom>
          <a:noFill/>
        </p:spPr>
        <p:txBody>
          <a:bodyPr wrap="square" rtlCol="0">
            <a:spAutoFit/>
          </a:bodyPr>
          <a:lstStyle/>
          <a:p>
            <a:r>
              <a:rPr lang="it-IT" dirty="0" smtClean="0"/>
              <a:t>Expasy Bioinformatics Resource Portal</a:t>
            </a:r>
          </a:p>
          <a:p>
            <a:r>
              <a:rPr lang="it-IT" dirty="0" smtClean="0"/>
              <a:t>http</a:t>
            </a:r>
            <a:r>
              <a:rPr lang="it-IT" dirty="0"/>
              <a:t>://www.expasy.org/tools/</a:t>
            </a:r>
          </a:p>
        </p:txBody>
      </p:sp>
    </p:spTree>
    <p:extLst>
      <p:ext uri="{BB962C8B-B14F-4D97-AF65-F5344CB8AC3E}">
        <p14:creationId xmlns:p14="http://schemas.microsoft.com/office/powerpoint/2010/main" val="194144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2845" y="384463"/>
            <a:ext cx="7951643" cy="5826482"/>
          </a:xfrm>
          <a:prstGeom prst="rect">
            <a:avLst/>
          </a:prstGeom>
        </p:spPr>
      </p:pic>
      <p:sp>
        <p:nvSpPr>
          <p:cNvPr id="6" name="TextBox 5"/>
          <p:cNvSpPr txBox="1"/>
          <p:nvPr/>
        </p:nvSpPr>
        <p:spPr>
          <a:xfrm>
            <a:off x="155865" y="519545"/>
            <a:ext cx="3906980" cy="1200329"/>
          </a:xfrm>
          <a:prstGeom prst="rect">
            <a:avLst/>
          </a:prstGeom>
          <a:noFill/>
        </p:spPr>
        <p:txBody>
          <a:bodyPr wrap="square" rtlCol="0">
            <a:spAutoFit/>
          </a:bodyPr>
          <a:lstStyle/>
          <a:p>
            <a:r>
              <a:rPr lang="it-IT" dirty="0" smtClean="0"/>
              <a:t>Max Planck Institute</a:t>
            </a:r>
          </a:p>
          <a:p>
            <a:r>
              <a:rPr lang="it-IT" dirty="0" smtClean="0"/>
              <a:t>Bioinformatics Toolkit</a:t>
            </a:r>
          </a:p>
          <a:p>
            <a:endParaRPr lang="it-IT" dirty="0"/>
          </a:p>
          <a:p>
            <a:r>
              <a:rPr lang="it-IT" dirty="0" smtClean="0"/>
              <a:t>https</a:t>
            </a:r>
            <a:r>
              <a:rPr lang="it-IT" dirty="0"/>
              <a:t>://toolkit.tuebingen.mpg.de</a:t>
            </a:r>
          </a:p>
        </p:txBody>
      </p:sp>
    </p:spTree>
    <p:extLst>
      <p:ext uri="{BB962C8B-B14F-4D97-AF65-F5344CB8AC3E}">
        <p14:creationId xmlns:p14="http://schemas.microsoft.com/office/powerpoint/2010/main" val="34231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683201"/>
            <a:ext cx="9929745" cy="61747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90" y="34501"/>
            <a:ext cx="12031610" cy="716641"/>
          </a:xfrm>
          <a:prstGeom prst="rect">
            <a:avLst/>
          </a:prstGeom>
        </p:spPr>
      </p:pic>
      <p:sp>
        <p:nvSpPr>
          <p:cNvPr id="6" name="TextBox 5"/>
          <p:cNvSpPr txBox="1"/>
          <p:nvPr/>
        </p:nvSpPr>
        <p:spPr>
          <a:xfrm>
            <a:off x="301335" y="1278082"/>
            <a:ext cx="3865419" cy="923330"/>
          </a:xfrm>
          <a:prstGeom prst="rect">
            <a:avLst/>
          </a:prstGeom>
          <a:noFill/>
        </p:spPr>
        <p:txBody>
          <a:bodyPr wrap="square" rtlCol="0">
            <a:spAutoFit/>
          </a:bodyPr>
          <a:lstStyle/>
          <a:p>
            <a:r>
              <a:rPr lang="it-IT" dirty="0" smtClean="0"/>
              <a:t>CBS Prediction Servers</a:t>
            </a:r>
          </a:p>
          <a:p>
            <a:endParaRPr lang="it-IT" dirty="0"/>
          </a:p>
          <a:p>
            <a:r>
              <a:rPr lang="it-IT" dirty="0" smtClean="0"/>
              <a:t>http</a:t>
            </a:r>
            <a:r>
              <a:rPr lang="it-IT" dirty="0"/>
              <a:t>://www.cbs.dtu.dk/services/</a:t>
            </a:r>
          </a:p>
        </p:txBody>
      </p:sp>
    </p:spTree>
    <p:extLst>
      <p:ext uri="{BB962C8B-B14F-4D97-AF65-F5344CB8AC3E}">
        <p14:creationId xmlns:p14="http://schemas.microsoft.com/office/powerpoint/2010/main" val="114742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La bioinformatica costituisce un campo di ricerca e di studio fondamentale per la biologia (ed in particolare per la biologia molecolare), perché chi intraprende oggi tali studi, lo fa in </a:t>
            </a:r>
            <a:r>
              <a:rPr lang="it-IT" sz="2400" b="1" u="sng" dirty="0"/>
              <a:t>un'epoca in cui qualsiasi attività avanzata non può fare a meno delle potenzialità di internet</a:t>
            </a:r>
            <a:r>
              <a:rPr lang="it-IT" sz="2400" dirty="0"/>
              <a:t>, in grado di fornire in tempo reale un numero pressoché infinito di informazioni e di risorse remote</a:t>
            </a:r>
            <a:r>
              <a:rPr lang="it-IT" sz="2400" dirty="0" smtClean="0"/>
              <a:t>.</a:t>
            </a:r>
          </a:p>
          <a:p>
            <a:pPr algn="just"/>
            <a:r>
              <a:rPr lang="it-IT" sz="2400" dirty="0" smtClean="0"/>
              <a:t>Il trasferimento di dati, anche di ingenti dimensioni è enormemente facilitato rispetto a pochi anni fa.</a:t>
            </a:r>
          </a:p>
        </p:txBody>
      </p:sp>
      <p:pic>
        <p:nvPicPr>
          <p:cNvPr id="3074" name="Picture 2" descr="http://www.geekextreme.com/wp-content/uploads/2015/12/retro-silicone-floppy-disk-drink-coaster-e14495530804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9204" y="4234129"/>
            <a:ext cx="3576955" cy="19858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2.wp.com/www.applerescueofdenver.com/wp-content/uploads/supra273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1616" y="4384934"/>
            <a:ext cx="2105272" cy="1684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40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Solo una parte, probabilmente piccola, di coloro che seguono e seguiranno i corsi di bioinformatica intraprenderà una carriera accademica, ed ancor meno sono quelli che indirizzeranno la propria attività di ricerca prevalentemente od esclusivamente nella bioinformatica.</a:t>
            </a:r>
          </a:p>
          <a:p>
            <a:pPr algn="just"/>
            <a:r>
              <a:rPr lang="it-IT" sz="2400" dirty="0"/>
              <a:t>Tuttavia, </a:t>
            </a:r>
            <a:r>
              <a:rPr lang="it-IT" sz="2400" b="1" u="sng" dirty="0"/>
              <a:t>le competenze bioinformatiche torneranno utili anche a chi intraprenderà ricerca non accademica</a:t>
            </a:r>
            <a:r>
              <a:rPr lang="it-IT" sz="2400" dirty="0"/>
              <a:t>, </a:t>
            </a:r>
            <a:r>
              <a:rPr lang="it-IT" sz="2400" dirty="0" smtClean="0"/>
              <a:t>lavorerà in ambito non prettamente biomolecolare e vorrà </a:t>
            </a:r>
            <a:r>
              <a:rPr lang="it-IT" sz="2400" dirty="0"/>
              <a:t>insegnare in modo attuale e informato o avrà bisogno di </a:t>
            </a:r>
            <a:r>
              <a:rPr lang="it-IT" sz="2400" b="1" u="sng" dirty="0"/>
              <a:t>reperire bio-informazioni complete ed analizzarle in modo rapido e sistematico</a:t>
            </a:r>
            <a:r>
              <a:rPr lang="it-IT" sz="2400" dirty="0"/>
              <a:t>.</a:t>
            </a:r>
          </a:p>
        </p:txBody>
      </p:sp>
    </p:spTree>
    <p:extLst>
      <p:ext uri="{BB962C8B-B14F-4D97-AF65-F5344CB8AC3E}">
        <p14:creationId xmlns:p14="http://schemas.microsoft.com/office/powerpoint/2010/main" val="140534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In tutti i paesi avanzati </a:t>
            </a:r>
            <a:r>
              <a:rPr lang="it-IT" sz="2400" b="1" u="sng" dirty="0"/>
              <a:t>la bioinformatica non è solo un'attività accademica</a:t>
            </a:r>
            <a:r>
              <a:rPr lang="it-IT" sz="2400" dirty="0"/>
              <a:t>: </a:t>
            </a:r>
            <a:r>
              <a:rPr lang="it-IT" sz="2400" dirty="0" smtClean="0"/>
              <a:t>le competenze </a:t>
            </a:r>
            <a:r>
              <a:rPr lang="it-IT" sz="2400" dirty="0"/>
              <a:t>bioinformatiche sono al servizio di molti progetti biotecnologici (biomedicina, agraria, veterinaria....); la </a:t>
            </a:r>
            <a:r>
              <a:rPr lang="it-IT" sz="2400" b="1" u="sng" dirty="0"/>
              <a:t>farmacogenomica</a:t>
            </a:r>
            <a:r>
              <a:rPr lang="it-IT" sz="2400" dirty="0"/>
              <a:t>, che sta rivoluzionando il modo di progettare i farmaci e con esso il mondo delle tecnologie farmaceutiche e della chimica industriale, si basa largamente sulla bioinformatica</a:t>
            </a:r>
            <a:r>
              <a:rPr lang="it-IT" sz="2400" dirty="0" smtClean="0"/>
              <a:t>. Quella del bioinformatico è una figura attualmente molto richiesta in </a:t>
            </a:r>
            <a:r>
              <a:rPr lang="it-IT" sz="2400" dirty="0" smtClean="0"/>
              <a:t>aziende del settore privato.</a:t>
            </a:r>
            <a:endParaRPr lang="it-IT" sz="2400" dirty="0" smtClean="0"/>
          </a:p>
        </p:txBody>
      </p:sp>
      <p:pic>
        <p:nvPicPr>
          <p:cNvPr id="6" name="Picture 5"/>
          <p:cNvPicPr>
            <a:picLocks noChangeAspect="1"/>
          </p:cNvPicPr>
          <p:nvPr/>
        </p:nvPicPr>
        <p:blipFill>
          <a:blip r:embed="rId2"/>
          <a:stretch>
            <a:fillRect/>
          </a:stretch>
        </p:blipFill>
        <p:spPr>
          <a:xfrm>
            <a:off x="5540086" y="4039162"/>
            <a:ext cx="3678660" cy="1978000"/>
          </a:xfrm>
          <a:prstGeom prst="rect">
            <a:avLst/>
          </a:prstGeom>
        </p:spPr>
      </p:pic>
      <p:sp>
        <p:nvSpPr>
          <p:cNvPr id="7" name="TextBox 6"/>
          <p:cNvSpPr txBox="1"/>
          <p:nvPr/>
        </p:nvSpPr>
        <p:spPr>
          <a:xfrm>
            <a:off x="2453986" y="4861907"/>
            <a:ext cx="3086100" cy="646331"/>
          </a:xfrm>
          <a:prstGeom prst="rect">
            <a:avLst/>
          </a:prstGeom>
          <a:noFill/>
        </p:spPr>
        <p:txBody>
          <a:bodyPr wrap="square" rtlCol="0">
            <a:spAutoFit/>
          </a:bodyPr>
          <a:lstStyle/>
          <a:p>
            <a:r>
              <a:rPr lang="it-IT" dirty="0" smtClean="0"/>
              <a:t>Illumina Inc. +500% in 10 years</a:t>
            </a:r>
            <a:endParaRPr lang="it-IT" dirty="0"/>
          </a:p>
        </p:txBody>
      </p:sp>
    </p:spTree>
    <p:extLst>
      <p:ext uri="{BB962C8B-B14F-4D97-AF65-F5344CB8AC3E}">
        <p14:creationId xmlns:p14="http://schemas.microsoft.com/office/powerpoint/2010/main" val="63338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Ditte fondate pochi anni fa da gruppi di ricercatori con competenze bioinformatiche e capitali limitati sono divenute realtà solidissime e quotate in borsa, o sono state assorbite da grandi multinazionali che, per averle, hanno esborsato capitali </a:t>
            </a:r>
            <a:r>
              <a:rPr lang="it-IT" sz="2400" dirty="0" smtClean="0"/>
              <a:t>ingenti.</a:t>
            </a:r>
          </a:p>
          <a:p>
            <a:pPr algn="just"/>
            <a:endParaRPr lang="it-IT" sz="2400" dirty="0"/>
          </a:p>
          <a:p>
            <a:pPr algn="just"/>
            <a:r>
              <a:rPr lang="it-IT" sz="2400" dirty="0" smtClean="0"/>
              <a:t>Dunque</a:t>
            </a:r>
            <a:r>
              <a:rPr lang="it-IT" sz="2400" dirty="0"/>
              <a:t>, la bioinformatica congiunge in se tanto la capacità di "allargare"gli orizzonti culturali quanto quella di </a:t>
            </a:r>
            <a:r>
              <a:rPr lang="it-IT" sz="2400" b="1" u="sng" dirty="0"/>
              <a:t>fornire competenze appetibili in più ambienti</a:t>
            </a:r>
            <a:r>
              <a:rPr lang="it-IT" sz="2400" dirty="0"/>
              <a:t>, poiché in ultima analisi si occupa di </a:t>
            </a:r>
            <a:r>
              <a:rPr lang="it-IT" sz="2400" b="1" u="sng" dirty="0"/>
              <a:t>strategie e risorse efficaci per il reperimento e l'analisi dei dati che codificano le funzioni alla base della vita</a:t>
            </a:r>
            <a:r>
              <a:rPr lang="it-IT" sz="2400" dirty="0" smtClean="0"/>
              <a:t>.</a:t>
            </a:r>
          </a:p>
        </p:txBody>
      </p:sp>
    </p:spTree>
    <p:extLst>
      <p:ext uri="{BB962C8B-B14F-4D97-AF65-F5344CB8AC3E}">
        <p14:creationId xmlns:p14="http://schemas.microsoft.com/office/powerpoint/2010/main" val="346991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91516"/>
          </a:xfrm>
        </p:spPr>
        <p:txBody>
          <a:bodyPr/>
          <a:lstStyle/>
          <a:p>
            <a:r>
              <a:rPr lang="it-IT" dirty="0" smtClean="0"/>
              <a:t>BIOLOGIA COMPUTAZIONALE</a:t>
            </a:r>
            <a:endParaRPr lang="it-IT" dirty="0"/>
          </a:p>
        </p:txBody>
      </p:sp>
      <p:sp>
        <p:nvSpPr>
          <p:cNvPr id="3" name="Content Placeholder 2"/>
          <p:cNvSpPr>
            <a:spLocks noGrp="1"/>
          </p:cNvSpPr>
          <p:nvPr>
            <p:ph idx="1"/>
          </p:nvPr>
        </p:nvSpPr>
        <p:spPr>
          <a:xfrm>
            <a:off x="1341119" y="1673352"/>
            <a:ext cx="9509760" cy="4343400"/>
          </a:xfrm>
        </p:spPr>
        <p:txBody>
          <a:bodyPr>
            <a:normAutofit/>
          </a:bodyPr>
          <a:lstStyle/>
          <a:p>
            <a:r>
              <a:rPr lang="it-IT" dirty="0" smtClean="0"/>
              <a:t>Approccio profondamente </a:t>
            </a:r>
            <a:r>
              <a:rPr lang="it-IT" b="1" u="sng" dirty="0"/>
              <a:t>multidisciplinare</a:t>
            </a:r>
          </a:p>
          <a:p>
            <a:r>
              <a:rPr lang="it-IT" dirty="0" smtClean="0"/>
              <a:t>studio </a:t>
            </a:r>
            <a:r>
              <a:rPr lang="it-IT" dirty="0"/>
              <a:t>di problemi biologici attraverso le metodologie della bioinformatica</a:t>
            </a:r>
          </a:p>
          <a:p>
            <a:r>
              <a:rPr lang="it-IT" dirty="0" smtClean="0"/>
              <a:t>metodi </a:t>
            </a:r>
            <a:r>
              <a:rPr lang="it-IT" dirty="0"/>
              <a:t>informatici di applicazione generale che si ispirano a principi della biologia (algoritmi genetici, reti neurali)</a:t>
            </a:r>
          </a:p>
        </p:txBody>
      </p:sp>
      <p:sp>
        <p:nvSpPr>
          <p:cNvPr id="4" name="Oval 3"/>
          <p:cNvSpPr/>
          <p:nvPr/>
        </p:nvSpPr>
        <p:spPr>
          <a:xfrm>
            <a:off x="4500995" y="4219125"/>
            <a:ext cx="3190009" cy="17976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COMPUTATIONAL</a:t>
            </a:r>
          </a:p>
          <a:p>
            <a:pPr algn="ctr"/>
            <a:r>
              <a:rPr lang="it-IT" dirty="0" smtClean="0"/>
              <a:t>BIOLOGY</a:t>
            </a:r>
            <a:endParaRPr lang="it-IT" dirty="0"/>
          </a:p>
        </p:txBody>
      </p:sp>
      <p:cxnSp>
        <p:nvCxnSpPr>
          <p:cNvPr id="6" name="Straight Arrow Connector 5"/>
          <p:cNvCxnSpPr/>
          <p:nvPr/>
        </p:nvCxnSpPr>
        <p:spPr>
          <a:xfrm>
            <a:off x="2840682" y="4333009"/>
            <a:ext cx="1481936" cy="4468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488275" y="4852555"/>
            <a:ext cx="1828800" cy="171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304953" y="5621482"/>
            <a:ext cx="2100792" cy="281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782964" y="4333009"/>
            <a:ext cx="1568354" cy="333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869381" y="4871619"/>
            <a:ext cx="1908465" cy="66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786254" y="5492456"/>
            <a:ext cx="1565063" cy="391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16612" y="4096664"/>
            <a:ext cx="2457724" cy="2031325"/>
          </a:xfrm>
          <a:prstGeom prst="rect">
            <a:avLst/>
          </a:prstGeom>
          <a:noFill/>
        </p:spPr>
        <p:txBody>
          <a:bodyPr wrap="none" rtlCol="0">
            <a:spAutoFit/>
          </a:bodyPr>
          <a:lstStyle/>
          <a:p>
            <a:pPr algn="ctr"/>
            <a:r>
              <a:rPr lang="it-IT" dirty="0" smtClean="0"/>
              <a:t>COMPUTER SCIENCE</a:t>
            </a:r>
          </a:p>
          <a:p>
            <a:pPr algn="ctr"/>
            <a:endParaRPr lang="it-IT" dirty="0"/>
          </a:p>
          <a:p>
            <a:pPr algn="ctr"/>
            <a:r>
              <a:rPr lang="it-IT" dirty="0" smtClean="0"/>
              <a:t>BIOCHEMSTRY</a:t>
            </a:r>
          </a:p>
          <a:p>
            <a:pPr algn="ctr"/>
            <a:endParaRPr lang="it-IT" dirty="0"/>
          </a:p>
          <a:p>
            <a:pPr algn="ctr"/>
            <a:r>
              <a:rPr lang="it-IT" dirty="0" smtClean="0"/>
              <a:t>MATHEMATICS</a:t>
            </a:r>
          </a:p>
          <a:p>
            <a:pPr algn="ctr"/>
            <a:endParaRPr lang="it-IT" dirty="0"/>
          </a:p>
          <a:p>
            <a:pPr algn="ctr"/>
            <a:r>
              <a:rPr lang="it-IT" dirty="0" smtClean="0"/>
              <a:t>GENETICS</a:t>
            </a:r>
            <a:endParaRPr lang="it-IT" dirty="0"/>
          </a:p>
        </p:txBody>
      </p:sp>
      <p:sp>
        <p:nvSpPr>
          <p:cNvPr id="27" name="TextBox 26"/>
          <p:cNvSpPr txBox="1"/>
          <p:nvPr/>
        </p:nvSpPr>
        <p:spPr>
          <a:xfrm>
            <a:off x="9351317" y="4121756"/>
            <a:ext cx="2680542" cy="2031325"/>
          </a:xfrm>
          <a:prstGeom prst="rect">
            <a:avLst/>
          </a:prstGeom>
          <a:noFill/>
        </p:spPr>
        <p:txBody>
          <a:bodyPr wrap="none" rtlCol="0">
            <a:spAutoFit/>
          </a:bodyPr>
          <a:lstStyle/>
          <a:p>
            <a:pPr algn="ctr"/>
            <a:r>
              <a:rPr lang="it-IT" dirty="0" smtClean="0"/>
              <a:t>STRUCTURAL BIOLOGY</a:t>
            </a:r>
          </a:p>
          <a:p>
            <a:pPr algn="ctr"/>
            <a:endParaRPr lang="it-IT" dirty="0"/>
          </a:p>
          <a:p>
            <a:pPr algn="ctr"/>
            <a:r>
              <a:rPr lang="it-IT" dirty="0" smtClean="0"/>
              <a:t>STATISTICS</a:t>
            </a:r>
          </a:p>
          <a:p>
            <a:pPr algn="ctr"/>
            <a:endParaRPr lang="it-IT" dirty="0"/>
          </a:p>
          <a:p>
            <a:pPr algn="ctr"/>
            <a:r>
              <a:rPr lang="it-IT" dirty="0" smtClean="0"/>
              <a:t>PHYSICAL CHEMISTRY</a:t>
            </a:r>
          </a:p>
          <a:p>
            <a:pPr algn="ctr"/>
            <a:endParaRPr lang="it-IT" dirty="0"/>
          </a:p>
          <a:p>
            <a:pPr algn="ctr"/>
            <a:r>
              <a:rPr lang="it-IT" dirty="0" smtClean="0"/>
              <a:t>MOLECULAR BIOLOGY</a:t>
            </a:r>
            <a:endParaRPr lang="it-IT" dirty="0"/>
          </a:p>
        </p:txBody>
      </p:sp>
      <p:cxnSp>
        <p:nvCxnSpPr>
          <p:cNvPr id="31" name="Straight Arrow Connector 30"/>
          <p:cNvCxnSpPr/>
          <p:nvPr/>
        </p:nvCxnSpPr>
        <p:spPr>
          <a:xfrm flipV="1">
            <a:off x="2488275" y="5322743"/>
            <a:ext cx="1843309" cy="54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7912409" y="5196335"/>
            <a:ext cx="1505255" cy="1670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74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91516"/>
          </a:xfrm>
        </p:spPr>
        <p:txBody>
          <a:bodyPr/>
          <a:lstStyle/>
          <a:p>
            <a:r>
              <a:rPr lang="it-IT" dirty="0" smtClean="0"/>
              <a:t>GENOMICA E «PROGETTI GENOMA»</a:t>
            </a:r>
            <a:endParaRPr lang="it-IT" dirty="0"/>
          </a:p>
        </p:txBody>
      </p:sp>
      <p:sp>
        <p:nvSpPr>
          <p:cNvPr id="3" name="Content Placeholder 2"/>
          <p:cNvSpPr>
            <a:spLocks noGrp="1"/>
          </p:cNvSpPr>
          <p:nvPr>
            <p:ph idx="1"/>
          </p:nvPr>
        </p:nvSpPr>
        <p:spPr>
          <a:xfrm>
            <a:off x="1341120" y="1361624"/>
            <a:ext cx="9509760" cy="4343400"/>
          </a:xfrm>
        </p:spPr>
        <p:txBody>
          <a:bodyPr>
            <a:normAutofit/>
          </a:bodyPr>
          <a:lstStyle/>
          <a:p>
            <a:pPr marL="45720" indent="0">
              <a:buNone/>
            </a:pPr>
            <a:r>
              <a:rPr lang="en-US" dirty="0"/>
              <a:t>“</a:t>
            </a:r>
            <a:r>
              <a:rPr lang="en-US" i="1" dirty="0"/>
              <a:t>A prerequisite to understanding the complete biology of an organism is the determination of its entire </a:t>
            </a:r>
            <a:r>
              <a:rPr lang="en-US" i="1" dirty="0" smtClean="0"/>
              <a:t>genome </a:t>
            </a:r>
            <a:r>
              <a:rPr lang="en-US" i="1" dirty="0"/>
              <a:t>sequence</a:t>
            </a:r>
            <a:r>
              <a:rPr lang="en-US" dirty="0"/>
              <a:t>” Fleischmann et al. </a:t>
            </a:r>
            <a:r>
              <a:rPr lang="en-US" dirty="0" smtClean="0"/>
              <a:t>1995</a:t>
            </a:r>
          </a:p>
          <a:p>
            <a:pPr marL="45720" indent="0">
              <a:buNone/>
            </a:pPr>
            <a:r>
              <a:rPr lang="it-IT" dirty="0"/>
              <a:t>Per sequenziamento di un genoma si intende </a:t>
            </a:r>
            <a:r>
              <a:rPr lang="it-IT" dirty="0" smtClean="0"/>
              <a:t>la </a:t>
            </a:r>
            <a:r>
              <a:rPr lang="it-IT" b="1" u="sng" dirty="0" smtClean="0"/>
              <a:t>determinazione </a:t>
            </a:r>
            <a:r>
              <a:rPr lang="it-IT" b="1" u="sng" dirty="0"/>
              <a:t>della sequenza lineare delle basi che compongono il DNA </a:t>
            </a:r>
            <a:r>
              <a:rPr lang="it-IT" dirty="0"/>
              <a:t>(A,T,C,G</a:t>
            </a:r>
            <a:r>
              <a:rPr lang="it-IT" dirty="0" smtClean="0"/>
              <a:t>)</a:t>
            </a:r>
          </a:p>
          <a:p>
            <a:pPr marL="45720" indent="0">
              <a:buNone/>
            </a:pPr>
            <a:r>
              <a:rPr lang="it-IT" dirty="0" smtClean="0"/>
              <a:t>Il genoma umano è composto da 3,2 miliardi di paia di basi</a:t>
            </a:r>
          </a:p>
          <a:p>
            <a:pPr marL="45720" indent="0">
              <a:buNone/>
            </a:pPr>
            <a:r>
              <a:rPr lang="it-IT" dirty="0" smtClean="0"/>
              <a:t>A partire dai primi anni 2000 c’è stato un </a:t>
            </a:r>
            <a:r>
              <a:rPr lang="it-IT" b="1" dirty="0" smtClean="0"/>
              <a:t>aumento esponenziale dei dati genomici disponibili per moltissimi organismi </a:t>
            </a:r>
            <a:r>
              <a:rPr lang="it-IT" dirty="0" smtClean="0"/>
              <a:t>-&gt; bioinformatica </a:t>
            </a:r>
            <a:r>
              <a:rPr lang="it-IT" smtClean="0"/>
              <a:t>diventa fondamentale </a:t>
            </a:r>
            <a:r>
              <a:rPr lang="it-IT" dirty="0" smtClean="0"/>
              <a:t>per l’archiviazione e la consultazione di questi dati</a:t>
            </a:r>
            <a:endParaRPr lang="en-US" dirty="0"/>
          </a:p>
        </p:txBody>
      </p:sp>
      <p:pic>
        <p:nvPicPr>
          <p:cNvPr id="1026" name="Picture 2" descr="http://gonitsora.com/wp-content/uploads/2013/01/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3401" y="4570895"/>
            <a:ext cx="3220489" cy="19616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221" y="4570895"/>
            <a:ext cx="5179436" cy="1946880"/>
          </a:xfrm>
          <a:prstGeom prst="rect">
            <a:avLst/>
          </a:prstGeom>
        </p:spPr>
      </p:pic>
    </p:spTree>
    <p:extLst>
      <p:ext uri="{BB962C8B-B14F-4D97-AF65-F5344CB8AC3E}">
        <p14:creationId xmlns:p14="http://schemas.microsoft.com/office/powerpoint/2010/main" val="426492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nature.com/nature/journal/v420/n6915/images/420509a-i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451" y="196389"/>
            <a:ext cx="16416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genome.crg.es/software/gfftools/icons/papers/Science_287_54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051" y="196389"/>
            <a:ext cx="160396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3583419" y="196389"/>
            <a:ext cx="1638367" cy="2160000"/>
          </a:xfrm>
          <a:prstGeom prst="rect">
            <a:avLst/>
          </a:prstGeom>
        </p:spPr>
      </p:pic>
      <p:pic>
        <p:nvPicPr>
          <p:cNvPr id="6" name="Picture 5"/>
          <p:cNvPicPr>
            <a:picLocks noChangeAspect="1"/>
          </p:cNvPicPr>
          <p:nvPr/>
        </p:nvPicPr>
        <p:blipFill>
          <a:blip r:embed="rId5"/>
          <a:stretch>
            <a:fillRect/>
          </a:stretch>
        </p:blipFill>
        <p:spPr>
          <a:xfrm>
            <a:off x="6865528" y="196389"/>
            <a:ext cx="1641600" cy="2160000"/>
          </a:xfrm>
          <a:prstGeom prst="rect">
            <a:avLst/>
          </a:prstGeom>
        </p:spPr>
      </p:pic>
      <p:pic>
        <p:nvPicPr>
          <p:cNvPr id="7" name="Picture 6"/>
          <p:cNvPicPr>
            <a:picLocks noChangeAspect="1"/>
          </p:cNvPicPr>
          <p:nvPr/>
        </p:nvPicPr>
        <p:blipFill>
          <a:blip r:embed="rId6"/>
          <a:stretch>
            <a:fillRect/>
          </a:stretch>
        </p:blipFill>
        <p:spPr>
          <a:xfrm>
            <a:off x="8507128" y="196389"/>
            <a:ext cx="1649589" cy="2160000"/>
          </a:xfrm>
          <a:prstGeom prst="rect">
            <a:avLst/>
          </a:prstGeom>
        </p:spPr>
      </p:pic>
      <p:pic>
        <p:nvPicPr>
          <p:cNvPr id="8" name="Picture 7"/>
          <p:cNvPicPr>
            <a:picLocks noChangeAspect="1"/>
          </p:cNvPicPr>
          <p:nvPr/>
        </p:nvPicPr>
        <p:blipFill>
          <a:blip r:embed="rId7"/>
          <a:stretch>
            <a:fillRect/>
          </a:stretch>
        </p:blipFill>
        <p:spPr>
          <a:xfrm>
            <a:off x="10156717" y="196389"/>
            <a:ext cx="1709975" cy="2160000"/>
          </a:xfrm>
          <a:prstGeom prst="rect">
            <a:avLst/>
          </a:prstGeom>
        </p:spPr>
      </p:pic>
      <p:pic>
        <p:nvPicPr>
          <p:cNvPr id="9" name="Picture 8"/>
          <p:cNvPicPr>
            <a:picLocks noChangeAspect="1"/>
          </p:cNvPicPr>
          <p:nvPr/>
        </p:nvPicPr>
        <p:blipFill>
          <a:blip r:embed="rId8"/>
          <a:stretch>
            <a:fillRect/>
          </a:stretch>
        </p:blipFill>
        <p:spPr>
          <a:xfrm>
            <a:off x="353414" y="2356389"/>
            <a:ext cx="1642500" cy="2160000"/>
          </a:xfrm>
          <a:prstGeom prst="rect">
            <a:avLst/>
          </a:prstGeom>
        </p:spPr>
      </p:pic>
      <p:pic>
        <p:nvPicPr>
          <p:cNvPr id="10" name="Picture 9"/>
          <p:cNvPicPr>
            <a:picLocks noChangeAspect="1"/>
          </p:cNvPicPr>
          <p:nvPr/>
        </p:nvPicPr>
        <p:blipFill>
          <a:blip r:embed="rId9"/>
          <a:stretch>
            <a:fillRect/>
          </a:stretch>
        </p:blipFill>
        <p:spPr>
          <a:xfrm>
            <a:off x="1995914" y="2356389"/>
            <a:ext cx="1698545" cy="2160000"/>
          </a:xfrm>
          <a:prstGeom prst="rect">
            <a:avLst/>
          </a:prstGeom>
        </p:spPr>
      </p:pic>
      <p:pic>
        <p:nvPicPr>
          <p:cNvPr id="11" name="Picture 10"/>
          <p:cNvPicPr>
            <a:picLocks noChangeAspect="1"/>
          </p:cNvPicPr>
          <p:nvPr/>
        </p:nvPicPr>
        <p:blipFill rotWithShape="1">
          <a:blip r:embed="rId10"/>
          <a:srcRect l="596" r="1258" b="1503"/>
          <a:stretch/>
        </p:blipFill>
        <p:spPr>
          <a:xfrm>
            <a:off x="3694459" y="2356389"/>
            <a:ext cx="1683914" cy="2160000"/>
          </a:xfrm>
          <a:prstGeom prst="rect">
            <a:avLst/>
          </a:prstGeom>
        </p:spPr>
      </p:pic>
      <p:pic>
        <p:nvPicPr>
          <p:cNvPr id="12" name="Picture 11"/>
          <p:cNvPicPr>
            <a:picLocks noChangeAspect="1"/>
          </p:cNvPicPr>
          <p:nvPr/>
        </p:nvPicPr>
        <p:blipFill>
          <a:blip r:embed="rId11"/>
          <a:stretch>
            <a:fillRect/>
          </a:stretch>
        </p:blipFill>
        <p:spPr>
          <a:xfrm>
            <a:off x="5377306" y="2356389"/>
            <a:ext cx="1642667" cy="2160000"/>
          </a:xfrm>
          <a:prstGeom prst="rect">
            <a:avLst/>
          </a:prstGeom>
        </p:spPr>
      </p:pic>
      <p:pic>
        <p:nvPicPr>
          <p:cNvPr id="13" name="Picture 12"/>
          <p:cNvPicPr>
            <a:picLocks noChangeAspect="1"/>
          </p:cNvPicPr>
          <p:nvPr/>
        </p:nvPicPr>
        <p:blipFill>
          <a:blip r:embed="rId12"/>
          <a:stretch>
            <a:fillRect/>
          </a:stretch>
        </p:blipFill>
        <p:spPr>
          <a:xfrm>
            <a:off x="7007148" y="2356389"/>
            <a:ext cx="1636364" cy="2160000"/>
          </a:xfrm>
          <a:prstGeom prst="rect">
            <a:avLst/>
          </a:prstGeom>
        </p:spPr>
      </p:pic>
      <p:pic>
        <p:nvPicPr>
          <p:cNvPr id="14" name="Picture 13"/>
          <p:cNvPicPr>
            <a:picLocks noChangeAspect="1"/>
          </p:cNvPicPr>
          <p:nvPr/>
        </p:nvPicPr>
        <p:blipFill>
          <a:blip r:embed="rId13"/>
          <a:stretch>
            <a:fillRect/>
          </a:stretch>
        </p:blipFill>
        <p:spPr>
          <a:xfrm>
            <a:off x="8643512" y="2356389"/>
            <a:ext cx="1696634" cy="2160000"/>
          </a:xfrm>
          <a:prstGeom prst="rect">
            <a:avLst/>
          </a:prstGeom>
        </p:spPr>
      </p:pic>
      <p:pic>
        <p:nvPicPr>
          <p:cNvPr id="15" name="Picture 14"/>
          <p:cNvPicPr>
            <a:picLocks noChangeAspect="1"/>
          </p:cNvPicPr>
          <p:nvPr/>
        </p:nvPicPr>
        <p:blipFill>
          <a:blip r:embed="rId14"/>
          <a:stretch>
            <a:fillRect/>
          </a:stretch>
        </p:blipFill>
        <p:spPr>
          <a:xfrm>
            <a:off x="10229300" y="2356389"/>
            <a:ext cx="1635481" cy="2160000"/>
          </a:xfrm>
          <a:prstGeom prst="rect">
            <a:avLst/>
          </a:prstGeom>
        </p:spPr>
      </p:pic>
      <p:pic>
        <p:nvPicPr>
          <p:cNvPr id="16" name="Picture 15"/>
          <p:cNvPicPr>
            <a:picLocks noChangeAspect="1"/>
          </p:cNvPicPr>
          <p:nvPr/>
        </p:nvPicPr>
        <p:blipFill>
          <a:blip r:embed="rId15"/>
          <a:stretch>
            <a:fillRect/>
          </a:stretch>
        </p:blipFill>
        <p:spPr>
          <a:xfrm>
            <a:off x="355709" y="4516389"/>
            <a:ext cx="1603960" cy="2160000"/>
          </a:xfrm>
          <a:prstGeom prst="rect">
            <a:avLst/>
          </a:prstGeom>
        </p:spPr>
      </p:pic>
      <p:pic>
        <p:nvPicPr>
          <p:cNvPr id="18" name="Picture 17"/>
          <p:cNvPicPr>
            <a:picLocks noChangeAspect="1"/>
          </p:cNvPicPr>
          <p:nvPr/>
        </p:nvPicPr>
        <p:blipFill>
          <a:blip r:embed="rId16"/>
          <a:stretch>
            <a:fillRect/>
          </a:stretch>
        </p:blipFill>
        <p:spPr>
          <a:xfrm>
            <a:off x="1948828" y="4516389"/>
            <a:ext cx="1694851" cy="2160000"/>
          </a:xfrm>
          <a:prstGeom prst="rect">
            <a:avLst/>
          </a:prstGeom>
        </p:spPr>
      </p:pic>
      <p:pic>
        <p:nvPicPr>
          <p:cNvPr id="19" name="Picture 18"/>
          <p:cNvPicPr>
            <a:picLocks noChangeAspect="1"/>
          </p:cNvPicPr>
          <p:nvPr/>
        </p:nvPicPr>
        <p:blipFill>
          <a:blip r:embed="rId17"/>
          <a:stretch>
            <a:fillRect/>
          </a:stretch>
        </p:blipFill>
        <p:spPr>
          <a:xfrm>
            <a:off x="3602169" y="4516389"/>
            <a:ext cx="1698545" cy="2160000"/>
          </a:xfrm>
          <a:prstGeom prst="rect">
            <a:avLst/>
          </a:prstGeom>
        </p:spPr>
      </p:pic>
      <p:pic>
        <p:nvPicPr>
          <p:cNvPr id="20" name="Picture 19"/>
          <p:cNvPicPr>
            <a:picLocks noChangeAspect="1"/>
          </p:cNvPicPr>
          <p:nvPr/>
        </p:nvPicPr>
        <p:blipFill>
          <a:blip r:embed="rId18"/>
          <a:stretch>
            <a:fillRect/>
          </a:stretch>
        </p:blipFill>
        <p:spPr>
          <a:xfrm>
            <a:off x="5295106" y="4516389"/>
            <a:ext cx="1603960" cy="2160000"/>
          </a:xfrm>
          <a:prstGeom prst="rect">
            <a:avLst/>
          </a:prstGeom>
        </p:spPr>
      </p:pic>
      <p:pic>
        <p:nvPicPr>
          <p:cNvPr id="21" name="Picture 20"/>
          <p:cNvPicPr>
            <a:picLocks noChangeAspect="1"/>
          </p:cNvPicPr>
          <p:nvPr/>
        </p:nvPicPr>
        <p:blipFill>
          <a:blip r:embed="rId19"/>
          <a:stretch>
            <a:fillRect/>
          </a:stretch>
        </p:blipFill>
        <p:spPr>
          <a:xfrm>
            <a:off x="6908033" y="4516389"/>
            <a:ext cx="1603960" cy="2160000"/>
          </a:xfrm>
          <a:prstGeom prst="rect">
            <a:avLst/>
          </a:prstGeom>
        </p:spPr>
      </p:pic>
      <p:pic>
        <p:nvPicPr>
          <p:cNvPr id="22" name="Picture 21"/>
          <p:cNvPicPr>
            <a:picLocks noChangeAspect="1"/>
          </p:cNvPicPr>
          <p:nvPr/>
        </p:nvPicPr>
        <p:blipFill>
          <a:blip r:embed="rId20"/>
          <a:stretch>
            <a:fillRect/>
          </a:stretch>
        </p:blipFill>
        <p:spPr>
          <a:xfrm>
            <a:off x="8520665" y="4516389"/>
            <a:ext cx="1694851" cy="2160000"/>
          </a:xfrm>
          <a:prstGeom prst="rect">
            <a:avLst/>
          </a:prstGeom>
        </p:spPr>
      </p:pic>
      <p:pic>
        <p:nvPicPr>
          <p:cNvPr id="23" name="Picture 22"/>
          <p:cNvPicPr>
            <a:picLocks noChangeAspect="1"/>
          </p:cNvPicPr>
          <p:nvPr/>
        </p:nvPicPr>
        <p:blipFill>
          <a:blip r:embed="rId21"/>
          <a:stretch>
            <a:fillRect/>
          </a:stretch>
        </p:blipFill>
        <p:spPr>
          <a:xfrm>
            <a:off x="10220111" y="4516389"/>
            <a:ext cx="1644670" cy="2160000"/>
          </a:xfrm>
          <a:prstGeom prst="rect">
            <a:avLst/>
          </a:prstGeom>
        </p:spPr>
      </p:pic>
      <p:pic>
        <p:nvPicPr>
          <p:cNvPr id="24" name="Picture 23"/>
          <p:cNvPicPr>
            <a:picLocks noChangeAspect="1"/>
          </p:cNvPicPr>
          <p:nvPr/>
        </p:nvPicPr>
        <p:blipFill>
          <a:blip r:embed="rId22"/>
          <a:stretch>
            <a:fillRect/>
          </a:stretch>
        </p:blipFill>
        <p:spPr>
          <a:xfrm>
            <a:off x="5227031" y="196389"/>
            <a:ext cx="1643143" cy="2160000"/>
          </a:xfrm>
          <a:prstGeom prst="rect">
            <a:avLst/>
          </a:prstGeom>
        </p:spPr>
      </p:pic>
    </p:spTree>
    <p:extLst>
      <p:ext uri="{BB962C8B-B14F-4D97-AF65-F5344CB8AC3E}">
        <p14:creationId xmlns:p14="http://schemas.microsoft.com/office/powerpoint/2010/main" val="24849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PROGRAMMA DEL CORSO</a:t>
            </a:r>
            <a:endParaRPr lang="it-IT" dirty="0"/>
          </a:p>
        </p:txBody>
      </p:sp>
      <p:sp>
        <p:nvSpPr>
          <p:cNvPr id="3" name="Content Placeholder 2"/>
          <p:cNvSpPr>
            <a:spLocks noGrp="1"/>
          </p:cNvSpPr>
          <p:nvPr>
            <p:ph idx="1"/>
          </p:nvPr>
        </p:nvSpPr>
        <p:spPr/>
        <p:txBody>
          <a:bodyPr/>
          <a:lstStyle/>
          <a:p>
            <a:r>
              <a:rPr lang="it-IT" b="1" dirty="0" smtClean="0"/>
              <a:t>Il corso prevede una parte di laboratorio (1 credito)</a:t>
            </a:r>
          </a:p>
          <a:p>
            <a:r>
              <a:rPr lang="it-IT" b="1" dirty="0" smtClean="0"/>
              <a:t>Il totale di ore di lezione previste è 52 (fine lezione prevista il 7 giugno, ma in caso di fine lezione anticipata per altri corsi c’è la possibilità di rimodulare il calendario)</a:t>
            </a:r>
            <a:endParaRPr lang="it-IT" b="1" dirty="0" smtClean="0"/>
          </a:p>
          <a:p>
            <a:r>
              <a:rPr lang="it-IT" dirty="0" smtClean="0"/>
              <a:t>Le lezioni di questo tipo si terranno indicativamente nel mese di maggio, in aula C (edificio M), attrezzata per informatica, su PC che verranno messi a disposizione degli studenti</a:t>
            </a:r>
          </a:p>
          <a:p>
            <a:r>
              <a:rPr lang="it-IT" dirty="0" smtClean="0"/>
              <a:t>L’orario sarà lo stesso previsto nel calendario ufficiale</a:t>
            </a:r>
          </a:p>
          <a:p>
            <a:r>
              <a:rPr lang="it-IT" dirty="0" smtClean="0"/>
              <a:t>Anche le normali lezioni frontali avranno un carattere «interattivo». Gli studenti potranno portare i propri laptop e provare ad utilizzare alcuni strumenti </a:t>
            </a:r>
            <a:r>
              <a:rPr lang="it-IT" dirty="0" err="1" smtClean="0"/>
              <a:t>bioinformatici</a:t>
            </a:r>
            <a:r>
              <a:rPr lang="it-IT" dirty="0" smtClean="0"/>
              <a:t> liberamente disponibili online seguendo e replicando quanto mostrato dal docente</a:t>
            </a:r>
            <a:endParaRPr lang="it-IT" dirty="0" smtClean="0"/>
          </a:p>
          <a:p>
            <a:endParaRPr lang="it-IT" dirty="0" smtClean="0"/>
          </a:p>
          <a:p>
            <a:endParaRPr lang="it-IT" dirty="0"/>
          </a:p>
        </p:txBody>
      </p:sp>
    </p:spTree>
    <p:extLst>
      <p:ext uri="{BB962C8B-B14F-4D97-AF65-F5344CB8AC3E}">
        <p14:creationId xmlns:p14="http://schemas.microsoft.com/office/powerpoint/2010/main" val="58897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7137" y="347662"/>
            <a:ext cx="8086725" cy="5705475"/>
          </a:xfrm>
          <a:prstGeom prst="rect">
            <a:avLst/>
          </a:prstGeom>
        </p:spPr>
      </p:pic>
      <p:sp>
        <p:nvSpPr>
          <p:cNvPr id="7" name="TextBox 6"/>
          <p:cNvSpPr txBox="1"/>
          <p:nvPr/>
        </p:nvSpPr>
        <p:spPr>
          <a:xfrm>
            <a:off x="377189" y="605790"/>
            <a:ext cx="3389947" cy="5355312"/>
          </a:xfrm>
          <a:prstGeom prst="rect">
            <a:avLst/>
          </a:prstGeom>
          <a:noFill/>
        </p:spPr>
        <p:txBody>
          <a:bodyPr wrap="square" rtlCol="0">
            <a:spAutoFit/>
          </a:bodyPr>
          <a:lstStyle/>
          <a:p>
            <a:r>
              <a:rPr lang="it-IT" dirty="0" smtClean="0"/>
              <a:t>Il numero di genomi disponibili è davvero diventato ragguardevole</a:t>
            </a:r>
          </a:p>
          <a:p>
            <a:endParaRPr lang="it-IT" dirty="0"/>
          </a:p>
          <a:p>
            <a:r>
              <a:rPr lang="it-IT" b="1" dirty="0" smtClean="0"/>
              <a:t>8,013 </a:t>
            </a:r>
            <a:r>
              <a:rPr lang="it-IT" b="1" dirty="0" smtClean="0"/>
              <a:t>eucarioti</a:t>
            </a:r>
          </a:p>
          <a:p>
            <a:endParaRPr lang="it-IT" b="1" dirty="0"/>
          </a:p>
          <a:p>
            <a:r>
              <a:rPr lang="it-IT" b="1" dirty="0" smtClean="0"/>
              <a:t>191,891 </a:t>
            </a:r>
            <a:r>
              <a:rPr lang="it-IT" b="1" dirty="0" smtClean="0"/>
              <a:t>procarioti</a:t>
            </a:r>
          </a:p>
          <a:p>
            <a:endParaRPr lang="it-IT" b="1" dirty="0"/>
          </a:p>
          <a:p>
            <a:r>
              <a:rPr lang="it-IT" b="1" dirty="0" smtClean="0"/>
              <a:t>29,218 </a:t>
            </a:r>
            <a:r>
              <a:rPr lang="it-IT" b="1" dirty="0" smtClean="0"/>
              <a:t>virus</a:t>
            </a:r>
          </a:p>
          <a:p>
            <a:endParaRPr lang="it-IT" b="1" dirty="0"/>
          </a:p>
          <a:p>
            <a:r>
              <a:rPr lang="it-IT" b="1" dirty="0" smtClean="0"/>
              <a:t>2,114 </a:t>
            </a:r>
            <a:r>
              <a:rPr lang="it-IT" b="1" dirty="0" smtClean="0"/>
              <a:t>animali</a:t>
            </a:r>
          </a:p>
          <a:p>
            <a:endParaRPr lang="it-IT" b="1" dirty="0"/>
          </a:p>
          <a:p>
            <a:r>
              <a:rPr lang="it-IT" b="1" dirty="0" smtClean="0"/>
              <a:t>634 </a:t>
            </a:r>
            <a:r>
              <a:rPr lang="it-IT" b="1" dirty="0" smtClean="0"/>
              <a:t>mammiferi</a:t>
            </a:r>
          </a:p>
          <a:p>
            <a:endParaRPr lang="it-IT" b="1" dirty="0"/>
          </a:p>
          <a:p>
            <a:r>
              <a:rPr lang="it-IT" b="1" dirty="0" smtClean="0"/>
              <a:t>593 </a:t>
            </a:r>
            <a:r>
              <a:rPr lang="it-IT" b="1" dirty="0" smtClean="0"/>
              <a:t>insetti</a:t>
            </a:r>
          </a:p>
          <a:p>
            <a:endParaRPr lang="it-IT" b="1" dirty="0"/>
          </a:p>
          <a:p>
            <a:r>
              <a:rPr lang="it-IT" b="1" dirty="0" smtClean="0"/>
              <a:t>761 piante terrestri</a:t>
            </a:r>
            <a:endParaRPr lang="it-IT" b="1" dirty="0" smtClean="0"/>
          </a:p>
          <a:p>
            <a:endParaRPr lang="it-IT" b="1" dirty="0"/>
          </a:p>
          <a:p>
            <a:r>
              <a:rPr lang="it-IT" b="1" dirty="0" smtClean="0"/>
              <a:t>4,333 </a:t>
            </a:r>
            <a:r>
              <a:rPr lang="it-IT" b="1" dirty="0" smtClean="0"/>
              <a:t>funghi</a:t>
            </a:r>
            <a:endParaRPr lang="it-IT" b="1" dirty="0"/>
          </a:p>
        </p:txBody>
      </p:sp>
    </p:spTree>
    <p:extLst>
      <p:ext uri="{BB962C8B-B14F-4D97-AF65-F5344CB8AC3E}">
        <p14:creationId xmlns:p14="http://schemas.microsoft.com/office/powerpoint/2010/main" val="201696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91516"/>
          </a:xfrm>
        </p:spPr>
        <p:txBody>
          <a:bodyPr/>
          <a:lstStyle/>
          <a:p>
            <a:r>
              <a:rPr lang="it-IT" dirty="0" smtClean="0"/>
              <a:t>ERA POST-GENOMICA</a:t>
            </a:r>
            <a:endParaRPr lang="it-IT" dirty="0"/>
          </a:p>
        </p:txBody>
      </p:sp>
      <p:sp>
        <p:nvSpPr>
          <p:cNvPr id="3" name="Content Placeholder 2"/>
          <p:cNvSpPr>
            <a:spLocks noGrp="1"/>
          </p:cNvSpPr>
          <p:nvPr>
            <p:ph idx="1"/>
          </p:nvPr>
        </p:nvSpPr>
        <p:spPr>
          <a:xfrm>
            <a:off x="1341119" y="1673352"/>
            <a:ext cx="9509760" cy="4343400"/>
          </a:xfrm>
        </p:spPr>
        <p:txBody>
          <a:bodyPr>
            <a:normAutofit/>
          </a:bodyPr>
          <a:lstStyle/>
          <a:p>
            <a:pPr marL="45720" indent="0">
              <a:buNone/>
            </a:pPr>
            <a:r>
              <a:rPr lang="it-IT" dirty="0"/>
              <a:t>La sola sequenza, anche se completa, del genoma sarà SUFFICIENTE a comprendere le funzioni (e disfunzioni) biologiche del nostro organismo?</a:t>
            </a:r>
          </a:p>
        </p:txBody>
      </p:sp>
      <p:pic>
        <p:nvPicPr>
          <p:cNvPr id="3074" name="Picture 2" descr="http://anesthesiology.pubs.asahq.org/data/Journals/JASA/930988/8FF0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119" y="2784549"/>
            <a:ext cx="4853158" cy="32322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princeton.edu/president/images/Slide08web.jpg"/>
          <p:cNvPicPr>
            <a:picLocks noChangeAspect="1" noChangeArrowheads="1"/>
          </p:cNvPicPr>
          <p:nvPr/>
        </p:nvPicPr>
        <p:blipFill rotWithShape="1">
          <a:blip r:embed="rId3">
            <a:extLst>
              <a:ext uri="{28A0092B-C50C-407E-A947-70E740481C1C}">
                <a14:useLocalDpi xmlns:a14="http://schemas.microsoft.com/office/drawing/2010/main" val="0"/>
              </a:ext>
            </a:extLst>
          </a:blip>
          <a:srcRect l="4537" t="8649" r="3874" b="7548"/>
          <a:stretch/>
        </p:blipFill>
        <p:spPr bwMode="auto">
          <a:xfrm>
            <a:off x="6669335" y="2784549"/>
            <a:ext cx="4943545" cy="3389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01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91516"/>
          </a:xfrm>
        </p:spPr>
        <p:txBody>
          <a:bodyPr/>
          <a:lstStyle/>
          <a:p>
            <a:r>
              <a:rPr lang="it-IT" dirty="0" smtClean="0"/>
              <a:t>IL CONCETTO DI «-OMICA»</a:t>
            </a:r>
            <a:endParaRPr lang="it-IT" dirty="0"/>
          </a:p>
        </p:txBody>
      </p:sp>
      <p:sp>
        <p:nvSpPr>
          <p:cNvPr id="3" name="Content Placeholder 2"/>
          <p:cNvSpPr>
            <a:spLocks noGrp="1"/>
          </p:cNvSpPr>
          <p:nvPr>
            <p:ph idx="1"/>
          </p:nvPr>
        </p:nvSpPr>
        <p:spPr>
          <a:xfrm>
            <a:off x="1341119" y="1673352"/>
            <a:ext cx="9509760" cy="4343400"/>
          </a:xfrm>
        </p:spPr>
        <p:txBody>
          <a:bodyPr>
            <a:normAutofit/>
          </a:bodyPr>
          <a:lstStyle/>
          <a:p>
            <a:r>
              <a:rPr lang="it-IT" b="1" u="sng" dirty="0" smtClean="0"/>
              <a:t>Genomica</a:t>
            </a:r>
            <a:r>
              <a:rPr lang="it-IT" dirty="0"/>
              <a:t>: è la disciplina che studia genomi completi</a:t>
            </a:r>
          </a:p>
          <a:p>
            <a:r>
              <a:rPr lang="it-IT" dirty="0" smtClean="0"/>
              <a:t>Dalla </a:t>
            </a:r>
            <a:r>
              <a:rPr lang="it-IT" dirty="0"/>
              <a:t>genomica sono derivate per assonanza numerosi termini che indicano lo studio d’insieme di vari aspetti degli esseri viventi: </a:t>
            </a:r>
            <a:r>
              <a:rPr lang="it-IT" b="1" dirty="0" smtClean="0"/>
              <a:t>Trascrittomica,</a:t>
            </a:r>
            <a:r>
              <a:rPr lang="it-IT" dirty="0" smtClean="0"/>
              <a:t> </a:t>
            </a:r>
            <a:r>
              <a:rPr lang="it-IT" b="1" dirty="0" smtClean="0"/>
              <a:t>Proteomica,</a:t>
            </a:r>
            <a:r>
              <a:rPr lang="it-IT" dirty="0" smtClean="0"/>
              <a:t> </a:t>
            </a:r>
            <a:r>
              <a:rPr lang="it-IT" b="1" dirty="0" smtClean="0"/>
              <a:t>Metabolomica,</a:t>
            </a:r>
            <a:r>
              <a:rPr lang="it-IT" dirty="0" smtClean="0"/>
              <a:t> </a:t>
            </a:r>
            <a:r>
              <a:rPr lang="it-IT" b="1" dirty="0" smtClean="0"/>
              <a:t>Glicosilomica, Farmacogenomica</a:t>
            </a:r>
            <a:r>
              <a:rPr lang="it-IT" dirty="0" smtClean="0"/>
              <a:t> e molte altre</a:t>
            </a:r>
          </a:p>
          <a:p>
            <a:r>
              <a:rPr lang="it-IT" b="1" u="sng" dirty="0" smtClean="0"/>
              <a:t>NECESSITA</a:t>
            </a:r>
            <a:r>
              <a:rPr lang="it-IT" b="1" u="sng" dirty="0"/>
              <a:t>’ di un SISTEMA di ARCHIVIAZIONE e di ritrovamento dei dati facile ed esaustivo</a:t>
            </a:r>
          </a:p>
        </p:txBody>
      </p:sp>
      <p:pic>
        <p:nvPicPr>
          <p:cNvPr id="4" name="Picture 3"/>
          <p:cNvPicPr>
            <a:picLocks noChangeAspect="1"/>
          </p:cNvPicPr>
          <p:nvPr/>
        </p:nvPicPr>
        <p:blipFill>
          <a:blip r:embed="rId2"/>
          <a:stretch>
            <a:fillRect/>
          </a:stretch>
        </p:blipFill>
        <p:spPr>
          <a:xfrm>
            <a:off x="2647950" y="4145721"/>
            <a:ext cx="7707630" cy="2555116"/>
          </a:xfrm>
          <a:prstGeom prst="rect">
            <a:avLst/>
          </a:prstGeom>
        </p:spPr>
      </p:pic>
    </p:spTree>
    <p:extLst>
      <p:ext uri="{BB962C8B-B14F-4D97-AF65-F5344CB8AC3E}">
        <p14:creationId xmlns:p14="http://schemas.microsoft.com/office/powerpoint/2010/main" val="304079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lstStyle/>
          <a:p>
            <a:r>
              <a:rPr lang="it-IT" dirty="0" smtClean="0"/>
              <a:t>GLI OGGETTI DELLA BIOINFORMATICA</a:t>
            </a:r>
            <a:endParaRPr lang="it-IT" dirty="0"/>
          </a:p>
        </p:txBody>
      </p:sp>
      <p:sp>
        <p:nvSpPr>
          <p:cNvPr id="3" name="Content Placeholder 2"/>
          <p:cNvSpPr>
            <a:spLocks noGrp="1"/>
          </p:cNvSpPr>
          <p:nvPr>
            <p:ph idx="1"/>
          </p:nvPr>
        </p:nvSpPr>
        <p:spPr>
          <a:xfrm>
            <a:off x="1341120" y="1673352"/>
            <a:ext cx="4145280" cy="4343400"/>
          </a:xfrm>
        </p:spPr>
        <p:txBody>
          <a:bodyPr/>
          <a:lstStyle/>
          <a:p>
            <a:r>
              <a:rPr lang="it-IT" dirty="0" smtClean="0"/>
              <a:t>Sequenze nucleotidiche</a:t>
            </a:r>
          </a:p>
          <a:p>
            <a:endParaRPr lang="it-IT" dirty="0"/>
          </a:p>
          <a:p>
            <a:endParaRPr lang="it-IT" dirty="0" smtClean="0"/>
          </a:p>
          <a:p>
            <a:r>
              <a:rPr lang="it-IT" dirty="0" smtClean="0"/>
              <a:t>Sequenze proteiche</a:t>
            </a:r>
          </a:p>
          <a:p>
            <a:endParaRPr lang="it-IT" dirty="0"/>
          </a:p>
          <a:p>
            <a:endParaRPr lang="it-IT" dirty="0" smtClean="0"/>
          </a:p>
          <a:p>
            <a:r>
              <a:rPr lang="it-IT" dirty="0" smtClean="0"/>
              <a:t>Strutture di macromolecole</a:t>
            </a:r>
          </a:p>
        </p:txBody>
      </p:sp>
      <p:sp>
        <p:nvSpPr>
          <p:cNvPr id="4" name="TextBox 3"/>
          <p:cNvSpPr txBox="1"/>
          <p:nvPr/>
        </p:nvSpPr>
        <p:spPr>
          <a:xfrm>
            <a:off x="5977890" y="1673352"/>
            <a:ext cx="5806440" cy="2246769"/>
          </a:xfrm>
          <a:prstGeom prst="rect">
            <a:avLst/>
          </a:prstGeom>
          <a:noFill/>
        </p:spPr>
        <p:txBody>
          <a:bodyPr wrap="square" rtlCol="0">
            <a:spAutoFit/>
          </a:bodyPr>
          <a:lstStyle/>
          <a:p>
            <a:r>
              <a:rPr lang="it-IT" sz="1400" dirty="0">
                <a:latin typeface="Courier New" panose="02070309020205020404" pitchFamily="49" charset="0"/>
                <a:cs typeface="Courier New" panose="02070309020205020404" pitchFamily="49" charset="0"/>
              </a:rPr>
              <a:t>&gt;gi|8886401|gb|AF162269.1|</a:t>
            </a:r>
          </a:p>
          <a:p>
            <a:r>
              <a:rPr lang="it-IT" sz="1400" dirty="0" smtClean="0">
                <a:latin typeface="Courier New" panose="02070309020205020404" pitchFamily="49" charset="0"/>
                <a:cs typeface="Courier New" panose="02070309020205020404" pitchFamily="49" charset="0"/>
              </a:rPr>
              <a:t>CCCACTCCTCCATCTCACAAACACTTCTCTATACCCAACAATCCCTTTTACAATCCCTGCTCATTTAGTCAAAATGGTCAAGATTGCTGCTATCATCCTCCTCATGGGCATTCTCGCCAATGCTGCCGCCATCCCTGTCATTTCAACACCCAAATTACAGAGCCAACCGGCGAGGGCGACCGTGGGGACGTGGCCGAC</a:t>
            </a:r>
          </a:p>
          <a:p>
            <a:endParaRPr lang="it-IT" sz="1400" dirty="0" smtClean="0">
              <a:latin typeface="Courier New" panose="02070309020205020404" pitchFamily="49" charset="0"/>
              <a:cs typeface="Courier New" panose="02070309020205020404" pitchFamily="49" charset="0"/>
            </a:endParaRPr>
          </a:p>
          <a:p>
            <a:endParaRPr lang="it-IT" sz="1400" dirty="0">
              <a:latin typeface="Courier New" panose="02070309020205020404" pitchFamily="49" charset="0"/>
              <a:cs typeface="Courier New" panose="02070309020205020404" pitchFamily="49" charset="0"/>
            </a:endParaRPr>
          </a:p>
          <a:p>
            <a:r>
              <a:rPr lang="it-IT" sz="1400" dirty="0">
                <a:latin typeface="Courier New" panose="02070309020205020404" pitchFamily="49" charset="0"/>
                <a:cs typeface="Courier New" panose="02070309020205020404" pitchFamily="49" charset="0"/>
              </a:rPr>
              <a:t>&gt;P25032</a:t>
            </a:r>
          </a:p>
          <a:p>
            <a:r>
              <a:rPr lang="it-IT" sz="1400" dirty="0">
                <a:latin typeface="Courier New" panose="02070309020205020404" pitchFamily="49" charset="0"/>
                <a:cs typeface="Courier New" panose="02070309020205020404" pitchFamily="49" charset="0"/>
              </a:rPr>
              <a:t>MASSSSATSGDDRPPAAGGGTPAQAHAEWAASMHAYYAAAASAAGHPYAWPLPPQAQQHGLVAAGAGAAYGAGAVPHVPPPPAGTRHAHASMAAGVPYMA</a:t>
            </a:r>
          </a:p>
        </p:txBody>
      </p:sp>
      <p:pic>
        <p:nvPicPr>
          <p:cNvPr id="5" name="Picture 4"/>
          <p:cNvPicPr>
            <a:picLocks noChangeAspect="1"/>
          </p:cNvPicPr>
          <p:nvPr/>
        </p:nvPicPr>
        <p:blipFill>
          <a:blip r:embed="rId2"/>
          <a:stretch>
            <a:fillRect/>
          </a:stretch>
        </p:blipFill>
        <p:spPr>
          <a:xfrm>
            <a:off x="7227570" y="4014787"/>
            <a:ext cx="3307080" cy="2480310"/>
          </a:xfrm>
          <a:prstGeom prst="rect">
            <a:avLst/>
          </a:prstGeom>
        </p:spPr>
      </p:pic>
    </p:spTree>
    <p:extLst>
      <p:ext uri="{BB962C8B-B14F-4D97-AF65-F5344CB8AC3E}">
        <p14:creationId xmlns:p14="http://schemas.microsoft.com/office/powerpoint/2010/main" val="426952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LE FUNZIONI FONDAMENTALI DELLA BIOINFORMATICA</a:t>
            </a:r>
            <a:endParaRPr lang="it-IT" dirty="0"/>
          </a:p>
        </p:txBody>
      </p:sp>
      <p:sp>
        <p:nvSpPr>
          <p:cNvPr id="3" name="Content Placeholder 2"/>
          <p:cNvSpPr>
            <a:spLocks noGrp="1"/>
          </p:cNvSpPr>
          <p:nvPr>
            <p:ph idx="1"/>
          </p:nvPr>
        </p:nvSpPr>
        <p:spPr>
          <a:xfrm>
            <a:off x="1341120" y="1776215"/>
            <a:ext cx="5894070" cy="4343400"/>
          </a:xfrm>
        </p:spPr>
        <p:txBody>
          <a:bodyPr/>
          <a:lstStyle/>
          <a:p>
            <a:r>
              <a:rPr lang="it-IT" b="1" u="sng" dirty="0" smtClean="0"/>
              <a:t>Gestione dei dati biologici </a:t>
            </a:r>
            <a:r>
              <a:rPr lang="it-IT" dirty="0" smtClean="0"/>
              <a:t>(organizzazione, mantenimento online, distribuzione...)</a:t>
            </a:r>
          </a:p>
          <a:p>
            <a:endParaRPr lang="it-IT" dirty="0"/>
          </a:p>
          <a:p>
            <a:endParaRPr lang="it-IT" dirty="0" smtClean="0"/>
          </a:p>
          <a:p>
            <a:pPr marL="45720" indent="0">
              <a:buNone/>
            </a:pPr>
            <a:endParaRPr lang="it-IT" dirty="0" smtClean="0"/>
          </a:p>
          <a:p>
            <a:endParaRPr lang="it-IT" dirty="0"/>
          </a:p>
          <a:p>
            <a:endParaRPr lang="it-IT" dirty="0" smtClean="0"/>
          </a:p>
          <a:p>
            <a:r>
              <a:rPr lang="it-IT" b="1" u="sng" dirty="0" smtClean="0"/>
              <a:t>Analisi dei dati biologici </a:t>
            </a:r>
            <a:r>
              <a:rPr lang="it-IT" dirty="0" smtClean="0"/>
              <a:t>(inferenze e predizioni sul significato biologico...)</a:t>
            </a:r>
          </a:p>
          <a:p>
            <a:endParaRPr lang="it-IT" dirty="0"/>
          </a:p>
          <a:p>
            <a:endParaRPr lang="it-IT" dirty="0"/>
          </a:p>
        </p:txBody>
      </p:sp>
      <p:pic>
        <p:nvPicPr>
          <p:cNvPr id="4" name="Picture 3"/>
          <p:cNvPicPr>
            <a:picLocks noChangeAspect="1"/>
          </p:cNvPicPr>
          <p:nvPr/>
        </p:nvPicPr>
        <p:blipFill>
          <a:blip r:embed="rId2"/>
          <a:stretch>
            <a:fillRect/>
          </a:stretch>
        </p:blipFill>
        <p:spPr>
          <a:xfrm>
            <a:off x="7879916" y="4162806"/>
            <a:ext cx="3119554" cy="1952237"/>
          </a:xfrm>
          <a:prstGeom prst="rect">
            <a:avLst/>
          </a:prstGeom>
        </p:spPr>
      </p:pic>
      <p:pic>
        <p:nvPicPr>
          <p:cNvPr id="5" name="Picture 4"/>
          <p:cNvPicPr>
            <a:picLocks noChangeAspect="1"/>
          </p:cNvPicPr>
          <p:nvPr/>
        </p:nvPicPr>
        <p:blipFill>
          <a:blip r:embed="rId3"/>
          <a:stretch>
            <a:fillRect/>
          </a:stretch>
        </p:blipFill>
        <p:spPr>
          <a:xfrm>
            <a:off x="7235190" y="2096262"/>
            <a:ext cx="4122114" cy="1497330"/>
          </a:xfrm>
          <a:prstGeom prst="rect">
            <a:avLst/>
          </a:prstGeom>
        </p:spPr>
      </p:pic>
      <p:pic>
        <p:nvPicPr>
          <p:cNvPr id="7" name="Picture 6"/>
          <p:cNvPicPr>
            <a:picLocks noChangeAspect="1"/>
          </p:cNvPicPr>
          <p:nvPr/>
        </p:nvPicPr>
        <p:blipFill>
          <a:blip r:embed="rId4"/>
          <a:stretch>
            <a:fillRect/>
          </a:stretch>
        </p:blipFill>
        <p:spPr>
          <a:xfrm>
            <a:off x="2946203" y="2622067"/>
            <a:ext cx="2283975" cy="2349957"/>
          </a:xfrm>
          <a:prstGeom prst="rect">
            <a:avLst/>
          </a:prstGeom>
        </p:spPr>
      </p:pic>
    </p:spTree>
    <p:extLst>
      <p:ext uri="{BB962C8B-B14F-4D97-AF65-F5344CB8AC3E}">
        <p14:creationId xmlns:p14="http://schemas.microsoft.com/office/powerpoint/2010/main" val="377566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a:bodyPr>
          <a:lstStyle/>
          <a:p>
            <a:r>
              <a:rPr lang="it-IT" sz="2800" dirty="0" smtClean="0"/>
              <a:t>COMPETENZE NECESSARIE PER LA BIOINFORMATICA</a:t>
            </a:r>
            <a:endParaRPr lang="it-IT" sz="2800" dirty="0"/>
          </a:p>
        </p:txBody>
      </p:sp>
      <p:sp>
        <p:nvSpPr>
          <p:cNvPr id="3" name="Content Placeholder 2"/>
          <p:cNvSpPr>
            <a:spLocks noGrp="1"/>
          </p:cNvSpPr>
          <p:nvPr>
            <p:ph idx="1"/>
          </p:nvPr>
        </p:nvSpPr>
        <p:spPr>
          <a:xfrm>
            <a:off x="1341120" y="1376165"/>
            <a:ext cx="10088880" cy="4343400"/>
          </a:xfrm>
        </p:spPr>
        <p:txBody>
          <a:bodyPr/>
          <a:lstStyle/>
          <a:p>
            <a:r>
              <a:rPr lang="it-IT" dirty="0" smtClean="0"/>
              <a:t>E’ necessario conoscere l’informatica pura?</a:t>
            </a:r>
          </a:p>
          <a:p>
            <a:r>
              <a:rPr lang="it-IT" dirty="0" smtClean="0"/>
              <a:t>E’ necessario conoscere i linguaggi di programmazione (Perl, Python, C++, ecc.)?</a:t>
            </a:r>
          </a:p>
          <a:p>
            <a:r>
              <a:rPr lang="it-IT" dirty="0" smtClean="0"/>
              <a:t>E’ necessario saper utilizzare sistemi operativi diversi (Unix, Winows, Linux)?</a:t>
            </a:r>
          </a:p>
          <a:p>
            <a:endParaRPr lang="it-IT" dirty="0"/>
          </a:p>
          <a:p>
            <a:pPr marL="45720" indent="0" algn="ctr">
              <a:buNone/>
            </a:pPr>
            <a:r>
              <a:rPr lang="it-IT" b="1" u="sng" dirty="0" smtClean="0"/>
              <a:t>No, sono conoscenze utili ma non necessarie</a:t>
            </a:r>
          </a:p>
          <a:p>
            <a:pPr marL="45720" indent="0" algn="ctr">
              <a:buNone/>
            </a:pPr>
            <a:endParaRPr lang="it-IT" b="1" u="sng" dirty="0"/>
          </a:p>
          <a:p>
            <a:pPr marL="45720" indent="0">
              <a:buNone/>
            </a:pPr>
            <a:r>
              <a:rPr lang="it-IT" dirty="0" smtClean="0"/>
              <a:t>E’ piuttosto fondamentale </a:t>
            </a:r>
            <a:r>
              <a:rPr lang="it-IT" b="1" u="sng" dirty="0" smtClean="0"/>
              <a:t>avere conoscenze biologiche</a:t>
            </a:r>
            <a:r>
              <a:rPr lang="it-IT" dirty="0" smtClean="0"/>
              <a:t>, sapere </a:t>
            </a:r>
            <a:r>
              <a:rPr lang="it-IT" b="1" u="sng" dirty="0" smtClean="0"/>
              <a:t>dove e come sono archiviati i dati biologici</a:t>
            </a:r>
            <a:r>
              <a:rPr lang="it-IT" dirty="0" smtClean="0"/>
              <a:t>, essere in grado di recuperarli con </a:t>
            </a:r>
            <a:r>
              <a:rPr lang="it-IT" b="1" u="sng" dirty="0" smtClean="0"/>
              <a:t>ricerche anche complesse</a:t>
            </a:r>
            <a:r>
              <a:rPr lang="it-IT" dirty="0" smtClean="0"/>
              <a:t> e di analizzarli tramite i molti </a:t>
            </a:r>
            <a:r>
              <a:rPr lang="it-IT" b="1" u="sng" dirty="0" smtClean="0"/>
              <a:t>tool pubblicamante disponibili</a:t>
            </a:r>
          </a:p>
          <a:p>
            <a:endParaRPr lang="it-IT" dirty="0"/>
          </a:p>
          <a:p>
            <a:endParaRPr lang="it-IT" dirty="0"/>
          </a:p>
        </p:txBody>
      </p:sp>
    </p:spTree>
    <p:extLst>
      <p:ext uri="{BB962C8B-B14F-4D97-AF65-F5344CB8AC3E}">
        <p14:creationId xmlns:p14="http://schemas.microsoft.com/office/powerpoint/2010/main" val="99404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27736"/>
          </a:xfrm>
        </p:spPr>
        <p:txBody>
          <a:bodyPr/>
          <a:lstStyle/>
          <a:p>
            <a:r>
              <a:rPr lang="it-IT" dirty="0" smtClean="0"/>
              <a:t>CALENDARIO DELLE LEZIONI (MARZO)</a:t>
            </a:r>
            <a:endParaRPr lang="it-IT" dirty="0"/>
          </a:p>
        </p:txBody>
      </p:sp>
      <p:sp>
        <p:nvSpPr>
          <p:cNvPr id="3" name="Content Placeholder 2"/>
          <p:cNvSpPr>
            <a:spLocks noGrp="1"/>
          </p:cNvSpPr>
          <p:nvPr>
            <p:ph idx="1"/>
          </p:nvPr>
        </p:nvSpPr>
        <p:spPr>
          <a:xfrm>
            <a:off x="1341120" y="1484165"/>
            <a:ext cx="9509760" cy="4580303"/>
          </a:xfrm>
        </p:spPr>
        <p:txBody>
          <a:bodyPr>
            <a:normAutofit fontScale="92500" lnSpcReduction="10000"/>
          </a:bodyPr>
          <a:lstStyle/>
          <a:p>
            <a:r>
              <a:rPr lang="it-IT" b="1" dirty="0" smtClean="0"/>
              <a:t>Martedì 5/3 –&gt; 14-16 (Aula emiciclo, edificio Q)</a:t>
            </a:r>
          </a:p>
          <a:p>
            <a:r>
              <a:rPr lang="it-IT" b="1" dirty="0" smtClean="0"/>
              <a:t>Mercoledì 6/3 -&gt; 14-16 </a:t>
            </a:r>
            <a:r>
              <a:rPr lang="it-IT" b="1" dirty="0"/>
              <a:t>(Aula emiciclo, edificio Q</a:t>
            </a:r>
            <a:r>
              <a:rPr lang="it-IT" b="1" dirty="0" smtClean="0"/>
              <a:t>)</a:t>
            </a:r>
          </a:p>
          <a:p>
            <a:r>
              <a:rPr lang="it-IT" b="1" dirty="0" smtClean="0"/>
              <a:t>Venerdì 8/3 -&gt; </a:t>
            </a:r>
            <a:r>
              <a:rPr lang="it-IT" b="1" dirty="0"/>
              <a:t>9-11 (Aula emiciclo, edificio Q</a:t>
            </a:r>
            <a:r>
              <a:rPr lang="it-IT" b="1" dirty="0" smtClean="0"/>
              <a:t>)</a:t>
            </a:r>
          </a:p>
          <a:p>
            <a:r>
              <a:rPr lang="it-IT" b="1" dirty="0" smtClean="0"/>
              <a:t>Lunedì 11/3  -&gt; 14-16 (Aula 2 A, edificio H2bis)</a:t>
            </a:r>
          </a:p>
          <a:p>
            <a:r>
              <a:rPr lang="it-IT" b="1" dirty="0" smtClean="0"/>
              <a:t>Mercoledì 13/3 -&gt; 14-16 (Aula emiciclo, edificio Q)</a:t>
            </a:r>
          </a:p>
          <a:p>
            <a:r>
              <a:rPr lang="it-IT" b="1" dirty="0" smtClean="0"/>
              <a:t>Venerdì 15/3 -&gt; </a:t>
            </a:r>
            <a:r>
              <a:rPr lang="it-IT" b="1" dirty="0"/>
              <a:t>9-11 (Aula emiciclo, edificio Q</a:t>
            </a:r>
            <a:r>
              <a:rPr lang="it-IT" b="1" dirty="0" smtClean="0"/>
              <a:t>)</a:t>
            </a:r>
          </a:p>
          <a:p>
            <a:r>
              <a:rPr lang="it-IT" b="1" dirty="0" smtClean="0"/>
              <a:t>Mercoledì 20/3 -&gt; 14-16 (Aula 2 A, edificio H2bis)</a:t>
            </a:r>
          </a:p>
          <a:p>
            <a:r>
              <a:rPr lang="it-IT" b="1" dirty="0" smtClean="0"/>
              <a:t>Venerdì 22/3 -&gt; 9-11 (Aula A, edificio A)</a:t>
            </a:r>
          </a:p>
          <a:p>
            <a:r>
              <a:rPr lang="it-IT" b="1" dirty="0" smtClean="0"/>
              <a:t>Mercoledì 27/3 -&gt; 14-16 (Aula 2 A, edificio H2bis)</a:t>
            </a:r>
          </a:p>
          <a:p>
            <a:r>
              <a:rPr lang="it-IT" b="1" dirty="0" smtClean="0"/>
              <a:t>Venerdì 29/3 -&gt; 9-11 (aula A, edificio A)</a:t>
            </a:r>
            <a:endParaRPr lang="it-IT" b="1" dirty="0" smtClean="0"/>
          </a:p>
          <a:p>
            <a:endParaRPr lang="it-IT" b="1" dirty="0"/>
          </a:p>
        </p:txBody>
      </p:sp>
    </p:spTree>
    <p:extLst>
      <p:ext uri="{BB962C8B-B14F-4D97-AF65-F5344CB8AC3E}">
        <p14:creationId xmlns:p14="http://schemas.microsoft.com/office/powerpoint/2010/main" val="247085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TESTI DI RIFERIMENTO</a:t>
            </a:r>
            <a:endParaRPr lang="it-IT" dirty="0"/>
          </a:p>
        </p:txBody>
      </p:sp>
      <p:sp>
        <p:nvSpPr>
          <p:cNvPr id="3" name="Content Placeholder 2"/>
          <p:cNvSpPr>
            <a:spLocks noGrp="1"/>
          </p:cNvSpPr>
          <p:nvPr>
            <p:ph idx="1"/>
          </p:nvPr>
        </p:nvSpPr>
        <p:spPr/>
        <p:txBody>
          <a:bodyPr>
            <a:normAutofit lnSpcReduction="10000"/>
          </a:bodyPr>
          <a:lstStyle/>
          <a:p>
            <a:pPr marL="45720" indent="0">
              <a:buNone/>
            </a:pPr>
            <a:r>
              <a:rPr lang="it-IT" dirty="0" smtClean="0"/>
              <a:t>La bioinformatica è una materia in rapidissima evoluzione, pertanto i libri di testo possono diventare rapidamente obsoleti. Tenete sempre come riferimento le slides affrontate a lezione.</a:t>
            </a:r>
          </a:p>
          <a:p>
            <a:r>
              <a:rPr lang="it-IT" dirty="0" smtClean="0"/>
              <a:t>Pascarella</a:t>
            </a:r>
            <a:r>
              <a:rPr lang="it-IT" dirty="0"/>
              <a:t>, Paiardini. </a:t>
            </a:r>
            <a:r>
              <a:rPr lang="it-IT" b="1" dirty="0"/>
              <a:t>Bioinformatica: dalla sequenza alla struttura delle proteine</a:t>
            </a:r>
            <a:r>
              <a:rPr lang="it-IT" dirty="0"/>
              <a:t>. </a:t>
            </a:r>
            <a:r>
              <a:rPr lang="it-IT" dirty="0" smtClean="0"/>
              <a:t>Zanichelli</a:t>
            </a:r>
          </a:p>
          <a:p>
            <a:r>
              <a:rPr lang="it-IT" dirty="0" smtClean="0"/>
              <a:t>Valle</a:t>
            </a:r>
            <a:r>
              <a:rPr lang="it-IT" dirty="0"/>
              <a:t>, </a:t>
            </a:r>
            <a:r>
              <a:rPr lang="it-IT" dirty="0" smtClean="0"/>
              <a:t>Helmer Citterich</a:t>
            </a:r>
            <a:r>
              <a:rPr lang="it-IT" dirty="0"/>
              <a:t>, Attimonelli, Pesole. </a:t>
            </a:r>
            <a:r>
              <a:rPr lang="it-IT" b="1" dirty="0"/>
              <a:t>Introduzione alla Bioinformatica</a:t>
            </a:r>
            <a:r>
              <a:rPr lang="it-IT" dirty="0"/>
              <a:t>. </a:t>
            </a:r>
            <a:r>
              <a:rPr lang="it-IT" dirty="0" smtClean="0"/>
              <a:t>Zanichelli</a:t>
            </a:r>
          </a:p>
          <a:p>
            <a:r>
              <a:rPr lang="it-IT" dirty="0" smtClean="0"/>
              <a:t>Raymer</a:t>
            </a:r>
            <a:r>
              <a:rPr lang="it-IT" dirty="0"/>
              <a:t>. </a:t>
            </a:r>
            <a:r>
              <a:rPr lang="it-IT" b="1" dirty="0"/>
              <a:t>Fondamenti di Bioinformatica</a:t>
            </a:r>
            <a:r>
              <a:rPr lang="it-IT" dirty="0"/>
              <a:t>. </a:t>
            </a:r>
            <a:r>
              <a:rPr lang="it-IT" dirty="0" smtClean="0"/>
              <a:t>Pearson</a:t>
            </a:r>
          </a:p>
          <a:p>
            <a:r>
              <a:rPr lang="it-IT" dirty="0" smtClean="0"/>
              <a:t>Mount </a:t>
            </a:r>
            <a:r>
              <a:rPr lang="it-IT" dirty="0"/>
              <a:t>D. Bioinformatics. </a:t>
            </a:r>
            <a:r>
              <a:rPr lang="it-IT" b="1" dirty="0"/>
              <a:t>Sequence and Genome Analysis</a:t>
            </a:r>
            <a:r>
              <a:rPr lang="it-IT" dirty="0"/>
              <a:t>. Second Edition. CSHL </a:t>
            </a:r>
            <a:r>
              <a:rPr lang="it-IT" dirty="0" smtClean="0"/>
              <a:t>Press</a:t>
            </a:r>
          </a:p>
          <a:p>
            <a:r>
              <a:rPr lang="it-IT" dirty="0" err="1" smtClean="0"/>
              <a:t>Helmer</a:t>
            </a:r>
            <a:r>
              <a:rPr lang="it-IT" dirty="0" smtClean="0"/>
              <a:t> </a:t>
            </a:r>
            <a:r>
              <a:rPr lang="it-IT" dirty="0" err="1" smtClean="0"/>
              <a:t>Citterich</a:t>
            </a:r>
            <a:r>
              <a:rPr lang="it-IT" dirty="0" smtClean="0"/>
              <a:t>, </a:t>
            </a:r>
            <a:r>
              <a:rPr lang="it-IT" dirty="0"/>
              <a:t>F</a:t>
            </a:r>
            <a:r>
              <a:rPr lang="it-IT" dirty="0" smtClean="0"/>
              <a:t>erré, pavesi, </a:t>
            </a:r>
            <a:r>
              <a:rPr lang="it-IT" dirty="0" err="1" smtClean="0"/>
              <a:t>Romualdi</a:t>
            </a:r>
            <a:r>
              <a:rPr lang="it-IT" dirty="0" smtClean="0"/>
              <a:t>, Pesole. </a:t>
            </a:r>
            <a:r>
              <a:rPr lang="it-IT" b="1" dirty="0" smtClean="0"/>
              <a:t>Fondamenti di Bioinformatica</a:t>
            </a:r>
            <a:r>
              <a:rPr lang="it-IT" dirty="0" smtClean="0"/>
              <a:t>. Zanichelli</a:t>
            </a:r>
            <a:endParaRPr lang="it-IT" dirty="0" smtClean="0"/>
          </a:p>
        </p:txBody>
      </p:sp>
    </p:spTree>
    <p:extLst>
      <p:ext uri="{BB962C8B-B14F-4D97-AF65-F5344CB8AC3E}">
        <p14:creationId xmlns:p14="http://schemas.microsoft.com/office/powerpoint/2010/main" val="337418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97606"/>
          </a:xfrm>
        </p:spPr>
        <p:txBody>
          <a:bodyPr/>
          <a:lstStyle/>
          <a:p>
            <a:r>
              <a:rPr lang="it-IT" dirty="0" smtClean="0"/>
              <a:t>TESTI DI RIFERIMENTO (II)</a:t>
            </a:r>
            <a:endParaRPr lang="it-IT" dirty="0"/>
          </a:p>
        </p:txBody>
      </p:sp>
      <p:sp>
        <p:nvSpPr>
          <p:cNvPr id="3" name="Content Placeholder 2"/>
          <p:cNvSpPr>
            <a:spLocks noGrp="1"/>
          </p:cNvSpPr>
          <p:nvPr>
            <p:ph idx="1"/>
          </p:nvPr>
        </p:nvSpPr>
        <p:spPr>
          <a:xfrm>
            <a:off x="1341120" y="1559052"/>
            <a:ext cx="9509760" cy="4343400"/>
          </a:xfrm>
        </p:spPr>
        <p:txBody>
          <a:bodyPr>
            <a:normAutofit/>
          </a:bodyPr>
          <a:lstStyle/>
          <a:p>
            <a:pPr marL="45720" indent="0">
              <a:buNone/>
            </a:pPr>
            <a:r>
              <a:rPr lang="it-IT" dirty="0" smtClean="0"/>
              <a:t>Grazie ad una convenzione con il nostro ateneo, è possibile accedere gratuitamente ai seguenti e-book pubblicati da Wiley dalla rete </a:t>
            </a:r>
            <a:r>
              <a:rPr lang="it-IT" dirty="0"/>
              <a:t>universitaria UNITS, tramite questo link: </a:t>
            </a:r>
            <a:r>
              <a:rPr lang="it-IT" dirty="0">
                <a:hlinkClick r:id="rId2"/>
              </a:rPr>
              <a:t>http://</a:t>
            </a:r>
            <a:r>
              <a:rPr lang="it-IT" dirty="0" smtClean="0">
                <a:hlinkClick r:id="rId2"/>
              </a:rPr>
              <a:t>olabout.wiley.com/WileyCDA/Section/id-816126.html</a:t>
            </a:r>
            <a:endParaRPr lang="it-IT" dirty="0" smtClean="0"/>
          </a:p>
          <a:p>
            <a:pPr marL="45720" indent="0">
              <a:buNone/>
            </a:pPr>
            <a:r>
              <a:rPr lang="it-IT" dirty="0" smtClean="0"/>
              <a:t>Alcuni testi di interesse:</a:t>
            </a:r>
          </a:p>
          <a:p>
            <a:r>
              <a:rPr lang="en-US" b="1" dirty="0" smtClean="0"/>
              <a:t>Bioinformatics </a:t>
            </a:r>
            <a:r>
              <a:rPr lang="en-US" b="1" dirty="0"/>
              <a:t>and Functional Genomics, Second </a:t>
            </a:r>
            <a:r>
              <a:rPr lang="en-US" b="1" dirty="0" smtClean="0"/>
              <a:t>Edition </a:t>
            </a:r>
            <a:r>
              <a:rPr lang="en-US" dirty="0" smtClean="0"/>
              <a:t>(</a:t>
            </a:r>
            <a:r>
              <a:rPr lang="en-US" dirty="0" err="1" smtClean="0"/>
              <a:t>ottima</a:t>
            </a:r>
            <a:r>
              <a:rPr lang="en-US" dirty="0" smtClean="0"/>
              <a:t> </a:t>
            </a:r>
            <a:r>
              <a:rPr lang="en-US" dirty="0" err="1" smtClean="0"/>
              <a:t>sovrapposizione</a:t>
            </a:r>
            <a:r>
              <a:rPr lang="en-US" dirty="0" smtClean="0"/>
              <a:t> con </a:t>
            </a:r>
            <a:r>
              <a:rPr lang="en-US" dirty="0" err="1" smtClean="0"/>
              <a:t>quanto</a:t>
            </a:r>
            <a:r>
              <a:rPr lang="en-US" dirty="0" smtClean="0"/>
              <a:t> </a:t>
            </a:r>
            <a:r>
              <a:rPr lang="en-US" dirty="0" err="1" smtClean="0"/>
              <a:t>vedremo</a:t>
            </a:r>
            <a:r>
              <a:rPr lang="en-US" dirty="0" smtClean="0"/>
              <a:t> a </a:t>
            </a:r>
            <a:r>
              <a:rPr lang="en-US" dirty="0" err="1" smtClean="0"/>
              <a:t>lezione</a:t>
            </a:r>
            <a:r>
              <a:rPr lang="en-US" dirty="0" smtClean="0"/>
              <a:t>)</a:t>
            </a:r>
          </a:p>
          <a:p>
            <a:r>
              <a:rPr lang="en-US" dirty="0">
                <a:hlinkClick r:id="rId3"/>
              </a:rPr>
              <a:t>https://</a:t>
            </a:r>
            <a:r>
              <a:rPr lang="en-US" dirty="0" smtClean="0">
                <a:hlinkClick r:id="rId3"/>
              </a:rPr>
              <a:t>onlinelibrary.wiley.com/doi/book/10.1002/9780470451496</a:t>
            </a:r>
            <a:r>
              <a:rPr lang="en-US" dirty="0" smtClean="0"/>
              <a:t> </a:t>
            </a:r>
            <a:endParaRPr lang="en-US" dirty="0" smtClean="0"/>
          </a:p>
          <a:p>
            <a:r>
              <a:rPr lang="it-IT" b="1" dirty="0"/>
              <a:t>Bioinformatics and Molecular </a:t>
            </a:r>
            <a:r>
              <a:rPr lang="it-IT" b="1" dirty="0" smtClean="0"/>
              <a:t>Evolution </a:t>
            </a:r>
            <a:r>
              <a:rPr lang="it-IT" dirty="0" smtClean="0"/>
              <a:t>(per approfondimento su metodi di analisi filogenetica</a:t>
            </a:r>
            <a:r>
              <a:rPr lang="it-IT" dirty="0" smtClean="0"/>
              <a:t>)</a:t>
            </a:r>
          </a:p>
          <a:p>
            <a:r>
              <a:rPr lang="it-IT" dirty="0">
                <a:hlinkClick r:id="rId4"/>
              </a:rPr>
              <a:t>https://</a:t>
            </a:r>
            <a:r>
              <a:rPr lang="it-IT" dirty="0" smtClean="0">
                <a:hlinkClick r:id="rId4"/>
              </a:rPr>
              <a:t>onlinelibrary.wiley.com/doi/book/10.1002/9781118697078</a:t>
            </a:r>
            <a:r>
              <a:rPr lang="it-IT" dirty="0" smtClean="0"/>
              <a:t> </a:t>
            </a:r>
            <a:endParaRPr lang="it-IT" dirty="0" smtClean="0"/>
          </a:p>
          <a:p>
            <a:endParaRPr lang="it-IT" dirty="0"/>
          </a:p>
        </p:txBody>
      </p:sp>
    </p:spTree>
    <p:extLst>
      <p:ext uri="{BB962C8B-B14F-4D97-AF65-F5344CB8AC3E}">
        <p14:creationId xmlns:p14="http://schemas.microsoft.com/office/powerpoint/2010/main" val="277573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MATERIALE DIDATTICO</a:t>
            </a:r>
            <a:endParaRPr lang="it-IT" dirty="0"/>
          </a:p>
        </p:txBody>
      </p:sp>
      <p:sp>
        <p:nvSpPr>
          <p:cNvPr id="3" name="Content Placeholder 2"/>
          <p:cNvSpPr>
            <a:spLocks noGrp="1"/>
          </p:cNvSpPr>
          <p:nvPr>
            <p:ph idx="1"/>
          </p:nvPr>
        </p:nvSpPr>
        <p:spPr/>
        <p:txBody>
          <a:bodyPr>
            <a:normAutofit/>
          </a:bodyPr>
          <a:lstStyle/>
          <a:p>
            <a:r>
              <a:rPr lang="it-IT" sz="2400" dirty="0" smtClean="0"/>
              <a:t>Le </a:t>
            </a:r>
            <a:r>
              <a:rPr lang="it-IT" sz="2400" dirty="0" err="1" smtClean="0"/>
              <a:t>slides</a:t>
            </a:r>
            <a:r>
              <a:rPr lang="it-IT" sz="2400" dirty="0" smtClean="0"/>
              <a:t> viste a lezione verranno caricate sulla piattaforma Moodle2</a:t>
            </a:r>
          </a:p>
          <a:p>
            <a:r>
              <a:rPr lang="it-IT" sz="2400" dirty="0" smtClean="0"/>
              <a:t>Eventuale materiale aggiuntivo (articoli di approfondimento) saranno caricati sempre su Moodle2</a:t>
            </a:r>
          </a:p>
          <a:p>
            <a:r>
              <a:rPr lang="it-IT" sz="2400" dirty="0" smtClean="0"/>
              <a:t>Link ai </a:t>
            </a:r>
            <a:r>
              <a:rPr lang="it-IT" sz="2400" dirty="0" err="1" smtClean="0"/>
              <a:t>tools</a:t>
            </a:r>
            <a:r>
              <a:rPr lang="it-IT" sz="2400" dirty="0" smtClean="0"/>
              <a:t> </a:t>
            </a:r>
            <a:r>
              <a:rPr lang="it-IT" sz="2400" dirty="0" err="1" smtClean="0"/>
              <a:t>bioinformatici</a:t>
            </a:r>
            <a:r>
              <a:rPr lang="it-IT" sz="2400" dirty="0" smtClean="0"/>
              <a:t> visti a lezione, database e altre risorse di interesse sarann</a:t>
            </a:r>
            <a:r>
              <a:rPr lang="it-IT" sz="2400" dirty="0" smtClean="0"/>
              <a:t>o sempre accessibili da link inseriti nelle </a:t>
            </a:r>
            <a:r>
              <a:rPr lang="it-IT" sz="2400" dirty="0" err="1" smtClean="0"/>
              <a:t>slides</a:t>
            </a:r>
            <a:endParaRPr lang="it-IT" sz="2400" dirty="0"/>
          </a:p>
        </p:txBody>
      </p:sp>
    </p:spTree>
    <p:extLst>
      <p:ext uri="{BB962C8B-B14F-4D97-AF65-F5344CB8AC3E}">
        <p14:creationId xmlns:p14="http://schemas.microsoft.com/office/powerpoint/2010/main" val="345663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MODALITA’ DI ESAME</a:t>
            </a:r>
            <a:endParaRPr lang="it-IT" dirty="0"/>
          </a:p>
        </p:txBody>
      </p:sp>
      <p:sp>
        <p:nvSpPr>
          <p:cNvPr id="3" name="Content Placeholder 2"/>
          <p:cNvSpPr>
            <a:spLocks noGrp="1"/>
          </p:cNvSpPr>
          <p:nvPr>
            <p:ph idx="1"/>
          </p:nvPr>
        </p:nvSpPr>
        <p:spPr/>
        <p:txBody>
          <a:bodyPr>
            <a:normAutofit fontScale="92500"/>
          </a:bodyPr>
          <a:lstStyle/>
          <a:p>
            <a:r>
              <a:rPr lang="it-IT" sz="2400" dirty="0" smtClean="0"/>
              <a:t>Test a risposte </a:t>
            </a:r>
            <a:r>
              <a:rPr lang="it-IT" sz="2400" dirty="0" smtClean="0"/>
              <a:t>multiple. </a:t>
            </a:r>
            <a:r>
              <a:rPr lang="it-IT" sz="2400" dirty="0" smtClean="0"/>
              <a:t>4 risposte possibili, nessuna penalità per risposte sbagliate</a:t>
            </a:r>
            <a:r>
              <a:rPr lang="it-IT" sz="2400" dirty="0" smtClean="0"/>
              <a:t>. Valuteremo la possibilità di accompagnare questo test ad una parte pratica.</a:t>
            </a:r>
            <a:endParaRPr lang="it-IT" sz="2400" dirty="0" smtClean="0"/>
          </a:p>
          <a:p>
            <a:r>
              <a:rPr lang="it-IT" sz="2400" dirty="0" smtClean="0"/>
              <a:t>Verranno caricate su </a:t>
            </a:r>
            <a:r>
              <a:rPr lang="it-IT" sz="2400" dirty="0" err="1" smtClean="0"/>
              <a:t>Moodle</a:t>
            </a:r>
            <a:r>
              <a:rPr lang="it-IT" sz="2400" dirty="0" smtClean="0"/>
              <a:t> delle domande di esempio</a:t>
            </a:r>
          </a:p>
          <a:p>
            <a:r>
              <a:rPr lang="it-IT" sz="2400" dirty="0" smtClean="0"/>
              <a:t>Esame </a:t>
            </a:r>
            <a:r>
              <a:rPr lang="it-IT" sz="2400" dirty="0" smtClean="0"/>
              <a:t>orale </a:t>
            </a:r>
            <a:r>
              <a:rPr lang="it-IT" sz="2400" dirty="0" smtClean="0"/>
              <a:t>in casi particolari (laurea imminente? Malanni vari? possibile </a:t>
            </a:r>
            <a:r>
              <a:rPr lang="it-IT" sz="2400" dirty="0" smtClean="0"/>
              <a:t>anche in appelli successivi con pochi iscritti</a:t>
            </a:r>
            <a:r>
              <a:rPr lang="it-IT" sz="2400" dirty="0" smtClean="0"/>
              <a:t>)</a:t>
            </a:r>
            <a:endParaRPr lang="it-IT" sz="2400" dirty="0" smtClean="0"/>
          </a:p>
          <a:p>
            <a:r>
              <a:rPr lang="it-IT" sz="2400" dirty="0" smtClean="0"/>
              <a:t>Possibilità di integrare l’esame con una breve </a:t>
            </a:r>
            <a:r>
              <a:rPr lang="it-IT" sz="2400" dirty="0" smtClean="0"/>
              <a:t>relazione per voti vicini alla sufficienza (16/17) o per i 29. Questi casi saranno segnalati con un asterisco in sede di comunicazione dei risultati</a:t>
            </a:r>
            <a:endParaRPr lang="it-IT" sz="2400" dirty="0" smtClean="0"/>
          </a:p>
          <a:p>
            <a:r>
              <a:rPr lang="it-IT" sz="2400" dirty="0" smtClean="0"/>
              <a:t>Il docente è disposto a venire incontro alle esigenze degli studenti in questo senso</a:t>
            </a:r>
            <a:endParaRPr lang="it-IT" sz="2400" dirty="0"/>
          </a:p>
        </p:txBody>
      </p:sp>
    </p:spTree>
    <p:extLst>
      <p:ext uri="{BB962C8B-B14F-4D97-AF65-F5344CB8AC3E}">
        <p14:creationId xmlns:p14="http://schemas.microsoft.com/office/powerpoint/2010/main" val="328139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DIFFICOLTA’ </a:t>
            </a:r>
            <a:r>
              <a:rPr lang="it-IT" dirty="0" smtClean="0"/>
              <a:t>DELL’ESAME?</a:t>
            </a:r>
            <a:endParaRPr lang="en-US" dirty="0"/>
          </a:p>
        </p:txBody>
      </p:sp>
      <p:graphicFrame>
        <p:nvGraphicFramePr>
          <p:cNvPr id="5" name="Grafico 4"/>
          <p:cNvGraphicFramePr>
            <a:graphicFrameLocks/>
          </p:cNvGraphicFramePr>
          <p:nvPr>
            <p:extLst>
              <p:ext uri="{D42A27DB-BD31-4B8C-83A1-F6EECF244321}">
                <p14:modId xmlns:p14="http://schemas.microsoft.com/office/powerpoint/2010/main" val="1028744887"/>
              </p:ext>
            </p:extLst>
          </p:nvPr>
        </p:nvGraphicFramePr>
        <p:xfrm>
          <a:off x="2552626" y="2159127"/>
          <a:ext cx="6498167" cy="33718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402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2237</Words>
  <Application>Microsoft Office PowerPoint</Application>
  <PresentationFormat>Widescreen</PresentationFormat>
  <Paragraphs>175</Paragraphs>
  <Slides>35</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35</vt:i4>
      </vt:variant>
    </vt:vector>
  </HeadingPairs>
  <TitlesOfParts>
    <vt:vector size="39" baseType="lpstr">
      <vt:lpstr>Arial</vt:lpstr>
      <vt:lpstr>Century Gothic</vt:lpstr>
      <vt:lpstr>Courier New</vt:lpstr>
      <vt:lpstr>Sheer Green 16x9</vt:lpstr>
      <vt:lpstr>INTRODUZIONE AL CORSO</vt:lpstr>
      <vt:lpstr>PROGRAMMA DEL CORSO</vt:lpstr>
      <vt:lpstr>PROGRAMMA DEL CORSO</vt:lpstr>
      <vt:lpstr>CALENDARIO DELLE LEZIONI (MARZO)</vt:lpstr>
      <vt:lpstr>TESTI DI RIFERIMENTO</vt:lpstr>
      <vt:lpstr>TESTI DI RIFERIMENTO (II)</vt:lpstr>
      <vt:lpstr>MATERIALE DIDATTICO</vt:lpstr>
      <vt:lpstr>MODALITA’ DI ESAME</vt:lpstr>
      <vt:lpstr>DIFFICOLTA’ DELL’ESAME?</vt:lpstr>
      <vt:lpstr>LEZIONE 1 La Bioinformatica nel contesto della Biologia, della Genetica e della Biologia Molecolare</vt:lpstr>
      <vt:lpstr>Presentazione standard di PowerPoint</vt:lpstr>
      <vt:lpstr>Presentazione standard di PowerPoint</vt:lpstr>
      <vt:lpstr>Ma chi è e che cosa fa un bioinformatico?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BIOLOGIA COMPUTAZIONALE</vt:lpstr>
      <vt:lpstr>GENOMICA E «PROGETTI GENOMA»</vt:lpstr>
      <vt:lpstr>Presentazione standard di PowerPoint</vt:lpstr>
      <vt:lpstr>Presentazione standard di PowerPoint</vt:lpstr>
      <vt:lpstr>ERA POST-GENOMICA</vt:lpstr>
      <vt:lpstr>IL CONCETTO DI «-OMICA»</vt:lpstr>
      <vt:lpstr>GLI OGGETTI DELLA BIOINFORMATICA</vt:lpstr>
      <vt:lpstr>LE FUNZIONI FONDAMENTALI DELLA BIOINFORMATICA</vt:lpstr>
      <vt:lpstr>COMPETENZE NECESSARIE PER LA BIOINFORMATICA</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2019-02-27T13:50:22Z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