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7" r:id="rId3"/>
  </p:sldMasterIdLst>
  <p:notesMasterIdLst>
    <p:notesMasterId r:id="rId59"/>
  </p:notesMasterIdLst>
  <p:sldIdLst>
    <p:sldId id="257" r:id="rId4"/>
    <p:sldId id="295" r:id="rId5"/>
    <p:sldId id="296" r:id="rId6"/>
    <p:sldId id="299" r:id="rId7"/>
    <p:sldId id="297" r:id="rId8"/>
    <p:sldId id="271" r:id="rId9"/>
    <p:sldId id="294" r:id="rId10"/>
    <p:sldId id="302" r:id="rId11"/>
    <p:sldId id="306" r:id="rId12"/>
    <p:sldId id="311" r:id="rId13"/>
    <p:sldId id="301" r:id="rId14"/>
    <p:sldId id="303" r:id="rId15"/>
    <p:sldId id="304" r:id="rId16"/>
    <p:sldId id="307" r:id="rId17"/>
    <p:sldId id="308" r:id="rId18"/>
    <p:sldId id="309" r:id="rId19"/>
    <p:sldId id="312" r:id="rId20"/>
    <p:sldId id="313" r:id="rId21"/>
    <p:sldId id="314" r:id="rId22"/>
    <p:sldId id="325" r:id="rId23"/>
    <p:sldId id="330" r:id="rId24"/>
    <p:sldId id="331" r:id="rId25"/>
    <p:sldId id="326" r:id="rId26"/>
    <p:sldId id="327" r:id="rId27"/>
    <p:sldId id="328" r:id="rId28"/>
    <p:sldId id="329" r:id="rId29"/>
    <p:sldId id="305" r:id="rId30"/>
    <p:sldId id="322" r:id="rId31"/>
    <p:sldId id="323" r:id="rId32"/>
    <p:sldId id="324" r:id="rId33"/>
    <p:sldId id="332" r:id="rId34"/>
    <p:sldId id="333" r:id="rId35"/>
    <p:sldId id="310" r:id="rId36"/>
    <p:sldId id="334" r:id="rId37"/>
    <p:sldId id="315" r:id="rId38"/>
    <p:sldId id="335" r:id="rId39"/>
    <p:sldId id="336" r:id="rId40"/>
    <p:sldId id="337" r:id="rId41"/>
    <p:sldId id="338" r:id="rId42"/>
    <p:sldId id="339" r:id="rId43"/>
    <p:sldId id="340" r:id="rId44"/>
    <p:sldId id="341" r:id="rId45"/>
    <p:sldId id="342" r:id="rId46"/>
    <p:sldId id="318" r:id="rId47"/>
    <p:sldId id="348" r:id="rId48"/>
    <p:sldId id="347" r:id="rId49"/>
    <p:sldId id="319" r:id="rId50"/>
    <p:sldId id="320" r:id="rId51"/>
    <p:sldId id="316" r:id="rId52"/>
    <p:sldId id="317" r:id="rId53"/>
    <p:sldId id="345" r:id="rId54"/>
    <p:sldId id="346" r:id="rId55"/>
    <p:sldId id="343" r:id="rId56"/>
    <p:sldId id="344" r:id="rId57"/>
    <p:sldId id="292"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498"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02EF06-34A6-419F-9A2E-BFB7CC474DC7}"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it-IT"/>
        </a:p>
      </dgm:t>
    </dgm:pt>
    <dgm:pt modelId="{DF284323-AD09-4564-9E4F-50A16A3CC61B}">
      <dgm:prSet phldrT="[Testo]" custT="1"/>
      <dgm:spPr/>
      <dgm:t>
        <a:bodyPr/>
        <a:lstStyle/>
        <a:p>
          <a:r>
            <a:rPr lang="it-IT" sz="1600" b="0" dirty="0" smtClean="0">
              <a:latin typeface="Lucida Bright" panose="02040602050505020304" pitchFamily="18" charset="0"/>
            </a:rPr>
            <a:t>Caratterizzazione del rischio</a:t>
          </a:r>
          <a:endParaRPr lang="it-IT" sz="1600" b="0" dirty="0"/>
        </a:p>
      </dgm:t>
    </dgm:pt>
    <dgm:pt modelId="{67E3CAE6-22EF-4774-89C4-364B440F6465}" type="parTrans" cxnId="{CD237ED0-CA33-4848-B5F8-8E7747F2CAE7}">
      <dgm:prSet/>
      <dgm:spPr/>
      <dgm:t>
        <a:bodyPr/>
        <a:lstStyle/>
        <a:p>
          <a:endParaRPr lang="it-IT" sz="1600"/>
        </a:p>
      </dgm:t>
    </dgm:pt>
    <dgm:pt modelId="{EABF69B7-1EF0-403F-B41A-3930E4F3D70C}" type="sibTrans" cxnId="{CD237ED0-CA33-4848-B5F8-8E7747F2CAE7}">
      <dgm:prSet/>
      <dgm:spPr/>
      <dgm:t>
        <a:bodyPr/>
        <a:lstStyle/>
        <a:p>
          <a:endParaRPr lang="it-IT" sz="1600"/>
        </a:p>
      </dgm:t>
    </dgm:pt>
    <dgm:pt modelId="{9550516F-DBA4-4A1E-B400-25A6A4F60829}">
      <dgm:prSet phldrT="[Testo]" custT="1"/>
      <dgm:spPr/>
      <dgm:t>
        <a:bodyPr/>
        <a:lstStyle/>
        <a:p>
          <a:r>
            <a:rPr lang="it-IT" sz="1600" b="0" dirty="0" smtClean="0">
              <a:latin typeface="Lucida Bright" panose="02040602050505020304" pitchFamily="18" charset="0"/>
            </a:rPr>
            <a:t>Valutazione dell’esposizione</a:t>
          </a:r>
          <a:endParaRPr lang="it-IT" sz="1600" b="0" dirty="0"/>
        </a:p>
      </dgm:t>
    </dgm:pt>
    <dgm:pt modelId="{62859138-0FA9-404B-B846-7AD70F2CEDED}" type="parTrans" cxnId="{923C1245-2862-4E38-9A26-17A02FBFD732}">
      <dgm:prSet/>
      <dgm:spPr/>
      <dgm:t>
        <a:bodyPr/>
        <a:lstStyle/>
        <a:p>
          <a:endParaRPr lang="it-IT" sz="1600"/>
        </a:p>
      </dgm:t>
    </dgm:pt>
    <dgm:pt modelId="{F4781432-9086-47B5-ABBC-039E8167096E}" type="sibTrans" cxnId="{923C1245-2862-4E38-9A26-17A02FBFD732}">
      <dgm:prSet/>
      <dgm:spPr/>
      <dgm:t>
        <a:bodyPr/>
        <a:lstStyle/>
        <a:p>
          <a:endParaRPr lang="it-IT" sz="1600"/>
        </a:p>
      </dgm:t>
    </dgm:pt>
    <dgm:pt modelId="{3A440C99-7B14-45BE-9B30-605DF153E98C}">
      <dgm:prSet phldrT="[Testo]" custT="1"/>
      <dgm:spPr/>
      <dgm:t>
        <a:bodyPr/>
        <a:lstStyle/>
        <a:p>
          <a:r>
            <a:rPr lang="it-IT" sz="1200" dirty="0" smtClean="0">
              <a:latin typeface="Lucida Bright" panose="02040602050505020304" pitchFamily="18" charset="0"/>
            </a:rPr>
            <a:t>Quali sono i livelli e le modalità di esposizione a NM?</a:t>
          </a:r>
          <a:endParaRPr lang="it-IT" sz="1200" dirty="0">
            <a:latin typeface="Lucida Bright" panose="02040602050505020304" pitchFamily="18" charset="0"/>
          </a:endParaRPr>
        </a:p>
      </dgm:t>
    </dgm:pt>
    <dgm:pt modelId="{C2CF4DEE-8302-4089-9C21-AD0B508CF0F9}" type="parTrans" cxnId="{74BD038B-62FC-48F1-BA70-D089D76DCE62}">
      <dgm:prSet/>
      <dgm:spPr/>
      <dgm:t>
        <a:bodyPr/>
        <a:lstStyle/>
        <a:p>
          <a:endParaRPr lang="it-IT" sz="1600"/>
        </a:p>
      </dgm:t>
    </dgm:pt>
    <dgm:pt modelId="{DAF42FFE-77EC-47E6-8562-4321E2A6797F}" type="sibTrans" cxnId="{74BD038B-62FC-48F1-BA70-D089D76DCE62}">
      <dgm:prSet/>
      <dgm:spPr/>
      <dgm:t>
        <a:bodyPr/>
        <a:lstStyle/>
        <a:p>
          <a:endParaRPr lang="it-IT" sz="1600"/>
        </a:p>
      </dgm:t>
    </dgm:pt>
    <dgm:pt modelId="{C4D0B494-EBCA-4034-98FA-1F184A4B7F29}">
      <dgm:prSet phldrT="[Testo]" custT="1"/>
      <dgm:spPr/>
      <dgm:t>
        <a:bodyPr/>
        <a:lstStyle/>
        <a:p>
          <a:r>
            <a:rPr lang="it-IT" sz="1600" b="0" dirty="0" smtClean="0">
              <a:latin typeface="Lucida Bright" panose="02040602050505020304" pitchFamily="18" charset="0"/>
            </a:rPr>
            <a:t>Caratterizzazione del pericolo</a:t>
          </a:r>
          <a:endParaRPr lang="it-IT" sz="1600" b="0" dirty="0"/>
        </a:p>
      </dgm:t>
    </dgm:pt>
    <dgm:pt modelId="{B9DA755E-C2A0-444F-BDA3-2B71CD0019D5}" type="parTrans" cxnId="{C4BC38D0-5338-46D2-88F2-FD05E6CBCC27}">
      <dgm:prSet/>
      <dgm:spPr/>
      <dgm:t>
        <a:bodyPr/>
        <a:lstStyle/>
        <a:p>
          <a:endParaRPr lang="it-IT" sz="1600"/>
        </a:p>
      </dgm:t>
    </dgm:pt>
    <dgm:pt modelId="{AD13C49C-B854-4398-92CA-532F9DD3B077}" type="sibTrans" cxnId="{C4BC38D0-5338-46D2-88F2-FD05E6CBCC27}">
      <dgm:prSet/>
      <dgm:spPr/>
      <dgm:t>
        <a:bodyPr/>
        <a:lstStyle/>
        <a:p>
          <a:endParaRPr lang="it-IT" sz="1600"/>
        </a:p>
      </dgm:t>
    </dgm:pt>
    <dgm:pt modelId="{2D0F0C05-EFB9-41E5-A361-C56CA1A56F47}">
      <dgm:prSet phldrT="[Testo]" custT="1"/>
      <dgm:spPr/>
      <dgm:t>
        <a:bodyPr/>
        <a:lstStyle/>
        <a:p>
          <a:r>
            <a:rPr lang="it-IT" sz="1200" dirty="0" smtClean="0">
              <a:latin typeface="Lucida Bright" panose="02040602050505020304" pitchFamily="18" charset="0"/>
            </a:rPr>
            <a:t>C’è ragione di credere che i NM siano pericolosi?</a:t>
          </a:r>
          <a:endParaRPr lang="it-IT" sz="1200" dirty="0">
            <a:latin typeface="Lucida Bright" panose="02040602050505020304" pitchFamily="18" charset="0"/>
          </a:endParaRPr>
        </a:p>
      </dgm:t>
    </dgm:pt>
    <dgm:pt modelId="{079650C9-B63E-4F59-A956-C7FAAE9F3E7B}" type="parTrans" cxnId="{55AD4794-EF3D-4F09-8527-C7089C238F6E}">
      <dgm:prSet/>
      <dgm:spPr/>
      <dgm:t>
        <a:bodyPr/>
        <a:lstStyle/>
        <a:p>
          <a:endParaRPr lang="it-IT" sz="1600"/>
        </a:p>
      </dgm:t>
    </dgm:pt>
    <dgm:pt modelId="{A1519081-7B3B-4578-A5FF-1BC4E4137EB2}" type="sibTrans" cxnId="{55AD4794-EF3D-4F09-8527-C7089C238F6E}">
      <dgm:prSet/>
      <dgm:spPr/>
      <dgm:t>
        <a:bodyPr/>
        <a:lstStyle/>
        <a:p>
          <a:endParaRPr lang="it-IT" sz="1600"/>
        </a:p>
      </dgm:t>
    </dgm:pt>
    <dgm:pt modelId="{C22991E4-D9E2-4BDB-8418-F5C7F1F7E57F}">
      <dgm:prSet phldrT="[Testo]" custT="1"/>
      <dgm:spPr/>
      <dgm:t>
        <a:bodyPr/>
        <a:lstStyle/>
        <a:p>
          <a:r>
            <a:rPr lang="it-IT" sz="1600" b="0" dirty="0" smtClean="0">
              <a:latin typeface="Lucida Bright" panose="02040602050505020304" pitchFamily="18" charset="0"/>
            </a:rPr>
            <a:t>Identificazione del pericolo</a:t>
          </a:r>
          <a:endParaRPr lang="it-IT" sz="1600" b="0" dirty="0"/>
        </a:p>
      </dgm:t>
    </dgm:pt>
    <dgm:pt modelId="{150B478F-AFBD-4987-9DE4-BBDA82FD2186}" type="parTrans" cxnId="{559BE157-8610-4F42-AB35-4C37AB1B1E6F}">
      <dgm:prSet/>
      <dgm:spPr/>
      <dgm:t>
        <a:bodyPr/>
        <a:lstStyle/>
        <a:p>
          <a:endParaRPr lang="it-IT" sz="1600"/>
        </a:p>
      </dgm:t>
    </dgm:pt>
    <dgm:pt modelId="{C812CC3D-5FFE-48F2-8711-00F0BEA46721}" type="sibTrans" cxnId="{559BE157-8610-4F42-AB35-4C37AB1B1E6F}">
      <dgm:prSet/>
      <dgm:spPr/>
      <dgm:t>
        <a:bodyPr/>
        <a:lstStyle/>
        <a:p>
          <a:endParaRPr lang="it-IT" sz="1600"/>
        </a:p>
      </dgm:t>
    </dgm:pt>
    <dgm:pt modelId="{0700D704-BA2A-40F1-AC55-F0755CD29638}">
      <dgm:prSet phldrT="[Testo]" custT="1"/>
      <dgm:spPr/>
      <dgm:t>
        <a:bodyPr/>
        <a:lstStyle/>
        <a:p>
          <a:r>
            <a:rPr lang="it-IT" sz="1200" dirty="0" smtClean="0">
              <a:latin typeface="Lucida Bright" panose="02040602050505020304" pitchFamily="18" charset="0"/>
            </a:rPr>
            <a:t>In che modo e in che condizioni i NM possono essere pericolosi?</a:t>
          </a:r>
          <a:endParaRPr lang="it-IT" sz="1200" dirty="0"/>
        </a:p>
      </dgm:t>
    </dgm:pt>
    <dgm:pt modelId="{E54CF5A4-1006-4532-8C24-7303CA06C5E0}" type="parTrans" cxnId="{68901657-1712-493D-8425-964DF3230F08}">
      <dgm:prSet/>
      <dgm:spPr/>
      <dgm:t>
        <a:bodyPr/>
        <a:lstStyle/>
        <a:p>
          <a:endParaRPr lang="it-IT" sz="1600"/>
        </a:p>
      </dgm:t>
    </dgm:pt>
    <dgm:pt modelId="{10BD96F1-E750-49EF-9B30-4B45B57E8920}" type="sibTrans" cxnId="{68901657-1712-493D-8425-964DF3230F08}">
      <dgm:prSet/>
      <dgm:spPr/>
      <dgm:t>
        <a:bodyPr/>
        <a:lstStyle/>
        <a:p>
          <a:endParaRPr lang="it-IT" sz="1600"/>
        </a:p>
      </dgm:t>
    </dgm:pt>
    <dgm:pt modelId="{4213200F-E235-4106-BB00-1E3005FD8E19}">
      <dgm:prSet phldrT="[Testo]" custT="1"/>
      <dgm:spPr/>
      <dgm:t>
        <a:bodyPr/>
        <a:lstStyle/>
        <a:p>
          <a:r>
            <a:rPr lang="it-IT" sz="1200" dirty="0" smtClean="0">
              <a:latin typeface="Lucida Bright" panose="02040602050505020304" pitchFamily="18" charset="0"/>
            </a:rPr>
            <a:t>Ci sarà esposizione?</a:t>
          </a:r>
          <a:endParaRPr lang="it-IT" sz="1200" dirty="0">
            <a:latin typeface="Lucida Bright" panose="02040602050505020304" pitchFamily="18" charset="0"/>
          </a:endParaRPr>
        </a:p>
      </dgm:t>
    </dgm:pt>
    <dgm:pt modelId="{1E6E36CA-BF9B-4F0F-99FF-12EE4038003B}" type="parTrans" cxnId="{A66DAC86-BDF2-4382-89BC-DED66B498935}">
      <dgm:prSet/>
      <dgm:spPr/>
      <dgm:t>
        <a:bodyPr/>
        <a:lstStyle/>
        <a:p>
          <a:endParaRPr lang="it-IT" sz="1600"/>
        </a:p>
      </dgm:t>
    </dgm:pt>
    <dgm:pt modelId="{F314DA51-4CDD-4548-A8F5-D2CEB879CB7E}" type="sibTrans" cxnId="{A66DAC86-BDF2-4382-89BC-DED66B498935}">
      <dgm:prSet/>
      <dgm:spPr/>
      <dgm:t>
        <a:bodyPr/>
        <a:lstStyle/>
        <a:p>
          <a:endParaRPr lang="it-IT" sz="1600"/>
        </a:p>
      </dgm:t>
    </dgm:pt>
    <dgm:pt modelId="{C9C1F027-D0F8-43AB-B6DC-4D5883B4FE2F}">
      <dgm:prSet phldrT="[Testo]" custT="1"/>
      <dgm:spPr/>
      <dgm:t>
        <a:bodyPr/>
        <a:lstStyle/>
        <a:p>
          <a:r>
            <a:rPr lang="it-IT" sz="1200" dirty="0" smtClean="0">
              <a:latin typeface="Lucida Bright" panose="02040602050505020304" pitchFamily="18" charset="0"/>
            </a:rPr>
            <a:t>I NM sono rischiosi? </a:t>
          </a:r>
          <a:endParaRPr lang="it-IT" sz="1200" dirty="0">
            <a:latin typeface="Lucida Bright" panose="02040602050505020304" pitchFamily="18" charset="0"/>
          </a:endParaRPr>
        </a:p>
      </dgm:t>
    </dgm:pt>
    <dgm:pt modelId="{2CC23AC2-8C87-45F6-AE33-97F1FE996D83}" type="parTrans" cxnId="{06D7C5E8-2E20-4135-AF31-E76AF8D179BB}">
      <dgm:prSet/>
      <dgm:spPr/>
      <dgm:t>
        <a:bodyPr/>
        <a:lstStyle/>
        <a:p>
          <a:endParaRPr lang="it-IT" sz="1600"/>
        </a:p>
      </dgm:t>
    </dgm:pt>
    <dgm:pt modelId="{80A0823C-EC02-41CD-9C30-A4E4F56DF79A}" type="sibTrans" cxnId="{06D7C5E8-2E20-4135-AF31-E76AF8D179BB}">
      <dgm:prSet/>
      <dgm:spPr/>
      <dgm:t>
        <a:bodyPr/>
        <a:lstStyle/>
        <a:p>
          <a:endParaRPr lang="it-IT" sz="1600"/>
        </a:p>
      </dgm:t>
    </dgm:pt>
    <dgm:pt modelId="{8D47CC0A-4BE9-4283-B2D6-886271FA6D3E}">
      <dgm:prSet phldrT="[Testo]" custT="1"/>
      <dgm:spPr/>
      <dgm:t>
        <a:bodyPr/>
        <a:lstStyle/>
        <a:p>
          <a:r>
            <a:rPr lang="it-IT" sz="1600" dirty="0" smtClean="0">
              <a:latin typeface="Lucida Bright" panose="02040602050505020304" pitchFamily="18" charset="0"/>
              <a:cs typeface="Times New Roman" panose="02020603050405020304" pitchFamily="18" charset="0"/>
            </a:rPr>
            <a:t>Gestione del rischio</a:t>
          </a:r>
        </a:p>
      </dgm:t>
    </dgm:pt>
    <dgm:pt modelId="{7F96EB4F-6302-4435-A2A3-C97A2A37324B}" type="parTrans" cxnId="{F00BC12C-5ED9-4D25-BA95-4B46D2FEA1B6}">
      <dgm:prSet/>
      <dgm:spPr/>
      <dgm:t>
        <a:bodyPr/>
        <a:lstStyle/>
        <a:p>
          <a:endParaRPr lang="it-IT" sz="1600"/>
        </a:p>
      </dgm:t>
    </dgm:pt>
    <dgm:pt modelId="{BBCBF752-B6D0-405E-A9F7-BDB9BD54EBB3}" type="sibTrans" cxnId="{F00BC12C-5ED9-4D25-BA95-4B46D2FEA1B6}">
      <dgm:prSet/>
      <dgm:spPr/>
      <dgm:t>
        <a:bodyPr/>
        <a:lstStyle/>
        <a:p>
          <a:endParaRPr lang="it-IT" sz="1600"/>
        </a:p>
      </dgm:t>
    </dgm:pt>
    <dgm:pt modelId="{D524D117-8A82-4FDD-B602-252AA0CF46C0}">
      <dgm:prSet phldrT="[Testo]" custT="1"/>
      <dgm:spPr/>
      <dgm:t>
        <a:bodyPr/>
        <a:lstStyle/>
        <a:p>
          <a:r>
            <a:rPr lang="it-IT" sz="1200" dirty="0" smtClean="0">
              <a:latin typeface="Lucida Bright" panose="02040602050505020304" pitchFamily="18" charset="0"/>
            </a:rPr>
            <a:t>Sviluppare misure di prevenzione e protezione per ridurre l’esposizione</a:t>
          </a:r>
        </a:p>
      </dgm:t>
    </dgm:pt>
    <dgm:pt modelId="{331A249D-9FD9-467B-A9AE-FADAB4937044}" type="parTrans" cxnId="{401C62EF-6049-425C-9A9B-040875CE7A90}">
      <dgm:prSet/>
      <dgm:spPr/>
      <dgm:t>
        <a:bodyPr/>
        <a:lstStyle/>
        <a:p>
          <a:endParaRPr lang="it-IT" sz="1600"/>
        </a:p>
      </dgm:t>
    </dgm:pt>
    <dgm:pt modelId="{FBA6C04F-75F6-4DE6-8993-345E68B523F6}" type="sibTrans" cxnId="{401C62EF-6049-425C-9A9B-040875CE7A90}">
      <dgm:prSet/>
      <dgm:spPr/>
      <dgm:t>
        <a:bodyPr/>
        <a:lstStyle/>
        <a:p>
          <a:endParaRPr lang="it-IT" sz="1600"/>
        </a:p>
      </dgm:t>
    </dgm:pt>
    <dgm:pt modelId="{BF5011AD-19D2-4CDE-9A0C-803D7C269D08}" type="pres">
      <dgm:prSet presAssocID="{5702EF06-34A6-419F-9A2E-BFB7CC474DC7}" presName="Name0" presStyleCnt="0">
        <dgm:presLayoutVars>
          <dgm:dir/>
          <dgm:animLvl val="lvl"/>
          <dgm:resizeHandles val="exact"/>
        </dgm:presLayoutVars>
      </dgm:prSet>
      <dgm:spPr/>
      <dgm:t>
        <a:bodyPr/>
        <a:lstStyle/>
        <a:p>
          <a:endParaRPr lang="it-IT"/>
        </a:p>
      </dgm:t>
    </dgm:pt>
    <dgm:pt modelId="{93553286-164D-470E-86A4-FDFFE4589DD9}" type="pres">
      <dgm:prSet presAssocID="{C22991E4-D9E2-4BDB-8418-F5C7F1F7E57F}" presName="linNode" presStyleCnt="0"/>
      <dgm:spPr/>
    </dgm:pt>
    <dgm:pt modelId="{F55B53F2-399B-49DE-90DD-3A2F0DB1858B}" type="pres">
      <dgm:prSet presAssocID="{C22991E4-D9E2-4BDB-8418-F5C7F1F7E57F}" presName="parentText" presStyleLbl="node1" presStyleIdx="0" presStyleCnt="5">
        <dgm:presLayoutVars>
          <dgm:chMax val="1"/>
          <dgm:bulletEnabled val="1"/>
        </dgm:presLayoutVars>
      </dgm:prSet>
      <dgm:spPr/>
      <dgm:t>
        <a:bodyPr/>
        <a:lstStyle/>
        <a:p>
          <a:endParaRPr lang="it-IT"/>
        </a:p>
      </dgm:t>
    </dgm:pt>
    <dgm:pt modelId="{59C00806-654A-4DF6-9A7B-EDCA7412A413}" type="pres">
      <dgm:prSet presAssocID="{C22991E4-D9E2-4BDB-8418-F5C7F1F7E57F}" presName="descendantText" presStyleLbl="alignAccFollowNode1" presStyleIdx="0" presStyleCnt="5">
        <dgm:presLayoutVars>
          <dgm:bulletEnabled val="1"/>
        </dgm:presLayoutVars>
      </dgm:prSet>
      <dgm:spPr/>
      <dgm:t>
        <a:bodyPr/>
        <a:lstStyle/>
        <a:p>
          <a:endParaRPr lang="it-IT"/>
        </a:p>
      </dgm:t>
    </dgm:pt>
    <dgm:pt modelId="{E3BA75A8-B807-431F-BA48-A026446A0B40}" type="pres">
      <dgm:prSet presAssocID="{C812CC3D-5FFE-48F2-8711-00F0BEA46721}" presName="sp" presStyleCnt="0"/>
      <dgm:spPr/>
    </dgm:pt>
    <dgm:pt modelId="{69B33B96-6437-422B-A553-9DB1B15502BA}" type="pres">
      <dgm:prSet presAssocID="{C4D0B494-EBCA-4034-98FA-1F184A4B7F29}" presName="linNode" presStyleCnt="0"/>
      <dgm:spPr/>
    </dgm:pt>
    <dgm:pt modelId="{2A9AC8BD-F61B-415B-8FCB-E04A6D1B8F29}" type="pres">
      <dgm:prSet presAssocID="{C4D0B494-EBCA-4034-98FA-1F184A4B7F29}" presName="parentText" presStyleLbl="node1" presStyleIdx="1" presStyleCnt="5">
        <dgm:presLayoutVars>
          <dgm:chMax val="1"/>
          <dgm:bulletEnabled val="1"/>
        </dgm:presLayoutVars>
      </dgm:prSet>
      <dgm:spPr/>
      <dgm:t>
        <a:bodyPr/>
        <a:lstStyle/>
        <a:p>
          <a:endParaRPr lang="it-IT"/>
        </a:p>
      </dgm:t>
    </dgm:pt>
    <dgm:pt modelId="{A6CBA016-C8A1-40EF-BBE3-277B99F86821}" type="pres">
      <dgm:prSet presAssocID="{C4D0B494-EBCA-4034-98FA-1F184A4B7F29}" presName="descendantText" presStyleLbl="alignAccFollowNode1" presStyleIdx="1" presStyleCnt="5">
        <dgm:presLayoutVars>
          <dgm:bulletEnabled val="1"/>
        </dgm:presLayoutVars>
      </dgm:prSet>
      <dgm:spPr/>
      <dgm:t>
        <a:bodyPr/>
        <a:lstStyle/>
        <a:p>
          <a:endParaRPr lang="it-IT"/>
        </a:p>
      </dgm:t>
    </dgm:pt>
    <dgm:pt modelId="{F0EB37FD-C7DB-46D9-B5E5-46931E284F30}" type="pres">
      <dgm:prSet presAssocID="{AD13C49C-B854-4398-92CA-532F9DD3B077}" presName="sp" presStyleCnt="0"/>
      <dgm:spPr/>
    </dgm:pt>
    <dgm:pt modelId="{874D618E-AC3C-400D-8494-725212C60C7C}" type="pres">
      <dgm:prSet presAssocID="{9550516F-DBA4-4A1E-B400-25A6A4F60829}" presName="linNode" presStyleCnt="0"/>
      <dgm:spPr/>
    </dgm:pt>
    <dgm:pt modelId="{FA585DBC-2E39-4663-806E-931295DBA213}" type="pres">
      <dgm:prSet presAssocID="{9550516F-DBA4-4A1E-B400-25A6A4F60829}" presName="parentText" presStyleLbl="node1" presStyleIdx="2" presStyleCnt="5">
        <dgm:presLayoutVars>
          <dgm:chMax val="1"/>
          <dgm:bulletEnabled val="1"/>
        </dgm:presLayoutVars>
      </dgm:prSet>
      <dgm:spPr/>
      <dgm:t>
        <a:bodyPr/>
        <a:lstStyle/>
        <a:p>
          <a:endParaRPr lang="it-IT"/>
        </a:p>
      </dgm:t>
    </dgm:pt>
    <dgm:pt modelId="{0D9F4FD1-E979-43A6-845E-BBEA0A2042BE}" type="pres">
      <dgm:prSet presAssocID="{9550516F-DBA4-4A1E-B400-25A6A4F60829}" presName="descendantText" presStyleLbl="alignAccFollowNode1" presStyleIdx="2" presStyleCnt="5">
        <dgm:presLayoutVars>
          <dgm:bulletEnabled val="1"/>
        </dgm:presLayoutVars>
      </dgm:prSet>
      <dgm:spPr/>
      <dgm:t>
        <a:bodyPr/>
        <a:lstStyle/>
        <a:p>
          <a:endParaRPr lang="it-IT"/>
        </a:p>
      </dgm:t>
    </dgm:pt>
    <dgm:pt modelId="{56AE901E-0F6B-4B0B-AB08-EF8180684C4D}" type="pres">
      <dgm:prSet presAssocID="{F4781432-9086-47B5-ABBC-039E8167096E}" presName="sp" presStyleCnt="0"/>
      <dgm:spPr/>
    </dgm:pt>
    <dgm:pt modelId="{598955F3-F16F-4D8C-BA84-189409121F69}" type="pres">
      <dgm:prSet presAssocID="{DF284323-AD09-4564-9E4F-50A16A3CC61B}" presName="linNode" presStyleCnt="0"/>
      <dgm:spPr/>
    </dgm:pt>
    <dgm:pt modelId="{352C9F11-0539-48EC-BAD2-42FFCA975F79}" type="pres">
      <dgm:prSet presAssocID="{DF284323-AD09-4564-9E4F-50A16A3CC61B}" presName="parentText" presStyleLbl="node1" presStyleIdx="3" presStyleCnt="5">
        <dgm:presLayoutVars>
          <dgm:chMax val="1"/>
          <dgm:bulletEnabled val="1"/>
        </dgm:presLayoutVars>
      </dgm:prSet>
      <dgm:spPr/>
      <dgm:t>
        <a:bodyPr/>
        <a:lstStyle/>
        <a:p>
          <a:endParaRPr lang="it-IT"/>
        </a:p>
      </dgm:t>
    </dgm:pt>
    <dgm:pt modelId="{C1BEABDA-7512-406F-A267-983B962565E3}" type="pres">
      <dgm:prSet presAssocID="{DF284323-AD09-4564-9E4F-50A16A3CC61B}" presName="descendantText" presStyleLbl="alignAccFollowNode1" presStyleIdx="3" presStyleCnt="5">
        <dgm:presLayoutVars>
          <dgm:bulletEnabled val="1"/>
        </dgm:presLayoutVars>
      </dgm:prSet>
      <dgm:spPr/>
      <dgm:t>
        <a:bodyPr/>
        <a:lstStyle/>
        <a:p>
          <a:endParaRPr lang="it-IT"/>
        </a:p>
      </dgm:t>
    </dgm:pt>
    <dgm:pt modelId="{EFF89EAD-30F6-4A10-9948-B7EE861B53F0}" type="pres">
      <dgm:prSet presAssocID="{EABF69B7-1EF0-403F-B41A-3930E4F3D70C}" presName="sp" presStyleCnt="0"/>
      <dgm:spPr/>
    </dgm:pt>
    <dgm:pt modelId="{BC1FD331-02D0-44DF-A374-D07549DF7BF0}" type="pres">
      <dgm:prSet presAssocID="{8D47CC0A-4BE9-4283-B2D6-886271FA6D3E}" presName="linNode" presStyleCnt="0"/>
      <dgm:spPr/>
    </dgm:pt>
    <dgm:pt modelId="{13309279-E13A-4865-A8B7-22E05903CD2B}" type="pres">
      <dgm:prSet presAssocID="{8D47CC0A-4BE9-4283-B2D6-886271FA6D3E}" presName="parentText" presStyleLbl="node1" presStyleIdx="4" presStyleCnt="5">
        <dgm:presLayoutVars>
          <dgm:chMax val="1"/>
          <dgm:bulletEnabled val="1"/>
        </dgm:presLayoutVars>
      </dgm:prSet>
      <dgm:spPr/>
      <dgm:t>
        <a:bodyPr/>
        <a:lstStyle/>
        <a:p>
          <a:endParaRPr lang="it-IT"/>
        </a:p>
      </dgm:t>
    </dgm:pt>
    <dgm:pt modelId="{1D029AD7-7A1C-4651-ABF6-CFFAC86AF2B0}" type="pres">
      <dgm:prSet presAssocID="{8D47CC0A-4BE9-4283-B2D6-886271FA6D3E}" presName="descendantText" presStyleLbl="alignAccFollowNode1" presStyleIdx="4" presStyleCnt="5">
        <dgm:presLayoutVars>
          <dgm:bulletEnabled val="1"/>
        </dgm:presLayoutVars>
      </dgm:prSet>
      <dgm:spPr/>
      <dgm:t>
        <a:bodyPr/>
        <a:lstStyle/>
        <a:p>
          <a:endParaRPr lang="it-IT"/>
        </a:p>
      </dgm:t>
    </dgm:pt>
  </dgm:ptLst>
  <dgm:cxnLst>
    <dgm:cxn modelId="{CB2476D3-6B45-488A-B03B-3092374C5829}" type="presOf" srcId="{C4D0B494-EBCA-4034-98FA-1F184A4B7F29}" destId="{2A9AC8BD-F61B-415B-8FCB-E04A6D1B8F29}" srcOrd="0" destOrd="0" presId="urn:microsoft.com/office/officeart/2005/8/layout/vList5"/>
    <dgm:cxn modelId="{68901657-1712-493D-8425-964DF3230F08}" srcId="{C4D0B494-EBCA-4034-98FA-1F184A4B7F29}" destId="{0700D704-BA2A-40F1-AC55-F0755CD29638}" srcOrd="0" destOrd="0" parTransId="{E54CF5A4-1006-4532-8C24-7303CA06C5E0}" sibTransId="{10BD96F1-E750-49EF-9B30-4B45B57E8920}"/>
    <dgm:cxn modelId="{F324547A-9C05-4A1A-B88E-479BE976A551}" type="presOf" srcId="{9550516F-DBA4-4A1E-B400-25A6A4F60829}" destId="{FA585DBC-2E39-4663-806E-931295DBA213}" srcOrd="0" destOrd="0" presId="urn:microsoft.com/office/officeart/2005/8/layout/vList5"/>
    <dgm:cxn modelId="{CD237ED0-CA33-4848-B5F8-8E7747F2CAE7}" srcId="{5702EF06-34A6-419F-9A2E-BFB7CC474DC7}" destId="{DF284323-AD09-4564-9E4F-50A16A3CC61B}" srcOrd="3" destOrd="0" parTransId="{67E3CAE6-22EF-4774-89C4-364B440F6465}" sibTransId="{EABF69B7-1EF0-403F-B41A-3930E4F3D70C}"/>
    <dgm:cxn modelId="{74BD038B-62FC-48F1-BA70-D089D76DCE62}" srcId="{9550516F-DBA4-4A1E-B400-25A6A4F60829}" destId="{3A440C99-7B14-45BE-9B30-605DF153E98C}" srcOrd="0" destOrd="0" parTransId="{C2CF4DEE-8302-4089-9C21-AD0B508CF0F9}" sibTransId="{DAF42FFE-77EC-47E6-8562-4321E2A6797F}"/>
    <dgm:cxn modelId="{06D7C5E8-2E20-4135-AF31-E76AF8D179BB}" srcId="{DF284323-AD09-4564-9E4F-50A16A3CC61B}" destId="{C9C1F027-D0F8-43AB-B6DC-4D5883B4FE2F}" srcOrd="0" destOrd="0" parTransId="{2CC23AC2-8C87-45F6-AE33-97F1FE996D83}" sibTransId="{80A0823C-EC02-41CD-9C30-A4E4F56DF79A}"/>
    <dgm:cxn modelId="{559BE157-8610-4F42-AB35-4C37AB1B1E6F}" srcId="{5702EF06-34A6-419F-9A2E-BFB7CC474DC7}" destId="{C22991E4-D9E2-4BDB-8418-F5C7F1F7E57F}" srcOrd="0" destOrd="0" parTransId="{150B478F-AFBD-4987-9DE4-BBDA82FD2186}" sibTransId="{C812CC3D-5FFE-48F2-8711-00F0BEA46721}"/>
    <dgm:cxn modelId="{923C1245-2862-4E38-9A26-17A02FBFD732}" srcId="{5702EF06-34A6-419F-9A2E-BFB7CC474DC7}" destId="{9550516F-DBA4-4A1E-B400-25A6A4F60829}" srcOrd="2" destOrd="0" parTransId="{62859138-0FA9-404B-B846-7AD70F2CEDED}" sibTransId="{F4781432-9086-47B5-ABBC-039E8167096E}"/>
    <dgm:cxn modelId="{8BF2286A-A71B-48BA-912C-1078EBEB7F24}" type="presOf" srcId="{2D0F0C05-EFB9-41E5-A361-C56CA1A56F47}" destId="{59C00806-654A-4DF6-9A7B-EDCA7412A413}" srcOrd="0" destOrd="0" presId="urn:microsoft.com/office/officeart/2005/8/layout/vList5"/>
    <dgm:cxn modelId="{C4BC38D0-5338-46D2-88F2-FD05E6CBCC27}" srcId="{5702EF06-34A6-419F-9A2E-BFB7CC474DC7}" destId="{C4D0B494-EBCA-4034-98FA-1F184A4B7F29}" srcOrd="1" destOrd="0" parTransId="{B9DA755E-C2A0-444F-BDA3-2B71CD0019D5}" sibTransId="{AD13C49C-B854-4398-92CA-532F9DD3B077}"/>
    <dgm:cxn modelId="{56E20A21-DADA-4BD4-8B67-478DDF368946}" type="presOf" srcId="{C22991E4-D9E2-4BDB-8418-F5C7F1F7E57F}" destId="{F55B53F2-399B-49DE-90DD-3A2F0DB1858B}" srcOrd="0" destOrd="0" presId="urn:microsoft.com/office/officeart/2005/8/layout/vList5"/>
    <dgm:cxn modelId="{A66DAC86-BDF2-4382-89BC-DED66B498935}" srcId="{DF284323-AD09-4564-9E4F-50A16A3CC61B}" destId="{4213200F-E235-4106-BB00-1E3005FD8E19}" srcOrd="1" destOrd="0" parTransId="{1E6E36CA-BF9B-4F0F-99FF-12EE4038003B}" sibTransId="{F314DA51-4CDD-4548-A8F5-D2CEB879CB7E}"/>
    <dgm:cxn modelId="{202CDEC5-CADB-4AAC-AD90-9EB4BBCFC228}" type="presOf" srcId="{DF284323-AD09-4564-9E4F-50A16A3CC61B}" destId="{352C9F11-0539-48EC-BAD2-42FFCA975F79}" srcOrd="0" destOrd="0" presId="urn:microsoft.com/office/officeart/2005/8/layout/vList5"/>
    <dgm:cxn modelId="{F00BC12C-5ED9-4D25-BA95-4B46D2FEA1B6}" srcId="{5702EF06-34A6-419F-9A2E-BFB7CC474DC7}" destId="{8D47CC0A-4BE9-4283-B2D6-886271FA6D3E}" srcOrd="4" destOrd="0" parTransId="{7F96EB4F-6302-4435-A2A3-C97A2A37324B}" sibTransId="{BBCBF752-B6D0-405E-A9F7-BDB9BD54EBB3}"/>
    <dgm:cxn modelId="{55AD4794-EF3D-4F09-8527-C7089C238F6E}" srcId="{C22991E4-D9E2-4BDB-8418-F5C7F1F7E57F}" destId="{2D0F0C05-EFB9-41E5-A361-C56CA1A56F47}" srcOrd="0" destOrd="0" parTransId="{079650C9-B63E-4F59-A956-C7FAAE9F3E7B}" sibTransId="{A1519081-7B3B-4578-A5FF-1BC4E4137EB2}"/>
    <dgm:cxn modelId="{C01C1EB4-AD55-49F4-BA9C-C26A677EC970}" type="presOf" srcId="{4213200F-E235-4106-BB00-1E3005FD8E19}" destId="{C1BEABDA-7512-406F-A267-983B962565E3}" srcOrd="0" destOrd="1" presId="urn:microsoft.com/office/officeart/2005/8/layout/vList5"/>
    <dgm:cxn modelId="{07FBA666-0C85-44FC-B4FF-FE9E3E16D1C4}" type="presOf" srcId="{5702EF06-34A6-419F-9A2E-BFB7CC474DC7}" destId="{BF5011AD-19D2-4CDE-9A0C-803D7C269D08}" srcOrd="0" destOrd="0" presId="urn:microsoft.com/office/officeart/2005/8/layout/vList5"/>
    <dgm:cxn modelId="{401C62EF-6049-425C-9A9B-040875CE7A90}" srcId="{8D47CC0A-4BE9-4283-B2D6-886271FA6D3E}" destId="{D524D117-8A82-4FDD-B602-252AA0CF46C0}" srcOrd="0" destOrd="0" parTransId="{331A249D-9FD9-467B-A9AE-FADAB4937044}" sibTransId="{FBA6C04F-75F6-4DE6-8993-345E68B523F6}"/>
    <dgm:cxn modelId="{F8991FDD-4BCD-46D8-975E-25D7BA2E3F93}" type="presOf" srcId="{8D47CC0A-4BE9-4283-B2D6-886271FA6D3E}" destId="{13309279-E13A-4865-A8B7-22E05903CD2B}" srcOrd="0" destOrd="0" presId="urn:microsoft.com/office/officeart/2005/8/layout/vList5"/>
    <dgm:cxn modelId="{B0FB9D96-196C-4C14-9DA4-0DEE9A6777C9}" type="presOf" srcId="{D524D117-8A82-4FDD-B602-252AA0CF46C0}" destId="{1D029AD7-7A1C-4651-ABF6-CFFAC86AF2B0}" srcOrd="0" destOrd="0" presId="urn:microsoft.com/office/officeart/2005/8/layout/vList5"/>
    <dgm:cxn modelId="{000B4481-D0CE-482E-AA83-520EDD4867C7}" type="presOf" srcId="{3A440C99-7B14-45BE-9B30-605DF153E98C}" destId="{0D9F4FD1-E979-43A6-845E-BBEA0A2042BE}" srcOrd="0" destOrd="0" presId="urn:microsoft.com/office/officeart/2005/8/layout/vList5"/>
    <dgm:cxn modelId="{91D398B9-97B9-4776-9F31-7507CEFB0A81}" type="presOf" srcId="{0700D704-BA2A-40F1-AC55-F0755CD29638}" destId="{A6CBA016-C8A1-40EF-BBE3-277B99F86821}" srcOrd="0" destOrd="0" presId="urn:microsoft.com/office/officeart/2005/8/layout/vList5"/>
    <dgm:cxn modelId="{51D5E7A7-85CA-4EF7-9147-DCBFD45971D1}" type="presOf" srcId="{C9C1F027-D0F8-43AB-B6DC-4D5883B4FE2F}" destId="{C1BEABDA-7512-406F-A267-983B962565E3}" srcOrd="0" destOrd="0" presId="urn:microsoft.com/office/officeart/2005/8/layout/vList5"/>
    <dgm:cxn modelId="{BB7ACD4D-F713-47C2-99F3-962AC68245C3}" type="presParOf" srcId="{BF5011AD-19D2-4CDE-9A0C-803D7C269D08}" destId="{93553286-164D-470E-86A4-FDFFE4589DD9}" srcOrd="0" destOrd="0" presId="urn:microsoft.com/office/officeart/2005/8/layout/vList5"/>
    <dgm:cxn modelId="{5B88DE46-452F-4B99-B67F-860902F7479D}" type="presParOf" srcId="{93553286-164D-470E-86A4-FDFFE4589DD9}" destId="{F55B53F2-399B-49DE-90DD-3A2F0DB1858B}" srcOrd="0" destOrd="0" presId="urn:microsoft.com/office/officeart/2005/8/layout/vList5"/>
    <dgm:cxn modelId="{F16CF6C7-1CAF-44C3-BD76-A869277EB4D7}" type="presParOf" srcId="{93553286-164D-470E-86A4-FDFFE4589DD9}" destId="{59C00806-654A-4DF6-9A7B-EDCA7412A413}" srcOrd="1" destOrd="0" presId="urn:microsoft.com/office/officeart/2005/8/layout/vList5"/>
    <dgm:cxn modelId="{08263360-350F-439D-BEC7-AE0A2D4B15E2}" type="presParOf" srcId="{BF5011AD-19D2-4CDE-9A0C-803D7C269D08}" destId="{E3BA75A8-B807-431F-BA48-A026446A0B40}" srcOrd="1" destOrd="0" presId="urn:microsoft.com/office/officeart/2005/8/layout/vList5"/>
    <dgm:cxn modelId="{2255FD28-FA3E-4592-9F14-BFEF917CE076}" type="presParOf" srcId="{BF5011AD-19D2-4CDE-9A0C-803D7C269D08}" destId="{69B33B96-6437-422B-A553-9DB1B15502BA}" srcOrd="2" destOrd="0" presId="urn:microsoft.com/office/officeart/2005/8/layout/vList5"/>
    <dgm:cxn modelId="{F593BEB7-EE2E-480B-9E1A-B8912552CB7B}" type="presParOf" srcId="{69B33B96-6437-422B-A553-9DB1B15502BA}" destId="{2A9AC8BD-F61B-415B-8FCB-E04A6D1B8F29}" srcOrd="0" destOrd="0" presId="urn:microsoft.com/office/officeart/2005/8/layout/vList5"/>
    <dgm:cxn modelId="{BF7BE75C-B06E-48D1-A0EE-DDC3B0FD6F6D}" type="presParOf" srcId="{69B33B96-6437-422B-A553-9DB1B15502BA}" destId="{A6CBA016-C8A1-40EF-BBE3-277B99F86821}" srcOrd="1" destOrd="0" presId="urn:microsoft.com/office/officeart/2005/8/layout/vList5"/>
    <dgm:cxn modelId="{B74955FD-0845-4C2D-80D9-B39B2C60BDAA}" type="presParOf" srcId="{BF5011AD-19D2-4CDE-9A0C-803D7C269D08}" destId="{F0EB37FD-C7DB-46D9-B5E5-46931E284F30}" srcOrd="3" destOrd="0" presId="urn:microsoft.com/office/officeart/2005/8/layout/vList5"/>
    <dgm:cxn modelId="{A29C23A6-BB75-482C-B53E-7EA493046660}" type="presParOf" srcId="{BF5011AD-19D2-4CDE-9A0C-803D7C269D08}" destId="{874D618E-AC3C-400D-8494-725212C60C7C}" srcOrd="4" destOrd="0" presId="urn:microsoft.com/office/officeart/2005/8/layout/vList5"/>
    <dgm:cxn modelId="{E779F8F2-0913-45DC-8B49-08571BF14DAC}" type="presParOf" srcId="{874D618E-AC3C-400D-8494-725212C60C7C}" destId="{FA585DBC-2E39-4663-806E-931295DBA213}" srcOrd="0" destOrd="0" presId="urn:microsoft.com/office/officeart/2005/8/layout/vList5"/>
    <dgm:cxn modelId="{D50A4A6C-F326-45CB-AC35-E938EB7907C2}" type="presParOf" srcId="{874D618E-AC3C-400D-8494-725212C60C7C}" destId="{0D9F4FD1-E979-43A6-845E-BBEA0A2042BE}" srcOrd="1" destOrd="0" presId="urn:microsoft.com/office/officeart/2005/8/layout/vList5"/>
    <dgm:cxn modelId="{E09719AA-5337-4D29-A811-59CC98EFBEA6}" type="presParOf" srcId="{BF5011AD-19D2-4CDE-9A0C-803D7C269D08}" destId="{56AE901E-0F6B-4B0B-AB08-EF8180684C4D}" srcOrd="5" destOrd="0" presId="urn:microsoft.com/office/officeart/2005/8/layout/vList5"/>
    <dgm:cxn modelId="{1FE89302-2F8E-4AD5-8077-18B36FBA55EA}" type="presParOf" srcId="{BF5011AD-19D2-4CDE-9A0C-803D7C269D08}" destId="{598955F3-F16F-4D8C-BA84-189409121F69}" srcOrd="6" destOrd="0" presId="urn:microsoft.com/office/officeart/2005/8/layout/vList5"/>
    <dgm:cxn modelId="{5CF21BBF-B9C8-49DE-A3D6-5B2B9DB05E19}" type="presParOf" srcId="{598955F3-F16F-4D8C-BA84-189409121F69}" destId="{352C9F11-0539-48EC-BAD2-42FFCA975F79}" srcOrd="0" destOrd="0" presId="urn:microsoft.com/office/officeart/2005/8/layout/vList5"/>
    <dgm:cxn modelId="{2A669986-FF84-48F4-9837-CDF5A13FCFC0}" type="presParOf" srcId="{598955F3-F16F-4D8C-BA84-189409121F69}" destId="{C1BEABDA-7512-406F-A267-983B962565E3}" srcOrd="1" destOrd="0" presId="urn:microsoft.com/office/officeart/2005/8/layout/vList5"/>
    <dgm:cxn modelId="{933154AB-F792-4108-9A49-8E1671DA574D}" type="presParOf" srcId="{BF5011AD-19D2-4CDE-9A0C-803D7C269D08}" destId="{EFF89EAD-30F6-4A10-9948-B7EE861B53F0}" srcOrd="7" destOrd="0" presId="urn:microsoft.com/office/officeart/2005/8/layout/vList5"/>
    <dgm:cxn modelId="{ABC873B5-DF88-4502-B538-2CFDE03CEB1E}" type="presParOf" srcId="{BF5011AD-19D2-4CDE-9A0C-803D7C269D08}" destId="{BC1FD331-02D0-44DF-A374-D07549DF7BF0}" srcOrd="8" destOrd="0" presId="urn:microsoft.com/office/officeart/2005/8/layout/vList5"/>
    <dgm:cxn modelId="{918D52CF-0326-4C9E-85E2-785C05CF5F8E}" type="presParOf" srcId="{BC1FD331-02D0-44DF-A374-D07549DF7BF0}" destId="{13309279-E13A-4865-A8B7-22E05903CD2B}" srcOrd="0" destOrd="0" presId="urn:microsoft.com/office/officeart/2005/8/layout/vList5"/>
    <dgm:cxn modelId="{34FE779F-5CA1-454D-BFF2-0766AB93E4CE}" type="presParOf" srcId="{BC1FD331-02D0-44DF-A374-D07549DF7BF0}" destId="{1D029AD7-7A1C-4651-ABF6-CFFAC86AF2B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00806-654A-4DF6-9A7B-EDCA7412A413}">
      <dsp:nvSpPr>
        <dsp:cNvPr id="0" name=""/>
        <dsp:cNvSpPr/>
      </dsp:nvSpPr>
      <dsp:spPr>
        <a:xfrm rot="5400000">
          <a:off x="3416149" y="-1329515"/>
          <a:ext cx="708378" cy="354855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it-IT" sz="1200" kern="1200" dirty="0" smtClean="0">
              <a:latin typeface="Lucida Bright" panose="02040602050505020304" pitchFamily="18" charset="0"/>
            </a:rPr>
            <a:t>C’è ragione di credere che i NM siano pericolosi?</a:t>
          </a:r>
          <a:endParaRPr lang="it-IT" sz="1200" kern="1200" dirty="0">
            <a:latin typeface="Lucida Bright" panose="02040602050505020304" pitchFamily="18" charset="0"/>
          </a:endParaRPr>
        </a:p>
      </dsp:txBody>
      <dsp:txXfrm rot="-5400000">
        <a:off x="1996061" y="125153"/>
        <a:ext cx="3513974" cy="639218"/>
      </dsp:txXfrm>
    </dsp:sp>
    <dsp:sp modelId="{F55B53F2-399B-49DE-90DD-3A2F0DB1858B}">
      <dsp:nvSpPr>
        <dsp:cNvPr id="0" name=""/>
        <dsp:cNvSpPr/>
      </dsp:nvSpPr>
      <dsp:spPr>
        <a:xfrm>
          <a:off x="0" y="2025"/>
          <a:ext cx="1996061" cy="88547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it-IT" sz="1600" b="0" kern="1200" dirty="0" smtClean="0">
              <a:latin typeface="Lucida Bright" panose="02040602050505020304" pitchFamily="18" charset="0"/>
            </a:rPr>
            <a:t>Identificazione del pericolo</a:t>
          </a:r>
          <a:endParaRPr lang="it-IT" sz="1600" b="0" kern="1200" dirty="0"/>
        </a:p>
      </dsp:txBody>
      <dsp:txXfrm>
        <a:off x="43225" y="45250"/>
        <a:ext cx="1909611" cy="799023"/>
      </dsp:txXfrm>
    </dsp:sp>
    <dsp:sp modelId="{A6CBA016-C8A1-40EF-BBE3-277B99F86821}">
      <dsp:nvSpPr>
        <dsp:cNvPr id="0" name=""/>
        <dsp:cNvSpPr/>
      </dsp:nvSpPr>
      <dsp:spPr>
        <a:xfrm rot="5400000">
          <a:off x="3416149" y="-399768"/>
          <a:ext cx="708378" cy="354855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it-IT" sz="1200" kern="1200" dirty="0" smtClean="0">
              <a:latin typeface="Lucida Bright" panose="02040602050505020304" pitchFamily="18" charset="0"/>
            </a:rPr>
            <a:t>In che modo e in che condizioni i NM possono essere pericolosi?</a:t>
          </a:r>
          <a:endParaRPr lang="it-IT" sz="1200" kern="1200" dirty="0"/>
        </a:p>
      </dsp:txBody>
      <dsp:txXfrm rot="-5400000">
        <a:off x="1996061" y="1054900"/>
        <a:ext cx="3513974" cy="639218"/>
      </dsp:txXfrm>
    </dsp:sp>
    <dsp:sp modelId="{2A9AC8BD-F61B-415B-8FCB-E04A6D1B8F29}">
      <dsp:nvSpPr>
        <dsp:cNvPr id="0" name=""/>
        <dsp:cNvSpPr/>
      </dsp:nvSpPr>
      <dsp:spPr>
        <a:xfrm>
          <a:off x="0" y="931772"/>
          <a:ext cx="1996061" cy="88547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it-IT" sz="1600" b="0" kern="1200" dirty="0" smtClean="0">
              <a:latin typeface="Lucida Bright" panose="02040602050505020304" pitchFamily="18" charset="0"/>
            </a:rPr>
            <a:t>Caratterizzazione del pericolo</a:t>
          </a:r>
          <a:endParaRPr lang="it-IT" sz="1600" b="0" kern="1200" dirty="0"/>
        </a:p>
      </dsp:txBody>
      <dsp:txXfrm>
        <a:off x="43225" y="974997"/>
        <a:ext cx="1909611" cy="799023"/>
      </dsp:txXfrm>
    </dsp:sp>
    <dsp:sp modelId="{0D9F4FD1-E979-43A6-845E-BBEA0A2042BE}">
      <dsp:nvSpPr>
        <dsp:cNvPr id="0" name=""/>
        <dsp:cNvSpPr/>
      </dsp:nvSpPr>
      <dsp:spPr>
        <a:xfrm rot="5400000">
          <a:off x="3416149" y="529978"/>
          <a:ext cx="708378" cy="354855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it-IT" sz="1200" kern="1200" dirty="0" smtClean="0">
              <a:latin typeface="Lucida Bright" panose="02040602050505020304" pitchFamily="18" charset="0"/>
            </a:rPr>
            <a:t>Quali sono i livelli e le modalità di esposizione a NM?</a:t>
          </a:r>
          <a:endParaRPr lang="it-IT" sz="1200" kern="1200" dirty="0">
            <a:latin typeface="Lucida Bright" panose="02040602050505020304" pitchFamily="18" charset="0"/>
          </a:endParaRPr>
        </a:p>
      </dsp:txBody>
      <dsp:txXfrm rot="-5400000">
        <a:off x="1996061" y="1984646"/>
        <a:ext cx="3513974" cy="639218"/>
      </dsp:txXfrm>
    </dsp:sp>
    <dsp:sp modelId="{FA585DBC-2E39-4663-806E-931295DBA213}">
      <dsp:nvSpPr>
        <dsp:cNvPr id="0" name=""/>
        <dsp:cNvSpPr/>
      </dsp:nvSpPr>
      <dsp:spPr>
        <a:xfrm>
          <a:off x="0" y="1861519"/>
          <a:ext cx="1996061" cy="88547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it-IT" sz="1600" b="0" kern="1200" dirty="0" smtClean="0">
              <a:latin typeface="Lucida Bright" panose="02040602050505020304" pitchFamily="18" charset="0"/>
            </a:rPr>
            <a:t>Valutazione dell’esposizione</a:t>
          </a:r>
          <a:endParaRPr lang="it-IT" sz="1600" b="0" kern="1200" dirty="0"/>
        </a:p>
      </dsp:txBody>
      <dsp:txXfrm>
        <a:off x="43225" y="1904744"/>
        <a:ext cx="1909611" cy="799023"/>
      </dsp:txXfrm>
    </dsp:sp>
    <dsp:sp modelId="{C1BEABDA-7512-406F-A267-983B962565E3}">
      <dsp:nvSpPr>
        <dsp:cNvPr id="0" name=""/>
        <dsp:cNvSpPr/>
      </dsp:nvSpPr>
      <dsp:spPr>
        <a:xfrm rot="5400000">
          <a:off x="3416149" y="1459725"/>
          <a:ext cx="708378" cy="354855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it-IT" sz="1200" kern="1200" dirty="0" smtClean="0">
              <a:latin typeface="Lucida Bright" panose="02040602050505020304" pitchFamily="18" charset="0"/>
            </a:rPr>
            <a:t>I NM sono rischiosi? </a:t>
          </a:r>
          <a:endParaRPr lang="it-IT" sz="1200" kern="1200" dirty="0">
            <a:latin typeface="Lucida Bright" panose="02040602050505020304" pitchFamily="18" charset="0"/>
          </a:endParaRPr>
        </a:p>
        <a:p>
          <a:pPr marL="114300" lvl="1" indent="-114300" algn="l" defTabSz="533400">
            <a:lnSpc>
              <a:spcPct val="90000"/>
            </a:lnSpc>
            <a:spcBef>
              <a:spcPct val="0"/>
            </a:spcBef>
            <a:spcAft>
              <a:spcPct val="15000"/>
            </a:spcAft>
            <a:buChar char="••"/>
          </a:pPr>
          <a:r>
            <a:rPr lang="it-IT" sz="1200" kern="1200" dirty="0" smtClean="0">
              <a:latin typeface="Lucida Bright" panose="02040602050505020304" pitchFamily="18" charset="0"/>
            </a:rPr>
            <a:t>Ci sarà esposizione?</a:t>
          </a:r>
          <a:endParaRPr lang="it-IT" sz="1200" kern="1200" dirty="0">
            <a:latin typeface="Lucida Bright" panose="02040602050505020304" pitchFamily="18" charset="0"/>
          </a:endParaRPr>
        </a:p>
      </dsp:txBody>
      <dsp:txXfrm rot="-5400000">
        <a:off x="1996061" y="2914393"/>
        <a:ext cx="3513974" cy="639218"/>
      </dsp:txXfrm>
    </dsp:sp>
    <dsp:sp modelId="{352C9F11-0539-48EC-BAD2-42FFCA975F79}">
      <dsp:nvSpPr>
        <dsp:cNvPr id="0" name=""/>
        <dsp:cNvSpPr/>
      </dsp:nvSpPr>
      <dsp:spPr>
        <a:xfrm>
          <a:off x="0" y="2791266"/>
          <a:ext cx="1996061" cy="88547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it-IT" sz="1600" b="0" kern="1200" dirty="0" smtClean="0">
              <a:latin typeface="Lucida Bright" panose="02040602050505020304" pitchFamily="18" charset="0"/>
            </a:rPr>
            <a:t>Caratterizzazione del rischio</a:t>
          </a:r>
          <a:endParaRPr lang="it-IT" sz="1600" b="0" kern="1200" dirty="0"/>
        </a:p>
      </dsp:txBody>
      <dsp:txXfrm>
        <a:off x="43225" y="2834491"/>
        <a:ext cx="1909611" cy="799023"/>
      </dsp:txXfrm>
    </dsp:sp>
    <dsp:sp modelId="{1D029AD7-7A1C-4651-ABF6-CFFAC86AF2B0}">
      <dsp:nvSpPr>
        <dsp:cNvPr id="0" name=""/>
        <dsp:cNvSpPr/>
      </dsp:nvSpPr>
      <dsp:spPr>
        <a:xfrm rot="5400000">
          <a:off x="3416149" y="2389472"/>
          <a:ext cx="708378" cy="354855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it-IT" sz="1200" kern="1200" dirty="0" smtClean="0">
              <a:latin typeface="Lucida Bright" panose="02040602050505020304" pitchFamily="18" charset="0"/>
            </a:rPr>
            <a:t>Sviluppare misure di prevenzione e protezione per ridurre l’esposizione</a:t>
          </a:r>
        </a:p>
      </dsp:txBody>
      <dsp:txXfrm rot="-5400000">
        <a:off x="1996061" y="3844140"/>
        <a:ext cx="3513974" cy="639218"/>
      </dsp:txXfrm>
    </dsp:sp>
    <dsp:sp modelId="{13309279-E13A-4865-A8B7-22E05903CD2B}">
      <dsp:nvSpPr>
        <dsp:cNvPr id="0" name=""/>
        <dsp:cNvSpPr/>
      </dsp:nvSpPr>
      <dsp:spPr>
        <a:xfrm>
          <a:off x="0" y="3721013"/>
          <a:ext cx="1996061" cy="88547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it-IT" sz="1600" kern="1200" dirty="0" smtClean="0">
              <a:latin typeface="Lucida Bright" panose="02040602050505020304" pitchFamily="18" charset="0"/>
              <a:cs typeface="Times New Roman" panose="02020603050405020304" pitchFamily="18" charset="0"/>
            </a:rPr>
            <a:t>Gestione del rischio</a:t>
          </a:r>
        </a:p>
      </dsp:txBody>
      <dsp:txXfrm>
        <a:off x="43225" y="3764238"/>
        <a:ext cx="1909611" cy="79902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B4CC61-A32B-4909-8049-5521E630FC8D}" type="datetimeFigureOut">
              <a:rPr lang="en-US" smtClean="0"/>
              <a:pPr/>
              <a:t>12/13/2019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96CA7F-E819-4837-8D2B-E886F541D225}" type="slidenum">
              <a:rPr lang="en-US" smtClean="0"/>
              <a:pPr/>
              <a:t>‹N›</a:t>
            </a:fld>
            <a:endParaRPr lang="en-US"/>
          </a:p>
        </p:txBody>
      </p:sp>
    </p:spTree>
    <p:extLst>
      <p:ext uri="{BB962C8B-B14F-4D97-AF65-F5344CB8AC3E}">
        <p14:creationId xmlns:p14="http://schemas.microsoft.com/office/powerpoint/2010/main" val="4068080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1pPr>
            <a:lvl2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2pPr>
            <a:lvl3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3pPr>
            <a:lvl4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4pPr>
            <a:lvl5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9pPr>
          </a:lstStyle>
          <a:p>
            <a:pPr eaLnBrk="1"/>
            <a:fld id="{814593A3-BCDC-4274-BC9F-876976EF8405}" type="slidenum">
              <a:rPr lang="it-IT">
                <a:solidFill>
                  <a:srgbClr val="000000"/>
                </a:solidFill>
                <a:latin typeface="Times New Roman" pitchFamily="18" charset="0"/>
              </a:rPr>
              <a:pPr eaLnBrk="1"/>
              <a:t>1</a:t>
            </a:fld>
            <a:endParaRPr lang="it-IT">
              <a:solidFill>
                <a:srgbClr val="000000"/>
              </a:solidFill>
              <a:latin typeface="Times New Roman" pitchFamily="18" charset="0"/>
            </a:endParaRPr>
          </a:p>
        </p:txBody>
      </p:sp>
      <p:sp>
        <p:nvSpPr>
          <p:cNvPr id="8499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84996" name="Rectangle 2"/>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smtClean="0">
              <a:latin typeface="Times New Roman" pitchFamily="18" charset="0"/>
            </a:endParaRPr>
          </a:p>
        </p:txBody>
      </p:sp>
    </p:spTree>
    <p:extLst>
      <p:ext uri="{BB962C8B-B14F-4D97-AF65-F5344CB8AC3E}">
        <p14:creationId xmlns:p14="http://schemas.microsoft.com/office/powerpoint/2010/main" val="2562828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9pPr>
          </a:lstStyle>
          <a:p>
            <a:fld id="{DEF2D947-54A5-4DA2-B9D2-C095FDC09051}" type="slidenum">
              <a:rPr lang="it-IT" altLang="it-IT" smtClean="0">
                <a:solidFill>
                  <a:srgbClr val="000000"/>
                </a:solidFill>
                <a:latin typeface="Times New Roman" panose="02020603050405020304" pitchFamily="18" charset="0"/>
              </a:rPr>
              <a:pPr/>
              <a:t>15</a:t>
            </a:fld>
            <a:endParaRPr lang="it-IT" altLang="it-IT" smtClean="0">
              <a:solidFill>
                <a:srgbClr val="000000"/>
              </a:solidFill>
              <a:latin typeface="Times New Roman" panose="02020603050405020304" pitchFamily="18" charset="0"/>
            </a:endParaRPr>
          </a:p>
        </p:txBody>
      </p:sp>
      <p:sp>
        <p:nvSpPr>
          <p:cNvPr id="68611"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anose="02020603050405020304" pitchFamily="18" charset="0"/>
            </a:endParaRPr>
          </a:p>
        </p:txBody>
      </p:sp>
    </p:spTree>
    <p:extLst>
      <p:ext uri="{BB962C8B-B14F-4D97-AF65-F5344CB8AC3E}">
        <p14:creationId xmlns:p14="http://schemas.microsoft.com/office/powerpoint/2010/main" val="717941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9pPr>
          </a:lstStyle>
          <a:p>
            <a:fld id="{080C2DE1-2519-45EF-BB4A-9108C0F0D702}" type="slidenum">
              <a:rPr lang="it-IT" altLang="it-IT" smtClean="0">
                <a:solidFill>
                  <a:srgbClr val="000000"/>
                </a:solidFill>
                <a:latin typeface="Times New Roman" panose="02020603050405020304" pitchFamily="18" charset="0"/>
              </a:rPr>
              <a:pPr/>
              <a:t>17</a:t>
            </a:fld>
            <a:endParaRPr lang="it-IT" altLang="it-IT" smtClean="0">
              <a:solidFill>
                <a:srgbClr val="000000"/>
              </a:solidFill>
              <a:latin typeface="Times New Roman" panose="02020603050405020304" pitchFamily="18" charset="0"/>
            </a:endParaRPr>
          </a:p>
        </p:txBody>
      </p:sp>
      <p:sp>
        <p:nvSpPr>
          <p:cNvPr id="7782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77828"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anose="02020603050405020304" pitchFamily="18" charset="0"/>
            </a:endParaRPr>
          </a:p>
        </p:txBody>
      </p:sp>
    </p:spTree>
    <p:extLst>
      <p:ext uri="{BB962C8B-B14F-4D97-AF65-F5344CB8AC3E}">
        <p14:creationId xmlns:p14="http://schemas.microsoft.com/office/powerpoint/2010/main" val="659581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9pPr>
          </a:lstStyle>
          <a:p>
            <a:fld id="{60BA2707-F1BF-4668-A861-F479170F634F}" type="slidenum">
              <a:rPr lang="it-IT" altLang="it-IT" smtClean="0">
                <a:solidFill>
                  <a:srgbClr val="000000"/>
                </a:solidFill>
                <a:latin typeface="Times New Roman" panose="02020603050405020304" pitchFamily="18" charset="0"/>
              </a:rPr>
              <a:pPr/>
              <a:t>18</a:t>
            </a:fld>
            <a:endParaRPr lang="it-IT" altLang="it-IT" smtClean="0">
              <a:solidFill>
                <a:srgbClr val="000000"/>
              </a:solidFill>
              <a:latin typeface="Times New Roman" panose="02020603050405020304" pitchFamily="18" charset="0"/>
            </a:endParaRPr>
          </a:p>
        </p:txBody>
      </p:sp>
      <p:sp>
        <p:nvSpPr>
          <p:cNvPr id="7987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79876"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anose="02020603050405020304" pitchFamily="18" charset="0"/>
            </a:endParaRPr>
          </a:p>
        </p:txBody>
      </p:sp>
    </p:spTree>
    <p:extLst>
      <p:ext uri="{BB962C8B-B14F-4D97-AF65-F5344CB8AC3E}">
        <p14:creationId xmlns:p14="http://schemas.microsoft.com/office/powerpoint/2010/main" val="3837429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9pPr>
          </a:lstStyle>
          <a:p>
            <a:fld id="{5C2868C9-DF0C-43AB-B607-9AFF4ED5756A}" type="slidenum">
              <a:rPr lang="it-IT" altLang="it-IT" smtClean="0">
                <a:solidFill>
                  <a:srgbClr val="000000"/>
                </a:solidFill>
                <a:latin typeface="Times New Roman" panose="02020603050405020304" pitchFamily="18" charset="0"/>
              </a:rPr>
              <a:pPr/>
              <a:t>19</a:t>
            </a:fld>
            <a:endParaRPr lang="it-IT" altLang="it-IT" smtClean="0">
              <a:solidFill>
                <a:srgbClr val="000000"/>
              </a:solidFill>
              <a:latin typeface="Times New Roman" panose="02020603050405020304" pitchFamily="18" charset="0"/>
            </a:endParaRPr>
          </a:p>
        </p:txBody>
      </p:sp>
      <p:sp>
        <p:nvSpPr>
          <p:cNvPr id="81923"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81924"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anose="02020603050405020304" pitchFamily="18" charset="0"/>
            </a:endParaRPr>
          </a:p>
        </p:txBody>
      </p:sp>
    </p:spTree>
    <p:extLst>
      <p:ext uri="{BB962C8B-B14F-4D97-AF65-F5344CB8AC3E}">
        <p14:creationId xmlns:p14="http://schemas.microsoft.com/office/powerpoint/2010/main" val="2874988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9pPr>
          </a:lstStyle>
          <a:p>
            <a:fld id="{660AD961-006B-48B0-9B92-442C9E969F0F}" type="slidenum">
              <a:rPr lang="it-IT" altLang="it-IT" smtClean="0">
                <a:solidFill>
                  <a:srgbClr val="000000"/>
                </a:solidFill>
                <a:latin typeface="Times New Roman" panose="02020603050405020304" pitchFamily="18" charset="0"/>
              </a:rPr>
              <a:pPr/>
              <a:t>20</a:t>
            </a:fld>
            <a:endParaRPr lang="it-IT" altLang="it-IT" smtClean="0">
              <a:solidFill>
                <a:srgbClr val="000000"/>
              </a:solidFill>
              <a:latin typeface="Times New Roman" panose="02020603050405020304" pitchFamily="18" charset="0"/>
            </a:endParaRPr>
          </a:p>
        </p:txBody>
      </p:sp>
      <p:sp>
        <p:nvSpPr>
          <p:cNvPr id="8601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86020"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anose="02020603050405020304" pitchFamily="18" charset="0"/>
            </a:endParaRPr>
          </a:p>
        </p:txBody>
      </p:sp>
    </p:spTree>
    <p:extLst>
      <p:ext uri="{BB962C8B-B14F-4D97-AF65-F5344CB8AC3E}">
        <p14:creationId xmlns:p14="http://schemas.microsoft.com/office/powerpoint/2010/main" val="2270795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9pPr>
          </a:lstStyle>
          <a:p>
            <a:fld id="{CB4FE947-E454-4C4C-ACB5-B4838A63F850}" type="slidenum">
              <a:rPr lang="it-IT" altLang="it-IT" smtClean="0">
                <a:solidFill>
                  <a:srgbClr val="000000"/>
                </a:solidFill>
                <a:latin typeface="Times New Roman" panose="02020603050405020304" pitchFamily="18" charset="0"/>
              </a:rPr>
              <a:pPr/>
              <a:t>21</a:t>
            </a:fld>
            <a:endParaRPr lang="it-IT" altLang="it-IT" smtClean="0">
              <a:solidFill>
                <a:srgbClr val="000000"/>
              </a:solidFill>
              <a:latin typeface="Times New Roman" panose="02020603050405020304" pitchFamily="18" charset="0"/>
            </a:endParaRPr>
          </a:p>
        </p:txBody>
      </p:sp>
      <p:sp>
        <p:nvSpPr>
          <p:cNvPr id="9830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98308"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anose="02020603050405020304" pitchFamily="18" charset="0"/>
            </a:endParaRPr>
          </a:p>
        </p:txBody>
      </p:sp>
    </p:spTree>
    <p:extLst>
      <p:ext uri="{BB962C8B-B14F-4D97-AF65-F5344CB8AC3E}">
        <p14:creationId xmlns:p14="http://schemas.microsoft.com/office/powerpoint/2010/main" val="102665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9pPr>
          </a:lstStyle>
          <a:p>
            <a:fld id="{351A70A0-574C-49C7-BC77-CE5CBB3D808D}" type="slidenum">
              <a:rPr lang="it-IT" altLang="it-IT" smtClean="0">
                <a:solidFill>
                  <a:srgbClr val="000000"/>
                </a:solidFill>
                <a:latin typeface="Times New Roman" panose="02020603050405020304" pitchFamily="18" charset="0"/>
              </a:rPr>
              <a:pPr/>
              <a:t>23</a:t>
            </a:fld>
            <a:endParaRPr lang="it-IT" altLang="it-IT" smtClean="0">
              <a:solidFill>
                <a:srgbClr val="000000"/>
              </a:solidFill>
              <a:latin typeface="Times New Roman" panose="02020603050405020304" pitchFamily="18" charset="0"/>
            </a:endParaRPr>
          </a:p>
        </p:txBody>
      </p:sp>
      <p:sp>
        <p:nvSpPr>
          <p:cNvPr id="8806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88068"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anose="02020603050405020304" pitchFamily="18" charset="0"/>
            </a:endParaRPr>
          </a:p>
        </p:txBody>
      </p:sp>
    </p:spTree>
    <p:extLst>
      <p:ext uri="{BB962C8B-B14F-4D97-AF65-F5344CB8AC3E}">
        <p14:creationId xmlns:p14="http://schemas.microsoft.com/office/powerpoint/2010/main" val="3293211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9pPr>
          </a:lstStyle>
          <a:p>
            <a:fld id="{5FC2D87F-C906-45D2-8ECD-876E251BAC3C}" type="slidenum">
              <a:rPr lang="it-IT" altLang="it-IT" smtClean="0">
                <a:solidFill>
                  <a:srgbClr val="000000"/>
                </a:solidFill>
                <a:latin typeface="Times New Roman" panose="02020603050405020304" pitchFamily="18" charset="0"/>
              </a:rPr>
              <a:pPr/>
              <a:t>24</a:t>
            </a:fld>
            <a:endParaRPr lang="it-IT" altLang="it-IT" smtClean="0">
              <a:solidFill>
                <a:srgbClr val="000000"/>
              </a:solidFill>
              <a:latin typeface="Times New Roman" panose="02020603050405020304" pitchFamily="18" charset="0"/>
            </a:endParaRPr>
          </a:p>
        </p:txBody>
      </p:sp>
      <p:sp>
        <p:nvSpPr>
          <p:cNvPr id="92163"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92164"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anose="02020603050405020304" pitchFamily="18" charset="0"/>
            </a:endParaRPr>
          </a:p>
        </p:txBody>
      </p:sp>
    </p:spTree>
    <p:extLst>
      <p:ext uri="{BB962C8B-B14F-4D97-AF65-F5344CB8AC3E}">
        <p14:creationId xmlns:p14="http://schemas.microsoft.com/office/powerpoint/2010/main" val="3044021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9pPr>
          </a:lstStyle>
          <a:p>
            <a:fld id="{EDF42FD9-ACE4-4B3D-9595-253FF781AE93}" type="slidenum">
              <a:rPr lang="it-IT" altLang="it-IT" smtClean="0">
                <a:solidFill>
                  <a:srgbClr val="000000"/>
                </a:solidFill>
                <a:latin typeface="Times New Roman" panose="02020603050405020304" pitchFamily="18" charset="0"/>
              </a:rPr>
              <a:pPr/>
              <a:t>25</a:t>
            </a:fld>
            <a:endParaRPr lang="it-IT" altLang="it-IT" smtClean="0">
              <a:solidFill>
                <a:srgbClr val="000000"/>
              </a:solidFill>
              <a:latin typeface="Times New Roman" panose="02020603050405020304" pitchFamily="18" charset="0"/>
            </a:endParaRPr>
          </a:p>
        </p:txBody>
      </p:sp>
      <p:sp>
        <p:nvSpPr>
          <p:cNvPr id="94211"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94212"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anose="02020603050405020304" pitchFamily="18" charset="0"/>
            </a:endParaRPr>
          </a:p>
        </p:txBody>
      </p:sp>
    </p:spTree>
    <p:extLst>
      <p:ext uri="{BB962C8B-B14F-4D97-AF65-F5344CB8AC3E}">
        <p14:creationId xmlns:p14="http://schemas.microsoft.com/office/powerpoint/2010/main" val="2644498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9pPr>
          </a:lstStyle>
          <a:p>
            <a:fld id="{DA57C8D3-97C7-42F3-8D86-AC1CD0861829}" type="slidenum">
              <a:rPr lang="it-IT" altLang="it-IT" smtClean="0">
                <a:solidFill>
                  <a:srgbClr val="000000"/>
                </a:solidFill>
                <a:latin typeface="Times New Roman" panose="02020603050405020304" pitchFamily="18" charset="0"/>
              </a:rPr>
              <a:pPr/>
              <a:t>26</a:t>
            </a:fld>
            <a:endParaRPr lang="it-IT" altLang="it-IT" smtClean="0">
              <a:solidFill>
                <a:srgbClr val="000000"/>
              </a:solidFill>
              <a:latin typeface="Times New Roman" panose="02020603050405020304" pitchFamily="18" charset="0"/>
            </a:endParaRPr>
          </a:p>
        </p:txBody>
      </p:sp>
      <p:sp>
        <p:nvSpPr>
          <p:cNvPr id="9625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96260"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anose="02020603050405020304" pitchFamily="18" charset="0"/>
            </a:endParaRPr>
          </a:p>
        </p:txBody>
      </p:sp>
    </p:spTree>
    <p:extLst>
      <p:ext uri="{BB962C8B-B14F-4D97-AF65-F5344CB8AC3E}">
        <p14:creationId xmlns:p14="http://schemas.microsoft.com/office/powerpoint/2010/main" val="2527793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1pPr>
            <a:lvl2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2pPr>
            <a:lvl3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3pPr>
            <a:lvl4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4pPr>
            <a:lvl5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9pPr>
          </a:lstStyle>
          <a:p>
            <a:pPr eaLnBrk="1"/>
            <a:fld id="{814593A3-BCDC-4274-BC9F-876976EF8405}" type="slidenum">
              <a:rPr lang="it-IT">
                <a:solidFill>
                  <a:srgbClr val="000000"/>
                </a:solidFill>
                <a:latin typeface="Times New Roman" pitchFamily="18" charset="0"/>
              </a:rPr>
              <a:pPr eaLnBrk="1"/>
              <a:t>2</a:t>
            </a:fld>
            <a:endParaRPr lang="it-IT">
              <a:solidFill>
                <a:srgbClr val="000000"/>
              </a:solidFill>
              <a:latin typeface="Times New Roman" pitchFamily="18" charset="0"/>
            </a:endParaRPr>
          </a:p>
        </p:txBody>
      </p:sp>
      <p:sp>
        <p:nvSpPr>
          <p:cNvPr id="8499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84996" name="Rectangle 2"/>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smtClean="0">
              <a:latin typeface="Times New Roman" pitchFamily="18" charset="0"/>
            </a:endParaRPr>
          </a:p>
        </p:txBody>
      </p:sp>
    </p:spTree>
    <p:extLst>
      <p:ext uri="{BB962C8B-B14F-4D97-AF65-F5344CB8AC3E}">
        <p14:creationId xmlns:p14="http://schemas.microsoft.com/office/powerpoint/2010/main" val="1650774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1pPr>
            <a:lvl2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2pPr>
            <a:lvl3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3pPr>
            <a:lvl4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4pPr>
            <a:lvl5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9pPr>
          </a:lstStyle>
          <a:p>
            <a:pPr eaLnBrk="1"/>
            <a:fld id="{814593A3-BCDC-4274-BC9F-876976EF8405}" type="slidenum">
              <a:rPr lang="it-IT">
                <a:solidFill>
                  <a:srgbClr val="000000"/>
                </a:solidFill>
                <a:latin typeface="Times New Roman" pitchFamily="18" charset="0"/>
              </a:rPr>
              <a:pPr eaLnBrk="1"/>
              <a:t>27</a:t>
            </a:fld>
            <a:endParaRPr lang="it-IT">
              <a:solidFill>
                <a:srgbClr val="000000"/>
              </a:solidFill>
              <a:latin typeface="Times New Roman" pitchFamily="18" charset="0"/>
            </a:endParaRPr>
          </a:p>
        </p:txBody>
      </p:sp>
      <p:sp>
        <p:nvSpPr>
          <p:cNvPr id="8499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84996" name="Rectangle 2"/>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smtClean="0">
              <a:latin typeface="Times New Roman" pitchFamily="18" charset="0"/>
            </a:endParaRPr>
          </a:p>
        </p:txBody>
      </p:sp>
    </p:spTree>
    <p:extLst>
      <p:ext uri="{BB962C8B-B14F-4D97-AF65-F5344CB8AC3E}">
        <p14:creationId xmlns:p14="http://schemas.microsoft.com/office/powerpoint/2010/main" val="1846190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1pPr>
            <a:lvl2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2pPr>
            <a:lvl3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3pPr>
            <a:lvl4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4pPr>
            <a:lvl5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9pPr>
          </a:lstStyle>
          <a:p>
            <a:pPr eaLnBrk="1"/>
            <a:fld id="{814593A3-BCDC-4274-BC9F-876976EF8405}" type="slidenum">
              <a:rPr lang="it-IT">
                <a:solidFill>
                  <a:srgbClr val="000000"/>
                </a:solidFill>
                <a:latin typeface="Times New Roman" pitchFamily="18" charset="0"/>
              </a:rPr>
              <a:pPr eaLnBrk="1"/>
              <a:t>28</a:t>
            </a:fld>
            <a:endParaRPr lang="it-IT">
              <a:solidFill>
                <a:srgbClr val="000000"/>
              </a:solidFill>
              <a:latin typeface="Times New Roman" pitchFamily="18" charset="0"/>
            </a:endParaRPr>
          </a:p>
        </p:txBody>
      </p:sp>
      <p:sp>
        <p:nvSpPr>
          <p:cNvPr id="8499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84996" name="Rectangle 2"/>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smtClean="0">
              <a:latin typeface="Times New Roman" pitchFamily="18" charset="0"/>
            </a:endParaRPr>
          </a:p>
        </p:txBody>
      </p:sp>
    </p:spTree>
    <p:extLst>
      <p:ext uri="{BB962C8B-B14F-4D97-AF65-F5344CB8AC3E}">
        <p14:creationId xmlns:p14="http://schemas.microsoft.com/office/powerpoint/2010/main" val="4044817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1pPr>
            <a:lvl2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2pPr>
            <a:lvl3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3pPr>
            <a:lvl4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4pPr>
            <a:lvl5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9pPr>
          </a:lstStyle>
          <a:p>
            <a:pPr eaLnBrk="1"/>
            <a:fld id="{814593A3-BCDC-4274-BC9F-876976EF8405}" type="slidenum">
              <a:rPr lang="it-IT">
                <a:solidFill>
                  <a:srgbClr val="000000"/>
                </a:solidFill>
                <a:latin typeface="Times New Roman" pitchFamily="18" charset="0"/>
              </a:rPr>
              <a:pPr eaLnBrk="1"/>
              <a:t>29</a:t>
            </a:fld>
            <a:endParaRPr lang="it-IT">
              <a:solidFill>
                <a:srgbClr val="000000"/>
              </a:solidFill>
              <a:latin typeface="Times New Roman" pitchFamily="18" charset="0"/>
            </a:endParaRPr>
          </a:p>
        </p:txBody>
      </p:sp>
      <p:sp>
        <p:nvSpPr>
          <p:cNvPr id="8499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84996" name="Rectangle 2"/>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smtClean="0">
              <a:latin typeface="Times New Roman" pitchFamily="18" charset="0"/>
            </a:endParaRPr>
          </a:p>
        </p:txBody>
      </p:sp>
    </p:spTree>
    <p:extLst>
      <p:ext uri="{BB962C8B-B14F-4D97-AF65-F5344CB8AC3E}">
        <p14:creationId xmlns:p14="http://schemas.microsoft.com/office/powerpoint/2010/main" val="32223826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1pPr>
            <a:lvl2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2pPr>
            <a:lvl3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3pPr>
            <a:lvl4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4pPr>
            <a:lvl5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9pPr>
          </a:lstStyle>
          <a:p>
            <a:pPr eaLnBrk="1"/>
            <a:fld id="{814593A3-BCDC-4274-BC9F-876976EF8405}" type="slidenum">
              <a:rPr lang="it-IT">
                <a:solidFill>
                  <a:srgbClr val="000000"/>
                </a:solidFill>
                <a:latin typeface="Times New Roman" pitchFamily="18" charset="0"/>
              </a:rPr>
              <a:pPr eaLnBrk="1"/>
              <a:t>30</a:t>
            </a:fld>
            <a:endParaRPr lang="it-IT">
              <a:solidFill>
                <a:srgbClr val="000000"/>
              </a:solidFill>
              <a:latin typeface="Times New Roman" pitchFamily="18" charset="0"/>
            </a:endParaRPr>
          </a:p>
        </p:txBody>
      </p:sp>
      <p:sp>
        <p:nvSpPr>
          <p:cNvPr id="8499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84996" name="Rectangle 2"/>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smtClean="0">
              <a:latin typeface="Times New Roman" pitchFamily="18" charset="0"/>
            </a:endParaRPr>
          </a:p>
        </p:txBody>
      </p:sp>
    </p:spTree>
    <p:extLst>
      <p:ext uri="{BB962C8B-B14F-4D97-AF65-F5344CB8AC3E}">
        <p14:creationId xmlns:p14="http://schemas.microsoft.com/office/powerpoint/2010/main" val="323355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9pPr>
          </a:lstStyle>
          <a:p>
            <a:fld id="{F86AFDA0-CAB3-4B91-A522-970B3D4C4C05}" type="slidenum">
              <a:rPr lang="it-IT" altLang="it-IT" smtClean="0">
                <a:solidFill>
                  <a:srgbClr val="000000"/>
                </a:solidFill>
                <a:latin typeface="Times New Roman" panose="02020603050405020304" pitchFamily="18" charset="0"/>
              </a:rPr>
              <a:pPr/>
              <a:t>31</a:t>
            </a:fld>
            <a:endParaRPr lang="it-IT" altLang="it-IT" smtClean="0">
              <a:solidFill>
                <a:srgbClr val="000000"/>
              </a:solidFill>
              <a:latin typeface="Times New Roman" panose="02020603050405020304" pitchFamily="18" charset="0"/>
            </a:endParaRPr>
          </a:p>
        </p:txBody>
      </p:sp>
      <p:sp>
        <p:nvSpPr>
          <p:cNvPr id="10342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03428"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anose="02020603050405020304" pitchFamily="18" charset="0"/>
            </a:endParaRPr>
          </a:p>
        </p:txBody>
      </p:sp>
    </p:spTree>
    <p:extLst>
      <p:ext uri="{BB962C8B-B14F-4D97-AF65-F5344CB8AC3E}">
        <p14:creationId xmlns:p14="http://schemas.microsoft.com/office/powerpoint/2010/main" val="2158010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9pPr>
          </a:lstStyle>
          <a:p>
            <a:fld id="{5C0217E1-727F-405D-B766-22DE67581C13}" type="slidenum">
              <a:rPr lang="it-IT" altLang="it-IT" smtClean="0">
                <a:solidFill>
                  <a:srgbClr val="000000"/>
                </a:solidFill>
                <a:latin typeface="Times New Roman" panose="02020603050405020304" pitchFamily="18" charset="0"/>
              </a:rPr>
              <a:pPr/>
              <a:t>32</a:t>
            </a:fld>
            <a:endParaRPr lang="it-IT" altLang="it-IT" smtClean="0">
              <a:solidFill>
                <a:srgbClr val="000000"/>
              </a:solidFill>
              <a:latin typeface="Times New Roman" panose="02020603050405020304" pitchFamily="18" charset="0"/>
            </a:endParaRPr>
          </a:p>
        </p:txBody>
      </p:sp>
      <p:sp>
        <p:nvSpPr>
          <p:cNvPr id="10547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05476"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anose="02020603050405020304" pitchFamily="18" charset="0"/>
            </a:endParaRPr>
          </a:p>
        </p:txBody>
      </p:sp>
    </p:spTree>
    <p:extLst>
      <p:ext uri="{BB962C8B-B14F-4D97-AF65-F5344CB8AC3E}">
        <p14:creationId xmlns:p14="http://schemas.microsoft.com/office/powerpoint/2010/main" val="3119693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9pPr>
          </a:lstStyle>
          <a:p>
            <a:fld id="{2544D732-B1EF-49D5-9252-C35A6BE798EE}" type="slidenum">
              <a:rPr lang="it-IT" altLang="it-IT" smtClean="0">
                <a:solidFill>
                  <a:srgbClr val="000000"/>
                </a:solidFill>
                <a:latin typeface="Times New Roman" panose="02020603050405020304" pitchFamily="18" charset="0"/>
              </a:rPr>
              <a:pPr/>
              <a:t>33</a:t>
            </a:fld>
            <a:endParaRPr lang="it-IT" altLang="it-IT" smtClean="0">
              <a:solidFill>
                <a:srgbClr val="000000"/>
              </a:solidFill>
              <a:latin typeface="Times New Roman" panose="02020603050405020304" pitchFamily="18" charset="0"/>
            </a:endParaRPr>
          </a:p>
        </p:txBody>
      </p:sp>
      <p:sp>
        <p:nvSpPr>
          <p:cNvPr id="71683"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71684"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anose="02020603050405020304" pitchFamily="18" charset="0"/>
            </a:endParaRPr>
          </a:p>
        </p:txBody>
      </p:sp>
    </p:spTree>
    <p:extLst>
      <p:ext uri="{BB962C8B-B14F-4D97-AF65-F5344CB8AC3E}">
        <p14:creationId xmlns:p14="http://schemas.microsoft.com/office/powerpoint/2010/main" val="407444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9pPr>
          </a:lstStyle>
          <a:p>
            <a:fld id="{2544D732-B1EF-49D5-9252-C35A6BE798EE}" type="slidenum">
              <a:rPr lang="it-IT" altLang="it-IT" smtClean="0">
                <a:solidFill>
                  <a:srgbClr val="000000"/>
                </a:solidFill>
                <a:latin typeface="Times New Roman" panose="02020603050405020304" pitchFamily="18" charset="0"/>
              </a:rPr>
              <a:pPr/>
              <a:t>34</a:t>
            </a:fld>
            <a:endParaRPr lang="it-IT" altLang="it-IT" smtClean="0">
              <a:solidFill>
                <a:srgbClr val="000000"/>
              </a:solidFill>
              <a:latin typeface="Times New Roman" panose="02020603050405020304" pitchFamily="18" charset="0"/>
            </a:endParaRPr>
          </a:p>
        </p:txBody>
      </p:sp>
      <p:sp>
        <p:nvSpPr>
          <p:cNvPr id="71683"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71684"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anose="02020603050405020304" pitchFamily="18" charset="0"/>
            </a:endParaRPr>
          </a:p>
        </p:txBody>
      </p:sp>
    </p:spTree>
    <p:extLst>
      <p:ext uri="{BB962C8B-B14F-4D97-AF65-F5344CB8AC3E}">
        <p14:creationId xmlns:p14="http://schemas.microsoft.com/office/powerpoint/2010/main" val="1225056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9pPr>
          </a:lstStyle>
          <a:p>
            <a:fld id="{E05C3909-A0EF-4914-9BC6-948703ED0E91}" type="slidenum">
              <a:rPr lang="it-IT" altLang="it-IT" smtClean="0">
                <a:solidFill>
                  <a:srgbClr val="000000"/>
                </a:solidFill>
                <a:latin typeface="Times New Roman" panose="02020603050405020304" pitchFamily="18" charset="0"/>
              </a:rPr>
              <a:pPr/>
              <a:t>35</a:t>
            </a:fld>
            <a:endParaRPr lang="it-IT" altLang="it-IT" smtClean="0">
              <a:solidFill>
                <a:srgbClr val="000000"/>
              </a:solidFill>
              <a:latin typeface="Times New Roman" panose="02020603050405020304" pitchFamily="18" charset="0"/>
            </a:endParaRPr>
          </a:p>
        </p:txBody>
      </p:sp>
      <p:sp>
        <p:nvSpPr>
          <p:cNvPr id="14438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44388"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anose="02020603050405020304" pitchFamily="18" charset="0"/>
            </a:endParaRPr>
          </a:p>
        </p:txBody>
      </p:sp>
    </p:spTree>
    <p:extLst>
      <p:ext uri="{BB962C8B-B14F-4D97-AF65-F5344CB8AC3E}">
        <p14:creationId xmlns:p14="http://schemas.microsoft.com/office/powerpoint/2010/main" val="4002315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DAB25BE-4334-42B9-A633-ED89F6641969}" type="slidenum">
              <a:rPr lang="it-IT" altLang="it-IT" smtClean="0">
                <a:latin typeface="Arial" panose="020B0604020202020204" pitchFamily="34" charset="0"/>
              </a:rPr>
              <a:pPr>
                <a:spcBef>
                  <a:spcPct val="0"/>
                </a:spcBef>
                <a:buClrTx/>
                <a:buFontTx/>
                <a:buNone/>
              </a:pPr>
              <a:t>36</a:t>
            </a:fld>
            <a:endParaRPr lang="it-IT" altLang="it-IT" smtClean="0">
              <a:latin typeface="Arial" panose="020B0604020202020204" pitchFamily="34" charset="0"/>
            </a:endParaRPr>
          </a:p>
        </p:txBody>
      </p:sp>
      <p:sp>
        <p:nvSpPr>
          <p:cNvPr id="5734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57348"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anose="02020603050405020304" pitchFamily="18" charset="0"/>
            </a:endParaRPr>
          </a:p>
        </p:txBody>
      </p:sp>
    </p:spTree>
    <p:extLst>
      <p:ext uri="{BB962C8B-B14F-4D97-AF65-F5344CB8AC3E}">
        <p14:creationId xmlns:p14="http://schemas.microsoft.com/office/powerpoint/2010/main" val="1519575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1pPr>
            <a:lvl2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2pPr>
            <a:lvl3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3pPr>
            <a:lvl4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4pPr>
            <a:lvl5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9pPr>
          </a:lstStyle>
          <a:p>
            <a:pPr eaLnBrk="1"/>
            <a:fld id="{814593A3-BCDC-4274-BC9F-876976EF8405}" type="slidenum">
              <a:rPr lang="it-IT">
                <a:solidFill>
                  <a:srgbClr val="000000"/>
                </a:solidFill>
                <a:latin typeface="Times New Roman" pitchFamily="18" charset="0"/>
              </a:rPr>
              <a:pPr eaLnBrk="1"/>
              <a:t>3</a:t>
            </a:fld>
            <a:endParaRPr lang="it-IT">
              <a:solidFill>
                <a:srgbClr val="000000"/>
              </a:solidFill>
              <a:latin typeface="Times New Roman" pitchFamily="18" charset="0"/>
            </a:endParaRPr>
          </a:p>
        </p:txBody>
      </p:sp>
      <p:sp>
        <p:nvSpPr>
          <p:cNvPr id="8499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84996" name="Rectangle 2"/>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smtClean="0">
              <a:latin typeface="Times New Roman" pitchFamily="18" charset="0"/>
            </a:endParaRPr>
          </a:p>
        </p:txBody>
      </p:sp>
    </p:spTree>
    <p:extLst>
      <p:ext uri="{BB962C8B-B14F-4D97-AF65-F5344CB8AC3E}">
        <p14:creationId xmlns:p14="http://schemas.microsoft.com/office/powerpoint/2010/main" val="25417323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16AB738E-5DFD-42A8-B89D-88EBBECD0396}" type="slidenum">
              <a:rPr lang="it-IT" altLang="it-IT" smtClean="0">
                <a:latin typeface="Arial" panose="020B0604020202020204" pitchFamily="34" charset="0"/>
              </a:rPr>
              <a:pPr>
                <a:spcBef>
                  <a:spcPct val="0"/>
                </a:spcBef>
                <a:buClrTx/>
                <a:buFontTx/>
                <a:buNone/>
              </a:pPr>
              <a:t>37</a:t>
            </a:fld>
            <a:endParaRPr lang="it-IT" altLang="it-IT" smtClean="0">
              <a:latin typeface="Arial" panose="020B0604020202020204" pitchFamily="34" charset="0"/>
            </a:endParaRPr>
          </a:p>
        </p:txBody>
      </p:sp>
      <p:sp>
        <p:nvSpPr>
          <p:cNvPr id="5939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59396"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anose="02020603050405020304" pitchFamily="18" charset="0"/>
            </a:endParaRPr>
          </a:p>
        </p:txBody>
      </p:sp>
    </p:spTree>
    <p:extLst>
      <p:ext uri="{BB962C8B-B14F-4D97-AF65-F5344CB8AC3E}">
        <p14:creationId xmlns:p14="http://schemas.microsoft.com/office/powerpoint/2010/main" val="15639664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68DFEB8C-6A43-4089-88E2-2F26662E70A6}" type="slidenum">
              <a:rPr lang="it-IT" altLang="it-IT" smtClean="0">
                <a:latin typeface="Arial" panose="020B0604020202020204" pitchFamily="34" charset="0"/>
              </a:rPr>
              <a:pPr>
                <a:spcBef>
                  <a:spcPct val="0"/>
                </a:spcBef>
                <a:buClrTx/>
                <a:buFontTx/>
                <a:buNone/>
              </a:pPr>
              <a:t>38</a:t>
            </a:fld>
            <a:endParaRPr lang="it-IT" altLang="it-IT" smtClean="0">
              <a:latin typeface="Arial" panose="020B0604020202020204" pitchFamily="34" charset="0"/>
            </a:endParaRPr>
          </a:p>
        </p:txBody>
      </p:sp>
      <p:sp>
        <p:nvSpPr>
          <p:cNvPr id="6144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61444"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anose="02020603050405020304" pitchFamily="18" charset="0"/>
            </a:endParaRPr>
          </a:p>
        </p:txBody>
      </p:sp>
    </p:spTree>
    <p:extLst>
      <p:ext uri="{BB962C8B-B14F-4D97-AF65-F5344CB8AC3E}">
        <p14:creationId xmlns:p14="http://schemas.microsoft.com/office/powerpoint/2010/main" val="888157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fld id="{FE00934C-7634-4AB3-B377-8C09CBDFC4A4}" type="slidenum">
              <a:rPr lang="it-IT" altLang="it-IT" smtClean="0">
                <a:solidFill>
                  <a:srgbClr val="000000"/>
                </a:solidFill>
                <a:ea typeface="Arial Unicode MS" pitchFamily="34" charset="-128"/>
              </a:rPr>
              <a:pPr/>
              <a:t>40</a:t>
            </a:fld>
            <a:endParaRPr lang="it-IT" altLang="it-IT" smtClean="0">
              <a:solidFill>
                <a:srgbClr val="000000"/>
              </a:solidFill>
              <a:ea typeface="Arial Unicode MS" pitchFamily="34" charset="-128"/>
            </a:endParaRPr>
          </a:p>
        </p:txBody>
      </p:sp>
      <p:sp>
        <p:nvSpPr>
          <p:cNvPr id="6451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64516"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anose="02020603050405020304" pitchFamily="18" charset="0"/>
            </a:endParaRPr>
          </a:p>
        </p:txBody>
      </p:sp>
    </p:spTree>
    <p:extLst>
      <p:ext uri="{BB962C8B-B14F-4D97-AF65-F5344CB8AC3E}">
        <p14:creationId xmlns:p14="http://schemas.microsoft.com/office/powerpoint/2010/main" val="13493688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1pPr>
            <a:lvl2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2pPr>
            <a:lvl3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3pPr>
            <a:lvl4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4pPr>
            <a:lvl5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9pPr>
          </a:lstStyle>
          <a:p>
            <a:pPr eaLnBrk="1"/>
            <a:fld id="{814593A3-BCDC-4274-BC9F-876976EF8405}" type="slidenum">
              <a:rPr lang="it-IT">
                <a:solidFill>
                  <a:srgbClr val="000000"/>
                </a:solidFill>
                <a:latin typeface="Times New Roman" pitchFamily="18" charset="0"/>
              </a:rPr>
              <a:pPr eaLnBrk="1"/>
              <a:t>44</a:t>
            </a:fld>
            <a:endParaRPr lang="it-IT">
              <a:solidFill>
                <a:srgbClr val="000000"/>
              </a:solidFill>
              <a:latin typeface="Times New Roman" pitchFamily="18" charset="0"/>
            </a:endParaRPr>
          </a:p>
        </p:txBody>
      </p:sp>
      <p:sp>
        <p:nvSpPr>
          <p:cNvPr id="8499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84996" name="Rectangle 2"/>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smtClean="0">
              <a:latin typeface="Times New Roman" pitchFamily="18" charset="0"/>
            </a:endParaRPr>
          </a:p>
        </p:txBody>
      </p:sp>
    </p:spTree>
    <p:extLst>
      <p:ext uri="{BB962C8B-B14F-4D97-AF65-F5344CB8AC3E}">
        <p14:creationId xmlns:p14="http://schemas.microsoft.com/office/powerpoint/2010/main" val="5480155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1pPr>
            <a:lvl2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2pPr>
            <a:lvl3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3pPr>
            <a:lvl4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4pPr>
            <a:lvl5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9pPr>
          </a:lstStyle>
          <a:p>
            <a:pPr eaLnBrk="1"/>
            <a:fld id="{814593A3-BCDC-4274-BC9F-876976EF8405}" type="slidenum">
              <a:rPr lang="it-IT">
                <a:solidFill>
                  <a:srgbClr val="000000"/>
                </a:solidFill>
                <a:latin typeface="Times New Roman" pitchFamily="18" charset="0"/>
              </a:rPr>
              <a:pPr eaLnBrk="1"/>
              <a:t>45</a:t>
            </a:fld>
            <a:endParaRPr lang="it-IT">
              <a:solidFill>
                <a:srgbClr val="000000"/>
              </a:solidFill>
              <a:latin typeface="Times New Roman" pitchFamily="18" charset="0"/>
            </a:endParaRPr>
          </a:p>
        </p:txBody>
      </p:sp>
      <p:sp>
        <p:nvSpPr>
          <p:cNvPr id="8499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84996" name="Rectangle 2"/>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smtClean="0">
              <a:latin typeface="Times New Roman" pitchFamily="18" charset="0"/>
            </a:endParaRPr>
          </a:p>
        </p:txBody>
      </p:sp>
    </p:spTree>
    <p:extLst>
      <p:ext uri="{BB962C8B-B14F-4D97-AF65-F5344CB8AC3E}">
        <p14:creationId xmlns:p14="http://schemas.microsoft.com/office/powerpoint/2010/main" val="29305047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1pPr>
            <a:lvl2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2pPr>
            <a:lvl3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3pPr>
            <a:lvl4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4pPr>
            <a:lvl5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9pPr>
          </a:lstStyle>
          <a:p>
            <a:pPr eaLnBrk="1"/>
            <a:fld id="{814593A3-BCDC-4274-BC9F-876976EF8405}" type="slidenum">
              <a:rPr lang="it-IT">
                <a:solidFill>
                  <a:srgbClr val="000000"/>
                </a:solidFill>
                <a:latin typeface="Times New Roman" pitchFamily="18" charset="0"/>
              </a:rPr>
              <a:pPr eaLnBrk="1"/>
              <a:t>46</a:t>
            </a:fld>
            <a:endParaRPr lang="it-IT">
              <a:solidFill>
                <a:srgbClr val="000000"/>
              </a:solidFill>
              <a:latin typeface="Times New Roman" pitchFamily="18" charset="0"/>
            </a:endParaRPr>
          </a:p>
        </p:txBody>
      </p:sp>
      <p:sp>
        <p:nvSpPr>
          <p:cNvPr id="8499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84996" name="Rectangle 2"/>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smtClean="0">
              <a:latin typeface="Times New Roman" pitchFamily="18" charset="0"/>
            </a:endParaRPr>
          </a:p>
        </p:txBody>
      </p:sp>
    </p:spTree>
    <p:extLst>
      <p:ext uri="{BB962C8B-B14F-4D97-AF65-F5344CB8AC3E}">
        <p14:creationId xmlns:p14="http://schemas.microsoft.com/office/powerpoint/2010/main" val="37664308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1pPr>
            <a:lvl2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2pPr>
            <a:lvl3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3pPr>
            <a:lvl4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4pPr>
            <a:lvl5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9pPr>
          </a:lstStyle>
          <a:p>
            <a:pPr eaLnBrk="1"/>
            <a:fld id="{814593A3-BCDC-4274-BC9F-876976EF8405}" type="slidenum">
              <a:rPr lang="it-IT">
                <a:solidFill>
                  <a:srgbClr val="000000"/>
                </a:solidFill>
                <a:latin typeface="Times New Roman" pitchFamily="18" charset="0"/>
              </a:rPr>
              <a:pPr eaLnBrk="1"/>
              <a:t>47</a:t>
            </a:fld>
            <a:endParaRPr lang="it-IT">
              <a:solidFill>
                <a:srgbClr val="000000"/>
              </a:solidFill>
              <a:latin typeface="Times New Roman" pitchFamily="18" charset="0"/>
            </a:endParaRPr>
          </a:p>
        </p:txBody>
      </p:sp>
      <p:sp>
        <p:nvSpPr>
          <p:cNvPr id="8499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84996" name="Rectangle 2"/>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smtClean="0">
              <a:latin typeface="Times New Roman" pitchFamily="18" charset="0"/>
            </a:endParaRPr>
          </a:p>
        </p:txBody>
      </p:sp>
    </p:spTree>
    <p:extLst>
      <p:ext uri="{BB962C8B-B14F-4D97-AF65-F5344CB8AC3E}">
        <p14:creationId xmlns:p14="http://schemas.microsoft.com/office/powerpoint/2010/main" val="27465140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1pPr>
            <a:lvl2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2pPr>
            <a:lvl3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3pPr>
            <a:lvl4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4pPr>
            <a:lvl5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9pPr>
          </a:lstStyle>
          <a:p>
            <a:pPr eaLnBrk="1"/>
            <a:fld id="{814593A3-BCDC-4274-BC9F-876976EF8405}" type="slidenum">
              <a:rPr lang="it-IT">
                <a:solidFill>
                  <a:srgbClr val="000000"/>
                </a:solidFill>
                <a:latin typeface="Times New Roman" pitchFamily="18" charset="0"/>
              </a:rPr>
              <a:pPr eaLnBrk="1"/>
              <a:t>48</a:t>
            </a:fld>
            <a:endParaRPr lang="it-IT">
              <a:solidFill>
                <a:srgbClr val="000000"/>
              </a:solidFill>
              <a:latin typeface="Times New Roman" pitchFamily="18" charset="0"/>
            </a:endParaRPr>
          </a:p>
        </p:txBody>
      </p:sp>
      <p:sp>
        <p:nvSpPr>
          <p:cNvPr id="8499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84996" name="Rectangle 2"/>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smtClean="0">
              <a:latin typeface="Times New Roman" pitchFamily="18" charset="0"/>
            </a:endParaRPr>
          </a:p>
        </p:txBody>
      </p:sp>
    </p:spTree>
    <p:extLst>
      <p:ext uri="{BB962C8B-B14F-4D97-AF65-F5344CB8AC3E}">
        <p14:creationId xmlns:p14="http://schemas.microsoft.com/office/powerpoint/2010/main" val="29426519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9pPr>
          </a:lstStyle>
          <a:p>
            <a:fld id="{108B9CD6-641B-4DFE-B9CD-40D0659B7B5F}" type="slidenum">
              <a:rPr lang="it-IT" altLang="it-IT" smtClean="0">
                <a:solidFill>
                  <a:srgbClr val="000000"/>
                </a:solidFill>
                <a:latin typeface="Times New Roman" panose="02020603050405020304" pitchFamily="18" charset="0"/>
              </a:rPr>
              <a:pPr/>
              <a:t>49</a:t>
            </a:fld>
            <a:endParaRPr lang="it-IT" altLang="it-IT" smtClean="0">
              <a:solidFill>
                <a:srgbClr val="000000"/>
              </a:solidFill>
              <a:latin typeface="Times New Roman" panose="02020603050405020304" pitchFamily="18" charset="0"/>
            </a:endParaRPr>
          </a:p>
        </p:txBody>
      </p:sp>
      <p:sp>
        <p:nvSpPr>
          <p:cNvPr id="14233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42340"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dirty="0" smtClean="0">
              <a:latin typeface="Times New Roman" panose="02020603050405020304" pitchFamily="18" charset="0"/>
            </a:endParaRPr>
          </a:p>
        </p:txBody>
      </p:sp>
    </p:spTree>
    <p:extLst>
      <p:ext uri="{BB962C8B-B14F-4D97-AF65-F5344CB8AC3E}">
        <p14:creationId xmlns:p14="http://schemas.microsoft.com/office/powerpoint/2010/main" val="393816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9pPr>
          </a:lstStyle>
          <a:p>
            <a:fld id="{108B9CD6-641B-4DFE-B9CD-40D0659B7B5F}" type="slidenum">
              <a:rPr lang="it-IT" altLang="it-IT" smtClean="0">
                <a:solidFill>
                  <a:srgbClr val="000000"/>
                </a:solidFill>
                <a:latin typeface="Times New Roman" panose="02020603050405020304" pitchFamily="18" charset="0"/>
              </a:rPr>
              <a:pPr/>
              <a:t>50</a:t>
            </a:fld>
            <a:endParaRPr lang="it-IT" altLang="it-IT" smtClean="0">
              <a:solidFill>
                <a:srgbClr val="000000"/>
              </a:solidFill>
              <a:latin typeface="Times New Roman" panose="02020603050405020304" pitchFamily="18" charset="0"/>
            </a:endParaRPr>
          </a:p>
        </p:txBody>
      </p:sp>
      <p:sp>
        <p:nvSpPr>
          <p:cNvPr id="14233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142340"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dirty="0" smtClean="0">
              <a:latin typeface="Times New Roman" panose="02020603050405020304" pitchFamily="18" charset="0"/>
            </a:endParaRPr>
          </a:p>
        </p:txBody>
      </p:sp>
    </p:spTree>
    <p:extLst>
      <p:ext uri="{BB962C8B-B14F-4D97-AF65-F5344CB8AC3E}">
        <p14:creationId xmlns:p14="http://schemas.microsoft.com/office/powerpoint/2010/main" val="2287749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1pPr>
            <a:lvl2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2pPr>
            <a:lvl3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3pPr>
            <a:lvl4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4pPr>
            <a:lvl5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9pPr>
          </a:lstStyle>
          <a:p>
            <a:pPr eaLnBrk="1"/>
            <a:fld id="{814593A3-BCDC-4274-BC9F-876976EF8405}" type="slidenum">
              <a:rPr lang="it-IT">
                <a:solidFill>
                  <a:srgbClr val="000000"/>
                </a:solidFill>
                <a:latin typeface="Times New Roman" pitchFamily="18" charset="0"/>
              </a:rPr>
              <a:pPr eaLnBrk="1"/>
              <a:t>5</a:t>
            </a:fld>
            <a:endParaRPr lang="it-IT">
              <a:solidFill>
                <a:srgbClr val="000000"/>
              </a:solidFill>
              <a:latin typeface="Times New Roman" pitchFamily="18" charset="0"/>
            </a:endParaRPr>
          </a:p>
        </p:txBody>
      </p:sp>
      <p:sp>
        <p:nvSpPr>
          <p:cNvPr id="8499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84996" name="Rectangle 2"/>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smtClean="0">
              <a:latin typeface="Times New Roman" pitchFamily="18" charset="0"/>
            </a:endParaRPr>
          </a:p>
        </p:txBody>
      </p:sp>
    </p:spTree>
    <p:extLst>
      <p:ext uri="{BB962C8B-B14F-4D97-AF65-F5344CB8AC3E}">
        <p14:creationId xmlns:p14="http://schemas.microsoft.com/office/powerpoint/2010/main" val="17406754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itchFamily="34" charset="-128"/>
              </a:defRPr>
            </a:lvl9pPr>
          </a:lstStyle>
          <a:p>
            <a:fld id="{81122F00-CDBC-4A57-A610-6DD651270233}" type="slidenum">
              <a:rPr lang="it-IT" altLang="it-IT" smtClean="0">
                <a:solidFill>
                  <a:srgbClr val="000000"/>
                </a:solidFill>
                <a:latin typeface="Times New Roman" panose="02020603050405020304" pitchFamily="18" charset="0"/>
              </a:rPr>
              <a:pPr/>
              <a:t>51</a:t>
            </a:fld>
            <a:endParaRPr lang="it-IT" altLang="it-IT" smtClean="0">
              <a:solidFill>
                <a:srgbClr val="000000"/>
              </a:solidFill>
              <a:latin typeface="Times New Roman" panose="02020603050405020304" pitchFamily="18" charset="0"/>
            </a:endParaRPr>
          </a:p>
        </p:txBody>
      </p:sp>
      <p:sp>
        <p:nvSpPr>
          <p:cNvPr id="3686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36868"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anose="02020603050405020304" pitchFamily="18" charset="0"/>
            </a:endParaRPr>
          </a:p>
        </p:txBody>
      </p:sp>
    </p:spTree>
    <p:extLst>
      <p:ext uri="{BB962C8B-B14F-4D97-AF65-F5344CB8AC3E}">
        <p14:creationId xmlns:p14="http://schemas.microsoft.com/office/powerpoint/2010/main" val="31904294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itchFamily="34" charset="-128"/>
              </a:defRPr>
            </a:lvl9pPr>
          </a:lstStyle>
          <a:p>
            <a:fld id="{BEF37603-A226-463F-A9FA-124593499F5A}" type="slidenum">
              <a:rPr lang="it-IT" altLang="it-IT" smtClean="0">
                <a:solidFill>
                  <a:srgbClr val="000000"/>
                </a:solidFill>
                <a:latin typeface="Times New Roman" panose="02020603050405020304" pitchFamily="18" charset="0"/>
              </a:rPr>
              <a:pPr/>
              <a:t>52</a:t>
            </a:fld>
            <a:endParaRPr lang="it-IT" altLang="it-IT" smtClean="0">
              <a:solidFill>
                <a:srgbClr val="000000"/>
              </a:solidFill>
              <a:latin typeface="Times New Roman" panose="02020603050405020304" pitchFamily="18" charset="0"/>
            </a:endParaRPr>
          </a:p>
        </p:txBody>
      </p:sp>
      <p:sp>
        <p:nvSpPr>
          <p:cNvPr id="3891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38916"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anose="02020603050405020304" pitchFamily="18" charset="0"/>
            </a:endParaRPr>
          </a:p>
        </p:txBody>
      </p:sp>
    </p:spTree>
    <p:extLst>
      <p:ext uri="{BB962C8B-B14F-4D97-AF65-F5344CB8AC3E}">
        <p14:creationId xmlns:p14="http://schemas.microsoft.com/office/powerpoint/2010/main" val="10008981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9pPr>
          </a:lstStyle>
          <a:p>
            <a:fld id="{2544D732-B1EF-49D5-9252-C35A6BE798EE}" type="slidenum">
              <a:rPr lang="it-IT" altLang="it-IT" smtClean="0">
                <a:solidFill>
                  <a:srgbClr val="000000"/>
                </a:solidFill>
                <a:latin typeface="Times New Roman" panose="02020603050405020304" pitchFamily="18" charset="0"/>
              </a:rPr>
              <a:pPr/>
              <a:t>54</a:t>
            </a:fld>
            <a:endParaRPr lang="it-IT" altLang="it-IT" smtClean="0">
              <a:solidFill>
                <a:srgbClr val="000000"/>
              </a:solidFill>
              <a:latin typeface="Times New Roman" panose="02020603050405020304" pitchFamily="18" charset="0"/>
            </a:endParaRPr>
          </a:p>
        </p:txBody>
      </p:sp>
      <p:sp>
        <p:nvSpPr>
          <p:cNvPr id="71683"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71684"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anose="02020603050405020304" pitchFamily="18" charset="0"/>
            </a:endParaRPr>
          </a:p>
        </p:txBody>
      </p:sp>
    </p:spTree>
    <p:extLst>
      <p:ext uri="{BB962C8B-B14F-4D97-AF65-F5344CB8AC3E}">
        <p14:creationId xmlns:p14="http://schemas.microsoft.com/office/powerpoint/2010/main" val="1317615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1pPr>
            <a:lvl2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2pPr>
            <a:lvl3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3pPr>
            <a:lvl4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4pPr>
            <a:lvl5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9pPr>
          </a:lstStyle>
          <a:p>
            <a:pPr eaLnBrk="1"/>
            <a:fld id="{814593A3-BCDC-4274-BC9F-876976EF8405}" type="slidenum">
              <a:rPr lang="it-IT">
                <a:solidFill>
                  <a:srgbClr val="000000"/>
                </a:solidFill>
                <a:latin typeface="Times New Roman" pitchFamily="18" charset="0"/>
              </a:rPr>
              <a:pPr eaLnBrk="1"/>
              <a:t>55</a:t>
            </a:fld>
            <a:endParaRPr lang="it-IT">
              <a:solidFill>
                <a:srgbClr val="000000"/>
              </a:solidFill>
              <a:latin typeface="Times New Roman" pitchFamily="18" charset="0"/>
            </a:endParaRPr>
          </a:p>
        </p:txBody>
      </p:sp>
      <p:sp>
        <p:nvSpPr>
          <p:cNvPr id="84995" name="Rectangle 1"/>
          <p:cNvSpPr>
            <a:spLocks noGrp="1" noRot="1" noChangeAspect="1" noChangeArrowheads="1" noTextEdit="1"/>
          </p:cNvSpPr>
          <p:nvPr>
            <p:ph type="sldImg"/>
          </p:nvPr>
        </p:nvSpPr>
        <p:spPr>
          <a:xfrm>
            <a:off x="1003786" y="695134"/>
            <a:ext cx="4848989" cy="3428152"/>
          </a:xfrm>
          <a:solidFill>
            <a:srgbClr val="FFFFFF"/>
          </a:solidFill>
          <a:ln>
            <a:solidFill>
              <a:srgbClr val="000000"/>
            </a:solidFill>
            <a:miter lim="800000"/>
            <a:headEnd/>
            <a:tailEnd/>
          </a:ln>
        </p:spPr>
      </p:sp>
      <p:sp>
        <p:nvSpPr>
          <p:cNvPr id="84996" name="Rectangle 2"/>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smtClean="0">
              <a:latin typeface="Times New Roman" pitchFamily="18" charset="0"/>
            </a:endParaRPr>
          </a:p>
        </p:txBody>
      </p:sp>
    </p:spTree>
    <p:extLst>
      <p:ext uri="{BB962C8B-B14F-4D97-AF65-F5344CB8AC3E}">
        <p14:creationId xmlns:p14="http://schemas.microsoft.com/office/powerpoint/2010/main" val="3503554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1pPr>
            <a:lvl2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2pPr>
            <a:lvl3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3pPr>
            <a:lvl4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4pPr>
            <a:lvl5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9pPr>
          </a:lstStyle>
          <a:p>
            <a:pPr eaLnBrk="1"/>
            <a:fld id="{814593A3-BCDC-4274-BC9F-876976EF8405}" type="slidenum">
              <a:rPr lang="it-IT">
                <a:solidFill>
                  <a:srgbClr val="000000"/>
                </a:solidFill>
                <a:latin typeface="Times New Roman" pitchFamily="18" charset="0"/>
              </a:rPr>
              <a:pPr eaLnBrk="1"/>
              <a:t>6</a:t>
            </a:fld>
            <a:endParaRPr lang="it-IT">
              <a:solidFill>
                <a:srgbClr val="000000"/>
              </a:solidFill>
              <a:latin typeface="Times New Roman" pitchFamily="18" charset="0"/>
            </a:endParaRPr>
          </a:p>
        </p:txBody>
      </p:sp>
      <p:sp>
        <p:nvSpPr>
          <p:cNvPr id="8499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84996" name="Rectangle 2"/>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smtClean="0">
              <a:latin typeface="Times New Roman" pitchFamily="18" charset="0"/>
            </a:endParaRPr>
          </a:p>
        </p:txBody>
      </p:sp>
    </p:spTree>
    <p:extLst>
      <p:ext uri="{BB962C8B-B14F-4D97-AF65-F5344CB8AC3E}">
        <p14:creationId xmlns:p14="http://schemas.microsoft.com/office/powerpoint/2010/main" val="2946010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1pPr>
            <a:lvl2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2pPr>
            <a:lvl3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3pPr>
            <a:lvl4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4pPr>
            <a:lvl5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9pPr>
          </a:lstStyle>
          <a:p>
            <a:pPr eaLnBrk="1"/>
            <a:fld id="{814593A3-BCDC-4274-BC9F-876976EF8405}" type="slidenum">
              <a:rPr lang="it-IT">
                <a:solidFill>
                  <a:srgbClr val="000000"/>
                </a:solidFill>
                <a:latin typeface="Times New Roman" pitchFamily="18" charset="0"/>
              </a:rPr>
              <a:pPr eaLnBrk="1"/>
              <a:t>7</a:t>
            </a:fld>
            <a:endParaRPr lang="it-IT">
              <a:solidFill>
                <a:srgbClr val="000000"/>
              </a:solidFill>
              <a:latin typeface="Times New Roman" pitchFamily="18" charset="0"/>
            </a:endParaRPr>
          </a:p>
        </p:txBody>
      </p:sp>
      <p:sp>
        <p:nvSpPr>
          <p:cNvPr id="8499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84996" name="Rectangle 2"/>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smtClean="0">
              <a:latin typeface="Times New Roman" pitchFamily="18" charset="0"/>
            </a:endParaRPr>
          </a:p>
        </p:txBody>
      </p:sp>
    </p:spTree>
    <p:extLst>
      <p:ext uri="{BB962C8B-B14F-4D97-AF65-F5344CB8AC3E}">
        <p14:creationId xmlns:p14="http://schemas.microsoft.com/office/powerpoint/2010/main" val="417909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1pPr>
            <a:lvl2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2pPr>
            <a:lvl3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3pPr>
            <a:lvl4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4pPr>
            <a:lvl5pPr>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defRPr>
            </a:lvl9pPr>
          </a:lstStyle>
          <a:p>
            <a:fld id="{0211B952-C696-48D9-927C-52C2F64ACADA}" type="slidenum">
              <a:rPr lang="it-IT" altLang="it-IT" smtClean="0">
                <a:solidFill>
                  <a:srgbClr val="000000"/>
                </a:solidFill>
                <a:latin typeface="Times New Roman" panose="02020603050405020304" pitchFamily="18" charset="0"/>
              </a:rPr>
              <a:pPr/>
              <a:t>10</a:t>
            </a:fld>
            <a:endParaRPr lang="it-IT" altLang="it-IT" smtClean="0">
              <a:solidFill>
                <a:srgbClr val="000000"/>
              </a:solidFill>
              <a:latin typeface="Times New Roman" panose="02020603050405020304" pitchFamily="18" charset="0"/>
            </a:endParaRPr>
          </a:p>
        </p:txBody>
      </p:sp>
      <p:sp>
        <p:nvSpPr>
          <p:cNvPr id="73731"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73732" name="Rectangle 2"/>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anose="02020603050405020304" pitchFamily="18" charset="0"/>
            </a:endParaRPr>
          </a:p>
        </p:txBody>
      </p:sp>
    </p:spTree>
    <p:extLst>
      <p:ext uri="{BB962C8B-B14F-4D97-AF65-F5344CB8AC3E}">
        <p14:creationId xmlns:p14="http://schemas.microsoft.com/office/powerpoint/2010/main" val="1063140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1pPr>
            <a:lvl2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2pPr>
            <a:lvl3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3pPr>
            <a:lvl4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4pPr>
            <a:lvl5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9pPr>
          </a:lstStyle>
          <a:p>
            <a:pPr eaLnBrk="1"/>
            <a:fld id="{814593A3-BCDC-4274-BC9F-876976EF8405}" type="slidenum">
              <a:rPr lang="it-IT">
                <a:solidFill>
                  <a:srgbClr val="000000"/>
                </a:solidFill>
                <a:latin typeface="Times New Roman" pitchFamily="18" charset="0"/>
              </a:rPr>
              <a:pPr eaLnBrk="1"/>
              <a:t>11</a:t>
            </a:fld>
            <a:endParaRPr lang="it-IT">
              <a:solidFill>
                <a:srgbClr val="000000"/>
              </a:solidFill>
              <a:latin typeface="Times New Roman" pitchFamily="18" charset="0"/>
            </a:endParaRPr>
          </a:p>
        </p:txBody>
      </p:sp>
      <p:sp>
        <p:nvSpPr>
          <p:cNvPr id="8499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84996" name="Rectangle 2"/>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smtClean="0">
              <a:latin typeface="Times New Roman" pitchFamily="18" charset="0"/>
            </a:endParaRPr>
          </a:p>
        </p:txBody>
      </p:sp>
    </p:spTree>
    <p:extLst>
      <p:ext uri="{BB962C8B-B14F-4D97-AF65-F5344CB8AC3E}">
        <p14:creationId xmlns:p14="http://schemas.microsoft.com/office/powerpoint/2010/main" val="1906549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1pPr>
            <a:lvl2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2pPr>
            <a:lvl3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3pPr>
            <a:lvl4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4pPr>
            <a:lvl5pPr eaLnBrk="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8" charset="0"/>
              <a:tabLst>
                <a:tab pos="634643" algn="l"/>
                <a:tab pos="1269286" algn="l"/>
                <a:tab pos="1903929" algn="l"/>
                <a:tab pos="2538573" algn="l"/>
              </a:tabLst>
              <a:defRPr>
                <a:solidFill>
                  <a:schemeClr val="tx1"/>
                </a:solidFill>
                <a:latin typeface="Arial" charset="0"/>
                <a:ea typeface="Arial Unicode MS" pitchFamily="34" charset="-128"/>
                <a:cs typeface="Arial Unicode MS" pitchFamily="34" charset="-128"/>
              </a:defRPr>
            </a:lvl9pPr>
          </a:lstStyle>
          <a:p>
            <a:pPr eaLnBrk="1"/>
            <a:fld id="{814593A3-BCDC-4274-BC9F-876976EF8405}" type="slidenum">
              <a:rPr lang="it-IT">
                <a:solidFill>
                  <a:srgbClr val="000000"/>
                </a:solidFill>
                <a:latin typeface="Times New Roman" pitchFamily="18" charset="0"/>
              </a:rPr>
              <a:pPr eaLnBrk="1"/>
              <a:t>13</a:t>
            </a:fld>
            <a:endParaRPr lang="it-IT">
              <a:solidFill>
                <a:srgbClr val="000000"/>
              </a:solidFill>
              <a:latin typeface="Times New Roman" pitchFamily="18" charset="0"/>
            </a:endParaRPr>
          </a:p>
        </p:txBody>
      </p:sp>
      <p:sp>
        <p:nvSpPr>
          <p:cNvPr id="8499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84996" name="Rectangle 2"/>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smtClean="0">
              <a:latin typeface="Times New Roman" pitchFamily="18" charset="0"/>
            </a:endParaRPr>
          </a:p>
        </p:txBody>
      </p:sp>
    </p:spTree>
    <p:extLst>
      <p:ext uri="{BB962C8B-B14F-4D97-AF65-F5344CB8AC3E}">
        <p14:creationId xmlns:p14="http://schemas.microsoft.com/office/powerpoint/2010/main" val="3033057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8" charset="0"/>
              <a:buNone/>
            </a:pPr>
            <a:endParaRPr lang="en-US">
              <a:solidFill>
                <a:prstClr val="black"/>
              </a:solidFill>
              <a:latin typeface="Arial" charset="0"/>
              <a:ea typeface="Arial Unicode MS" pitchFamily="34" charset="-128"/>
              <a:cs typeface="Arial Unicode MS" pitchFamily="34" charset="-128"/>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8" charset="0"/>
              <a:buNone/>
            </a:pPr>
            <a:endParaRPr lang="en-US">
              <a:solidFill>
                <a:prstClr val="black"/>
              </a:solidFill>
              <a:latin typeface="Arial" charset="0"/>
              <a:ea typeface="Arial Unicode MS" pitchFamily="34" charset="-128"/>
              <a:cs typeface="Arial Unicode MS" pitchFamily="34" charset="-128"/>
            </a:endParaRPr>
          </a:p>
        </p:txBody>
      </p:sp>
      <p:sp>
        <p:nvSpPr>
          <p:cNvPr id="6"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8" charset="0"/>
              <a:buNone/>
            </a:pPr>
            <a:endParaRPr lang="en-US">
              <a:solidFill>
                <a:prstClr val="black"/>
              </a:solidFill>
              <a:latin typeface="Arial" charset="0"/>
              <a:ea typeface="Arial Unicode MS" pitchFamily="34" charset="-128"/>
              <a:cs typeface="Arial Unicode MS" pitchFamily="34" charset="-128"/>
            </a:endParaRPr>
          </a:p>
        </p:txBody>
      </p:sp>
      <p:sp>
        <p:nvSpPr>
          <p:cNvPr id="7" name="Rectangle 24"/>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8" charset="0"/>
              <a:buNone/>
            </a:pPr>
            <a:endParaRPr lang="en-US">
              <a:solidFill>
                <a:prstClr val="black"/>
              </a:solidFill>
              <a:latin typeface="Arial" charset="0"/>
              <a:ea typeface="Arial Unicode MS" pitchFamily="34" charset="-128"/>
              <a:cs typeface="Arial Unicode MS" pitchFamily="34" charset="-128"/>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6" charset="0"/>
              <a:buNone/>
              <a:defRPr/>
            </a:pPr>
            <a:endParaRPr lang="en-US">
              <a:solidFill>
                <a:prstClr val="black"/>
              </a:solidFill>
              <a:latin typeface="Arial" charset="0"/>
              <a:ea typeface="Arial Unicode MS" pitchFamily="34" charset="-128"/>
              <a:cs typeface="Arial Unicode MS"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6" charset="0"/>
              <a:buNone/>
              <a:defRPr/>
            </a:pPr>
            <a:endParaRPr lang="en-US">
              <a:solidFill>
                <a:prstClr val="black"/>
              </a:solidFill>
              <a:latin typeface="Arial" charset="0"/>
              <a:ea typeface="Arial Unicode MS" pitchFamily="34" charset="-128"/>
              <a:cs typeface="Arial Unicode MS"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6" charset="0"/>
              <a:buNone/>
              <a:defRPr/>
            </a:pPr>
            <a:endParaRPr lang="en-US" dirty="0">
              <a:solidFill>
                <a:prstClr val="black"/>
              </a:solidFill>
              <a:latin typeface="Arial" charset="0"/>
              <a:ea typeface="Arial Unicode MS" pitchFamily="34" charset="-128"/>
              <a:cs typeface="Arial Unicode MS"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49263" fontAlgn="base">
              <a:lnSpc>
                <a:spcPct val="93000"/>
              </a:lnSpc>
              <a:spcBef>
                <a:spcPct val="0"/>
              </a:spcBef>
              <a:spcAft>
                <a:spcPct val="0"/>
              </a:spcAft>
              <a:buClr>
                <a:srgbClr val="000000"/>
              </a:buClr>
              <a:buSzPct val="100000"/>
              <a:buFont typeface="Times New Roman" pitchFamily="16" charset="0"/>
              <a:buNone/>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49263" fontAlgn="base">
              <a:lnSpc>
                <a:spcPct val="93000"/>
              </a:lnSpc>
              <a:spcBef>
                <a:spcPct val="0"/>
              </a:spcBef>
              <a:spcAft>
                <a:spcPct val="0"/>
              </a:spcAft>
              <a:buClr>
                <a:srgbClr val="000000"/>
              </a:buClr>
              <a:buSzPct val="100000"/>
              <a:buFont typeface="Times New Roman" pitchFamily="16" charset="0"/>
              <a:buNone/>
              <a:defRPr/>
            </a:pPr>
            <a:endParaRPr lang="en-US">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r>
              <a:rPr lang="it-IT"/>
              <a:t>28/10/12</a:t>
            </a:r>
          </a:p>
        </p:txBody>
      </p:sp>
      <p:sp>
        <p:nvSpPr>
          <p:cNvPr id="16" name="Footer Placeholder 16"/>
          <p:cNvSpPr>
            <a:spLocks noGrp="1"/>
          </p:cNvSpPr>
          <p:nvPr>
            <p:ph type="ftr" sz="quarter" idx="11"/>
          </p:nvPr>
        </p:nvSpPr>
        <p:spPr/>
        <p:txBody>
          <a:bodyPr/>
          <a:lstStyle>
            <a:lvl1pPr>
              <a:defRPr/>
            </a:lvl1pPr>
          </a:lstStyle>
          <a:p>
            <a:pPr>
              <a:defRPr/>
            </a:pPr>
            <a:r>
              <a:rPr lang="it-IT"/>
              <a:t>Larese SIMLII 2012</a:t>
            </a:r>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006E7BB3-D78B-484E-A205-F0C5911D124B}" type="slidenum">
              <a:rPr lang="it-IT">
                <a:solidFill>
                  <a:srgbClr val="8CADAE">
                    <a:shade val="75000"/>
                  </a:srgbClr>
                </a:solidFill>
              </a:rPr>
              <a:pPr>
                <a:defRPr/>
              </a:pPr>
              <a:t>‹N›</a:t>
            </a:fld>
            <a:endParaRPr lang="it-IT">
              <a:solidFill>
                <a:srgbClr val="8CADAE">
                  <a:shade val="75000"/>
                </a:srgbClr>
              </a:solidFill>
            </a:endParaRPr>
          </a:p>
        </p:txBody>
      </p:sp>
    </p:spTree>
    <p:extLst>
      <p:ext uri="{BB962C8B-B14F-4D97-AF65-F5344CB8AC3E}">
        <p14:creationId xmlns:p14="http://schemas.microsoft.com/office/powerpoint/2010/main" val="219600410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it-IT"/>
              <a:t>28/10/12</a:t>
            </a:r>
          </a:p>
        </p:txBody>
      </p:sp>
      <p:sp>
        <p:nvSpPr>
          <p:cNvPr id="5" name="Footer Placeholder 4"/>
          <p:cNvSpPr>
            <a:spLocks noGrp="1"/>
          </p:cNvSpPr>
          <p:nvPr>
            <p:ph type="ftr" sz="quarter" idx="11"/>
          </p:nvPr>
        </p:nvSpPr>
        <p:spPr/>
        <p:txBody>
          <a:bodyPr/>
          <a:lstStyle>
            <a:lvl1pPr>
              <a:defRPr/>
            </a:lvl1pPr>
          </a:lstStyle>
          <a:p>
            <a:pPr>
              <a:defRPr/>
            </a:pPr>
            <a:r>
              <a:rPr lang="it-IT"/>
              <a:t>Larese SIMLII 2012</a:t>
            </a:r>
          </a:p>
        </p:txBody>
      </p:sp>
      <p:sp>
        <p:nvSpPr>
          <p:cNvPr id="6" name="Slide Number Placeholder 5"/>
          <p:cNvSpPr>
            <a:spLocks noGrp="1"/>
          </p:cNvSpPr>
          <p:nvPr>
            <p:ph type="sldNum" sz="quarter" idx="12"/>
          </p:nvPr>
        </p:nvSpPr>
        <p:spPr/>
        <p:txBody>
          <a:bodyPr/>
          <a:lstStyle>
            <a:lvl1pPr>
              <a:defRPr/>
            </a:lvl1pPr>
          </a:lstStyle>
          <a:p>
            <a:pPr>
              <a:defRPr/>
            </a:pPr>
            <a:fld id="{65A25A11-144A-4B03-B057-A2CB495C2E46}" type="slidenum">
              <a:rPr lang="it-IT">
                <a:solidFill>
                  <a:srgbClr val="8CADAE">
                    <a:shade val="75000"/>
                  </a:srgbClr>
                </a:solidFill>
              </a:rPr>
              <a:pPr>
                <a:defRPr/>
              </a:pPr>
              <a:t>‹N›</a:t>
            </a:fld>
            <a:endParaRPr lang="it-IT">
              <a:solidFill>
                <a:srgbClr val="8CADAE">
                  <a:shade val="75000"/>
                </a:srgbClr>
              </a:solidFill>
            </a:endParaRPr>
          </a:p>
        </p:txBody>
      </p:sp>
    </p:spTree>
    <p:extLst>
      <p:ext uri="{BB962C8B-B14F-4D97-AF65-F5344CB8AC3E}">
        <p14:creationId xmlns:p14="http://schemas.microsoft.com/office/powerpoint/2010/main" val="251272645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8" charset="0"/>
              <a:buNone/>
            </a:pPr>
            <a:endParaRPr lang="en-US">
              <a:solidFill>
                <a:prstClr val="black"/>
              </a:solidFill>
              <a:latin typeface="Arial" charset="0"/>
              <a:ea typeface="Arial Unicode MS" pitchFamily="34" charset="-128"/>
              <a:cs typeface="Arial Unicode MS" pitchFamily="34" charset="-128"/>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8" charset="0"/>
              <a:buNone/>
            </a:pPr>
            <a:endParaRPr lang="en-US">
              <a:solidFill>
                <a:prstClr val="black"/>
              </a:solidFill>
              <a:latin typeface="Arial" charset="0"/>
              <a:ea typeface="Arial Unicode MS" pitchFamily="34" charset="-128"/>
              <a:cs typeface="Arial Unicode MS" pitchFamily="34" charset="-128"/>
            </a:endParaRPr>
          </a:p>
        </p:txBody>
      </p:sp>
      <p:sp>
        <p:nvSpPr>
          <p:cNvPr id="6" name="Rectangle 23"/>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8" charset="0"/>
              <a:buNone/>
            </a:pPr>
            <a:endParaRPr lang="en-US">
              <a:solidFill>
                <a:prstClr val="black"/>
              </a:solidFill>
              <a:latin typeface="Arial" charset="0"/>
              <a:ea typeface="Arial Unicode MS" pitchFamily="34" charset="-128"/>
              <a:cs typeface="Arial Unicode MS" pitchFamily="34" charset="-128"/>
            </a:endParaRPr>
          </a:p>
        </p:txBody>
      </p:sp>
      <p:sp>
        <p:nvSpPr>
          <p:cNvPr id="7"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8" charset="0"/>
              <a:buNone/>
            </a:pPr>
            <a:endParaRPr lang="en-US">
              <a:solidFill>
                <a:prstClr val="black"/>
              </a:solidFill>
              <a:latin typeface="Arial" charset="0"/>
              <a:ea typeface="Arial Unicode MS" pitchFamily="34" charset="-128"/>
              <a:cs typeface="Arial Unicode MS" pitchFamily="34" charset="-128"/>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6" charset="0"/>
              <a:buNone/>
              <a:defRPr/>
            </a:pPr>
            <a:endParaRPr lang="en-US">
              <a:solidFill>
                <a:prstClr val="black"/>
              </a:solidFill>
              <a:latin typeface="Arial" charset="0"/>
              <a:ea typeface="Arial Unicode MS" pitchFamily="34" charset="-128"/>
              <a:cs typeface="Arial Unicode MS" charset="0"/>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6" charset="0"/>
              <a:buNone/>
              <a:defRPr/>
            </a:pPr>
            <a:endParaRPr lang="en-US" dirty="0">
              <a:solidFill>
                <a:prstClr val="black"/>
              </a:solidFill>
              <a:latin typeface="Arial" charset="0"/>
              <a:ea typeface="Arial Unicode MS" pitchFamily="34" charset="-128"/>
              <a:cs typeface="Arial Unicode MS" charset="0"/>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6" charset="0"/>
              <a:buNone/>
              <a:defRPr/>
            </a:pPr>
            <a:endParaRPr lang="en-US">
              <a:solidFill>
                <a:prstClr val="black"/>
              </a:solidFill>
              <a:latin typeface="Arial" charset="0"/>
              <a:ea typeface="Arial Unicode MS" pitchFamily="34" charset="-128"/>
              <a:cs typeface="Arial Unicode MS"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49263" fontAlgn="base">
              <a:lnSpc>
                <a:spcPct val="93000"/>
              </a:lnSpc>
              <a:spcBef>
                <a:spcPct val="0"/>
              </a:spcBef>
              <a:spcAft>
                <a:spcPct val="0"/>
              </a:spcAft>
              <a:buClr>
                <a:srgbClr val="000000"/>
              </a:buClr>
              <a:buSzPct val="100000"/>
              <a:buFont typeface="Times New Roman" pitchFamily="16" charset="0"/>
              <a:buNone/>
              <a:defRPr/>
            </a:pPr>
            <a:endParaRPr lang="en-US">
              <a:solidFill>
                <a:prstClr val="white"/>
              </a:solidFill>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49263" fontAlgn="base">
              <a:lnSpc>
                <a:spcPct val="93000"/>
              </a:lnSpc>
              <a:spcBef>
                <a:spcPct val="0"/>
              </a:spcBef>
              <a:spcAft>
                <a:spcPct val="0"/>
              </a:spcAft>
              <a:buClr>
                <a:srgbClr val="000000"/>
              </a:buClr>
              <a:buSzPct val="100000"/>
              <a:buFont typeface="Times New Roman" pitchFamily="16" charset="0"/>
              <a:buNone/>
              <a:defRPr/>
            </a:pPr>
            <a:endParaRPr lang="en-US">
              <a:solidFill>
                <a:prstClr val="white"/>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B68C6173-FAE1-4DA9-B9EE-5582DFADF694}" type="slidenum">
              <a:rPr lang="it-IT">
                <a:solidFill>
                  <a:srgbClr val="8CADAE">
                    <a:shade val="75000"/>
                  </a:srgbClr>
                </a:solidFill>
              </a:rPr>
              <a:pPr>
                <a:defRPr/>
              </a:pPr>
              <a:t>‹N›</a:t>
            </a:fld>
            <a:endParaRPr lang="it-IT">
              <a:solidFill>
                <a:srgbClr val="8CADAE">
                  <a:shade val="75000"/>
                </a:srgbClr>
              </a:solidFill>
            </a:endParaRPr>
          </a:p>
        </p:txBody>
      </p:sp>
      <p:sp>
        <p:nvSpPr>
          <p:cNvPr id="14" name="Date Placeholder 3"/>
          <p:cNvSpPr>
            <a:spLocks noGrp="1"/>
          </p:cNvSpPr>
          <p:nvPr>
            <p:ph type="dt" sz="half" idx="11"/>
          </p:nvPr>
        </p:nvSpPr>
        <p:spPr/>
        <p:txBody>
          <a:bodyPr/>
          <a:lstStyle>
            <a:lvl1pPr>
              <a:defRPr/>
            </a:lvl1pPr>
          </a:lstStyle>
          <a:p>
            <a:pPr>
              <a:defRPr/>
            </a:pPr>
            <a:r>
              <a:rPr lang="it-IT"/>
              <a:t>28/10/12</a:t>
            </a:r>
          </a:p>
        </p:txBody>
      </p:sp>
      <p:sp>
        <p:nvSpPr>
          <p:cNvPr id="15" name="Footer Placeholder 4"/>
          <p:cNvSpPr>
            <a:spLocks noGrp="1"/>
          </p:cNvSpPr>
          <p:nvPr>
            <p:ph type="ftr" sz="quarter" idx="12"/>
          </p:nvPr>
        </p:nvSpPr>
        <p:spPr/>
        <p:txBody>
          <a:bodyPr/>
          <a:lstStyle>
            <a:lvl1pPr>
              <a:defRPr/>
            </a:lvl1pPr>
          </a:lstStyle>
          <a:p>
            <a:pPr>
              <a:defRPr/>
            </a:pPr>
            <a:r>
              <a:rPr lang="it-IT"/>
              <a:t>Larese SIMLII 2012</a:t>
            </a:r>
          </a:p>
        </p:txBody>
      </p:sp>
    </p:spTree>
    <p:extLst>
      <p:ext uri="{BB962C8B-B14F-4D97-AF65-F5344CB8AC3E}">
        <p14:creationId xmlns:p14="http://schemas.microsoft.com/office/powerpoint/2010/main" val="276421178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130425"/>
            <a:ext cx="7770813" cy="1468438"/>
          </a:xfrm>
        </p:spPr>
        <p:txBody>
          <a:bodyPr/>
          <a:lstStyle/>
          <a:p>
            <a:r>
              <a:rPr lang="en-US" smtClean="0"/>
              <a:t>Click to edit Master title style</a:t>
            </a:r>
            <a:endParaRPr lang="it-IT"/>
          </a:p>
        </p:txBody>
      </p:sp>
      <p:sp>
        <p:nvSpPr>
          <p:cNvPr id="3" name="Date Placeholder 13"/>
          <p:cNvSpPr>
            <a:spLocks noGrp="1"/>
          </p:cNvSpPr>
          <p:nvPr>
            <p:ph type="dt" sz="half" idx="10"/>
          </p:nvPr>
        </p:nvSpPr>
        <p:spPr/>
        <p:txBody>
          <a:bodyPr/>
          <a:lstStyle>
            <a:lvl1pPr>
              <a:defRPr/>
            </a:lvl1pPr>
          </a:lstStyle>
          <a:p>
            <a:pPr>
              <a:defRPr/>
            </a:pPr>
            <a:r>
              <a:rPr lang="it-IT"/>
              <a:t>28/10/12</a:t>
            </a:r>
          </a:p>
        </p:txBody>
      </p:sp>
      <p:sp>
        <p:nvSpPr>
          <p:cNvPr id="4" name="Footer Placeholder 2"/>
          <p:cNvSpPr>
            <a:spLocks noGrp="1"/>
          </p:cNvSpPr>
          <p:nvPr>
            <p:ph type="ftr" sz="quarter" idx="11"/>
          </p:nvPr>
        </p:nvSpPr>
        <p:spPr/>
        <p:txBody>
          <a:bodyPr/>
          <a:lstStyle>
            <a:lvl1pPr>
              <a:defRPr/>
            </a:lvl1pPr>
          </a:lstStyle>
          <a:p>
            <a:pPr>
              <a:defRPr/>
            </a:pPr>
            <a:r>
              <a:rPr lang="it-IT"/>
              <a:t>Larese SIMLII 2012</a:t>
            </a:r>
          </a:p>
        </p:txBody>
      </p:sp>
      <p:sp>
        <p:nvSpPr>
          <p:cNvPr id="5" name="Slide Number Placeholder 22"/>
          <p:cNvSpPr>
            <a:spLocks noGrp="1"/>
          </p:cNvSpPr>
          <p:nvPr>
            <p:ph type="sldNum" sz="quarter" idx="12"/>
          </p:nvPr>
        </p:nvSpPr>
        <p:spPr/>
        <p:txBody>
          <a:bodyPr/>
          <a:lstStyle>
            <a:lvl1pPr>
              <a:defRPr/>
            </a:lvl1pPr>
          </a:lstStyle>
          <a:p>
            <a:pPr>
              <a:defRPr/>
            </a:pPr>
            <a:fld id="{68FD1BCB-1BFF-448C-8B78-C9E0E2A0989C}" type="slidenum">
              <a:rPr lang="it-IT">
                <a:solidFill>
                  <a:srgbClr val="8CADAE">
                    <a:shade val="75000"/>
                  </a:srgbClr>
                </a:solidFill>
              </a:rPr>
              <a:pPr>
                <a:defRPr/>
              </a:pPr>
              <a:t>‹N›</a:t>
            </a:fld>
            <a:endParaRPr lang="it-IT">
              <a:solidFill>
                <a:srgbClr val="8CADAE">
                  <a:shade val="75000"/>
                </a:srgbClr>
              </a:solidFill>
            </a:endParaRPr>
          </a:p>
        </p:txBody>
      </p:sp>
    </p:spTree>
    <p:extLst>
      <p:ext uri="{BB962C8B-B14F-4D97-AF65-F5344CB8AC3E}">
        <p14:creationId xmlns:p14="http://schemas.microsoft.com/office/powerpoint/2010/main" val="1086016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CD0856-664D-41EC-B0AB-46F3D5A9F7CB}" type="datetime1">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13/12/2019</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F8EF9-DF5B-4E7F-8347-A25E02CB2E25}"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3583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9DE662-4B99-4C87-9F59-04AA9127D965}" type="datetime1">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13/12/2019</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F8EF9-DF5B-4E7F-8347-A25E02CB2E25}"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88441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940F62-AFA5-4BA0-8594-88C544356E9D}" type="datetime1">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13/12/2019</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F8EF9-DF5B-4E7F-8347-A25E02CB2E25}"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61397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A92BE5-5759-4739-A121-401DA5967499}" type="datetime1">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13/12/2019</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F8EF9-DF5B-4E7F-8347-A25E02CB2E25}"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58889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438BF7-3D5F-4881-A731-CA0C0EE41225}" type="datetime1">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13/12/2019</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Segnaposto piè di pa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egnaposto numero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F8EF9-DF5B-4E7F-8347-A25E02CB2E25}"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99505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8ED087-70B7-453C-94DD-65A00103CD7F}" type="datetime1">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13/12/2019</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F8EF9-DF5B-4E7F-8347-A25E02CB2E25}"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23538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557054-4327-47E0-B6B0-85DF787E26E1}" type="datetime1">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13/12/2019</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Segnaposto piè di pa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egnaposto numero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F8EF9-DF5B-4E7F-8347-A25E02CB2E25}"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38652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it-IT"/>
              <a:t>28/10/12</a:t>
            </a:r>
          </a:p>
        </p:txBody>
      </p:sp>
      <p:sp>
        <p:nvSpPr>
          <p:cNvPr id="5" name="Footer Placeholder 4"/>
          <p:cNvSpPr>
            <a:spLocks noGrp="1"/>
          </p:cNvSpPr>
          <p:nvPr>
            <p:ph type="ftr" sz="quarter" idx="11"/>
          </p:nvPr>
        </p:nvSpPr>
        <p:spPr/>
        <p:txBody>
          <a:bodyPr/>
          <a:lstStyle>
            <a:lvl1pPr>
              <a:defRPr/>
            </a:lvl1pPr>
          </a:lstStyle>
          <a:p>
            <a:pPr>
              <a:defRPr/>
            </a:pPr>
            <a:r>
              <a:rPr lang="it-IT"/>
              <a:t>Larese SIMLII 2012</a:t>
            </a:r>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1BEFDE23-649C-477A-94BC-065AED9EC522}" type="slidenum">
              <a:rPr lang="it-IT">
                <a:solidFill>
                  <a:srgbClr val="8CADAE">
                    <a:shade val="75000"/>
                  </a:srgbClr>
                </a:solidFill>
              </a:rPr>
              <a:pPr>
                <a:defRPr/>
              </a:pPr>
              <a:t>‹N›</a:t>
            </a:fld>
            <a:endParaRPr lang="it-IT">
              <a:solidFill>
                <a:srgbClr val="8CADAE">
                  <a:shade val="75000"/>
                </a:srgbClr>
              </a:solidFill>
            </a:endParaRPr>
          </a:p>
        </p:txBody>
      </p:sp>
    </p:spTree>
    <p:extLst>
      <p:ext uri="{BB962C8B-B14F-4D97-AF65-F5344CB8AC3E}">
        <p14:creationId xmlns:p14="http://schemas.microsoft.com/office/powerpoint/2010/main" val="362550843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D1075D-53A9-4191-BCED-7F5EEB65131A}" type="datetime1">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13/12/2019</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F8EF9-DF5B-4E7F-8347-A25E02CB2E25}"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92720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AE940E-9189-49AD-AD4E-C3A19E419949}" type="datetime1">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13/12/2019</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F8EF9-DF5B-4E7F-8347-A25E02CB2E25}"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67719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8F224D-C202-4389-98EE-68579F054228}" type="datetime1">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13/12/2019</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F8EF9-DF5B-4E7F-8347-A25E02CB2E25}"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537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DE0890-98CB-49E0-8E67-03D8124762F0}" type="datetime1">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13/12/2019</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F8EF9-DF5B-4E7F-8347-A25E02CB2E25}"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6469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Solo titolo">
    <p:spTree>
      <p:nvGrpSpPr>
        <p:cNvPr id="1" name=""/>
        <p:cNvGrpSpPr/>
        <p:nvPr/>
      </p:nvGrpSpPr>
      <p:grpSpPr>
        <a:xfrm>
          <a:off x="0" y="0"/>
          <a:ext cx="0" cy="0"/>
          <a:chOff x="0" y="0"/>
          <a:chExt cx="0" cy="0"/>
        </a:xfrm>
      </p:grpSpPr>
      <p:pic>
        <p:nvPicPr>
          <p:cNvPr id="2" name="Picture 13" descr="1072536352"/>
          <p:cNvPicPr>
            <a:picLocks noChangeAspect="1" noChangeArrowheads="1"/>
          </p:cNvPicPr>
          <p:nvPr userDrawn="1"/>
        </p:nvPicPr>
        <p:blipFill>
          <a:blip r:embed="rId2" cstate="print"/>
          <a:srcRect/>
          <a:stretch>
            <a:fillRect/>
          </a:stretch>
        </p:blipFill>
        <p:spPr bwMode="auto">
          <a:xfrm>
            <a:off x="7534275" y="5935663"/>
            <a:ext cx="1609725" cy="922337"/>
          </a:xfrm>
          <a:prstGeom prst="rect">
            <a:avLst/>
          </a:prstGeom>
          <a:noFill/>
          <a:ln w="9525">
            <a:noFill/>
            <a:miter lim="800000"/>
            <a:headEnd/>
            <a:tailEnd/>
          </a:ln>
        </p:spPr>
      </p:pic>
      <p:grpSp>
        <p:nvGrpSpPr>
          <p:cNvPr id="3" name="Group 18"/>
          <p:cNvGrpSpPr>
            <a:grpSpLocks/>
          </p:cNvGrpSpPr>
          <p:nvPr userDrawn="1"/>
        </p:nvGrpSpPr>
        <p:grpSpPr bwMode="auto">
          <a:xfrm>
            <a:off x="0" y="549275"/>
            <a:ext cx="9144000" cy="190500"/>
            <a:chOff x="0" y="480"/>
            <a:chExt cx="5760" cy="120"/>
          </a:xfrm>
        </p:grpSpPr>
        <p:sp>
          <p:nvSpPr>
            <p:cNvPr id="4" name="Rectangle 19"/>
            <p:cNvSpPr>
              <a:spLocks noChangeArrowheads="1"/>
            </p:cNvSpPr>
            <p:nvPr userDrawn="1"/>
          </p:nvSpPr>
          <p:spPr bwMode="auto">
            <a:xfrm>
              <a:off x="0" y="504"/>
              <a:ext cx="5760" cy="56"/>
            </a:xfrm>
            <a:prstGeom prst="rect">
              <a:avLst/>
            </a:prstGeom>
            <a:gradFill rotWithShape="1">
              <a:gsLst>
                <a:gs pos="0">
                  <a:srgbClr val="C0FCFB">
                    <a:alpha val="80000"/>
                  </a:srgbClr>
                </a:gs>
                <a:gs pos="50000">
                  <a:srgbClr val="1A22C4"/>
                </a:gs>
                <a:gs pos="100000">
                  <a:srgbClr val="C0FCFB">
                    <a:alpha val="80000"/>
                  </a:srgbClr>
                </a:gs>
              </a:gsLst>
              <a:lin ang="5400000" scaled="1"/>
            </a:gradFill>
            <a:ln>
              <a:noFill/>
            </a:ln>
            <a:effectLst/>
            <a:extLst/>
          </p:spPr>
          <p:txBody>
            <a:bodyPr wrap="none" anchor="ctr"/>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it-IT"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20"/>
            <p:cNvSpPr>
              <a:spLocks noChangeArrowheads="1"/>
            </p:cNvSpPr>
            <p:nvPr userDrawn="1"/>
          </p:nvSpPr>
          <p:spPr bwMode="auto">
            <a:xfrm>
              <a:off x="3324" y="480"/>
              <a:ext cx="2436" cy="120"/>
            </a:xfrm>
            <a:prstGeom prst="rect">
              <a:avLst/>
            </a:prstGeom>
            <a:gradFill rotWithShape="1">
              <a:gsLst>
                <a:gs pos="0">
                  <a:schemeClr val="bg1">
                    <a:alpha val="10001"/>
                  </a:schemeClr>
                </a:gs>
                <a:gs pos="100000">
                  <a:schemeClr val="bg1"/>
                </a:gs>
              </a:gsLst>
              <a:lin ang="0" scaled="1"/>
            </a:gradFill>
            <a:ln>
              <a:noFill/>
            </a:ln>
            <a:extLst/>
          </p:spPr>
          <p:txBody>
            <a:bodyPr wrap="none" anchor="ctr"/>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it-IT" sz="1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6" name="Date Placeholder 10"/>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3256A5B-4CFA-4DE6-8CC4-5C235770583E}" type="datetime1">
              <a:rPr kumimoji="0" lang="it-IT" sz="1200" b="0" i="0" u="none" strike="noStrike" kern="1200" cap="none" spc="0" normalizeH="0" baseline="0" noProof="0">
                <a:ln>
                  <a:noFill/>
                </a:ln>
                <a:solidFill>
                  <a:srgbClr val="000000">
                    <a:alpha val="6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13/12/2019</a:t>
            </a:fld>
            <a:endParaRPr kumimoji="0" lang="it-IT" sz="1200" b="0" i="0" u="none" strike="noStrike" kern="1200" cap="none" spc="0" normalizeH="0" baseline="0" noProof="0">
              <a:ln>
                <a:noFill/>
              </a:ln>
              <a:solidFill>
                <a:srgbClr val="000000">
                  <a:alpha val="65000"/>
                </a:srgbClr>
              </a:solidFill>
              <a:effectLst/>
              <a:uLnTx/>
              <a:uFillTx/>
              <a:latin typeface="Calibri"/>
              <a:ea typeface="+mn-ea"/>
              <a:cs typeface="+mn-cs"/>
            </a:endParaRPr>
          </a:p>
        </p:txBody>
      </p:sp>
      <p:sp>
        <p:nvSpPr>
          <p:cNvPr id="7" name="Slide Number Placeholder 13"/>
          <p:cNvSpPr>
            <a:spLocks noGrp="1"/>
          </p:cNvSpPr>
          <p:nvPr>
            <p:ph type="sldNum"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250FD45-408A-4B5B-A94E-5AA27BD1AF37}" type="slidenum">
              <a:rPr kumimoji="0" lang="it-IT" sz="1200" b="0" i="0" u="none" strike="noStrike" kern="1200" cap="none" spc="0" normalizeH="0" baseline="0" noProof="0">
                <a:ln>
                  <a:noFill/>
                </a:ln>
                <a:solidFill>
                  <a:srgbClr val="000000">
                    <a:alpha val="6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srgbClr val="000000">
                  <a:alpha val="65000"/>
                </a:srgbClr>
              </a:solidFill>
              <a:effectLst/>
              <a:uLnTx/>
              <a:uFillTx/>
              <a:latin typeface="Calibri"/>
              <a:ea typeface="+mn-ea"/>
              <a:cs typeface="+mn-cs"/>
            </a:endParaRPr>
          </a:p>
        </p:txBody>
      </p:sp>
      <p:sp>
        <p:nvSpPr>
          <p:cNvPr id="8" name="Footer Placeholder 17"/>
          <p:cNvSpPr>
            <a:spLocks noGrp="1"/>
          </p:cNvSpPr>
          <p:nvPr>
            <p:ph type="ftr"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srgbClr val="000000">
                  <a:alpha val="65000"/>
                </a:srgbClr>
              </a:solidFill>
              <a:effectLst/>
              <a:uLnTx/>
              <a:uFillTx/>
              <a:latin typeface="Calibri"/>
              <a:ea typeface="+mn-ea"/>
              <a:cs typeface="+mn-cs"/>
            </a:endParaRPr>
          </a:p>
        </p:txBody>
      </p:sp>
    </p:spTree>
    <p:extLst>
      <p:ext uri="{BB962C8B-B14F-4D97-AF65-F5344CB8AC3E}">
        <p14:creationId xmlns:p14="http://schemas.microsoft.com/office/powerpoint/2010/main" val="3935830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grpSp>
        <p:nvGrpSpPr>
          <p:cNvPr id="2" name="Group 18"/>
          <p:cNvGrpSpPr>
            <a:grpSpLocks/>
          </p:cNvGrpSpPr>
          <p:nvPr userDrawn="1"/>
        </p:nvGrpSpPr>
        <p:grpSpPr bwMode="auto">
          <a:xfrm>
            <a:off x="0" y="762000"/>
            <a:ext cx="9144000" cy="190500"/>
            <a:chOff x="0" y="480"/>
            <a:chExt cx="5760" cy="120"/>
          </a:xfrm>
        </p:grpSpPr>
        <p:sp>
          <p:nvSpPr>
            <p:cNvPr id="3" name="Rectangle 19"/>
            <p:cNvSpPr>
              <a:spLocks noChangeArrowheads="1"/>
            </p:cNvSpPr>
            <p:nvPr userDrawn="1"/>
          </p:nvSpPr>
          <p:spPr bwMode="auto">
            <a:xfrm>
              <a:off x="0" y="504"/>
              <a:ext cx="5760" cy="56"/>
            </a:xfrm>
            <a:prstGeom prst="rect">
              <a:avLst/>
            </a:prstGeom>
            <a:gradFill rotWithShape="1">
              <a:gsLst>
                <a:gs pos="0">
                  <a:srgbClr val="C0FCFB">
                    <a:alpha val="80000"/>
                  </a:srgbClr>
                </a:gs>
                <a:gs pos="50000">
                  <a:srgbClr val="1A22C4"/>
                </a:gs>
                <a:gs pos="100000">
                  <a:srgbClr val="C0FCFB">
                    <a:alpha val="80000"/>
                  </a:srgbClr>
                </a:gs>
              </a:gsLst>
              <a:lin ang="5400000" scaled="1"/>
            </a:gradFill>
            <a:ln>
              <a:noFill/>
            </a:ln>
            <a:effectLst/>
            <a:extLst/>
          </p:spPr>
          <p:txBody>
            <a:bodyPr wrap="none" anchor="ctr"/>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 name="Rectangle 20"/>
            <p:cNvSpPr>
              <a:spLocks noChangeArrowheads="1"/>
            </p:cNvSpPr>
            <p:nvPr userDrawn="1"/>
          </p:nvSpPr>
          <p:spPr bwMode="auto">
            <a:xfrm>
              <a:off x="3324" y="480"/>
              <a:ext cx="2436" cy="120"/>
            </a:xfrm>
            <a:prstGeom prst="rect">
              <a:avLst/>
            </a:prstGeom>
            <a:gradFill rotWithShape="1">
              <a:gsLst>
                <a:gs pos="0">
                  <a:schemeClr val="bg1">
                    <a:alpha val="10001"/>
                  </a:schemeClr>
                </a:gs>
                <a:gs pos="100000">
                  <a:schemeClr val="bg1"/>
                </a:gs>
              </a:gsLst>
              <a:lin ang="0" scaled="1"/>
            </a:gradFill>
            <a:ln>
              <a:noFill/>
            </a:ln>
            <a:extLst/>
          </p:spPr>
          <p:txBody>
            <a:bodyPr wrap="none" anchor="ctr"/>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mn-cs"/>
              </a:endParaRPr>
            </a:p>
          </p:txBody>
        </p:sp>
      </p:grpSp>
      <p:sp>
        <p:nvSpPr>
          <p:cNvPr id="5" name="Segnaposto data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8B9E8C2-52D7-41CC-BEF7-17BD8EE97B02}" type="datetime1">
              <a:rPr kumimoji="0" lang="it-IT"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13/12/2019</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piè di pagina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69689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CD0856-664D-41EC-B0AB-46F3D5A9F7CB}" type="datetime1">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13/12/2019</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F8EF9-DF5B-4E7F-8347-A25E02CB2E25}"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326459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9DE662-4B99-4C87-9F59-04AA9127D965}" type="datetime1">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13/12/2019</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F8EF9-DF5B-4E7F-8347-A25E02CB2E25}"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73023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940F62-AFA5-4BA0-8594-88C544356E9D}" type="datetime1">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13/12/2019</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F8EF9-DF5B-4E7F-8347-A25E02CB2E25}"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318501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A92BE5-5759-4739-A121-401DA5967499}" type="datetime1">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13/12/2019</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F8EF9-DF5B-4E7F-8347-A25E02CB2E25}"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36479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8" charset="0"/>
              <a:buNone/>
            </a:pPr>
            <a:endParaRPr lang="en-US">
              <a:solidFill>
                <a:prstClr val="black"/>
              </a:solidFill>
              <a:latin typeface="Arial" charset="0"/>
              <a:ea typeface="Arial Unicode MS" pitchFamily="34" charset="-128"/>
              <a:cs typeface="Arial Unicode MS" pitchFamily="34" charset="-128"/>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8" charset="0"/>
              <a:buNone/>
            </a:pPr>
            <a:endParaRPr lang="en-US">
              <a:solidFill>
                <a:prstClr val="black"/>
              </a:solidFill>
              <a:latin typeface="Arial" charset="0"/>
              <a:ea typeface="Arial Unicode MS" pitchFamily="34" charset="-128"/>
              <a:cs typeface="Arial Unicode MS" pitchFamily="34" charset="-128"/>
            </a:endParaRPr>
          </a:p>
        </p:txBody>
      </p:sp>
      <p:sp>
        <p:nvSpPr>
          <p:cNvPr id="6"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8" charset="0"/>
              <a:buNone/>
            </a:pPr>
            <a:endParaRPr lang="en-US">
              <a:solidFill>
                <a:prstClr val="black"/>
              </a:solidFill>
              <a:latin typeface="Arial" charset="0"/>
              <a:ea typeface="Arial Unicode MS" pitchFamily="34" charset="-128"/>
              <a:cs typeface="Arial Unicode MS" pitchFamily="34" charset="-128"/>
            </a:endParaRPr>
          </a:p>
        </p:txBody>
      </p:sp>
      <p:sp>
        <p:nvSpPr>
          <p:cNvPr id="7" name="Rectangle 2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8" charset="0"/>
              <a:buNone/>
            </a:pPr>
            <a:endParaRPr lang="en-US">
              <a:solidFill>
                <a:prstClr val="black"/>
              </a:solidFill>
              <a:latin typeface="Arial" charset="0"/>
              <a:ea typeface="Arial Unicode MS" pitchFamily="34" charset="-128"/>
              <a:cs typeface="Arial Unicode MS" pitchFamily="34" charset="-128"/>
            </a:endParaRPr>
          </a:p>
        </p:txBody>
      </p:sp>
      <p:sp>
        <p:nvSpPr>
          <p:cNvPr id="8" name="Rectangle 2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8" charset="0"/>
              <a:buNone/>
            </a:pPr>
            <a:endParaRPr lang="en-US">
              <a:solidFill>
                <a:prstClr val="black"/>
              </a:solidFill>
              <a:latin typeface="Arial" charset="0"/>
              <a:ea typeface="Arial Unicode MS" pitchFamily="34" charset="-128"/>
              <a:cs typeface="Arial Unicode MS" pitchFamily="34" charset="-128"/>
            </a:endParaRPr>
          </a:p>
        </p:txBody>
      </p:sp>
      <p:sp>
        <p:nvSpPr>
          <p:cNvPr id="9" name="Rectangle 26"/>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8" charset="0"/>
              <a:buNone/>
            </a:pPr>
            <a:endParaRPr lang="en-US">
              <a:solidFill>
                <a:prstClr val="black"/>
              </a:solidFill>
              <a:latin typeface="Arial" charset="0"/>
              <a:ea typeface="Arial Unicode MS" pitchFamily="34" charset="-128"/>
              <a:cs typeface="Arial Unicode MS" pitchFamily="34" charset="-128"/>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6" charset="0"/>
              <a:buNone/>
              <a:defRPr/>
            </a:pPr>
            <a:endParaRPr lang="en-US">
              <a:solidFill>
                <a:prstClr val="black"/>
              </a:solidFill>
              <a:latin typeface="Arial" charset="0"/>
              <a:ea typeface="Arial Unicode MS" pitchFamily="34" charset="-128"/>
              <a:cs typeface="Arial Unicode MS"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6" charset="0"/>
              <a:buNone/>
              <a:defRPr/>
            </a:pPr>
            <a:endParaRPr lang="en-US" dirty="0">
              <a:solidFill>
                <a:prstClr val="black"/>
              </a:solidFill>
              <a:latin typeface="Arial" charset="0"/>
              <a:ea typeface="Arial Unicode MS" pitchFamily="34" charset="-128"/>
              <a:cs typeface="Arial Unicode MS"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6" charset="0"/>
              <a:buNone/>
              <a:defRPr/>
            </a:pPr>
            <a:endParaRPr lang="en-US">
              <a:solidFill>
                <a:prstClr val="black"/>
              </a:solidFill>
              <a:latin typeface="Arial" charset="0"/>
              <a:ea typeface="Arial Unicode MS" pitchFamily="34" charset="-128"/>
              <a:cs typeface="Arial Unicode MS"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49263" fontAlgn="base">
              <a:lnSpc>
                <a:spcPct val="93000"/>
              </a:lnSpc>
              <a:spcBef>
                <a:spcPct val="0"/>
              </a:spcBef>
              <a:spcAft>
                <a:spcPct val="0"/>
              </a:spcAft>
              <a:buClr>
                <a:srgbClr val="000000"/>
              </a:buClr>
              <a:buSzPct val="100000"/>
              <a:buFont typeface="Times New Roman" pitchFamily="16" charset="0"/>
              <a:buNone/>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49263" fontAlgn="base">
              <a:lnSpc>
                <a:spcPct val="93000"/>
              </a:lnSpc>
              <a:spcBef>
                <a:spcPct val="0"/>
              </a:spcBef>
              <a:spcAft>
                <a:spcPct val="0"/>
              </a:spcAft>
              <a:buClr>
                <a:srgbClr val="000000"/>
              </a:buClr>
              <a:buSzPct val="100000"/>
              <a:buFont typeface="Times New Roman" pitchFamily="16" charset="0"/>
              <a:buNone/>
              <a:defRPr/>
            </a:pPr>
            <a:endParaRPr lang="en-US">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r>
              <a:rPr lang="it-IT"/>
              <a:t>Larese SIMLII 2012</a:t>
            </a:r>
          </a:p>
        </p:txBody>
      </p:sp>
      <p:sp>
        <p:nvSpPr>
          <p:cNvPr id="16" name="Date Placeholder 3"/>
          <p:cNvSpPr>
            <a:spLocks noGrp="1"/>
          </p:cNvSpPr>
          <p:nvPr>
            <p:ph type="dt" sz="half" idx="11"/>
          </p:nvPr>
        </p:nvSpPr>
        <p:spPr/>
        <p:txBody>
          <a:bodyPr/>
          <a:lstStyle>
            <a:lvl1pPr>
              <a:defRPr/>
            </a:lvl1pPr>
          </a:lstStyle>
          <a:p>
            <a:pPr>
              <a:defRPr/>
            </a:pPr>
            <a:r>
              <a:rPr lang="it-IT"/>
              <a:t>28/10/12</a:t>
            </a:r>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0F959D2D-C275-4D2F-9039-2518303EBF4B}" type="slidenum">
              <a:rPr lang="it-IT">
                <a:solidFill>
                  <a:srgbClr val="8CADAE">
                    <a:shade val="75000"/>
                  </a:srgbClr>
                </a:solidFill>
              </a:rPr>
              <a:pPr>
                <a:defRPr/>
              </a:pPr>
              <a:t>‹N›</a:t>
            </a:fld>
            <a:endParaRPr lang="it-IT">
              <a:solidFill>
                <a:srgbClr val="8CADAE">
                  <a:shade val="75000"/>
                </a:srgbClr>
              </a:solidFill>
            </a:endParaRPr>
          </a:p>
        </p:txBody>
      </p:sp>
    </p:spTree>
    <p:extLst>
      <p:ext uri="{BB962C8B-B14F-4D97-AF65-F5344CB8AC3E}">
        <p14:creationId xmlns:p14="http://schemas.microsoft.com/office/powerpoint/2010/main" val="299826279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438BF7-3D5F-4881-A731-CA0C0EE41225}" type="datetime1">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13/12/2019</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Segnaposto piè di pa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egnaposto numero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F8EF9-DF5B-4E7F-8347-A25E02CB2E25}"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248476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8ED087-70B7-453C-94DD-65A00103CD7F}" type="datetime1">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13/12/2019</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numero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F8EF9-DF5B-4E7F-8347-A25E02CB2E25}"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534243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557054-4327-47E0-B6B0-85DF787E26E1}" type="datetime1">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13/12/2019</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Segnaposto piè di pa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egnaposto numero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F8EF9-DF5B-4E7F-8347-A25E02CB2E25}"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159515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D1075D-53A9-4191-BCED-7F5EEB65131A}" type="datetime1">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13/12/2019</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F8EF9-DF5B-4E7F-8347-A25E02CB2E25}"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781959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AE940E-9189-49AD-AD4E-C3A19E419949}" type="datetime1">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13/12/2019</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piè di pa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egnaposto numero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F8EF9-DF5B-4E7F-8347-A25E02CB2E25}"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798616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8F224D-C202-4389-98EE-68579F054228}" type="datetime1">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13/12/2019</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F8EF9-DF5B-4E7F-8347-A25E02CB2E25}"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549615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DE0890-98CB-49E0-8E67-03D8124762F0}" type="datetime1">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13/12/2019</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F8EF9-DF5B-4E7F-8347-A25E02CB2E25}"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78781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Solo titolo">
    <p:spTree>
      <p:nvGrpSpPr>
        <p:cNvPr id="1" name=""/>
        <p:cNvGrpSpPr/>
        <p:nvPr/>
      </p:nvGrpSpPr>
      <p:grpSpPr>
        <a:xfrm>
          <a:off x="0" y="0"/>
          <a:ext cx="0" cy="0"/>
          <a:chOff x="0" y="0"/>
          <a:chExt cx="0" cy="0"/>
        </a:xfrm>
      </p:grpSpPr>
      <p:pic>
        <p:nvPicPr>
          <p:cNvPr id="2" name="Picture 13" descr="1072536352"/>
          <p:cNvPicPr>
            <a:picLocks noChangeAspect="1" noChangeArrowheads="1"/>
          </p:cNvPicPr>
          <p:nvPr userDrawn="1"/>
        </p:nvPicPr>
        <p:blipFill>
          <a:blip r:embed="rId2" cstate="print"/>
          <a:srcRect/>
          <a:stretch>
            <a:fillRect/>
          </a:stretch>
        </p:blipFill>
        <p:spPr bwMode="auto">
          <a:xfrm>
            <a:off x="7534275" y="5935663"/>
            <a:ext cx="1609725" cy="922337"/>
          </a:xfrm>
          <a:prstGeom prst="rect">
            <a:avLst/>
          </a:prstGeom>
          <a:noFill/>
          <a:ln w="9525">
            <a:noFill/>
            <a:miter lim="800000"/>
            <a:headEnd/>
            <a:tailEnd/>
          </a:ln>
        </p:spPr>
      </p:pic>
      <p:grpSp>
        <p:nvGrpSpPr>
          <p:cNvPr id="3" name="Group 18"/>
          <p:cNvGrpSpPr>
            <a:grpSpLocks/>
          </p:cNvGrpSpPr>
          <p:nvPr userDrawn="1"/>
        </p:nvGrpSpPr>
        <p:grpSpPr bwMode="auto">
          <a:xfrm>
            <a:off x="0" y="549275"/>
            <a:ext cx="9144000" cy="190500"/>
            <a:chOff x="0" y="480"/>
            <a:chExt cx="5760" cy="120"/>
          </a:xfrm>
        </p:grpSpPr>
        <p:sp>
          <p:nvSpPr>
            <p:cNvPr id="4" name="Rectangle 19"/>
            <p:cNvSpPr>
              <a:spLocks noChangeArrowheads="1"/>
            </p:cNvSpPr>
            <p:nvPr userDrawn="1"/>
          </p:nvSpPr>
          <p:spPr bwMode="auto">
            <a:xfrm>
              <a:off x="0" y="504"/>
              <a:ext cx="5760" cy="56"/>
            </a:xfrm>
            <a:prstGeom prst="rect">
              <a:avLst/>
            </a:prstGeom>
            <a:gradFill rotWithShape="1">
              <a:gsLst>
                <a:gs pos="0">
                  <a:srgbClr val="C0FCFB">
                    <a:alpha val="80000"/>
                  </a:srgbClr>
                </a:gs>
                <a:gs pos="50000">
                  <a:srgbClr val="1A22C4"/>
                </a:gs>
                <a:gs pos="100000">
                  <a:srgbClr val="C0FCFB">
                    <a:alpha val="80000"/>
                  </a:srgbClr>
                </a:gs>
              </a:gsLst>
              <a:lin ang="5400000" scaled="1"/>
            </a:gradFill>
            <a:ln>
              <a:noFill/>
            </a:ln>
            <a:effectLst/>
            <a:extLst/>
          </p:spPr>
          <p:txBody>
            <a:bodyPr wrap="none" anchor="ctr"/>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it-IT"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20"/>
            <p:cNvSpPr>
              <a:spLocks noChangeArrowheads="1"/>
            </p:cNvSpPr>
            <p:nvPr userDrawn="1"/>
          </p:nvSpPr>
          <p:spPr bwMode="auto">
            <a:xfrm>
              <a:off x="3324" y="480"/>
              <a:ext cx="2436" cy="120"/>
            </a:xfrm>
            <a:prstGeom prst="rect">
              <a:avLst/>
            </a:prstGeom>
            <a:gradFill rotWithShape="1">
              <a:gsLst>
                <a:gs pos="0">
                  <a:schemeClr val="bg1">
                    <a:alpha val="10001"/>
                  </a:schemeClr>
                </a:gs>
                <a:gs pos="100000">
                  <a:schemeClr val="bg1"/>
                </a:gs>
              </a:gsLst>
              <a:lin ang="0" scaled="1"/>
            </a:gradFill>
            <a:ln>
              <a:noFill/>
            </a:ln>
            <a:extLst/>
          </p:spPr>
          <p:txBody>
            <a:bodyPr wrap="none" anchor="ctr"/>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it-IT" sz="1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6" name="Date Placeholder 10"/>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3256A5B-4CFA-4DE6-8CC4-5C235770583E}" type="datetime1">
              <a:rPr kumimoji="0" lang="it-IT" sz="1200" b="0" i="0" u="none" strike="noStrike" kern="1200" cap="none" spc="0" normalizeH="0" baseline="0" noProof="0">
                <a:ln>
                  <a:noFill/>
                </a:ln>
                <a:solidFill>
                  <a:srgbClr val="000000">
                    <a:alpha val="6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13/12/2019</a:t>
            </a:fld>
            <a:endParaRPr kumimoji="0" lang="it-IT" sz="1200" b="0" i="0" u="none" strike="noStrike" kern="1200" cap="none" spc="0" normalizeH="0" baseline="0" noProof="0">
              <a:ln>
                <a:noFill/>
              </a:ln>
              <a:solidFill>
                <a:srgbClr val="000000">
                  <a:alpha val="65000"/>
                </a:srgbClr>
              </a:solidFill>
              <a:effectLst/>
              <a:uLnTx/>
              <a:uFillTx/>
              <a:latin typeface="Calibri"/>
              <a:ea typeface="+mn-ea"/>
              <a:cs typeface="+mn-cs"/>
            </a:endParaRPr>
          </a:p>
        </p:txBody>
      </p:sp>
      <p:sp>
        <p:nvSpPr>
          <p:cNvPr id="7" name="Slide Number Placeholder 13"/>
          <p:cNvSpPr>
            <a:spLocks noGrp="1"/>
          </p:cNvSpPr>
          <p:nvPr>
            <p:ph type="sldNum"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250FD45-408A-4B5B-A94E-5AA27BD1AF37}" type="slidenum">
              <a:rPr kumimoji="0" lang="it-IT" sz="1200" b="0" i="0" u="none" strike="noStrike" kern="1200" cap="none" spc="0" normalizeH="0" baseline="0" noProof="0">
                <a:ln>
                  <a:noFill/>
                </a:ln>
                <a:solidFill>
                  <a:srgbClr val="000000">
                    <a:alpha val="6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srgbClr val="000000">
                  <a:alpha val="65000"/>
                </a:srgbClr>
              </a:solidFill>
              <a:effectLst/>
              <a:uLnTx/>
              <a:uFillTx/>
              <a:latin typeface="Calibri"/>
              <a:ea typeface="+mn-ea"/>
              <a:cs typeface="+mn-cs"/>
            </a:endParaRPr>
          </a:p>
        </p:txBody>
      </p:sp>
      <p:sp>
        <p:nvSpPr>
          <p:cNvPr id="8" name="Footer Placeholder 17"/>
          <p:cNvSpPr>
            <a:spLocks noGrp="1"/>
          </p:cNvSpPr>
          <p:nvPr>
            <p:ph type="ftr"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srgbClr val="000000">
                  <a:alpha val="65000"/>
                </a:srgbClr>
              </a:solidFill>
              <a:effectLst/>
              <a:uLnTx/>
              <a:uFillTx/>
              <a:latin typeface="Calibri"/>
              <a:ea typeface="+mn-ea"/>
              <a:cs typeface="+mn-cs"/>
            </a:endParaRPr>
          </a:p>
        </p:txBody>
      </p:sp>
    </p:spTree>
    <p:extLst>
      <p:ext uri="{BB962C8B-B14F-4D97-AF65-F5344CB8AC3E}">
        <p14:creationId xmlns:p14="http://schemas.microsoft.com/office/powerpoint/2010/main" val="29895376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grpSp>
        <p:nvGrpSpPr>
          <p:cNvPr id="2" name="Group 18"/>
          <p:cNvGrpSpPr>
            <a:grpSpLocks/>
          </p:cNvGrpSpPr>
          <p:nvPr userDrawn="1"/>
        </p:nvGrpSpPr>
        <p:grpSpPr bwMode="auto">
          <a:xfrm>
            <a:off x="0" y="762000"/>
            <a:ext cx="9144000" cy="190500"/>
            <a:chOff x="0" y="480"/>
            <a:chExt cx="5760" cy="120"/>
          </a:xfrm>
        </p:grpSpPr>
        <p:sp>
          <p:nvSpPr>
            <p:cNvPr id="3" name="Rectangle 19"/>
            <p:cNvSpPr>
              <a:spLocks noChangeArrowheads="1"/>
            </p:cNvSpPr>
            <p:nvPr userDrawn="1"/>
          </p:nvSpPr>
          <p:spPr bwMode="auto">
            <a:xfrm>
              <a:off x="0" y="504"/>
              <a:ext cx="5760" cy="56"/>
            </a:xfrm>
            <a:prstGeom prst="rect">
              <a:avLst/>
            </a:prstGeom>
            <a:gradFill rotWithShape="1">
              <a:gsLst>
                <a:gs pos="0">
                  <a:srgbClr val="C0FCFB">
                    <a:alpha val="80000"/>
                  </a:srgbClr>
                </a:gs>
                <a:gs pos="50000">
                  <a:srgbClr val="1A22C4"/>
                </a:gs>
                <a:gs pos="100000">
                  <a:srgbClr val="C0FCFB">
                    <a:alpha val="80000"/>
                  </a:srgbClr>
                </a:gs>
              </a:gsLst>
              <a:lin ang="5400000" scaled="1"/>
            </a:gradFill>
            <a:ln>
              <a:noFill/>
            </a:ln>
            <a:effectLst/>
            <a:extLst/>
          </p:spPr>
          <p:txBody>
            <a:bodyPr wrap="none" anchor="ctr"/>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 name="Rectangle 20"/>
            <p:cNvSpPr>
              <a:spLocks noChangeArrowheads="1"/>
            </p:cNvSpPr>
            <p:nvPr userDrawn="1"/>
          </p:nvSpPr>
          <p:spPr bwMode="auto">
            <a:xfrm>
              <a:off x="3324" y="480"/>
              <a:ext cx="2436" cy="120"/>
            </a:xfrm>
            <a:prstGeom prst="rect">
              <a:avLst/>
            </a:prstGeom>
            <a:gradFill rotWithShape="1">
              <a:gsLst>
                <a:gs pos="0">
                  <a:schemeClr val="bg1">
                    <a:alpha val="10001"/>
                  </a:schemeClr>
                </a:gs>
                <a:gs pos="100000">
                  <a:schemeClr val="bg1"/>
                </a:gs>
              </a:gsLst>
              <a:lin ang="0" scaled="1"/>
            </a:gradFill>
            <a:ln>
              <a:noFill/>
            </a:ln>
            <a:extLst/>
          </p:spPr>
          <p:txBody>
            <a:bodyPr wrap="none" anchor="ctr"/>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mn-cs"/>
              </a:endParaRPr>
            </a:p>
          </p:txBody>
        </p:sp>
      </p:grpSp>
      <p:sp>
        <p:nvSpPr>
          <p:cNvPr id="5" name="Segnaposto data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8B9E8C2-52D7-41CC-BEF7-17BD8EE97B02}" type="datetime1">
              <a:rPr kumimoji="0" lang="it-IT"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13/12/2019</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piè di pagina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46073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8" charset="0"/>
              <a:buNone/>
            </a:pPr>
            <a:endParaRPr lang="en-US">
              <a:solidFill>
                <a:prstClr val="black"/>
              </a:solidFill>
              <a:latin typeface="Arial" charset="0"/>
              <a:ea typeface="Arial Unicode MS" pitchFamily="34" charset="-128"/>
              <a:cs typeface="Arial Unicode MS" pitchFamily="34" charset="-128"/>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r>
              <a:rPr lang="it-IT"/>
              <a:t>28/10/12</a:t>
            </a:r>
          </a:p>
        </p:txBody>
      </p:sp>
      <p:sp>
        <p:nvSpPr>
          <p:cNvPr id="7" name="Footer Placeholder 5"/>
          <p:cNvSpPr>
            <a:spLocks noGrp="1"/>
          </p:cNvSpPr>
          <p:nvPr>
            <p:ph type="ftr" sz="quarter" idx="11"/>
          </p:nvPr>
        </p:nvSpPr>
        <p:spPr/>
        <p:txBody>
          <a:bodyPr/>
          <a:lstStyle>
            <a:lvl1pPr>
              <a:defRPr/>
            </a:lvl1pPr>
          </a:lstStyle>
          <a:p>
            <a:pPr>
              <a:defRPr/>
            </a:pPr>
            <a:r>
              <a:rPr lang="it-IT"/>
              <a:t>Larese SIMLII 2012</a:t>
            </a:r>
          </a:p>
        </p:txBody>
      </p:sp>
      <p:sp>
        <p:nvSpPr>
          <p:cNvPr id="8" name="Slide Number Placeholder 6"/>
          <p:cNvSpPr>
            <a:spLocks noGrp="1"/>
          </p:cNvSpPr>
          <p:nvPr>
            <p:ph type="sldNum" sz="quarter" idx="12"/>
          </p:nvPr>
        </p:nvSpPr>
        <p:spPr/>
        <p:txBody>
          <a:bodyPr/>
          <a:lstStyle>
            <a:lvl1pPr>
              <a:defRPr/>
            </a:lvl1pPr>
          </a:lstStyle>
          <a:p>
            <a:pPr>
              <a:defRPr/>
            </a:pPr>
            <a:fld id="{B688D277-5E6D-4C99-9FD5-D8272901F1AB}" type="slidenum">
              <a:rPr lang="it-IT">
                <a:solidFill>
                  <a:srgbClr val="8CADAE">
                    <a:shade val="75000"/>
                  </a:srgbClr>
                </a:solidFill>
              </a:rPr>
              <a:pPr>
                <a:defRPr/>
              </a:pPr>
              <a:t>‹N›</a:t>
            </a:fld>
            <a:endParaRPr lang="it-IT">
              <a:solidFill>
                <a:srgbClr val="8CADAE">
                  <a:shade val="75000"/>
                </a:srgbClr>
              </a:solidFill>
            </a:endParaRPr>
          </a:p>
        </p:txBody>
      </p:sp>
    </p:spTree>
    <p:extLst>
      <p:ext uri="{BB962C8B-B14F-4D97-AF65-F5344CB8AC3E}">
        <p14:creationId xmlns:p14="http://schemas.microsoft.com/office/powerpoint/2010/main" val="69595284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8" charset="0"/>
              <a:buNone/>
            </a:pPr>
            <a:endParaRPr lang="en-US">
              <a:solidFill>
                <a:prstClr val="black"/>
              </a:solidFill>
              <a:latin typeface="Arial" charset="0"/>
              <a:ea typeface="Arial Unicode MS" pitchFamily="34" charset="-128"/>
              <a:cs typeface="Arial Unicode MS" pitchFamily="34" charset="-128"/>
            </a:endParaRPr>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8" charset="0"/>
              <a:buNone/>
            </a:pPr>
            <a:endParaRPr lang="en-US">
              <a:solidFill>
                <a:prstClr val="black"/>
              </a:solidFill>
              <a:latin typeface="Arial" charset="0"/>
              <a:ea typeface="Arial Unicode MS" pitchFamily="34" charset="-128"/>
              <a:cs typeface="Arial Unicode MS" pitchFamily="34" charset="-128"/>
            </a:endParaRPr>
          </a:p>
        </p:txBody>
      </p:sp>
      <p:sp>
        <p:nvSpPr>
          <p:cNvPr id="9" name="Rectangle 2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8" charset="0"/>
              <a:buNone/>
            </a:pPr>
            <a:endParaRPr lang="en-US">
              <a:solidFill>
                <a:prstClr val="black"/>
              </a:solidFill>
              <a:latin typeface="Arial" charset="0"/>
              <a:ea typeface="Arial Unicode MS" pitchFamily="34" charset="-128"/>
              <a:cs typeface="Arial Unicode MS" pitchFamily="34" charset="-128"/>
            </a:endParaRPr>
          </a:p>
        </p:txBody>
      </p:sp>
      <p:sp>
        <p:nvSpPr>
          <p:cNvPr id="10"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8" charset="0"/>
              <a:buNone/>
            </a:pPr>
            <a:endParaRPr lang="en-US">
              <a:solidFill>
                <a:prstClr val="black"/>
              </a:solidFill>
              <a:latin typeface="Arial" charset="0"/>
              <a:ea typeface="Arial Unicode MS" pitchFamily="34" charset="-128"/>
              <a:cs typeface="Arial Unicode MS" pitchFamily="34" charset="-128"/>
            </a:endParaRPr>
          </a:p>
        </p:txBody>
      </p:sp>
      <p:sp>
        <p:nvSpPr>
          <p:cNvPr id="11" name="Rectangle 25"/>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8" charset="0"/>
              <a:buNone/>
            </a:pPr>
            <a:endParaRPr lang="en-US">
              <a:solidFill>
                <a:prstClr val="black"/>
              </a:solidFill>
              <a:latin typeface="Arial" charset="0"/>
              <a:ea typeface="Arial Unicode MS" pitchFamily="34" charset="-128"/>
              <a:cs typeface="Arial Unicode MS" pitchFamily="34" charset="-128"/>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49263" fontAlgn="base">
              <a:lnSpc>
                <a:spcPct val="93000"/>
              </a:lnSpc>
              <a:spcBef>
                <a:spcPct val="0"/>
              </a:spcBef>
              <a:spcAft>
                <a:spcPct val="0"/>
              </a:spcAft>
              <a:buClr>
                <a:srgbClr val="000000"/>
              </a:buClr>
              <a:buSzPct val="100000"/>
              <a:buFont typeface="Times New Roman" pitchFamily="16" charset="0"/>
              <a:buNone/>
              <a:defRPr/>
            </a:pPr>
            <a:endParaRPr lang="en-US">
              <a:solidFill>
                <a:prstClr val="white"/>
              </a:solidFill>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6" charset="0"/>
              <a:buNone/>
              <a:defRPr/>
            </a:pPr>
            <a:endParaRPr lang="en-US">
              <a:solidFill>
                <a:prstClr val="black"/>
              </a:solidFill>
              <a:latin typeface="Arial" charset="0"/>
              <a:ea typeface="Arial Unicode MS" pitchFamily="34" charset="-128"/>
              <a:cs typeface="Arial Unicode MS" charset="0"/>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6" charset="0"/>
              <a:buNone/>
              <a:defRPr/>
            </a:pPr>
            <a:endParaRPr lang="en-US">
              <a:solidFill>
                <a:prstClr val="black"/>
              </a:solidFill>
              <a:latin typeface="Arial" charset="0"/>
              <a:ea typeface="Arial Unicode MS" pitchFamily="34" charset="-128"/>
              <a:cs typeface="Arial Unicode MS"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6" charset="0"/>
              <a:buNone/>
              <a:defRPr/>
            </a:pPr>
            <a:endParaRPr lang="en-US" dirty="0">
              <a:solidFill>
                <a:prstClr val="black"/>
              </a:solidFill>
              <a:latin typeface="Arial" charset="0"/>
              <a:ea typeface="Arial Unicode MS" pitchFamily="34" charset="-128"/>
              <a:cs typeface="Arial Unicode MS"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49263" fontAlgn="base">
              <a:lnSpc>
                <a:spcPct val="93000"/>
              </a:lnSpc>
              <a:spcBef>
                <a:spcPct val="0"/>
              </a:spcBef>
              <a:spcAft>
                <a:spcPct val="0"/>
              </a:spcAft>
              <a:buClr>
                <a:srgbClr val="000000"/>
              </a:buClr>
              <a:buSzPct val="100000"/>
              <a:buFont typeface="Times New Roman" pitchFamily="16" charset="0"/>
              <a:buNone/>
              <a:defRPr/>
            </a:pPr>
            <a:endParaRPr lang="en-US">
              <a:solidFill>
                <a:prstClr val="white"/>
              </a:solidFill>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49263" fontAlgn="base">
              <a:lnSpc>
                <a:spcPct val="93000"/>
              </a:lnSpc>
              <a:spcBef>
                <a:spcPct val="0"/>
              </a:spcBef>
              <a:spcAft>
                <a:spcPct val="0"/>
              </a:spcAft>
              <a:buClr>
                <a:srgbClr val="000000"/>
              </a:buClr>
              <a:buSzPct val="100000"/>
              <a:buFont typeface="Times New Roman" pitchFamily="16" charset="0"/>
              <a:buNone/>
              <a:defRPr/>
            </a:pPr>
            <a:endParaRPr lang="en-US">
              <a:solidFill>
                <a:prstClr val="white"/>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r>
              <a:rPr lang="it-IT"/>
              <a:t>28/10/12</a:t>
            </a:r>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r>
              <a:rPr lang="it-IT"/>
              <a:t>Larese SIMLII 2012</a:t>
            </a:r>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3FF408B4-3280-450D-8A0F-555513716CD9}" type="slidenum">
              <a:rPr lang="it-IT">
                <a:solidFill>
                  <a:srgbClr val="8CADAE">
                    <a:shade val="75000"/>
                  </a:srgbClr>
                </a:solidFill>
              </a:rPr>
              <a:pPr>
                <a:defRPr/>
              </a:pPr>
              <a:t>‹N›</a:t>
            </a:fld>
            <a:endParaRPr lang="it-IT">
              <a:solidFill>
                <a:srgbClr val="8CADAE">
                  <a:shade val="75000"/>
                </a:srgbClr>
              </a:solidFill>
            </a:endParaRPr>
          </a:p>
        </p:txBody>
      </p:sp>
    </p:spTree>
    <p:extLst>
      <p:ext uri="{BB962C8B-B14F-4D97-AF65-F5344CB8AC3E}">
        <p14:creationId xmlns:p14="http://schemas.microsoft.com/office/powerpoint/2010/main" val="24153089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r>
              <a:rPr lang="it-IT"/>
              <a:t>28/10/12</a:t>
            </a:r>
          </a:p>
        </p:txBody>
      </p:sp>
      <p:sp>
        <p:nvSpPr>
          <p:cNvPr id="4" name="Footer Placeholder 3"/>
          <p:cNvSpPr>
            <a:spLocks noGrp="1"/>
          </p:cNvSpPr>
          <p:nvPr>
            <p:ph type="ftr" sz="quarter" idx="11"/>
          </p:nvPr>
        </p:nvSpPr>
        <p:spPr/>
        <p:txBody>
          <a:bodyPr/>
          <a:lstStyle>
            <a:lvl1pPr>
              <a:defRPr/>
            </a:lvl1pPr>
          </a:lstStyle>
          <a:p>
            <a:pPr>
              <a:defRPr/>
            </a:pPr>
            <a:r>
              <a:rPr lang="it-IT"/>
              <a:t>Larese SIMLII 2012</a:t>
            </a:r>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4AA48B12-6E2A-4735-8F62-88066EF1F6B9}" type="slidenum">
              <a:rPr lang="it-IT">
                <a:solidFill>
                  <a:srgbClr val="8CADAE">
                    <a:shade val="75000"/>
                  </a:srgbClr>
                </a:solidFill>
              </a:rPr>
              <a:pPr>
                <a:defRPr/>
              </a:pPr>
              <a:t>‹N›</a:t>
            </a:fld>
            <a:endParaRPr lang="it-IT">
              <a:solidFill>
                <a:srgbClr val="8CADAE">
                  <a:shade val="75000"/>
                </a:srgbClr>
              </a:solidFill>
            </a:endParaRPr>
          </a:p>
        </p:txBody>
      </p:sp>
    </p:spTree>
    <p:extLst>
      <p:ext uri="{BB962C8B-B14F-4D97-AF65-F5344CB8AC3E}">
        <p14:creationId xmlns:p14="http://schemas.microsoft.com/office/powerpoint/2010/main" val="3061536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8" charset="0"/>
              <a:buNone/>
            </a:pPr>
            <a:endParaRPr lang="en-US">
              <a:solidFill>
                <a:prstClr val="black"/>
              </a:solidFill>
              <a:latin typeface="Arial" charset="0"/>
              <a:ea typeface="Arial Unicode MS" pitchFamily="34" charset="-128"/>
              <a:cs typeface="Arial Unicode MS" pitchFamily="34" charset="-128"/>
            </a:endParaRP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8" charset="0"/>
              <a:buNone/>
            </a:pPr>
            <a:endParaRPr lang="en-US">
              <a:solidFill>
                <a:prstClr val="black"/>
              </a:solidFill>
              <a:latin typeface="Arial" charset="0"/>
              <a:ea typeface="Arial Unicode MS" pitchFamily="34" charset="-128"/>
              <a:cs typeface="Arial Unicode MS" pitchFamily="34" charset="-128"/>
            </a:endParaRPr>
          </a:p>
        </p:txBody>
      </p:sp>
      <p:sp>
        <p:nvSpPr>
          <p:cNvPr id="4"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8" charset="0"/>
              <a:buNone/>
            </a:pPr>
            <a:endParaRPr lang="en-US">
              <a:solidFill>
                <a:prstClr val="black"/>
              </a:solidFill>
              <a:latin typeface="Arial" charset="0"/>
              <a:ea typeface="Arial Unicode MS" pitchFamily="34" charset="-128"/>
              <a:cs typeface="Arial Unicode MS" pitchFamily="34" charset="-128"/>
            </a:endParaRPr>
          </a:p>
        </p:txBody>
      </p:sp>
      <p:sp>
        <p:nvSpPr>
          <p:cNvPr id="5"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8" charset="0"/>
              <a:buNone/>
            </a:pPr>
            <a:endParaRPr lang="en-US">
              <a:solidFill>
                <a:prstClr val="black"/>
              </a:solidFill>
              <a:latin typeface="Arial" charset="0"/>
              <a:ea typeface="Arial Unicode MS" pitchFamily="34" charset="-128"/>
              <a:cs typeface="Arial Unicode MS" pitchFamily="34" charset="-128"/>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6" charset="0"/>
              <a:buNone/>
              <a:defRPr/>
            </a:pPr>
            <a:endParaRPr lang="en-US">
              <a:solidFill>
                <a:prstClr val="black"/>
              </a:solidFill>
              <a:latin typeface="Arial" charset="0"/>
              <a:ea typeface="Arial Unicode MS" pitchFamily="34" charset="-128"/>
              <a:cs typeface="Arial Unicode MS" charset="0"/>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6" charset="0"/>
              <a:buNone/>
              <a:defRPr/>
            </a:pPr>
            <a:endParaRPr lang="en-US" dirty="0">
              <a:solidFill>
                <a:prstClr val="black"/>
              </a:solidFill>
              <a:latin typeface="Arial" charset="0"/>
              <a:ea typeface="Arial Unicode MS" pitchFamily="34" charset="-128"/>
              <a:cs typeface="Arial Unicode MS" charset="0"/>
            </a:endParaRPr>
          </a:p>
        </p:txBody>
      </p:sp>
      <p:sp>
        <p:nvSpPr>
          <p:cNvPr id="8" name="Date Placeholder 1"/>
          <p:cNvSpPr>
            <a:spLocks noGrp="1"/>
          </p:cNvSpPr>
          <p:nvPr>
            <p:ph type="dt" sz="half" idx="10"/>
          </p:nvPr>
        </p:nvSpPr>
        <p:spPr/>
        <p:txBody>
          <a:bodyPr/>
          <a:lstStyle>
            <a:lvl1pPr>
              <a:defRPr/>
            </a:lvl1pPr>
          </a:lstStyle>
          <a:p>
            <a:pPr>
              <a:defRPr/>
            </a:pPr>
            <a:r>
              <a:rPr lang="it-IT"/>
              <a:t>28/10/12</a:t>
            </a:r>
          </a:p>
        </p:txBody>
      </p:sp>
      <p:sp>
        <p:nvSpPr>
          <p:cNvPr id="9" name="Footer Placeholder 2"/>
          <p:cNvSpPr>
            <a:spLocks noGrp="1"/>
          </p:cNvSpPr>
          <p:nvPr>
            <p:ph type="ftr" sz="quarter" idx="11"/>
          </p:nvPr>
        </p:nvSpPr>
        <p:spPr/>
        <p:txBody>
          <a:bodyPr/>
          <a:lstStyle>
            <a:lvl1pPr>
              <a:defRPr/>
            </a:lvl1pPr>
          </a:lstStyle>
          <a:p>
            <a:pPr>
              <a:defRPr/>
            </a:pPr>
            <a:r>
              <a:rPr lang="it-IT"/>
              <a:t>Larese SIMLII 2012</a:t>
            </a:r>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2988DCF4-5721-46DA-A18D-C4E430B75B5B}" type="slidenum">
              <a:rPr lang="it-IT"/>
              <a:pPr>
                <a:defRPr/>
              </a:pPr>
              <a:t>‹N›</a:t>
            </a:fld>
            <a:endParaRPr lang="it-IT"/>
          </a:p>
        </p:txBody>
      </p:sp>
    </p:spTree>
    <p:extLst>
      <p:ext uri="{BB962C8B-B14F-4D97-AF65-F5344CB8AC3E}">
        <p14:creationId xmlns:p14="http://schemas.microsoft.com/office/powerpoint/2010/main" val="2290457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6" charset="0"/>
              <a:buNone/>
              <a:defRPr/>
            </a:pPr>
            <a:endParaRPr lang="en-US">
              <a:solidFill>
                <a:prstClr val="black"/>
              </a:solidFill>
              <a:latin typeface="Arial" charset="0"/>
              <a:ea typeface="Arial Unicode MS" pitchFamily="34" charset="-128"/>
              <a:cs typeface="Arial Unicode MS"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8" charset="0"/>
              <a:buNone/>
            </a:pPr>
            <a:endParaRPr lang="en-US">
              <a:solidFill>
                <a:prstClr val="black"/>
              </a:solidFill>
              <a:latin typeface="Arial" charset="0"/>
              <a:ea typeface="Arial Unicode MS" pitchFamily="34" charset="-128"/>
              <a:cs typeface="Arial Unicode MS" pitchFamily="34" charset="-128"/>
            </a:endParaRPr>
          </a:p>
        </p:txBody>
      </p:sp>
      <p:sp>
        <p:nvSpPr>
          <p:cNvPr id="7"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8" charset="0"/>
              <a:buNone/>
            </a:pPr>
            <a:endParaRPr lang="en-US">
              <a:solidFill>
                <a:prstClr val="black"/>
              </a:solidFill>
              <a:latin typeface="Arial" charset="0"/>
              <a:ea typeface="Arial Unicode MS" pitchFamily="34" charset="-128"/>
              <a:cs typeface="Arial Unicode MS" pitchFamily="34" charset="-128"/>
            </a:endParaRPr>
          </a:p>
        </p:txBody>
      </p:sp>
      <p:sp>
        <p:nvSpPr>
          <p:cNvPr id="8" name="Rectangle 24"/>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8" charset="0"/>
              <a:buNone/>
            </a:pPr>
            <a:endParaRPr lang="en-US">
              <a:solidFill>
                <a:prstClr val="black"/>
              </a:solidFill>
              <a:latin typeface="Arial" charset="0"/>
              <a:ea typeface="Arial Unicode MS" pitchFamily="34" charset="-128"/>
              <a:cs typeface="Arial Unicode MS" pitchFamily="34" charset="-128"/>
            </a:endParaRPr>
          </a:p>
        </p:txBody>
      </p:sp>
      <p:sp>
        <p:nvSpPr>
          <p:cNvPr id="9" name="Rectangle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8" charset="0"/>
              <a:buNone/>
            </a:pPr>
            <a:endParaRPr lang="en-US">
              <a:solidFill>
                <a:prstClr val="black"/>
              </a:solidFill>
              <a:latin typeface="Arial" charset="0"/>
              <a:ea typeface="Arial Unicode MS" pitchFamily="34" charset="-128"/>
              <a:cs typeface="Arial Unicode MS" pitchFamily="34" charset="-128"/>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49263" fontAlgn="base">
              <a:lnSpc>
                <a:spcPct val="93000"/>
              </a:lnSpc>
              <a:spcBef>
                <a:spcPct val="0"/>
              </a:spcBef>
              <a:spcAft>
                <a:spcPct val="0"/>
              </a:spcAft>
              <a:buClr>
                <a:srgbClr val="000000"/>
              </a:buClr>
              <a:buSzPct val="100000"/>
              <a:buFont typeface="Times New Roman" pitchFamily="16" charset="0"/>
              <a:buNone/>
              <a:defRPr/>
            </a:pPr>
            <a:endParaRPr lang="en-US">
              <a:solidFill>
                <a:prstClr val="white"/>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6" charset="0"/>
              <a:buNone/>
              <a:defRPr/>
            </a:pPr>
            <a:endParaRPr lang="en-US" dirty="0">
              <a:solidFill>
                <a:prstClr val="black"/>
              </a:solidFill>
              <a:latin typeface="Arial" charset="0"/>
              <a:ea typeface="Arial Unicode MS" pitchFamily="34" charset="-128"/>
              <a:cs typeface="Arial Unicode MS"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6" charset="0"/>
              <a:buNone/>
              <a:defRPr/>
            </a:pPr>
            <a:endParaRPr lang="en-US">
              <a:solidFill>
                <a:prstClr val="black"/>
              </a:solidFill>
              <a:latin typeface="Arial" charset="0"/>
              <a:ea typeface="Arial Unicode MS" pitchFamily="34" charset="-128"/>
              <a:cs typeface="Arial Unicode MS"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49263" fontAlgn="base">
              <a:lnSpc>
                <a:spcPct val="93000"/>
              </a:lnSpc>
              <a:spcBef>
                <a:spcPct val="0"/>
              </a:spcBef>
              <a:spcAft>
                <a:spcPct val="0"/>
              </a:spcAft>
              <a:buClr>
                <a:srgbClr val="000000"/>
              </a:buClr>
              <a:buSzPct val="100000"/>
              <a:buFont typeface="Times New Roman" pitchFamily="16" charset="0"/>
              <a:buNone/>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49263" fontAlgn="base">
              <a:lnSpc>
                <a:spcPct val="93000"/>
              </a:lnSpc>
              <a:spcBef>
                <a:spcPct val="0"/>
              </a:spcBef>
              <a:spcAft>
                <a:spcPct val="0"/>
              </a:spcAft>
              <a:buClr>
                <a:srgbClr val="000000"/>
              </a:buClr>
              <a:buSzPct val="100000"/>
              <a:buFont typeface="Times New Roman" pitchFamily="16" charset="0"/>
              <a:buNone/>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6" charset="0"/>
              <a:buNone/>
              <a:defRPr/>
            </a:pPr>
            <a:endParaRPr lang="en-US">
              <a:solidFill>
                <a:prstClr val="black"/>
              </a:solidFill>
              <a:latin typeface="Arial" charset="0"/>
              <a:ea typeface="Arial Unicode MS" pitchFamily="34" charset="-128"/>
              <a:cs typeface="Arial Unicode MS"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7ABF807B-DEC9-4BAD-9773-525A080FFDCA}" type="slidenum">
              <a:rPr lang="it-IT">
                <a:solidFill>
                  <a:srgbClr val="8CADAE">
                    <a:shade val="75000"/>
                  </a:srgbClr>
                </a:solidFill>
              </a:rPr>
              <a:pPr>
                <a:defRPr/>
              </a:pPr>
              <a:t>‹N›</a:t>
            </a:fld>
            <a:endParaRPr lang="it-IT">
              <a:solidFill>
                <a:srgbClr val="8CADAE">
                  <a:shade val="75000"/>
                </a:srgbClr>
              </a:solidFill>
            </a:endParaRPr>
          </a:p>
        </p:txBody>
      </p:sp>
      <p:sp>
        <p:nvSpPr>
          <p:cNvPr id="17" name="Date Placeholder 4"/>
          <p:cNvSpPr>
            <a:spLocks noGrp="1"/>
          </p:cNvSpPr>
          <p:nvPr>
            <p:ph type="dt" sz="half" idx="11"/>
          </p:nvPr>
        </p:nvSpPr>
        <p:spPr/>
        <p:txBody>
          <a:bodyPr/>
          <a:lstStyle>
            <a:lvl1pPr>
              <a:defRPr/>
            </a:lvl1pPr>
          </a:lstStyle>
          <a:p>
            <a:pPr>
              <a:defRPr/>
            </a:pPr>
            <a:r>
              <a:rPr lang="it-IT"/>
              <a:t>28/10/12</a:t>
            </a:r>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r>
              <a:rPr lang="it-IT"/>
              <a:t>Larese SIMLII 2012</a:t>
            </a:r>
          </a:p>
        </p:txBody>
      </p:sp>
    </p:spTree>
    <p:extLst>
      <p:ext uri="{BB962C8B-B14F-4D97-AF65-F5344CB8AC3E}">
        <p14:creationId xmlns:p14="http://schemas.microsoft.com/office/powerpoint/2010/main" val="224675622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6" charset="0"/>
              <a:buNone/>
              <a:defRPr/>
            </a:pPr>
            <a:endParaRPr lang="en-US">
              <a:solidFill>
                <a:prstClr val="black"/>
              </a:solidFill>
              <a:latin typeface="Arial" charset="0"/>
              <a:ea typeface="Arial Unicode MS" pitchFamily="34" charset="-128"/>
              <a:cs typeface="Arial Unicode MS"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8" charset="0"/>
              <a:buNone/>
            </a:pPr>
            <a:endParaRPr lang="en-US">
              <a:solidFill>
                <a:prstClr val="black"/>
              </a:solidFill>
              <a:latin typeface="Arial" charset="0"/>
              <a:ea typeface="Arial Unicode MS" pitchFamily="34" charset="-128"/>
              <a:cs typeface="Arial Unicode MS" pitchFamily="34" charset="-128"/>
            </a:endParaRPr>
          </a:p>
        </p:txBody>
      </p:sp>
      <p:sp>
        <p:nvSpPr>
          <p:cNvPr id="7"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8" charset="0"/>
              <a:buNone/>
            </a:pPr>
            <a:endParaRPr lang="en-US">
              <a:solidFill>
                <a:prstClr val="black"/>
              </a:solidFill>
              <a:latin typeface="Arial" charset="0"/>
              <a:ea typeface="Arial Unicode MS" pitchFamily="34" charset="-128"/>
              <a:cs typeface="Arial Unicode MS" pitchFamily="34" charset="-128"/>
            </a:endParaRPr>
          </a:p>
        </p:txBody>
      </p:sp>
      <p:sp>
        <p:nvSpPr>
          <p:cNvPr id="8" name="Rectangle 24"/>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8" charset="0"/>
              <a:buNone/>
            </a:pPr>
            <a:endParaRPr lang="en-US">
              <a:solidFill>
                <a:prstClr val="black"/>
              </a:solidFill>
              <a:latin typeface="Arial" charset="0"/>
              <a:ea typeface="Arial Unicode MS" pitchFamily="34" charset="-128"/>
              <a:cs typeface="Arial Unicode MS" pitchFamily="34" charset="-128"/>
            </a:endParaRPr>
          </a:p>
        </p:txBody>
      </p:sp>
      <p:sp>
        <p:nvSpPr>
          <p:cNvPr id="9" name="Rectangle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8" charset="0"/>
              <a:buNone/>
            </a:pPr>
            <a:endParaRPr lang="en-US">
              <a:solidFill>
                <a:prstClr val="black"/>
              </a:solidFill>
              <a:latin typeface="Arial" charset="0"/>
              <a:ea typeface="Arial Unicode MS" pitchFamily="34" charset="-128"/>
              <a:cs typeface="Arial Unicode MS" pitchFamily="34" charset="-128"/>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6" charset="0"/>
              <a:buNone/>
              <a:defRPr/>
            </a:pPr>
            <a:endParaRPr lang="en-US">
              <a:solidFill>
                <a:prstClr val="black"/>
              </a:solidFill>
              <a:latin typeface="Arial" charset="0"/>
              <a:ea typeface="Arial Unicode MS" pitchFamily="34" charset="-128"/>
              <a:cs typeface="Arial Unicode MS"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49263" fontAlgn="base">
              <a:lnSpc>
                <a:spcPct val="93000"/>
              </a:lnSpc>
              <a:spcBef>
                <a:spcPct val="0"/>
              </a:spcBef>
              <a:spcAft>
                <a:spcPct val="0"/>
              </a:spcAft>
              <a:buClr>
                <a:srgbClr val="000000"/>
              </a:buClr>
              <a:buSzPct val="100000"/>
              <a:buFont typeface="Times New Roman" pitchFamily="16" charset="0"/>
              <a:buNone/>
              <a:defRPr/>
            </a:pPr>
            <a:endParaRPr lang="en-US">
              <a:solidFill>
                <a:prstClr val="white"/>
              </a:solidFill>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6" charset="0"/>
              <a:buNone/>
              <a:defRPr/>
            </a:pPr>
            <a:endParaRPr lang="en-US" dirty="0">
              <a:solidFill>
                <a:prstClr val="black"/>
              </a:solidFill>
              <a:latin typeface="Arial" charset="0"/>
              <a:ea typeface="Arial Unicode MS" pitchFamily="34" charset="-128"/>
              <a:cs typeface="Arial Unicode MS"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49263" fontAlgn="base">
              <a:lnSpc>
                <a:spcPct val="93000"/>
              </a:lnSpc>
              <a:spcBef>
                <a:spcPct val="0"/>
              </a:spcBef>
              <a:spcAft>
                <a:spcPct val="0"/>
              </a:spcAft>
              <a:buClr>
                <a:srgbClr val="000000"/>
              </a:buClr>
              <a:buSzPct val="100000"/>
              <a:buFont typeface="Times New Roman" pitchFamily="16" charset="0"/>
              <a:buNone/>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49263" fontAlgn="base">
              <a:lnSpc>
                <a:spcPct val="93000"/>
              </a:lnSpc>
              <a:spcBef>
                <a:spcPct val="0"/>
              </a:spcBef>
              <a:spcAft>
                <a:spcPct val="0"/>
              </a:spcAft>
              <a:buClr>
                <a:srgbClr val="000000"/>
              </a:buClr>
              <a:buSzPct val="100000"/>
              <a:buFont typeface="Times New Roman" pitchFamily="16" charset="0"/>
              <a:buNone/>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6" charset="0"/>
              <a:buNone/>
              <a:defRPr/>
            </a:pPr>
            <a:endParaRPr lang="en-US">
              <a:solidFill>
                <a:prstClr val="black"/>
              </a:solidFill>
              <a:latin typeface="Arial" charset="0"/>
              <a:ea typeface="Arial Unicode MS" pitchFamily="34" charset="-128"/>
              <a:cs typeface="Arial Unicode MS"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1C0088BF-F889-4770-AD03-BD6F33852A47}" type="slidenum">
              <a:rPr lang="it-IT">
                <a:solidFill>
                  <a:srgbClr val="8CADAE">
                    <a:shade val="75000"/>
                  </a:srgbClr>
                </a:solidFill>
              </a:rPr>
              <a:pPr>
                <a:defRPr/>
              </a:pPr>
              <a:t>‹N›</a:t>
            </a:fld>
            <a:endParaRPr lang="it-IT">
              <a:solidFill>
                <a:srgbClr val="8CADAE">
                  <a:shade val="75000"/>
                </a:srgbClr>
              </a:solidFill>
            </a:endParaRPr>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r>
              <a:rPr lang="it-IT"/>
              <a:t>28/10/12</a:t>
            </a:r>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r>
              <a:rPr lang="it-IT"/>
              <a:t>Larese SIMLII 2012</a:t>
            </a:r>
          </a:p>
        </p:txBody>
      </p:sp>
    </p:spTree>
    <p:extLst>
      <p:ext uri="{BB962C8B-B14F-4D97-AF65-F5344CB8AC3E}">
        <p14:creationId xmlns:p14="http://schemas.microsoft.com/office/powerpoint/2010/main" val="1822723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8" charset="0"/>
              <a:buNone/>
            </a:pPr>
            <a:endParaRPr lang="en-US">
              <a:solidFill>
                <a:prstClr val="black"/>
              </a:solidFill>
              <a:latin typeface="Arial" charset="0"/>
              <a:ea typeface="Arial Unicode MS" pitchFamily="34" charset="-128"/>
              <a:cs typeface="Arial Unicode MS" pitchFamily="34" charset="-128"/>
            </a:endParaRPr>
          </a:p>
        </p:txBody>
      </p:sp>
      <p:sp>
        <p:nvSpPr>
          <p:cNvPr id="2051"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8" charset="0"/>
              <a:buNone/>
            </a:pPr>
            <a:endParaRPr lang="en-US">
              <a:solidFill>
                <a:prstClr val="black"/>
              </a:solidFill>
              <a:latin typeface="Arial" charset="0"/>
              <a:ea typeface="Arial Unicode MS" pitchFamily="34" charset="-128"/>
              <a:cs typeface="Arial Unicode MS" pitchFamily="34" charset="-128"/>
            </a:endParaRPr>
          </a:p>
        </p:txBody>
      </p:sp>
      <p:sp>
        <p:nvSpPr>
          <p:cNvPr id="2052"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8" charset="0"/>
              <a:buNone/>
            </a:pPr>
            <a:endParaRPr lang="en-US">
              <a:solidFill>
                <a:prstClr val="black"/>
              </a:solidFill>
              <a:latin typeface="Arial" charset="0"/>
              <a:ea typeface="Arial Unicode MS" pitchFamily="34" charset="-128"/>
              <a:cs typeface="Arial Unicode MS" pitchFamily="34" charset="-128"/>
            </a:endParaRPr>
          </a:p>
        </p:txBody>
      </p:sp>
      <p:sp>
        <p:nvSpPr>
          <p:cNvPr id="2053"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8" charset="0"/>
              <a:buNone/>
            </a:pPr>
            <a:endParaRPr lang="en-US">
              <a:solidFill>
                <a:prstClr val="black"/>
              </a:solidFill>
              <a:latin typeface="Arial" charset="0"/>
              <a:ea typeface="Arial Unicode MS" pitchFamily="34" charset="-128"/>
              <a:cs typeface="Arial Unicode MS" pitchFamily="34" charset="-128"/>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6" charset="0"/>
              <a:buNone/>
              <a:defRPr/>
            </a:pPr>
            <a:endParaRPr lang="en-US">
              <a:solidFill>
                <a:prstClr val="black"/>
              </a:solidFill>
              <a:latin typeface="Arial" charset="0"/>
              <a:ea typeface="Arial Unicode MS" pitchFamily="34" charset="-128"/>
              <a:cs typeface="Arial Unicode MS" charset="0"/>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buFont typeface="Times New Roman" pitchFamily="16" charset="0"/>
              <a:buNone/>
              <a:defRPr kumimoji="0" sz="1400">
                <a:solidFill>
                  <a:srgbClr val="FFFFFF"/>
                </a:solidFill>
                <a:ea typeface="+mn-ea"/>
                <a:cs typeface="Arial Unicode MS" charset="0"/>
              </a:defRPr>
            </a:lvl1pPr>
          </a:lstStyle>
          <a:p>
            <a:pPr defTabSz="449263" fontAlgn="base">
              <a:lnSpc>
                <a:spcPct val="93000"/>
              </a:lnSpc>
              <a:spcBef>
                <a:spcPct val="0"/>
              </a:spcBef>
              <a:spcAft>
                <a:spcPct val="0"/>
              </a:spcAft>
              <a:buClr>
                <a:srgbClr val="000000"/>
              </a:buClr>
              <a:buSzPct val="100000"/>
              <a:defRPr/>
            </a:pPr>
            <a:r>
              <a:rPr lang="it-IT">
                <a:latin typeface="Arial" charset="0"/>
              </a:rPr>
              <a:t>28/10/12</a:t>
            </a:r>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buFont typeface="Times New Roman" pitchFamily="16" charset="0"/>
              <a:buNone/>
              <a:defRPr kumimoji="0" sz="1200">
                <a:solidFill>
                  <a:srgbClr val="FFFFFF"/>
                </a:solidFill>
                <a:ea typeface="+mn-ea"/>
                <a:cs typeface="Arial Unicode MS" charset="0"/>
              </a:defRPr>
            </a:lvl1pPr>
          </a:lstStyle>
          <a:p>
            <a:pPr defTabSz="449263" fontAlgn="base">
              <a:lnSpc>
                <a:spcPct val="93000"/>
              </a:lnSpc>
              <a:spcBef>
                <a:spcPct val="0"/>
              </a:spcBef>
              <a:spcAft>
                <a:spcPct val="0"/>
              </a:spcAft>
              <a:buClr>
                <a:srgbClr val="000000"/>
              </a:buClr>
              <a:buSzPct val="100000"/>
              <a:defRPr/>
            </a:pPr>
            <a:r>
              <a:rPr lang="it-IT">
                <a:latin typeface="Arial" charset="0"/>
              </a:rPr>
              <a:t>Larese SIMLII 2012</a:t>
            </a: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6" charset="0"/>
              <a:buNone/>
              <a:defRPr/>
            </a:pPr>
            <a:endParaRPr lang="en-US" dirty="0">
              <a:solidFill>
                <a:prstClr val="black"/>
              </a:solidFill>
              <a:latin typeface="Arial" charset="0"/>
              <a:ea typeface="Arial Unicode MS" pitchFamily="34" charset="-128"/>
              <a:cs typeface="Arial Unicode MS" charset="0"/>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6" charset="0"/>
              <a:buNone/>
              <a:defRPr/>
            </a:pPr>
            <a:endParaRPr lang="en-US">
              <a:solidFill>
                <a:prstClr val="black"/>
              </a:solidFill>
              <a:latin typeface="Arial" charset="0"/>
              <a:ea typeface="Arial Unicode MS" pitchFamily="34" charset="-128"/>
              <a:cs typeface="Arial Unicode MS" charset="0"/>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49263" fontAlgn="base">
              <a:lnSpc>
                <a:spcPct val="93000"/>
              </a:lnSpc>
              <a:spcBef>
                <a:spcPct val="0"/>
              </a:spcBef>
              <a:spcAft>
                <a:spcPct val="0"/>
              </a:spcAft>
              <a:buClr>
                <a:srgbClr val="000000"/>
              </a:buClr>
              <a:buSzPct val="100000"/>
              <a:buFont typeface="Times New Roman" pitchFamily="16" charset="0"/>
              <a:buNone/>
              <a:defRPr/>
            </a:pPr>
            <a:endParaRPr lang="en-US">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49263" fontAlgn="base">
              <a:lnSpc>
                <a:spcPct val="93000"/>
              </a:lnSpc>
              <a:spcBef>
                <a:spcPct val="0"/>
              </a:spcBef>
              <a:spcAft>
                <a:spcPct val="0"/>
              </a:spcAft>
              <a:buClr>
                <a:srgbClr val="000000"/>
              </a:buClr>
              <a:buSzPct val="100000"/>
              <a:buFont typeface="Times New Roman" pitchFamily="16" charset="0"/>
              <a:buNone/>
              <a:defRPr/>
            </a:pPr>
            <a:endParaRPr lang="en-US">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buFont typeface="Times New Roman" pitchFamily="16" charset="0"/>
              <a:buNone/>
              <a:defRPr kumimoji="0" sz="1600">
                <a:solidFill>
                  <a:schemeClr val="accent3">
                    <a:shade val="75000"/>
                  </a:schemeClr>
                </a:solidFill>
                <a:ea typeface="+mn-ea"/>
                <a:cs typeface="Arial Unicode MS" charset="0"/>
              </a:defRPr>
            </a:lvl1pPr>
          </a:lstStyle>
          <a:p>
            <a:pPr defTabSz="449263" fontAlgn="base">
              <a:lnSpc>
                <a:spcPct val="93000"/>
              </a:lnSpc>
              <a:spcBef>
                <a:spcPct val="0"/>
              </a:spcBef>
              <a:spcAft>
                <a:spcPct val="0"/>
              </a:spcAft>
              <a:buClr>
                <a:srgbClr val="000000"/>
              </a:buClr>
              <a:buSzPct val="100000"/>
              <a:defRPr/>
            </a:pPr>
            <a:fld id="{7750A784-48B8-443D-828A-88B4126B20B6}" type="slidenum">
              <a:rPr lang="it-IT">
                <a:solidFill>
                  <a:srgbClr val="8CADAE">
                    <a:shade val="75000"/>
                  </a:srgbClr>
                </a:solidFill>
                <a:latin typeface="Arial" charset="0"/>
              </a:rPr>
              <a:pPr defTabSz="449263" fontAlgn="base">
                <a:lnSpc>
                  <a:spcPct val="93000"/>
                </a:lnSpc>
                <a:spcBef>
                  <a:spcPct val="0"/>
                </a:spcBef>
                <a:spcAft>
                  <a:spcPct val="0"/>
                </a:spcAft>
                <a:buClr>
                  <a:srgbClr val="000000"/>
                </a:buClr>
                <a:buSzPct val="100000"/>
                <a:defRPr/>
              </a:pPr>
              <a:t>‹N›</a:t>
            </a:fld>
            <a:endParaRPr lang="it-IT">
              <a:solidFill>
                <a:srgbClr val="8CADAE">
                  <a:shade val="75000"/>
                </a:srgbClr>
              </a:solidFill>
              <a:latin typeface="Arial" charset="0"/>
            </a:endParaRPr>
          </a:p>
        </p:txBody>
      </p:sp>
      <p:sp>
        <p:nvSpPr>
          <p:cNvPr id="2062"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63"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019158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918B435-B091-4BF0-B64D-DBD4846C5E00}" type="datetime1">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13/12/2019</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2BF8EF9-DF5B-4E7F-8347-A25E02CB2E25}"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12265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918B435-B091-4BF0-B64D-DBD4846C5E00}" type="datetime1">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13/12/2019</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2BF8EF9-DF5B-4E7F-8347-A25E02CB2E25}" type="slidenum">
              <a:rPr kumimoji="0" lang="it-IT"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720514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hyperlink" Target="http://images.google.it/imgres?imgurl=http://www.wpafb.af.mil/shared/media/photodb/thumbnails160/070828-F-0000D-004.jpg&amp;imgrefurl=http://www.wpafb.af.mil/photos/mediagallery.asp?galleryID=2601&amp;?id=-1&amp;page=9&amp;count=48&amp;usg=__Xbtn8fDZl1FM6_LpsOBVg2khPNY=&amp;h=160&amp;w=148&amp;sz=7&amp;hl=it&amp;start=4&amp;itbs=1&amp;tbnid=CauEwHYu7ikUbM:&amp;tbnh=98&amp;tbnw=91&amp;prev=/images?q=manganese+nanoparticles&amp;gbv=2&amp;hl=it&amp;sa=G" TargetMode="External"/><Relationship Id="rId2" Type="http://schemas.openxmlformats.org/officeDocument/2006/relationships/hyperlink" Target="http://www.ncbi.nlm.nih.gov/pubmed?term=%22S%C3%A1rk%C3%B6zi%20L%22%5bAuthor%5d&amp;itool=EntrezSystem2.PEntrez.Pubmed.Pubmed_ResultsPanel.Pubmed_RVAbstract" TargetMode="Externa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3.emf"/><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7.emf"/><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s://www.ncbi.nlm.nih.gov/pubmed/29324056" TargetMode="Externa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images.google.it/imgres?imgurl=http://images.iop.org/objects/opo/news/13/7/36/Nanoparticles.jpg&amp;imgrefurl=http://optics.org/cws/article/research/30702/1/Nanoparticles&amp;usg=__KYM0_5oHp62J3JgePljI1GXHGlo=&amp;h=373&amp;w=500&amp;sz=65&amp;hl=it&amp;start=1&amp;itbs=1&amp;tbnid=lzCDqt9alCte6M:&amp;tbnh=97&amp;tbnw=130&amp;prev=/images?q=titanium+nanoparticles&amp;gbv=2&amp;hl=i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9.emf"/><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3.emf"/><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ncbi.nlm.nih.gov/pubmed/29732947"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8" Type="http://schemas.openxmlformats.org/officeDocument/2006/relationships/hyperlink" Target="https://www.ncbi.nlm.nih.gov/pubmed/?term=Niang%20M%5bAuthor%5d&amp;cauthor=true&amp;cauthor_uid=30653633" TargetMode="External"/><Relationship Id="rId3" Type="http://schemas.openxmlformats.org/officeDocument/2006/relationships/image" Target="../media/image4.png"/><Relationship Id="rId7" Type="http://schemas.openxmlformats.org/officeDocument/2006/relationships/hyperlink" Target="https://www.ncbi.nlm.nih.gov/pubmed/?term=Leso%20V%5bAuthor%5d&amp;cauthor=true&amp;cauthor_uid=30653633"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www.ncbi.nlm.nih.gov/pubmed/?term=Schulte%20PA%5bAuthor%5d&amp;cauthor=true&amp;cauthor_uid=30653633" TargetMode="External"/><Relationship Id="rId5" Type="http://schemas.openxmlformats.org/officeDocument/2006/relationships/hyperlink" Target="https://www.ncbi.nlm.nih.gov/pubmed/30653633" TargetMode="External"/><Relationship Id="rId4" Type="http://schemas.openxmlformats.org/officeDocument/2006/relationships/image" Target="../media/image5.png"/><Relationship Id="rId9" Type="http://schemas.openxmlformats.org/officeDocument/2006/relationships/hyperlink" Target="https://www.ncbi.nlm.nih.gov/pubmed/?term=Iavicoli%20I%5bAuthor%5d&amp;cauthor=true&amp;cauthor_uid=30653633"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52.emf"/><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53.emf"/><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3.emf"/><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7" descr="C:\Users\larese\Desktop\logo units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85738"/>
            <a:ext cx="1073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8425" y="185738"/>
            <a:ext cx="1066800" cy="10620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olo 1"/>
          <p:cNvSpPr txBox="1">
            <a:spLocks/>
          </p:cNvSpPr>
          <p:nvPr/>
        </p:nvSpPr>
        <p:spPr bwMode="auto">
          <a:xfrm>
            <a:off x="396082" y="1449322"/>
            <a:ext cx="8350250" cy="2670555"/>
          </a:xfrm>
          <a:prstGeom prst="rect">
            <a:avLst/>
          </a:prstGeom>
          <a:solidFill>
            <a:srgbClr val="FCF22C"/>
          </a:solidFill>
          <a:ln>
            <a:solidFill>
              <a:srgbClr val="002060"/>
            </a:solid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2800" b="1" dirty="0" smtClean="0">
                <a:solidFill>
                  <a:srgbClr val="003192"/>
                </a:solidFill>
                <a:latin typeface="Arial Black" pitchFamily="34" charset="0"/>
                <a:cs typeface="Arial" charset="0"/>
              </a:rPr>
              <a:t>REACH_MANOMATERIALI E MICROPLASTICHE</a:t>
            </a:r>
          </a:p>
          <a:p>
            <a:pPr algn="ctr"/>
            <a:endParaRPr lang="it-IT" sz="2000" dirty="0">
              <a:solidFill>
                <a:srgbClr val="003192"/>
              </a:solidFill>
              <a:latin typeface="Arial Black" pitchFamily="34" charset="0"/>
              <a:cs typeface="Arial" charset="0"/>
            </a:endParaRPr>
          </a:p>
          <a:p>
            <a:pPr algn="ctr"/>
            <a:endParaRPr lang="it-IT" sz="1800" dirty="0" smtClean="0">
              <a:solidFill>
                <a:srgbClr val="003192"/>
              </a:solidFill>
              <a:latin typeface="Arial" panose="020B0604020202020204" pitchFamily="34" charset="0"/>
              <a:cs typeface="Arial" panose="020B0604020202020204" pitchFamily="34" charset="0"/>
            </a:endParaRPr>
          </a:p>
          <a:p>
            <a:pPr algn="ctr"/>
            <a:r>
              <a:rPr lang="it-IT" sz="1800" dirty="0" smtClean="0">
                <a:solidFill>
                  <a:srgbClr val="003192"/>
                </a:solidFill>
                <a:latin typeface="Arial" panose="020B0604020202020204" pitchFamily="34" charset="0"/>
                <a:cs typeface="Arial" panose="020B0604020202020204" pitchFamily="34" charset="0"/>
              </a:rPr>
              <a:t>Udine 12 dicembre 2019</a:t>
            </a:r>
            <a:endParaRPr lang="it-IT" sz="1800" dirty="0">
              <a:solidFill>
                <a:srgbClr val="003192"/>
              </a:solidFill>
              <a:latin typeface="Arial" panose="020B0604020202020204" pitchFamily="34" charset="0"/>
              <a:cs typeface="Arial" panose="020B0604020202020204" pitchFamily="34" charset="0"/>
            </a:endParaRPr>
          </a:p>
        </p:txBody>
      </p:sp>
      <p:pic>
        <p:nvPicPr>
          <p:cNvPr id="6" name="Immagin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58425" y="5681574"/>
            <a:ext cx="2520000" cy="85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1" descr="logo FVG 10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1143" y="5899412"/>
            <a:ext cx="2880000" cy="6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ottotitolo 2"/>
          <p:cNvSpPr txBox="1">
            <a:spLocks/>
          </p:cNvSpPr>
          <p:nvPr/>
        </p:nvSpPr>
        <p:spPr bwMode="auto">
          <a:xfrm>
            <a:off x="395288" y="4148584"/>
            <a:ext cx="8350249" cy="165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lang="it-IT" altLang="it-IT" sz="2600" b="1" dirty="0" smtClean="0">
                <a:solidFill>
                  <a:srgbClr val="898989"/>
                </a:solidFill>
                <a:latin typeface="Calibri" panose="020F0502020204030204"/>
              </a:rPr>
              <a:t> NANOMATERIALI</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it-IT" altLang="it-IT" sz="2600" b="1" i="0" u="none" strike="noStrike" kern="1200" cap="none" spc="0" normalizeH="0" baseline="0" noProof="0" dirty="0" smtClean="0">
                <a:ln>
                  <a:noFill/>
                </a:ln>
                <a:solidFill>
                  <a:srgbClr val="898989"/>
                </a:solidFill>
                <a:effectLst/>
                <a:uLnTx/>
                <a:uFillTx/>
                <a:latin typeface="Calibri" panose="020F0502020204030204"/>
              </a:rPr>
              <a:t>I</a:t>
            </a:r>
            <a:r>
              <a:rPr kumimoji="0" lang="it-IT" altLang="it-IT" sz="2600" b="1" i="0" u="none" strike="noStrike" kern="1200" cap="none" spc="0" normalizeH="0" noProof="0" dirty="0" smtClean="0">
                <a:ln>
                  <a:noFill/>
                </a:ln>
                <a:solidFill>
                  <a:srgbClr val="898989"/>
                </a:solidFill>
                <a:effectLst/>
                <a:uLnTx/>
                <a:uFillTx/>
                <a:latin typeface="Calibri" panose="020F0502020204030204"/>
              </a:rPr>
              <a:t> RISCHI PER LA SALUTE UMANA</a:t>
            </a:r>
            <a:endParaRPr kumimoji="0" lang="it-IT" altLang="it-IT" sz="2600" b="1" i="0" u="none" strike="noStrike" kern="1200" cap="none" spc="0" normalizeH="0" baseline="0" noProof="0" dirty="0" smtClean="0">
              <a:ln>
                <a:noFill/>
              </a:ln>
              <a:solidFill>
                <a:srgbClr val="898989"/>
              </a:solidFill>
              <a:effectLst/>
              <a:uLnTx/>
              <a:uFillTx/>
              <a:latin typeface="Calibri" panose="020F0502020204030204"/>
            </a:endParaRPr>
          </a:p>
          <a:p>
            <a:pPr marL="0" lvl="0" indent="0" algn="ctr" eaLnBrk="1" fontAlgn="auto" hangingPunct="1">
              <a:spcAft>
                <a:spcPts val="0"/>
              </a:spcAft>
              <a:buNone/>
              <a:defRPr/>
            </a:pPr>
            <a:r>
              <a:rPr lang="it-IT" altLang="it-IT" sz="2400" dirty="0" smtClean="0">
                <a:solidFill>
                  <a:srgbClr val="898989"/>
                </a:solidFill>
                <a:latin typeface="Calibri" panose="020F0502020204030204"/>
              </a:rPr>
              <a:t>Francesca </a:t>
            </a:r>
            <a:r>
              <a:rPr lang="it-IT" altLang="it-IT" sz="2400" dirty="0" err="1" smtClean="0">
                <a:solidFill>
                  <a:srgbClr val="898989"/>
                </a:solidFill>
                <a:latin typeface="Calibri" panose="020F0502020204030204"/>
              </a:rPr>
              <a:t>Larese</a:t>
            </a:r>
            <a:r>
              <a:rPr lang="it-IT" altLang="it-IT" sz="2400" dirty="0" smtClean="0">
                <a:solidFill>
                  <a:srgbClr val="898989"/>
                </a:solidFill>
                <a:latin typeface="Calibri" panose="020F0502020204030204"/>
              </a:rPr>
              <a:t> </a:t>
            </a:r>
            <a:r>
              <a:rPr lang="it-IT" altLang="it-IT" sz="2400" dirty="0" err="1" smtClean="0">
                <a:solidFill>
                  <a:srgbClr val="898989"/>
                </a:solidFill>
                <a:latin typeface="Calibri" panose="020F0502020204030204"/>
              </a:rPr>
              <a:t>Filon</a:t>
            </a:r>
            <a:endParaRPr kumimoji="0" lang="it-IT" altLang="it-IT" sz="2400" b="0" i="0" u="none" strike="noStrike" kern="1200" cap="none" spc="0" normalizeH="0" baseline="0" noProof="0" dirty="0" smtClean="0">
              <a:ln>
                <a:noFill/>
              </a:ln>
              <a:solidFill>
                <a:srgbClr val="898989"/>
              </a:solidFill>
              <a:effectLst/>
              <a:uLnTx/>
              <a:uFillTx/>
              <a:latin typeface="Calibri" panose="020F0502020204030204"/>
            </a:endParaRPr>
          </a:p>
          <a:p>
            <a:pPr marL="0" marR="0" lvl="0" indent="0" algn="ctr" defTabSz="914400" rtl="0" eaLnBrk="1" fontAlgn="auto" latinLnBrk="0" hangingPunct="1">
              <a:lnSpc>
                <a:spcPct val="90000"/>
              </a:lnSpc>
              <a:spcBef>
                <a:spcPts val="1000"/>
              </a:spcBef>
              <a:spcAft>
                <a:spcPts val="0"/>
              </a:spcAft>
              <a:buClrTx/>
              <a:buSzTx/>
              <a:buFontTx/>
              <a:buNone/>
              <a:tabLst/>
              <a:defRPr/>
            </a:pPr>
            <a:r>
              <a:rPr lang="it-IT" altLang="it-IT" sz="2400" dirty="0" smtClean="0">
                <a:solidFill>
                  <a:srgbClr val="898989"/>
                </a:solidFill>
                <a:latin typeface="Calibri" panose="020F0502020204030204"/>
              </a:rPr>
              <a:t>UCO Medicina del Lavoro – Università di Trieste</a:t>
            </a:r>
            <a:endParaRPr kumimoji="0" lang="it-IT" altLang="it-IT" sz="2400" b="0" i="0" u="none" strike="noStrike" kern="1200" cap="none" spc="0" normalizeH="0" baseline="0" noProof="0" dirty="0" smtClean="0">
              <a:ln>
                <a:noFill/>
              </a:ln>
              <a:solidFill>
                <a:srgbClr val="898989"/>
              </a:solidFill>
              <a:effectLst/>
              <a:uLnTx/>
              <a:uFillTx/>
              <a:latin typeface="Calibri" panose="020F0502020204030204"/>
            </a:endParaRPr>
          </a:p>
        </p:txBody>
      </p:sp>
    </p:spTree>
    <p:extLst>
      <p:ext uri="{BB962C8B-B14F-4D97-AF65-F5344CB8AC3E}">
        <p14:creationId xmlns:p14="http://schemas.microsoft.com/office/powerpoint/2010/main" val="30086787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07950" y="6021388"/>
            <a:ext cx="8856663" cy="587375"/>
          </a:xfrm>
          <a:prstGeom prst="rect">
            <a:avLst/>
          </a:prstGeom>
          <a:solidFill>
            <a:schemeClr val="bg1"/>
          </a:solidFill>
          <a:ln>
            <a:noFill/>
          </a:ln>
        </p:spPr>
        <p:txBody>
          <a:bodyPr lIns="90000" tIns="45000" rIns="90000" bIns="45000"/>
          <a:lstStyle/>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Francesca </a:t>
            </a:r>
            <a:r>
              <a:rPr lang="it-IT" sz="1200" dirty="0" err="1">
                <a:solidFill>
                  <a:schemeClr val="bg1">
                    <a:lumMod val="65000"/>
                  </a:schemeClr>
                </a:solidFill>
                <a:latin typeface="Eras Medium ITC" pitchFamily="34" charset="0"/>
                <a:ea typeface="BatangChe" pitchFamily="49" charset="-127"/>
              </a:rPr>
              <a:t>Larese</a:t>
            </a:r>
            <a:r>
              <a:rPr lang="it-IT" sz="1200" dirty="0">
                <a:solidFill>
                  <a:schemeClr val="bg1">
                    <a:lumMod val="65000"/>
                  </a:schemeClr>
                </a:solidFill>
                <a:latin typeface="Eras Medium ITC" pitchFamily="34" charset="0"/>
                <a:ea typeface="BatangChe" pitchFamily="49" charset="-127"/>
              </a:rPr>
              <a:t> </a:t>
            </a:r>
            <a:r>
              <a:rPr lang="it-IT" sz="1200" dirty="0" err="1">
                <a:solidFill>
                  <a:schemeClr val="bg1">
                    <a:lumMod val="65000"/>
                  </a:schemeClr>
                </a:solidFill>
                <a:latin typeface="Eras Medium ITC" pitchFamily="34" charset="0"/>
                <a:ea typeface="BatangChe" pitchFamily="49" charset="-127"/>
              </a:rPr>
              <a:t>Filon</a:t>
            </a:r>
            <a:r>
              <a:rPr lang="it-IT" sz="1200" dirty="0">
                <a:solidFill>
                  <a:schemeClr val="bg1">
                    <a:lumMod val="65000"/>
                  </a:schemeClr>
                </a:solidFill>
                <a:latin typeface="Eras Medium ITC" pitchFamily="34" charset="0"/>
                <a:ea typeface="BatangChe" pitchFamily="49" charset="-127"/>
              </a:rPr>
              <a:t>,  Ambulatorio di Allergologia</a:t>
            </a:r>
          </a:p>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Unità Clinico Operativa di Medicina del Lavoro – Università di Trieste</a:t>
            </a:r>
          </a:p>
        </p:txBody>
      </p:sp>
      <p:pic>
        <p:nvPicPr>
          <p:cNvPr id="72707" name="Picture 7" descr="C:\Users\larese\Desktop\logo units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5738"/>
            <a:ext cx="1073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8425" y="185738"/>
            <a:ext cx="10668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Title 1"/>
          <p:cNvSpPr>
            <a:spLocks noGrp="1"/>
          </p:cNvSpPr>
          <p:nvPr>
            <p:ph type="title"/>
          </p:nvPr>
        </p:nvSpPr>
        <p:spPr>
          <a:xfrm>
            <a:off x="1403350" y="274638"/>
            <a:ext cx="6264275" cy="742695"/>
          </a:xfrm>
        </p:spPr>
        <p:txBody>
          <a:bodyPr/>
          <a:lstStyle/>
          <a:p>
            <a:pPr algn="ctr"/>
            <a:r>
              <a:rPr lang="it-IT" altLang="it-IT" dirty="0" smtClean="0">
                <a:solidFill>
                  <a:srgbClr val="FF0000"/>
                </a:solidFill>
              </a:rPr>
              <a:t>Carbon nanotubes</a:t>
            </a:r>
          </a:p>
        </p:txBody>
      </p:sp>
      <p:sp>
        <p:nvSpPr>
          <p:cNvPr id="72710" name="Content Placeholder 2"/>
          <p:cNvSpPr>
            <a:spLocks noGrp="1"/>
          </p:cNvSpPr>
          <p:nvPr>
            <p:ph idx="1"/>
          </p:nvPr>
        </p:nvSpPr>
        <p:spPr/>
        <p:txBody>
          <a:bodyPr/>
          <a:lstStyle/>
          <a:p>
            <a:pPr algn="just">
              <a:spcAft>
                <a:spcPct val="0"/>
              </a:spcAft>
            </a:pPr>
            <a:r>
              <a:rPr lang="en-US" altLang="it-IT" sz="2400" u="sng" dirty="0" smtClean="0"/>
              <a:t>Low clearance </a:t>
            </a:r>
            <a:r>
              <a:rPr lang="en-US" altLang="it-IT" sz="2400" dirty="0" smtClean="0"/>
              <a:t>suggesting an </a:t>
            </a:r>
            <a:r>
              <a:rPr lang="en-US" altLang="it-IT" sz="2400" u="sng" dirty="0" smtClean="0"/>
              <a:t>asbestos-like</a:t>
            </a:r>
            <a:r>
              <a:rPr lang="en-US" altLang="it-IT" sz="2400" dirty="0" smtClean="0"/>
              <a:t> effect demonstrated on animals with pulmonary inflammation, damage, </a:t>
            </a:r>
            <a:r>
              <a:rPr lang="en-US" altLang="it-IT" sz="2400" dirty="0" err="1" smtClean="0"/>
              <a:t>fibrogenicity</a:t>
            </a:r>
            <a:r>
              <a:rPr lang="en-US" altLang="it-IT" sz="2400" dirty="0" smtClean="0"/>
              <a:t> and tumorigenesis. </a:t>
            </a:r>
          </a:p>
          <a:p>
            <a:pPr algn="just">
              <a:spcAft>
                <a:spcPct val="0"/>
              </a:spcAft>
            </a:pPr>
            <a:endParaRPr lang="en-US" altLang="it-IT" sz="2400" dirty="0" smtClean="0"/>
          </a:p>
          <a:p>
            <a:pPr algn="just">
              <a:spcAft>
                <a:spcPct val="0"/>
              </a:spcAft>
            </a:pPr>
            <a:r>
              <a:rPr lang="en-US" altLang="it-IT" sz="2400" dirty="0" smtClean="0"/>
              <a:t>Recently, the International Agency for Research on Cancer has classified multi walled carbon nanotubes 7 (Mitsui Ltd., Japan) to a Category 2B: </a:t>
            </a:r>
            <a:r>
              <a:rPr lang="en-US" altLang="it-IT" sz="2400" b="1" u="sng" dirty="0" smtClean="0">
                <a:solidFill>
                  <a:srgbClr val="FF0000"/>
                </a:solidFill>
              </a:rPr>
              <a:t>possibly carcinogenic to humans </a:t>
            </a:r>
            <a:r>
              <a:rPr lang="en-US" altLang="it-IT" sz="2400" dirty="0" smtClean="0"/>
              <a:t>(Grosse et al. 2014) in IARC monography 111 “Some Nanomaterials and Some </a:t>
            </a:r>
            <a:r>
              <a:rPr lang="en-US" altLang="it-IT" sz="2400" dirty="0" err="1" smtClean="0"/>
              <a:t>Fibres</a:t>
            </a:r>
            <a:r>
              <a:rPr lang="en-US" altLang="it-IT" sz="2400" dirty="0" smtClean="0"/>
              <a:t>". </a:t>
            </a:r>
            <a:endParaRPr lang="it-IT" altLang="it-IT" dirty="0" smtClean="0">
              <a:latin typeface="Times New Roman" panose="02020603050405020304" pitchFamily="18" charset="0"/>
              <a:cs typeface="Times New Roman" panose="02020603050405020304" pitchFamily="18" charset="0"/>
            </a:endParaRPr>
          </a:p>
        </p:txBody>
      </p:sp>
      <p:sp>
        <p:nvSpPr>
          <p:cNvPr id="72711" name="AutoShape 8" descr="Risultati immagini per carbon nanotube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72712" name="AutoShape 12" descr="Risultati immagini per carbon nanotube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pic>
        <p:nvPicPr>
          <p:cNvPr id="72713" name="Picture 14" descr="Risultati immagini per carbon nanotub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25" y="4600575"/>
            <a:ext cx="20193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58010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07950" y="6021388"/>
            <a:ext cx="8856663" cy="587375"/>
          </a:xfrm>
          <a:prstGeom prst="rect">
            <a:avLst/>
          </a:prstGeom>
          <a:solidFill>
            <a:schemeClr val="bg1"/>
          </a:solidFill>
          <a:ln>
            <a:noFill/>
          </a:ln>
        </p:spPr>
        <p:txBody>
          <a:bodyPr lIns="90000" tIns="45000" rIns="90000" bIns="45000"/>
          <a:lstStyle/>
          <a:p>
            <a:pPr algn="ctr" defTabSz="449263"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prstClr val="white">
                    <a:lumMod val="65000"/>
                  </a:prstClr>
                </a:solidFill>
                <a:latin typeface="Eras Medium ITC" pitchFamily="34" charset="0"/>
                <a:ea typeface="BatangChe" pitchFamily="49" charset="-127"/>
                <a:cs typeface="Arial Unicode MS" charset="0"/>
              </a:rPr>
              <a:t>Francesca </a:t>
            </a:r>
            <a:r>
              <a:rPr lang="it-IT" sz="1200" dirty="0" err="1">
                <a:solidFill>
                  <a:prstClr val="white">
                    <a:lumMod val="65000"/>
                  </a:prstClr>
                </a:solidFill>
                <a:latin typeface="Eras Medium ITC" pitchFamily="34" charset="0"/>
                <a:ea typeface="BatangChe" pitchFamily="49" charset="-127"/>
                <a:cs typeface="Arial Unicode MS" charset="0"/>
              </a:rPr>
              <a:t>Larese</a:t>
            </a:r>
            <a:r>
              <a:rPr lang="it-IT" sz="1200" dirty="0">
                <a:solidFill>
                  <a:prstClr val="white">
                    <a:lumMod val="65000"/>
                  </a:prstClr>
                </a:solidFill>
                <a:latin typeface="Eras Medium ITC" pitchFamily="34" charset="0"/>
                <a:ea typeface="BatangChe" pitchFamily="49" charset="-127"/>
                <a:cs typeface="Arial Unicode MS" charset="0"/>
              </a:rPr>
              <a:t> </a:t>
            </a:r>
            <a:r>
              <a:rPr lang="it-IT" sz="1200" dirty="0" err="1">
                <a:solidFill>
                  <a:prstClr val="white">
                    <a:lumMod val="65000"/>
                  </a:prstClr>
                </a:solidFill>
                <a:latin typeface="Eras Medium ITC" pitchFamily="34" charset="0"/>
                <a:ea typeface="BatangChe" pitchFamily="49" charset="-127"/>
                <a:cs typeface="Arial Unicode MS" charset="0"/>
              </a:rPr>
              <a:t>Filon</a:t>
            </a:r>
            <a:r>
              <a:rPr lang="it-IT" sz="1200" dirty="0">
                <a:solidFill>
                  <a:prstClr val="white">
                    <a:lumMod val="65000"/>
                  </a:prstClr>
                </a:solidFill>
                <a:latin typeface="Eras Medium ITC" pitchFamily="34" charset="0"/>
                <a:ea typeface="BatangChe" pitchFamily="49" charset="-127"/>
                <a:cs typeface="Arial Unicode MS" charset="0"/>
              </a:rPr>
              <a:t>,  Ambulatorio di Allergologia</a:t>
            </a:r>
          </a:p>
          <a:p>
            <a:pPr algn="ctr" defTabSz="449263"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prstClr val="white">
                    <a:lumMod val="65000"/>
                  </a:prstClr>
                </a:solidFill>
                <a:latin typeface="Eras Medium ITC" pitchFamily="34" charset="0"/>
                <a:ea typeface="BatangChe" pitchFamily="49" charset="-127"/>
                <a:cs typeface="Arial Unicode MS" charset="0"/>
              </a:rPr>
              <a:t>Unità Clinico Operativa di Medicina del Lavoro – Università di Trieste</a:t>
            </a:r>
          </a:p>
        </p:txBody>
      </p:sp>
      <p:pic>
        <p:nvPicPr>
          <p:cNvPr id="39939" name="Picture 7" descr="C:\Users\larese\Desktop\logo units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85738"/>
            <a:ext cx="1073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8425" y="185738"/>
            <a:ext cx="1066800" cy="10620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it-IT" dirty="0" smtClean="0">
                <a:solidFill>
                  <a:srgbClr val="FF0000"/>
                </a:solidFill>
              </a:rPr>
              <a:t>Esposizione per via inalatoria</a:t>
            </a:r>
            <a:endParaRPr lang="en-US" dirty="0">
              <a:solidFill>
                <a:srgbClr val="FF0000"/>
              </a:solidFill>
            </a:endParaRPr>
          </a:p>
        </p:txBody>
      </p:sp>
      <p:sp>
        <p:nvSpPr>
          <p:cNvPr id="3" name="Content Placeholder 2"/>
          <p:cNvSpPr>
            <a:spLocks noGrp="1"/>
          </p:cNvSpPr>
          <p:nvPr>
            <p:ph sz="quarter" idx="1"/>
          </p:nvPr>
        </p:nvSpPr>
        <p:spPr>
          <a:solidFill>
            <a:schemeClr val="bg1"/>
          </a:solidFill>
        </p:spPr>
        <p:txBody>
          <a:bodyPr/>
          <a:lstStyle/>
          <a:p>
            <a:endParaRPr lang="it-IT" dirty="0" smtClean="0"/>
          </a:p>
          <a:p>
            <a:endParaRPr lang="it-IT" dirty="0"/>
          </a:p>
          <a:p>
            <a:endParaRPr lang="en-US" dirty="0"/>
          </a:p>
        </p:txBody>
      </p:sp>
      <p:pic>
        <p:nvPicPr>
          <p:cNvPr id="6" name="Picture 5"/>
          <p:cNvPicPr>
            <a:picLocks noChangeAspect="1"/>
          </p:cNvPicPr>
          <p:nvPr/>
        </p:nvPicPr>
        <p:blipFill>
          <a:blip r:embed="rId5"/>
          <a:stretch>
            <a:fillRect/>
          </a:stretch>
        </p:blipFill>
        <p:spPr>
          <a:xfrm>
            <a:off x="107950" y="1070015"/>
            <a:ext cx="8620606" cy="5627267"/>
          </a:xfrm>
          <a:prstGeom prst="rect">
            <a:avLst/>
          </a:prstGeom>
        </p:spPr>
      </p:pic>
      <p:sp>
        <p:nvSpPr>
          <p:cNvPr id="7" name="TextBox 6"/>
          <p:cNvSpPr txBox="1"/>
          <p:nvPr/>
        </p:nvSpPr>
        <p:spPr>
          <a:xfrm>
            <a:off x="6300192" y="6239431"/>
            <a:ext cx="2093843" cy="369332"/>
          </a:xfrm>
          <a:prstGeom prst="rect">
            <a:avLst/>
          </a:prstGeom>
          <a:noFill/>
        </p:spPr>
        <p:txBody>
          <a:bodyPr wrap="none" rtlCol="0">
            <a:spAutoFit/>
          </a:bodyPr>
          <a:lstStyle/>
          <a:p>
            <a:r>
              <a:rPr lang="it-IT" dirty="0" smtClean="0"/>
              <a:t>Riedker et al. 2019</a:t>
            </a:r>
            <a:endParaRPr lang="en-US" dirty="0"/>
          </a:p>
        </p:txBody>
      </p:sp>
    </p:spTree>
    <p:extLst>
      <p:ext uri="{BB962C8B-B14F-4D97-AF65-F5344CB8AC3E}">
        <p14:creationId xmlns:p14="http://schemas.microsoft.com/office/powerpoint/2010/main" val="14088624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38200"/>
            <a:ext cx="8018463"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Box 2"/>
          <p:cNvSpPr txBox="1">
            <a:spLocks noChangeArrowheads="1"/>
          </p:cNvSpPr>
          <p:nvPr/>
        </p:nvSpPr>
        <p:spPr bwMode="auto">
          <a:xfrm>
            <a:off x="609600" y="6172200"/>
            <a:ext cx="1811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altLang="it-IT"/>
              <a:t>Oberdoster, 2009</a:t>
            </a:r>
          </a:p>
        </p:txBody>
      </p:sp>
    </p:spTree>
    <p:extLst>
      <p:ext uri="{BB962C8B-B14F-4D97-AF65-F5344CB8AC3E}">
        <p14:creationId xmlns:p14="http://schemas.microsoft.com/office/powerpoint/2010/main" val="1063972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07950" y="6021388"/>
            <a:ext cx="8856663" cy="587375"/>
          </a:xfrm>
          <a:prstGeom prst="rect">
            <a:avLst/>
          </a:prstGeom>
          <a:solidFill>
            <a:schemeClr val="bg1"/>
          </a:solidFill>
          <a:ln>
            <a:noFill/>
          </a:ln>
        </p:spPr>
        <p:txBody>
          <a:bodyPr lIns="90000" tIns="45000" rIns="90000" bIns="45000"/>
          <a:lstStyle/>
          <a:p>
            <a:pPr algn="ctr" defTabSz="449263"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prstClr val="white">
                    <a:lumMod val="65000"/>
                  </a:prstClr>
                </a:solidFill>
                <a:latin typeface="Eras Medium ITC" pitchFamily="34" charset="0"/>
                <a:ea typeface="BatangChe" pitchFamily="49" charset="-127"/>
                <a:cs typeface="Arial Unicode MS" charset="0"/>
              </a:rPr>
              <a:t>Francesca Larese Filon,  </a:t>
            </a:r>
            <a:r>
              <a:rPr lang="it-IT" sz="1200" dirty="0" smtClean="0">
                <a:solidFill>
                  <a:prstClr val="white">
                    <a:lumMod val="65000"/>
                  </a:prstClr>
                </a:solidFill>
                <a:latin typeface="Eras Medium ITC" pitchFamily="34" charset="0"/>
                <a:ea typeface="BatangChe" pitchFamily="49" charset="-127"/>
                <a:cs typeface="Arial Unicode MS" charset="0"/>
              </a:rPr>
              <a:t> </a:t>
            </a:r>
            <a:endParaRPr lang="it-IT" sz="1200" dirty="0">
              <a:solidFill>
                <a:prstClr val="white">
                  <a:lumMod val="65000"/>
                </a:prstClr>
              </a:solidFill>
              <a:latin typeface="Eras Medium ITC" pitchFamily="34" charset="0"/>
              <a:ea typeface="BatangChe" pitchFamily="49" charset="-127"/>
              <a:cs typeface="Arial Unicode MS" charset="0"/>
            </a:endParaRPr>
          </a:p>
          <a:p>
            <a:pPr algn="ctr" defTabSz="449263"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prstClr val="white">
                    <a:lumMod val="65000"/>
                  </a:prstClr>
                </a:solidFill>
                <a:latin typeface="Eras Medium ITC" pitchFamily="34" charset="0"/>
                <a:ea typeface="BatangChe" pitchFamily="49" charset="-127"/>
                <a:cs typeface="Arial Unicode MS" charset="0"/>
              </a:rPr>
              <a:t>Unità Clinico Operativa di Medicina del Lavoro – Università di Trieste</a:t>
            </a:r>
          </a:p>
        </p:txBody>
      </p:sp>
      <p:pic>
        <p:nvPicPr>
          <p:cNvPr id="39939" name="Picture 7" descr="C:\Users\larese\Desktop\logo units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85738"/>
            <a:ext cx="1073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8425" y="185738"/>
            <a:ext cx="1066800" cy="10620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it-IT" dirty="0" smtClean="0">
                <a:solidFill>
                  <a:srgbClr val="FF0000"/>
                </a:solidFill>
              </a:rPr>
              <a:t>Dopo istillazione intratracheale</a:t>
            </a:r>
            <a:endParaRPr lang="en-US" dirty="0">
              <a:solidFill>
                <a:srgbClr val="FF0000"/>
              </a:solidFill>
            </a:endParaRPr>
          </a:p>
        </p:txBody>
      </p:sp>
      <p:pic>
        <p:nvPicPr>
          <p:cNvPr id="5" name="Content Placeholder 4"/>
          <p:cNvPicPr>
            <a:picLocks noGrp="1" noChangeAspect="1"/>
          </p:cNvPicPr>
          <p:nvPr>
            <p:ph sz="quarter" idx="1"/>
          </p:nvPr>
        </p:nvPicPr>
        <p:blipFill>
          <a:blip r:embed="rId5"/>
          <a:stretch>
            <a:fillRect/>
          </a:stretch>
        </p:blipFill>
        <p:spPr>
          <a:xfrm>
            <a:off x="2555776" y="1273653"/>
            <a:ext cx="4422659" cy="4620481"/>
          </a:xfrm>
          <a:prstGeom prst="rect">
            <a:avLst/>
          </a:prstGeom>
        </p:spPr>
      </p:pic>
      <p:sp>
        <p:nvSpPr>
          <p:cNvPr id="6" name="TextBox 5"/>
          <p:cNvSpPr txBox="1"/>
          <p:nvPr/>
        </p:nvSpPr>
        <p:spPr>
          <a:xfrm>
            <a:off x="334399" y="2665085"/>
            <a:ext cx="2451312" cy="1477328"/>
          </a:xfrm>
          <a:prstGeom prst="rect">
            <a:avLst/>
          </a:prstGeom>
          <a:noFill/>
        </p:spPr>
        <p:txBody>
          <a:bodyPr wrap="none" rtlCol="0">
            <a:spAutoFit/>
          </a:bodyPr>
          <a:lstStyle/>
          <a:p>
            <a:r>
              <a:rPr lang="it-IT" dirty="0" smtClean="0"/>
              <a:t>Frazione di </a:t>
            </a:r>
          </a:p>
          <a:p>
            <a:r>
              <a:rPr lang="it-IT" dirty="0" smtClean="0"/>
              <a:t>Biossido di titanio</a:t>
            </a:r>
          </a:p>
          <a:p>
            <a:r>
              <a:rPr lang="it-IT" dirty="0" smtClean="0"/>
              <a:t>Nano rilevato nei vari </a:t>
            </a:r>
          </a:p>
          <a:p>
            <a:r>
              <a:rPr lang="it-IT" dirty="0" smtClean="0"/>
              <a:t>Organi </a:t>
            </a:r>
          </a:p>
          <a:p>
            <a:r>
              <a:rPr lang="it-IT" dirty="0" smtClean="0"/>
              <a:t>dopo 1, 6 e 28 giorni</a:t>
            </a:r>
            <a:endParaRPr lang="en-US" dirty="0"/>
          </a:p>
        </p:txBody>
      </p:sp>
      <p:sp>
        <p:nvSpPr>
          <p:cNvPr id="7" name="TextBox 6"/>
          <p:cNvSpPr txBox="1"/>
          <p:nvPr/>
        </p:nvSpPr>
        <p:spPr>
          <a:xfrm>
            <a:off x="6821077" y="5588429"/>
            <a:ext cx="2143536" cy="369332"/>
          </a:xfrm>
          <a:prstGeom prst="rect">
            <a:avLst/>
          </a:prstGeom>
          <a:noFill/>
        </p:spPr>
        <p:txBody>
          <a:bodyPr wrap="none" rtlCol="0">
            <a:spAutoFit/>
          </a:bodyPr>
          <a:lstStyle/>
          <a:p>
            <a:r>
              <a:rPr lang="it-IT" dirty="0" smtClean="0"/>
              <a:t>Riedeker et al 2019</a:t>
            </a:r>
            <a:endParaRPr lang="en-US" dirty="0"/>
          </a:p>
        </p:txBody>
      </p:sp>
    </p:spTree>
    <p:extLst>
      <p:ext uri="{BB962C8B-B14F-4D97-AF65-F5344CB8AC3E}">
        <p14:creationId xmlns:p14="http://schemas.microsoft.com/office/powerpoint/2010/main" val="40846901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ChangeArrowheads="1"/>
          </p:cNvSpPr>
          <p:nvPr/>
        </p:nvSpPr>
        <p:spPr bwMode="auto">
          <a:xfrm>
            <a:off x="857250" y="357188"/>
            <a:ext cx="75009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ltLang="it-IT" dirty="0"/>
              <a:t>Inhal Toxicol. 2009 Jul;21 Suppl 1:83-91.</a:t>
            </a:r>
          </a:p>
          <a:p>
            <a:r>
              <a:rPr lang="it-IT" altLang="it-IT" b="1" dirty="0"/>
              <a:t>Subacute intratracheal exposure of rats to manganese nanoparticles: behavioral, electrophysiological, and general toxicological </a:t>
            </a:r>
            <a:r>
              <a:rPr lang="it-IT" altLang="it-IT" b="1" dirty="0" smtClean="0"/>
              <a:t>effects. </a:t>
            </a:r>
            <a:r>
              <a:rPr lang="it-IT" altLang="it-IT" dirty="0" smtClean="0">
                <a:hlinkClick r:id="rId2" action="ppaction://hlinkfile"/>
              </a:rPr>
              <a:t>Sárközi L</a:t>
            </a:r>
            <a:r>
              <a:rPr lang="it-IT" altLang="it-IT" dirty="0"/>
              <a:t> </a:t>
            </a:r>
            <a:r>
              <a:rPr lang="it-IT" altLang="it-IT" dirty="0" smtClean="0"/>
              <a:t>et al.</a:t>
            </a:r>
            <a:endParaRPr lang="it-IT" altLang="it-IT" dirty="0"/>
          </a:p>
        </p:txBody>
      </p:sp>
      <p:sp>
        <p:nvSpPr>
          <p:cNvPr id="66563" name="TextBox 2"/>
          <p:cNvSpPr txBox="1">
            <a:spLocks noChangeArrowheads="1"/>
          </p:cNvSpPr>
          <p:nvPr/>
        </p:nvSpPr>
        <p:spPr bwMode="auto">
          <a:xfrm>
            <a:off x="857250" y="3143250"/>
            <a:ext cx="325278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ltLang="it-IT" sz="2400"/>
              <a:t>Ratti esposti a Mn02 (23nm) da 2.63 a 5.26 mg Mn/kg</a:t>
            </a:r>
          </a:p>
          <a:p>
            <a:r>
              <a:rPr lang="it-IT" altLang="it-IT" sz="2400"/>
              <a:t>per istillazione tracheale presentano Mn nel polmone</a:t>
            </a:r>
          </a:p>
          <a:p>
            <a:r>
              <a:rPr lang="it-IT" altLang="it-IT" sz="2400"/>
              <a:t>e nel cervello</a:t>
            </a:r>
          </a:p>
        </p:txBody>
      </p:sp>
      <p:pic>
        <p:nvPicPr>
          <p:cNvPr id="66564" name="Picture 2" descr="http://t0.gstatic.com/images?q=tbn:CauEwHYu7ikUbM:http://www.wpafb.af.mil/shared/media/photodb/thumbnails160/070828-F-0000D-004.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188" y="2786063"/>
            <a:ext cx="2743200"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680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07950" y="6021388"/>
            <a:ext cx="8856663" cy="587375"/>
          </a:xfrm>
          <a:prstGeom prst="rect">
            <a:avLst/>
          </a:prstGeom>
          <a:solidFill>
            <a:schemeClr val="bg1"/>
          </a:solidFill>
          <a:ln>
            <a:noFill/>
          </a:ln>
        </p:spPr>
        <p:txBody>
          <a:bodyPr lIns="90000" tIns="45000" rIns="90000" bIns="45000"/>
          <a:lstStyle/>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Francesca </a:t>
            </a:r>
            <a:r>
              <a:rPr lang="it-IT" sz="1200" dirty="0" err="1">
                <a:solidFill>
                  <a:schemeClr val="bg1">
                    <a:lumMod val="65000"/>
                  </a:schemeClr>
                </a:solidFill>
                <a:latin typeface="Eras Medium ITC" pitchFamily="34" charset="0"/>
                <a:ea typeface="BatangChe" pitchFamily="49" charset="-127"/>
              </a:rPr>
              <a:t>Larese</a:t>
            </a:r>
            <a:r>
              <a:rPr lang="it-IT" sz="1200" dirty="0">
                <a:solidFill>
                  <a:schemeClr val="bg1">
                    <a:lumMod val="65000"/>
                  </a:schemeClr>
                </a:solidFill>
                <a:latin typeface="Eras Medium ITC" pitchFamily="34" charset="0"/>
                <a:ea typeface="BatangChe" pitchFamily="49" charset="-127"/>
              </a:rPr>
              <a:t> </a:t>
            </a:r>
            <a:r>
              <a:rPr lang="it-IT" sz="1200" dirty="0" err="1">
                <a:solidFill>
                  <a:schemeClr val="bg1">
                    <a:lumMod val="65000"/>
                  </a:schemeClr>
                </a:solidFill>
                <a:latin typeface="Eras Medium ITC" pitchFamily="34" charset="0"/>
                <a:ea typeface="BatangChe" pitchFamily="49" charset="-127"/>
              </a:rPr>
              <a:t>Filon</a:t>
            </a:r>
            <a:r>
              <a:rPr lang="it-IT" sz="1200" dirty="0">
                <a:solidFill>
                  <a:schemeClr val="bg1">
                    <a:lumMod val="65000"/>
                  </a:schemeClr>
                </a:solidFill>
                <a:latin typeface="Eras Medium ITC" pitchFamily="34" charset="0"/>
                <a:ea typeface="BatangChe" pitchFamily="49" charset="-127"/>
              </a:rPr>
              <a:t>,  Ambulatorio di Allergologia</a:t>
            </a:r>
          </a:p>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Unità Clinico Operativa di Medicina del Lavoro – Università di Trieste</a:t>
            </a:r>
          </a:p>
        </p:txBody>
      </p:sp>
      <p:pic>
        <p:nvPicPr>
          <p:cNvPr id="67587" name="Picture 7" descr="C:\Users\larese\Desktop\logo units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5738"/>
            <a:ext cx="1073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8425" y="185738"/>
            <a:ext cx="10668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Title 1"/>
          <p:cNvSpPr>
            <a:spLocks noGrp="1"/>
          </p:cNvSpPr>
          <p:nvPr>
            <p:ph type="title"/>
          </p:nvPr>
        </p:nvSpPr>
        <p:spPr>
          <a:xfrm>
            <a:off x="1403350" y="274638"/>
            <a:ext cx="6264275" cy="733422"/>
          </a:xfrm>
        </p:spPr>
        <p:txBody>
          <a:bodyPr/>
          <a:lstStyle/>
          <a:p>
            <a:pPr algn="ctr"/>
            <a:r>
              <a:rPr lang="it-IT" altLang="it-IT" dirty="0" smtClean="0">
                <a:solidFill>
                  <a:srgbClr val="FF0000"/>
                </a:solidFill>
              </a:rPr>
              <a:t>NPs exposure </a:t>
            </a:r>
          </a:p>
        </p:txBody>
      </p:sp>
      <p:sp>
        <p:nvSpPr>
          <p:cNvPr id="3" name="Content Placeholder 2"/>
          <p:cNvSpPr>
            <a:spLocks noGrp="1"/>
          </p:cNvSpPr>
          <p:nvPr>
            <p:ph idx="1"/>
          </p:nvPr>
        </p:nvSpPr>
        <p:spPr>
          <a:xfrm>
            <a:off x="113939" y="1546224"/>
            <a:ext cx="4402138" cy="4524375"/>
          </a:xfrm>
        </p:spPr>
        <p:txBody>
          <a:bodyPr/>
          <a:lstStyle/>
          <a:p>
            <a:pPr algn="just">
              <a:spcAft>
                <a:spcPts val="0"/>
              </a:spcAft>
              <a:buFont typeface="Times New Roman" panose="02020603050405020304" pitchFamily="18" charset="0"/>
              <a:buNone/>
              <a:defRPr/>
            </a:pPr>
            <a:endParaRPr lang="en-US" sz="2400" dirty="0" smtClean="0">
              <a:latin typeface="Arial" panose="020B0604020202020204" pitchFamily="34" charset="0"/>
              <a:ea typeface="Times New Roman" panose="02020603050405020304" pitchFamily="18" charset="0"/>
            </a:endParaRPr>
          </a:p>
          <a:p>
            <a:pPr algn="just">
              <a:spcAft>
                <a:spcPts val="0"/>
              </a:spcAft>
              <a:defRPr/>
            </a:pPr>
            <a:endParaRPr lang="en-US" sz="2400" dirty="0" smtClean="0">
              <a:latin typeface="Arial" panose="020B0604020202020204" pitchFamily="34" charset="0"/>
              <a:ea typeface="Times New Roman" panose="02020603050405020304" pitchFamily="18" charset="0"/>
            </a:endParaRPr>
          </a:p>
          <a:p>
            <a:pPr algn="just">
              <a:spcAft>
                <a:spcPts val="0"/>
              </a:spcAft>
              <a:defRPr/>
            </a:pPr>
            <a:r>
              <a:rPr lang="en-US" sz="2400" dirty="0" smtClean="0">
                <a:latin typeface="Arial" panose="020B0604020202020204" pitchFamily="34" charset="0"/>
                <a:ea typeface="Times New Roman" panose="02020603050405020304" pitchFamily="18" charset="0"/>
              </a:rPr>
              <a:t>Translocation in blood barrier with increase risk of cardiovascular diseases (demonstrated in animals)</a:t>
            </a:r>
          </a:p>
          <a:p>
            <a:pPr algn="just">
              <a:spcAft>
                <a:spcPts val="0"/>
              </a:spcAft>
              <a:defRPr/>
            </a:pPr>
            <a:r>
              <a:rPr lang="en-US" sz="2400" dirty="0" smtClean="0">
                <a:latin typeface="Arial" panose="020B0604020202020204" pitchFamily="34" charset="0"/>
                <a:ea typeface="Times New Roman" panose="02020603050405020304" pitchFamily="18" charset="0"/>
              </a:rPr>
              <a:t> </a:t>
            </a:r>
          </a:p>
          <a:p>
            <a:pPr algn="just">
              <a:spcAft>
                <a:spcPts val="0"/>
              </a:spcAft>
              <a:defRPr/>
            </a:pPr>
            <a:endParaRPr lang="en-US" sz="2400" dirty="0" smtClean="0">
              <a:latin typeface="Arial" panose="020B0604020202020204" pitchFamily="34" charset="0"/>
              <a:ea typeface="Times New Roman" panose="02020603050405020304" pitchFamily="18" charset="0"/>
            </a:endParaRPr>
          </a:p>
          <a:p>
            <a:pPr algn="just">
              <a:spcAft>
                <a:spcPts val="0"/>
              </a:spcAft>
              <a:defRPr/>
            </a:pPr>
            <a:endParaRPr lang="en-US" sz="2400" dirty="0" smtClean="0">
              <a:latin typeface="Arial" panose="020B0604020202020204" pitchFamily="34" charset="0"/>
              <a:ea typeface="Times New Roman" panose="02020603050405020304" pitchFamily="18" charset="0"/>
            </a:endParaRPr>
          </a:p>
          <a:p>
            <a:pPr algn="just">
              <a:spcAft>
                <a:spcPts val="0"/>
              </a:spcAft>
              <a:defRPr/>
            </a:pPr>
            <a:endParaRPr lang="en-US" sz="2400" dirty="0" smtClean="0">
              <a:latin typeface="Arial" panose="020B0604020202020204" pitchFamily="34" charset="0"/>
              <a:ea typeface="Times New Roman" panose="02020603050405020304" pitchFamily="18" charset="0"/>
            </a:endParaRPr>
          </a:p>
          <a:p>
            <a:pPr marL="0" indent="0" algn="just">
              <a:spcAft>
                <a:spcPts val="0"/>
              </a:spcAft>
              <a:buFont typeface="Times New Roman" panose="02020603050405020304" pitchFamily="18" charset="0"/>
              <a:buNone/>
              <a:defRPr/>
            </a:pPr>
            <a:endParaRPr lang="en-US" sz="2800" dirty="0" smtClean="0">
              <a:latin typeface="Arial" panose="020B0604020202020204" pitchFamily="34" charset="0"/>
              <a:ea typeface="Times New Roman" panose="02020603050405020304" pitchFamily="18" charset="0"/>
            </a:endParaRPr>
          </a:p>
          <a:p>
            <a:pPr lvl="1" algn="just">
              <a:spcAft>
                <a:spcPts val="0"/>
              </a:spcAft>
              <a:buFont typeface="Times New Roman" panose="02020603050405020304" pitchFamily="18" charset="0"/>
              <a:buNone/>
              <a:defRPr/>
            </a:pPr>
            <a:endParaRPr lang="it-IT" dirty="0">
              <a:latin typeface="Times New Roman" panose="02020603050405020304" pitchFamily="18" charset="0"/>
              <a:ea typeface="Times New Roman" panose="02020603050405020304" pitchFamily="18" charset="0"/>
            </a:endParaRPr>
          </a:p>
        </p:txBody>
      </p:sp>
      <p:sp>
        <p:nvSpPr>
          <p:cNvPr id="67591" name="AutoShape 2" descr="Risultati immagini per sistema circolatori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67592" name="AutoShape 4" descr="Risultati immagini per sistema circolatori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pic>
        <p:nvPicPr>
          <p:cNvPr id="67593" name="Picture 6" descr="http://ciccobulua.blog.tiscali.it/files/2010/02/cuore_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1412875"/>
            <a:ext cx="37719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5813809"/>
      </p:ext>
    </p:extLst>
  </p:cSld>
  <p:clrMapOvr>
    <a:masterClrMapping/>
  </p:clrMapOvr>
  <p:transition spd="med"/>
  <p:timing>
    <p:tnLst>
      <p:par>
        <p:cTn id="1" dur="indefinite" restart="never" nodeType="tmRoot">
          <p:childTnLst>
            <p:seq concurrent="1" nextAc="seek">
              <p:cTn id="2" dur="0"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endParaRPr lang="it-IT" altLang="it-IT" smtClean="0"/>
          </a:p>
        </p:txBody>
      </p:sp>
      <p:pic>
        <p:nvPicPr>
          <p:cNvPr id="6963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09600" y="333375"/>
            <a:ext cx="7924800" cy="6048375"/>
          </a:xfrm>
        </p:spPr>
      </p:pic>
      <p:sp>
        <p:nvSpPr>
          <p:cNvPr id="69636" name="Text Box 4"/>
          <p:cNvSpPr txBox="1">
            <a:spLocks noChangeArrowheads="1"/>
          </p:cNvSpPr>
          <p:nvPr/>
        </p:nvSpPr>
        <p:spPr bwMode="auto">
          <a:xfrm>
            <a:off x="303213" y="6256338"/>
            <a:ext cx="1911350" cy="3667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p>
            <a:r>
              <a:rPr lang="it-IT" altLang="it-IT"/>
              <a:t>Donaldson, 2004</a:t>
            </a:r>
          </a:p>
        </p:txBody>
      </p:sp>
    </p:spTree>
    <p:extLst>
      <p:ext uri="{BB962C8B-B14F-4D97-AF65-F5344CB8AC3E}">
        <p14:creationId xmlns:p14="http://schemas.microsoft.com/office/powerpoint/2010/main" val="2509363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07950" y="6021388"/>
            <a:ext cx="8856663" cy="587375"/>
          </a:xfrm>
          <a:prstGeom prst="rect">
            <a:avLst/>
          </a:prstGeom>
          <a:solidFill>
            <a:schemeClr val="bg1"/>
          </a:solidFill>
          <a:ln>
            <a:noFill/>
          </a:ln>
        </p:spPr>
        <p:txBody>
          <a:bodyPr lIns="90000" tIns="45000" rIns="90000" bIns="45000"/>
          <a:lstStyle/>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Francesca </a:t>
            </a:r>
            <a:r>
              <a:rPr lang="it-IT" sz="1200" dirty="0" err="1">
                <a:solidFill>
                  <a:schemeClr val="bg1">
                    <a:lumMod val="65000"/>
                  </a:schemeClr>
                </a:solidFill>
                <a:latin typeface="Eras Medium ITC" pitchFamily="34" charset="0"/>
                <a:ea typeface="BatangChe" pitchFamily="49" charset="-127"/>
              </a:rPr>
              <a:t>Larese</a:t>
            </a:r>
            <a:r>
              <a:rPr lang="it-IT" sz="1200" dirty="0">
                <a:solidFill>
                  <a:schemeClr val="bg1">
                    <a:lumMod val="65000"/>
                  </a:schemeClr>
                </a:solidFill>
                <a:latin typeface="Eras Medium ITC" pitchFamily="34" charset="0"/>
                <a:ea typeface="BatangChe" pitchFamily="49" charset="-127"/>
              </a:rPr>
              <a:t> </a:t>
            </a:r>
            <a:r>
              <a:rPr lang="it-IT" sz="1200" dirty="0" err="1">
                <a:solidFill>
                  <a:schemeClr val="bg1">
                    <a:lumMod val="65000"/>
                  </a:schemeClr>
                </a:solidFill>
                <a:latin typeface="Eras Medium ITC" pitchFamily="34" charset="0"/>
                <a:ea typeface="BatangChe" pitchFamily="49" charset="-127"/>
              </a:rPr>
              <a:t>Filon</a:t>
            </a:r>
            <a:r>
              <a:rPr lang="it-IT" sz="1200" dirty="0">
                <a:solidFill>
                  <a:schemeClr val="bg1">
                    <a:lumMod val="65000"/>
                  </a:schemeClr>
                </a:solidFill>
                <a:latin typeface="Eras Medium ITC" pitchFamily="34" charset="0"/>
                <a:ea typeface="BatangChe" pitchFamily="49" charset="-127"/>
              </a:rPr>
              <a:t>,  Ambulatorio di Allergologia</a:t>
            </a:r>
          </a:p>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Unità Clinico Operativa di Medicina del Lavoro – Università di Trieste</a:t>
            </a:r>
          </a:p>
        </p:txBody>
      </p:sp>
      <p:pic>
        <p:nvPicPr>
          <p:cNvPr id="76803" name="Picture 7" descr="C:\Users\larese\Desktop\logo units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5738"/>
            <a:ext cx="1073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8425" y="185738"/>
            <a:ext cx="10668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itle 1"/>
          <p:cNvSpPr>
            <a:spLocks noGrp="1"/>
          </p:cNvSpPr>
          <p:nvPr>
            <p:ph type="title"/>
          </p:nvPr>
        </p:nvSpPr>
        <p:spPr>
          <a:xfrm>
            <a:off x="1403350" y="274638"/>
            <a:ext cx="6264275" cy="1141412"/>
          </a:xfrm>
        </p:spPr>
        <p:txBody>
          <a:bodyPr/>
          <a:lstStyle/>
          <a:p>
            <a:pPr algn="ctr"/>
            <a:r>
              <a:rPr lang="it-IT" altLang="it-IT" smtClean="0">
                <a:solidFill>
                  <a:srgbClr val="FF0000"/>
                </a:solidFill>
              </a:rPr>
              <a:t>Carbon nanotubes</a:t>
            </a:r>
          </a:p>
        </p:txBody>
      </p:sp>
      <p:sp>
        <p:nvSpPr>
          <p:cNvPr id="76806" name="Content Placeholder 2"/>
          <p:cNvSpPr>
            <a:spLocks noGrp="1"/>
          </p:cNvSpPr>
          <p:nvPr>
            <p:ph idx="1"/>
          </p:nvPr>
        </p:nvSpPr>
        <p:spPr/>
        <p:txBody>
          <a:bodyPr/>
          <a:lstStyle/>
          <a:p>
            <a:pPr algn="just">
              <a:spcAft>
                <a:spcPct val="0"/>
              </a:spcAft>
            </a:pPr>
            <a:endParaRPr lang="it-IT" altLang="it-IT" smtClean="0">
              <a:latin typeface="Times New Roman" panose="02020603050405020304" pitchFamily="18" charset="0"/>
              <a:cs typeface="Times New Roman" panose="02020603050405020304" pitchFamily="18" charset="0"/>
            </a:endParaRPr>
          </a:p>
        </p:txBody>
      </p:sp>
      <p:pic>
        <p:nvPicPr>
          <p:cNvPr id="7680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513" y="87313"/>
            <a:ext cx="9144001"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8"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48743" y="2655419"/>
            <a:ext cx="6609937" cy="3310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9420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07950" y="6021388"/>
            <a:ext cx="8856663" cy="587375"/>
          </a:xfrm>
          <a:prstGeom prst="rect">
            <a:avLst/>
          </a:prstGeom>
          <a:solidFill>
            <a:schemeClr val="bg1"/>
          </a:solidFill>
          <a:ln>
            <a:noFill/>
          </a:ln>
        </p:spPr>
        <p:txBody>
          <a:bodyPr lIns="90000" tIns="45000" rIns="90000" bIns="45000"/>
          <a:lstStyle/>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Francesca </a:t>
            </a:r>
            <a:r>
              <a:rPr lang="it-IT" sz="1200" dirty="0" err="1">
                <a:solidFill>
                  <a:schemeClr val="bg1">
                    <a:lumMod val="65000"/>
                  </a:schemeClr>
                </a:solidFill>
                <a:latin typeface="Eras Medium ITC" pitchFamily="34" charset="0"/>
                <a:ea typeface="BatangChe" pitchFamily="49" charset="-127"/>
              </a:rPr>
              <a:t>Larese</a:t>
            </a:r>
            <a:r>
              <a:rPr lang="it-IT" sz="1200" dirty="0">
                <a:solidFill>
                  <a:schemeClr val="bg1">
                    <a:lumMod val="65000"/>
                  </a:schemeClr>
                </a:solidFill>
                <a:latin typeface="Eras Medium ITC" pitchFamily="34" charset="0"/>
                <a:ea typeface="BatangChe" pitchFamily="49" charset="-127"/>
              </a:rPr>
              <a:t> </a:t>
            </a:r>
            <a:r>
              <a:rPr lang="it-IT" sz="1200" dirty="0" err="1">
                <a:solidFill>
                  <a:schemeClr val="bg1">
                    <a:lumMod val="65000"/>
                  </a:schemeClr>
                </a:solidFill>
                <a:latin typeface="Eras Medium ITC" pitchFamily="34" charset="0"/>
                <a:ea typeface="BatangChe" pitchFamily="49" charset="-127"/>
              </a:rPr>
              <a:t>Filon</a:t>
            </a:r>
            <a:r>
              <a:rPr lang="it-IT" sz="1200" dirty="0">
                <a:solidFill>
                  <a:schemeClr val="bg1">
                    <a:lumMod val="65000"/>
                  </a:schemeClr>
                </a:solidFill>
                <a:latin typeface="Eras Medium ITC" pitchFamily="34" charset="0"/>
                <a:ea typeface="BatangChe" pitchFamily="49" charset="-127"/>
              </a:rPr>
              <a:t>,  Ambulatorio di Allergologia</a:t>
            </a:r>
          </a:p>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Unità Clinico Operativa di Medicina del Lavoro – Università di Trieste</a:t>
            </a:r>
          </a:p>
        </p:txBody>
      </p:sp>
      <p:pic>
        <p:nvPicPr>
          <p:cNvPr id="78851" name="Picture 7" descr="C:\Users\larese\Desktop\logo units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5738"/>
            <a:ext cx="1073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8425" y="185738"/>
            <a:ext cx="10668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Title 1"/>
          <p:cNvSpPr>
            <a:spLocks noGrp="1"/>
          </p:cNvSpPr>
          <p:nvPr>
            <p:ph type="title"/>
          </p:nvPr>
        </p:nvSpPr>
        <p:spPr>
          <a:xfrm>
            <a:off x="1403350" y="274638"/>
            <a:ext cx="6264275" cy="1141412"/>
          </a:xfrm>
        </p:spPr>
        <p:txBody>
          <a:bodyPr/>
          <a:lstStyle/>
          <a:p>
            <a:pPr algn="ctr"/>
            <a:r>
              <a:rPr lang="it-IT" altLang="it-IT" smtClean="0">
                <a:solidFill>
                  <a:srgbClr val="FF0000"/>
                </a:solidFill>
              </a:rPr>
              <a:t>Carbon nanotubes</a:t>
            </a:r>
          </a:p>
        </p:txBody>
      </p:sp>
      <p:sp>
        <p:nvSpPr>
          <p:cNvPr id="78854" name="Content Placeholder 2"/>
          <p:cNvSpPr>
            <a:spLocks noGrp="1"/>
          </p:cNvSpPr>
          <p:nvPr>
            <p:ph idx="1"/>
          </p:nvPr>
        </p:nvSpPr>
        <p:spPr/>
        <p:txBody>
          <a:bodyPr/>
          <a:lstStyle/>
          <a:p>
            <a:pPr algn="just">
              <a:spcAft>
                <a:spcPct val="0"/>
              </a:spcAft>
            </a:pPr>
            <a:endParaRPr lang="it-IT" altLang="it-IT" smtClean="0">
              <a:latin typeface="Times New Roman" panose="02020603050405020304" pitchFamily="18" charset="0"/>
              <a:cs typeface="Times New Roman" panose="02020603050405020304" pitchFamily="18" charset="0"/>
            </a:endParaRPr>
          </a:p>
        </p:txBody>
      </p:sp>
      <p:pic>
        <p:nvPicPr>
          <p:cNvPr id="7885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513" y="87313"/>
            <a:ext cx="9144001"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6"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 y="908720"/>
            <a:ext cx="9107488" cy="5112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7"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7950" y="6040438"/>
            <a:ext cx="90360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433015" y="600157"/>
            <a:ext cx="1296144" cy="834352"/>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99600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07950" y="6021388"/>
            <a:ext cx="8856663" cy="587375"/>
          </a:xfrm>
          <a:prstGeom prst="rect">
            <a:avLst/>
          </a:prstGeom>
          <a:solidFill>
            <a:schemeClr val="bg1"/>
          </a:solidFill>
          <a:ln>
            <a:noFill/>
          </a:ln>
        </p:spPr>
        <p:txBody>
          <a:bodyPr lIns="90000" tIns="45000" rIns="90000" bIns="45000"/>
          <a:lstStyle/>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Francesca </a:t>
            </a:r>
            <a:r>
              <a:rPr lang="it-IT" sz="1200" dirty="0" err="1">
                <a:solidFill>
                  <a:schemeClr val="bg1">
                    <a:lumMod val="65000"/>
                  </a:schemeClr>
                </a:solidFill>
                <a:latin typeface="Eras Medium ITC" pitchFamily="34" charset="0"/>
                <a:ea typeface="BatangChe" pitchFamily="49" charset="-127"/>
              </a:rPr>
              <a:t>Larese</a:t>
            </a:r>
            <a:r>
              <a:rPr lang="it-IT" sz="1200" dirty="0">
                <a:solidFill>
                  <a:schemeClr val="bg1">
                    <a:lumMod val="65000"/>
                  </a:schemeClr>
                </a:solidFill>
                <a:latin typeface="Eras Medium ITC" pitchFamily="34" charset="0"/>
                <a:ea typeface="BatangChe" pitchFamily="49" charset="-127"/>
              </a:rPr>
              <a:t> </a:t>
            </a:r>
            <a:r>
              <a:rPr lang="it-IT" sz="1200" dirty="0" err="1">
                <a:solidFill>
                  <a:schemeClr val="bg1">
                    <a:lumMod val="65000"/>
                  </a:schemeClr>
                </a:solidFill>
                <a:latin typeface="Eras Medium ITC" pitchFamily="34" charset="0"/>
                <a:ea typeface="BatangChe" pitchFamily="49" charset="-127"/>
              </a:rPr>
              <a:t>Filon</a:t>
            </a:r>
            <a:r>
              <a:rPr lang="it-IT" sz="1200" dirty="0">
                <a:solidFill>
                  <a:schemeClr val="bg1">
                    <a:lumMod val="65000"/>
                  </a:schemeClr>
                </a:solidFill>
                <a:latin typeface="Eras Medium ITC" pitchFamily="34" charset="0"/>
                <a:ea typeface="BatangChe" pitchFamily="49" charset="-127"/>
              </a:rPr>
              <a:t>,  Ambulatorio di Allergologia</a:t>
            </a:r>
          </a:p>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Unità Clinico Operativa di Medicina del Lavoro – Università di Trieste</a:t>
            </a:r>
          </a:p>
        </p:txBody>
      </p:sp>
      <p:pic>
        <p:nvPicPr>
          <p:cNvPr id="80899" name="Picture 7" descr="C:\Users\larese\Desktop\logo units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5738"/>
            <a:ext cx="1073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8425" y="185738"/>
            <a:ext cx="10668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Title 1"/>
          <p:cNvSpPr>
            <a:spLocks noGrp="1"/>
          </p:cNvSpPr>
          <p:nvPr>
            <p:ph type="title"/>
          </p:nvPr>
        </p:nvSpPr>
        <p:spPr>
          <a:xfrm>
            <a:off x="1403350" y="274638"/>
            <a:ext cx="6264275" cy="1141412"/>
          </a:xfrm>
        </p:spPr>
        <p:txBody>
          <a:bodyPr/>
          <a:lstStyle/>
          <a:p>
            <a:pPr algn="ctr"/>
            <a:r>
              <a:rPr lang="it-IT" altLang="it-IT" smtClean="0">
                <a:solidFill>
                  <a:srgbClr val="FF0000"/>
                </a:solidFill>
              </a:rPr>
              <a:t>Carbon nanotubes</a:t>
            </a:r>
          </a:p>
        </p:txBody>
      </p:sp>
      <p:pic>
        <p:nvPicPr>
          <p:cNvPr id="80902" name="Content Placeholder 2"/>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1473200" y="2738438"/>
            <a:ext cx="6196013" cy="2247900"/>
          </a:xfrm>
        </p:spPr>
      </p:pic>
      <p:pic>
        <p:nvPicPr>
          <p:cNvPr id="80903"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513" y="87313"/>
            <a:ext cx="9144001"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6349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07950" y="6021388"/>
            <a:ext cx="8856663" cy="587375"/>
          </a:xfrm>
          <a:prstGeom prst="rect">
            <a:avLst/>
          </a:prstGeom>
          <a:solidFill>
            <a:schemeClr val="bg1"/>
          </a:solidFill>
          <a:ln>
            <a:noFill/>
          </a:ln>
        </p:spPr>
        <p:txBody>
          <a:bodyPr lIns="90000" tIns="45000" rIns="90000" bIns="45000"/>
          <a:lstStyle/>
          <a:p>
            <a:pPr algn="ctr" defTabSz="449263"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prstClr val="white">
                    <a:lumMod val="65000"/>
                  </a:prstClr>
                </a:solidFill>
                <a:latin typeface="Eras Medium ITC" pitchFamily="34" charset="0"/>
                <a:ea typeface="BatangChe" pitchFamily="49" charset="-127"/>
                <a:cs typeface="Arial Unicode MS" charset="0"/>
              </a:rPr>
              <a:t>Francesca </a:t>
            </a:r>
            <a:r>
              <a:rPr lang="it-IT" sz="1200" dirty="0" err="1">
                <a:solidFill>
                  <a:prstClr val="white">
                    <a:lumMod val="65000"/>
                  </a:prstClr>
                </a:solidFill>
                <a:latin typeface="Eras Medium ITC" pitchFamily="34" charset="0"/>
                <a:ea typeface="BatangChe" pitchFamily="49" charset="-127"/>
                <a:cs typeface="Arial Unicode MS" charset="0"/>
              </a:rPr>
              <a:t>Larese</a:t>
            </a:r>
            <a:r>
              <a:rPr lang="it-IT" sz="1200" dirty="0">
                <a:solidFill>
                  <a:prstClr val="white">
                    <a:lumMod val="65000"/>
                  </a:prstClr>
                </a:solidFill>
                <a:latin typeface="Eras Medium ITC" pitchFamily="34" charset="0"/>
                <a:ea typeface="BatangChe" pitchFamily="49" charset="-127"/>
                <a:cs typeface="Arial Unicode MS" charset="0"/>
              </a:rPr>
              <a:t> </a:t>
            </a:r>
            <a:r>
              <a:rPr lang="it-IT" sz="1200" dirty="0" err="1">
                <a:solidFill>
                  <a:prstClr val="white">
                    <a:lumMod val="65000"/>
                  </a:prstClr>
                </a:solidFill>
                <a:latin typeface="Eras Medium ITC" pitchFamily="34" charset="0"/>
                <a:ea typeface="BatangChe" pitchFamily="49" charset="-127"/>
                <a:cs typeface="Arial Unicode MS" charset="0"/>
              </a:rPr>
              <a:t>Filon</a:t>
            </a:r>
            <a:r>
              <a:rPr lang="it-IT" sz="1200" dirty="0">
                <a:solidFill>
                  <a:prstClr val="white">
                    <a:lumMod val="65000"/>
                  </a:prstClr>
                </a:solidFill>
                <a:latin typeface="Eras Medium ITC" pitchFamily="34" charset="0"/>
                <a:ea typeface="BatangChe" pitchFamily="49" charset="-127"/>
                <a:cs typeface="Arial Unicode MS" charset="0"/>
              </a:rPr>
              <a:t>,  Ambulatorio di Allergologia</a:t>
            </a:r>
          </a:p>
          <a:p>
            <a:pPr algn="ctr" defTabSz="449263"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prstClr val="white">
                    <a:lumMod val="65000"/>
                  </a:prstClr>
                </a:solidFill>
                <a:latin typeface="Eras Medium ITC" pitchFamily="34" charset="0"/>
                <a:ea typeface="BatangChe" pitchFamily="49" charset="-127"/>
                <a:cs typeface="Arial Unicode MS" charset="0"/>
              </a:rPr>
              <a:t>Unità Clinico Operativa di Medicina del Lavoro – Università di Trieste</a:t>
            </a:r>
          </a:p>
        </p:txBody>
      </p:sp>
      <p:pic>
        <p:nvPicPr>
          <p:cNvPr id="39939" name="Picture 7" descr="C:\Users\larese\Desktop\logo units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85738"/>
            <a:ext cx="1073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8425" y="185738"/>
            <a:ext cx="1066800" cy="10620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it-IT" dirty="0" smtClean="0">
                <a:solidFill>
                  <a:srgbClr val="FF0000"/>
                </a:solidFill>
              </a:rPr>
              <a:t>Rischi per la salute umana</a:t>
            </a:r>
            <a:endParaRPr lang="en-US" dirty="0">
              <a:solidFill>
                <a:srgbClr val="FF0000"/>
              </a:solidFill>
            </a:endParaRPr>
          </a:p>
        </p:txBody>
      </p:sp>
      <p:sp>
        <p:nvSpPr>
          <p:cNvPr id="3" name="Content Placeholder 2"/>
          <p:cNvSpPr>
            <a:spLocks noGrp="1"/>
          </p:cNvSpPr>
          <p:nvPr>
            <p:ph sz="quarter" idx="1"/>
          </p:nvPr>
        </p:nvSpPr>
        <p:spPr>
          <a:solidFill>
            <a:schemeClr val="bg1"/>
          </a:solidFill>
        </p:spPr>
        <p:txBody>
          <a:bodyPr/>
          <a:lstStyle/>
          <a:p>
            <a:r>
              <a:rPr lang="it-IT" dirty="0" smtClean="0"/>
              <a:t>Produttori</a:t>
            </a:r>
          </a:p>
          <a:p>
            <a:r>
              <a:rPr lang="it-IT" dirty="0" smtClean="0"/>
              <a:t>Lavoratori</a:t>
            </a:r>
          </a:p>
          <a:p>
            <a:r>
              <a:rPr lang="it-IT" dirty="0" smtClean="0"/>
              <a:t>Utilizzatori (cosmetici, oggetti, alimenti)</a:t>
            </a:r>
          </a:p>
          <a:p>
            <a:r>
              <a:rPr lang="it-IT" dirty="0" smtClean="0"/>
              <a:t>Addetti allo smaltimento</a:t>
            </a:r>
          </a:p>
          <a:p>
            <a:r>
              <a:rPr lang="it-IT" dirty="0" smtClean="0"/>
              <a:t>Diffusione nell’ambiente</a:t>
            </a:r>
            <a:endParaRPr lang="en-US" dirty="0"/>
          </a:p>
        </p:txBody>
      </p:sp>
      <p:pic>
        <p:nvPicPr>
          <p:cNvPr id="4" name="Picture 3"/>
          <p:cNvPicPr>
            <a:picLocks noChangeAspect="1"/>
          </p:cNvPicPr>
          <p:nvPr/>
        </p:nvPicPr>
        <p:blipFill>
          <a:blip r:embed="rId5"/>
          <a:stretch>
            <a:fillRect/>
          </a:stretch>
        </p:blipFill>
        <p:spPr>
          <a:xfrm>
            <a:off x="3707903" y="4077072"/>
            <a:ext cx="4541407" cy="2012313"/>
          </a:xfrm>
          <a:prstGeom prst="rect">
            <a:avLst/>
          </a:prstGeom>
        </p:spPr>
      </p:pic>
    </p:spTree>
    <p:extLst>
      <p:ext uri="{BB962C8B-B14F-4D97-AF65-F5344CB8AC3E}">
        <p14:creationId xmlns:p14="http://schemas.microsoft.com/office/powerpoint/2010/main" val="7378967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07950" y="6021388"/>
            <a:ext cx="8856663" cy="587375"/>
          </a:xfrm>
          <a:prstGeom prst="rect">
            <a:avLst/>
          </a:prstGeom>
          <a:solidFill>
            <a:schemeClr val="bg1"/>
          </a:solidFill>
          <a:ln>
            <a:noFill/>
          </a:ln>
        </p:spPr>
        <p:txBody>
          <a:bodyPr lIns="90000" tIns="45000" rIns="90000" bIns="45000"/>
          <a:lstStyle/>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Francesca </a:t>
            </a:r>
            <a:r>
              <a:rPr lang="it-IT" sz="1200" dirty="0" err="1">
                <a:solidFill>
                  <a:schemeClr val="bg1">
                    <a:lumMod val="65000"/>
                  </a:schemeClr>
                </a:solidFill>
                <a:latin typeface="Eras Medium ITC" pitchFamily="34" charset="0"/>
                <a:ea typeface="BatangChe" pitchFamily="49" charset="-127"/>
              </a:rPr>
              <a:t>Larese</a:t>
            </a:r>
            <a:r>
              <a:rPr lang="it-IT" sz="1200" dirty="0">
                <a:solidFill>
                  <a:schemeClr val="bg1">
                    <a:lumMod val="65000"/>
                  </a:schemeClr>
                </a:solidFill>
                <a:latin typeface="Eras Medium ITC" pitchFamily="34" charset="0"/>
                <a:ea typeface="BatangChe" pitchFamily="49" charset="-127"/>
              </a:rPr>
              <a:t> </a:t>
            </a:r>
            <a:r>
              <a:rPr lang="it-IT" sz="1200" dirty="0" err="1">
                <a:solidFill>
                  <a:schemeClr val="bg1">
                    <a:lumMod val="65000"/>
                  </a:schemeClr>
                </a:solidFill>
                <a:latin typeface="Eras Medium ITC" pitchFamily="34" charset="0"/>
                <a:ea typeface="BatangChe" pitchFamily="49" charset="-127"/>
              </a:rPr>
              <a:t>Filon</a:t>
            </a:r>
            <a:r>
              <a:rPr lang="it-IT" sz="1200" dirty="0">
                <a:solidFill>
                  <a:schemeClr val="bg1">
                    <a:lumMod val="65000"/>
                  </a:schemeClr>
                </a:solidFill>
                <a:latin typeface="Eras Medium ITC" pitchFamily="34" charset="0"/>
                <a:ea typeface="BatangChe" pitchFamily="49" charset="-127"/>
              </a:rPr>
              <a:t>,  Ambulatorio di Allergologia</a:t>
            </a:r>
          </a:p>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Unità Clinico Operativa di Medicina del Lavoro – Università di Trieste</a:t>
            </a:r>
          </a:p>
        </p:txBody>
      </p:sp>
      <p:pic>
        <p:nvPicPr>
          <p:cNvPr id="84995" name="Picture 7" descr="C:\Users\larese\Desktop\logo units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5738"/>
            <a:ext cx="1073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8425" y="185738"/>
            <a:ext cx="10668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Rectangle 5"/>
          <p:cNvSpPr>
            <a:spLocks noChangeArrowheads="1"/>
          </p:cNvSpPr>
          <p:nvPr/>
        </p:nvSpPr>
        <p:spPr bwMode="auto">
          <a:xfrm>
            <a:off x="1301750" y="-28575"/>
            <a:ext cx="67262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endParaRPr lang="en-US" altLang="en-US" b="1" dirty="0">
              <a:solidFill>
                <a:srgbClr val="59331F"/>
              </a:solidFill>
            </a:endParaRPr>
          </a:p>
          <a:p>
            <a:r>
              <a:rPr lang="en-US" altLang="en-US" u="sng" dirty="0">
                <a:hlinkClick r:id="rId5" tooltip="Nanotoxicology."/>
              </a:rPr>
              <a:t>Nanotoxicology.</a:t>
            </a:r>
            <a:r>
              <a:rPr lang="en-US" altLang="en-US" dirty="0"/>
              <a:t> 2018 Jan 11:1-16. </a:t>
            </a:r>
            <a:r>
              <a:rPr lang="en-US" altLang="en-US" dirty="0" err="1"/>
              <a:t>doi</a:t>
            </a:r>
            <a:r>
              <a:rPr lang="en-US" altLang="en-US" dirty="0"/>
              <a:t>: </a:t>
            </a:r>
            <a:r>
              <a:rPr lang="en-US" altLang="en-US" dirty="0" smtClean="0"/>
              <a:t> </a:t>
            </a:r>
            <a:endParaRPr lang="en-US" altLang="en-US" dirty="0"/>
          </a:p>
          <a:p>
            <a:r>
              <a:rPr lang="en-US" altLang="en-US" b="1" dirty="0"/>
              <a:t>Cardiopulmonary effects induced by occupational exposure to titanium dioxide </a:t>
            </a:r>
            <a:r>
              <a:rPr lang="en-US" altLang="en-US" b="1" dirty="0" smtClean="0"/>
              <a:t>nanoparticles</a:t>
            </a:r>
            <a:endParaRPr lang="en-US" altLang="en-US" b="1" dirty="0"/>
          </a:p>
        </p:txBody>
      </p:sp>
      <p:sp>
        <p:nvSpPr>
          <p:cNvPr id="7" name="Rectangle 6"/>
          <p:cNvSpPr/>
          <p:nvPr/>
        </p:nvSpPr>
        <p:spPr>
          <a:xfrm>
            <a:off x="395288" y="1589088"/>
            <a:ext cx="8137525" cy="4524315"/>
          </a:xfrm>
          <a:prstGeom prst="rect">
            <a:avLst/>
          </a:prstGeom>
        </p:spPr>
        <p:txBody>
          <a:bodyPr>
            <a:spAutoFit/>
          </a:bodyPr>
          <a:lstStyle/>
          <a:p>
            <a:pPr marL="285750" indent="-285750">
              <a:buFont typeface="Arial" panose="020B0604020202020204" pitchFamily="34" charset="0"/>
              <a:buChar char="•"/>
              <a:defRPr/>
            </a:pPr>
            <a:r>
              <a:rPr lang="en-US" dirty="0">
                <a:solidFill>
                  <a:srgbClr val="000000"/>
                </a:solidFill>
                <a:latin typeface="arial" panose="020B0604020202020204" pitchFamily="34" charset="0"/>
              </a:rPr>
              <a:t>In packaging workshop, the total mass concentration of particles was 3.17 mg/m</a:t>
            </a:r>
            <a:r>
              <a:rPr lang="en-US" baseline="30000" dirty="0">
                <a:solidFill>
                  <a:srgbClr val="000000"/>
                </a:solidFill>
                <a:latin typeface="arial" panose="020B0604020202020204" pitchFamily="34" charset="0"/>
              </a:rPr>
              <a:t>3</a:t>
            </a:r>
            <a:r>
              <a:rPr lang="en-US" dirty="0">
                <a:solidFill>
                  <a:srgbClr val="000000"/>
                </a:solidFill>
                <a:latin typeface="arial" panose="020B0604020202020204" pitchFamily="34" charset="0"/>
              </a:rPr>
              <a:t>. The mass concentration of nanoparticles was 1.22 mg/m</a:t>
            </a:r>
            <a:r>
              <a:rPr lang="en-US" baseline="30000" dirty="0">
                <a:solidFill>
                  <a:srgbClr val="000000"/>
                </a:solidFill>
                <a:latin typeface="arial" panose="020B0604020202020204" pitchFamily="34" charset="0"/>
              </a:rPr>
              <a:t>3</a:t>
            </a:r>
            <a:r>
              <a:rPr lang="en-US" dirty="0">
                <a:solidFill>
                  <a:srgbClr val="000000"/>
                </a:solidFill>
                <a:latin typeface="arial" panose="020B0604020202020204" pitchFamily="34" charset="0"/>
              </a:rPr>
              <a:t> accounting for 39% of the total mass. </a:t>
            </a:r>
          </a:p>
          <a:p>
            <a:pPr marL="285750" indent="-285750">
              <a:buFont typeface="Arial" panose="020B0604020202020204" pitchFamily="34" charset="0"/>
              <a:buChar char="•"/>
              <a:defRPr/>
            </a:pPr>
            <a:endParaRPr lang="en-US" dirty="0">
              <a:solidFill>
                <a:srgbClr val="000000"/>
              </a:solidFill>
              <a:latin typeface="arial" panose="020B0604020202020204" pitchFamily="34" charset="0"/>
            </a:endParaRPr>
          </a:p>
          <a:p>
            <a:pPr marL="285750" indent="-285750">
              <a:buFont typeface="Arial" panose="020B0604020202020204" pitchFamily="34" charset="0"/>
              <a:buChar char="•"/>
              <a:defRPr/>
            </a:pPr>
            <a:r>
              <a:rPr lang="en-US" dirty="0">
                <a:solidFill>
                  <a:srgbClr val="000000"/>
                </a:solidFill>
                <a:latin typeface="arial" panose="020B0604020202020204" pitchFamily="34" charset="0"/>
              </a:rPr>
              <a:t>Lung damage markers (</a:t>
            </a:r>
            <a:r>
              <a:rPr lang="en-US" b="1" dirty="0" smtClean="0">
                <a:solidFill>
                  <a:srgbClr val="FF0000"/>
                </a:solidFill>
                <a:latin typeface="arial" panose="020B0604020202020204" pitchFamily="34" charset="0"/>
              </a:rPr>
              <a:t>SP-D (</a:t>
            </a:r>
            <a:r>
              <a:rPr lang="en-US" b="1" dirty="0" err="1" smtClean="0">
                <a:solidFill>
                  <a:srgbClr val="FF0000"/>
                </a:solidFill>
                <a:latin typeface="arial" panose="020B0604020202020204" pitchFamily="34" charset="0"/>
              </a:rPr>
              <a:t>collectina</a:t>
            </a:r>
            <a:r>
              <a:rPr lang="en-US" b="1" dirty="0" smtClean="0">
                <a:solidFill>
                  <a:srgbClr val="FF0000"/>
                </a:solidFill>
                <a:latin typeface="arial" panose="020B0604020202020204" pitchFamily="34" charset="0"/>
              </a:rPr>
              <a:t> </a:t>
            </a:r>
            <a:r>
              <a:rPr lang="en-US" b="1" dirty="0" err="1" smtClean="0">
                <a:solidFill>
                  <a:srgbClr val="FF0000"/>
                </a:solidFill>
                <a:latin typeface="arial" panose="020B0604020202020204" pitchFamily="34" charset="0"/>
              </a:rPr>
              <a:t>polmonare</a:t>
            </a:r>
            <a:r>
              <a:rPr lang="en-US" dirty="0" smtClean="0">
                <a:solidFill>
                  <a:srgbClr val="000000"/>
                </a:solidFill>
                <a:latin typeface="arial" panose="020B0604020202020204" pitchFamily="34" charset="0"/>
              </a:rPr>
              <a:t>) </a:t>
            </a:r>
            <a:r>
              <a:rPr lang="en-US" dirty="0">
                <a:solidFill>
                  <a:srgbClr val="000000"/>
                </a:solidFill>
                <a:latin typeface="arial" panose="020B0604020202020204" pitchFamily="34" charset="0"/>
              </a:rPr>
              <a:t>and pulmonary function), cardiovascular disease markers </a:t>
            </a:r>
            <a:r>
              <a:rPr lang="en-US" b="1" dirty="0">
                <a:solidFill>
                  <a:srgbClr val="FF0000"/>
                </a:solidFill>
                <a:latin typeface="arial" panose="020B0604020202020204" pitchFamily="34" charset="0"/>
              </a:rPr>
              <a:t>(VCAM-1, ICAM-1, LDL, and TC), </a:t>
            </a:r>
            <a:r>
              <a:rPr lang="en-US" dirty="0">
                <a:solidFill>
                  <a:srgbClr val="000000"/>
                </a:solidFill>
                <a:latin typeface="arial" panose="020B0604020202020204" pitchFamily="34" charset="0"/>
              </a:rPr>
              <a:t>oxidative stress markers </a:t>
            </a:r>
            <a:r>
              <a:rPr lang="en-US" b="1" dirty="0">
                <a:solidFill>
                  <a:srgbClr val="FF0000"/>
                </a:solidFill>
                <a:latin typeface="arial" panose="020B0604020202020204" pitchFamily="34" charset="0"/>
              </a:rPr>
              <a:t>(SOD and MDA), </a:t>
            </a:r>
            <a:r>
              <a:rPr lang="en-US" dirty="0">
                <a:solidFill>
                  <a:srgbClr val="000000"/>
                </a:solidFill>
                <a:latin typeface="arial" panose="020B0604020202020204" pitchFamily="34" charset="0"/>
              </a:rPr>
              <a:t>and inflammation markers </a:t>
            </a:r>
            <a:r>
              <a:rPr lang="en-US" b="1" dirty="0">
                <a:solidFill>
                  <a:srgbClr val="FF0000"/>
                </a:solidFill>
                <a:latin typeface="arial" panose="020B0604020202020204" pitchFamily="34" charset="0"/>
              </a:rPr>
              <a:t>(IL-8, IL-6, IL-1β, TNF-α, and IL-10)</a:t>
            </a:r>
            <a:r>
              <a:rPr lang="en-US" dirty="0">
                <a:solidFill>
                  <a:srgbClr val="000000"/>
                </a:solidFill>
                <a:latin typeface="arial" panose="020B0604020202020204" pitchFamily="34" charset="0"/>
              </a:rPr>
              <a:t> </a:t>
            </a:r>
            <a:r>
              <a:rPr lang="en-US" u="sng" dirty="0"/>
              <a:t>were associated with occupational exposure to nano-TiO2. </a:t>
            </a:r>
          </a:p>
          <a:p>
            <a:pPr>
              <a:defRPr/>
            </a:pPr>
            <a:endParaRPr lang="en-US" dirty="0">
              <a:solidFill>
                <a:srgbClr val="000000"/>
              </a:solidFill>
              <a:latin typeface="arial" panose="020B0604020202020204" pitchFamily="34" charset="0"/>
            </a:endParaRPr>
          </a:p>
          <a:p>
            <a:pPr marL="285750" indent="-285750">
              <a:buFont typeface="Arial" panose="020B0604020202020204" pitchFamily="34" charset="0"/>
              <a:buChar char="•"/>
              <a:defRPr/>
            </a:pPr>
            <a:r>
              <a:rPr lang="en-US" dirty="0">
                <a:solidFill>
                  <a:srgbClr val="000000"/>
                </a:solidFill>
                <a:latin typeface="arial" panose="020B0604020202020204" pitchFamily="34" charset="0"/>
              </a:rPr>
              <a:t>Among those markers, </a:t>
            </a:r>
            <a:r>
              <a:rPr lang="en-US" b="1" dirty="0">
                <a:solidFill>
                  <a:srgbClr val="FF0000"/>
                </a:solidFill>
                <a:latin typeface="arial" panose="020B0604020202020204" pitchFamily="34" charset="0"/>
              </a:rPr>
              <a:t>SP-D </a:t>
            </a:r>
            <a:r>
              <a:rPr lang="en-US" dirty="0">
                <a:solidFill>
                  <a:srgbClr val="000000"/>
                </a:solidFill>
                <a:latin typeface="arial" panose="020B0604020202020204" pitchFamily="34" charset="0"/>
              </a:rPr>
              <a:t>showed a time (dose)-response pattern within exposed workers. </a:t>
            </a:r>
          </a:p>
          <a:p>
            <a:pPr marL="285750" indent="-285750">
              <a:buFont typeface="Arial" panose="020B0604020202020204" pitchFamily="34" charset="0"/>
              <a:buChar char="•"/>
              <a:defRPr/>
            </a:pPr>
            <a:r>
              <a:rPr lang="en-US" dirty="0">
                <a:solidFill>
                  <a:srgbClr val="000000"/>
                </a:solidFill>
                <a:latin typeface="arial" panose="020B0604020202020204" pitchFamily="34" charset="0"/>
              </a:rPr>
              <a:t>The data strongly suggest that nano-TiO</a:t>
            </a:r>
            <a:r>
              <a:rPr lang="en-US" baseline="-25000" dirty="0">
                <a:solidFill>
                  <a:srgbClr val="000000"/>
                </a:solidFill>
                <a:latin typeface="arial" panose="020B0604020202020204" pitchFamily="34" charset="0"/>
              </a:rPr>
              <a:t>2</a:t>
            </a:r>
            <a:r>
              <a:rPr lang="en-US" dirty="0">
                <a:solidFill>
                  <a:srgbClr val="000000"/>
                </a:solidFill>
                <a:latin typeface="arial" panose="020B0604020202020204" pitchFamily="34" charset="0"/>
              </a:rPr>
              <a:t> could contribute, at least in part, to the </a:t>
            </a:r>
            <a:r>
              <a:rPr lang="en-US" b="1" dirty="0">
                <a:solidFill>
                  <a:srgbClr val="000000"/>
                </a:solidFill>
                <a:latin typeface="arial" panose="020B0604020202020204" pitchFamily="34" charset="0"/>
              </a:rPr>
              <a:t>cardiopulmonary effects observed in workers</a:t>
            </a:r>
            <a:r>
              <a:rPr lang="en-US" dirty="0">
                <a:solidFill>
                  <a:srgbClr val="000000"/>
                </a:solidFill>
                <a:latin typeface="arial" panose="020B0604020202020204" pitchFamily="34" charset="0"/>
              </a:rPr>
              <a:t>. The studied markers and pulmonary function tests may be useful in health surveillance for workers exposed to nanomaterials.</a:t>
            </a:r>
            <a:endParaRPr lang="en-US" dirty="0">
              <a:solidFill>
                <a:srgbClr val="000000"/>
              </a:solidFill>
            </a:endParaRPr>
          </a:p>
        </p:txBody>
      </p:sp>
    </p:spTree>
    <p:extLst>
      <p:ext uri="{BB962C8B-B14F-4D97-AF65-F5344CB8AC3E}">
        <p14:creationId xmlns:p14="http://schemas.microsoft.com/office/powerpoint/2010/main" val="22562841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07950" y="6021388"/>
            <a:ext cx="8856663" cy="587375"/>
          </a:xfrm>
          <a:prstGeom prst="rect">
            <a:avLst/>
          </a:prstGeom>
          <a:solidFill>
            <a:schemeClr val="bg1"/>
          </a:solidFill>
          <a:ln>
            <a:noFill/>
          </a:ln>
        </p:spPr>
        <p:txBody>
          <a:bodyPr lIns="90000" tIns="45000" rIns="90000" bIns="45000"/>
          <a:lstStyle/>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Francesca </a:t>
            </a:r>
            <a:r>
              <a:rPr lang="it-IT" sz="1200" dirty="0" err="1">
                <a:solidFill>
                  <a:schemeClr val="bg1">
                    <a:lumMod val="65000"/>
                  </a:schemeClr>
                </a:solidFill>
                <a:latin typeface="Eras Medium ITC" pitchFamily="34" charset="0"/>
                <a:ea typeface="BatangChe" pitchFamily="49" charset="-127"/>
              </a:rPr>
              <a:t>Larese</a:t>
            </a:r>
            <a:r>
              <a:rPr lang="it-IT" sz="1200" dirty="0">
                <a:solidFill>
                  <a:schemeClr val="bg1">
                    <a:lumMod val="65000"/>
                  </a:schemeClr>
                </a:solidFill>
                <a:latin typeface="Eras Medium ITC" pitchFamily="34" charset="0"/>
                <a:ea typeface="BatangChe" pitchFamily="49" charset="-127"/>
              </a:rPr>
              <a:t> </a:t>
            </a:r>
            <a:r>
              <a:rPr lang="it-IT" sz="1200" dirty="0" err="1">
                <a:solidFill>
                  <a:schemeClr val="bg1">
                    <a:lumMod val="65000"/>
                  </a:schemeClr>
                </a:solidFill>
                <a:latin typeface="Eras Medium ITC" pitchFamily="34" charset="0"/>
                <a:ea typeface="BatangChe" pitchFamily="49" charset="-127"/>
              </a:rPr>
              <a:t>Filon</a:t>
            </a:r>
            <a:r>
              <a:rPr lang="it-IT" sz="1200" dirty="0">
                <a:solidFill>
                  <a:schemeClr val="bg1">
                    <a:lumMod val="65000"/>
                  </a:schemeClr>
                </a:solidFill>
                <a:latin typeface="Eras Medium ITC" pitchFamily="34" charset="0"/>
                <a:ea typeface="BatangChe" pitchFamily="49" charset="-127"/>
              </a:rPr>
              <a:t>,  Ambulatorio di Allergologia</a:t>
            </a:r>
          </a:p>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Unità Clinico Operativa di Medicina del Lavoro – Università di Trieste</a:t>
            </a:r>
          </a:p>
        </p:txBody>
      </p:sp>
      <p:pic>
        <p:nvPicPr>
          <p:cNvPr id="97283" name="Picture 7" descr="C:\Users\larese\Desktop\logo units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5738"/>
            <a:ext cx="1073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8425" y="185738"/>
            <a:ext cx="10668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Title 1"/>
          <p:cNvSpPr>
            <a:spLocks noGrp="1"/>
          </p:cNvSpPr>
          <p:nvPr>
            <p:ph type="title"/>
          </p:nvPr>
        </p:nvSpPr>
        <p:spPr>
          <a:xfrm>
            <a:off x="1403350" y="274638"/>
            <a:ext cx="6264275" cy="742695"/>
          </a:xfrm>
        </p:spPr>
        <p:txBody>
          <a:bodyPr/>
          <a:lstStyle/>
          <a:p>
            <a:pPr algn="ctr"/>
            <a:r>
              <a:rPr lang="it-IT" altLang="it-IT" dirty="0" smtClean="0">
                <a:solidFill>
                  <a:srgbClr val="FF0000"/>
                </a:solidFill>
              </a:rPr>
              <a:t>Titania NPs</a:t>
            </a:r>
          </a:p>
        </p:txBody>
      </p:sp>
      <p:sp>
        <p:nvSpPr>
          <p:cNvPr id="3" name="Content Placeholder 2"/>
          <p:cNvSpPr>
            <a:spLocks noGrp="1"/>
          </p:cNvSpPr>
          <p:nvPr>
            <p:ph idx="1"/>
          </p:nvPr>
        </p:nvSpPr>
        <p:spPr/>
        <p:txBody>
          <a:bodyPr/>
          <a:lstStyle/>
          <a:p>
            <a:pPr>
              <a:defRPr/>
            </a:pPr>
            <a:r>
              <a:rPr lang="en-US" sz="2000" kern="50" dirty="0" smtClean="0">
                <a:latin typeface="Arial" panose="020B0604020202020204" pitchFamily="34" charset="0"/>
                <a:ea typeface="SimSun" panose="02010600030101010101" pitchFamily="2" charset="-122"/>
              </a:rPr>
              <a:t>Cheng et al. (2012) reported that a worker developed </a:t>
            </a:r>
            <a:r>
              <a:rPr lang="en-US" sz="2000" b="1" kern="50" dirty="0" smtClean="0">
                <a:solidFill>
                  <a:srgbClr val="FF0000"/>
                </a:solidFill>
                <a:latin typeface="Arial" panose="020B0604020202020204" pitchFamily="34" charset="0"/>
                <a:ea typeface="SimSun" panose="02010600030101010101" pitchFamily="2" charset="-122"/>
              </a:rPr>
              <a:t>bronchiolitis obliterans organizing pneumonia </a:t>
            </a:r>
            <a:r>
              <a:rPr lang="en-US" sz="2000" kern="50" dirty="0" smtClean="0">
                <a:latin typeface="Arial" panose="020B0604020202020204" pitchFamily="34" charset="0"/>
                <a:ea typeface="SimSun" panose="02010600030101010101" pitchFamily="2" charset="-122"/>
              </a:rPr>
              <a:t>after working for 3 months with polyester powder paint containing TiO</a:t>
            </a:r>
            <a:r>
              <a:rPr lang="en-US" sz="2000" kern="50" baseline="-25000" dirty="0" smtClean="0">
                <a:latin typeface="Arial" panose="020B0604020202020204" pitchFamily="34" charset="0"/>
                <a:ea typeface="SimSun" panose="02010600030101010101" pitchFamily="2" charset="-122"/>
              </a:rPr>
              <a:t>2</a:t>
            </a:r>
            <a:r>
              <a:rPr lang="en-US" sz="2000" kern="50" dirty="0" smtClean="0">
                <a:latin typeface="Arial" panose="020B0604020202020204" pitchFamily="34" charset="0"/>
                <a:ea typeface="SimSun" panose="02010600030101010101" pitchFamily="2" charset="-122"/>
              </a:rPr>
              <a:t> NPs. </a:t>
            </a:r>
          </a:p>
          <a:p>
            <a:pPr>
              <a:defRPr/>
            </a:pPr>
            <a:endParaRPr lang="en-US" sz="2000" kern="50" dirty="0" smtClean="0">
              <a:latin typeface="Arial" panose="020B0604020202020204" pitchFamily="34" charset="0"/>
              <a:ea typeface="SimSun" panose="02010600030101010101" pitchFamily="2" charset="-122"/>
            </a:endParaRPr>
          </a:p>
          <a:p>
            <a:pPr>
              <a:defRPr/>
            </a:pPr>
            <a:r>
              <a:rPr lang="en-US" sz="2000" kern="50" dirty="0" smtClean="0">
                <a:latin typeface="Arial" panose="020B0604020202020204" pitchFamily="34" charset="0"/>
                <a:ea typeface="SimSun" panose="02010600030101010101" pitchFamily="2" charset="-122"/>
              </a:rPr>
              <a:t>TiO2 dust released from mining process was classified as a Group 2B </a:t>
            </a:r>
            <a:r>
              <a:rPr lang="en-US" sz="2000" kern="50" dirty="0" smtClean="0">
                <a:solidFill>
                  <a:srgbClr val="FF0000"/>
                </a:solidFill>
                <a:latin typeface="Arial" panose="020B0604020202020204" pitchFamily="34" charset="0"/>
                <a:ea typeface="SimSun" panose="02010600030101010101" pitchFamily="2" charset="-122"/>
              </a:rPr>
              <a:t>carcinogen</a:t>
            </a:r>
            <a:r>
              <a:rPr lang="en-US" sz="2000" kern="50" dirty="0" smtClean="0">
                <a:latin typeface="Arial" panose="020B0604020202020204" pitchFamily="34" charset="0"/>
                <a:ea typeface="SimSun" panose="02010600030101010101" pitchFamily="2" charset="-122"/>
              </a:rPr>
              <a:t> by the IARC due to the possibility of it being carcinogenic to humans.</a:t>
            </a:r>
          </a:p>
          <a:p>
            <a:pPr>
              <a:defRPr/>
            </a:pPr>
            <a:endParaRPr lang="en-US" sz="2000" kern="50" dirty="0" smtClean="0">
              <a:latin typeface="Arial" panose="020B0604020202020204" pitchFamily="34" charset="0"/>
              <a:ea typeface="SimSun" panose="02010600030101010101" pitchFamily="2" charset="-122"/>
            </a:endParaRPr>
          </a:p>
          <a:p>
            <a:pPr>
              <a:defRPr/>
            </a:pPr>
            <a:r>
              <a:rPr lang="en-US" sz="2400" dirty="0" smtClean="0"/>
              <a:t>TiO2 </a:t>
            </a:r>
            <a:r>
              <a:rPr lang="en-US" sz="2400" dirty="0"/>
              <a:t>dust can cause respiratory tract cancer in mice (Hu et al, 2010; Lam et al, 2004</a:t>
            </a:r>
            <a:r>
              <a:rPr lang="en-US" sz="2400" dirty="0" smtClean="0"/>
              <a:t>) and </a:t>
            </a:r>
            <a:r>
              <a:rPr lang="en-US" sz="2400" dirty="0"/>
              <a:t>lung cell injury with mutation and </a:t>
            </a:r>
            <a:r>
              <a:rPr lang="en-US" sz="2400" b="1" dirty="0">
                <a:solidFill>
                  <a:srgbClr val="FF0000"/>
                </a:solidFill>
              </a:rPr>
              <a:t>fibrosis </a:t>
            </a:r>
            <a:r>
              <a:rPr lang="en-US" sz="2400" dirty="0"/>
              <a:t>in humans who work in these dusty environments (</a:t>
            </a:r>
            <a:r>
              <a:rPr lang="en-US" sz="2400" dirty="0" err="1"/>
              <a:t>Hendren</a:t>
            </a:r>
            <a:r>
              <a:rPr lang="en-US" sz="2400" dirty="0"/>
              <a:t> et al, 2011; </a:t>
            </a:r>
            <a:r>
              <a:rPr lang="en-US" sz="2400" dirty="0" err="1"/>
              <a:t>Robichaud</a:t>
            </a:r>
            <a:r>
              <a:rPr lang="en-US" sz="2400" dirty="0"/>
              <a:t> et al, 2009</a:t>
            </a:r>
            <a:r>
              <a:rPr lang="en-US" sz="2400" dirty="0" smtClean="0"/>
              <a:t>)</a:t>
            </a:r>
          </a:p>
          <a:p>
            <a:pPr>
              <a:defRPr/>
            </a:pPr>
            <a:r>
              <a:rPr lang="en-US" sz="2400" kern="50" dirty="0" smtClean="0">
                <a:latin typeface="Arial" panose="020B0604020202020204" pitchFamily="34" charset="0"/>
                <a:ea typeface="SimSun" panose="02010600030101010101" pitchFamily="2" charset="-122"/>
              </a:rPr>
              <a:t>…</a:t>
            </a:r>
            <a:endParaRPr lang="en-US" sz="2400" kern="50" dirty="0">
              <a:latin typeface="Arial" panose="020B0604020202020204" pitchFamily="34" charset="0"/>
              <a:ea typeface="SimSun" panose="02010600030101010101" pitchFamily="2" charset="-122"/>
            </a:endParaRPr>
          </a:p>
          <a:p>
            <a:pPr>
              <a:buFont typeface="Times New Roman" panose="02020603050405020304" pitchFamily="18" charset="0"/>
              <a:buNone/>
              <a:defRPr/>
            </a:pPr>
            <a:endParaRPr lang="en-US" sz="2400" dirty="0"/>
          </a:p>
          <a:p>
            <a:pPr>
              <a:defRPr/>
            </a:pPr>
            <a:endParaRPr lang="en-US" sz="2400" kern="50" dirty="0" smtClean="0">
              <a:latin typeface="Arial" panose="020B0604020202020204" pitchFamily="34" charset="0"/>
              <a:ea typeface="SimSun" panose="02010600030101010101" pitchFamily="2" charset="-122"/>
            </a:endParaRPr>
          </a:p>
          <a:p>
            <a:pPr>
              <a:defRPr/>
            </a:pPr>
            <a:endParaRPr lang="it-IT" sz="2400" dirty="0"/>
          </a:p>
        </p:txBody>
      </p:sp>
      <p:sp>
        <p:nvSpPr>
          <p:cNvPr id="97287" name="AutoShape 8" descr="Risultati immagini per titania nanoparticle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97288" name="AutoShape 10" descr="Risultati immagini per titania nanoparticle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97289" name="AutoShape 12" descr="Risultati immagini per titania nanoparticle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Tree>
    <p:extLst>
      <p:ext uri="{BB962C8B-B14F-4D97-AF65-F5344CB8AC3E}">
        <p14:creationId xmlns:p14="http://schemas.microsoft.com/office/powerpoint/2010/main" val="3464039904"/>
      </p:ext>
    </p:extLst>
  </p:cSld>
  <p:clrMapOvr>
    <a:masterClrMapping/>
  </p:clrMapOvr>
  <p:transition spd="med"/>
  <p:timing>
    <p:tnLst>
      <p:par>
        <p:cTn id="1" dur="indefinite" restart="never" nodeType="tmRoot">
          <p:childTnLst>
            <p:seq concurrent="1" nextAc="seek">
              <p:cTn id="2" dur="0"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it-IT" altLang="it-IT" smtClean="0"/>
              <a:t>Biossido di Titanio old studies</a:t>
            </a:r>
          </a:p>
        </p:txBody>
      </p:sp>
      <p:sp>
        <p:nvSpPr>
          <p:cNvPr id="99331" name="Content Placeholder 2"/>
          <p:cNvSpPr>
            <a:spLocks noGrp="1"/>
          </p:cNvSpPr>
          <p:nvPr>
            <p:ph idx="1"/>
          </p:nvPr>
        </p:nvSpPr>
        <p:spPr>
          <a:xfrm>
            <a:off x="3571875" y="1571625"/>
            <a:ext cx="4962525" cy="4662488"/>
          </a:xfrm>
        </p:spPr>
        <p:txBody>
          <a:bodyPr/>
          <a:lstStyle/>
          <a:p>
            <a:r>
              <a:rPr lang="it-IT" altLang="it-IT" sz="2800" smtClean="0"/>
              <a:t>Boffetta (2004) Indaga 15000 lavoratori esposti a Ti02 in varie industrie europee</a:t>
            </a:r>
          </a:p>
          <a:p>
            <a:pPr lvl="1"/>
            <a:r>
              <a:rPr lang="it-IT" altLang="it-IT" smtClean="0"/>
              <a:t>Non eccesso di tumori al pomone</a:t>
            </a:r>
          </a:p>
          <a:p>
            <a:r>
              <a:rPr lang="it-IT" altLang="it-IT" sz="2800" smtClean="0"/>
              <a:t>Hext (2005) riporta due studi che evidenziano alterazione dei parametri ventilatori negli esposti (dati anni 80)</a:t>
            </a:r>
          </a:p>
          <a:p>
            <a:pPr lvl="1"/>
            <a:endParaRPr lang="it-IT" altLang="it-IT" smtClean="0"/>
          </a:p>
          <a:p>
            <a:pPr lvl="1"/>
            <a:endParaRPr lang="it-IT" altLang="it-IT" smtClean="0"/>
          </a:p>
        </p:txBody>
      </p:sp>
      <p:pic>
        <p:nvPicPr>
          <p:cNvPr id="99332" name="Picture 2" descr="http://t3.gstatic.com/images?q=tbn:lzCDqt9alCte6M:http://images.iop.org/objects/opo/news/13/7/36/Nanoparticle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3810000"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2812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07950" y="6021388"/>
            <a:ext cx="8856663" cy="587375"/>
          </a:xfrm>
          <a:prstGeom prst="rect">
            <a:avLst/>
          </a:prstGeom>
          <a:solidFill>
            <a:schemeClr val="bg1"/>
          </a:solidFill>
          <a:ln>
            <a:noFill/>
          </a:ln>
        </p:spPr>
        <p:txBody>
          <a:bodyPr lIns="90000" tIns="45000" rIns="90000" bIns="45000"/>
          <a:lstStyle/>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Francesca </a:t>
            </a:r>
            <a:r>
              <a:rPr lang="it-IT" sz="1200" dirty="0" err="1">
                <a:solidFill>
                  <a:schemeClr val="bg1">
                    <a:lumMod val="65000"/>
                  </a:schemeClr>
                </a:solidFill>
                <a:latin typeface="Eras Medium ITC" pitchFamily="34" charset="0"/>
                <a:ea typeface="BatangChe" pitchFamily="49" charset="-127"/>
              </a:rPr>
              <a:t>Larese</a:t>
            </a:r>
            <a:r>
              <a:rPr lang="it-IT" sz="1200" dirty="0">
                <a:solidFill>
                  <a:schemeClr val="bg1">
                    <a:lumMod val="65000"/>
                  </a:schemeClr>
                </a:solidFill>
                <a:latin typeface="Eras Medium ITC" pitchFamily="34" charset="0"/>
                <a:ea typeface="BatangChe" pitchFamily="49" charset="-127"/>
              </a:rPr>
              <a:t> </a:t>
            </a:r>
            <a:r>
              <a:rPr lang="it-IT" sz="1200" dirty="0" err="1">
                <a:solidFill>
                  <a:schemeClr val="bg1">
                    <a:lumMod val="65000"/>
                  </a:schemeClr>
                </a:solidFill>
                <a:latin typeface="Eras Medium ITC" pitchFamily="34" charset="0"/>
                <a:ea typeface="BatangChe" pitchFamily="49" charset="-127"/>
              </a:rPr>
              <a:t>Filon</a:t>
            </a:r>
            <a:r>
              <a:rPr lang="it-IT" sz="1200" dirty="0">
                <a:solidFill>
                  <a:schemeClr val="bg1">
                    <a:lumMod val="65000"/>
                  </a:schemeClr>
                </a:solidFill>
                <a:latin typeface="Eras Medium ITC" pitchFamily="34" charset="0"/>
                <a:ea typeface="BatangChe" pitchFamily="49" charset="-127"/>
              </a:rPr>
              <a:t>,  Ambulatorio di Allergologia</a:t>
            </a:r>
          </a:p>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Unità Clinico Operativa di Medicina del Lavoro – Università di Trieste</a:t>
            </a:r>
          </a:p>
        </p:txBody>
      </p:sp>
      <p:pic>
        <p:nvPicPr>
          <p:cNvPr id="87043" name="Picture 7" descr="C:\Users\larese\Desktop\logo units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5738"/>
            <a:ext cx="1073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8425" y="185738"/>
            <a:ext cx="10668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38" y="260350"/>
            <a:ext cx="91440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0128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07950" y="6021388"/>
            <a:ext cx="8856663" cy="587375"/>
          </a:xfrm>
          <a:prstGeom prst="rect">
            <a:avLst/>
          </a:prstGeom>
          <a:solidFill>
            <a:schemeClr val="bg1"/>
          </a:solidFill>
          <a:ln>
            <a:noFill/>
          </a:ln>
        </p:spPr>
        <p:txBody>
          <a:bodyPr lIns="90000" tIns="45000" rIns="90000" bIns="45000"/>
          <a:lstStyle/>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Francesca </a:t>
            </a:r>
            <a:r>
              <a:rPr lang="it-IT" sz="1200" dirty="0" err="1">
                <a:solidFill>
                  <a:schemeClr val="bg1">
                    <a:lumMod val="65000"/>
                  </a:schemeClr>
                </a:solidFill>
                <a:latin typeface="Eras Medium ITC" pitchFamily="34" charset="0"/>
                <a:ea typeface="BatangChe" pitchFamily="49" charset="-127"/>
              </a:rPr>
              <a:t>Larese</a:t>
            </a:r>
            <a:r>
              <a:rPr lang="it-IT" sz="1200" dirty="0">
                <a:solidFill>
                  <a:schemeClr val="bg1">
                    <a:lumMod val="65000"/>
                  </a:schemeClr>
                </a:solidFill>
                <a:latin typeface="Eras Medium ITC" pitchFamily="34" charset="0"/>
                <a:ea typeface="BatangChe" pitchFamily="49" charset="-127"/>
              </a:rPr>
              <a:t> </a:t>
            </a:r>
            <a:r>
              <a:rPr lang="it-IT" sz="1200" dirty="0" err="1">
                <a:solidFill>
                  <a:schemeClr val="bg1">
                    <a:lumMod val="65000"/>
                  </a:schemeClr>
                </a:solidFill>
                <a:latin typeface="Eras Medium ITC" pitchFamily="34" charset="0"/>
                <a:ea typeface="BatangChe" pitchFamily="49" charset="-127"/>
              </a:rPr>
              <a:t>Filon</a:t>
            </a:r>
            <a:r>
              <a:rPr lang="it-IT" sz="1200" dirty="0">
                <a:solidFill>
                  <a:schemeClr val="bg1">
                    <a:lumMod val="65000"/>
                  </a:schemeClr>
                </a:solidFill>
                <a:latin typeface="Eras Medium ITC" pitchFamily="34" charset="0"/>
                <a:ea typeface="BatangChe" pitchFamily="49" charset="-127"/>
              </a:rPr>
              <a:t>,  Ambulatorio di Allergologia</a:t>
            </a:r>
          </a:p>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Unità Clinico Operativa di Medicina del Lavoro – Università di Trieste</a:t>
            </a:r>
          </a:p>
        </p:txBody>
      </p:sp>
      <p:pic>
        <p:nvPicPr>
          <p:cNvPr id="91139" name="Picture 7" descr="C:\Users\larese\Desktop\logo units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5738"/>
            <a:ext cx="1073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8425" y="185738"/>
            <a:ext cx="10668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Title 1"/>
          <p:cNvSpPr>
            <a:spLocks noGrp="1"/>
          </p:cNvSpPr>
          <p:nvPr>
            <p:ph type="title"/>
          </p:nvPr>
        </p:nvSpPr>
        <p:spPr>
          <a:xfrm>
            <a:off x="1403350" y="274638"/>
            <a:ext cx="6264275" cy="742695"/>
          </a:xfrm>
        </p:spPr>
        <p:txBody>
          <a:bodyPr/>
          <a:lstStyle/>
          <a:p>
            <a:pPr algn="ctr"/>
            <a:r>
              <a:rPr lang="it-IT" altLang="it-IT" dirty="0" smtClean="0">
                <a:solidFill>
                  <a:srgbClr val="FF0000"/>
                </a:solidFill>
              </a:rPr>
              <a:t>Carbon black</a:t>
            </a:r>
          </a:p>
        </p:txBody>
      </p:sp>
      <p:sp>
        <p:nvSpPr>
          <p:cNvPr id="91142" name="Content Placeholder 2"/>
          <p:cNvSpPr>
            <a:spLocks noGrp="1"/>
          </p:cNvSpPr>
          <p:nvPr>
            <p:ph idx="1"/>
          </p:nvPr>
        </p:nvSpPr>
        <p:spPr/>
        <p:txBody>
          <a:bodyPr/>
          <a:lstStyle/>
          <a:p>
            <a:r>
              <a:rPr lang="en-US" altLang="it-IT" sz="2400" dirty="0" smtClean="0"/>
              <a:t>Carbon black (50-500 nm) exposed workers were studied in long term cohorts finding an increased risk for </a:t>
            </a:r>
            <a:r>
              <a:rPr lang="en-US" altLang="it-IT" sz="2400" b="1" u="sng" dirty="0" smtClean="0">
                <a:solidFill>
                  <a:srgbClr val="FF0000"/>
                </a:solidFill>
              </a:rPr>
              <a:t>lung cancer </a:t>
            </a:r>
            <a:r>
              <a:rPr lang="en-US" altLang="it-IT" sz="2400" dirty="0" smtClean="0"/>
              <a:t>(</a:t>
            </a:r>
            <a:r>
              <a:rPr lang="en-US" altLang="it-IT" sz="2400" dirty="0" err="1" smtClean="0"/>
              <a:t>Sorathan</a:t>
            </a:r>
            <a:r>
              <a:rPr lang="en-US" altLang="it-IT" sz="2400" dirty="0" smtClean="0"/>
              <a:t> 2001). </a:t>
            </a:r>
          </a:p>
          <a:p>
            <a:endParaRPr lang="en-US" altLang="it-IT" sz="2400" dirty="0" smtClean="0"/>
          </a:p>
          <a:p>
            <a:r>
              <a:rPr lang="en-US" altLang="it-IT" sz="2400" dirty="0" smtClean="0"/>
              <a:t>Zhang et al. in 2014 demonstrated that nanoscale carbon black particles could be responsible for the </a:t>
            </a:r>
            <a:r>
              <a:rPr lang="en-US" altLang="it-IT" sz="2400" b="1" dirty="0" smtClean="0">
                <a:solidFill>
                  <a:srgbClr val="FF0000"/>
                </a:solidFill>
              </a:rPr>
              <a:t>lung function reduction and pro-inflammatory cytokines secretion</a:t>
            </a:r>
            <a:r>
              <a:rPr lang="en-US" altLang="it-IT" sz="2400" dirty="0" smtClean="0"/>
              <a:t> in exposed workers. </a:t>
            </a:r>
            <a:endParaRPr lang="it-IT" altLang="it-IT" sz="2400" dirty="0" smtClean="0"/>
          </a:p>
        </p:txBody>
      </p:sp>
      <p:sp>
        <p:nvSpPr>
          <p:cNvPr id="91143" name="AutoShape 8" descr="Risultati immagini per carbon blac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91144" name="AutoShape 10" descr="Risultati immagini per carbon blac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91145" name="AutoShape 12" descr="Risultati immagini per carbon blac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pic>
        <p:nvPicPr>
          <p:cNvPr id="91146" name="Picture 14" descr="Risultati immagini per carbon bl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525" y="429260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76078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07950" y="6021388"/>
            <a:ext cx="8856663" cy="587375"/>
          </a:xfrm>
          <a:prstGeom prst="rect">
            <a:avLst/>
          </a:prstGeom>
          <a:solidFill>
            <a:schemeClr val="bg1"/>
          </a:solidFill>
          <a:ln>
            <a:noFill/>
          </a:ln>
        </p:spPr>
        <p:txBody>
          <a:bodyPr lIns="90000" tIns="45000" rIns="90000" bIns="45000"/>
          <a:lstStyle/>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Francesca </a:t>
            </a:r>
            <a:r>
              <a:rPr lang="it-IT" sz="1200" dirty="0" err="1">
                <a:solidFill>
                  <a:schemeClr val="bg1">
                    <a:lumMod val="65000"/>
                  </a:schemeClr>
                </a:solidFill>
                <a:latin typeface="Eras Medium ITC" pitchFamily="34" charset="0"/>
                <a:ea typeface="BatangChe" pitchFamily="49" charset="-127"/>
              </a:rPr>
              <a:t>Larese</a:t>
            </a:r>
            <a:r>
              <a:rPr lang="it-IT" sz="1200" dirty="0">
                <a:solidFill>
                  <a:schemeClr val="bg1">
                    <a:lumMod val="65000"/>
                  </a:schemeClr>
                </a:solidFill>
                <a:latin typeface="Eras Medium ITC" pitchFamily="34" charset="0"/>
                <a:ea typeface="BatangChe" pitchFamily="49" charset="-127"/>
              </a:rPr>
              <a:t> </a:t>
            </a:r>
            <a:r>
              <a:rPr lang="it-IT" sz="1200" dirty="0" err="1">
                <a:solidFill>
                  <a:schemeClr val="bg1">
                    <a:lumMod val="65000"/>
                  </a:schemeClr>
                </a:solidFill>
                <a:latin typeface="Eras Medium ITC" pitchFamily="34" charset="0"/>
                <a:ea typeface="BatangChe" pitchFamily="49" charset="-127"/>
              </a:rPr>
              <a:t>Filon</a:t>
            </a:r>
            <a:r>
              <a:rPr lang="it-IT" sz="1200" dirty="0">
                <a:solidFill>
                  <a:schemeClr val="bg1">
                    <a:lumMod val="65000"/>
                  </a:schemeClr>
                </a:solidFill>
                <a:latin typeface="Eras Medium ITC" pitchFamily="34" charset="0"/>
                <a:ea typeface="BatangChe" pitchFamily="49" charset="-127"/>
              </a:rPr>
              <a:t>,  Ambulatorio di Allergologia</a:t>
            </a:r>
          </a:p>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Unità Clinico Operativa di Medicina del Lavoro – Università di Trieste</a:t>
            </a:r>
          </a:p>
        </p:txBody>
      </p:sp>
      <p:pic>
        <p:nvPicPr>
          <p:cNvPr id="93187" name="Picture 7" descr="C:\Users\larese\Desktop\logo units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5738"/>
            <a:ext cx="1073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8425" y="185738"/>
            <a:ext cx="10668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Title 1"/>
          <p:cNvSpPr>
            <a:spLocks noGrp="1"/>
          </p:cNvSpPr>
          <p:nvPr>
            <p:ph type="title"/>
          </p:nvPr>
        </p:nvSpPr>
        <p:spPr>
          <a:xfrm>
            <a:off x="1403350" y="274638"/>
            <a:ext cx="6264275" cy="742695"/>
          </a:xfrm>
        </p:spPr>
        <p:txBody>
          <a:bodyPr/>
          <a:lstStyle/>
          <a:p>
            <a:pPr algn="ctr"/>
            <a:r>
              <a:rPr lang="it-IT" altLang="it-IT" dirty="0" smtClean="0">
                <a:solidFill>
                  <a:srgbClr val="FF0000"/>
                </a:solidFill>
              </a:rPr>
              <a:t>Polyacrilate/silica NPs</a:t>
            </a:r>
          </a:p>
        </p:txBody>
      </p:sp>
      <p:sp>
        <p:nvSpPr>
          <p:cNvPr id="93190" name="Content Placeholder 2"/>
          <p:cNvSpPr>
            <a:spLocks noGrp="1"/>
          </p:cNvSpPr>
          <p:nvPr>
            <p:ph idx="1"/>
          </p:nvPr>
        </p:nvSpPr>
        <p:spPr/>
        <p:txBody>
          <a:bodyPr/>
          <a:lstStyle/>
          <a:p>
            <a:r>
              <a:rPr lang="en-US" altLang="it-IT" sz="2400" smtClean="0"/>
              <a:t>Polyacrilate NPs in a spray used in a small factory without exhaustion system caused severe </a:t>
            </a:r>
            <a:r>
              <a:rPr lang="en-US" altLang="it-IT" sz="2400" b="1" smtClean="0">
                <a:solidFill>
                  <a:srgbClr val="FF0000"/>
                </a:solidFill>
              </a:rPr>
              <a:t>pleuropulmonary symptoms </a:t>
            </a:r>
            <a:r>
              <a:rPr lang="en-US" altLang="it-IT" sz="2400" smtClean="0"/>
              <a:t>in 7 young female Chinese workers leading to death in two of them (Song et al 2009 and 2011 to characterize </a:t>
            </a:r>
            <a:r>
              <a:rPr lang="en-US" altLang="it-IT" sz="2400" b="1" smtClean="0">
                <a:solidFill>
                  <a:srgbClr val="FF0000"/>
                </a:solidFill>
              </a:rPr>
              <a:t>silica NPs </a:t>
            </a:r>
            <a:r>
              <a:rPr lang="en-US" altLang="it-IT" sz="2400" smtClean="0"/>
              <a:t>in coating).</a:t>
            </a:r>
            <a:endParaRPr lang="it-IT" altLang="it-IT" sz="2400" smtClean="0"/>
          </a:p>
        </p:txBody>
      </p:sp>
      <p:pic>
        <p:nvPicPr>
          <p:cNvPr id="93191"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4675" y="3529013"/>
            <a:ext cx="792162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2" name="Rectangle 3"/>
          <p:cNvSpPr>
            <a:spLocks noChangeArrowheads="1"/>
          </p:cNvSpPr>
          <p:nvPr/>
        </p:nvSpPr>
        <p:spPr bwMode="auto">
          <a:xfrm>
            <a:off x="3095625" y="5305425"/>
            <a:ext cx="5867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NL" altLang="it-IT">
                <a:latin typeface="PlantinStd"/>
              </a:rPr>
              <a:t>Song Y, Li X, Wang L </a:t>
            </a:r>
            <a:r>
              <a:rPr lang="nl-NL" altLang="it-IT" i="1">
                <a:latin typeface="PlantinStd-Italic"/>
              </a:rPr>
              <a:t>et al. </a:t>
            </a:r>
            <a:r>
              <a:rPr lang="nl-NL" altLang="it-IT">
                <a:latin typeface="PlantinStd"/>
              </a:rPr>
              <a:t>Nanomaterials in humans:</a:t>
            </a:r>
          </a:p>
          <a:p>
            <a:r>
              <a:rPr lang="en-US" altLang="it-IT">
                <a:latin typeface="PlantinStd"/>
              </a:rPr>
              <a:t>identification, characteristics, and potential damage. </a:t>
            </a:r>
            <a:r>
              <a:rPr lang="en-US" altLang="it-IT" i="1">
                <a:latin typeface="PlantinStd-Italic"/>
              </a:rPr>
              <a:t>Toxicol </a:t>
            </a:r>
            <a:r>
              <a:rPr lang="it-IT" altLang="it-IT" i="1">
                <a:latin typeface="PlantinStd-Italic"/>
              </a:rPr>
              <a:t>Pathol </a:t>
            </a:r>
            <a:r>
              <a:rPr lang="it-IT" altLang="it-IT">
                <a:latin typeface="PlantinStd"/>
              </a:rPr>
              <a:t>2011;</a:t>
            </a:r>
            <a:r>
              <a:rPr lang="it-IT" altLang="it-IT" b="1">
                <a:latin typeface="PlantinStd-Bold"/>
              </a:rPr>
              <a:t>39:</a:t>
            </a:r>
            <a:r>
              <a:rPr lang="it-IT" altLang="it-IT">
                <a:latin typeface="PlantinStd"/>
              </a:rPr>
              <a:t>841–849.</a:t>
            </a:r>
            <a:endParaRPr lang="it-IT" altLang="it-IT"/>
          </a:p>
        </p:txBody>
      </p:sp>
    </p:spTree>
    <p:extLst>
      <p:ext uri="{BB962C8B-B14F-4D97-AF65-F5344CB8AC3E}">
        <p14:creationId xmlns:p14="http://schemas.microsoft.com/office/powerpoint/2010/main" val="4778493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42875" y="6040438"/>
            <a:ext cx="8856663" cy="587375"/>
          </a:xfrm>
          <a:prstGeom prst="rect">
            <a:avLst/>
          </a:prstGeom>
          <a:solidFill>
            <a:schemeClr val="bg1"/>
          </a:solidFill>
          <a:ln>
            <a:noFill/>
          </a:ln>
        </p:spPr>
        <p:txBody>
          <a:bodyPr lIns="90000" tIns="45000" rIns="90000" bIns="45000"/>
          <a:lstStyle/>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Francesca </a:t>
            </a:r>
            <a:r>
              <a:rPr lang="it-IT" sz="1200" dirty="0" err="1">
                <a:solidFill>
                  <a:schemeClr val="bg1">
                    <a:lumMod val="65000"/>
                  </a:schemeClr>
                </a:solidFill>
                <a:latin typeface="Eras Medium ITC" pitchFamily="34" charset="0"/>
                <a:ea typeface="BatangChe" pitchFamily="49" charset="-127"/>
              </a:rPr>
              <a:t>Larese</a:t>
            </a:r>
            <a:r>
              <a:rPr lang="it-IT" sz="1200" dirty="0">
                <a:solidFill>
                  <a:schemeClr val="bg1">
                    <a:lumMod val="65000"/>
                  </a:schemeClr>
                </a:solidFill>
                <a:latin typeface="Eras Medium ITC" pitchFamily="34" charset="0"/>
                <a:ea typeface="BatangChe" pitchFamily="49" charset="-127"/>
              </a:rPr>
              <a:t> </a:t>
            </a:r>
            <a:r>
              <a:rPr lang="it-IT" sz="1200" dirty="0" err="1">
                <a:solidFill>
                  <a:schemeClr val="bg1">
                    <a:lumMod val="65000"/>
                  </a:schemeClr>
                </a:solidFill>
                <a:latin typeface="Eras Medium ITC" pitchFamily="34" charset="0"/>
                <a:ea typeface="BatangChe" pitchFamily="49" charset="-127"/>
              </a:rPr>
              <a:t>Filon</a:t>
            </a:r>
            <a:r>
              <a:rPr lang="it-IT" sz="1200" dirty="0">
                <a:solidFill>
                  <a:schemeClr val="bg1">
                    <a:lumMod val="65000"/>
                  </a:schemeClr>
                </a:solidFill>
                <a:latin typeface="Eras Medium ITC" pitchFamily="34" charset="0"/>
                <a:ea typeface="BatangChe" pitchFamily="49" charset="-127"/>
              </a:rPr>
              <a:t>,  Ambulatorio di Allergologia</a:t>
            </a:r>
          </a:p>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Unità Clinico Operativa di Medicina del Lavoro – Università di Trieste</a:t>
            </a:r>
          </a:p>
        </p:txBody>
      </p:sp>
      <p:pic>
        <p:nvPicPr>
          <p:cNvPr id="95235" name="Picture 7" descr="C:\Users\larese\Desktop\logo units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5738"/>
            <a:ext cx="1073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8425" y="185738"/>
            <a:ext cx="10668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Title 1"/>
          <p:cNvSpPr>
            <a:spLocks noGrp="1"/>
          </p:cNvSpPr>
          <p:nvPr>
            <p:ph type="title"/>
          </p:nvPr>
        </p:nvSpPr>
        <p:spPr>
          <a:xfrm>
            <a:off x="1403350" y="274638"/>
            <a:ext cx="6264275" cy="1141412"/>
          </a:xfrm>
        </p:spPr>
        <p:txBody>
          <a:bodyPr/>
          <a:lstStyle/>
          <a:p>
            <a:pPr algn="ctr"/>
            <a:r>
              <a:rPr lang="it-IT" altLang="it-IT" smtClean="0">
                <a:solidFill>
                  <a:srgbClr val="FF0000"/>
                </a:solidFill>
              </a:rPr>
              <a:t>Polyacrilate NPs</a:t>
            </a:r>
          </a:p>
        </p:txBody>
      </p:sp>
      <p:sp>
        <p:nvSpPr>
          <p:cNvPr id="95238" name="Content Placeholder 2"/>
          <p:cNvSpPr>
            <a:spLocks noGrp="1"/>
          </p:cNvSpPr>
          <p:nvPr>
            <p:ph idx="1"/>
          </p:nvPr>
        </p:nvSpPr>
        <p:spPr>
          <a:xfrm>
            <a:off x="228600" y="3284538"/>
            <a:ext cx="8228013" cy="2520950"/>
          </a:xfrm>
        </p:spPr>
        <p:txBody>
          <a:bodyPr/>
          <a:lstStyle/>
          <a:p>
            <a:pPr marL="0" indent="0">
              <a:buFont typeface="Times New Roman" panose="02020603050405020304" pitchFamily="18" charset="0"/>
              <a:buNone/>
            </a:pPr>
            <a:r>
              <a:rPr lang="en-US" altLang="it-IT" sz="2400" smtClean="0"/>
              <a:t> </a:t>
            </a:r>
            <a:endParaRPr lang="it-IT" altLang="it-IT" sz="2400" smtClean="0"/>
          </a:p>
        </p:txBody>
      </p:sp>
      <p:pic>
        <p:nvPicPr>
          <p:cNvPr id="95239"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1188" y="247650"/>
            <a:ext cx="7920037"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0"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7025" y="3254375"/>
            <a:ext cx="84169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43354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07950" y="6021388"/>
            <a:ext cx="8856663" cy="587375"/>
          </a:xfrm>
          <a:prstGeom prst="rect">
            <a:avLst/>
          </a:prstGeom>
          <a:solidFill>
            <a:schemeClr val="bg1"/>
          </a:solidFill>
          <a:ln>
            <a:noFill/>
          </a:ln>
        </p:spPr>
        <p:txBody>
          <a:bodyPr lIns="90000" tIns="45000" rIns="90000" bIns="45000"/>
          <a:lstStyle/>
          <a:p>
            <a:pPr algn="ctr" defTabSz="449263"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prstClr val="white">
                    <a:lumMod val="65000"/>
                  </a:prstClr>
                </a:solidFill>
                <a:latin typeface="Eras Medium ITC" pitchFamily="34" charset="0"/>
                <a:ea typeface="BatangChe" pitchFamily="49" charset="-127"/>
                <a:cs typeface="Arial Unicode MS" charset="0"/>
              </a:rPr>
              <a:t>Francesca </a:t>
            </a:r>
            <a:r>
              <a:rPr lang="it-IT" sz="1200" dirty="0" err="1">
                <a:solidFill>
                  <a:prstClr val="white">
                    <a:lumMod val="65000"/>
                  </a:prstClr>
                </a:solidFill>
                <a:latin typeface="Eras Medium ITC" pitchFamily="34" charset="0"/>
                <a:ea typeface="BatangChe" pitchFamily="49" charset="-127"/>
                <a:cs typeface="Arial Unicode MS" charset="0"/>
              </a:rPr>
              <a:t>Larese</a:t>
            </a:r>
            <a:r>
              <a:rPr lang="it-IT" sz="1200" dirty="0">
                <a:solidFill>
                  <a:prstClr val="white">
                    <a:lumMod val="65000"/>
                  </a:prstClr>
                </a:solidFill>
                <a:latin typeface="Eras Medium ITC" pitchFamily="34" charset="0"/>
                <a:ea typeface="BatangChe" pitchFamily="49" charset="-127"/>
                <a:cs typeface="Arial Unicode MS" charset="0"/>
              </a:rPr>
              <a:t> </a:t>
            </a:r>
            <a:r>
              <a:rPr lang="it-IT" sz="1200" dirty="0" err="1">
                <a:solidFill>
                  <a:prstClr val="white">
                    <a:lumMod val="65000"/>
                  </a:prstClr>
                </a:solidFill>
                <a:latin typeface="Eras Medium ITC" pitchFamily="34" charset="0"/>
                <a:ea typeface="BatangChe" pitchFamily="49" charset="-127"/>
                <a:cs typeface="Arial Unicode MS" charset="0"/>
              </a:rPr>
              <a:t>Filon</a:t>
            </a:r>
            <a:r>
              <a:rPr lang="it-IT" sz="1200" dirty="0">
                <a:solidFill>
                  <a:prstClr val="white">
                    <a:lumMod val="65000"/>
                  </a:prstClr>
                </a:solidFill>
                <a:latin typeface="Eras Medium ITC" pitchFamily="34" charset="0"/>
                <a:ea typeface="BatangChe" pitchFamily="49" charset="-127"/>
                <a:cs typeface="Arial Unicode MS" charset="0"/>
              </a:rPr>
              <a:t>,  Ambulatorio di Allergologia</a:t>
            </a:r>
          </a:p>
          <a:p>
            <a:pPr algn="ctr" defTabSz="449263"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prstClr val="white">
                    <a:lumMod val="65000"/>
                  </a:prstClr>
                </a:solidFill>
                <a:latin typeface="Eras Medium ITC" pitchFamily="34" charset="0"/>
                <a:ea typeface="BatangChe" pitchFamily="49" charset="-127"/>
                <a:cs typeface="Arial Unicode MS" charset="0"/>
              </a:rPr>
              <a:t>Unità Clinico Operativa di Medicina del Lavoro – Università di Trieste</a:t>
            </a:r>
          </a:p>
        </p:txBody>
      </p:sp>
      <p:pic>
        <p:nvPicPr>
          <p:cNvPr id="39939" name="Picture 7" descr="C:\Users\larese\Desktop\logo units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85738"/>
            <a:ext cx="1073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8425" y="185738"/>
            <a:ext cx="1066800" cy="10620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it-IT" dirty="0" smtClean="0">
                <a:solidFill>
                  <a:srgbClr val="FF0000"/>
                </a:solidFill>
              </a:rPr>
              <a:t>Esposizione cutanea</a:t>
            </a:r>
            <a:endParaRPr lang="en-US" dirty="0">
              <a:solidFill>
                <a:srgbClr val="FF0000"/>
              </a:solidFill>
            </a:endParaRPr>
          </a:p>
        </p:txBody>
      </p:sp>
      <p:pic>
        <p:nvPicPr>
          <p:cNvPr id="4" name="Content Placeholder 3"/>
          <p:cNvPicPr>
            <a:picLocks noGrp="1" noChangeAspect="1"/>
          </p:cNvPicPr>
          <p:nvPr>
            <p:ph sz="quarter" idx="1"/>
          </p:nvPr>
        </p:nvPicPr>
        <p:blipFill>
          <a:blip r:embed="rId5"/>
          <a:stretch>
            <a:fillRect/>
          </a:stretch>
        </p:blipFill>
        <p:spPr>
          <a:xfrm>
            <a:off x="1504537" y="168875"/>
            <a:ext cx="5992130" cy="2853985"/>
          </a:xfrm>
          <a:prstGeom prst="rect">
            <a:avLst/>
          </a:prstGeom>
        </p:spPr>
      </p:pic>
      <p:pic>
        <p:nvPicPr>
          <p:cNvPr id="5" name="Picture 4"/>
          <p:cNvPicPr>
            <a:picLocks noChangeAspect="1"/>
          </p:cNvPicPr>
          <p:nvPr/>
        </p:nvPicPr>
        <p:blipFill>
          <a:blip r:embed="rId6"/>
          <a:stretch>
            <a:fillRect/>
          </a:stretch>
        </p:blipFill>
        <p:spPr>
          <a:xfrm>
            <a:off x="301625" y="4434670"/>
            <a:ext cx="8315264" cy="656345"/>
          </a:xfrm>
          <a:prstGeom prst="rect">
            <a:avLst/>
          </a:prstGeom>
        </p:spPr>
      </p:pic>
      <p:sp>
        <p:nvSpPr>
          <p:cNvPr id="6" name="TextBox 5"/>
          <p:cNvSpPr txBox="1"/>
          <p:nvPr/>
        </p:nvSpPr>
        <p:spPr>
          <a:xfrm>
            <a:off x="765175" y="5517232"/>
            <a:ext cx="5849678" cy="369332"/>
          </a:xfrm>
          <a:prstGeom prst="rect">
            <a:avLst/>
          </a:prstGeom>
          <a:noFill/>
        </p:spPr>
        <p:txBody>
          <a:bodyPr wrap="none" rtlCol="0">
            <a:spAutoFit/>
          </a:bodyPr>
          <a:lstStyle/>
          <a:p>
            <a:r>
              <a:rPr lang="it-IT" dirty="0" smtClean="0"/>
              <a:t>RHT resting heart rate  CNT/F carbonnanotubes, fibers</a:t>
            </a:r>
            <a:endParaRPr lang="en-US" dirty="0"/>
          </a:p>
        </p:txBody>
      </p:sp>
      <p:sp>
        <p:nvSpPr>
          <p:cNvPr id="7" name="TextBox 6"/>
          <p:cNvSpPr txBox="1"/>
          <p:nvPr/>
        </p:nvSpPr>
        <p:spPr>
          <a:xfrm>
            <a:off x="5292080" y="3269618"/>
            <a:ext cx="1620957" cy="369332"/>
          </a:xfrm>
          <a:prstGeom prst="rect">
            <a:avLst/>
          </a:prstGeom>
          <a:noFill/>
        </p:spPr>
        <p:txBody>
          <a:bodyPr wrap="none" rtlCol="0">
            <a:spAutoFit/>
          </a:bodyPr>
          <a:lstStyle/>
          <a:p>
            <a:r>
              <a:rPr lang="it-IT" dirty="0" smtClean="0"/>
              <a:t>108 lavoratori</a:t>
            </a:r>
            <a:endParaRPr lang="en-US" dirty="0"/>
          </a:p>
        </p:txBody>
      </p:sp>
    </p:spTree>
    <p:extLst>
      <p:ext uri="{BB962C8B-B14F-4D97-AF65-F5344CB8AC3E}">
        <p14:creationId xmlns:p14="http://schemas.microsoft.com/office/powerpoint/2010/main" val="32082727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07950" y="6021388"/>
            <a:ext cx="8856663" cy="587375"/>
          </a:xfrm>
          <a:prstGeom prst="rect">
            <a:avLst/>
          </a:prstGeom>
          <a:solidFill>
            <a:schemeClr val="bg1"/>
          </a:solidFill>
          <a:ln>
            <a:noFill/>
          </a:ln>
        </p:spPr>
        <p:txBody>
          <a:bodyPr lIns="90000" tIns="45000" rIns="90000" bIns="45000"/>
          <a:lstStyle/>
          <a:p>
            <a:pPr algn="ctr" defTabSz="449263"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prstClr val="white">
                    <a:lumMod val="65000"/>
                  </a:prstClr>
                </a:solidFill>
                <a:latin typeface="Eras Medium ITC" pitchFamily="34" charset="0"/>
                <a:ea typeface="BatangChe" pitchFamily="49" charset="-127"/>
                <a:cs typeface="Arial Unicode MS" charset="0"/>
              </a:rPr>
              <a:t>Francesca </a:t>
            </a:r>
            <a:r>
              <a:rPr lang="it-IT" sz="1200" dirty="0" err="1">
                <a:solidFill>
                  <a:prstClr val="white">
                    <a:lumMod val="65000"/>
                  </a:prstClr>
                </a:solidFill>
                <a:latin typeface="Eras Medium ITC" pitchFamily="34" charset="0"/>
                <a:ea typeface="BatangChe" pitchFamily="49" charset="-127"/>
                <a:cs typeface="Arial Unicode MS" charset="0"/>
              </a:rPr>
              <a:t>Larese</a:t>
            </a:r>
            <a:r>
              <a:rPr lang="it-IT" sz="1200" dirty="0">
                <a:solidFill>
                  <a:prstClr val="white">
                    <a:lumMod val="65000"/>
                  </a:prstClr>
                </a:solidFill>
                <a:latin typeface="Eras Medium ITC" pitchFamily="34" charset="0"/>
                <a:ea typeface="BatangChe" pitchFamily="49" charset="-127"/>
                <a:cs typeface="Arial Unicode MS" charset="0"/>
              </a:rPr>
              <a:t> </a:t>
            </a:r>
            <a:r>
              <a:rPr lang="it-IT" sz="1200" dirty="0" err="1">
                <a:solidFill>
                  <a:prstClr val="white">
                    <a:lumMod val="65000"/>
                  </a:prstClr>
                </a:solidFill>
                <a:latin typeface="Eras Medium ITC" pitchFamily="34" charset="0"/>
                <a:ea typeface="BatangChe" pitchFamily="49" charset="-127"/>
                <a:cs typeface="Arial Unicode MS" charset="0"/>
              </a:rPr>
              <a:t>Filon</a:t>
            </a:r>
            <a:r>
              <a:rPr lang="it-IT" sz="1200" dirty="0">
                <a:solidFill>
                  <a:prstClr val="white">
                    <a:lumMod val="65000"/>
                  </a:prstClr>
                </a:solidFill>
                <a:latin typeface="Eras Medium ITC" pitchFamily="34" charset="0"/>
                <a:ea typeface="BatangChe" pitchFamily="49" charset="-127"/>
                <a:cs typeface="Arial Unicode MS" charset="0"/>
              </a:rPr>
              <a:t>,  Ambulatorio di Allergologia</a:t>
            </a:r>
          </a:p>
          <a:p>
            <a:pPr algn="ctr" defTabSz="449263"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prstClr val="white">
                    <a:lumMod val="65000"/>
                  </a:prstClr>
                </a:solidFill>
                <a:latin typeface="Eras Medium ITC" pitchFamily="34" charset="0"/>
                <a:ea typeface="BatangChe" pitchFamily="49" charset="-127"/>
                <a:cs typeface="Arial Unicode MS" charset="0"/>
              </a:rPr>
              <a:t>Unità Clinico Operativa di Medicina del Lavoro – Università di Trieste</a:t>
            </a:r>
          </a:p>
        </p:txBody>
      </p:sp>
      <p:pic>
        <p:nvPicPr>
          <p:cNvPr id="39939" name="Picture 7" descr="C:\Users\larese\Desktop\logo units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85738"/>
            <a:ext cx="1073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8425" y="185738"/>
            <a:ext cx="1066800" cy="10620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it-IT" dirty="0" smtClean="0">
                <a:solidFill>
                  <a:srgbClr val="FF0000"/>
                </a:solidFill>
              </a:rPr>
              <a:t>Esposizione cutanea</a:t>
            </a:r>
            <a:endParaRPr lang="en-US" dirty="0">
              <a:solidFill>
                <a:srgbClr val="FF0000"/>
              </a:solidFill>
            </a:endParaRPr>
          </a:p>
        </p:txBody>
      </p:sp>
      <p:pic>
        <p:nvPicPr>
          <p:cNvPr id="4" name="Content Placeholder 3"/>
          <p:cNvPicPr>
            <a:picLocks noGrp="1" noChangeAspect="1"/>
          </p:cNvPicPr>
          <p:nvPr>
            <p:ph sz="quarter" idx="1"/>
          </p:nvPr>
        </p:nvPicPr>
        <p:blipFill>
          <a:blip r:embed="rId5"/>
          <a:stretch>
            <a:fillRect/>
          </a:stretch>
        </p:blipFill>
        <p:spPr>
          <a:xfrm>
            <a:off x="1504537" y="168875"/>
            <a:ext cx="5992130" cy="2853985"/>
          </a:xfrm>
          <a:prstGeom prst="rect">
            <a:avLst/>
          </a:prstGeom>
        </p:spPr>
      </p:pic>
      <p:sp>
        <p:nvSpPr>
          <p:cNvPr id="6" name="TextBox 5"/>
          <p:cNvSpPr txBox="1"/>
          <p:nvPr/>
        </p:nvSpPr>
        <p:spPr>
          <a:xfrm>
            <a:off x="765175" y="5517232"/>
            <a:ext cx="5849678" cy="369332"/>
          </a:xfrm>
          <a:prstGeom prst="rect">
            <a:avLst/>
          </a:prstGeom>
          <a:noFill/>
        </p:spPr>
        <p:txBody>
          <a:bodyPr wrap="none" rtlCol="0">
            <a:spAutoFit/>
          </a:bodyPr>
          <a:lstStyle/>
          <a:p>
            <a:r>
              <a:rPr lang="it-IT" dirty="0" smtClean="0"/>
              <a:t>RHT resting heart rate  CNT/F carbonnanotubes, fibers</a:t>
            </a:r>
            <a:endParaRPr lang="en-US" dirty="0"/>
          </a:p>
        </p:txBody>
      </p:sp>
      <p:pic>
        <p:nvPicPr>
          <p:cNvPr id="3" name="Picture 2"/>
          <p:cNvPicPr>
            <a:picLocks noChangeAspect="1"/>
          </p:cNvPicPr>
          <p:nvPr/>
        </p:nvPicPr>
        <p:blipFill>
          <a:blip r:embed="rId6"/>
          <a:stretch>
            <a:fillRect/>
          </a:stretch>
        </p:blipFill>
        <p:spPr>
          <a:xfrm>
            <a:off x="1489336" y="3207280"/>
            <a:ext cx="5930355" cy="2629688"/>
          </a:xfrm>
          <a:prstGeom prst="rect">
            <a:avLst/>
          </a:prstGeom>
        </p:spPr>
      </p:pic>
    </p:spTree>
    <p:extLst>
      <p:ext uri="{BB962C8B-B14F-4D97-AF65-F5344CB8AC3E}">
        <p14:creationId xmlns:p14="http://schemas.microsoft.com/office/powerpoint/2010/main" val="29273117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07950" y="6021388"/>
            <a:ext cx="8856663" cy="587375"/>
          </a:xfrm>
          <a:prstGeom prst="rect">
            <a:avLst/>
          </a:prstGeom>
          <a:solidFill>
            <a:schemeClr val="bg1"/>
          </a:solidFill>
          <a:ln>
            <a:noFill/>
          </a:ln>
        </p:spPr>
        <p:txBody>
          <a:bodyPr lIns="90000" tIns="45000" rIns="90000" bIns="45000"/>
          <a:lstStyle/>
          <a:p>
            <a:pPr algn="ctr" defTabSz="449263"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prstClr val="white">
                    <a:lumMod val="65000"/>
                  </a:prstClr>
                </a:solidFill>
                <a:latin typeface="Eras Medium ITC" pitchFamily="34" charset="0"/>
                <a:ea typeface="BatangChe" pitchFamily="49" charset="-127"/>
                <a:cs typeface="Arial Unicode MS" charset="0"/>
              </a:rPr>
              <a:t>Francesca </a:t>
            </a:r>
            <a:r>
              <a:rPr lang="it-IT" sz="1200" dirty="0" err="1">
                <a:solidFill>
                  <a:prstClr val="white">
                    <a:lumMod val="65000"/>
                  </a:prstClr>
                </a:solidFill>
                <a:latin typeface="Eras Medium ITC" pitchFamily="34" charset="0"/>
                <a:ea typeface="BatangChe" pitchFamily="49" charset="-127"/>
                <a:cs typeface="Arial Unicode MS" charset="0"/>
              </a:rPr>
              <a:t>Larese</a:t>
            </a:r>
            <a:r>
              <a:rPr lang="it-IT" sz="1200" dirty="0">
                <a:solidFill>
                  <a:prstClr val="white">
                    <a:lumMod val="65000"/>
                  </a:prstClr>
                </a:solidFill>
                <a:latin typeface="Eras Medium ITC" pitchFamily="34" charset="0"/>
                <a:ea typeface="BatangChe" pitchFamily="49" charset="-127"/>
                <a:cs typeface="Arial Unicode MS" charset="0"/>
              </a:rPr>
              <a:t> </a:t>
            </a:r>
            <a:r>
              <a:rPr lang="it-IT" sz="1200" dirty="0" err="1">
                <a:solidFill>
                  <a:prstClr val="white">
                    <a:lumMod val="65000"/>
                  </a:prstClr>
                </a:solidFill>
                <a:latin typeface="Eras Medium ITC" pitchFamily="34" charset="0"/>
                <a:ea typeface="BatangChe" pitchFamily="49" charset="-127"/>
                <a:cs typeface="Arial Unicode MS" charset="0"/>
              </a:rPr>
              <a:t>Filon</a:t>
            </a:r>
            <a:r>
              <a:rPr lang="it-IT" sz="1200" dirty="0">
                <a:solidFill>
                  <a:prstClr val="white">
                    <a:lumMod val="65000"/>
                  </a:prstClr>
                </a:solidFill>
                <a:latin typeface="Eras Medium ITC" pitchFamily="34" charset="0"/>
                <a:ea typeface="BatangChe" pitchFamily="49" charset="-127"/>
                <a:cs typeface="Arial Unicode MS" charset="0"/>
              </a:rPr>
              <a:t>,  Ambulatorio di Allergologia</a:t>
            </a:r>
          </a:p>
          <a:p>
            <a:pPr algn="ctr" defTabSz="449263"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prstClr val="white">
                    <a:lumMod val="65000"/>
                  </a:prstClr>
                </a:solidFill>
                <a:latin typeface="Eras Medium ITC" pitchFamily="34" charset="0"/>
                <a:ea typeface="BatangChe" pitchFamily="49" charset="-127"/>
                <a:cs typeface="Arial Unicode MS" charset="0"/>
              </a:rPr>
              <a:t>Unità Clinico Operativa di Medicina del Lavoro – Università di Trieste</a:t>
            </a:r>
          </a:p>
        </p:txBody>
      </p:sp>
      <p:pic>
        <p:nvPicPr>
          <p:cNvPr id="39939" name="Picture 7" descr="C:\Users\larese\Desktop\logo units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85738"/>
            <a:ext cx="1073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8425" y="185738"/>
            <a:ext cx="1066800" cy="10620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it-IT" dirty="0" smtClean="0">
                <a:solidFill>
                  <a:srgbClr val="FF0000"/>
                </a:solidFill>
              </a:rPr>
              <a:t> </a:t>
            </a:r>
            <a:endParaRPr lang="en-US" dirty="0">
              <a:solidFill>
                <a:srgbClr val="FF0000"/>
              </a:solidFill>
            </a:endParaRPr>
          </a:p>
        </p:txBody>
      </p:sp>
      <p:sp>
        <p:nvSpPr>
          <p:cNvPr id="5" name="Content Placeholder 4"/>
          <p:cNvSpPr>
            <a:spLocks noGrp="1"/>
          </p:cNvSpPr>
          <p:nvPr>
            <p:ph sz="quarter" idx="1"/>
          </p:nvPr>
        </p:nvSpPr>
        <p:spPr>
          <a:xfrm>
            <a:off x="460693" y="1517586"/>
            <a:ext cx="8503920" cy="4494340"/>
          </a:xfrm>
        </p:spPr>
        <p:txBody>
          <a:bodyPr/>
          <a:lstStyle/>
          <a:p>
            <a:pPr marL="0" indent="0">
              <a:buNone/>
            </a:pPr>
            <a:r>
              <a:rPr lang="en-US" b="1" dirty="0" smtClean="0"/>
              <a:t>Pulmonary </a:t>
            </a:r>
            <a:r>
              <a:rPr lang="en-US" b="1" dirty="0" err="1"/>
              <a:t>hypofunction</a:t>
            </a:r>
            <a:r>
              <a:rPr lang="en-US" b="1" dirty="0"/>
              <a:t> due to calcium carbonate nanomaterial exposure in occupational workers: a cross-sectional study.</a:t>
            </a:r>
          </a:p>
          <a:p>
            <a:pPr marL="0" indent="0">
              <a:buNone/>
            </a:pPr>
            <a:r>
              <a:rPr lang="en-US" u="sng" dirty="0"/>
              <a:t>Li </a:t>
            </a:r>
            <a:r>
              <a:rPr lang="en-US" u="sng" dirty="0" smtClean="0"/>
              <a:t>G. et al. </a:t>
            </a:r>
            <a:r>
              <a:rPr lang="en-US" u="sng" dirty="0">
                <a:hlinkClick r:id="rId5" tooltip="Nanotoxicology."/>
              </a:rPr>
              <a:t>Nanotoxicology.</a:t>
            </a:r>
            <a:r>
              <a:rPr lang="en-US" dirty="0"/>
              <a:t> 2018 Aug;12(6):</a:t>
            </a:r>
            <a:r>
              <a:rPr lang="en-US" dirty="0" smtClean="0"/>
              <a:t>571-585</a:t>
            </a:r>
          </a:p>
          <a:p>
            <a:pPr marL="0" indent="0">
              <a:buNone/>
            </a:pPr>
            <a:endParaRPr lang="en-US" dirty="0" smtClean="0"/>
          </a:p>
          <a:p>
            <a:r>
              <a:rPr lang="it-IT" dirty="0" smtClean="0"/>
              <a:t>28 lavoratori esposti vs non esposti</a:t>
            </a:r>
          </a:p>
          <a:p>
            <a:r>
              <a:rPr lang="it-IT" dirty="0" smtClean="0"/>
              <a:t>Diminuzione dei parametri spirometrici negli esposti ma non correlati al livello dell’esposizione</a:t>
            </a:r>
            <a:endParaRPr lang="en-US" dirty="0"/>
          </a:p>
        </p:txBody>
      </p:sp>
    </p:spTree>
    <p:extLst>
      <p:ext uri="{BB962C8B-B14F-4D97-AF65-F5344CB8AC3E}">
        <p14:creationId xmlns:p14="http://schemas.microsoft.com/office/powerpoint/2010/main" val="27332416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07950" y="6021388"/>
            <a:ext cx="8856663" cy="587375"/>
          </a:xfrm>
          <a:prstGeom prst="rect">
            <a:avLst/>
          </a:prstGeom>
          <a:solidFill>
            <a:schemeClr val="bg1"/>
          </a:solidFill>
          <a:ln>
            <a:noFill/>
          </a:ln>
        </p:spPr>
        <p:txBody>
          <a:bodyPr lIns="90000" tIns="45000" rIns="90000" bIns="45000"/>
          <a:lstStyle/>
          <a:p>
            <a:pPr algn="ctr" defTabSz="449263"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prstClr val="white">
                    <a:lumMod val="65000"/>
                  </a:prstClr>
                </a:solidFill>
                <a:latin typeface="Eras Medium ITC" pitchFamily="34" charset="0"/>
                <a:ea typeface="BatangChe" pitchFamily="49" charset="-127"/>
                <a:cs typeface="Arial Unicode MS" charset="0"/>
              </a:rPr>
              <a:t>Francesca </a:t>
            </a:r>
            <a:r>
              <a:rPr lang="it-IT" sz="1200" dirty="0" err="1">
                <a:solidFill>
                  <a:prstClr val="white">
                    <a:lumMod val="65000"/>
                  </a:prstClr>
                </a:solidFill>
                <a:latin typeface="Eras Medium ITC" pitchFamily="34" charset="0"/>
                <a:ea typeface="BatangChe" pitchFamily="49" charset="-127"/>
                <a:cs typeface="Arial Unicode MS" charset="0"/>
              </a:rPr>
              <a:t>Larese</a:t>
            </a:r>
            <a:r>
              <a:rPr lang="it-IT" sz="1200" dirty="0">
                <a:solidFill>
                  <a:prstClr val="white">
                    <a:lumMod val="65000"/>
                  </a:prstClr>
                </a:solidFill>
                <a:latin typeface="Eras Medium ITC" pitchFamily="34" charset="0"/>
                <a:ea typeface="BatangChe" pitchFamily="49" charset="-127"/>
                <a:cs typeface="Arial Unicode MS" charset="0"/>
              </a:rPr>
              <a:t> </a:t>
            </a:r>
            <a:r>
              <a:rPr lang="it-IT" sz="1200" dirty="0" err="1">
                <a:solidFill>
                  <a:prstClr val="white">
                    <a:lumMod val="65000"/>
                  </a:prstClr>
                </a:solidFill>
                <a:latin typeface="Eras Medium ITC" pitchFamily="34" charset="0"/>
                <a:ea typeface="BatangChe" pitchFamily="49" charset="-127"/>
                <a:cs typeface="Arial Unicode MS" charset="0"/>
              </a:rPr>
              <a:t>Filon</a:t>
            </a:r>
            <a:r>
              <a:rPr lang="it-IT" sz="1200" dirty="0">
                <a:solidFill>
                  <a:prstClr val="white">
                    <a:lumMod val="65000"/>
                  </a:prstClr>
                </a:solidFill>
                <a:latin typeface="Eras Medium ITC" pitchFamily="34" charset="0"/>
                <a:ea typeface="BatangChe" pitchFamily="49" charset="-127"/>
                <a:cs typeface="Arial Unicode MS" charset="0"/>
              </a:rPr>
              <a:t>,  Ambulatorio di Allergologia</a:t>
            </a:r>
          </a:p>
          <a:p>
            <a:pPr algn="ctr" defTabSz="449263"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prstClr val="white">
                    <a:lumMod val="65000"/>
                  </a:prstClr>
                </a:solidFill>
                <a:latin typeface="Eras Medium ITC" pitchFamily="34" charset="0"/>
                <a:ea typeface="BatangChe" pitchFamily="49" charset="-127"/>
                <a:cs typeface="Arial Unicode MS" charset="0"/>
              </a:rPr>
              <a:t>Unità Clinico Operativa di Medicina del Lavoro – Università di Trieste</a:t>
            </a:r>
          </a:p>
        </p:txBody>
      </p:sp>
      <p:pic>
        <p:nvPicPr>
          <p:cNvPr id="39939" name="Picture 7" descr="C:\Users\larese\Desktop\logo units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85738"/>
            <a:ext cx="1073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8425" y="185738"/>
            <a:ext cx="1066800" cy="10620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it-IT" dirty="0" smtClean="0">
                <a:solidFill>
                  <a:srgbClr val="FF0000"/>
                </a:solidFill>
              </a:rPr>
              <a:t>Rischi per la salute umana</a:t>
            </a:r>
            <a:endParaRPr lang="en-US" dirty="0">
              <a:solidFill>
                <a:srgbClr val="FF0000"/>
              </a:solidFill>
            </a:endParaRPr>
          </a:p>
        </p:txBody>
      </p:sp>
      <p:pic>
        <p:nvPicPr>
          <p:cNvPr id="6" name="Content Placeholder 5"/>
          <p:cNvPicPr>
            <a:picLocks noGrp="1" noChangeAspect="1"/>
          </p:cNvPicPr>
          <p:nvPr>
            <p:ph sz="quarter" idx="1"/>
          </p:nvPr>
        </p:nvPicPr>
        <p:blipFill>
          <a:blip r:embed="rId5"/>
          <a:stretch>
            <a:fillRect/>
          </a:stretch>
        </p:blipFill>
        <p:spPr>
          <a:xfrm>
            <a:off x="301625" y="1027900"/>
            <a:ext cx="8662987" cy="5071275"/>
          </a:xfrm>
          <a:prstGeom prst="rect">
            <a:avLst/>
          </a:prstGeom>
        </p:spPr>
      </p:pic>
    </p:spTree>
    <p:extLst>
      <p:ext uri="{BB962C8B-B14F-4D97-AF65-F5344CB8AC3E}">
        <p14:creationId xmlns:p14="http://schemas.microsoft.com/office/powerpoint/2010/main" val="33495847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07950" y="6021388"/>
            <a:ext cx="8856663" cy="587375"/>
          </a:xfrm>
          <a:prstGeom prst="rect">
            <a:avLst/>
          </a:prstGeom>
          <a:solidFill>
            <a:schemeClr val="bg1"/>
          </a:solidFill>
          <a:ln>
            <a:noFill/>
          </a:ln>
        </p:spPr>
        <p:txBody>
          <a:bodyPr lIns="90000" tIns="45000" rIns="90000" bIns="45000"/>
          <a:lstStyle/>
          <a:p>
            <a:pPr algn="ctr" defTabSz="449263"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prstClr val="white">
                    <a:lumMod val="65000"/>
                  </a:prstClr>
                </a:solidFill>
                <a:latin typeface="Eras Medium ITC" pitchFamily="34" charset="0"/>
                <a:ea typeface="BatangChe" pitchFamily="49" charset="-127"/>
                <a:cs typeface="Arial Unicode MS" charset="0"/>
              </a:rPr>
              <a:t>Francesca </a:t>
            </a:r>
            <a:r>
              <a:rPr lang="it-IT" sz="1200" dirty="0" err="1">
                <a:solidFill>
                  <a:prstClr val="white">
                    <a:lumMod val="65000"/>
                  </a:prstClr>
                </a:solidFill>
                <a:latin typeface="Eras Medium ITC" pitchFamily="34" charset="0"/>
                <a:ea typeface="BatangChe" pitchFamily="49" charset="-127"/>
                <a:cs typeface="Arial Unicode MS" charset="0"/>
              </a:rPr>
              <a:t>Larese</a:t>
            </a:r>
            <a:r>
              <a:rPr lang="it-IT" sz="1200" dirty="0">
                <a:solidFill>
                  <a:prstClr val="white">
                    <a:lumMod val="65000"/>
                  </a:prstClr>
                </a:solidFill>
                <a:latin typeface="Eras Medium ITC" pitchFamily="34" charset="0"/>
                <a:ea typeface="BatangChe" pitchFamily="49" charset="-127"/>
                <a:cs typeface="Arial Unicode MS" charset="0"/>
              </a:rPr>
              <a:t> </a:t>
            </a:r>
            <a:r>
              <a:rPr lang="it-IT" sz="1200" dirty="0" err="1">
                <a:solidFill>
                  <a:prstClr val="white">
                    <a:lumMod val="65000"/>
                  </a:prstClr>
                </a:solidFill>
                <a:latin typeface="Eras Medium ITC" pitchFamily="34" charset="0"/>
                <a:ea typeface="BatangChe" pitchFamily="49" charset="-127"/>
                <a:cs typeface="Arial Unicode MS" charset="0"/>
              </a:rPr>
              <a:t>Filon</a:t>
            </a:r>
            <a:r>
              <a:rPr lang="it-IT" sz="1200" dirty="0">
                <a:solidFill>
                  <a:prstClr val="white">
                    <a:lumMod val="65000"/>
                  </a:prstClr>
                </a:solidFill>
                <a:latin typeface="Eras Medium ITC" pitchFamily="34" charset="0"/>
                <a:ea typeface="BatangChe" pitchFamily="49" charset="-127"/>
                <a:cs typeface="Arial Unicode MS" charset="0"/>
              </a:rPr>
              <a:t>,  Ambulatorio di Allergologia</a:t>
            </a:r>
          </a:p>
          <a:p>
            <a:pPr algn="ctr" defTabSz="449263"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prstClr val="white">
                    <a:lumMod val="65000"/>
                  </a:prstClr>
                </a:solidFill>
                <a:latin typeface="Eras Medium ITC" pitchFamily="34" charset="0"/>
                <a:ea typeface="BatangChe" pitchFamily="49" charset="-127"/>
                <a:cs typeface="Arial Unicode MS" charset="0"/>
              </a:rPr>
              <a:t>Unità Clinico Operativa di Medicina del Lavoro – Università di Trieste</a:t>
            </a:r>
          </a:p>
        </p:txBody>
      </p:sp>
      <p:pic>
        <p:nvPicPr>
          <p:cNvPr id="39939" name="Picture 7" descr="C:\Users\larese\Desktop\logo units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85738"/>
            <a:ext cx="1073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8425" y="185738"/>
            <a:ext cx="1066800" cy="10620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it-IT" dirty="0" smtClean="0">
                <a:solidFill>
                  <a:srgbClr val="FF0000"/>
                </a:solidFill>
              </a:rPr>
              <a:t> </a:t>
            </a:r>
            <a:endParaRPr lang="en-US" dirty="0">
              <a:solidFill>
                <a:srgbClr val="FF0000"/>
              </a:solidFill>
            </a:endParaRPr>
          </a:p>
        </p:txBody>
      </p:sp>
      <p:pic>
        <p:nvPicPr>
          <p:cNvPr id="4" name="Content Placeholder 3"/>
          <p:cNvPicPr>
            <a:picLocks noGrp="1" noChangeAspect="1"/>
          </p:cNvPicPr>
          <p:nvPr>
            <p:ph sz="quarter" idx="1"/>
          </p:nvPr>
        </p:nvPicPr>
        <p:blipFill>
          <a:blip r:embed="rId5"/>
          <a:stretch>
            <a:fillRect/>
          </a:stretch>
        </p:blipFill>
        <p:spPr>
          <a:xfrm>
            <a:off x="1324883" y="85685"/>
            <a:ext cx="6149553" cy="2324179"/>
          </a:xfrm>
          <a:prstGeom prst="rect">
            <a:avLst/>
          </a:prstGeom>
        </p:spPr>
      </p:pic>
      <p:pic>
        <p:nvPicPr>
          <p:cNvPr id="6" name="Picture 5"/>
          <p:cNvPicPr>
            <a:picLocks noChangeAspect="1"/>
          </p:cNvPicPr>
          <p:nvPr/>
        </p:nvPicPr>
        <p:blipFill>
          <a:blip r:embed="rId6"/>
          <a:stretch>
            <a:fillRect/>
          </a:stretch>
        </p:blipFill>
        <p:spPr>
          <a:xfrm>
            <a:off x="683807" y="2605288"/>
            <a:ext cx="7632609" cy="3392479"/>
          </a:xfrm>
          <a:prstGeom prst="rect">
            <a:avLst/>
          </a:prstGeom>
        </p:spPr>
      </p:pic>
      <p:cxnSp>
        <p:nvCxnSpPr>
          <p:cNvPr id="8" name="Straight Connector 7"/>
          <p:cNvCxnSpPr/>
          <p:nvPr/>
        </p:nvCxnSpPr>
        <p:spPr>
          <a:xfrm>
            <a:off x="2123728" y="5661248"/>
            <a:ext cx="58326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1313" y="5997767"/>
            <a:ext cx="58326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67744" y="4005064"/>
            <a:ext cx="583264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27584" y="4509120"/>
            <a:ext cx="712879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27584" y="4797152"/>
            <a:ext cx="748883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27584" y="5013176"/>
            <a:ext cx="712879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718425" y="2204864"/>
            <a:ext cx="917239" cy="369332"/>
          </a:xfrm>
          <a:prstGeom prst="rect">
            <a:avLst/>
          </a:prstGeom>
          <a:noFill/>
        </p:spPr>
        <p:txBody>
          <a:bodyPr wrap="none" rtlCol="0">
            <a:spAutoFit/>
          </a:bodyPr>
          <a:lstStyle/>
          <a:p>
            <a:r>
              <a:rPr lang="it-IT" dirty="0" smtClean="0"/>
              <a:t>108 lav</a:t>
            </a:r>
            <a:endParaRPr lang="en-US" dirty="0"/>
          </a:p>
        </p:txBody>
      </p:sp>
    </p:spTree>
    <p:extLst>
      <p:ext uri="{BB962C8B-B14F-4D97-AF65-F5344CB8AC3E}">
        <p14:creationId xmlns:p14="http://schemas.microsoft.com/office/powerpoint/2010/main" val="8434164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07950" y="6021388"/>
            <a:ext cx="8856663" cy="587375"/>
          </a:xfrm>
          <a:prstGeom prst="rect">
            <a:avLst/>
          </a:prstGeom>
          <a:solidFill>
            <a:schemeClr val="bg1"/>
          </a:solidFill>
          <a:ln>
            <a:noFill/>
          </a:ln>
        </p:spPr>
        <p:txBody>
          <a:bodyPr lIns="90000" tIns="45000" rIns="90000" bIns="45000"/>
          <a:lstStyle/>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Francesca </a:t>
            </a:r>
            <a:r>
              <a:rPr lang="it-IT" sz="1200" dirty="0" err="1">
                <a:solidFill>
                  <a:schemeClr val="bg1">
                    <a:lumMod val="65000"/>
                  </a:schemeClr>
                </a:solidFill>
                <a:latin typeface="Eras Medium ITC" pitchFamily="34" charset="0"/>
                <a:ea typeface="BatangChe" pitchFamily="49" charset="-127"/>
              </a:rPr>
              <a:t>Larese</a:t>
            </a:r>
            <a:r>
              <a:rPr lang="it-IT" sz="1200" dirty="0">
                <a:solidFill>
                  <a:schemeClr val="bg1">
                    <a:lumMod val="65000"/>
                  </a:schemeClr>
                </a:solidFill>
                <a:latin typeface="Eras Medium ITC" pitchFamily="34" charset="0"/>
                <a:ea typeface="BatangChe" pitchFamily="49" charset="-127"/>
              </a:rPr>
              <a:t> </a:t>
            </a:r>
            <a:r>
              <a:rPr lang="it-IT" sz="1200" dirty="0" err="1">
                <a:solidFill>
                  <a:schemeClr val="bg1">
                    <a:lumMod val="65000"/>
                  </a:schemeClr>
                </a:solidFill>
                <a:latin typeface="Eras Medium ITC" pitchFamily="34" charset="0"/>
                <a:ea typeface="BatangChe" pitchFamily="49" charset="-127"/>
              </a:rPr>
              <a:t>Filon</a:t>
            </a:r>
            <a:r>
              <a:rPr lang="it-IT" sz="1200" dirty="0">
                <a:solidFill>
                  <a:schemeClr val="bg1">
                    <a:lumMod val="65000"/>
                  </a:schemeClr>
                </a:solidFill>
                <a:latin typeface="Eras Medium ITC" pitchFamily="34" charset="0"/>
                <a:ea typeface="BatangChe" pitchFamily="49" charset="-127"/>
              </a:rPr>
              <a:t>,  Ambulatorio di Allergologia</a:t>
            </a:r>
          </a:p>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Unità Clinico Operativa di Medicina del Lavoro – Università di Trieste</a:t>
            </a:r>
          </a:p>
        </p:txBody>
      </p:sp>
      <p:pic>
        <p:nvPicPr>
          <p:cNvPr id="102403" name="Picture 7" descr="C:\Users\larese\Desktop\logo units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5738"/>
            <a:ext cx="1073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8425" y="185738"/>
            <a:ext cx="10668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5" name="Title 1"/>
          <p:cNvSpPr>
            <a:spLocks noGrp="1"/>
          </p:cNvSpPr>
          <p:nvPr>
            <p:ph type="title"/>
          </p:nvPr>
        </p:nvSpPr>
        <p:spPr>
          <a:xfrm>
            <a:off x="1403350" y="274638"/>
            <a:ext cx="6264275" cy="742695"/>
          </a:xfrm>
        </p:spPr>
        <p:txBody>
          <a:bodyPr/>
          <a:lstStyle/>
          <a:p>
            <a:pPr algn="ctr"/>
            <a:r>
              <a:rPr lang="it-IT" altLang="it-IT" dirty="0" smtClean="0">
                <a:solidFill>
                  <a:srgbClr val="FF0000"/>
                </a:solidFill>
              </a:rPr>
              <a:t>Metal NPs </a:t>
            </a:r>
          </a:p>
        </p:txBody>
      </p:sp>
      <p:sp>
        <p:nvSpPr>
          <p:cNvPr id="3" name="Content Placeholder 2"/>
          <p:cNvSpPr>
            <a:spLocks noGrp="1"/>
          </p:cNvSpPr>
          <p:nvPr>
            <p:ph idx="1"/>
          </p:nvPr>
        </p:nvSpPr>
        <p:spPr/>
        <p:txBody>
          <a:bodyPr/>
          <a:lstStyle/>
          <a:p>
            <a:pPr>
              <a:defRPr/>
            </a:pPr>
            <a:r>
              <a:rPr lang="en-US" sz="2400" dirty="0"/>
              <a:t>Metal NPs can be dangerous for the release of toxic or sensitizing metals.  Philips et al. in 2010 reported a case of a young man that died from adult </a:t>
            </a:r>
            <a:r>
              <a:rPr lang="en-US" sz="2400" b="1" dirty="0">
                <a:solidFill>
                  <a:srgbClr val="FF0000"/>
                </a:solidFill>
              </a:rPr>
              <a:t>respiratory distress syndrome 13 days after exposure to nickel NPs sprayed onto </a:t>
            </a:r>
            <a:r>
              <a:rPr lang="en-US" sz="2400" dirty="0"/>
              <a:t>bushes for turbine bearings. </a:t>
            </a:r>
            <a:endParaRPr lang="en-US" sz="2400" dirty="0" smtClean="0"/>
          </a:p>
          <a:p>
            <a:pPr marL="0" indent="0">
              <a:buNone/>
              <a:defRPr/>
            </a:pPr>
            <a:endParaRPr lang="en-US" sz="2400" dirty="0" smtClean="0"/>
          </a:p>
          <a:p>
            <a:pPr>
              <a:defRPr/>
            </a:pPr>
            <a:r>
              <a:rPr lang="en-US" sz="2400" dirty="0" err="1"/>
              <a:t>Journeay</a:t>
            </a:r>
            <a:r>
              <a:rPr lang="en-US" sz="2400" dirty="0"/>
              <a:t> &amp; Goldman (2014) reported a case of a woman that developed </a:t>
            </a:r>
            <a:r>
              <a:rPr lang="en-US" sz="2400" b="1" dirty="0">
                <a:solidFill>
                  <a:srgbClr val="FF0000"/>
                </a:solidFill>
              </a:rPr>
              <a:t>dermatitis and respiratory symptoms after the exposure to </a:t>
            </a:r>
            <a:r>
              <a:rPr lang="en-US" sz="2400" b="1" dirty="0" err="1">
                <a:solidFill>
                  <a:srgbClr val="FF0000"/>
                </a:solidFill>
              </a:rPr>
              <a:t>NiNPs</a:t>
            </a:r>
            <a:r>
              <a:rPr lang="en-US" sz="2400" b="1" dirty="0">
                <a:solidFill>
                  <a:srgbClr val="FF0000"/>
                </a:solidFill>
              </a:rPr>
              <a:t> without protection to prepare a </a:t>
            </a:r>
            <a:r>
              <a:rPr lang="en-US" sz="2400" dirty="0"/>
              <a:t>formulation.</a:t>
            </a:r>
            <a:endParaRPr lang="it-IT" sz="2400" dirty="0"/>
          </a:p>
          <a:p>
            <a:pPr marL="0" indent="0">
              <a:buFont typeface="Times New Roman" panose="02020603050405020304" pitchFamily="18" charset="0"/>
              <a:buNone/>
              <a:defRPr/>
            </a:pPr>
            <a:endParaRPr lang="it-IT" sz="2400" dirty="0"/>
          </a:p>
        </p:txBody>
      </p:sp>
    </p:spTree>
    <p:extLst>
      <p:ext uri="{BB962C8B-B14F-4D97-AF65-F5344CB8AC3E}">
        <p14:creationId xmlns:p14="http://schemas.microsoft.com/office/powerpoint/2010/main" val="25624429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07950" y="6021388"/>
            <a:ext cx="8856663" cy="587375"/>
          </a:xfrm>
          <a:prstGeom prst="rect">
            <a:avLst/>
          </a:prstGeom>
          <a:solidFill>
            <a:schemeClr val="bg1"/>
          </a:solidFill>
          <a:ln>
            <a:noFill/>
          </a:ln>
        </p:spPr>
        <p:txBody>
          <a:bodyPr lIns="90000" tIns="45000" rIns="90000" bIns="45000"/>
          <a:lstStyle/>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Francesca </a:t>
            </a:r>
            <a:r>
              <a:rPr lang="it-IT" sz="1200" dirty="0" err="1">
                <a:solidFill>
                  <a:schemeClr val="bg1">
                    <a:lumMod val="65000"/>
                  </a:schemeClr>
                </a:solidFill>
                <a:latin typeface="Eras Medium ITC" pitchFamily="34" charset="0"/>
                <a:ea typeface="BatangChe" pitchFamily="49" charset="-127"/>
              </a:rPr>
              <a:t>Larese</a:t>
            </a:r>
            <a:r>
              <a:rPr lang="it-IT" sz="1200" dirty="0">
                <a:solidFill>
                  <a:schemeClr val="bg1">
                    <a:lumMod val="65000"/>
                  </a:schemeClr>
                </a:solidFill>
                <a:latin typeface="Eras Medium ITC" pitchFamily="34" charset="0"/>
                <a:ea typeface="BatangChe" pitchFamily="49" charset="-127"/>
              </a:rPr>
              <a:t> </a:t>
            </a:r>
            <a:r>
              <a:rPr lang="it-IT" sz="1200" dirty="0" err="1">
                <a:solidFill>
                  <a:schemeClr val="bg1">
                    <a:lumMod val="65000"/>
                  </a:schemeClr>
                </a:solidFill>
                <a:latin typeface="Eras Medium ITC" pitchFamily="34" charset="0"/>
                <a:ea typeface="BatangChe" pitchFamily="49" charset="-127"/>
              </a:rPr>
              <a:t>Filon</a:t>
            </a:r>
            <a:r>
              <a:rPr lang="it-IT" sz="1200" dirty="0">
                <a:solidFill>
                  <a:schemeClr val="bg1">
                    <a:lumMod val="65000"/>
                  </a:schemeClr>
                </a:solidFill>
                <a:latin typeface="Eras Medium ITC" pitchFamily="34" charset="0"/>
                <a:ea typeface="BatangChe" pitchFamily="49" charset="-127"/>
              </a:rPr>
              <a:t>,  Ambulatorio di Allergologia</a:t>
            </a:r>
          </a:p>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Unità Clinico Operativa di Medicina del Lavoro – Università di Trieste</a:t>
            </a:r>
          </a:p>
        </p:txBody>
      </p:sp>
      <p:pic>
        <p:nvPicPr>
          <p:cNvPr id="104451" name="Picture 7" descr="C:\Users\larese\Desktop\logo units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5738"/>
            <a:ext cx="1073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8425" y="185738"/>
            <a:ext cx="10668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Title 1"/>
          <p:cNvSpPr>
            <a:spLocks noGrp="1"/>
          </p:cNvSpPr>
          <p:nvPr>
            <p:ph type="title"/>
          </p:nvPr>
        </p:nvSpPr>
        <p:spPr>
          <a:xfrm>
            <a:off x="1403350" y="274638"/>
            <a:ext cx="6264275" cy="742695"/>
          </a:xfrm>
        </p:spPr>
        <p:txBody>
          <a:bodyPr/>
          <a:lstStyle/>
          <a:p>
            <a:pPr algn="ctr"/>
            <a:r>
              <a:rPr lang="it-IT" altLang="it-IT" dirty="0" smtClean="0">
                <a:solidFill>
                  <a:srgbClr val="FF0000"/>
                </a:solidFill>
              </a:rPr>
              <a:t>Metal NPs </a:t>
            </a:r>
          </a:p>
        </p:txBody>
      </p:sp>
      <p:sp>
        <p:nvSpPr>
          <p:cNvPr id="3" name="Content Placeholder 2"/>
          <p:cNvSpPr>
            <a:spLocks noGrp="1"/>
          </p:cNvSpPr>
          <p:nvPr>
            <p:ph idx="1"/>
          </p:nvPr>
        </p:nvSpPr>
        <p:spPr/>
        <p:txBody>
          <a:bodyPr/>
          <a:lstStyle/>
          <a:p>
            <a:pPr>
              <a:defRPr/>
            </a:pPr>
            <a:r>
              <a:rPr lang="en-US" sz="2400" dirty="0"/>
              <a:t>Metal NPs can be dangerous for the release of toxic or sensitizing metals.  Philips et al. in 2010 reported a case of a young man that died from adult </a:t>
            </a:r>
            <a:r>
              <a:rPr lang="en-US" sz="2400" b="1" dirty="0">
                <a:solidFill>
                  <a:srgbClr val="FF0000"/>
                </a:solidFill>
              </a:rPr>
              <a:t>respiratory distress syndrome 13 days after exposure to nickel NPs sprayed onto </a:t>
            </a:r>
            <a:r>
              <a:rPr lang="en-US" sz="2400" dirty="0"/>
              <a:t>bushes for turbine bearings. </a:t>
            </a:r>
            <a:endParaRPr lang="en-US" sz="2400" dirty="0" smtClean="0"/>
          </a:p>
          <a:p>
            <a:pPr>
              <a:defRPr/>
            </a:pPr>
            <a:endParaRPr lang="en-US" sz="2400" dirty="0" smtClean="0"/>
          </a:p>
          <a:p>
            <a:pPr>
              <a:defRPr/>
            </a:pPr>
            <a:r>
              <a:rPr lang="en-US" sz="2400" dirty="0" err="1"/>
              <a:t>Journeay</a:t>
            </a:r>
            <a:r>
              <a:rPr lang="en-US" sz="2400" dirty="0"/>
              <a:t> &amp; Goldman (2014) reported a case of a woman that developed </a:t>
            </a:r>
            <a:r>
              <a:rPr lang="en-US" sz="2400" b="1" dirty="0">
                <a:solidFill>
                  <a:srgbClr val="FF0000"/>
                </a:solidFill>
              </a:rPr>
              <a:t>dermatitis and respiratory symptoms after the exposure to </a:t>
            </a:r>
            <a:r>
              <a:rPr lang="en-US" sz="2400" b="1" dirty="0" err="1">
                <a:solidFill>
                  <a:srgbClr val="FF0000"/>
                </a:solidFill>
              </a:rPr>
              <a:t>NiNPs</a:t>
            </a:r>
            <a:r>
              <a:rPr lang="en-US" sz="2400" b="1" dirty="0">
                <a:solidFill>
                  <a:srgbClr val="FF0000"/>
                </a:solidFill>
              </a:rPr>
              <a:t> without protection to prepare a </a:t>
            </a:r>
            <a:r>
              <a:rPr lang="en-US" sz="2400" dirty="0"/>
              <a:t>formulation.</a:t>
            </a:r>
            <a:endParaRPr lang="it-IT" sz="2400" dirty="0"/>
          </a:p>
          <a:p>
            <a:pPr marL="0" indent="0">
              <a:buFont typeface="Times New Roman" panose="02020603050405020304" pitchFamily="18" charset="0"/>
              <a:buNone/>
              <a:defRPr/>
            </a:pPr>
            <a:endParaRPr lang="it-IT" sz="2400" dirty="0"/>
          </a:p>
        </p:txBody>
      </p:sp>
    </p:spTree>
    <p:extLst>
      <p:ext uri="{BB962C8B-B14F-4D97-AF65-F5344CB8AC3E}">
        <p14:creationId xmlns:p14="http://schemas.microsoft.com/office/powerpoint/2010/main" val="13607930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07950" y="6021388"/>
            <a:ext cx="8856663" cy="587375"/>
          </a:xfrm>
          <a:prstGeom prst="rect">
            <a:avLst/>
          </a:prstGeom>
          <a:solidFill>
            <a:schemeClr val="bg1"/>
          </a:solidFill>
          <a:ln>
            <a:noFill/>
          </a:ln>
        </p:spPr>
        <p:txBody>
          <a:bodyPr lIns="90000" tIns="45000" rIns="90000" bIns="45000"/>
          <a:lstStyle/>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Francesca Larese Filon, </a:t>
            </a:r>
          </a:p>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Unità Clinico Operativa di Medicina del Lavoro – Università di Trieste</a:t>
            </a:r>
          </a:p>
        </p:txBody>
      </p:sp>
      <p:pic>
        <p:nvPicPr>
          <p:cNvPr id="70659" name="Picture 7" descr="C:\Users\larese\Desktop\logo units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5738"/>
            <a:ext cx="1073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8425" y="185738"/>
            <a:ext cx="10668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Title 1"/>
          <p:cNvSpPr>
            <a:spLocks noGrp="1"/>
          </p:cNvSpPr>
          <p:nvPr>
            <p:ph type="title"/>
          </p:nvPr>
        </p:nvSpPr>
        <p:spPr>
          <a:xfrm>
            <a:off x="1403350" y="274638"/>
            <a:ext cx="6264275" cy="841374"/>
          </a:xfrm>
        </p:spPr>
        <p:txBody>
          <a:bodyPr/>
          <a:lstStyle/>
          <a:p>
            <a:pPr algn="ctr"/>
            <a:r>
              <a:rPr lang="it-IT" altLang="it-IT" dirty="0" smtClean="0">
                <a:solidFill>
                  <a:srgbClr val="FF0000"/>
                </a:solidFill>
              </a:rPr>
              <a:t>Assorbimento cutaneo</a:t>
            </a:r>
          </a:p>
        </p:txBody>
      </p:sp>
      <p:sp>
        <p:nvSpPr>
          <p:cNvPr id="3" name="Content Placeholder 2"/>
          <p:cNvSpPr>
            <a:spLocks noGrp="1"/>
          </p:cNvSpPr>
          <p:nvPr>
            <p:ph idx="1"/>
          </p:nvPr>
        </p:nvSpPr>
        <p:spPr>
          <a:xfrm>
            <a:off x="457200" y="1600200"/>
            <a:ext cx="2243138" cy="4524375"/>
          </a:xfrm>
        </p:spPr>
        <p:txBody>
          <a:bodyPr/>
          <a:lstStyle/>
          <a:p>
            <a:pPr algn="just">
              <a:spcAft>
                <a:spcPts val="0"/>
              </a:spcAft>
              <a:defRPr/>
            </a:pPr>
            <a:r>
              <a:rPr lang="en-US" sz="2400" dirty="0" smtClean="0">
                <a:latin typeface="Arial" panose="020B0604020202020204" pitchFamily="34" charset="0"/>
                <a:ea typeface="Times New Roman" panose="02020603050405020304" pitchFamily="18" charset="0"/>
              </a:rPr>
              <a:t> </a:t>
            </a:r>
          </a:p>
          <a:p>
            <a:pPr algn="just">
              <a:spcAft>
                <a:spcPts val="0"/>
              </a:spcAft>
              <a:defRPr/>
            </a:pPr>
            <a:endParaRPr lang="en-US" sz="2400" dirty="0" smtClean="0">
              <a:latin typeface="Arial" panose="020B0604020202020204" pitchFamily="34" charset="0"/>
              <a:ea typeface="Times New Roman" panose="02020603050405020304" pitchFamily="18" charset="0"/>
            </a:endParaRPr>
          </a:p>
          <a:p>
            <a:pPr algn="just">
              <a:spcAft>
                <a:spcPts val="0"/>
              </a:spcAft>
              <a:defRPr/>
            </a:pPr>
            <a:r>
              <a:rPr lang="en-US" sz="2400" dirty="0" err="1" smtClean="0">
                <a:latin typeface="Arial" panose="020B0604020202020204" pitchFamily="34" charset="0"/>
                <a:ea typeface="Times New Roman" panose="02020603050405020304" pitchFamily="18" charset="0"/>
              </a:rPr>
              <a:t>Effetti</a:t>
            </a:r>
            <a:r>
              <a:rPr lang="en-US" sz="2400" dirty="0" smtClean="0">
                <a:latin typeface="Arial" panose="020B0604020202020204" pitchFamily="34" charset="0"/>
                <a:ea typeface="Times New Roman" panose="02020603050405020304" pitchFamily="18" charset="0"/>
              </a:rPr>
              <a:t> </a:t>
            </a:r>
            <a:r>
              <a:rPr lang="en-US" sz="2400" dirty="0" err="1" smtClean="0">
                <a:latin typeface="Arial" panose="020B0604020202020204" pitchFamily="34" charset="0"/>
                <a:ea typeface="Times New Roman" panose="02020603050405020304" pitchFamily="18" charset="0"/>
              </a:rPr>
              <a:t>locali</a:t>
            </a:r>
            <a:endParaRPr lang="en-US" sz="2400" dirty="0" smtClean="0">
              <a:latin typeface="Arial" panose="020B0604020202020204" pitchFamily="34" charset="0"/>
              <a:ea typeface="Times New Roman" panose="02020603050405020304" pitchFamily="18" charset="0"/>
            </a:endParaRPr>
          </a:p>
          <a:p>
            <a:pPr algn="just">
              <a:spcAft>
                <a:spcPts val="0"/>
              </a:spcAft>
              <a:defRPr/>
            </a:pPr>
            <a:r>
              <a:rPr lang="it-IT" sz="2400" dirty="0" smtClean="0">
                <a:latin typeface="Arial" panose="020B0604020202020204" pitchFamily="34" charset="0"/>
                <a:ea typeface="Times New Roman" panose="02020603050405020304" pitchFamily="18" charset="0"/>
              </a:rPr>
              <a:t>Effetti sistemici</a:t>
            </a:r>
            <a:endParaRPr lang="en-US" sz="2400" dirty="0" smtClean="0">
              <a:latin typeface="Arial" panose="020B0604020202020204" pitchFamily="34" charset="0"/>
              <a:ea typeface="Times New Roman" panose="02020603050405020304" pitchFamily="18" charset="0"/>
            </a:endParaRPr>
          </a:p>
          <a:p>
            <a:pPr marL="0" indent="0" algn="just">
              <a:spcAft>
                <a:spcPts val="0"/>
              </a:spcAft>
              <a:buNone/>
              <a:defRPr/>
            </a:pPr>
            <a:endParaRPr lang="en-US" sz="2400" dirty="0" smtClean="0">
              <a:latin typeface="Arial" panose="020B0604020202020204" pitchFamily="34" charset="0"/>
              <a:ea typeface="Times New Roman" panose="02020603050405020304" pitchFamily="18" charset="0"/>
            </a:endParaRPr>
          </a:p>
          <a:p>
            <a:pPr algn="just">
              <a:spcAft>
                <a:spcPts val="0"/>
              </a:spcAft>
              <a:defRPr/>
            </a:pPr>
            <a:endParaRPr lang="en-US" sz="2400" dirty="0" smtClean="0">
              <a:latin typeface="Arial" panose="020B0604020202020204" pitchFamily="34" charset="0"/>
              <a:ea typeface="Times New Roman" panose="02020603050405020304" pitchFamily="18" charset="0"/>
            </a:endParaRPr>
          </a:p>
          <a:p>
            <a:pPr algn="just">
              <a:spcAft>
                <a:spcPts val="0"/>
              </a:spcAft>
              <a:defRPr/>
            </a:pPr>
            <a:r>
              <a:rPr lang="en-US" sz="2400" dirty="0" smtClean="0">
                <a:latin typeface="Arial" panose="020B0604020202020204" pitchFamily="34" charset="0"/>
                <a:ea typeface="Times New Roman" panose="02020603050405020304" pitchFamily="18" charset="0"/>
              </a:rPr>
              <a:t>s</a:t>
            </a:r>
          </a:p>
          <a:p>
            <a:pPr algn="just">
              <a:spcAft>
                <a:spcPts val="0"/>
              </a:spcAft>
              <a:defRPr/>
            </a:pPr>
            <a:endParaRPr lang="en-US" sz="2400" dirty="0" smtClean="0">
              <a:latin typeface="Arial" panose="020B0604020202020204" pitchFamily="34" charset="0"/>
              <a:ea typeface="Times New Roman" panose="02020603050405020304" pitchFamily="18" charset="0"/>
            </a:endParaRPr>
          </a:p>
          <a:p>
            <a:pPr marL="0" indent="0" algn="just">
              <a:spcAft>
                <a:spcPts val="0"/>
              </a:spcAft>
              <a:buFont typeface="Times New Roman" panose="02020603050405020304" pitchFamily="18" charset="0"/>
              <a:buNone/>
              <a:defRPr/>
            </a:pPr>
            <a:endParaRPr lang="en-US" sz="2800" dirty="0" smtClean="0">
              <a:latin typeface="Arial" panose="020B0604020202020204" pitchFamily="34" charset="0"/>
              <a:ea typeface="Times New Roman" panose="02020603050405020304" pitchFamily="18" charset="0"/>
            </a:endParaRPr>
          </a:p>
          <a:p>
            <a:pPr lvl="1" algn="just">
              <a:spcAft>
                <a:spcPts val="0"/>
              </a:spcAft>
              <a:buFont typeface="Times New Roman" panose="02020603050405020304" pitchFamily="18" charset="0"/>
              <a:buNone/>
              <a:defRPr/>
            </a:pPr>
            <a:endParaRPr lang="it-IT" dirty="0">
              <a:latin typeface="Times New Roman" panose="02020603050405020304" pitchFamily="18" charset="0"/>
              <a:ea typeface="Times New Roman" panose="02020603050405020304" pitchFamily="18" charset="0"/>
            </a:endParaRPr>
          </a:p>
        </p:txBody>
      </p:sp>
      <p:pic>
        <p:nvPicPr>
          <p:cNvPr id="70663" name="Picture 2" descr="https://upload.wikimedia.org/wikipedia/commons/thumb/e/e1/Skin_layers.svg/2000px-Skin_layers.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700213"/>
            <a:ext cx="624840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Picture 4" descr="Immagine correlat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8891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0470479"/>
      </p:ext>
    </p:extLst>
  </p:cSld>
  <p:clrMapOvr>
    <a:masterClrMapping/>
  </p:clrMapOvr>
  <p:transition spd="med"/>
  <p:timing>
    <p:tnLst>
      <p:par>
        <p:cTn id="1" dur="indefinite" restart="never" nodeType="tmRoot">
          <p:childTnLst>
            <p:seq concurrent="1" nextAc="seek">
              <p:cTn id="2" dur="0"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07950" y="6021388"/>
            <a:ext cx="8856663" cy="587375"/>
          </a:xfrm>
          <a:prstGeom prst="rect">
            <a:avLst/>
          </a:prstGeom>
          <a:solidFill>
            <a:schemeClr val="bg1"/>
          </a:solidFill>
          <a:ln>
            <a:noFill/>
          </a:ln>
        </p:spPr>
        <p:txBody>
          <a:bodyPr lIns="90000" tIns="45000" rIns="90000" bIns="45000"/>
          <a:lstStyle/>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Francesca Larese Filon, </a:t>
            </a:r>
          </a:p>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Unità Clinico Operativa di Medicina del Lavoro – Università di Trieste</a:t>
            </a:r>
          </a:p>
        </p:txBody>
      </p:sp>
      <p:pic>
        <p:nvPicPr>
          <p:cNvPr id="70659" name="Picture 7" descr="C:\Users\larese\Desktop\logo units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5738"/>
            <a:ext cx="1073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8425" y="185738"/>
            <a:ext cx="10668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Title 1"/>
          <p:cNvSpPr>
            <a:spLocks noGrp="1"/>
          </p:cNvSpPr>
          <p:nvPr>
            <p:ph type="title"/>
          </p:nvPr>
        </p:nvSpPr>
        <p:spPr>
          <a:xfrm>
            <a:off x="1403350" y="274638"/>
            <a:ext cx="6264275" cy="841374"/>
          </a:xfrm>
        </p:spPr>
        <p:txBody>
          <a:bodyPr/>
          <a:lstStyle/>
          <a:p>
            <a:pPr algn="ctr"/>
            <a:r>
              <a:rPr lang="it-IT" altLang="it-IT" dirty="0" smtClean="0">
                <a:solidFill>
                  <a:srgbClr val="FF0000"/>
                </a:solidFill>
              </a:rPr>
              <a:t>Assorbimento cutaneo</a:t>
            </a:r>
          </a:p>
        </p:txBody>
      </p:sp>
      <p:sp>
        <p:nvSpPr>
          <p:cNvPr id="3" name="Content Placeholder 2"/>
          <p:cNvSpPr>
            <a:spLocks noGrp="1"/>
          </p:cNvSpPr>
          <p:nvPr>
            <p:ph idx="1"/>
          </p:nvPr>
        </p:nvSpPr>
        <p:spPr>
          <a:xfrm>
            <a:off x="457200" y="1600200"/>
            <a:ext cx="8686800" cy="4524375"/>
          </a:xfrm>
        </p:spPr>
        <p:txBody>
          <a:bodyPr/>
          <a:lstStyle/>
          <a:p>
            <a:pPr algn="just">
              <a:spcAft>
                <a:spcPts val="0"/>
              </a:spcAft>
              <a:defRPr/>
            </a:pPr>
            <a:r>
              <a:rPr lang="en-US" sz="2400" dirty="0" smtClean="0">
                <a:latin typeface="Arial" panose="020B0604020202020204" pitchFamily="34" charset="0"/>
                <a:ea typeface="Times New Roman" panose="02020603050405020304" pitchFamily="18" charset="0"/>
              </a:rPr>
              <a:t> </a:t>
            </a:r>
          </a:p>
          <a:p>
            <a:pPr algn="just">
              <a:spcAft>
                <a:spcPts val="0"/>
              </a:spcAft>
              <a:defRPr/>
            </a:pPr>
            <a:endParaRPr lang="en-US" sz="2400" dirty="0" smtClean="0">
              <a:latin typeface="Arial" panose="020B0604020202020204" pitchFamily="34" charset="0"/>
              <a:ea typeface="Times New Roman" panose="02020603050405020304" pitchFamily="18" charset="0"/>
            </a:endParaRPr>
          </a:p>
          <a:p>
            <a:pPr algn="just">
              <a:spcAft>
                <a:spcPts val="0"/>
              </a:spcAft>
              <a:defRPr/>
            </a:pPr>
            <a:r>
              <a:rPr lang="it-IT" sz="2800" dirty="0" smtClean="0">
                <a:latin typeface="Arial" panose="020B0604020202020204" pitchFamily="34" charset="0"/>
                <a:ea typeface="Times New Roman" panose="02020603050405020304" pitchFamily="18" charset="0"/>
              </a:rPr>
              <a:t>Assorbimento delle nanoparticelle e storage nei </a:t>
            </a:r>
          </a:p>
          <a:p>
            <a:pPr marL="0" indent="0" algn="just">
              <a:spcAft>
                <a:spcPts val="0"/>
              </a:spcAft>
              <a:buNone/>
              <a:defRPr/>
            </a:pPr>
            <a:r>
              <a:rPr lang="it-IT" sz="2800" dirty="0">
                <a:latin typeface="Arial" panose="020B0604020202020204" pitchFamily="34" charset="0"/>
                <a:ea typeface="Times New Roman" panose="02020603050405020304" pitchFamily="18" charset="0"/>
              </a:rPr>
              <a:t> </a:t>
            </a:r>
            <a:r>
              <a:rPr lang="it-IT" sz="2800" dirty="0" smtClean="0">
                <a:latin typeface="Arial" panose="020B0604020202020204" pitchFamily="34" charset="0"/>
                <a:ea typeface="Times New Roman" panose="02020603050405020304" pitchFamily="18" charset="0"/>
              </a:rPr>
              <a:t>  follicoli piliferi</a:t>
            </a:r>
          </a:p>
          <a:p>
            <a:pPr algn="just">
              <a:spcAft>
                <a:spcPts val="0"/>
              </a:spcAft>
              <a:defRPr/>
            </a:pPr>
            <a:r>
              <a:rPr lang="it-IT" sz="2800" dirty="0" smtClean="0">
                <a:latin typeface="Arial" panose="020B0604020202020204" pitchFamily="34" charset="0"/>
                <a:ea typeface="Times New Roman" panose="02020603050405020304" pitchFamily="18" charset="0"/>
              </a:rPr>
              <a:t>Ti02 aumento ROS dopo esposizione solare ?</a:t>
            </a:r>
            <a:endParaRPr lang="en-US" sz="2800" dirty="0" smtClean="0">
              <a:latin typeface="Arial" panose="020B0604020202020204" pitchFamily="34" charset="0"/>
              <a:ea typeface="Times New Roman" panose="02020603050405020304" pitchFamily="18" charset="0"/>
            </a:endParaRPr>
          </a:p>
          <a:p>
            <a:pPr algn="just">
              <a:spcAft>
                <a:spcPts val="0"/>
              </a:spcAft>
              <a:defRPr/>
            </a:pPr>
            <a:r>
              <a:rPr lang="it-IT" sz="2800" dirty="0" smtClean="0">
                <a:latin typeface="Arial" panose="020B0604020202020204" pitchFamily="34" charset="0"/>
                <a:ea typeface="Times New Roman" panose="02020603050405020304" pitchFamily="18" charset="0"/>
              </a:rPr>
              <a:t>Effetti allergizzanti per NP che contengono metalli </a:t>
            </a:r>
          </a:p>
          <a:p>
            <a:pPr marL="0" indent="0" algn="just">
              <a:spcAft>
                <a:spcPts val="0"/>
              </a:spcAft>
              <a:buNone/>
              <a:defRPr/>
            </a:pPr>
            <a:r>
              <a:rPr lang="it-IT" sz="2800" dirty="0">
                <a:latin typeface="Arial" panose="020B0604020202020204" pitchFamily="34" charset="0"/>
                <a:ea typeface="Times New Roman" panose="02020603050405020304" pitchFamily="18" charset="0"/>
              </a:rPr>
              <a:t> </a:t>
            </a:r>
            <a:r>
              <a:rPr lang="it-IT" sz="2800" dirty="0" smtClean="0">
                <a:latin typeface="Arial" panose="020B0604020202020204" pitchFamily="34" charset="0"/>
                <a:ea typeface="Times New Roman" panose="02020603050405020304" pitchFamily="18" charset="0"/>
              </a:rPr>
              <a:t>  sensibilizzanti (Co, Ni, Pd, ecc.)</a:t>
            </a:r>
          </a:p>
          <a:p>
            <a:pPr algn="just">
              <a:spcAft>
                <a:spcPts val="0"/>
              </a:spcAft>
              <a:defRPr/>
            </a:pPr>
            <a:r>
              <a:rPr lang="it-IT" sz="2800" dirty="0" smtClean="0">
                <a:latin typeface="Arial" panose="020B0604020202020204" pitchFamily="34" charset="0"/>
                <a:ea typeface="Times New Roman" panose="02020603050405020304" pitchFamily="18" charset="0"/>
              </a:rPr>
              <a:t>Penetrazione e diffusione nel corpo di NP</a:t>
            </a:r>
            <a:endParaRPr lang="en-US" sz="2800" dirty="0" smtClean="0">
              <a:latin typeface="Arial" panose="020B0604020202020204" pitchFamily="34" charset="0"/>
              <a:ea typeface="Times New Roman" panose="02020603050405020304" pitchFamily="18" charset="0"/>
            </a:endParaRPr>
          </a:p>
          <a:p>
            <a:pPr algn="just">
              <a:spcAft>
                <a:spcPts val="0"/>
              </a:spcAft>
              <a:defRPr/>
            </a:pPr>
            <a:endParaRPr lang="en-US" sz="2400" dirty="0" smtClean="0">
              <a:latin typeface="Arial" panose="020B0604020202020204" pitchFamily="34" charset="0"/>
              <a:ea typeface="Times New Roman" panose="02020603050405020304" pitchFamily="18" charset="0"/>
            </a:endParaRPr>
          </a:p>
          <a:p>
            <a:pPr marL="0" indent="0" algn="just">
              <a:spcAft>
                <a:spcPts val="0"/>
              </a:spcAft>
              <a:buFont typeface="Times New Roman" panose="02020603050405020304" pitchFamily="18" charset="0"/>
              <a:buNone/>
              <a:defRPr/>
            </a:pPr>
            <a:endParaRPr lang="en-US" sz="2800" dirty="0" smtClean="0">
              <a:latin typeface="Arial" panose="020B0604020202020204" pitchFamily="34" charset="0"/>
              <a:ea typeface="Times New Roman" panose="02020603050405020304" pitchFamily="18" charset="0"/>
            </a:endParaRPr>
          </a:p>
          <a:p>
            <a:pPr lvl="1" algn="just">
              <a:spcAft>
                <a:spcPts val="0"/>
              </a:spcAft>
              <a:buFont typeface="Times New Roman" panose="02020603050405020304" pitchFamily="18" charset="0"/>
              <a:buNone/>
              <a:defRPr/>
            </a:pPr>
            <a:endParaRPr lang="it-IT" dirty="0">
              <a:latin typeface="Times New Roman" panose="02020603050405020304" pitchFamily="18" charset="0"/>
              <a:ea typeface="Times New Roman" panose="02020603050405020304" pitchFamily="18" charset="0"/>
            </a:endParaRPr>
          </a:p>
        </p:txBody>
      </p:sp>
      <p:pic>
        <p:nvPicPr>
          <p:cNvPr id="70664" name="Picture 4" descr="Immagine correla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891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3062691"/>
      </p:ext>
    </p:extLst>
  </p:cSld>
  <p:clrMapOvr>
    <a:masterClrMapping/>
  </p:clrMapOvr>
  <p:transition spd="med"/>
  <p:timing>
    <p:tnLst>
      <p:par>
        <p:cTn id="1" dur="indefinite" restart="never" nodeType="tmRoot">
          <p:childTnLst>
            <p:seq concurrent="1" nextAc="seek">
              <p:cTn id="2" dur="0"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07950" y="6021388"/>
            <a:ext cx="8856663" cy="587375"/>
          </a:xfrm>
          <a:prstGeom prst="rect">
            <a:avLst/>
          </a:prstGeom>
          <a:solidFill>
            <a:schemeClr val="bg1"/>
          </a:solidFill>
          <a:ln>
            <a:noFill/>
          </a:ln>
        </p:spPr>
        <p:txBody>
          <a:bodyPr lIns="90000" tIns="45000" rIns="90000" bIns="45000"/>
          <a:lstStyle/>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Francesca </a:t>
            </a:r>
            <a:r>
              <a:rPr lang="it-IT" sz="1200" dirty="0" err="1">
                <a:solidFill>
                  <a:schemeClr val="bg1">
                    <a:lumMod val="65000"/>
                  </a:schemeClr>
                </a:solidFill>
                <a:latin typeface="Eras Medium ITC" pitchFamily="34" charset="0"/>
                <a:ea typeface="BatangChe" pitchFamily="49" charset="-127"/>
              </a:rPr>
              <a:t>Larese</a:t>
            </a:r>
            <a:r>
              <a:rPr lang="it-IT" sz="1200" dirty="0">
                <a:solidFill>
                  <a:schemeClr val="bg1">
                    <a:lumMod val="65000"/>
                  </a:schemeClr>
                </a:solidFill>
                <a:latin typeface="Eras Medium ITC" pitchFamily="34" charset="0"/>
                <a:ea typeface="BatangChe" pitchFamily="49" charset="-127"/>
              </a:rPr>
              <a:t> </a:t>
            </a:r>
            <a:r>
              <a:rPr lang="it-IT" sz="1200" dirty="0" err="1">
                <a:solidFill>
                  <a:schemeClr val="bg1">
                    <a:lumMod val="65000"/>
                  </a:schemeClr>
                </a:solidFill>
                <a:latin typeface="Eras Medium ITC" pitchFamily="34" charset="0"/>
                <a:ea typeface="BatangChe" pitchFamily="49" charset="-127"/>
              </a:rPr>
              <a:t>Filon</a:t>
            </a:r>
            <a:r>
              <a:rPr lang="it-IT" sz="1200" dirty="0">
                <a:solidFill>
                  <a:schemeClr val="bg1">
                    <a:lumMod val="65000"/>
                  </a:schemeClr>
                </a:solidFill>
                <a:latin typeface="Eras Medium ITC" pitchFamily="34" charset="0"/>
                <a:ea typeface="BatangChe" pitchFamily="49" charset="-127"/>
              </a:rPr>
              <a:t>,  Ambulatorio di Allergologia</a:t>
            </a:r>
          </a:p>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Unità Clinico Operativa di Medicina del Lavoro – Università di Trieste</a:t>
            </a:r>
          </a:p>
        </p:txBody>
      </p:sp>
      <p:pic>
        <p:nvPicPr>
          <p:cNvPr id="143363" name="Picture 7" descr="C:\Users\larese\Desktop\logo units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5738"/>
            <a:ext cx="1073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8425" y="185738"/>
            <a:ext cx="10668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5" name="Title 1"/>
          <p:cNvSpPr>
            <a:spLocks noGrp="1"/>
          </p:cNvSpPr>
          <p:nvPr>
            <p:ph type="title"/>
          </p:nvPr>
        </p:nvSpPr>
        <p:spPr>
          <a:xfrm>
            <a:off x="1403350" y="274638"/>
            <a:ext cx="6264275" cy="634082"/>
          </a:xfrm>
        </p:spPr>
        <p:txBody>
          <a:bodyPr/>
          <a:lstStyle/>
          <a:p>
            <a:pPr algn="ctr"/>
            <a:r>
              <a:rPr lang="it-IT" altLang="it-IT" dirty="0" smtClean="0">
                <a:solidFill>
                  <a:srgbClr val="FF0000"/>
                </a:solidFill>
              </a:rPr>
              <a:t> </a:t>
            </a:r>
          </a:p>
        </p:txBody>
      </p:sp>
      <p:sp>
        <p:nvSpPr>
          <p:cNvPr id="3" name="Content Placeholder 2"/>
          <p:cNvSpPr>
            <a:spLocks noGrp="1"/>
          </p:cNvSpPr>
          <p:nvPr>
            <p:ph idx="1"/>
          </p:nvPr>
        </p:nvSpPr>
        <p:spPr>
          <a:xfrm>
            <a:off x="5795963" y="1600200"/>
            <a:ext cx="2889250" cy="4524375"/>
          </a:xfrm>
        </p:spPr>
        <p:txBody>
          <a:bodyPr/>
          <a:lstStyle/>
          <a:p>
            <a:pPr>
              <a:defRPr/>
            </a:pPr>
            <a:r>
              <a:rPr lang="it-IT" sz="2800" dirty="0" smtClean="0"/>
              <a:t>Evitare il contatto cutaneo</a:t>
            </a:r>
          </a:p>
          <a:p>
            <a:pPr>
              <a:defRPr/>
            </a:pPr>
            <a:endParaRPr lang="it-IT" sz="2800" dirty="0" smtClean="0"/>
          </a:p>
          <a:p>
            <a:pPr>
              <a:defRPr/>
            </a:pPr>
            <a:endParaRPr lang="it-IT" sz="2800" dirty="0" smtClean="0"/>
          </a:p>
          <a:p>
            <a:pPr>
              <a:defRPr/>
            </a:pPr>
            <a:endParaRPr lang="it-IT" sz="2000" dirty="0"/>
          </a:p>
          <a:p>
            <a:pPr marL="0" indent="0">
              <a:buFont typeface="Times New Roman" panose="02020603050405020304" pitchFamily="18" charset="0"/>
              <a:buNone/>
              <a:defRPr/>
            </a:pPr>
            <a:endParaRPr lang="it-IT" sz="2400" dirty="0"/>
          </a:p>
        </p:txBody>
      </p:sp>
      <p:pic>
        <p:nvPicPr>
          <p:cNvPr id="143367" name="Picture 3" descr="D:\nano\tno\nanoskin.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825" y="1196976"/>
            <a:ext cx="5761038" cy="5163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60009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457200" y="128588"/>
            <a:ext cx="8229600" cy="1435100"/>
          </a:xfrm>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mtClean="0">
                <a:solidFill>
                  <a:srgbClr val="FF0000"/>
                </a:solidFill>
                <a:effectLst>
                  <a:outerShdw blurRad="38100" dist="38100" dir="2700000" algn="tl">
                    <a:srgbClr val="000000"/>
                  </a:outerShdw>
                </a:effectLst>
              </a:rPr>
              <a:t>FACTORS INVOLVED</a:t>
            </a:r>
          </a:p>
        </p:txBody>
      </p:sp>
      <p:sp>
        <p:nvSpPr>
          <p:cNvPr id="56323" name="Rectangle 2"/>
          <p:cNvSpPr>
            <a:spLocks noGrp="1" noChangeArrowheads="1"/>
          </p:cNvSpPr>
          <p:nvPr>
            <p:ph type="body" idx="1"/>
          </p:nvPr>
        </p:nvSpPr>
        <p:spPr>
          <a:xfrm>
            <a:off x="457200" y="1600200"/>
            <a:ext cx="8229600" cy="4713288"/>
          </a:xfrm>
        </p:spPr>
        <p:txBody>
          <a:bodyPr/>
          <a:lstStyle/>
          <a:p>
            <a:endParaRPr lang="it-IT" altLang="it-IT" smtClean="0"/>
          </a:p>
        </p:txBody>
      </p:sp>
      <p:pic>
        <p:nvPicPr>
          <p:cNvPr id="563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894763" cy="671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6325" name="Rectangle 4"/>
          <p:cNvSpPr>
            <a:spLocks noChangeArrowheads="1"/>
          </p:cNvSpPr>
          <p:nvPr/>
        </p:nvSpPr>
        <p:spPr bwMode="auto">
          <a:xfrm>
            <a:off x="468313" y="5516563"/>
            <a:ext cx="763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it-IT" altLang="it-IT" sz="1600">
                <a:solidFill>
                  <a:schemeClr val="tx1"/>
                </a:solidFill>
              </a:rPr>
              <a:t> </a:t>
            </a:r>
            <a:r>
              <a:rPr lang="it-IT" altLang="it-IT" sz="1600" b="1">
                <a:solidFill>
                  <a:schemeClr val="tx2"/>
                </a:solidFill>
              </a:rPr>
              <a:t>Larese</a:t>
            </a:r>
            <a:r>
              <a:rPr lang="it-IT" altLang="it-IT" sz="1600">
                <a:solidFill>
                  <a:schemeClr val="tx2"/>
                </a:solidFill>
              </a:rPr>
              <a:t> </a:t>
            </a:r>
            <a:r>
              <a:rPr lang="it-IT" altLang="it-IT" sz="1600" b="1">
                <a:solidFill>
                  <a:schemeClr val="tx2"/>
                </a:solidFill>
              </a:rPr>
              <a:t>Filon</a:t>
            </a:r>
            <a:r>
              <a:rPr lang="it-IT" altLang="it-IT" sz="1600">
                <a:solidFill>
                  <a:schemeClr val="tx2"/>
                </a:solidFill>
              </a:rPr>
              <a:t> F, et al. Int J Hyg Environ Health. 2016 Aug;219(6):536-44</a:t>
            </a:r>
            <a:r>
              <a:rPr lang="it-IT" altLang="it-IT">
                <a:solidFill>
                  <a:schemeClr val="tx2"/>
                </a:solidFill>
              </a:rPr>
              <a:t>.</a:t>
            </a:r>
          </a:p>
        </p:txBody>
      </p:sp>
      <p:sp>
        <p:nvSpPr>
          <p:cNvPr id="56326" name="Rectangle 5"/>
          <p:cNvSpPr>
            <a:spLocks noChangeArrowheads="1"/>
          </p:cNvSpPr>
          <p:nvPr/>
        </p:nvSpPr>
        <p:spPr bwMode="auto">
          <a:xfrm>
            <a:off x="539750" y="5934075"/>
            <a:ext cx="784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it-IT" altLang="it-IT" sz="1600" b="1">
                <a:solidFill>
                  <a:schemeClr val="tx1"/>
                </a:solidFill>
              </a:rPr>
              <a:t>Brouwer DH</a:t>
            </a:r>
            <a:r>
              <a:rPr lang="it-IT" altLang="it-IT" sz="1600">
                <a:solidFill>
                  <a:schemeClr val="tx1"/>
                </a:solidFill>
              </a:rPr>
              <a:t>, et al.  Int J Hyg Environ Health. 2016 Aug;219(6):503-12</a:t>
            </a:r>
            <a:r>
              <a:rPr lang="it-IT" altLang="it-IT">
                <a:solidFill>
                  <a:schemeClr val="tx1"/>
                </a:solidFill>
              </a:rPr>
              <a:t>. </a:t>
            </a:r>
          </a:p>
        </p:txBody>
      </p:sp>
    </p:spTree>
    <p:extLst>
      <p:ext uri="{BB962C8B-B14F-4D97-AF65-F5344CB8AC3E}">
        <p14:creationId xmlns:p14="http://schemas.microsoft.com/office/powerpoint/2010/main" val="13959798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3" y="1628775"/>
            <a:ext cx="8067675"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8371" name="Text Box 2"/>
          <p:cNvSpPr txBox="1">
            <a:spLocks noChangeArrowheads="1"/>
          </p:cNvSpPr>
          <p:nvPr/>
        </p:nvSpPr>
        <p:spPr bwMode="auto">
          <a:xfrm>
            <a:off x="3851275" y="6115050"/>
            <a:ext cx="630396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ClrTx/>
              <a:buFontTx/>
              <a:buNone/>
            </a:pPr>
            <a:r>
              <a:rPr lang="it-IT" altLang="it-IT" sz="1800">
                <a:latin typeface="Arial" panose="020B0604020202020204" pitchFamily="34" charset="0"/>
              </a:rPr>
              <a:t>Crosera M, Larese F. 2012</a:t>
            </a:r>
          </a:p>
          <a:p>
            <a:pPr eaLnBrk="1" hangingPunct="1">
              <a:spcBef>
                <a:spcPct val="0"/>
              </a:spcBef>
              <a:buClrTx/>
              <a:buFontTx/>
              <a:buNone/>
            </a:pPr>
            <a:r>
              <a:rPr lang="it-IT" altLang="it-IT" sz="1800">
                <a:latin typeface="Arial" panose="020B0604020202020204" pitchFamily="34" charset="0"/>
              </a:rPr>
              <a:t>(Scheuplein 1965, 1967, Lademann 2009)</a:t>
            </a:r>
          </a:p>
          <a:p>
            <a:pPr eaLnBrk="1" hangingPunct="1">
              <a:spcBef>
                <a:spcPct val="0"/>
              </a:spcBef>
              <a:buClrTx/>
              <a:buFontTx/>
              <a:buNone/>
            </a:pPr>
            <a:endParaRPr lang="it-IT" altLang="it-IT" sz="1800">
              <a:latin typeface="Arial" panose="020B0604020202020204" pitchFamily="34" charset="0"/>
            </a:endParaRPr>
          </a:p>
        </p:txBody>
      </p:sp>
      <p:sp>
        <p:nvSpPr>
          <p:cNvPr id="58372" name="Title 3"/>
          <p:cNvSpPr>
            <a:spLocks noGrp="1"/>
          </p:cNvSpPr>
          <p:nvPr>
            <p:ph type="title"/>
          </p:nvPr>
        </p:nvSpPr>
        <p:spPr/>
        <p:txBody>
          <a:bodyPr/>
          <a:lstStyle/>
          <a:p>
            <a:r>
              <a:rPr lang="en-US" altLang="it-IT" sz="3200" b="1" smtClean="0">
                <a:solidFill>
                  <a:srgbClr val="FF0000"/>
                </a:solidFill>
              </a:rPr>
              <a:t>Skin absorption pathways</a:t>
            </a:r>
            <a:endParaRPr lang="it-IT" altLang="it-IT" sz="3200" smtClean="0"/>
          </a:p>
        </p:txBody>
      </p:sp>
      <p:sp>
        <p:nvSpPr>
          <p:cNvPr id="58373" name="Rectangle 4"/>
          <p:cNvSpPr>
            <a:spLocks noChangeArrowheads="1"/>
          </p:cNvSpPr>
          <p:nvPr/>
        </p:nvSpPr>
        <p:spPr bwMode="auto">
          <a:xfrm>
            <a:off x="107950" y="5948363"/>
            <a:ext cx="3600450" cy="914400"/>
          </a:xfrm>
          <a:prstGeom prst="rect">
            <a:avLst/>
          </a:prstGeom>
          <a:solidFill>
            <a:srgbClr val="00B8FF"/>
          </a:solidFill>
          <a:ln w="9525" algn="ctr">
            <a:solidFill>
              <a:schemeClr val="tx1"/>
            </a:solidFill>
            <a:round/>
            <a:headEnd/>
            <a:tailEnd/>
          </a:ln>
        </p:spPr>
        <p:txBody>
          <a:bodyPr/>
          <a:lstStyle/>
          <a:p>
            <a:pPr eaLnBrk="1" hangingPunct="1">
              <a:buClr>
                <a:srgbClr val="000000"/>
              </a:buClr>
              <a:buSzPct val="100000"/>
              <a:buFont typeface="Times New Roman" panose="02020603050405020304" pitchFamily="18" charset="0"/>
              <a:buNone/>
            </a:pPr>
            <a:r>
              <a:rPr lang="it-IT" altLang="it-IT"/>
              <a:t>Penetration: NPs inside the skin</a:t>
            </a:r>
          </a:p>
          <a:p>
            <a:pPr eaLnBrk="1" hangingPunct="1">
              <a:buClr>
                <a:srgbClr val="000000"/>
              </a:buClr>
              <a:buSzPct val="100000"/>
              <a:buFont typeface="Times New Roman" panose="02020603050405020304" pitchFamily="18" charset="0"/>
              <a:buNone/>
            </a:pPr>
            <a:r>
              <a:rPr lang="it-IT" altLang="it-IT"/>
              <a:t>Permeation: throught the skin</a:t>
            </a:r>
          </a:p>
        </p:txBody>
      </p:sp>
    </p:spTree>
    <p:extLst>
      <p:ext uri="{BB962C8B-B14F-4D97-AF65-F5344CB8AC3E}">
        <p14:creationId xmlns:p14="http://schemas.microsoft.com/office/powerpoint/2010/main" val="20929777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1052513"/>
            <a:ext cx="26289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 name="Rectangle 1"/>
          <p:cNvSpPr>
            <a:spLocks noGrp="1" noChangeArrowheads="1"/>
          </p:cNvSpPr>
          <p:nvPr>
            <p:ph type="title"/>
          </p:nvPr>
        </p:nvSpPr>
        <p:spPr>
          <a:xfrm>
            <a:off x="457200" y="128588"/>
            <a:ext cx="8229600" cy="923925"/>
          </a:xfrm>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dirty="0" smtClean="0">
                <a:solidFill>
                  <a:srgbClr val="FF0000"/>
                </a:solidFill>
                <a:effectLst>
                  <a:outerShdw blurRad="38100" dist="38100" dir="2700000" algn="tl">
                    <a:srgbClr val="000000"/>
                  </a:outerShdw>
                </a:effectLst>
              </a:rPr>
              <a:t>FACTORS INVOLVED</a:t>
            </a:r>
          </a:p>
        </p:txBody>
      </p:sp>
      <p:sp>
        <p:nvSpPr>
          <p:cNvPr id="60420" name="Rectangle 2"/>
          <p:cNvSpPr>
            <a:spLocks noGrp="1" noChangeArrowheads="1"/>
          </p:cNvSpPr>
          <p:nvPr>
            <p:ph type="body" idx="1"/>
          </p:nvPr>
        </p:nvSpPr>
        <p:spPr>
          <a:xfrm>
            <a:off x="457200" y="1600200"/>
            <a:ext cx="4016375" cy="4864100"/>
          </a:xfrm>
        </p:spPr>
        <p:txBody>
          <a:bodyPr/>
          <a:lstStyle/>
          <a:p>
            <a:pPr marL="338138" indent="-338138">
              <a:buFont typeface="Arial" panose="020B0604020202020204" pitchFamily="34"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3200" dirty="0" smtClean="0"/>
              <a:t>Skin factors (2 m</a:t>
            </a:r>
            <a:r>
              <a:rPr lang="it-IT" altLang="it-IT" sz="3200" baseline="30000" dirty="0" smtClean="0"/>
              <a:t>2</a:t>
            </a:r>
            <a:r>
              <a:rPr lang="it-IT" altLang="it-IT" sz="3200" dirty="0" smtClean="0"/>
              <a:t>)</a:t>
            </a:r>
            <a:endParaRPr lang="it-IT" altLang="it-IT" sz="3200" baseline="30000" dirty="0" smtClean="0"/>
          </a:p>
          <a:p>
            <a:pPr marL="738188" lvl="1" indent="-280988">
              <a:buFont typeface="Arial" panose="020B0604020202020204" pitchFamily="34"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400" dirty="0" smtClean="0">
                <a:solidFill>
                  <a:schemeClr val="tx1"/>
                </a:solidFill>
              </a:rPr>
              <a:t>Contaminated area</a:t>
            </a:r>
          </a:p>
          <a:p>
            <a:pPr marL="738188" lvl="1" indent="-280988">
              <a:buFont typeface="Arial" panose="020B0604020202020204" pitchFamily="34"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400" dirty="0" smtClean="0">
                <a:solidFill>
                  <a:schemeClr val="tx1"/>
                </a:solidFill>
              </a:rPr>
              <a:t>Time of contamination </a:t>
            </a:r>
          </a:p>
          <a:p>
            <a:pPr marL="738188" lvl="1" indent="-280988">
              <a:buFont typeface="Arial" panose="020B0604020202020204" pitchFamily="34"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400" dirty="0" smtClean="0">
                <a:solidFill>
                  <a:schemeClr val="tx1"/>
                </a:solidFill>
              </a:rPr>
              <a:t>Cleaning procedures</a:t>
            </a:r>
          </a:p>
          <a:p>
            <a:pPr marL="738188" lvl="1" indent="-280988">
              <a:buFont typeface="Arial" panose="020B0604020202020204" pitchFamily="34"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400" dirty="0" smtClean="0">
                <a:solidFill>
                  <a:schemeClr val="tx1"/>
                </a:solidFill>
              </a:rPr>
              <a:t>Stratum corneum turnover</a:t>
            </a:r>
          </a:p>
          <a:p>
            <a:pPr marL="738188" lvl="1" indent="-280988">
              <a:buFont typeface="Arial" panose="020B0604020202020204" pitchFamily="34" charset="0"/>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pPr>
            <a:r>
              <a:rPr lang="it-IT" altLang="it-IT" sz="2400" dirty="0" smtClean="0">
                <a:solidFill>
                  <a:schemeClr val="tx1"/>
                </a:solidFill>
              </a:rPr>
              <a:t>Skin conditions (atopic skin, barrier conditions)</a:t>
            </a:r>
          </a:p>
        </p:txBody>
      </p:sp>
      <p:sp>
        <p:nvSpPr>
          <p:cNvPr id="60421" name="Rectangle 3"/>
          <p:cNvSpPr>
            <a:spLocks noGrp="1" noChangeArrowheads="1"/>
          </p:cNvSpPr>
          <p:nvPr>
            <p:ph type="body" idx="2"/>
          </p:nvPr>
        </p:nvSpPr>
        <p:spPr>
          <a:xfrm>
            <a:off x="4673600" y="1600200"/>
            <a:ext cx="4016375" cy="4525963"/>
          </a:xfrm>
        </p:spPr>
        <p:txBody>
          <a:bodyPr/>
          <a:lstStyle/>
          <a:p>
            <a:pPr marL="739775" lvl="1" indent="-280988">
              <a:buClrTx/>
              <a:buFontTx/>
              <a:buNone/>
              <a:tabLst>
                <a:tab pos="739775"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Lst>
            </a:pPr>
            <a:endParaRPr lang="it-IT" altLang="it-IT" sz="2800" dirty="0" smtClean="0"/>
          </a:p>
          <a:p>
            <a:pPr marL="739775" lvl="1" indent="-280988">
              <a:buFont typeface="Arial" panose="020B0604020202020204" pitchFamily="34" charset="0"/>
              <a:buChar char="–"/>
              <a:tabLst>
                <a:tab pos="739775"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Lst>
            </a:pPr>
            <a:r>
              <a:rPr lang="it-IT" altLang="it-IT" sz="2800" dirty="0" smtClean="0">
                <a:solidFill>
                  <a:schemeClr val="tx1"/>
                </a:solidFill>
              </a:rPr>
              <a:t>Annexes</a:t>
            </a:r>
          </a:p>
          <a:p>
            <a:pPr marL="739775" lvl="1" indent="-280988">
              <a:buFont typeface="Arial" panose="020B0604020202020204" pitchFamily="34" charset="0"/>
              <a:buChar char="–"/>
              <a:tabLst>
                <a:tab pos="739775"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Lst>
            </a:pPr>
            <a:r>
              <a:rPr lang="it-IT" altLang="it-IT" sz="2800" dirty="0" smtClean="0">
                <a:solidFill>
                  <a:schemeClr val="tx1"/>
                </a:solidFill>
              </a:rPr>
              <a:t>Protective equipment</a:t>
            </a:r>
          </a:p>
          <a:p>
            <a:pPr marL="739775" lvl="1" indent="-280988">
              <a:buFont typeface="Arial" panose="020B0604020202020204" pitchFamily="34" charset="0"/>
              <a:buChar char="–"/>
              <a:tabLst>
                <a:tab pos="739775"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 pos="9429750" algn="l"/>
              </a:tabLst>
            </a:pPr>
            <a:r>
              <a:rPr lang="it-IT" altLang="it-IT" sz="2800" dirty="0" smtClean="0">
                <a:solidFill>
                  <a:schemeClr val="tx1"/>
                </a:solidFill>
              </a:rPr>
              <a:t>gloves </a:t>
            </a:r>
          </a:p>
        </p:txBody>
      </p:sp>
      <p:pic>
        <p:nvPicPr>
          <p:cNvPr id="6042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4292600"/>
            <a:ext cx="278447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4683997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2466" name="Title 6"/>
          <p:cNvSpPr>
            <a:spLocks noGrp="1"/>
          </p:cNvSpPr>
          <p:nvPr>
            <p:ph type="title"/>
          </p:nvPr>
        </p:nvSpPr>
        <p:spPr>
          <a:xfrm>
            <a:off x="522333" y="1203425"/>
            <a:ext cx="8424862" cy="324966"/>
          </a:xfrm>
        </p:spPr>
        <p:txBody>
          <a:bodyPr/>
          <a:lstStyle/>
          <a:p>
            <a:pPr eaLnBrk="1" hangingPunct="1"/>
            <a:r>
              <a:rPr lang="en-GB" altLang="it-IT" sz="2000" b="1" dirty="0" smtClean="0">
                <a:solidFill>
                  <a:srgbClr val="FF0000"/>
                </a:solidFill>
              </a:rPr>
              <a:t>Example </a:t>
            </a:r>
            <a:r>
              <a:rPr lang="en-GB" altLang="it-IT" sz="2000" b="1" dirty="0">
                <a:solidFill>
                  <a:srgbClr val="FF0000"/>
                </a:solidFill>
              </a:rPr>
              <a:t>of ‘flagged’ job titles with high incidence of occupational skin diseases and potential for dermal exposure to nanomaterials / </a:t>
            </a:r>
            <a:r>
              <a:rPr lang="en-GB" altLang="it-IT" sz="2000" b="1" dirty="0" err="1" smtClean="0">
                <a:solidFill>
                  <a:srgbClr val="FF0000"/>
                </a:solidFill>
              </a:rPr>
              <a:t>nanoproducts</a:t>
            </a:r>
            <a:r>
              <a:rPr lang="en-GB" altLang="it-IT" sz="2000" b="1" dirty="0" smtClean="0">
                <a:solidFill>
                  <a:srgbClr val="FF0000"/>
                </a:solidFill>
              </a:rPr>
              <a:t/>
            </a:r>
            <a:br>
              <a:rPr lang="en-GB" altLang="it-IT" sz="2000" b="1" dirty="0" smtClean="0">
                <a:solidFill>
                  <a:srgbClr val="FF0000"/>
                </a:solidFill>
              </a:rPr>
            </a:br>
            <a:endParaRPr lang="en-GB" altLang="it-IT" sz="2000" b="1" dirty="0" smtClean="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5091324"/>
              </p:ext>
            </p:extLst>
          </p:nvPr>
        </p:nvGraphicFramePr>
        <p:xfrm>
          <a:off x="792125" y="1203425"/>
          <a:ext cx="7848674" cy="4930075"/>
        </p:xfrm>
        <a:graphic>
          <a:graphicData uri="http://schemas.openxmlformats.org/drawingml/2006/table">
            <a:tbl>
              <a:tblPr firstRow="1" firstCol="1" bandRow="1">
                <a:tableStyleId>{5C22544A-7EE6-4342-B048-85BDC9FD1C3A}</a:tableStyleId>
              </a:tblPr>
              <a:tblGrid>
                <a:gridCol w="1650020">
                  <a:extLst>
                    <a:ext uri="{9D8B030D-6E8A-4147-A177-3AD203B41FA5}">
                      <a16:colId xmlns="" xmlns:a16="http://schemas.microsoft.com/office/drawing/2014/main" val="20000"/>
                    </a:ext>
                  </a:extLst>
                </a:gridCol>
                <a:gridCol w="2661966">
                  <a:extLst>
                    <a:ext uri="{9D8B030D-6E8A-4147-A177-3AD203B41FA5}">
                      <a16:colId xmlns="" xmlns:a16="http://schemas.microsoft.com/office/drawing/2014/main" val="20001"/>
                    </a:ext>
                  </a:extLst>
                </a:gridCol>
                <a:gridCol w="3536688">
                  <a:extLst>
                    <a:ext uri="{9D8B030D-6E8A-4147-A177-3AD203B41FA5}">
                      <a16:colId xmlns="" xmlns:a16="http://schemas.microsoft.com/office/drawing/2014/main" val="20002"/>
                    </a:ext>
                  </a:extLst>
                </a:gridCol>
              </a:tblGrid>
              <a:tr h="606257">
                <a:tc>
                  <a:txBody>
                    <a:bodyPr/>
                    <a:lstStyle/>
                    <a:p>
                      <a:pPr algn="just">
                        <a:lnSpc>
                          <a:spcPct val="115000"/>
                        </a:lnSpc>
                        <a:spcAft>
                          <a:spcPts val="0"/>
                        </a:spcAft>
                      </a:pPr>
                      <a:r>
                        <a:rPr lang="en-GB" sz="2000" dirty="0" smtClean="0">
                          <a:effectLst/>
                        </a:rPr>
                        <a:t>Sector  </a:t>
                      </a:r>
                      <a:endParaRPr lang="en-GB" sz="2000" dirty="0">
                        <a:effectLst/>
                        <a:latin typeface="Calibri"/>
                        <a:ea typeface="Calibri"/>
                        <a:cs typeface="Times New Roman"/>
                      </a:endParaRPr>
                    </a:p>
                  </a:txBody>
                  <a:tcPr marL="79400" marR="79400" marT="0" marB="0" anchor="ctr"/>
                </a:tc>
                <a:tc>
                  <a:txBody>
                    <a:bodyPr/>
                    <a:lstStyle/>
                    <a:p>
                      <a:pPr algn="just">
                        <a:lnSpc>
                          <a:spcPct val="115000"/>
                        </a:lnSpc>
                        <a:spcAft>
                          <a:spcPts val="0"/>
                        </a:spcAft>
                      </a:pPr>
                      <a:r>
                        <a:rPr lang="en-GB" sz="2000" dirty="0" smtClean="0">
                          <a:effectLst/>
                        </a:rPr>
                        <a:t>Job title </a:t>
                      </a:r>
                      <a:endParaRPr lang="en-GB" sz="2000" dirty="0">
                        <a:effectLst/>
                        <a:latin typeface="Calibri"/>
                        <a:ea typeface="Calibri"/>
                        <a:cs typeface="Times New Roman"/>
                      </a:endParaRPr>
                    </a:p>
                  </a:txBody>
                  <a:tcPr marL="79400" marR="79400" marT="0" marB="0" anchor="ctr"/>
                </a:tc>
                <a:tc>
                  <a:txBody>
                    <a:bodyPr/>
                    <a:lstStyle/>
                    <a:p>
                      <a:pPr algn="just">
                        <a:lnSpc>
                          <a:spcPct val="115000"/>
                        </a:lnSpc>
                        <a:spcAft>
                          <a:spcPts val="0"/>
                        </a:spcAft>
                      </a:pPr>
                      <a:r>
                        <a:rPr lang="en-GB" sz="2000" dirty="0" smtClean="0">
                          <a:effectLst/>
                        </a:rPr>
                        <a:t>Example of </a:t>
                      </a:r>
                      <a:r>
                        <a:rPr lang="en-GB" sz="2000" dirty="0" err="1" smtClean="0">
                          <a:effectLst/>
                        </a:rPr>
                        <a:t>nanomaterials</a:t>
                      </a:r>
                      <a:r>
                        <a:rPr lang="en-GB" sz="2000" dirty="0" smtClean="0">
                          <a:effectLst/>
                        </a:rPr>
                        <a:t>/ products</a:t>
                      </a:r>
                      <a:endParaRPr lang="en-GB" sz="2000" dirty="0">
                        <a:effectLst/>
                        <a:latin typeface="Calibri"/>
                        <a:ea typeface="Calibri"/>
                        <a:cs typeface="Times New Roman"/>
                      </a:endParaRPr>
                    </a:p>
                  </a:txBody>
                  <a:tcPr marL="79400" marR="79400" marT="0" marB="0" anchor="ctr"/>
                </a:tc>
                <a:extLst>
                  <a:ext uri="{0D108BD9-81ED-4DB2-BD59-A6C34878D82A}">
                    <a16:rowId xmlns="" xmlns:a16="http://schemas.microsoft.com/office/drawing/2014/main" val="10000"/>
                  </a:ext>
                </a:extLst>
              </a:tr>
              <a:tr h="606257">
                <a:tc rowSpan="2">
                  <a:txBody>
                    <a:bodyPr/>
                    <a:lstStyle/>
                    <a:p>
                      <a:pPr algn="just">
                        <a:lnSpc>
                          <a:spcPct val="115000"/>
                        </a:lnSpc>
                        <a:spcAft>
                          <a:spcPts val="0"/>
                        </a:spcAft>
                      </a:pPr>
                      <a:r>
                        <a:rPr lang="en-GB" sz="2000" dirty="0" smtClean="0">
                          <a:effectLst/>
                        </a:rPr>
                        <a:t>Health Care</a:t>
                      </a:r>
                      <a:endParaRPr lang="en-GB" sz="2000" dirty="0">
                        <a:effectLst/>
                        <a:latin typeface="Calibri"/>
                        <a:ea typeface="Calibri"/>
                        <a:cs typeface="Times New Roman"/>
                      </a:endParaRPr>
                    </a:p>
                  </a:txBody>
                  <a:tcPr marL="79400" marR="79400" marT="0" marB="0" anchor="ctr"/>
                </a:tc>
                <a:tc>
                  <a:txBody>
                    <a:bodyPr/>
                    <a:lstStyle/>
                    <a:p>
                      <a:pPr algn="just">
                        <a:lnSpc>
                          <a:spcPct val="115000"/>
                        </a:lnSpc>
                        <a:spcAft>
                          <a:spcPts val="0"/>
                        </a:spcAft>
                      </a:pPr>
                      <a:r>
                        <a:rPr lang="en-GB" sz="2000" dirty="0" smtClean="0">
                          <a:effectLst/>
                        </a:rPr>
                        <a:t>Dental practitioner/</a:t>
                      </a:r>
                    </a:p>
                    <a:p>
                      <a:pPr algn="just">
                        <a:lnSpc>
                          <a:spcPct val="115000"/>
                        </a:lnSpc>
                        <a:spcAft>
                          <a:spcPts val="0"/>
                        </a:spcAft>
                      </a:pPr>
                      <a:r>
                        <a:rPr lang="en-GB" sz="2000" dirty="0" smtClean="0">
                          <a:effectLst/>
                        </a:rPr>
                        <a:t>assistant/ technician </a:t>
                      </a:r>
                      <a:endParaRPr lang="en-GB" sz="2000" dirty="0">
                        <a:effectLst/>
                        <a:latin typeface="Calibri"/>
                        <a:ea typeface="Calibri"/>
                        <a:cs typeface="Times New Roman"/>
                      </a:endParaRPr>
                    </a:p>
                  </a:txBody>
                  <a:tcPr marL="79400" marR="79400" marT="0" marB="0" anchor="ctr"/>
                </a:tc>
                <a:tc>
                  <a:txBody>
                    <a:bodyPr/>
                    <a:lstStyle/>
                    <a:p>
                      <a:pPr algn="just">
                        <a:lnSpc>
                          <a:spcPct val="115000"/>
                        </a:lnSpc>
                        <a:spcAft>
                          <a:spcPts val="0"/>
                        </a:spcAft>
                      </a:pPr>
                      <a:r>
                        <a:rPr lang="en-GB" sz="2000" dirty="0" err="1" smtClean="0">
                          <a:effectLst/>
                        </a:rPr>
                        <a:t>Nanocomposites</a:t>
                      </a:r>
                      <a:endParaRPr lang="en-GB" sz="2000" dirty="0">
                        <a:effectLst/>
                        <a:latin typeface="Calibri"/>
                        <a:ea typeface="Calibri"/>
                        <a:cs typeface="Times New Roman"/>
                      </a:endParaRPr>
                    </a:p>
                  </a:txBody>
                  <a:tcPr marL="79400" marR="79400" marT="0" marB="0" anchor="ctr"/>
                </a:tc>
                <a:extLst>
                  <a:ext uri="{0D108BD9-81ED-4DB2-BD59-A6C34878D82A}">
                    <a16:rowId xmlns="" xmlns:a16="http://schemas.microsoft.com/office/drawing/2014/main" val="10001"/>
                  </a:ext>
                </a:extLst>
              </a:tr>
              <a:tr h="348230">
                <a:tc vMerge="1">
                  <a:txBody>
                    <a:bodyPr/>
                    <a:lstStyle/>
                    <a:p>
                      <a:endParaRPr lang="en-GB"/>
                    </a:p>
                  </a:txBody>
                  <a:tcPr/>
                </a:tc>
                <a:tc>
                  <a:txBody>
                    <a:bodyPr/>
                    <a:lstStyle/>
                    <a:p>
                      <a:pPr algn="just">
                        <a:lnSpc>
                          <a:spcPct val="115000"/>
                        </a:lnSpc>
                        <a:spcAft>
                          <a:spcPts val="0"/>
                        </a:spcAft>
                      </a:pPr>
                      <a:r>
                        <a:rPr lang="en-GB" sz="2000" dirty="0" smtClean="0">
                          <a:effectLst/>
                        </a:rPr>
                        <a:t>Nurses</a:t>
                      </a:r>
                      <a:endParaRPr lang="en-GB" sz="2000" dirty="0">
                        <a:effectLst/>
                        <a:latin typeface="Calibri"/>
                        <a:ea typeface="Calibri"/>
                        <a:cs typeface="Times New Roman"/>
                      </a:endParaRPr>
                    </a:p>
                  </a:txBody>
                  <a:tcPr marL="79400" marR="79400" marT="0" marB="0" anchor="ctr"/>
                </a:tc>
                <a:tc>
                  <a:txBody>
                    <a:bodyPr/>
                    <a:lstStyle/>
                    <a:p>
                      <a:pPr algn="just">
                        <a:lnSpc>
                          <a:spcPct val="115000"/>
                        </a:lnSpc>
                        <a:spcAft>
                          <a:spcPts val="0"/>
                        </a:spcAft>
                      </a:pPr>
                      <a:r>
                        <a:rPr lang="en-GB" sz="2000" dirty="0" err="1" smtClean="0">
                          <a:effectLst/>
                        </a:rPr>
                        <a:t>Nanomedicine</a:t>
                      </a:r>
                      <a:endParaRPr lang="en-GB" sz="2000" dirty="0">
                        <a:effectLst/>
                        <a:latin typeface="Calibri"/>
                        <a:ea typeface="Calibri"/>
                        <a:cs typeface="Times New Roman"/>
                      </a:endParaRPr>
                    </a:p>
                  </a:txBody>
                  <a:tcPr marL="79400" marR="79400" marT="0" marB="0" anchor="ctr"/>
                </a:tc>
                <a:extLst>
                  <a:ext uri="{0D108BD9-81ED-4DB2-BD59-A6C34878D82A}">
                    <a16:rowId xmlns="" xmlns:a16="http://schemas.microsoft.com/office/drawing/2014/main" val="10002"/>
                  </a:ext>
                </a:extLst>
              </a:tr>
              <a:tr h="348230">
                <a:tc rowSpan="2">
                  <a:txBody>
                    <a:bodyPr/>
                    <a:lstStyle/>
                    <a:p>
                      <a:pPr algn="just">
                        <a:lnSpc>
                          <a:spcPct val="115000"/>
                        </a:lnSpc>
                        <a:spcAft>
                          <a:spcPts val="0"/>
                        </a:spcAft>
                      </a:pPr>
                      <a:r>
                        <a:rPr lang="en-GB" sz="2000" dirty="0" smtClean="0">
                          <a:effectLst/>
                        </a:rPr>
                        <a:t>Personal care</a:t>
                      </a:r>
                      <a:endParaRPr lang="en-GB" sz="2000" dirty="0">
                        <a:effectLst/>
                        <a:latin typeface="Calibri"/>
                        <a:ea typeface="Calibri"/>
                        <a:cs typeface="Times New Roman"/>
                      </a:endParaRPr>
                    </a:p>
                  </a:txBody>
                  <a:tcPr marL="79400" marR="79400" marT="0" marB="0" anchor="ctr"/>
                </a:tc>
                <a:tc>
                  <a:txBody>
                    <a:bodyPr/>
                    <a:lstStyle/>
                    <a:p>
                      <a:pPr algn="just">
                        <a:lnSpc>
                          <a:spcPct val="115000"/>
                        </a:lnSpc>
                        <a:spcAft>
                          <a:spcPts val="0"/>
                        </a:spcAft>
                      </a:pPr>
                      <a:r>
                        <a:rPr lang="en-GB" sz="2000" dirty="0" smtClean="0">
                          <a:effectLst/>
                        </a:rPr>
                        <a:t>Hairdresser</a:t>
                      </a:r>
                      <a:endParaRPr lang="en-GB" sz="2000" dirty="0">
                        <a:effectLst/>
                        <a:latin typeface="Calibri"/>
                        <a:ea typeface="Calibri"/>
                        <a:cs typeface="Times New Roman"/>
                      </a:endParaRPr>
                    </a:p>
                  </a:txBody>
                  <a:tcPr marL="79400" marR="79400" marT="0" marB="0" anchor="ctr"/>
                </a:tc>
                <a:tc rowSpan="2">
                  <a:txBody>
                    <a:bodyPr/>
                    <a:lstStyle/>
                    <a:p>
                      <a:pPr algn="just">
                        <a:lnSpc>
                          <a:spcPct val="115000"/>
                        </a:lnSpc>
                        <a:spcAft>
                          <a:spcPts val="0"/>
                        </a:spcAft>
                      </a:pPr>
                      <a:r>
                        <a:rPr lang="en-GB" sz="2000" dirty="0" smtClean="0">
                          <a:effectLst/>
                        </a:rPr>
                        <a:t>Variety of personal care products</a:t>
                      </a:r>
                      <a:endParaRPr lang="en-GB" sz="2000" dirty="0">
                        <a:effectLst/>
                        <a:latin typeface="Calibri"/>
                        <a:ea typeface="Calibri"/>
                        <a:cs typeface="Times New Roman"/>
                      </a:endParaRPr>
                    </a:p>
                  </a:txBody>
                  <a:tcPr marL="79400" marR="79400" marT="0" marB="0" anchor="ctr"/>
                </a:tc>
                <a:extLst>
                  <a:ext uri="{0D108BD9-81ED-4DB2-BD59-A6C34878D82A}">
                    <a16:rowId xmlns="" xmlns:a16="http://schemas.microsoft.com/office/drawing/2014/main" val="10003"/>
                  </a:ext>
                </a:extLst>
              </a:tr>
              <a:tr h="373315">
                <a:tc vMerge="1">
                  <a:txBody>
                    <a:bodyPr/>
                    <a:lstStyle/>
                    <a:p>
                      <a:endParaRPr lang="en-GB"/>
                    </a:p>
                  </a:txBody>
                  <a:tcPr/>
                </a:tc>
                <a:tc>
                  <a:txBody>
                    <a:bodyPr/>
                    <a:lstStyle/>
                    <a:p>
                      <a:pPr algn="just">
                        <a:lnSpc>
                          <a:spcPct val="115000"/>
                        </a:lnSpc>
                        <a:spcAft>
                          <a:spcPts val="0"/>
                        </a:spcAft>
                      </a:pPr>
                      <a:r>
                        <a:rPr lang="en-GB" sz="2000" dirty="0" smtClean="0">
                          <a:effectLst/>
                        </a:rPr>
                        <a:t>Beauticians/ </a:t>
                      </a:r>
                      <a:r>
                        <a:rPr lang="en-GB" sz="2000" dirty="0" err="1" smtClean="0">
                          <a:effectLst/>
                        </a:rPr>
                        <a:t>visagists</a:t>
                      </a:r>
                      <a:r>
                        <a:rPr lang="en-GB" sz="2000" dirty="0" smtClean="0">
                          <a:effectLst/>
                        </a:rPr>
                        <a:t> </a:t>
                      </a:r>
                      <a:endParaRPr lang="en-GB" sz="2000" dirty="0">
                        <a:effectLst/>
                        <a:latin typeface="Calibri"/>
                        <a:ea typeface="Calibri"/>
                        <a:cs typeface="Times New Roman"/>
                      </a:endParaRPr>
                    </a:p>
                  </a:txBody>
                  <a:tcPr marL="79400" marR="79400" marT="0" marB="0" anchor="ctr"/>
                </a:tc>
                <a:tc vMerge="1">
                  <a:txBody>
                    <a:bodyPr/>
                    <a:lstStyle/>
                    <a:p>
                      <a:endParaRPr lang="en-GB"/>
                    </a:p>
                  </a:txBody>
                  <a:tcPr/>
                </a:tc>
                <a:extLst>
                  <a:ext uri="{0D108BD9-81ED-4DB2-BD59-A6C34878D82A}">
                    <a16:rowId xmlns="" xmlns:a16="http://schemas.microsoft.com/office/drawing/2014/main" val="10004"/>
                  </a:ext>
                </a:extLst>
              </a:tr>
              <a:tr h="348230">
                <a:tc rowSpan="2">
                  <a:txBody>
                    <a:bodyPr/>
                    <a:lstStyle/>
                    <a:p>
                      <a:pPr algn="just">
                        <a:lnSpc>
                          <a:spcPct val="115000"/>
                        </a:lnSpc>
                        <a:spcAft>
                          <a:spcPts val="0"/>
                        </a:spcAft>
                      </a:pPr>
                      <a:r>
                        <a:rPr lang="en-GB" sz="2000" dirty="0" smtClean="0">
                          <a:effectLst/>
                        </a:rPr>
                        <a:t>Construction</a:t>
                      </a:r>
                      <a:endParaRPr lang="en-GB" sz="2000" dirty="0">
                        <a:effectLst/>
                        <a:latin typeface="Calibri"/>
                        <a:ea typeface="Calibri"/>
                        <a:cs typeface="Times New Roman"/>
                      </a:endParaRPr>
                    </a:p>
                  </a:txBody>
                  <a:tcPr marL="79400" marR="79400" marT="0" marB="0" anchor="ctr"/>
                </a:tc>
                <a:tc>
                  <a:txBody>
                    <a:bodyPr/>
                    <a:lstStyle/>
                    <a:p>
                      <a:pPr algn="just">
                        <a:lnSpc>
                          <a:spcPct val="115000"/>
                        </a:lnSpc>
                        <a:spcAft>
                          <a:spcPts val="0"/>
                        </a:spcAft>
                      </a:pPr>
                      <a:r>
                        <a:rPr lang="en-GB" sz="2000" dirty="0" smtClean="0">
                          <a:effectLst/>
                        </a:rPr>
                        <a:t>Construction painters</a:t>
                      </a:r>
                      <a:endParaRPr lang="en-GB" sz="2000" dirty="0">
                        <a:effectLst/>
                        <a:latin typeface="Calibri"/>
                        <a:ea typeface="Calibri"/>
                        <a:cs typeface="Times New Roman"/>
                      </a:endParaRPr>
                    </a:p>
                  </a:txBody>
                  <a:tcPr marL="79400" marR="79400" marT="0" marB="0" anchor="ctr"/>
                </a:tc>
                <a:tc>
                  <a:txBody>
                    <a:bodyPr/>
                    <a:lstStyle/>
                    <a:p>
                      <a:pPr algn="just">
                        <a:lnSpc>
                          <a:spcPct val="115000"/>
                        </a:lnSpc>
                        <a:spcAft>
                          <a:spcPts val="0"/>
                        </a:spcAft>
                      </a:pPr>
                      <a:r>
                        <a:rPr lang="en-GB" sz="2000" dirty="0" smtClean="0">
                          <a:effectLst/>
                        </a:rPr>
                        <a:t>Coatings, paints</a:t>
                      </a:r>
                      <a:endParaRPr lang="en-GB" sz="2000" dirty="0">
                        <a:effectLst/>
                        <a:latin typeface="Calibri"/>
                        <a:ea typeface="Calibri"/>
                        <a:cs typeface="Times New Roman"/>
                      </a:endParaRPr>
                    </a:p>
                  </a:txBody>
                  <a:tcPr marL="79400" marR="79400" marT="0" marB="0" anchor="ctr"/>
                </a:tc>
                <a:extLst>
                  <a:ext uri="{0D108BD9-81ED-4DB2-BD59-A6C34878D82A}">
                    <a16:rowId xmlns="" xmlns:a16="http://schemas.microsoft.com/office/drawing/2014/main" val="10005"/>
                  </a:ext>
                </a:extLst>
              </a:tr>
              <a:tr h="606257">
                <a:tc vMerge="1">
                  <a:txBody>
                    <a:bodyPr/>
                    <a:lstStyle/>
                    <a:p>
                      <a:endParaRPr lang="en-GB"/>
                    </a:p>
                  </a:txBody>
                  <a:tcPr/>
                </a:tc>
                <a:tc>
                  <a:txBody>
                    <a:bodyPr/>
                    <a:lstStyle/>
                    <a:p>
                      <a:pPr algn="just">
                        <a:lnSpc>
                          <a:spcPct val="115000"/>
                        </a:lnSpc>
                        <a:spcAft>
                          <a:spcPts val="0"/>
                        </a:spcAft>
                      </a:pPr>
                      <a:r>
                        <a:rPr lang="en-GB" sz="2000" dirty="0" smtClean="0">
                          <a:effectLst/>
                        </a:rPr>
                        <a:t>Concrete repair workers</a:t>
                      </a:r>
                      <a:endParaRPr lang="en-GB" sz="2000" dirty="0">
                        <a:effectLst/>
                        <a:latin typeface="Calibri"/>
                        <a:ea typeface="Calibri"/>
                        <a:cs typeface="Times New Roman"/>
                      </a:endParaRPr>
                    </a:p>
                  </a:txBody>
                  <a:tcPr marL="79400" marR="79400" marT="0" marB="0" anchor="ctr"/>
                </a:tc>
                <a:tc>
                  <a:txBody>
                    <a:bodyPr/>
                    <a:lstStyle/>
                    <a:p>
                      <a:pPr algn="just">
                        <a:lnSpc>
                          <a:spcPct val="115000"/>
                        </a:lnSpc>
                        <a:spcAft>
                          <a:spcPts val="0"/>
                        </a:spcAft>
                      </a:pPr>
                      <a:r>
                        <a:rPr lang="en-GB" sz="2000" dirty="0" smtClean="0">
                          <a:effectLst/>
                        </a:rPr>
                        <a:t>Mortars </a:t>
                      </a:r>
                      <a:endParaRPr lang="en-GB" sz="2000" dirty="0">
                        <a:effectLst/>
                        <a:latin typeface="Calibri"/>
                        <a:ea typeface="Calibri"/>
                        <a:cs typeface="Times New Roman"/>
                      </a:endParaRPr>
                    </a:p>
                  </a:txBody>
                  <a:tcPr marL="79400" marR="79400" marT="0" marB="0" anchor="ctr"/>
                </a:tc>
                <a:extLst>
                  <a:ext uri="{0D108BD9-81ED-4DB2-BD59-A6C34878D82A}">
                    <a16:rowId xmlns="" xmlns:a16="http://schemas.microsoft.com/office/drawing/2014/main" val="10006"/>
                  </a:ext>
                </a:extLst>
              </a:tr>
              <a:tr h="606257">
                <a:tc>
                  <a:txBody>
                    <a:bodyPr/>
                    <a:lstStyle/>
                    <a:p>
                      <a:pPr algn="just">
                        <a:lnSpc>
                          <a:spcPct val="115000"/>
                        </a:lnSpc>
                        <a:spcAft>
                          <a:spcPts val="0"/>
                        </a:spcAft>
                      </a:pPr>
                      <a:r>
                        <a:rPr lang="en-GB" sz="2000" dirty="0" smtClean="0">
                          <a:effectLst/>
                        </a:rPr>
                        <a:t>Cleaning</a:t>
                      </a:r>
                      <a:endParaRPr lang="en-GB" sz="2000" dirty="0">
                        <a:effectLst/>
                        <a:latin typeface="Calibri"/>
                        <a:ea typeface="Calibri"/>
                        <a:cs typeface="Times New Roman"/>
                      </a:endParaRPr>
                    </a:p>
                  </a:txBody>
                  <a:tcPr marL="79400" marR="79400" marT="0" marB="0" anchor="ctr"/>
                </a:tc>
                <a:tc>
                  <a:txBody>
                    <a:bodyPr/>
                    <a:lstStyle/>
                    <a:p>
                      <a:pPr algn="just">
                        <a:lnSpc>
                          <a:spcPct val="115000"/>
                        </a:lnSpc>
                        <a:spcAft>
                          <a:spcPts val="0"/>
                        </a:spcAft>
                      </a:pPr>
                      <a:r>
                        <a:rPr lang="en-GB" sz="2000" dirty="0" smtClean="0">
                          <a:effectLst/>
                        </a:rPr>
                        <a:t>Cleaners</a:t>
                      </a:r>
                      <a:endParaRPr lang="en-GB" sz="2000" dirty="0">
                        <a:effectLst/>
                        <a:latin typeface="Calibri"/>
                        <a:ea typeface="Calibri"/>
                        <a:cs typeface="Times New Roman"/>
                      </a:endParaRPr>
                    </a:p>
                  </a:txBody>
                  <a:tcPr marL="79400" marR="79400" marT="0" marB="0" anchor="ctr"/>
                </a:tc>
                <a:tc>
                  <a:txBody>
                    <a:bodyPr/>
                    <a:lstStyle/>
                    <a:p>
                      <a:pPr algn="just">
                        <a:lnSpc>
                          <a:spcPct val="115000"/>
                        </a:lnSpc>
                        <a:spcAft>
                          <a:spcPts val="0"/>
                        </a:spcAft>
                      </a:pPr>
                      <a:r>
                        <a:rPr lang="en-GB" sz="2000" dirty="0" smtClean="0">
                          <a:effectLst/>
                        </a:rPr>
                        <a:t>Cleaning and dirt repellent coatings </a:t>
                      </a:r>
                      <a:endParaRPr lang="en-GB" sz="2000" dirty="0">
                        <a:effectLst/>
                        <a:latin typeface="Calibri"/>
                        <a:ea typeface="Calibri"/>
                        <a:cs typeface="Times New Roman"/>
                      </a:endParaRPr>
                    </a:p>
                  </a:txBody>
                  <a:tcPr marL="79400" marR="79400" marT="0" marB="0" anchor="ctr"/>
                </a:tc>
                <a:extLst>
                  <a:ext uri="{0D108BD9-81ED-4DB2-BD59-A6C34878D82A}">
                    <a16:rowId xmlns="" xmlns:a16="http://schemas.microsoft.com/office/drawing/2014/main" val="10007"/>
                  </a:ext>
                </a:extLst>
              </a:tr>
              <a:tr h="606257">
                <a:tc>
                  <a:txBody>
                    <a:bodyPr/>
                    <a:lstStyle/>
                    <a:p>
                      <a:pPr algn="just">
                        <a:lnSpc>
                          <a:spcPct val="115000"/>
                        </a:lnSpc>
                        <a:spcAft>
                          <a:spcPts val="0"/>
                        </a:spcAft>
                      </a:pPr>
                      <a:r>
                        <a:rPr lang="en-GB" sz="2000" dirty="0" smtClean="0">
                          <a:effectLst/>
                        </a:rPr>
                        <a:t>Automotive </a:t>
                      </a:r>
                      <a:endParaRPr lang="en-GB" sz="2000" dirty="0">
                        <a:effectLst/>
                        <a:latin typeface="Calibri"/>
                        <a:ea typeface="Calibri"/>
                        <a:cs typeface="Times New Roman"/>
                      </a:endParaRPr>
                    </a:p>
                  </a:txBody>
                  <a:tcPr marL="79400" marR="79400" marT="0" marB="0" anchor="ctr"/>
                </a:tc>
                <a:tc>
                  <a:txBody>
                    <a:bodyPr/>
                    <a:lstStyle/>
                    <a:p>
                      <a:pPr algn="just">
                        <a:lnSpc>
                          <a:spcPct val="115000"/>
                        </a:lnSpc>
                        <a:spcAft>
                          <a:spcPts val="0"/>
                        </a:spcAft>
                      </a:pPr>
                      <a:r>
                        <a:rPr lang="en-GB" sz="2000" dirty="0" smtClean="0">
                          <a:effectLst/>
                        </a:rPr>
                        <a:t>Car (body) repair workers</a:t>
                      </a:r>
                      <a:endParaRPr lang="en-GB" sz="2000" dirty="0">
                        <a:effectLst/>
                        <a:latin typeface="Calibri"/>
                        <a:ea typeface="Calibri"/>
                        <a:cs typeface="Times New Roman"/>
                      </a:endParaRPr>
                    </a:p>
                  </a:txBody>
                  <a:tcPr marL="79400" marR="79400" marT="0" marB="0" anchor="ctr"/>
                </a:tc>
                <a:tc>
                  <a:txBody>
                    <a:bodyPr/>
                    <a:lstStyle/>
                    <a:p>
                      <a:pPr algn="just">
                        <a:lnSpc>
                          <a:spcPct val="115000"/>
                        </a:lnSpc>
                        <a:spcAft>
                          <a:spcPts val="0"/>
                        </a:spcAft>
                      </a:pPr>
                      <a:r>
                        <a:rPr lang="en-GB" sz="2000" dirty="0" smtClean="0">
                          <a:effectLst/>
                        </a:rPr>
                        <a:t>Primers, paints, </a:t>
                      </a:r>
                      <a:r>
                        <a:rPr lang="en-GB" sz="2000" dirty="0" err="1" smtClean="0">
                          <a:effectLst/>
                        </a:rPr>
                        <a:t>nanocomposites</a:t>
                      </a:r>
                      <a:endParaRPr lang="en-GB" sz="2000" dirty="0">
                        <a:effectLst/>
                        <a:latin typeface="Calibri"/>
                        <a:ea typeface="Calibri"/>
                        <a:cs typeface="Times New Roman"/>
                      </a:endParaRPr>
                    </a:p>
                  </a:txBody>
                  <a:tcPr marL="79400" marR="79400" marT="0" marB="0" anchor="ctr"/>
                </a:tc>
                <a:extLst>
                  <a:ext uri="{0D108BD9-81ED-4DB2-BD59-A6C34878D82A}">
                    <a16:rowId xmlns="" xmlns:a16="http://schemas.microsoft.com/office/drawing/2014/main" val="10008"/>
                  </a:ext>
                </a:extLst>
              </a:tr>
            </a:tbl>
          </a:graphicData>
        </a:graphic>
      </p:graphicFrame>
      <p:sp>
        <p:nvSpPr>
          <p:cNvPr id="62505" name="Rectangle 4"/>
          <p:cNvSpPr>
            <a:spLocks noChangeArrowheads="1"/>
          </p:cNvSpPr>
          <p:nvPr/>
        </p:nvSpPr>
        <p:spPr bwMode="auto">
          <a:xfrm>
            <a:off x="593770" y="6133500"/>
            <a:ext cx="83534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it-IT" altLang="it-IT" b="1" dirty="0">
                <a:solidFill>
                  <a:schemeClr val="tx1"/>
                </a:solidFill>
              </a:rPr>
              <a:t>Brouwer DH</a:t>
            </a:r>
            <a:r>
              <a:rPr lang="it-IT" altLang="it-IT" dirty="0">
                <a:solidFill>
                  <a:schemeClr val="tx1"/>
                </a:solidFill>
              </a:rPr>
              <a:t>, Spaan S, Roff M, Sleeuwenhoek A, Tuinman I, Goede H, van Duuren-Stuurman B,</a:t>
            </a:r>
            <a:r>
              <a:rPr lang="it-IT" altLang="it-IT" b="1" dirty="0">
                <a:solidFill>
                  <a:schemeClr val="tx1"/>
                </a:solidFill>
              </a:rPr>
              <a:t>Filon</a:t>
            </a:r>
            <a:r>
              <a:rPr lang="it-IT" altLang="it-IT" dirty="0">
                <a:solidFill>
                  <a:schemeClr val="tx1"/>
                </a:solidFill>
              </a:rPr>
              <a:t> FL, Bello D, Cherrie JW. Int J Hyg Environ Health. 2016 Aug;219(6):503-12</a:t>
            </a:r>
            <a:endParaRPr lang="it-IT" altLang="it-IT" dirty="0"/>
          </a:p>
        </p:txBody>
      </p:sp>
    </p:spTree>
    <p:extLst>
      <p:ext uri="{BB962C8B-B14F-4D97-AF65-F5344CB8AC3E}">
        <p14:creationId xmlns:p14="http://schemas.microsoft.com/office/powerpoint/2010/main" val="4088531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a:spLocks noGrp="1"/>
          </p:cNvSpPr>
          <p:nvPr>
            <p:ph type="sldNum" sz="quarter" idx="12"/>
          </p:nvPr>
        </p:nvSpPr>
        <p:spPr>
          <a:xfrm>
            <a:off x="6948264" y="510133"/>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F8EF9-DF5B-4E7F-8347-A25E02CB2E25}" type="slidenum">
              <a:rPr kumimoji="0" lang="it-IT"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6" name="Diagramma 5"/>
          <p:cNvGraphicFramePr/>
          <p:nvPr>
            <p:extLst/>
          </p:nvPr>
        </p:nvGraphicFramePr>
        <p:xfrm>
          <a:off x="477686" y="1340768"/>
          <a:ext cx="554461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Parentesi graffa chiusa 16"/>
          <p:cNvSpPr/>
          <p:nvPr/>
        </p:nvSpPr>
        <p:spPr>
          <a:xfrm>
            <a:off x="6264188" y="1517976"/>
            <a:ext cx="756084" cy="4359296"/>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pic>
        <p:nvPicPr>
          <p:cNvPr id="11266" name="Picture 2" descr="C:\Users\as\AppData\Local\Microsoft\Windows\Temporary Internet Files\Content.IE5\V7066Y7V\punto_di_domanda[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6256" y="2623209"/>
            <a:ext cx="2148830" cy="214883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6022302" y="6317230"/>
            <a:ext cx="2362313" cy="369332"/>
          </a:xfrm>
          <a:prstGeom prst="rect">
            <a:avLst/>
          </a:prstGeom>
          <a:noFill/>
        </p:spPr>
        <p:txBody>
          <a:bodyPr wrap="none" rtlCol="0">
            <a:spAutoFit/>
          </a:bodyPr>
          <a:lstStyle/>
          <a:p>
            <a:r>
              <a:rPr lang="it-IT" dirty="0" smtClean="0"/>
              <a:t>Da Cavallo DM Insubria</a:t>
            </a:r>
            <a:endParaRPr lang="en-US" dirty="0"/>
          </a:p>
        </p:txBody>
      </p:sp>
      <p:pic>
        <p:nvPicPr>
          <p:cNvPr id="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3385" y="4937872"/>
            <a:ext cx="2565670" cy="12916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196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0"/>
            <a:ext cx="48466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8816243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it-IT" altLang="it-IT" smtClean="0">
                <a:solidFill>
                  <a:srgbClr val="FF0000"/>
                </a:solidFill>
              </a:rPr>
              <a:t>A proposal for risk assessment 1</a:t>
            </a:r>
          </a:p>
        </p:txBody>
      </p:sp>
      <p:pic>
        <p:nvPicPr>
          <p:cNvPr id="65539" name="Picture 1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1703388"/>
            <a:ext cx="8224838" cy="3017837"/>
          </a:xfrm>
        </p:spPr>
      </p:pic>
      <p:sp>
        <p:nvSpPr>
          <p:cNvPr id="65540" name="Rettangolo 5"/>
          <p:cNvSpPr>
            <a:spLocks noChangeArrowheads="1"/>
          </p:cNvSpPr>
          <p:nvPr/>
        </p:nvSpPr>
        <p:spPr bwMode="auto">
          <a:xfrm>
            <a:off x="415925" y="4743450"/>
            <a:ext cx="8461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en-US" altLang="it-IT" sz="1200">
                <a:solidFill>
                  <a:schemeClr val="tx1"/>
                </a:solidFill>
              </a:rPr>
              <a:t>In figure 1 an overview of this stepwise approach is given. After each step a conclusion shall be made whether the situation at the workplace is considered to be safe based on the information that is gathered during that part of the assessment. If the situation is not considered to be safe, one shall proceed to the following step of the assessment.</a:t>
            </a:r>
            <a:endParaRPr lang="it-IT" altLang="it-IT" sz="1200">
              <a:solidFill>
                <a:schemeClr val="tx1"/>
              </a:solidFill>
            </a:endParaRPr>
          </a:p>
        </p:txBody>
      </p:sp>
    </p:spTree>
    <p:extLst>
      <p:ext uri="{BB962C8B-B14F-4D97-AF65-F5344CB8AC3E}">
        <p14:creationId xmlns:p14="http://schemas.microsoft.com/office/powerpoint/2010/main" val="12490903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it-IT" altLang="it-IT" smtClean="0">
                <a:solidFill>
                  <a:srgbClr val="FF0000"/>
                </a:solidFill>
              </a:rPr>
              <a:t>A proposal for risk assessment 2</a:t>
            </a:r>
          </a:p>
        </p:txBody>
      </p:sp>
      <p:pic>
        <p:nvPicPr>
          <p:cNvPr id="66563" name="Picture 9"/>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544513" y="1600200"/>
            <a:ext cx="8050212" cy="4521200"/>
          </a:xfrm>
        </p:spPr>
      </p:pic>
      <p:sp>
        <p:nvSpPr>
          <p:cNvPr id="66564" name="Rettangolo 2"/>
          <p:cNvSpPr>
            <a:spLocks noChangeArrowheads="1"/>
          </p:cNvSpPr>
          <p:nvPr/>
        </p:nvSpPr>
        <p:spPr bwMode="auto">
          <a:xfrm>
            <a:off x="461963" y="6154738"/>
            <a:ext cx="8435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en-US" altLang="it-IT">
                <a:solidFill>
                  <a:srgbClr val="FF0000"/>
                </a:solidFill>
              </a:rPr>
              <a:t>Figure 2 — Schematic overview of primary evaluation based on composition of NOAA and following steps (CEN document)</a:t>
            </a:r>
            <a:endParaRPr lang="it-IT" altLang="it-IT">
              <a:solidFill>
                <a:srgbClr val="FF0000"/>
              </a:solidFill>
            </a:endParaRPr>
          </a:p>
        </p:txBody>
      </p:sp>
    </p:spTree>
    <p:extLst>
      <p:ext uri="{BB962C8B-B14F-4D97-AF65-F5344CB8AC3E}">
        <p14:creationId xmlns:p14="http://schemas.microsoft.com/office/powerpoint/2010/main" val="16811300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8"/>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0" y="115888"/>
            <a:ext cx="9144000" cy="6742112"/>
          </a:xfrm>
        </p:spPr>
      </p:pic>
      <p:sp>
        <p:nvSpPr>
          <p:cNvPr id="2" name="Rettangolo 1"/>
          <p:cNvSpPr/>
          <p:nvPr/>
        </p:nvSpPr>
        <p:spPr>
          <a:xfrm>
            <a:off x="2987824" y="5373216"/>
            <a:ext cx="2232248"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Prenormative</a:t>
            </a:r>
            <a:r>
              <a:rPr lang="it-IT" dirty="0" smtClean="0"/>
              <a:t> </a:t>
            </a:r>
            <a:r>
              <a:rPr lang="it-IT" dirty="0" err="1" smtClean="0"/>
              <a:t>research</a:t>
            </a:r>
            <a:r>
              <a:rPr lang="it-IT" dirty="0" smtClean="0"/>
              <a:t> UNI - CEN</a:t>
            </a:r>
          </a:p>
          <a:p>
            <a:pPr algn="ctr"/>
            <a:r>
              <a:rPr lang="it-IT" dirty="0" smtClean="0"/>
              <a:t>On </a:t>
            </a:r>
            <a:r>
              <a:rPr lang="it-IT" dirty="0" err="1" smtClean="0"/>
              <a:t>skin</a:t>
            </a:r>
            <a:r>
              <a:rPr lang="it-IT" dirty="0" smtClean="0"/>
              <a:t> </a:t>
            </a:r>
            <a:r>
              <a:rPr lang="it-IT" dirty="0" err="1" smtClean="0"/>
              <a:t>absoption</a:t>
            </a:r>
            <a:endParaRPr lang="it-IT" dirty="0" smtClean="0"/>
          </a:p>
          <a:p>
            <a:pPr algn="ctr"/>
            <a:r>
              <a:rPr lang="en-US" dirty="0"/>
              <a:t>WG del TC 137 WG6</a:t>
            </a:r>
          </a:p>
        </p:txBody>
      </p:sp>
    </p:spTree>
    <p:extLst>
      <p:ext uri="{BB962C8B-B14F-4D97-AF65-F5344CB8AC3E}">
        <p14:creationId xmlns:p14="http://schemas.microsoft.com/office/powerpoint/2010/main" val="36637901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07950" y="6021388"/>
            <a:ext cx="8856663" cy="587375"/>
          </a:xfrm>
          <a:prstGeom prst="rect">
            <a:avLst/>
          </a:prstGeom>
          <a:solidFill>
            <a:schemeClr val="bg1"/>
          </a:solidFill>
          <a:ln>
            <a:noFill/>
          </a:ln>
        </p:spPr>
        <p:txBody>
          <a:bodyPr lIns="90000" tIns="45000" rIns="90000" bIns="45000"/>
          <a:lstStyle/>
          <a:p>
            <a:pPr algn="ctr" defTabSz="449263"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prstClr val="white">
                    <a:lumMod val="65000"/>
                  </a:prstClr>
                </a:solidFill>
                <a:latin typeface="Eras Medium ITC" pitchFamily="34" charset="0"/>
                <a:ea typeface="BatangChe" pitchFamily="49" charset="-127"/>
                <a:cs typeface="Arial Unicode MS" charset="0"/>
              </a:rPr>
              <a:t>Francesca </a:t>
            </a:r>
            <a:r>
              <a:rPr lang="it-IT" sz="1200" dirty="0" err="1">
                <a:solidFill>
                  <a:prstClr val="white">
                    <a:lumMod val="65000"/>
                  </a:prstClr>
                </a:solidFill>
                <a:latin typeface="Eras Medium ITC" pitchFamily="34" charset="0"/>
                <a:ea typeface="BatangChe" pitchFamily="49" charset="-127"/>
                <a:cs typeface="Arial Unicode MS" charset="0"/>
              </a:rPr>
              <a:t>Larese</a:t>
            </a:r>
            <a:r>
              <a:rPr lang="it-IT" sz="1200" dirty="0">
                <a:solidFill>
                  <a:prstClr val="white">
                    <a:lumMod val="65000"/>
                  </a:prstClr>
                </a:solidFill>
                <a:latin typeface="Eras Medium ITC" pitchFamily="34" charset="0"/>
                <a:ea typeface="BatangChe" pitchFamily="49" charset="-127"/>
                <a:cs typeface="Arial Unicode MS" charset="0"/>
              </a:rPr>
              <a:t> </a:t>
            </a:r>
            <a:r>
              <a:rPr lang="it-IT" sz="1200" dirty="0" err="1">
                <a:solidFill>
                  <a:prstClr val="white">
                    <a:lumMod val="65000"/>
                  </a:prstClr>
                </a:solidFill>
                <a:latin typeface="Eras Medium ITC" pitchFamily="34" charset="0"/>
                <a:ea typeface="BatangChe" pitchFamily="49" charset="-127"/>
                <a:cs typeface="Arial Unicode MS" charset="0"/>
              </a:rPr>
              <a:t>Filon</a:t>
            </a:r>
            <a:r>
              <a:rPr lang="it-IT" sz="1200" dirty="0">
                <a:solidFill>
                  <a:prstClr val="white">
                    <a:lumMod val="65000"/>
                  </a:prstClr>
                </a:solidFill>
                <a:latin typeface="Eras Medium ITC" pitchFamily="34" charset="0"/>
                <a:ea typeface="BatangChe" pitchFamily="49" charset="-127"/>
                <a:cs typeface="Arial Unicode MS" charset="0"/>
              </a:rPr>
              <a:t>,  Ambulatorio di Allergologia</a:t>
            </a:r>
          </a:p>
          <a:p>
            <a:pPr algn="ctr" defTabSz="449263"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prstClr val="white">
                    <a:lumMod val="65000"/>
                  </a:prstClr>
                </a:solidFill>
                <a:latin typeface="Eras Medium ITC" pitchFamily="34" charset="0"/>
                <a:ea typeface="BatangChe" pitchFamily="49" charset="-127"/>
                <a:cs typeface="Arial Unicode MS" charset="0"/>
              </a:rPr>
              <a:t>Unità Clinico Operativa di Medicina del Lavoro – Università di Trieste</a:t>
            </a:r>
          </a:p>
        </p:txBody>
      </p:sp>
      <p:pic>
        <p:nvPicPr>
          <p:cNvPr id="39939" name="Picture 7" descr="C:\Users\larese\Desktop\logo units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85738"/>
            <a:ext cx="1073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8425" y="185738"/>
            <a:ext cx="1066800" cy="10620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Segnaposto contenuto 7"/>
          <p:cNvPicPr>
            <a:picLocks noGrp="1" noChangeAspect="1"/>
          </p:cNvPicPr>
          <p:nvPr>
            <p:ph sz="quarter" idx="1"/>
          </p:nvPr>
        </p:nvPicPr>
        <p:blipFill>
          <a:blip r:embed="rId5"/>
          <a:stretch>
            <a:fillRect/>
          </a:stretch>
        </p:blipFill>
        <p:spPr>
          <a:xfrm>
            <a:off x="489744" y="1527175"/>
            <a:ext cx="8128000" cy="4572000"/>
          </a:xfrm>
          <a:prstGeom prst="rect">
            <a:avLst/>
          </a:prstGeom>
        </p:spPr>
      </p:pic>
    </p:spTree>
    <p:extLst>
      <p:ext uri="{BB962C8B-B14F-4D97-AF65-F5344CB8AC3E}">
        <p14:creationId xmlns:p14="http://schemas.microsoft.com/office/powerpoint/2010/main" val="11644533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07950" y="6021388"/>
            <a:ext cx="8856663" cy="587375"/>
          </a:xfrm>
          <a:prstGeom prst="rect">
            <a:avLst/>
          </a:prstGeom>
          <a:solidFill>
            <a:schemeClr val="bg1"/>
          </a:solidFill>
          <a:ln>
            <a:noFill/>
          </a:ln>
        </p:spPr>
        <p:txBody>
          <a:bodyPr lIns="90000" tIns="45000" rIns="90000" bIns="45000"/>
          <a:lstStyle/>
          <a:p>
            <a:pPr algn="ctr" defTabSz="449263"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prstClr val="white">
                    <a:lumMod val="65000"/>
                  </a:prstClr>
                </a:solidFill>
                <a:latin typeface="Eras Medium ITC" pitchFamily="34" charset="0"/>
                <a:ea typeface="BatangChe" pitchFamily="49" charset="-127"/>
                <a:cs typeface="Arial Unicode MS" charset="0"/>
              </a:rPr>
              <a:t>Francesca </a:t>
            </a:r>
            <a:r>
              <a:rPr lang="it-IT" sz="1200" dirty="0" err="1">
                <a:solidFill>
                  <a:prstClr val="white">
                    <a:lumMod val="65000"/>
                  </a:prstClr>
                </a:solidFill>
                <a:latin typeface="Eras Medium ITC" pitchFamily="34" charset="0"/>
                <a:ea typeface="BatangChe" pitchFamily="49" charset="-127"/>
                <a:cs typeface="Arial Unicode MS" charset="0"/>
              </a:rPr>
              <a:t>Larese</a:t>
            </a:r>
            <a:r>
              <a:rPr lang="it-IT" sz="1200" dirty="0">
                <a:solidFill>
                  <a:prstClr val="white">
                    <a:lumMod val="65000"/>
                  </a:prstClr>
                </a:solidFill>
                <a:latin typeface="Eras Medium ITC" pitchFamily="34" charset="0"/>
                <a:ea typeface="BatangChe" pitchFamily="49" charset="-127"/>
                <a:cs typeface="Arial Unicode MS" charset="0"/>
              </a:rPr>
              <a:t> </a:t>
            </a:r>
            <a:r>
              <a:rPr lang="it-IT" sz="1200" dirty="0" err="1">
                <a:solidFill>
                  <a:prstClr val="white">
                    <a:lumMod val="65000"/>
                  </a:prstClr>
                </a:solidFill>
                <a:latin typeface="Eras Medium ITC" pitchFamily="34" charset="0"/>
                <a:ea typeface="BatangChe" pitchFamily="49" charset="-127"/>
                <a:cs typeface="Arial Unicode MS" charset="0"/>
              </a:rPr>
              <a:t>Filon</a:t>
            </a:r>
            <a:r>
              <a:rPr lang="it-IT" sz="1200" dirty="0">
                <a:solidFill>
                  <a:prstClr val="white">
                    <a:lumMod val="65000"/>
                  </a:prstClr>
                </a:solidFill>
                <a:latin typeface="Eras Medium ITC" pitchFamily="34" charset="0"/>
                <a:ea typeface="BatangChe" pitchFamily="49" charset="-127"/>
                <a:cs typeface="Arial Unicode MS" charset="0"/>
              </a:rPr>
              <a:t>,  Ambulatorio di Allergologia</a:t>
            </a:r>
          </a:p>
          <a:p>
            <a:pPr algn="ctr" defTabSz="449263"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prstClr val="white">
                    <a:lumMod val="65000"/>
                  </a:prstClr>
                </a:solidFill>
                <a:latin typeface="Eras Medium ITC" pitchFamily="34" charset="0"/>
                <a:ea typeface="BatangChe" pitchFamily="49" charset="-127"/>
                <a:cs typeface="Arial Unicode MS" charset="0"/>
              </a:rPr>
              <a:t>Unità Clinico Operativa di Medicina del Lavoro – Università di Trieste</a:t>
            </a:r>
          </a:p>
        </p:txBody>
      </p:sp>
      <p:pic>
        <p:nvPicPr>
          <p:cNvPr id="39939" name="Picture 7" descr="C:\Users\larese\Desktop\logo units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85738"/>
            <a:ext cx="1073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8425" y="185738"/>
            <a:ext cx="1066800" cy="10620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Segnaposto contenuto 3"/>
          <p:cNvPicPr>
            <a:picLocks noGrp="1" noChangeAspect="1"/>
          </p:cNvPicPr>
          <p:nvPr>
            <p:ph sz="quarter" idx="1"/>
          </p:nvPr>
        </p:nvPicPr>
        <p:blipFill>
          <a:blip r:embed="rId5"/>
          <a:stretch>
            <a:fillRect/>
          </a:stretch>
        </p:blipFill>
        <p:spPr>
          <a:xfrm>
            <a:off x="270585" y="1247775"/>
            <a:ext cx="8504238" cy="2462589"/>
          </a:xfrm>
          <a:prstGeom prst="rect">
            <a:avLst/>
          </a:prstGeom>
        </p:spPr>
      </p:pic>
      <p:pic>
        <p:nvPicPr>
          <p:cNvPr id="5" name="Immagine 4"/>
          <p:cNvPicPr>
            <a:picLocks noChangeAspect="1"/>
          </p:cNvPicPr>
          <p:nvPr/>
        </p:nvPicPr>
        <p:blipFill>
          <a:blip r:embed="rId6"/>
          <a:stretch>
            <a:fillRect/>
          </a:stretch>
        </p:blipFill>
        <p:spPr>
          <a:xfrm>
            <a:off x="289433" y="3522962"/>
            <a:ext cx="8504238" cy="3085801"/>
          </a:xfrm>
          <a:prstGeom prst="rect">
            <a:avLst/>
          </a:prstGeom>
        </p:spPr>
      </p:pic>
    </p:spTree>
    <p:extLst>
      <p:ext uri="{BB962C8B-B14F-4D97-AF65-F5344CB8AC3E}">
        <p14:creationId xmlns:p14="http://schemas.microsoft.com/office/powerpoint/2010/main" val="14484358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07950" y="6021388"/>
            <a:ext cx="8856663" cy="587375"/>
          </a:xfrm>
          <a:prstGeom prst="rect">
            <a:avLst/>
          </a:prstGeom>
          <a:solidFill>
            <a:schemeClr val="bg1"/>
          </a:solidFill>
          <a:ln>
            <a:noFill/>
          </a:ln>
        </p:spPr>
        <p:txBody>
          <a:bodyPr lIns="90000" tIns="45000" rIns="90000" bIns="45000"/>
          <a:lstStyle/>
          <a:p>
            <a:pPr algn="ctr" defTabSz="449263"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prstClr val="white">
                    <a:lumMod val="65000"/>
                  </a:prstClr>
                </a:solidFill>
                <a:latin typeface="Eras Medium ITC" pitchFamily="34" charset="0"/>
                <a:ea typeface="BatangChe" pitchFamily="49" charset="-127"/>
                <a:cs typeface="Arial Unicode MS" charset="0"/>
              </a:rPr>
              <a:t>Francesca </a:t>
            </a:r>
            <a:r>
              <a:rPr lang="it-IT" sz="1200" dirty="0" err="1">
                <a:solidFill>
                  <a:prstClr val="white">
                    <a:lumMod val="65000"/>
                  </a:prstClr>
                </a:solidFill>
                <a:latin typeface="Eras Medium ITC" pitchFamily="34" charset="0"/>
                <a:ea typeface="BatangChe" pitchFamily="49" charset="-127"/>
                <a:cs typeface="Arial Unicode MS" charset="0"/>
              </a:rPr>
              <a:t>Larese</a:t>
            </a:r>
            <a:r>
              <a:rPr lang="it-IT" sz="1200" dirty="0">
                <a:solidFill>
                  <a:prstClr val="white">
                    <a:lumMod val="65000"/>
                  </a:prstClr>
                </a:solidFill>
                <a:latin typeface="Eras Medium ITC" pitchFamily="34" charset="0"/>
                <a:ea typeface="BatangChe" pitchFamily="49" charset="-127"/>
                <a:cs typeface="Arial Unicode MS" charset="0"/>
              </a:rPr>
              <a:t> </a:t>
            </a:r>
            <a:r>
              <a:rPr lang="it-IT" sz="1200" dirty="0" err="1">
                <a:solidFill>
                  <a:prstClr val="white">
                    <a:lumMod val="65000"/>
                  </a:prstClr>
                </a:solidFill>
                <a:latin typeface="Eras Medium ITC" pitchFamily="34" charset="0"/>
                <a:ea typeface="BatangChe" pitchFamily="49" charset="-127"/>
                <a:cs typeface="Arial Unicode MS" charset="0"/>
              </a:rPr>
              <a:t>Filon</a:t>
            </a:r>
            <a:r>
              <a:rPr lang="it-IT" sz="1200" dirty="0">
                <a:solidFill>
                  <a:prstClr val="white">
                    <a:lumMod val="65000"/>
                  </a:prstClr>
                </a:solidFill>
                <a:latin typeface="Eras Medium ITC" pitchFamily="34" charset="0"/>
                <a:ea typeface="BatangChe" pitchFamily="49" charset="-127"/>
                <a:cs typeface="Arial Unicode MS" charset="0"/>
              </a:rPr>
              <a:t>,  Ambulatorio di Allergologia</a:t>
            </a:r>
          </a:p>
          <a:p>
            <a:pPr algn="ctr" defTabSz="449263"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prstClr val="white">
                    <a:lumMod val="65000"/>
                  </a:prstClr>
                </a:solidFill>
                <a:latin typeface="Eras Medium ITC" pitchFamily="34" charset="0"/>
                <a:ea typeface="BatangChe" pitchFamily="49" charset="-127"/>
                <a:cs typeface="Arial Unicode MS" charset="0"/>
              </a:rPr>
              <a:t>Unità Clinico Operativa di Medicina del Lavoro – Università di Trieste</a:t>
            </a:r>
          </a:p>
        </p:txBody>
      </p:sp>
      <p:pic>
        <p:nvPicPr>
          <p:cNvPr id="39939" name="Picture 7" descr="C:\Users\larese\Desktop\logo units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85738"/>
            <a:ext cx="1073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8425" y="185738"/>
            <a:ext cx="1066800" cy="10620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
          </p:nvPr>
        </p:nvSpPr>
        <p:spPr>
          <a:xfrm>
            <a:off x="301625" y="1556792"/>
            <a:ext cx="8503920" cy="4572000"/>
          </a:xfrm>
          <a:solidFill>
            <a:schemeClr val="bg1"/>
          </a:solidFill>
        </p:spPr>
        <p:txBody>
          <a:bodyPr/>
          <a:lstStyle/>
          <a:p>
            <a:pPr marL="0" indent="0">
              <a:buNone/>
            </a:pPr>
            <a:r>
              <a:rPr lang="en-US" u="sng" dirty="0" err="1" smtClean="0">
                <a:hlinkClick r:id="rId5" tooltip="Scandinavian journal of work, environment &amp; health."/>
              </a:rPr>
              <a:t>Scand</a:t>
            </a:r>
            <a:r>
              <a:rPr lang="en-US" u="sng" dirty="0" smtClean="0">
                <a:hlinkClick r:id="rId5" tooltip="Scandinavian journal of work, environment &amp; health."/>
              </a:rPr>
              <a:t> </a:t>
            </a:r>
            <a:r>
              <a:rPr lang="en-US" u="sng" dirty="0">
                <a:hlinkClick r:id="rId5" tooltip="Scandinavian journal of work, environment &amp; health."/>
              </a:rPr>
              <a:t>J Work Environ Health.</a:t>
            </a:r>
            <a:r>
              <a:rPr lang="en-US" dirty="0"/>
              <a:t> 2019 May 1;45(3):217-238. </a:t>
            </a:r>
            <a:r>
              <a:rPr lang="en-US" dirty="0" err="1"/>
              <a:t>doi</a:t>
            </a:r>
            <a:r>
              <a:rPr lang="en-US" dirty="0"/>
              <a:t>: 10.5271/sjweh.3800. </a:t>
            </a:r>
            <a:r>
              <a:rPr lang="en-US" dirty="0" err="1"/>
              <a:t>Epub</a:t>
            </a:r>
            <a:r>
              <a:rPr lang="en-US" dirty="0"/>
              <a:t> 2019 Jan 17.</a:t>
            </a:r>
          </a:p>
          <a:p>
            <a:pPr marL="0" indent="0">
              <a:buNone/>
            </a:pPr>
            <a:endParaRPr lang="en-US" b="1" dirty="0" smtClean="0"/>
          </a:p>
          <a:p>
            <a:pPr marL="0" indent="0">
              <a:buNone/>
            </a:pPr>
            <a:r>
              <a:rPr lang="en-US" b="1" dirty="0" smtClean="0"/>
              <a:t>Current </a:t>
            </a:r>
            <a:r>
              <a:rPr lang="en-US" b="1" dirty="0"/>
              <a:t>state of knowledge on the health effects of engineered nanomaterials in workers: a systematic review of human studies and epidemiological investigations.</a:t>
            </a:r>
          </a:p>
          <a:p>
            <a:r>
              <a:rPr lang="en-US" u="sng" dirty="0">
                <a:hlinkClick r:id="rId6"/>
              </a:rPr>
              <a:t>Schulte PA</a:t>
            </a:r>
            <a:r>
              <a:rPr lang="en-US" baseline="30000" dirty="0"/>
              <a:t>1</a:t>
            </a:r>
            <a:r>
              <a:rPr lang="en-US" dirty="0"/>
              <a:t>, </a:t>
            </a:r>
            <a:r>
              <a:rPr lang="en-US" u="sng" dirty="0" err="1">
                <a:hlinkClick r:id="rId7"/>
              </a:rPr>
              <a:t>Leso</a:t>
            </a:r>
            <a:r>
              <a:rPr lang="en-US" u="sng" dirty="0">
                <a:hlinkClick r:id="rId7"/>
              </a:rPr>
              <a:t> V</a:t>
            </a:r>
            <a:r>
              <a:rPr lang="en-US" dirty="0"/>
              <a:t>, </a:t>
            </a:r>
            <a:r>
              <a:rPr lang="en-US" u="sng" dirty="0" err="1">
                <a:hlinkClick r:id="rId8"/>
              </a:rPr>
              <a:t>Niang</a:t>
            </a:r>
            <a:r>
              <a:rPr lang="en-US" u="sng" dirty="0">
                <a:hlinkClick r:id="rId8"/>
              </a:rPr>
              <a:t> M</a:t>
            </a:r>
            <a:r>
              <a:rPr lang="en-US" dirty="0"/>
              <a:t>, </a:t>
            </a:r>
            <a:r>
              <a:rPr lang="en-US" u="sng" dirty="0" err="1">
                <a:hlinkClick r:id="rId9"/>
              </a:rPr>
              <a:t>Iavicoli</a:t>
            </a:r>
            <a:r>
              <a:rPr lang="en-US" u="sng" dirty="0">
                <a:hlinkClick r:id="rId9"/>
              </a:rPr>
              <a:t> I</a:t>
            </a:r>
            <a:r>
              <a:rPr lang="en-US" dirty="0"/>
              <a:t>.</a:t>
            </a:r>
          </a:p>
          <a:p>
            <a:endParaRPr lang="en-US" dirty="0"/>
          </a:p>
        </p:txBody>
      </p:sp>
    </p:spTree>
    <p:extLst>
      <p:ext uri="{BB962C8B-B14F-4D97-AF65-F5344CB8AC3E}">
        <p14:creationId xmlns:p14="http://schemas.microsoft.com/office/powerpoint/2010/main" val="26211726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07950" y="6021388"/>
            <a:ext cx="8856663" cy="587375"/>
          </a:xfrm>
          <a:prstGeom prst="rect">
            <a:avLst/>
          </a:prstGeom>
          <a:solidFill>
            <a:schemeClr val="bg1"/>
          </a:solidFill>
          <a:ln>
            <a:noFill/>
          </a:ln>
        </p:spPr>
        <p:txBody>
          <a:bodyPr lIns="90000" tIns="45000" rIns="90000" bIns="45000"/>
          <a:lstStyle/>
          <a:p>
            <a:pPr algn="ctr" defTabSz="449263"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prstClr val="white">
                    <a:lumMod val="65000"/>
                  </a:prstClr>
                </a:solidFill>
                <a:latin typeface="Eras Medium ITC" pitchFamily="34" charset="0"/>
                <a:ea typeface="BatangChe" pitchFamily="49" charset="-127"/>
                <a:cs typeface="Arial Unicode MS" charset="0"/>
              </a:rPr>
              <a:t>Francesca Larese Filon, </a:t>
            </a:r>
          </a:p>
          <a:p>
            <a:pPr algn="ctr" defTabSz="449263"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prstClr val="white">
                    <a:lumMod val="65000"/>
                  </a:prstClr>
                </a:solidFill>
                <a:latin typeface="Eras Medium ITC" pitchFamily="34" charset="0"/>
                <a:ea typeface="BatangChe" pitchFamily="49" charset="-127"/>
                <a:cs typeface="Arial Unicode MS" charset="0"/>
              </a:rPr>
              <a:t>Unità Clinico Operativa di Medicina del Lavoro – Università di Trieste</a:t>
            </a:r>
          </a:p>
        </p:txBody>
      </p:sp>
      <p:pic>
        <p:nvPicPr>
          <p:cNvPr id="39939" name="Picture 7" descr="C:\Users\larese\Desktop\logo units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85738"/>
            <a:ext cx="1073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8425" y="185738"/>
            <a:ext cx="1066800" cy="10620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quarter" idx="1"/>
          </p:nvPr>
        </p:nvSpPr>
        <p:spPr/>
        <p:txBody>
          <a:bodyPr/>
          <a:lstStyle/>
          <a:p>
            <a:r>
              <a:rPr lang="en-US" dirty="0"/>
              <a:t>The review found </a:t>
            </a:r>
            <a:r>
              <a:rPr lang="en-US" b="1" dirty="0">
                <a:solidFill>
                  <a:srgbClr val="FF0000"/>
                </a:solidFill>
              </a:rPr>
              <a:t>limited evidence </a:t>
            </a:r>
            <a:r>
              <a:rPr lang="en-US" dirty="0"/>
              <a:t>of adverse effects in workers exposed to the most commonly used ENM. </a:t>
            </a:r>
            <a:endParaRPr lang="en-US" dirty="0" smtClean="0"/>
          </a:p>
          <a:p>
            <a:r>
              <a:rPr lang="en-US" dirty="0" smtClean="0"/>
              <a:t>However</a:t>
            </a:r>
            <a:r>
              <a:rPr lang="en-US" dirty="0"/>
              <a:t>, some biological alterations are suggestive for possible adverse impacts. </a:t>
            </a:r>
            <a:endParaRPr lang="en-US" dirty="0" smtClean="0"/>
          </a:p>
          <a:p>
            <a:r>
              <a:rPr lang="en-US" dirty="0" smtClean="0"/>
              <a:t>The </a:t>
            </a:r>
            <a:r>
              <a:rPr lang="en-US" dirty="0"/>
              <a:t>primary targets of some ENM exposures were the </a:t>
            </a:r>
            <a:r>
              <a:rPr lang="en-US" b="1" dirty="0">
                <a:solidFill>
                  <a:srgbClr val="FF0000"/>
                </a:solidFill>
              </a:rPr>
              <a:t>respiratory and cardiovascular systems</a:t>
            </a:r>
            <a:r>
              <a:rPr lang="en-US" dirty="0"/>
              <a:t>. </a:t>
            </a:r>
            <a:endParaRPr lang="en-US" dirty="0" smtClean="0"/>
          </a:p>
          <a:p>
            <a:r>
              <a:rPr lang="en-US" dirty="0" smtClean="0"/>
              <a:t> </a:t>
            </a:r>
            <a:endParaRPr lang="en-US" dirty="0"/>
          </a:p>
        </p:txBody>
      </p:sp>
    </p:spTree>
    <p:extLst>
      <p:ext uri="{BB962C8B-B14F-4D97-AF65-F5344CB8AC3E}">
        <p14:creationId xmlns:p14="http://schemas.microsoft.com/office/powerpoint/2010/main" val="2252581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07950" y="6021388"/>
            <a:ext cx="8856663" cy="587375"/>
          </a:xfrm>
          <a:prstGeom prst="rect">
            <a:avLst/>
          </a:prstGeom>
          <a:solidFill>
            <a:schemeClr val="bg1"/>
          </a:solidFill>
          <a:ln>
            <a:noFill/>
          </a:ln>
        </p:spPr>
        <p:txBody>
          <a:bodyPr lIns="90000" tIns="45000" rIns="90000" bIns="45000"/>
          <a:lstStyle/>
          <a:p>
            <a:pPr algn="ctr" defTabSz="449263"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prstClr val="white">
                    <a:lumMod val="65000"/>
                  </a:prstClr>
                </a:solidFill>
                <a:latin typeface="Eras Medium ITC" pitchFamily="34" charset="0"/>
                <a:ea typeface="BatangChe" pitchFamily="49" charset="-127"/>
                <a:cs typeface="Arial Unicode MS" charset="0"/>
              </a:rPr>
              <a:t>Francesca Larese Filon, </a:t>
            </a:r>
          </a:p>
          <a:p>
            <a:pPr algn="ctr" defTabSz="449263"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prstClr val="white">
                    <a:lumMod val="65000"/>
                  </a:prstClr>
                </a:solidFill>
                <a:latin typeface="Eras Medium ITC" pitchFamily="34" charset="0"/>
                <a:ea typeface="BatangChe" pitchFamily="49" charset="-127"/>
                <a:cs typeface="Arial Unicode MS" charset="0"/>
              </a:rPr>
              <a:t>Unità Clinico Operativa di Medicina del Lavoro – Università di Trieste</a:t>
            </a:r>
          </a:p>
        </p:txBody>
      </p:sp>
      <p:pic>
        <p:nvPicPr>
          <p:cNvPr id="39939" name="Picture 7" descr="C:\Users\larese\Desktop\logo units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85738"/>
            <a:ext cx="1073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8425" y="185738"/>
            <a:ext cx="1066800" cy="10620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quarter" idx="1"/>
          </p:nvPr>
        </p:nvSpPr>
        <p:spPr/>
        <p:txBody>
          <a:bodyPr/>
          <a:lstStyle/>
          <a:p>
            <a:r>
              <a:rPr lang="en-US" dirty="0" smtClean="0"/>
              <a:t>There </a:t>
            </a:r>
            <a:r>
              <a:rPr lang="en-US" dirty="0"/>
              <a:t>is a </a:t>
            </a:r>
            <a:r>
              <a:rPr lang="en-US" dirty="0">
                <a:solidFill>
                  <a:srgbClr val="FF0000"/>
                </a:solidFill>
              </a:rPr>
              <a:t>need for longitudinal epidemiologic </a:t>
            </a:r>
            <a:r>
              <a:rPr lang="en-US" dirty="0"/>
              <a:t>investigations with clear exposure characterizations for various ENM to discover potential adverse health effects and identify possible indicators of early biological alterations. </a:t>
            </a:r>
            <a:endParaRPr lang="en-US" dirty="0" smtClean="0"/>
          </a:p>
          <a:p>
            <a:r>
              <a:rPr lang="en-US" dirty="0" smtClean="0"/>
              <a:t>In </a:t>
            </a:r>
            <a:r>
              <a:rPr lang="en-US" dirty="0"/>
              <a:t>this state of uncertainty, </a:t>
            </a:r>
            <a:r>
              <a:rPr lang="en-US" b="1" dirty="0">
                <a:solidFill>
                  <a:srgbClr val="FF0000"/>
                </a:solidFill>
              </a:rPr>
              <a:t>precautionary controls </a:t>
            </a:r>
            <a:r>
              <a:rPr lang="en-US" dirty="0"/>
              <a:t>for each ENM are warranted while further study of potential health effects continues.</a:t>
            </a:r>
          </a:p>
        </p:txBody>
      </p:sp>
    </p:spTree>
    <p:extLst>
      <p:ext uri="{BB962C8B-B14F-4D97-AF65-F5344CB8AC3E}">
        <p14:creationId xmlns:p14="http://schemas.microsoft.com/office/powerpoint/2010/main" val="30203439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07950" y="6021388"/>
            <a:ext cx="8856663" cy="587375"/>
          </a:xfrm>
          <a:prstGeom prst="rect">
            <a:avLst/>
          </a:prstGeom>
          <a:solidFill>
            <a:schemeClr val="bg1"/>
          </a:solidFill>
          <a:ln>
            <a:noFill/>
          </a:ln>
        </p:spPr>
        <p:txBody>
          <a:bodyPr lIns="90000" tIns="45000" rIns="90000" bIns="45000"/>
          <a:lstStyle/>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Francesca </a:t>
            </a:r>
            <a:r>
              <a:rPr lang="it-IT" sz="1200" dirty="0" err="1">
                <a:solidFill>
                  <a:schemeClr val="bg1">
                    <a:lumMod val="65000"/>
                  </a:schemeClr>
                </a:solidFill>
                <a:latin typeface="Eras Medium ITC" pitchFamily="34" charset="0"/>
                <a:ea typeface="BatangChe" pitchFamily="49" charset="-127"/>
              </a:rPr>
              <a:t>Larese</a:t>
            </a:r>
            <a:r>
              <a:rPr lang="it-IT" sz="1200" dirty="0">
                <a:solidFill>
                  <a:schemeClr val="bg1">
                    <a:lumMod val="65000"/>
                  </a:schemeClr>
                </a:solidFill>
                <a:latin typeface="Eras Medium ITC" pitchFamily="34" charset="0"/>
                <a:ea typeface="BatangChe" pitchFamily="49" charset="-127"/>
              </a:rPr>
              <a:t> </a:t>
            </a:r>
            <a:r>
              <a:rPr lang="it-IT" sz="1200" dirty="0" err="1">
                <a:solidFill>
                  <a:schemeClr val="bg1">
                    <a:lumMod val="65000"/>
                  </a:schemeClr>
                </a:solidFill>
                <a:latin typeface="Eras Medium ITC" pitchFamily="34" charset="0"/>
                <a:ea typeface="BatangChe" pitchFamily="49" charset="-127"/>
              </a:rPr>
              <a:t>Filon</a:t>
            </a:r>
            <a:r>
              <a:rPr lang="it-IT" sz="1200" dirty="0">
                <a:solidFill>
                  <a:schemeClr val="bg1">
                    <a:lumMod val="65000"/>
                  </a:schemeClr>
                </a:solidFill>
                <a:latin typeface="Eras Medium ITC" pitchFamily="34" charset="0"/>
                <a:ea typeface="BatangChe" pitchFamily="49" charset="-127"/>
              </a:rPr>
              <a:t>,  Ambulatorio di Allergologia</a:t>
            </a:r>
          </a:p>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Unità Clinico Operativa di Medicina del Lavoro – Università di Trieste</a:t>
            </a:r>
          </a:p>
        </p:txBody>
      </p:sp>
      <p:pic>
        <p:nvPicPr>
          <p:cNvPr id="141315" name="Picture 7" descr="C:\Users\larese\Desktop\logo units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5738"/>
            <a:ext cx="1073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8425" y="185738"/>
            <a:ext cx="10668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7" name="Title 1"/>
          <p:cNvSpPr>
            <a:spLocks noGrp="1"/>
          </p:cNvSpPr>
          <p:nvPr>
            <p:ph type="title"/>
          </p:nvPr>
        </p:nvSpPr>
        <p:spPr>
          <a:xfrm>
            <a:off x="1403350" y="274638"/>
            <a:ext cx="6264275" cy="742695"/>
          </a:xfrm>
        </p:spPr>
        <p:txBody>
          <a:bodyPr/>
          <a:lstStyle/>
          <a:p>
            <a:pPr algn="ctr"/>
            <a:r>
              <a:rPr lang="it-IT" altLang="it-IT" dirty="0" smtClean="0">
                <a:solidFill>
                  <a:srgbClr val="FF0000"/>
                </a:solidFill>
              </a:rPr>
              <a:t>Conclusioni</a:t>
            </a:r>
          </a:p>
        </p:txBody>
      </p:sp>
      <p:sp>
        <p:nvSpPr>
          <p:cNvPr id="3" name="Content Placeholder 2"/>
          <p:cNvSpPr>
            <a:spLocks noGrp="1"/>
          </p:cNvSpPr>
          <p:nvPr>
            <p:ph idx="1"/>
          </p:nvPr>
        </p:nvSpPr>
        <p:spPr/>
        <p:txBody>
          <a:bodyPr/>
          <a:lstStyle/>
          <a:p>
            <a:pPr>
              <a:defRPr/>
            </a:pPr>
            <a:r>
              <a:rPr lang="it-IT" sz="2800" dirty="0" smtClean="0"/>
              <a:t>Abbiamo ancora pochi dati sui lavoratori esposti</a:t>
            </a:r>
            <a:endParaRPr lang="en-US" sz="2800" dirty="0" smtClean="0"/>
          </a:p>
          <a:p>
            <a:pPr>
              <a:defRPr/>
            </a:pPr>
            <a:r>
              <a:rPr lang="en-US" sz="2800" dirty="0" smtClean="0"/>
              <a:t>E’ </a:t>
            </a:r>
            <a:r>
              <a:rPr lang="en-US" sz="2800" dirty="0" err="1" smtClean="0"/>
              <a:t>necessario</a:t>
            </a:r>
            <a:r>
              <a:rPr lang="en-US" sz="2800" dirty="0" smtClean="0"/>
              <a:t>  </a:t>
            </a:r>
            <a:r>
              <a:rPr lang="en-US" sz="2800" b="1" dirty="0" err="1" smtClean="0">
                <a:solidFill>
                  <a:srgbClr val="FF0000"/>
                </a:solidFill>
              </a:rPr>
              <a:t>evitare</a:t>
            </a:r>
            <a:r>
              <a:rPr lang="en-US" sz="2800" b="1" dirty="0" smtClean="0">
                <a:solidFill>
                  <a:srgbClr val="FF0000"/>
                </a:solidFill>
              </a:rPr>
              <a:t> </a:t>
            </a:r>
            <a:r>
              <a:rPr lang="en-US" sz="2800" b="1" dirty="0" err="1" smtClean="0">
                <a:solidFill>
                  <a:srgbClr val="FF0000"/>
                </a:solidFill>
              </a:rPr>
              <a:t>l’esposizione</a:t>
            </a:r>
            <a:r>
              <a:rPr lang="en-US" sz="2800" b="1" dirty="0" smtClean="0">
                <a:solidFill>
                  <a:srgbClr val="FF0000"/>
                </a:solidFill>
              </a:rPr>
              <a:t> per via </a:t>
            </a:r>
            <a:r>
              <a:rPr lang="en-US" sz="2800" b="1" dirty="0" err="1" smtClean="0">
                <a:solidFill>
                  <a:srgbClr val="FF0000"/>
                </a:solidFill>
              </a:rPr>
              <a:t>inalatoria</a:t>
            </a:r>
            <a:r>
              <a:rPr lang="en-US" sz="2800" b="1" dirty="0" smtClean="0">
                <a:solidFill>
                  <a:srgbClr val="FF0000"/>
                </a:solidFill>
              </a:rPr>
              <a:t> </a:t>
            </a:r>
            <a:r>
              <a:rPr lang="en-US" sz="2800" dirty="0" err="1" smtClean="0"/>
              <a:t>ai</a:t>
            </a:r>
            <a:r>
              <a:rPr lang="en-US" sz="2800" dirty="0" smtClean="0"/>
              <a:t> </a:t>
            </a:r>
            <a:r>
              <a:rPr lang="en-US" sz="2800" dirty="0" err="1" smtClean="0"/>
              <a:t>nanomateriali</a:t>
            </a:r>
            <a:r>
              <a:rPr lang="en-US" sz="2800" dirty="0" smtClean="0"/>
              <a:t> </a:t>
            </a:r>
            <a:r>
              <a:rPr lang="en-US" sz="2800" dirty="0" err="1" smtClean="0"/>
              <a:t>usando</a:t>
            </a:r>
            <a:r>
              <a:rPr lang="en-US" sz="2800" dirty="0" smtClean="0"/>
              <a:t> </a:t>
            </a:r>
            <a:r>
              <a:rPr lang="en-US" sz="2800" dirty="0" err="1" smtClean="0"/>
              <a:t>formulazioni</a:t>
            </a:r>
            <a:r>
              <a:rPr lang="en-US" sz="2800" dirty="0" smtClean="0"/>
              <a:t> </a:t>
            </a:r>
            <a:r>
              <a:rPr lang="en-US" sz="2800" dirty="0" err="1" smtClean="0"/>
              <a:t>umide</a:t>
            </a:r>
            <a:r>
              <a:rPr lang="en-US" sz="2800" dirty="0" smtClean="0"/>
              <a:t>, </a:t>
            </a:r>
            <a:r>
              <a:rPr lang="en-US" sz="2800" dirty="0" err="1" smtClean="0"/>
              <a:t>sistemi</a:t>
            </a:r>
            <a:r>
              <a:rPr lang="en-US" sz="2800" dirty="0" smtClean="0"/>
              <a:t> </a:t>
            </a:r>
            <a:r>
              <a:rPr lang="en-US" sz="2800" dirty="0" err="1" smtClean="0"/>
              <a:t>chiusi</a:t>
            </a:r>
            <a:r>
              <a:rPr lang="en-US" sz="2800" dirty="0" smtClean="0"/>
              <a:t>, glove-box, </a:t>
            </a:r>
            <a:r>
              <a:rPr lang="en-US" sz="2800" dirty="0" err="1" smtClean="0"/>
              <a:t>aspirazione</a:t>
            </a:r>
            <a:r>
              <a:rPr lang="en-US" sz="2800" dirty="0" smtClean="0"/>
              <a:t> </a:t>
            </a:r>
            <a:r>
              <a:rPr lang="en-US" sz="2800" dirty="0" err="1" smtClean="0"/>
              <a:t>localizzata</a:t>
            </a:r>
            <a:r>
              <a:rPr lang="en-US" sz="2800" dirty="0" smtClean="0"/>
              <a:t>, dispositive di </a:t>
            </a:r>
            <a:r>
              <a:rPr lang="en-US" sz="2800" dirty="0" err="1" smtClean="0"/>
              <a:t>protezione</a:t>
            </a:r>
            <a:r>
              <a:rPr lang="en-US" sz="2800" dirty="0" smtClean="0"/>
              <a:t> </a:t>
            </a:r>
            <a:r>
              <a:rPr lang="en-US" sz="2800" dirty="0" err="1" smtClean="0"/>
              <a:t>individuale</a:t>
            </a:r>
            <a:endParaRPr lang="en-US" sz="2800" dirty="0" smtClean="0"/>
          </a:p>
          <a:p>
            <a:pPr>
              <a:defRPr/>
            </a:pPr>
            <a:endParaRPr lang="en-US" sz="2800" dirty="0" smtClean="0"/>
          </a:p>
          <a:p>
            <a:pPr>
              <a:defRPr/>
            </a:pPr>
            <a:endParaRPr lang="it-IT" sz="2800" dirty="0"/>
          </a:p>
          <a:p>
            <a:pPr marL="0" indent="0">
              <a:buFont typeface="Times New Roman" panose="02020603050405020304" pitchFamily="18" charset="0"/>
              <a:buNone/>
              <a:defRPr/>
            </a:pPr>
            <a:endParaRPr lang="it-IT" sz="2400" dirty="0"/>
          </a:p>
        </p:txBody>
      </p:sp>
      <p:sp>
        <p:nvSpPr>
          <p:cNvPr id="2" name="Flowchart: Alternate Process 1"/>
          <p:cNvSpPr/>
          <p:nvPr/>
        </p:nvSpPr>
        <p:spPr>
          <a:xfrm>
            <a:off x="2483259" y="3894223"/>
            <a:ext cx="4104456" cy="1872308"/>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I dati evidenziamo maggior rischio per</a:t>
            </a:r>
          </a:p>
          <a:p>
            <a:pPr algn="ctr"/>
            <a:r>
              <a:rPr lang="it-IT" dirty="0" smtClean="0"/>
              <a:t>Patologie polmonari</a:t>
            </a:r>
          </a:p>
          <a:p>
            <a:pPr algn="ctr"/>
            <a:r>
              <a:rPr lang="it-IT" dirty="0" smtClean="0"/>
              <a:t>Tumore polmonare</a:t>
            </a:r>
            <a:endParaRPr lang="en-US" dirty="0"/>
          </a:p>
        </p:txBody>
      </p:sp>
      <p:sp>
        <p:nvSpPr>
          <p:cNvPr id="4" name="Oval 3"/>
          <p:cNvSpPr/>
          <p:nvPr/>
        </p:nvSpPr>
        <p:spPr>
          <a:xfrm>
            <a:off x="6067670" y="4480324"/>
            <a:ext cx="2952328" cy="1401427"/>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solidFill>
                  <a:schemeClr val="tx1"/>
                </a:solidFill>
              </a:rPr>
              <a:t>Evitare la traslocazione</a:t>
            </a:r>
            <a:endParaRPr lang="en-US" sz="2400" dirty="0">
              <a:solidFill>
                <a:schemeClr val="tx1"/>
              </a:solidFill>
            </a:endParaRPr>
          </a:p>
        </p:txBody>
      </p:sp>
    </p:spTree>
    <p:extLst>
      <p:ext uri="{BB962C8B-B14F-4D97-AF65-F5344CB8AC3E}">
        <p14:creationId xmlns:p14="http://schemas.microsoft.com/office/powerpoint/2010/main" val="25720839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07950" y="6021388"/>
            <a:ext cx="8856663" cy="587375"/>
          </a:xfrm>
          <a:prstGeom prst="rect">
            <a:avLst/>
          </a:prstGeom>
          <a:solidFill>
            <a:schemeClr val="bg1"/>
          </a:solidFill>
          <a:ln>
            <a:noFill/>
          </a:ln>
        </p:spPr>
        <p:txBody>
          <a:bodyPr lIns="90000" tIns="45000" rIns="90000" bIns="45000"/>
          <a:lstStyle/>
          <a:p>
            <a:pPr algn="ctr" defTabSz="449263"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prstClr val="white">
                    <a:lumMod val="65000"/>
                  </a:prstClr>
                </a:solidFill>
                <a:latin typeface="Eras Medium ITC" pitchFamily="34" charset="0"/>
                <a:ea typeface="BatangChe" pitchFamily="49" charset="-127"/>
                <a:cs typeface="Arial Unicode MS" charset="0"/>
              </a:rPr>
              <a:t>Francesca Larese Filon,  </a:t>
            </a:r>
            <a:r>
              <a:rPr lang="it-IT" sz="1200" dirty="0" smtClean="0">
                <a:solidFill>
                  <a:prstClr val="white">
                    <a:lumMod val="65000"/>
                  </a:prstClr>
                </a:solidFill>
                <a:latin typeface="Eras Medium ITC" pitchFamily="34" charset="0"/>
                <a:ea typeface="BatangChe" pitchFamily="49" charset="-127"/>
                <a:cs typeface="Arial Unicode MS" charset="0"/>
              </a:rPr>
              <a:t> </a:t>
            </a:r>
            <a:endParaRPr lang="it-IT" sz="1200" dirty="0">
              <a:solidFill>
                <a:prstClr val="white">
                  <a:lumMod val="65000"/>
                </a:prstClr>
              </a:solidFill>
              <a:latin typeface="Eras Medium ITC" pitchFamily="34" charset="0"/>
              <a:ea typeface="BatangChe" pitchFamily="49" charset="-127"/>
              <a:cs typeface="Arial Unicode MS" charset="0"/>
            </a:endParaRPr>
          </a:p>
          <a:p>
            <a:pPr algn="ctr" defTabSz="449263"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prstClr val="white">
                    <a:lumMod val="65000"/>
                  </a:prstClr>
                </a:solidFill>
                <a:latin typeface="Eras Medium ITC" pitchFamily="34" charset="0"/>
                <a:ea typeface="BatangChe" pitchFamily="49" charset="-127"/>
                <a:cs typeface="Arial Unicode MS" charset="0"/>
              </a:rPr>
              <a:t>Unità Clinico Operativa di Medicina del Lavoro – Università di Trieste</a:t>
            </a:r>
          </a:p>
        </p:txBody>
      </p:sp>
      <p:pic>
        <p:nvPicPr>
          <p:cNvPr id="39939" name="Picture 7" descr="C:\Users\larese\Desktop\logo units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85738"/>
            <a:ext cx="1073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8425" y="185738"/>
            <a:ext cx="1066800" cy="10620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it-IT" dirty="0" smtClean="0">
                <a:solidFill>
                  <a:srgbClr val="FF0000"/>
                </a:solidFill>
              </a:rPr>
              <a:t>Aspetti cruciali</a:t>
            </a:r>
            <a:endParaRPr lang="en-US" dirty="0">
              <a:solidFill>
                <a:srgbClr val="FF0000"/>
              </a:solidFill>
            </a:endParaRPr>
          </a:p>
        </p:txBody>
      </p:sp>
      <p:pic>
        <p:nvPicPr>
          <p:cNvPr id="9" name="Immagine 1"/>
          <p:cNvPicPr>
            <a:picLocks noGrp="1" noChangeAspect="1"/>
          </p:cNvPicPr>
          <p:nvPr>
            <p:ph sz="quarter" idx="1"/>
          </p:nvPr>
        </p:nvPicPr>
        <p:blipFill>
          <a:blip r:embed="rId5">
            <a:extLst>
              <a:ext uri="{28A0092B-C50C-407E-A947-70E740481C1C}">
                <a14:useLocalDpi xmlns:a14="http://schemas.microsoft.com/office/drawing/2010/main" val="0"/>
              </a:ext>
            </a:extLst>
          </a:blip>
          <a:stretch>
            <a:fillRect/>
          </a:stretch>
        </p:blipFill>
        <p:spPr>
          <a:xfrm>
            <a:off x="98675" y="1484784"/>
            <a:ext cx="8903613" cy="3829908"/>
          </a:xfrm>
          <a:prstGeom prst="rect">
            <a:avLst/>
          </a:prstGeom>
        </p:spPr>
      </p:pic>
    </p:spTree>
    <p:extLst>
      <p:ext uri="{BB962C8B-B14F-4D97-AF65-F5344CB8AC3E}">
        <p14:creationId xmlns:p14="http://schemas.microsoft.com/office/powerpoint/2010/main" val="41873598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07950" y="6021388"/>
            <a:ext cx="8856663" cy="587375"/>
          </a:xfrm>
          <a:prstGeom prst="rect">
            <a:avLst/>
          </a:prstGeom>
          <a:solidFill>
            <a:schemeClr val="bg1"/>
          </a:solidFill>
          <a:ln>
            <a:noFill/>
          </a:ln>
        </p:spPr>
        <p:txBody>
          <a:bodyPr lIns="90000" tIns="45000" rIns="90000" bIns="45000"/>
          <a:lstStyle/>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Francesca </a:t>
            </a:r>
            <a:r>
              <a:rPr lang="it-IT" sz="1200" dirty="0" err="1">
                <a:solidFill>
                  <a:schemeClr val="bg1">
                    <a:lumMod val="65000"/>
                  </a:schemeClr>
                </a:solidFill>
                <a:latin typeface="Eras Medium ITC" pitchFamily="34" charset="0"/>
                <a:ea typeface="BatangChe" pitchFamily="49" charset="-127"/>
              </a:rPr>
              <a:t>Larese</a:t>
            </a:r>
            <a:r>
              <a:rPr lang="it-IT" sz="1200" dirty="0">
                <a:solidFill>
                  <a:schemeClr val="bg1">
                    <a:lumMod val="65000"/>
                  </a:schemeClr>
                </a:solidFill>
                <a:latin typeface="Eras Medium ITC" pitchFamily="34" charset="0"/>
                <a:ea typeface="BatangChe" pitchFamily="49" charset="-127"/>
              </a:rPr>
              <a:t> </a:t>
            </a:r>
            <a:r>
              <a:rPr lang="it-IT" sz="1200" dirty="0" err="1">
                <a:solidFill>
                  <a:schemeClr val="bg1">
                    <a:lumMod val="65000"/>
                  </a:schemeClr>
                </a:solidFill>
                <a:latin typeface="Eras Medium ITC" pitchFamily="34" charset="0"/>
                <a:ea typeface="BatangChe" pitchFamily="49" charset="-127"/>
              </a:rPr>
              <a:t>Filon</a:t>
            </a:r>
            <a:r>
              <a:rPr lang="it-IT" sz="1200" dirty="0">
                <a:solidFill>
                  <a:schemeClr val="bg1">
                    <a:lumMod val="65000"/>
                  </a:schemeClr>
                </a:solidFill>
                <a:latin typeface="Eras Medium ITC" pitchFamily="34" charset="0"/>
                <a:ea typeface="BatangChe" pitchFamily="49" charset="-127"/>
              </a:rPr>
              <a:t>,  Ambulatorio di Allergologia</a:t>
            </a:r>
          </a:p>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Unità Clinico Operativa di Medicina del Lavoro – Università di Trieste</a:t>
            </a:r>
          </a:p>
        </p:txBody>
      </p:sp>
      <p:pic>
        <p:nvPicPr>
          <p:cNvPr id="141315" name="Picture 7" descr="C:\Users\larese\Desktop\logo units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5738"/>
            <a:ext cx="1073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8425" y="185738"/>
            <a:ext cx="10668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7" name="Title 1"/>
          <p:cNvSpPr>
            <a:spLocks noGrp="1"/>
          </p:cNvSpPr>
          <p:nvPr>
            <p:ph type="title"/>
          </p:nvPr>
        </p:nvSpPr>
        <p:spPr>
          <a:xfrm>
            <a:off x="1403350" y="274638"/>
            <a:ext cx="6264275" cy="742695"/>
          </a:xfrm>
        </p:spPr>
        <p:txBody>
          <a:bodyPr/>
          <a:lstStyle/>
          <a:p>
            <a:pPr algn="ctr"/>
            <a:r>
              <a:rPr lang="it-IT" altLang="it-IT" dirty="0" smtClean="0">
                <a:solidFill>
                  <a:srgbClr val="FF0000"/>
                </a:solidFill>
              </a:rPr>
              <a:t>Conclusioni - 2</a:t>
            </a:r>
          </a:p>
        </p:txBody>
      </p:sp>
      <p:sp>
        <p:nvSpPr>
          <p:cNvPr id="3" name="Content Placeholder 2"/>
          <p:cNvSpPr>
            <a:spLocks noGrp="1"/>
          </p:cNvSpPr>
          <p:nvPr>
            <p:ph idx="1"/>
          </p:nvPr>
        </p:nvSpPr>
        <p:spPr/>
        <p:txBody>
          <a:bodyPr/>
          <a:lstStyle/>
          <a:p>
            <a:pPr>
              <a:defRPr/>
            </a:pPr>
            <a:endParaRPr lang="en-US" sz="2800" dirty="0" smtClean="0"/>
          </a:p>
          <a:p>
            <a:pPr>
              <a:defRPr/>
            </a:pPr>
            <a:r>
              <a:rPr lang="en-US" sz="2800" dirty="0" smtClean="0"/>
              <a:t>E’ </a:t>
            </a:r>
            <a:r>
              <a:rPr lang="en-US" sz="2800" dirty="0" err="1" smtClean="0"/>
              <a:t>necessario</a:t>
            </a:r>
            <a:r>
              <a:rPr lang="en-US" sz="2800" dirty="0" smtClean="0"/>
              <a:t>  </a:t>
            </a:r>
            <a:r>
              <a:rPr lang="en-US" sz="2800" b="1" dirty="0" err="1" smtClean="0">
                <a:solidFill>
                  <a:srgbClr val="FF0000"/>
                </a:solidFill>
              </a:rPr>
              <a:t>evitare</a:t>
            </a:r>
            <a:r>
              <a:rPr lang="en-US" sz="2800" b="1" dirty="0" smtClean="0">
                <a:solidFill>
                  <a:srgbClr val="FF0000"/>
                </a:solidFill>
              </a:rPr>
              <a:t> </a:t>
            </a:r>
            <a:r>
              <a:rPr lang="en-US" sz="2800" b="1" dirty="0" err="1" smtClean="0">
                <a:solidFill>
                  <a:srgbClr val="FF0000"/>
                </a:solidFill>
              </a:rPr>
              <a:t>il</a:t>
            </a:r>
            <a:r>
              <a:rPr lang="en-US" sz="2800" b="1" dirty="0" smtClean="0">
                <a:solidFill>
                  <a:srgbClr val="FF0000"/>
                </a:solidFill>
              </a:rPr>
              <a:t> </a:t>
            </a:r>
            <a:r>
              <a:rPr lang="en-US" sz="2800" b="1" dirty="0" err="1" smtClean="0">
                <a:solidFill>
                  <a:srgbClr val="FF0000"/>
                </a:solidFill>
              </a:rPr>
              <a:t>contatto</a:t>
            </a:r>
            <a:r>
              <a:rPr lang="en-US" sz="2800" b="1" dirty="0" smtClean="0">
                <a:solidFill>
                  <a:srgbClr val="FF0000"/>
                </a:solidFill>
              </a:rPr>
              <a:t> </a:t>
            </a:r>
            <a:r>
              <a:rPr lang="en-US" sz="2800" b="1" dirty="0" err="1" smtClean="0">
                <a:solidFill>
                  <a:srgbClr val="FF0000"/>
                </a:solidFill>
              </a:rPr>
              <a:t>cutaneo</a:t>
            </a:r>
            <a:r>
              <a:rPr lang="en-US" sz="2800" b="1" dirty="0" smtClean="0">
                <a:solidFill>
                  <a:srgbClr val="FF0000"/>
                </a:solidFill>
              </a:rPr>
              <a:t> </a:t>
            </a:r>
            <a:r>
              <a:rPr lang="en-US" sz="2800" dirty="0" smtClean="0"/>
              <a:t>(</a:t>
            </a:r>
            <a:r>
              <a:rPr lang="en-US" sz="2800" dirty="0" err="1" smtClean="0"/>
              <a:t>usare</a:t>
            </a:r>
            <a:r>
              <a:rPr lang="en-US" sz="2800" dirty="0" smtClean="0"/>
              <a:t> </a:t>
            </a:r>
            <a:r>
              <a:rPr lang="en-US" sz="2800" dirty="0" err="1" smtClean="0"/>
              <a:t>doppi</a:t>
            </a:r>
            <a:r>
              <a:rPr lang="en-US" sz="2800" dirty="0" smtClean="0"/>
              <a:t> </a:t>
            </a:r>
            <a:r>
              <a:rPr lang="en-US" sz="2800" dirty="0" err="1" smtClean="0"/>
              <a:t>guanti</a:t>
            </a:r>
            <a:r>
              <a:rPr lang="en-US" sz="2800" dirty="0" smtClean="0"/>
              <a:t> </a:t>
            </a:r>
            <a:r>
              <a:rPr lang="en-US" sz="2800" dirty="0" err="1" smtClean="0"/>
              <a:t>protettivi</a:t>
            </a:r>
            <a:r>
              <a:rPr lang="en-US" sz="2800" dirty="0" smtClean="0"/>
              <a:t> in nitrile)</a:t>
            </a:r>
          </a:p>
          <a:p>
            <a:pPr>
              <a:defRPr/>
            </a:pPr>
            <a:endParaRPr lang="it-IT" sz="2800" dirty="0"/>
          </a:p>
          <a:p>
            <a:pPr marL="0" indent="0">
              <a:buFont typeface="Times New Roman" panose="02020603050405020304" pitchFamily="18" charset="0"/>
              <a:buNone/>
              <a:defRPr/>
            </a:pPr>
            <a:endParaRPr lang="it-IT" sz="2400" dirty="0"/>
          </a:p>
        </p:txBody>
      </p:sp>
      <p:sp>
        <p:nvSpPr>
          <p:cNvPr id="2" name="Flowchart: Alternate Process 1"/>
          <p:cNvSpPr/>
          <p:nvPr/>
        </p:nvSpPr>
        <p:spPr>
          <a:xfrm>
            <a:off x="949673" y="3165383"/>
            <a:ext cx="6768752" cy="2625563"/>
          </a:xfrm>
          <a:prstGeom prst="flowChartAlternate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t>I dati evidenziamo maggior rischio per</a:t>
            </a:r>
          </a:p>
          <a:p>
            <a:pPr algn="ctr"/>
            <a:r>
              <a:rPr lang="it-IT" sz="2800" dirty="0" smtClean="0"/>
              <a:t>Allergie cutanee (se metalli allergenici)</a:t>
            </a:r>
          </a:p>
          <a:p>
            <a:pPr algn="ctr"/>
            <a:r>
              <a:rPr lang="it-IT" sz="2800" dirty="0" smtClean="0"/>
              <a:t>Assorbimento sistemico </a:t>
            </a:r>
            <a:endParaRPr lang="en-US" sz="2800" dirty="0"/>
          </a:p>
        </p:txBody>
      </p:sp>
    </p:spTree>
    <p:extLst>
      <p:ext uri="{BB962C8B-B14F-4D97-AF65-F5344CB8AC3E}">
        <p14:creationId xmlns:p14="http://schemas.microsoft.com/office/powerpoint/2010/main" val="4589827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07950" y="6021388"/>
            <a:ext cx="8856663" cy="587375"/>
          </a:xfrm>
          <a:prstGeom prst="rect">
            <a:avLst/>
          </a:prstGeom>
          <a:solidFill>
            <a:schemeClr val="bg1"/>
          </a:solidFill>
          <a:ln>
            <a:noFill/>
          </a:ln>
        </p:spPr>
        <p:txBody>
          <a:bodyPr lIns="90000" tIns="45000" rIns="90000" bIns="45000"/>
          <a:lstStyle/>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Francesca </a:t>
            </a:r>
            <a:r>
              <a:rPr lang="it-IT" sz="1200" dirty="0" err="1">
                <a:solidFill>
                  <a:schemeClr val="bg1">
                    <a:lumMod val="65000"/>
                  </a:schemeClr>
                </a:solidFill>
                <a:latin typeface="Eras Medium ITC" pitchFamily="34" charset="0"/>
                <a:ea typeface="BatangChe" pitchFamily="49" charset="-127"/>
              </a:rPr>
              <a:t>Larese</a:t>
            </a:r>
            <a:r>
              <a:rPr lang="it-IT" sz="1200" dirty="0">
                <a:solidFill>
                  <a:schemeClr val="bg1">
                    <a:lumMod val="65000"/>
                  </a:schemeClr>
                </a:solidFill>
                <a:latin typeface="Eras Medium ITC" pitchFamily="34" charset="0"/>
                <a:ea typeface="BatangChe" pitchFamily="49" charset="-127"/>
              </a:rPr>
              <a:t> </a:t>
            </a:r>
            <a:r>
              <a:rPr lang="it-IT" sz="1200" dirty="0" err="1">
                <a:solidFill>
                  <a:schemeClr val="bg1">
                    <a:lumMod val="65000"/>
                  </a:schemeClr>
                </a:solidFill>
                <a:latin typeface="Eras Medium ITC" pitchFamily="34" charset="0"/>
                <a:ea typeface="BatangChe" pitchFamily="49" charset="-127"/>
              </a:rPr>
              <a:t>Filon</a:t>
            </a:r>
            <a:r>
              <a:rPr lang="it-IT" sz="1200" dirty="0">
                <a:solidFill>
                  <a:schemeClr val="bg1">
                    <a:lumMod val="65000"/>
                  </a:schemeClr>
                </a:solidFill>
                <a:latin typeface="Eras Medium ITC" pitchFamily="34" charset="0"/>
                <a:ea typeface="BatangChe" pitchFamily="49" charset="-127"/>
              </a:rPr>
              <a:t>,  Ambulatorio di Allergologia</a:t>
            </a:r>
          </a:p>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Unità Clinico Operativa di Medicina del Lavoro – Università di Trieste</a:t>
            </a:r>
          </a:p>
        </p:txBody>
      </p:sp>
      <p:pic>
        <p:nvPicPr>
          <p:cNvPr id="35843" name="Picture 7" descr="C:\Users\larese\Desktop\logo units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5738"/>
            <a:ext cx="1073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8425" y="185738"/>
            <a:ext cx="10668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itle 4"/>
          <p:cNvSpPr>
            <a:spLocks noGrp="1"/>
          </p:cNvSpPr>
          <p:nvPr>
            <p:ph type="title"/>
          </p:nvPr>
        </p:nvSpPr>
        <p:spPr>
          <a:xfrm>
            <a:off x="1692275" y="274638"/>
            <a:ext cx="5759450" cy="1141412"/>
          </a:xfrm>
        </p:spPr>
        <p:txBody>
          <a:bodyPr/>
          <a:lstStyle/>
          <a:p>
            <a:pPr algn="ctr"/>
            <a:r>
              <a:rPr lang="it-IT" altLang="it-IT" b="1" smtClean="0">
                <a:solidFill>
                  <a:srgbClr val="FF0000"/>
                </a:solidFill>
              </a:rPr>
              <a:t>Worker exposure</a:t>
            </a:r>
          </a:p>
        </p:txBody>
      </p:sp>
      <p:pic>
        <p:nvPicPr>
          <p:cNvPr id="35846" name="Content Placeholder 2"/>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950913" y="1600200"/>
            <a:ext cx="7240587" cy="4524375"/>
          </a:xfrm>
        </p:spPr>
      </p:pic>
    </p:spTree>
    <p:extLst>
      <p:ext uri="{BB962C8B-B14F-4D97-AF65-F5344CB8AC3E}">
        <p14:creationId xmlns:p14="http://schemas.microsoft.com/office/powerpoint/2010/main" val="16137751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07950" y="6021388"/>
            <a:ext cx="8856663" cy="587375"/>
          </a:xfrm>
          <a:prstGeom prst="rect">
            <a:avLst/>
          </a:prstGeom>
          <a:solidFill>
            <a:schemeClr val="bg1"/>
          </a:solidFill>
          <a:ln>
            <a:noFill/>
          </a:ln>
        </p:spPr>
        <p:txBody>
          <a:bodyPr lIns="90000" tIns="45000" rIns="90000" bIns="45000"/>
          <a:lstStyle/>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Francesca </a:t>
            </a:r>
            <a:r>
              <a:rPr lang="it-IT" sz="1200" dirty="0" err="1">
                <a:solidFill>
                  <a:schemeClr val="bg1">
                    <a:lumMod val="65000"/>
                  </a:schemeClr>
                </a:solidFill>
                <a:latin typeface="Eras Medium ITC" pitchFamily="34" charset="0"/>
                <a:ea typeface="BatangChe" pitchFamily="49" charset="-127"/>
              </a:rPr>
              <a:t>Larese</a:t>
            </a:r>
            <a:r>
              <a:rPr lang="it-IT" sz="1200" dirty="0">
                <a:solidFill>
                  <a:schemeClr val="bg1">
                    <a:lumMod val="65000"/>
                  </a:schemeClr>
                </a:solidFill>
                <a:latin typeface="Eras Medium ITC" pitchFamily="34" charset="0"/>
                <a:ea typeface="BatangChe" pitchFamily="49" charset="-127"/>
              </a:rPr>
              <a:t> </a:t>
            </a:r>
            <a:r>
              <a:rPr lang="it-IT" sz="1200" dirty="0" err="1">
                <a:solidFill>
                  <a:schemeClr val="bg1">
                    <a:lumMod val="65000"/>
                  </a:schemeClr>
                </a:solidFill>
                <a:latin typeface="Eras Medium ITC" pitchFamily="34" charset="0"/>
                <a:ea typeface="BatangChe" pitchFamily="49" charset="-127"/>
              </a:rPr>
              <a:t>Filon</a:t>
            </a:r>
            <a:r>
              <a:rPr lang="it-IT" sz="1200" dirty="0">
                <a:solidFill>
                  <a:schemeClr val="bg1">
                    <a:lumMod val="65000"/>
                  </a:schemeClr>
                </a:solidFill>
                <a:latin typeface="Eras Medium ITC" pitchFamily="34" charset="0"/>
                <a:ea typeface="BatangChe" pitchFamily="49" charset="-127"/>
              </a:rPr>
              <a:t>,  Ambulatorio di Allergologia</a:t>
            </a:r>
          </a:p>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Unità Clinico Operativa di Medicina del Lavoro – Università di Trieste</a:t>
            </a:r>
          </a:p>
        </p:txBody>
      </p:sp>
      <p:pic>
        <p:nvPicPr>
          <p:cNvPr id="37891" name="Picture 7" descr="C:\Users\larese\Desktop\logo units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5738"/>
            <a:ext cx="1073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8425" y="185738"/>
            <a:ext cx="10668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itle 4"/>
          <p:cNvSpPr>
            <a:spLocks noGrp="1"/>
          </p:cNvSpPr>
          <p:nvPr>
            <p:ph type="title"/>
          </p:nvPr>
        </p:nvSpPr>
        <p:spPr>
          <a:xfrm>
            <a:off x="1692275" y="274638"/>
            <a:ext cx="5759450" cy="634082"/>
          </a:xfrm>
        </p:spPr>
        <p:txBody>
          <a:bodyPr/>
          <a:lstStyle/>
          <a:p>
            <a:pPr algn="ctr"/>
            <a:r>
              <a:rPr lang="it-IT" altLang="it-IT" b="1" dirty="0" smtClean="0">
                <a:solidFill>
                  <a:srgbClr val="FF0000"/>
                </a:solidFill>
              </a:rPr>
              <a:t>Worker exposure</a:t>
            </a:r>
          </a:p>
        </p:txBody>
      </p:sp>
      <p:pic>
        <p:nvPicPr>
          <p:cNvPr id="3789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7363" y="1487488"/>
            <a:ext cx="8097837"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39664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t-IT" dirty="0" smtClean="0">
                <a:solidFill>
                  <a:srgbClr val="FF0000"/>
                </a:solidFill>
                <a:effectLst>
                  <a:outerShdw blurRad="38100" dist="38100" dir="2700000" algn="tl">
                    <a:srgbClr val="000000">
                      <a:alpha val="43137"/>
                    </a:srgbClr>
                  </a:outerShdw>
                </a:effectLst>
              </a:rPr>
              <a:t>Grazie dell’attenzione!</a:t>
            </a:r>
            <a:endParaRPr lang="en-US" dirty="0">
              <a:solidFill>
                <a:srgbClr val="FF0000"/>
              </a:solidFill>
              <a:effectLst>
                <a:outerShdw blurRad="38100" dist="38100" dir="2700000" algn="tl">
                  <a:srgbClr val="000000">
                    <a:alpha val="43137"/>
                  </a:srgbClr>
                </a:outerShdw>
              </a:effectLst>
            </a:endParaRPr>
          </a:p>
        </p:txBody>
      </p:sp>
      <p:pic>
        <p:nvPicPr>
          <p:cNvPr id="6861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50863" y="1600200"/>
            <a:ext cx="8037512" cy="4521200"/>
          </a:xfrm>
        </p:spPr>
      </p:pic>
    </p:spTree>
    <p:extLst>
      <p:ext uri="{BB962C8B-B14F-4D97-AF65-F5344CB8AC3E}">
        <p14:creationId xmlns:p14="http://schemas.microsoft.com/office/powerpoint/2010/main" val="143347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07950" y="6021388"/>
            <a:ext cx="8856663" cy="587375"/>
          </a:xfrm>
          <a:prstGeom prst="rect">
            <a:avLst/>
          </a:prstGeom>
          <a:solidFill>
            <a:schemeClr val="bg1"/>
          </a:solidFill>
          <a:ln>
            <a:noFill/>
          </a:ln>
        </p:spPr>
        <p:txBody>
          <a:bodyPr lIns="90000" tIns="45000" rIns="90000" bIns="45000"/>
          <a:lstStyle/>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Francesca Larese Filon, </a:t>
            </a:r>
          </a:p>
          <a:p>
            <a:pPr algn="ctr" eaLnBrk="1" hangingPunct="1">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schemeClr val="bg1">
                    <a:lumMod val="65000"/>
                  </a:schemeClr>
                </a:solidFill>
                <a:latin typeface="Eras Medium ITC" pitchFamily="34" charset="0"/>
                <a:ea typeface="BatangChe" pitchFamily="49" charset="-127"/>
              </a:rPr>
              <a:t>Unità Clinico Operativa di Medicina del Lavoro – Università di Trieste</a:t>
            </a:r>
          </a:p>
        </p:txBody>
      </p:sp>
      <p:pic>
        <p:nvPicPr>
          <p:cNvPr id="70659" name="Picture 7" descr="C:\Users\larese\Desktop\logo units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5738"/>
            <a:ext cx="1073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8425" y="185738"/>
            <a:ext cx="10668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Title 1"/>
          <p:cNvSpPr>
            <a:spLocks noGrp="1"/>
          </p:cNvSpPr>
          <p:nvPr>
            <p:ph type="title"/>
          </p:nvPr>
        </p:nvSpPr>
        <p:spPr>
          <a:xfrm>
            <a:off x="1403350" y="274638"/>
            <a:ext cx="6264275" cy="841374"/>
          </a:xfrm>
        </p:spPr>
        <p:txBody>
          <a:bodyPr/>
          <a:lstStyle/>
          <a:p>
            <a:pPr algn="ctr"/>
            <a:r>
              <a:rPr lang="it-IT" altLang="it-IT" dirty="0" smtClean="0">
                <a:solidFill>
                  <a:srgbClr val="FF0000"/>
                </a:solidFill>
              </a:rPr>
              <a:t>Conclusioni</a:t>
            </a:r>
          </a:p>
        </p:txBody>
      </p:sp>
      <p:sp>
        <p:nvSpPr>
          <p:cNvPr id="3" name="Content Placeholder 2"/>
          <p:cNvSpPr>
            <a:spLocks noGrp="1"/>
          </p:cNvSpPr>
          <p:nvPr>
            <p:ph idx="1"/>
          </p:nvPr>
        </p:nvSpPr>
        <p:spPr>
          <a:xfrm>
            <a:off x="457200" y="1600200"/>
            <a:ext cx="8686800" cy="4524375"/>
          </a:xfrm>
        </p:spPr>
        <p:txBody>
          <a:bodyPr/>
          <a:lstStyle/>
          <a:p>
            <a:pPr algn="just">
              <a:spcAft>
                <a:spcPts val="0"/>
              </a:spcAft>
              <a:defRPr/>
            </a:pPr>
            <a:r>
              <a:rPr lang="en-US" sz="2800" dirty="0" smtClean="0">
                <a:latin typeface="Arial" panose="020B0604020202020204" pitchFamily="34" charset="0"/>
                <a:ea typeface="Times New Roman" panose="02020603050405020304" pitchFamily="18" charset="0"/>
              </a:rPr>
              <a:t> </a:t>
            </a:r>
            <a:r>
              <a:rPr lang="en-US" sz="2800" dirty="0" err="1" smtClean="0">
                <a:latin typeface="Arial" panose="020B0604020202020204" pitchFamily="34" charset="0"/>
                <a:ea typeface="Times New Roman" panose="02020603050405020304" pitchFamily="18" charset="0"/>
              </a:rPr>
              <a:t>Evitare</a:t>
            </a:r>
            <a:r>
              <a:rPr lang="en-US" sz="2800" dirty="0" smtClean="0">
                <a:latin typeface="Arial" panose="020B0604020202020204" pitchFamily="34" charset="0"/>
                <a:ea typeface="Times New Roman" panose="02020603050405020304" pitchFamily="18" charset="0"/>
              </a:rPr>
              <a:t> </a:t>
            </a:r>
            <a:r>
              <a:rPr lang="en-US" sz="2800" dirty="0" err="1" smtClean="0">
                <a:latin typeface="Arial" panose="020B0604020202020204" pitchFamily="34" charset="0"/>
                <a:ea typeface="Times New Roman" panose="02020603050405020304" pitchFamily="18" charset="0"/>
              </a:rPr>
              <a:t>l’esposizione</a:t>
            </a:r>
            <a:r>
              <a:rPr lang="en-US" sz="2800" dirty="0" smtClean="0">
                <a:latin typeface="Arial" panose="020B0604020202020204" pitchFamily="34" charset="0"/>
                <a:ea typeface="Times New Roman" panose="02020603050405020304" pitchFamily="18" charset="0"/>
              </a:rPr>
              <a:t> per via </a:t>
            </a:r>
            <a:r>
              <a:rPr lang="en-US" sz="2800" dirty="0" err="1" smtClean="0">
                <a:latin typeface="Arial" panose="020B0604020202020204" pitchFamily="34" charset="0"/>
                <a:ea typeface="Times New Roman" panose="02020603050405020304" pitchFamily="18" charset="0"/>
              </a:rPr>
              <a:t>inalatoria</a:t>
            </a:r>
            <a:r>
              <a:rPr lang="en-US" sz="2800" dirty="0" smtClean="0">
                <a:latin typeface="Arial" panose="020B0604020202020204" pitchFamily="34" charset="0"/>
                <a:ea typeface="Times New Roman" panose="02020603050405020304" pitchFamily="18" charset="0"/>
              </a:rPr>
              <a:t> </a:t>
            </a:r>
            <a:endParaRPr lang="en-US" sz="2000" dirty="0" smtClean="0">
              <a:latin typeface="Arial" panose="020B0604020202020204" pitchFamily="34" charset="0"/>
              <a:ea typeface="Times New Roman" panose="02020603050405020304" pitchFamily="18" charset="0"/>
            </a:endParaRPr>
          </a:p>
          <a:p>
            <a:pPr algn="just">
              <a:spcAft>
                <a:spcPts val="0"/>
              </a:spcAft>
              <a:defRPr/>
            </a:pPr>
            <a:endParaRPr lang="en-US" sz="2400" dirty="0" smtClean="0">
              <a:latin typeface="Arial" panose="020B0604020202020204" pitchFamily="34" charset="0"/>
              <a:ea typeface="Times New Roman" panose="02020603050405020304" pitchFamily="18" charset="0"/>
            </a:endParaRPr>
          </a:p>
          <a:p>
            <a:pPr algn="just">
              <a:spcAft>
                <a:spcPts val="0"/>
              </a:spcAft>
              <a:defRPr/>
            </a:pPr>
            <a:r>
              <a:rPr lang="it-IT" sz="2800" dirty="0" smtClean="0">
                <a:latin typeface="Arial" panose="020B0604020202020204" pitchFamily="34" charset="0"/>
                <a:ea typeface="Times New Roman" panose="02020603050405020304" pitchFamily="18" charset="0"/>
              </a:rPr>
              <a:t> Evitare il contatto cutaneo</a:t>
            </a:r>
            <a:endParaRPr lang="en-US" sz="2800" dirty="0" smtClean="0">
              <a:latin typeface="Arial" panose="020B0604020202020204" pitchFamily="34" charset="0"/>
              <a:ea typeface="Times New Roman" panose="02020603050405020304" pitchFamily="18" charset="0"/>
            </a:endParaRPr>
          </a:p>
          <a:p>
            <a:pPr algn="just">
              <a:spcAft>
                <a:spcPts val="0"/>
              </a:spcAft>
              <a:defRPr/>
            </a:pPr>
            <a:endParaRPr lang="en-US" sz="2400" dirty="0" smtClean="0">
              <a:latin typeface="Arial" panose="020B0604020202020204" pitchFamily="34" charset="0"/>
              <a:ea typeface="Times New Roman" panose="02020603050405020304" pitchFamily="18" charset="0"/>
            </a:endParaRPr>
          </a:p>
          <a:p>
            <a:pPr marL="0" indent="0" algn="just">
              <a:spcAft>
                <a:spcPts val="0"/>
              </a:spcAft>
              <a:buFont typeface="Times New Roman" panose="02020603050405020304" pitchFamily="18" charset="0"/>
              <a:buNone/>
              <a:defRPr/>
            </a:pPr>
            <a:endParaRPr lang="en-US" sz="2800" dirty="0" smtClean="0">
              <a:latin typeface="Arial" panose="020B0604020202020204" pitchFamily="34" charset="0"/>
              <a:ea typeface="Times New Roman" panose="02020603050405020304" pitchFamily="18" charset="0"/>
            </a:endParaRPr>
          </a:p>
          <a:p>
            <a:pPr lvl="1" algn="just">
              <a:spcAft>
                <a:spcPts val="0"/>
              </a:spcAft>
              <a:buFont typeface="Times New Roman" panose="02020603050405020304" pitchFamily="18" charset="0"/>
              <a:buNone/>
              <a:defRPr/>
            </a:pPr>
            <a:endParaRPr lang="it-IT" dirty="0">
              <a:latin typeface="Times New Roman" panose="02020603050405020304" pitchFamily="18" charset="0"/>
              <a:ea typeface="Times New Roman" panose="02020603050405020304" pitchFamily="18" charset="0"/>
            </a:endParaRPr>
          </a:p>
        </p:txBody>
      </p:sp>
      <p:sp>
        <p:nvSpPr>
          <p:cNvPr id="2" name="Rectangle 1"/>
          <p:cNvSpPr/>
          <p:nvPr/>
        </p:nvSpPr>
        <p:spPr>
          <a:xfrm>
            <a:off x="6084168" y="2780928"/>
            <a:ext cx="2952328" cy="223224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t>Formulazioni umide</a:t>
            </a:r>
          </a:p>
          <a:p>
            <a:pPr algn="ctr"/>
            <a:r>
              <a:rPr lang="it-IT" sz="2400" dirty="0" smtClean="0"/>
              <a:t>Glove box</a:t>
            </a:r>
          </a:p>
          <a:p>
            <a:pPr algn="ctr"/>
            <a:r>
              <a:rPr lang="it-IT" sz="2400" dirty="0" smtClean="0"/>
              <a:t>Aspirazione localizzata</a:t>
            </a:r>
          </a:p>
          <a:p>
            <a:pPr algn="ctr"/>
            <a:r>
              <a:rPr lang="it-IT" sz="2400" dirty="0" smtClean="0"/>
              <a:t>Mezzi di protezione</a:t>
            </a:r>
            <a:endParaRPr lang="en-US" sz="2400" dirty="0"/>
          </a:p>
        </p:txBody>
      </p:sp>
      <p:sp>
        <p:nvSpPr>
          <p:cNvPr id="4" name="Down Arrow 3"/>
          <p:cNvSpPr/>
          <p:nvPr/>
        </p:nvSpPr>
        <p:spPr>
          <a:xfrm>
            <a:off x="7164288" y="1669529"/>
            <a:ext cx="792088"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2843808" y="3356992"/>
            <a:ext cx="1080120"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51720" y="4483150"/>
            <a:ext cx="2664296"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Doppio guanto protettivo</a:t>
            </a:r>
            <a:endParaRPr lang="en-US" dirty="0" smtClean="0"/>
          </a:p>
          <a:p>
            <a:pPr algn="ctr"/>
            <a:r>
              <a:rPr lang="it-IT" dirty="0" smtClean="0"/>
              <a:t>Camici in tyvek</a:t>
            </a:r>
          </a:p>
        </p:txBody>
      </p:sp>
    </p:spTree>
    <p:extLst>
      <p:ext uri="{BB962C8B-B14F-4D97-AF65-F5344CB8AC3E}">
        <p14:creationId xmlns:p14="http://schemas.microsoft.com/office/powerpoint/2010/main" val="777206055"/>
      </p:ext>
    </p:extLst>
  </p:cSld>
  <p:clrMapOvr>
    <a:masterClrMapping/>
  </p:clrMapOvr>
  <p:transition spd="med"/>
  <p:timing>
    <p:tnLst>
      <p:par>
        <p:cTn id="1" dur="indefinite" restart="never" nodeType="tmRoot">
          <p:childTnLst>
            <p:seq concurrent="1" nextAc="seek">
              <p:cTn id="2" dur="0"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07950" y="6021388"/>
            <a:ext cx="8856663" cy="587375"/>
          </a:xfrm>
          <a:prstGeom prst="rect">
            <a:avLst/>
          </a:prstGeom>
          <a:solidFill>
            <a:schemeClr val="bg1"/>
          </a:solidFill>
          <a:ln>
            <a:noFill/>
          </a:ln>
        </p:spPr>
        <p:txBody>
          <a:bodyPr lIns="90000" tIns="45000" rIns="90000" bIns="45000"/>
          <a:lstStyle/>
          <a:p>
            <a:pPr algn="ctr" defTabSz="449263"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prstClr val="white">
                    <a:lumMod val="65000"/>
                  </a:prstClr>
                </a:solidFill>
                <a:latin typeface="Eras Medium ITC" pitchFamily="34" charset="0"/>
                <a:ea typeface="BatangChe" pitchFamily="49" charset="-127"/>
                <a:cs typeface="Arial Unicode MS" charset="0"/>
              </a:rPr>
              <a:t>Francesca </a:t>
            </a:r>
            <a:r>
              <a:rPr lang="it-IT" sz="1200" dirty="0" err="1">
                <a:solidFill>
                  <a:prstClr val="white">
                    <a:lumMod val="65000"/>
                  </a:prstClr>
                </a:solidFill>
                <a:latin typeface="Eras Medium ITC" pitchFamily="34" charset="0"/>
                <a:ea typeface="BatangChe" pitchFamily="49" charset="-127"/>
                <a:cs typeface="Arial Unicode MS" charset="0"/>
              </a:rPr>
              <a:t>Larese</a:t>
            </a:r>
            <a:r>
              <a:rPr lang="it-IT" sz="1200" dirty="0">
                <a:solidFill>
                  <a:prstClr val="white">
                    <a:lumMod val="65000"/>
                  </a:prstClr>
                </a:solidFill>
                <a:latin typeface="Eras Medium ITC" pitchFamily="34" charset="0"/>
                <a:ea typeface="BatangChe" pitchFamily="49" charset="-127"/>
                <a:cs typeface="Arial Unicode MS" charset="0"/>
              </a:rPr>
              <a:t> </a:t>
            </a:r>
            <a:r>
              <a:rPr lang="it-IT" sz="1200" dirty="0" err="1">
                <a:solidFill>
                  <a:prstClr val="white">
                    <a:lumMod val="65000"/>
                  </a:prstClr>
                </a:solidFill>
                <a:latin typeface="Eras Medium ITC" pitchFamily="34" charset="0"/>
                <a:ea typeface="BatangChe" pitchFamily="49" charset="-127"/>
                <a:cs typeface="Arial Unicode MS" charset="0"/>
              </a:rPr>
              <a:t>Filon</a:t>
            </a:r>
            <a:r>
              <a:rPr lang="it-IT" sz="1200" dirty="0">
                <a:solidFill>
                  <a:prstClr val="white">
                    <a:lumMod val="65000"/>
                  </a:prstClr>
                </a:solidFill>
                <a:latin typeface="Eras Medium ITC" pitchFamily="34" charset="0"/>
                <a:ea typeface="BatangChe" pitchFamily="49" charset="-127"/>
                <a:cs typeface="Arial Unicode MS" charset="0"/>
              </a:rPr>
              <a:t>,  Ambulatorio di Allergologia</a:t>
            </a:r>
          </a:p>
          <a:p>
            <a:pPr algn="ctr" defTabSz="449263"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prstClr val="white">
                    <a:lumMod val="65000"/>
                  </a:prstClr>
                </a:solidFill>
                <a:latin typeface="Eras Medium ITC" pitchFamily="34" charset="0"/>
                <a:ea typeface="BatangChe" pitchFamily="49" charset="-127"/>
                <a:cs typeface="Arial Unicode MS" charset="0"/>
              </a:rPr>
              <a:t>Unità Clinico Operativa di Medicina del Lavoro – Università di Trieste</a:t>
            </a:r>
          </a:p>
        </p:txBody>
      </p:sp>
      <p:pic>
        <p:nvPicPr>
          <p:cNvPr id="39939" name="Picture 7" descr="C:\Users\larese\Desktop\logo units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85738"/>
            <a:ext cx="1073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8425" y="185738"/>
            <a:ext cx="1066800" cy="10620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14591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07950" y="6021388"/>
            <a:ext cx="8856663" cy="587375"/>
          </a:xfrm>
          <a:prstGeom prst="rect">
            <a:avLst/>
          </a:prstGeom>
          <a:solidFill>
            <a:schemeClr val="bg1"/>
          </a:solidFill>
          <a:ln>
            <a:noFill/>
          </a:ln>
        </p:spPr>
        <p:txBody>
          <a:bodyPr lIns="90000" tIns="45000" rIns="90000" bIns="45000"/>
          <a:lstStyle/>
          <a:p>
            <a:pPr algn="ctr" defTabSz="449263"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prstClr val="white">
                    <a:lumMod val="65000"/>
                  </a:prstClr>
                </a:solidFill>
                <a:latin typeface="Eras Medium ITC" pitchFamily="34" charset="0"/>
                <a:ea typeface="BatangChe" pitchFamily="49" charset="-127"/>
                <a:cs typeface="Arial Unicode MS" charset="0"/>
              </a:rPr>
              <a:t>Francesca </a:t>
            </a:r>
            <a:r>
              <a:rPr lang="it-IT" sz="1200" dirty="0" err="1">
                <a:solidFill>
                  <a:prstClr val="white">
                    <a:lumMod val="65000"/>
                  </a:prstClr>
                </a:solidFill>
                <a:latin typeface="Eras Medium ITC" pitchFamily="34" charset="0"/>
                <a:ea typeface="BatangChe" pitchFamily="49" charset="-127"/>
                <a:cs typeface="Arial Unicode MS" charset="0"/>
              </a:rPr>
              <a:t>Larese</a:t>
            </a:r>
            <a:r>
              <a:rPr lang="it-IT" sz="1200" dirty="0">
                <a:solidFill>
                  <a:prstClr val="white">
                    <a:lumMod val="65000"/>
                  </a:prstClr>
                </a:solidFill>
                <a:latin typeface="Eras Medium ITC" pitchFamily="34" charset="0"/>
                <a:ea typeface="BatangChe" pitchFamily="49" charset="-127"/>
                <a:cs typeface="Arial Unicode MS" charset="0"/>
              </a:rPr>
              <a:t> </a:t>
            </a:r>
            <a:r>
              <a:rPr lang="it-IT" sz="1200" dirty="0" err="1">
                <a:solidFill>
                  <a:prstClr val="white">
                    <a:lumMod val="65000"/>
                  </a:prstClr>
                </a:solidFill>
                <a:latin typeface="Eras Medium ITC" pitchFamily="34" charset="0"/>
                <a:ea typeface="BatangChe" pitchFamily="49" charset="-127"/>
                <a:cs typeface="Arial Unicode MS" charset="0"/>
              </a:rPr>
              <a:t>Filon</a:t>
            </a:r>
            <a:r>
              <a:rPr lang="it-IT" sz="1200" dirty="0">
                <a:solidFill>
                  <a:prstClr val="white">
                    <a:lumMod val="65000"/>
                  </a:prstClr>
                </a:solidFill>
                <a:latin typeface="Eras Medium ITC" pitchFamily="34" charset="0"/>
                <a:ea typeface="BatangChe" pitchFamily="49" charset="-127"/>
                <a:cs typeface="Arial Unicode MS" charset="0"/>
              </a:rPr>
              <a:t>,  Ambulatorio di Allergologia</a:t>
            </a:r>
          </a:p>
          <a:p>
            <a:pPr algn="ctr" defTabSz="449263"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prstClr val="white">
                    <a:lumMod val="65000"/>
                  </a:prstClr>
                </a:solidFill>
                <a:latin typeface="Eras Medium ITC" pitchFamily="34" charset="0"/>
                <a:ea typeface="BatangChe" pitchFamily="49" charset="-127"/>
                <a:cs typeface="Arial Unicode MS" charset="0"/>
              </a:rPr>
              <a:t>Unità Clinico Operativa di Medicina del Lavoro – Università di Trieste</a:t>
            </a:r>
          </a:p>
        </p:txBody>
      </p:sp>
      <p:pic>
        <p:nvPicPr>
          <p:cNvPr id="39939" name="Picture 7" descr="C:\Users\larese\Desktop\logo units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85738"/>
            <a:ext cx="1073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8425" y="185738"/>
            <a:ext cx="1066800" cy="10620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a:stretch>
            <a:fillRect/>
          </a:stretch>
        </p:blipFill>
        <p:spPr>
          <a:xfrm>
            <a:off x="784856" y="1484784"/>
            <a:ext cx="7752704" cy="3202031"/>
          </a:xfrm>
          <a:prstGeom prst="rect">
            <a:avLst/>
          </a:prstGeom>
        </p:spPr>
      </p:pic>
    </p:spTree>
    <p:extLst>
      <p:ext uri="{BB962C8B-B14F-4D97-AF65-F5344CB8AC3E}">
        <p14:creationId xmlns:p14="http://schemas.microsoft.com/office/powerpoint/2010/main" val="15630568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107950" y="6021388"/>
            <a:ext cx="8856663" cy="587375"/>
          </a:xfrm>
          <a:prstGeom prst="rect">
            <a:avLst/>
          </a:prstGeom>
          <a:solidFill>
            <a:schemeClr val="bg1"/>
          </a:solidFill>
          <a:ln>
            <a:noFill/>
          </a:ln>
        </p:spPr>
        <p:txBody>
          <a:bodyPr lIns="90000" tIns="45000" rIns="90000" bIns="45000"/>
          <a:lstStyle/>
          <a:p>
            <a:pPr algn="ctr" defTabSz="449263"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prstClr val="white">
                    <a:lumMod val="65000"/>
                  </a:prstClr>
                </a:solidFill>
                <a:latin typeface="Eras Medium ITC" pitchFamily="34" charset="0"/>
                <a:ea typeface="BatangChe" pitchFamily="49" charset="-127"/>
                <a:cs typeface="Arial Unicode MS" charset="0"/>
              </a:rPr>
              <a:t>Francesca </a:t>
            </a:r>
            <a:r>
              <a:rPr lang="it-IT" sz="1200" dirty="0" err="1">
                <a:solidFill>
                  <a:prstClr val="white">
                    <a:lumMod val="65000"/>
                  </a:prstClr>
                </a:solidFill>
                <a:latin typeface="Eras Medium ITC" pitchFamily="34" charset="0"/>
                <a:ea typeface="BatangChe" pitchFamily="49" charset="-127"/>
                <a:cs typeface="Arial Unicode MS" charset="0"/>
              </a:rPr>
              <a:t>Larese</a:t>
            </a:r>
            <a:r>
              <a:rPr lang="it-IT" sz="1200" dirty="0">
                <a:solidFill>
                  <a:prstClr val="white">
                    <a:lumMod val="65000"/>
                  </a:prstClr>
                </a:solidFill>
                <a:latin typeface="Eras Medium ITC" pitchFamily="34" charset="0"/>
                <a:ea typeface="BatangChe" pitchFamily="49" charset="-127"/>
                <a:cs typeface="Arial Unicode MS" charset="0"/>
              </a:rPr>
              <a:t> </a:t>
            </a:r>
            <a:r>
              <a:rPr lang="it-IT" sz="1200" dirty="0" err="1">
                <a:solidFill>
                  <a:prstClr val="white">
                    <a:lumMod val="65000"/>
                  </a:prstClr>
                </a:solidFill>
                <a:latin typeface="Eras Medium ITC" pitchFamily="34" charset="0"/>
                <a:ea typeface="BatangChe" pitchFamily="49" charset="-127"/>
                <a:cs typeface="Arial Unicode MS" charset="0"/>
              </a:rPr>
              <a:t>Filon</a:t>
            </a:r>
            <a:r>
              <a:rPr lang="it-IT" sz="1200" dirty="0">
                <a:solidFill>
                  <a:prstClr val="white">
                    <a:lumMod val="65000"/>
                  </a:prstClr>
                </a:solidFill>
                <a:latin typeface="Eras Medium ITC" pitchFamily="34" charset="0"/>
                <a:ea typeface="BatangChe" pitchFamily="49" charset="-127"/>
                <a:cs typeface="Arial Unicode MS" charset="0"/>
              </a:rPr>
              <a:t>,  Ambulatorio di Allergologia</a:t>
            </a:r>
          </a:p>
          <a:p>
            <a:pPr algn="ctr" defTabSz="449263" fontAlgn="base">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Lst>
              <a:defRPr/>
            </a:pPr>
            <a:r>
              <a:rPr lang="it-IT" sz="1200" dirty="0">
                <a:solidFill>
                  <a:prstClr val="white">
                    <a:lumMod val="65000"/>
                  </a:prstClr>
                </a:solidFill>
                <a:latin typeface="Eras Medium ITC" pitchFamily="34" charset="0"/>
                <a:ea typeface="BatangChe" pitchFamily="49" charset="-127"/>
                <a:cs typeface="Arial Unicode MS" charset="0"/>
              </a:rPr>
              <a:t>Unità Clinico Operativa di Medicina del Lavoro – Università di Trieste</a:t>
            </a:r>
          </a:p>
        </p:txBody>
      </p:sp>
      <p:pic>
        <p:nvPicPr>
          <p:cNvPr id="39939" name="Picture 7" descr="C:\Users\larese\Desktop\logo units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85738"/>
            <a:ext cx="1073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8425" y="185738"/>
            <a:ext cx="1066800" cy="10620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it-IT" dirty="0" smtClean="0">
                <a:solidFill>
                  <a:srgbClr val="FF0000"/>
                </a:solidFill>
              </a:rPr>
              <a:t>Esposizione</a:t>
            </a:r>
            <a:endParaRPr lang="en-US" dirty="0">
              <a:solidFill>
                <a:srgbClr val="FF0000"/>
              </a:solidFill>
            </a:endParaRPr>
          </a:p>
        </p:txBody>
      </p:sp>
      <p:sp>
        <p:nvSpPr>
          <p:cNvPr id="3" name="Content Placeholder 2"/>
          <p:cNvSpPr>
            <a:spLocks noGrp="1"/>
          </p:cNvSpPr>
          <p:nvPr>
            <p:ph sz="quarter" idx="1"/>
          </p:nvPr>
        </p:nvSpPr>
        <p:spPr>
          <a:solidFill>
            <a:schemeClr val="bg1"/>
          </a:solidFill>
        </p:spPr>
        <p:txBody>
          <a:bodyPr/>
          <a:lstStyle/>
          <a:p>
            <a:endParaRPr lang="it-IT" dirty="0" smtClean="0"/>
          </a:p>
          <a:p>
            <a:endParaRPr lang="it-IT" dirty="0"/>
          </a:p>
          <a:p>
            <a:r>
              <a:rPr lang="it-IT" dirty="0" smtClean="0"/>
              <a:t>Via inalatoria</a:t>
            </a:r>
          </a:p>
          <a:p>
            <a:r>
              <a:rPr lang="it-IT" dirty="0" smtClean="0"/>
              <a:t>Via cutanea </a:t>
            </a:r>
          </a:p>
          <a:p>
            <a:r>
              <a:rPr lang="it-IT" dirty="0" smtClean="0"/>
              <a:t>Via digestiva</a:t>
            </a:r>
            <a:endParaRPr lang="en-US" dirty="0"/>
          </a:p>
        </p:txBody>
      </p:sp>
      <p:sp>
        <p:nvSpPr>
          <p:cNvPr id="4" name="Rectangle 3"/>
          <p:cNvSpPr/>
          <p:nvPr/>
        </p:nvSpPr>
        <p:spPr>
          <a:xfrm>
            <a:off x="4067944" y="2420888"/>
            <a:ext cx="3888432" cy="194421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smtClean="0"/>
              <a:t>Grande superficie</a:t>
            </a:r>
          </a:p>
          <a:p>
            <a:pPr algn="ctr"/>
            <a:r>
              <a:rPr lang="it-IT" sz="3600" dirty="0" smtClean="0"/>
              <a:t>Elevata reattività</a:t>
            </a:r>
          </a:p>
          <a:p>
            <a:pPr algn="ctr"/>
            <a:endParaRPr lang="en-US" dirty="0"/>
          </a:p>
        </p:txBody>
      </p:sp>
    </p:spTree>
    <p:extLst>
      <p:ext uri="{BB962C8B-B14F-4D97-AF65-F5344CB8AC3E}">
        <p14:creationId xmlns:p14="http://schemas.microsoft.com/office/powerpoint/2010/main" val="32503032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a:spLocks noGrp="1"/>
          </p:cNvSpPr>
          <p:nvPr>
            <p:ph type="sldNum" sz="quarter" idx="12"/>
          </p:nvPr>
        </p:nvSpPr>
        <p:spPr>
          <a:xfrm>
            <a:off x="6948264" y="510133"/>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F8EF9-DF5B-4E7F-8347-A25E02CB2E25}" type="slidenum">
              <a:rPr kumimoji="0" lang="it-IT"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ttangolo 14"/>
          <p:cNvSpPr/>
          <p:nvPr/>
        </p:nvSpPr>
        <p:spPr>
          <a:xfrm>
            <a:off x="652417" y="1622425"/>
            <a:ext cx="3060340" cy="646331"/>
          </a:xfrm>
          <a:prstGeom prst="rect">
            <a:avLst/>
          </a:prstGeom>
          <a:ln w="28575">
            <a:solidFill>
              <a:srgbClr val="006666"/>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Lucida Bright" panose="02040602050505020304" pitchFamily="18" charset="0"/>
                <a:ea typeface="+mn-ea"/>
                <a:cs typeface="+mn-cs"/>
              </a:rPr>
              <a:t>Grande concentrazione numerica e ampia area superficiale per unità di volume (o massa)</a:t>
            </a:r>
          </a:p>
        </p:txBody>
      </p:sp>
      <p:sp>
        <p:nvSpPr>
          <p:cNvPr id="18" name="Rettangolo 17"/>
          <p:cNvSpPr/>
          <p:nvPr/>
        </p:nvSpPr>
        <p:spPr>
          <a:xfrm>
            <a:off x="5391932" y="1622425"/>
            <a:ext cx="2852476" cy="584775"/>
          </a:xfrm>
          <a:prstGeom prst="rect">
            <a:avLst/>
          </a:prstGeom>
          <a:ln w="28575">
            <a:solidFill>
              <a:srgbClr val="006666"/>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Bright" panose="02040602050505020304" pitchFamily="18" charset="0"/>
                <a:ea typeface="+mn-ea"/>
                <a:cs typeface="+mn-cs"/>
              </a:rPr>
              <a:t>Reattività</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smtClean="0">
                <a:ln>
                  <a:noFill/>
                </a:ln>
                <a:solidFill>
                  <a:prstClr val="black"/>
                </a:solidFill>
                <a:effectLst/>
                <a:uLnTx/>
                <a:uFillTx/>
                <a:latin typeface="Lucida Bright" panose="02040602050505020304" pitchFamily="18" charset="0"/>
                <a:ea typeface="+mn-ea"/>
                <a:cs typeface="+mn-cs"/>
              </a:rPr>
              <a:t>(ROS; maggior numero di atomi o molecole superficiali per unità di massa)</a:t>
            </a:r>
          </a:p>
        </p:txBody>
      </p:sp>
      <p:sp>
        <p:nvSpPr>
          <p:cNvPr id="19" name="Rettangolo 18"/>
          <p:cNvSpPr/>
          <p:nvPr/>
        </p:nvSpPr>
        <p:spPr>
          <a:xfrm>
            <a:off x="652417" y="2596261"/>
            <a:ext cx="3060340" cy="276999"/>
          </a:xfrm>
          <a:prstGeom prst="rect">
            <a:avLst/>
          </a:prstGeom>
          <a:ln w="28575">
            <a:solidFill>
              <a:srgbClr val="006666"/>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smtClean="0">
                <a:ln>
                  <a:noFill/>
                </a:ln>
                <a:solidFill>
                  <a:prstClr val="black"/>
                </a:solidFill>
                <a:effectLst/>
                <a:uLnTx/>
                <a:uFillTx/>
                <a:latin typeface="Lucida Bright" panose="02040602050505020304" pitchFamily="18" charset="0"/>
                <a:ea typeface="+mn-ea"/>
                <a:cs typeface="+mn-cs"/>
              </a:rPr>
              <a:t>Deposizione</a:t>
            </a:r>
            <a:r>
              <a:rPr kumimoji="0" lang="en-US" sz="1200" b="1" i="0" u="none" strike="noStrike" kern="1200" cap="none" spc="0" normalizeH="0" baseline="0" noProof="0" dirty="0" smtClean="0">
                <a:ln>
                  <a:noFill/>
                </a:ln>
                <a:solidFill>
                  <a:prstClr val="black"/>
                </a:solidFill>
                <a:effectLst/>
                <a:uLnTx/>
                <a:uFillTx/>
                <a:latin typeface="Lucida Bright" panose="02040602050505020304" pitchFamily="18" charset="0"/>
                <a:ea typeface="+mn-ea"/>
                <a:cs typeface="+mn-cs"/>
              </a:rPr>
              <a:t> nel </a:t>
            </a:r>
            <a:r>
              <a:rPr kumimoji="0" lang="en-US" sz="1200" b="1" i="0" u="none" strike="noStrike" kern="1200" cap="none" spc="0" normalizeH="0" baseline="0" noProof="0" dirty="0" err="1" smtClean="0">
                <a:ln>
                  <a:noFill/>
                </a:ln>
                <a:solidFill>
                  <a:prstClr val="black"/>
                </a:solidFill>
                <a:effectLst/>
                <a:uLnTx/>
                <a:uFillTx/>
                <a:latin typeface="Lucida Bright" panose="02040602050505020304" pitchFamily="18" charset="0"/>
                <a:ea typeface="+mn-ea"/>
                <a:cs typeface="+mn-cs"/>
              </a:rPr>
              <a:t>tratto</a:t>
            </a:r>
            <a:r>
              <a:rPr kumimoji="0" lang="en-US" sz="1200" b="1" i="0" u="none" strike="noStrike" kern="1200" cap="none" spc="0" normalizeH="0" baseline="0" noProof="0" dirty="0" smtClean="0">
                <a:ln>
                  <a:noFill/>
                </a:ln>
                <a:solidFill>
                  <a:prstClr val="black"/>
                </a:solidFill>
                <a:effectLst/>
                <a:uLnTx/>
                <a:uFillTx/>
                <a:latin typeface="Lucida Bright" panose="02040602050505020304" pitchFamily="18" charset="0"/>
                <a:ea typeface="+mn-ea"/>
                <a:cs typeface="+mn-cs"/>
              </a:rPr>
              <a:t> </a:t>
            </a:r>
            <a:r>
              <a:rPr kumimoji="0" lang="en-US" sz="1200" b="1" i="0" u="none" strike="noStrike" kern="1200" cap="none" spc="0" normalizeH="0" baseline="0" noProof="0" dirty="0" err="1" smtClean="0">
                <a:ln>
                  <a:noFill/>
                </a:ln>
                <a:solidFill>
                  <a:prstClr val="black"/>
                </a:solidFill>
                <a:effectLst/>
                <a:uLnTx/>
                <a:uFillTx/>
                <a:latin typeface="Lucida Bright" panose="02040602050505020304" pitchFamily="18" charset="0"/>
                <a:ea typeface="+mn-ea"/>
                <a:cs typeface="+mn-cs"/>
              </a:rPr>
              <a:t>respiratorio</a:t>
            </a:r>
            <a:endParaRPr kumimoji="0" lang="en-US" sz="1200" b="1" i="0" u="none" strike="noStrike" kern="1200" cap="none" spc="0" normalizeH="0" baseline="0" noProof="0" dirty="0" smtClean="0">
              <a:ln>
                <a:noFill/>
              </a:ln>
              <a:solidFill>
                <a:prstClr val="black"/>
              </a:solidFill>
              <a:effectLst/>
              <a:uLnTx/>
              <a:uFillTx/>
              <a:latin typeface="Lucida Bright" panose="02040602050505020304" pitchFamily="18" charset="0"/>
              <a:ea typeface="+mn-ea"/>
              <a:cs typeface="+mn-cs"/>
            </a:endParaRPr>
          </a:p>
        </p:txBody>
      </p:sp>
      <p:sp>
        <p:nvSpPr>
          <p:cNvPr id="20" name="Rettangolo 19"/>
          <p:cNvSpPr/>
          <p:nvPr/>
        </p:nvSpPr>
        <p:spPr>
          <a:xfrm>
            <a:off x="5400470" y="2411596"/>
            <a:ext cx="2843938" cy="461665"/>
          </a:xfrm>
          <a:prstGeom prst="rect">
            <a:avLst/>
          </a:prstGeom>
          <a:ln w="28575">
            <a:solidFill>
              <a:srgbClr val="006666"/>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smtClean="0">
                <a:ln>
                  <a:noFill/>
                </a:ln>
                <a:solidFill>
                  <a:prstClr val="black"/>
                </a:solidFill>
                <a:effectLst/>
                <a:uLnTx/>
                <a:uFillTx/>
                <a:latin typeface="Lucida Bright" panose="02040602050505020304" pitchFamily="18" charset="0"/>
                <a:ea typeface="+mn-ea"/>
                <a:cs typeface="+mn-cs"/>
              </a:rPr>
              <a:t>Osservata</a:t>
            </a:r>
            <a:r>
              <a:rPr kumimoji="0" lang="en-US" sz="1200" b="1" i="0" u="none" strike="noStrike" kern="1200" cap="none" spc="0" normalizeH="0" baseline="0" noProof="0" dirty="0" smtClean="0">
                <a:ln>
                  <a:noFill/>
                </a:ln>
                <a:solidFill>
                  <a:prstClr val="black"/>
                </a:solidFill>
                <a:effectLst/>
                <a:uLnTx/>
                <a:uFillTx/>
                <a:latin typeface="Lucida Bright" panose="02040602050505020304" pitchFamily="18" charset="0"/>
                <a:ea typeface="+mn-ea"/>
                <a:cs typeface="+mn-cs"/>
              </a:rPr>
              <a:t> in </a:t>
            </a:r>
            <a:r>
              <a:rPr kumimoji="0" lang="en-US" sz="1200" b="1" i="0" u="none" strike="noStrike" kern="1200" cap="none" spc="0" normalizeH="0" baseline="0" noProof="0" dirty="0" err="1" smtClean="0">
                <a:ln>
                  <a:noFill/>
                </a:ln>
                <a:solidFill>
                  <a:prstClr val="black"/>
                </a:solidFill>
                <a:effectLst/>
                <a:uLnTx/>
                <a:uFillTx/>
                <a:latin typeface="Lucida Bright" panose="02040602050505020304" pitchFamily="18" charset="0"/>
                <a:ea typeface="+mn-ea"/>
                <a:cs typeface="+mn-cs"/>
              </a:rPr>
              <a:t>tutte</a:t>
            </a:r>
            <a:r>
              <a:rPr kumimoji="0" lang="en-US" sz="1200" b="1" i="0" u="none" strike="noStrike" kern="1200" cap="none" spc="0" normalizeH="0" baseline="0" noProof="0" dirty="0" smtClean="0">
                <a:ln>
                  <a:noFill/>
                </a:ln>
                <a:solidFill>
                  <a:prstClr val="black"/>
                </a:solidFill>
                <a:effectLst/>
                <a:uLnTx/>
                <a:uFillTx/>
                <a:latin typeface="Lucida Bright" panose="02040602050505020304" pitchFamily="18" charset="0"/>
                <a:ea typeface="+mn-ea"/>
                <a:cs typeface="+mn-cs"/>
              </a:rPr>
              <a:t> le </a:t>
            </a:r>
            <a:r>
              <a:rPr kumimoji="0" lang="en-US" sz="1200" b="1" i="0" u="none" strike="noStrike" kern="1200" cap="none" spc="0" normalizeH="0" baseline="0" noProof="0" dirty="0" err="1" smtClean="0">
                <a:ln>
                  <a:noFill/>
                </a:ln>
                <a:solidFill>
                  <a:prstClr val="black"/>
                </a:solidFill>
                <a:effectLst/>
                <a:uLnTx/>
                <a:uFillTx/>
                <a:latin typeface="Lucida Bright" panose="02040602050505020304" pitchFamily="18" charset="0"/>
                <a:ea typeface="+mn-ea"/>
                <a:cs typeface="+mn-cs"/>
              </a:rPr>
              <a:t>regioni</a:t>
            </a:r>
            <a:r>
              <a:rPr kumimoji="0" lang="en-US" sz="1200" b="1" i="0" u="none" strike="noStrike" kern="1200" cap="none" spc="0" normalizeH="0" baseline="0" noProof="0" dirty="0" smtClean="0">
                <a:ln>
                  <a:noFill/>
                </a:ln>
                <a:solidFill>
                  <a:prstClr val="black"/>
                </a:solidFill>
                <a:effectLst/>
                <a:uLnTx/>
                <a:uFillTx/>
                <a:latin typeface="Lucida Bright" panose="02040602050505020304" pitchFamily="18" charset="0"/>
                <a:ea typeface="+mn-ea"/>
                <a:cs typeface="+mn-cs"/>
              </a:rPr>
              <a:t> del </a:t>
            </a:r>
            <a:r>
              <a:rPr kumimoji="0" lang="en-US" sz="1200" b="1" i="0" u="none" strike="noStrike" kern="1200" cap="none" spc="0" normalizeH="0" baseline="0" noProof="0" dirty="0" err="1" smtClean="0">
                <a:ln>
                  <a:noFill/>
                </a:ln>
                <a:solidFill>
                  <a:prstClr val="black"/>
                </a:solidFill>
                <a:effectLst/>
                <a:uLnTx/>
                <a:uFillTx/>
                <a:latin typeface="Lucida Bright" panose="02040602050505020304" pitchFamily="18" charset="0"/>
                <a:ea typeface="+mn-ea"/>
                <a:cs typeface="+mn-cs"/>
              </a:rPr>
              <a:t>tratto</a:t>
            </a:r>
            <a:r>
              <a:rPr kumimoji="0" lang="en-US" sz="1200" b="1" i="0" u="none" strike="noStrike" kern="1200" cap="none" spc="0" normalizeH="0" baseline="0" noProof="0" dirty="0" smtClean="0">
                <a:ln>
                  <a:noFill/>
                </a:ln>
                <a:solidFill>
                  <a:prstClr val="black"/>
                </a:solidFill>
                <a:effectLst/>
                <a:uLnTx/>
                <a:uFillTx/>
                <a:latin typeface="Lucida Bright" panose="02040602050505020304" pitchFamily="18" charset="0"/>
                <a:ea typeface="+mn-ea"/>
                <a:cs typeface="+mn-cs"/>
              </a:rPr>
              <a:t> </a:t>
            </a:r>
            <a:r>
              <a:rPr kumimoji="0" lang="en-US" sz="1200" b="1" i="0" u="none" strike="noStrike" kern="1200" cap="none" spc="0" normalizeH="0" baseline="0" noProof="0" dirty="0" err="1" smtClean="0">
                <a:ln>
                  <a:noFill/>
                </a:ln>
                <a:solidFill>
                  <a:prstClr val="black"/>
                </a:solidFill>
                <a:effectLst/>
                <a:uLnTx/>
                <a:uFillTx/>
                <a:latin typeface="Lucida Bright" panose="02040602050505020304" pitchFamily="18" charset="0"/>
                <a:ea typeface="+mn-ea"/>
                <a:cs typeface="+mn-cs"/>
              </a:rPr>
              <a:t>respiratorio</a:t>
            </a:r>
            <a:r>
              <a:rPr kumimoji="0" lang="en-US" sz="1200" b="1" i="0" u="none" strike="noStrike" kern="1200" cap="none" spc="0" normalizeH="0" baseline="0" noProof="0" dirty="0" smtClean="0">
                <a:ln>
                  <a:noFill/>
                </a:ln>
                <a:solidFill>
                  <a:prstClr val="black"/>
                </a:solidFill>
                <a:effectLst/>
                <a:uLnTx/>
                <a:uFillTx/>
                <a:latin typeface="Lucida Bright" panose="02040602050505020304" pitchFamily="18" charset="0"/>
                <a:ea typeface="+mn-ea"/>
                <a:cs typeface="+mn-cs"/>
              </a:rPr>
              <a:t> </a:t>
            </a:r>
            <a:r>
              <a:rPr kumimoji="0" lang="en-US" sz="1200" b="0" i="0" u="none" strike="noStrike" kern="1200" cap="none" spc="0" normalizeH="0" baseline="0" noProof="0" dirty="0" smtClean="0">
                <a:ln>
                  <a:noFill/>
                </a:ln>
                <a:solidFill>
                  <a:prstClr val="black"/>
                </a:solidFill>
                <a:effectLst/>
                <a:uLnTx/>
                <a:uFillTx/>
                <a:latin typeface="Lucida Bright" panose="02040602050505020304" pitchFamily="18" charset="0"/>
                <a:ea typeface="+mn-ea"/>
                <a:cs typeface="+mn-cs"/>
              </a:rPr>
              <a:t>(</a:t>
            </a:r>
            <a:r>
              <a:rPr kumimoji="0" lang="en-US" sz="1200" b="0" i="1" u="none" strike="noStrike" kern="1200" cap="none" spc="0" normalizeH="0" baseline="0" noProof="0" dirty="0" err="1" smtClean="0">
                <a:ln>
                  <a:noFill/>
                </a:ln>
                <a:solidFill>
                  <a:prstClr val="black"/>
                </a:solidFill>
                <a:effectLst/>
                <a:uLnTx/>
                <a:uFillTx/>
                <a:latin typeface="Lucida Bright" panose="02040602050505020304" pitchFamily="18" charset="0"/>
                <a:ea typeface="+mn-ea"/>
                <a:cs typeface="+mn-cs"/>
              </a:rPr>
              <a:t>diffusione</a:t>
            </a:r>
            <a:r>
              <a:rPr kumimoji="0" lang="en-US" sz="1200" b="0" i="0" u="none" strike="noStrike" kern="1200" cap="none" spc="0" normalizeH="0" baseline="0" noProof="0" dirty="0" smtClean="0">
                <a:ln>
                  <a:noFill/>
                </a:ln>
                <a:solidFill>
                  <a:prstClr val="black"/>
                </a:solidFill>
                <a:effectLst/>
                <a:uLnTx/>
                <a:uFillTx/>
                <a:latin typeface="Lucida Bright" panose="02040602050505020304" pitchFamily="18" charset="0"/>
                <a:ea typeface="+mn-ea"/>
                <a:cs typeface="+mn-cs"/>
              </a:rPr>
              <a:t>)</a:t>
            </a:r>
          </a:p>
        </p:txBody>
      </p:sp>
      <p:sp>
        <p:nvSpPr>
          <p:cNvPr id="5" name="Freccia a destra con strisce 4"/>
          <p:cNvSpPr/>
          <p:nvPr/>
        </p:nvSpPr>
        <p:spPr>
          <a:xfrm>
            <a:off x="3853699" y="1714758"/>
            <a:ext cx="1224136" cy="440164"/>
          </a:xfrm>
          <a:prstGeom prst="stripedRightArrow">
            <a:avLst/>
          </a:prstGeom>
          <a:no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Freccia a destra con strisce 22"/>
          <p:cNvSpPr/>
          <p:nvPr/>
        </p:nvSpPr>
        <p:spPr>
          <a:xfrm>
            <a:off x="3853699" y="2514679"/>
            <a:ext cx="1224136" cy="440164"/>
          </a:xfrm>
          <a:prstGeom prst="stripedRightArrow">
            <a:avLst/>
          </a:prstGeom>
          <a:no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7294" y="3140968"/>
            <a:ext cx="3789412" cy="3023743"/>
          </a:xfrm>
          <a:prstGeom prst="rect">
            <a:avLst/>
          </a:prstGeom>
        </p:spPr>
      </p:pic>
      <p:sp>
        <p:nvSpPr>
          <p:cNvPr id="14" name="Rettangolo 13"/>
          <p:cNvSpPr/>
          <p:nvPr/>
        </p:nvSpPr>
        <p:spPr>
          <a:xfrm>
            <a:off x="971600" y="1002214"/>
            <a:ext cx="7416824"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55D"/>
                </a:solidFill>
                <a:effectLst/>
                <a:uLnTx/>
                <a:uFillTx/>
                <a:latin typeface="Lucida Bright" panose="02040602050505020304" pitchFamily="18" charset="0"/>
                <a:ea typeface="+mn-ea"/>
                <a:cs typeface="+mn-cs"/>
              </a:rPr>
              <a:t>Esposizione per via inalatoria a NM e </a:t>
            </a:r>
            <a:r>
              <a:rPr kumimoji="0" lang="en-US" sz="1800" b="1" i="0" u="none" strike="noStrike" kern="1200" cap="none" spc="0" normalizeH="0" baseline="0" noProof="0" dirty="0" smtClean="0">
                <a:ln>
                  <a:noFill/>
                </a:ln>
                <a:solidFill>
                  <a:srgbClr val="00755D"/>
                </a:solidFill>
                <a:effectLst/>
                <a:uLnTx/>
                <a:uFillTx/>
                <a:latin typeface="Lucida Bright" panose="02040602050505020304" pitchFamily="18" charset="0"/>
                <a:ea typeface="+mn-ea"/>
                <a:cs typeface="+mn-cs"/>
              </a:rPr>
              <a:t>NP</a:t>
            </a:r>
            <a:endParaRPr kumimoji="0" lang="en-US" sz="1800" b="1" i="0" u="none" strike="noStrike" kern="1200" cap="none" spc="0" normalizeH="0" baseline="0" noProof="0" dirty="0">
              <a:ln>
                <a:noFill/>
              </a:ln>
              <a:solidFill>
                <a:srgbClr val="00755D"/>
              </a:solidFill>
              <a:effectLst/>
              <a:uLnTx/>
              <a:uFillTx/>
              <a:latin typeface="Lucida Bright" panose="02040602050505020304" pitchFamily="18" charset="0"/>
              <a:ea typeface="+mn-ea"/>
              <a:cs typeface="+mn-cs"/>
            </a:endParaRPr>
          </a:p>
        </p:txBody>
      </p:sp>
      <p:sp>
        <p:nvSpPr>
          <p:cNvPr id="2" name="TextBox 1"/>
          <p:cNvSpPr txBox="1"/>
          <p:nvPr/>
        </p:nvSpPr>
        <p:spPr>
          <a:xfrm>
            <a:off x="5049057" y="6350836"/>
            <a:ext cx="3759106" cy="369332"/>
          </a:xfrm>
          <a:prstGeom prst="rect">
            <a:avLst/>
          </a:prstGeom>
          <a:noFill/>
        </p:spPr>
        <p:txBody>
          <a:bodyPr wrap="none" rtlCol="0">
            <a:spAutoFit/>
          </a:bodyPr>
          <a:lstStyle/>
          <a:p>
            <a:r>
              <a:rPr lang="it-IT" dirty="0" smtClean="0"/>
              <a:t>Da Cavallo DM Università dell’Insubria</a:t>
            </a:r>
            <a:endParaRPr lang="en-US" dirty="0"/>
          </a:p>
        </p:txBody>
      </p:sp>
    </p:spTree>
    <p:extLst>
      <p:ext uri="{BB962C8B-B14F-4D97-AF65-F5344CB8AC3E}">
        <p14:creationId xmlns:p14="http://schemas.microsoft.com/office/powerpoint/2010/main" val="3703254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 y="815975"/>
            <a:ext cx="858361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
        <p:nvSpPr>
          <p:cNvPr id="63491" name="Text Box 5"/>
          <p:cNvSpPr txBox="1">
            <a:spLocks noChangeArrowheads="1"/>
          </p:cNvSpPr>
          <p:nvPr/>
        </p:nvSpPr>
        <p:spPr bwMode="auto">
          <a:xfrm>
            <a:off x="1258888" y="6237288"/>
            <a:ext cx="6381750" cy="3667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p>
            <a:r>
              <a:rPr lang="it-IT" altLang="it-IT"/>
              <a:t>Da ICRP 1996: deposizione di particelle nel tratto respiratorio</a:t>
            </a:r>
          </a:p>
        </p:txBody>
      </p:sp>
    </p:spTree>
    <p:extLst>
      <p:ext uri="{BB962C8B-B14F-4D97-AF65-F5344CB8AC3E}">
        <p14:creationId xmlns:p14="http://schemas.microsoft.com/office/powerpoint/2010/main" val="20876419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2157</TotalTime>
  <Words>1952</Words>
  <Application>Microsoft Office PowerPoint</Application>
  <PresentationFormat>Presentazione su schermo (4:3)</PresentationFormat>
  <Paragraphs>362</Paragraphs>
  <Slides>55</Slides>
  <Notes>43</Notes>
  <HiddenSlides>0</HiddenSlides>
  <MMClips>0</MMClips>
  <ScaleCrop>false</ScaleCrop>
  <HeadingPairs>
    <vt:vector size="6" baseType="variant">
      <vt:variant>
        <vt:lpstr>Caratteri utilizzati</vt:lpstr>
      </vt:variant>
      <vt:variant>
        <vt:i4>17</vt:i4>
      </vt:variant>
      <vt:variant>
        <vt:lpstr>Tema</vt:lpstr>
      </vt:variant>
      <vt:variant>
        <vt:i4>3</vt:i4>
      </vt:variant>
      <vt:variant>
        <vt:lpstr>Titoli diapositive</vt:lpstr>
      </vt:variant>
      <vt:variant>
        <vt:i4>55</vt:i4>
      </vt:variant>
    </vt:vector>
  </HeadingPairs>
  <TitlesOfParts>
    <vt:vector size="75" baseType="lpstr">
      <vt:lpstr>Arial Unicode MS</vt:lpstr>
      <vt:lpstr>BatangChe</vt:lpstr>
      <vt:lpstr>Microsoft YaHei</vt:lpstr>
      <vt:lpstr>SimSun</vt:lpstr>
      <vt:lpstr>Arial</vt:lpstr>
      <vt:lpstr>Arial</vt:lpstr>
      <vt:lpstr>Arial Black</vt:lpstr>
      <vt:lpstr>Calibri</vt:lpstr>
      <vt:lpstr>Eras Medium ITC</vt:lpstr>
      <vt:lpstr>Georgia</vt:lpstr>
      <vt:lpstr>Lucida Bright</vt:lpstr>
      <vt:lpstr>PlantinStd</vt:lpstr>
      <vt:lpstr>PlantinStd-Bold</vt:lpstr>
      <vt:lpstr>PlantinStd-Italic</vt:lpstr>
      <vt:lpstr>Times New Roman</vt:lpstr>
      <vt:lpstr>Wingdings</vt:lpstr>
      <vt:lpstr>Wingdings 2</vt:lpstr>
      <vt:lpstr>Civic</vt:lpstr>
      <vt:lpstr>Tema di Office</vt:lpstr>
      <vt:lpstr>1_Tema di Office</vt:lpstr>
      <vt:lpstr>Presentazione standard di PowerPoint</vt:lpstr>
      <vt:lpstr>Rischi per la salute umana</vt:lpstr>
      <vt:lpstr>Rischi per la salute umana</vt:lpstr>
      <vt:lpstr>Presentazione standard di PowerPoint</vt:lpstr>
      <vt:lpstr>Aspetti cruciali</vt:lpstr>
      <vt:lpstr>Presentazione standard di PowerPoint</vt:lpstr>
      <vt:lpstr>Esposizione</vt:lpstr>
      <vt:lpstr>Presentazione standard di PowerPoint</vt:lpstr>
      <vt:lpstr>Presentazione standard di PowerPoint</vt:lpstr>
      <vt:lpstr>Carbon nanotubes</vt:lpstr>
      <vt:lpstr>Esposizione per via inalatoria</vt:lpstr>
      <vt:lpstr>Presentazione standard di PowerPoint</vt:lpstr>
      <vt:lpstr>Dopo istillazione intratracheale</vt:lpstr>
      <vt:lpstr>Presentazione standard di PowerPoint</vt:lpstr>
      <vt:lpstr>NPs exposure </vt:lpstr>
      <vt:lpstr>Presentazione standard di PowerPoint</vt:lpstr>
      <vt:lpstr>Carbon nanotubes</vt:lpstr>
      <vt:lpstr>Carbon nanotubes</vt:lpstr>
      <vt:lpstr>Carbon nanotubes</vt:lpstr>
      <vt:lpstr>Presentazione standard di PowerPoint</vt:lpstr>
      <vt:lpstr>Titania NPs</vt:lpstr>
      <vt:lpstr>Biossido di Titanio old studies</vt:lpstr>
      <vt:lpstr>Presentazione standard di PowerPoint</vt:lpstr>
      <vt:lpstr>Carbon black</vt:lpstr>
      <vt:lpstr>Polyacrilate/silica NPs</vt:lpstr>
      <vt:lpstr>Polyacrilate NPs</vt:lpstr>
      <vt:lpstr>Esposizione cutanea</vt:lpstr>
      <vt:lpstr>Esposizione cutanea</vt:lpstr>
      <vt:lpstr> </vt:lpstr>
      <vt:lpstr> </vt:lpstr>
      <vt:lpstr>Metal NPs </vt:lpstr>
      <vt:lpstr>Metal NPs </vt:lpstr>
      <vt:lpstr>Assorbimento cutaneo</vt:lpstr>
      <vt:lpstr>Assorbimento cutaneo</vt:lpstr>
      <vt:lpstr> </vt:lpstr>
      <vt:lpstr>FACTORS INVOLVED</vt:lpstr>
      <vt:lpstr>Skin absorption pathways</vt:lpstr>
      <vt:lpstr>FACTORS INVOLVED</vt:lpstr>
      <vt:lpstr>Example of ‘flagged’ job titles with high incidence of occupational skin diseases and potential for dermal exposure to nanomaterials / nanoproducts </vt:lpstr>
      <vt:lpstr>Presentazione standard di PowerPoint</vt:lpstr>
      <vt:lpstr>A proposal for risk assessment 1</vt:lpstr>
      <vt:lpstr>A proposal for risk assessment 2</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Conclusioni</vt:lpstr>
      <vt:lpstr>Conclusioni - 2</vt:lpstr>
      <vt:lpstr>Worker exposure</vt:lpstr>
      <vt:lpstr>Worker exposure</vt:lpstr>
      <vt:lpstr>Grazie dell’attenzione!</vt:lpstr>
      <vt:lpstr>Conclusioni</vt:lpstr>
      <vt:lpstr>Presentazione standard di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larese</dc:creator>
  <cp:lastModifiedBy>LARESE FILON FRANCESCA</cp:lastModifiedBy>
  <cp:revision>103</cp:revision>
  <dcterms:created xsi:type="dcterms:W3CDTF">2014-10-02T18:48:15Z</dcterms:created>
  <dcterms:modified xsi:type="dcterms:W3CDTF">2019-12-13T10:24:12Z</dcterms:modified>
</cp:coreProperties>
</file>