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A8BACFE-AC0C-4352-BDD8-391E9EF0BB5D}" type="datetimeFigureOut">
              <a:rPr lang="it-IT" smtClean="0"/>
              <a:t>11/03/2020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257450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A8BACFE-AC0C-4352-BDD8-391E9EF0BB5D}" type="datetimeFigureOut">
              <a:rPr lang="it-IT" smtClean="0"/>
              <a:t>11/03/2020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26752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A8BACFE-AC0C-4352-BDD8-391E9EF0BB5D}" type="datetimeFigureOut">
              <a:rPr lang="it-IT" smtClean="0"/>
              <a:t>11/03/2020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233673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A8BACFE-AC0C-4352-BDD8-391E9EF0BB5D}" type="datetimeFigureOut">
              <a:rPr lang="it-IT" smtClean="0"/>
              <a:t>11/03/2020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2903531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A8BACFE-AC0C-4352-BDD8-391E9EF0BB5D}" type="datetimeFigureOut">
              <a:rPr lang="it-IT" smtClean="0"/>
              <a:t>11/03/2020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297845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A8BACFE-AC0C-4352-BDD8-391E9EF0BB5D}" type="datetimeFigureOut">
              <a:rPr lang="it-IT" smtClean="0"/>
              <a:t>11/03/2020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309430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A8BACFE-AC0C-4352-BDD8-391E9EF0BB5D}" type="datetimeFigureOut">
              <a:rPr lang="it-IT" smtClean="0"/>
              <a:t>11/03/2020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616264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A8BACFE-AC0C-4352-BDD8-391E9EF0BB5D}" type="datetimeFigureOut">
              <a:rPr lang="it-IT" smtClean="0"/>
              <a:t>11/03/2020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3417196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A8BACFE-AC0C-4352-BDD8-391E9EF0BB5D}" type="datetimeFigureOut">
              <a:rPr lang="it-IT" smtClean="0"/>
              <a:t>11/03/2020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1095136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A8BACFE-AC0C-4352-BDD8-391E9EF0BB5D}" type="datetimeFigureOut">
              <a:rPr lang="it-IT" smtClean="0"/>
              <a:t>11/03/2020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331444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A8BACFE-AC0C-4352-BDD8-391E9EF0BB5D}" type="datetimeFigureOut">
              <a:rPr lang="it-IT" smtClean="0"/>
              <a:t>11/03/2020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A4E3CD-3AD1-4A74-859C-7AF8CF4568F2}" type="slidenum">
              <a:rPr lang="it-IT" smtClean="0"/>
              <a:t>‹N›</a:t>
            </a:fld>
            <a:endParaRPr lang="it-IT"/>
          </a:p>
        </p:txBody>
      </p:sp>
    </p:spTree>
    <p:extLst>
      <p:ext uri="{BB962C8B-B14F-4D97-AF65-F5344CB8AC3E}">
        <p14:creationId xmlns:p14="http://schemas.microsoft.com/office/powerpoint/2010/main" val="894130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BACFE-AC0C-4352-BDD8-391E9EF0BB5D}" type="datetimeFigureOut">
              <a:rPr lang="it-IT" smtClean="0"/>
              <a:t>11/03/2020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A4E3CD-3AD1-4A74-859C-7AF8CF4568F2}" type="slidenum">
              <a:rPr lang="it-IT" smtClean="0"/>
              <a:t>‹N›</a:t>
            </a:fld>
            <a:endParaRPr lang="it-IT"/>
          </a:p>
        </p:txBody>
      </p:sp>
    </p:spTree>
    <p:extLst>
      <p:ext uri="{BB962C8B-B14F-4D97-AF65-F5344CB8AC3E}">
        <p14:creationId xmlns:p14="http://schemas.microsoft.com/office/powerpoint/2010/main" val="859245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mtClean="0"/>
              <a:t>Lezioni </a:t>
            </a:r>
            <a:r>
              <a:rPr lang="it-IT" smtClean="0"/>
              <a:t>8-9 </a:t>
            </a:r>
            <a:endParaRPr lang="it-IT" dirty="0"/>
          </a:p>
        </p:txBody>
      </p:sp>
      <p:sp>
        <p:nvSpPr>
          <p:cNvPr id="3" name="Sottotitolo 2"/>
          <p:cNvSpPr>
            <a:spLocks noGrp="1"/>
          </p:cNvSpPr>
          <p:nvPr>
            <p:ph type="subTitle" idx="1"/>
          </p:nvPr>
        </p:nvSpPr>
        <p:spPr/>
        <p:txBody>
          <a:bodyPr/>
          <a:lstStyle/>
          <a:p>
            <a:r>
              <a:rPr lang="it-IT" dirty="0" smtClean="0"/>
              <a:t>Diritti della personalità</a:t>
            </a:r>
            <a:endParaRPr lang="it-IT" dirty="0"/>
          </a:p>
        </p:txBody>
      </p:sp>
    </p:spTree>
    <p:extLst>
      <p:ext uri="{BB962C8B-B14F-4D97-AF65-F5344CB8AC3E}">
        <p14:creationId xmlns:p14="http://schemas.microsoft.com/office/powerpoint/2010/main" val="584001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all’integrità morale</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sz="1800" dirty="0" smtClean="0"/>
              <a:t>L’integrità morale della persona riguarda la considerazione di cui l’individuo viene a godere nella società.</a:t>
            </a:r>
          </a:p>
          <a:p>
            <a:pPr marL="0" indent="0" algn="just">
              <a:buNone/>
            </a:pPr>
            <a:r>
              <a:rPr lang="it-IT" sz="1800" dirty="0" smtClean="0"/>
              <a:t>L’integrità morale viene tutelata attraverso la protezione dell’onore e della reputazione della persona.</a:t>
            </a:r>
          </a:p>
          <a:p>
            <a:pPr marL="0" indent="0" algn="just">
              <a:buNone/>
            </a:pPr>
            <a:r>
              <a:rPr lang="it-IT" sz="1800" dirty="0" smtClean="0"/>
              <a:t>Si tratta di un diritto che trova protezione anche a livello penale (in particolare, costituisce diffamazione l’offesa della reputazione che avvenga attraverso la comunicazione con più persone).</a:t>
            </a:r>
          </a:p>
          <a:p>
            <a:pPr marL="0" indent="0" algn="just">
              <a:buNone/>
            </a:pPr>
            <a:r>
              <a:rPr lang="it-IT" sz="1800" dirty="0" smtClean="0"/>
              <a:t>La protezione dell’integrità morale può venire in conflitto con altre situazioni costituzionalmente protette (libertà di manifestazione del proprio pensiero: art. 21 </a:t>
            </a:r>
            <a:r>
              <a:rPr lang="it-IT" sz="1800" dirty="0" err="1" smtClean="0"/>
              <a:t>Cost</a:t>
            </a:r>
            <a:r>
              <a:rPr lang="it-IT" sz="1800" dirty="0" smtClean="0"/>
              <a:t>.).</a:t>
            </a:r>
          </a:p>
          <a:p>
            <a:pPr marL="0" indent="0" algn="just">
              <a:buNone/>
            </a:pPr>
            <a:r>
              <a:rPr lang="it-IT" sz="1800" dirty="0" smtClean="0"/>
              <a:t>Il bilanciamento tra protezione dell’integrità morale ed esercizio del diritto di cronaca viene attuato facendo prevalere quest’ultimo qualora corrisponda al pubblico interesse. </a:t>
            </a:r>
          </a:p>
          <a:p>
            <a:pPr marL="0" indent="0" algn="just">
              <a:buNone/>
            </a:pPr>
            <a:r>
              <a:rPr lang="it-IT" sz="1800" dirty="0" smtClean="0"/>
              <a:t>Sul piano civilistico, laddove venga ravvisata la lesione del diritto all’integrità morale, scatta la protezione risarcitoria sia con riguardo alla reputazione personale che professionale del soggetto.</a:t>
            </a:r>
          </a:p>
          <a:p>
            <a:pPr marL="0" indent="0" algn="just">
              <a:buNone/>
            </a:pPr>
            <a:endParaRPr lang="it-IT" sz="1800" dirty="0"/>
          </a:p>
          <a:p>
            <a:pPr marL="0" indent="0" algn="just">
              <a:buNone/>
            </a:pPr>
            <a:endParaRPr lang="it-IT" sz="1800" dirty="0"/>
          </a:p>
        </p:txBody>
      </p:sp>
    </p:spTree>
    <p:extLst>
      <p:ext uri="{BB962C8B-B14F-4D97-AF65-F5344CB8AC3E}">
        <p14:creationId xmlns:p14="http://schemas.microsoft.com/office/powerpoint/2010/main" val="699572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alla riservatezza</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La tutela della riservatezza fa riferimento a un diritto complesso, che comprende due differenti profili.</a:t>
            </a:r>
          </a:p>
          <a:p>
            <a:pPr marL="0" indent="0" algn="just">
              <a:buNone/>
            </a:pPr>
            <a:r>
              <a:rPr lang="it-IT" sz="1800" dirty="0" smtClean="0"/>
              <a:t>Il nucleo di tale diritto corrisponde alla protezione di una zona di intimità, dalla quale la persona ha diritto di escludere chiunque. </a:t>
            </a:r>
            <a:endParaRPr lang="it-IT" sz="1800" dirty="0"/>
          </a:p>
          <a:p>
            <a:pPr marL="0" indent="0" algn="just">
              <a:buNone/>
            </a:pPr>
            <a:r>
              <a:rPr lang="it-IT" sz="1800" dirty="0" smtClean="0"/>
              <a:t>Un diritto di questo tipo, benché in assenza di esplicita menzione normativa, è stato in passato introdotto nel nostro sistema attraverso il collegamento all’art. 2 </a:t>
            </a:r>
            <a:r>
              <a:rPr lang="it-IT" sz="1800" dirty="0" err="1" smtClean="0"/>
              <a:t>Cost</a:t>
            </a:r>
            <a:r>
              <a:rPr lang="it-IT" sz="1800" dirty="0" smtClean="0"/>
              <a:t>.</a:t>
            </a:r>
          </a:p>
          <a:p>
            <a:pPr marL="0" indent="0" algn="just">
              <a:buNone/>
            </a:pPr>
            <a:r>
              <a:rPr lang="it-IT" sz="1800" dirty="0" smtClean="0"/>
              <a:t>Successivamente il concetto di riservatezza è stato allargato: non riguarda esclusivamente profili intimi della persona. Dopo  l’entrata in vigore della legge sul trattamento dei dati personali (l. 675/96) , il concetto di riservatezza viene esteso a coprire tutte le informazioni relative alla persona. </a:t>
            </a:r>
          </a:p>
          <a:p>
            <a:pPr marL="0" indent="0" algn="just">
              <a:buNone/>
            </a:pPr>
            <a:r>
              <a:rPr lang="it-IT" sz="1800" dirty="0" smtClean="0"/>
              <a:t>Ogni individuo può esercitare il controllo sull’utilizzo e circolazione dei dati che lo riguardano, in quanto oggetto di trattamento da parte di altri soggetti: </a:t>
            </a:r>
            <a:r>
              <a:rPr lang="it-IT" sz="1800" smtClean="0"/>
              <a:t>materia disciplinata dal </a:t>
            </a:r>
            <a:r>
              <a:rPr lang="it-IT" sz="1800" dirty="0" smtClean="0"/>
              <a:t>Codice della privacy e dal recente regolamento europeo GDPR 679/2016).</a:t>
            </a:r>
            <a:endParaRPr lang="it-IT" sz="1800" dirty="0"/>
          </a:p>
        </p:txBody>
      </p:sp>
    </p:spTree>
    <p:extLst>
      <p:ext uri="{BB962C8B-B14F-4D97-AF65-F5344CB8AC3E}">
        <p14:creationId xmlns:p14="http://schemas.microsoft.com/office/powerpoint/2010/main" val="1785303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Considerazioni generali</a:t>
            </a:r>
            <a:endParaRPr lang="it-IT" dirty="0"/>
          </a:p>
        </p:txBody>
      </p:sp>
      <p:sp>
        <p:nvSpPr>
          <p:cNvPr id="3" name="Segnaposto contenuto 2"/>
          <p:cNvSpPr>
            <a:spLocks noGrp="1"/>
          </p:cNvSpPr>
          <p:nvPr>
            <p:ph idx="1"/>
          </p:nvPr>
        </p:nvSpPr>
        <p:spPr/>
        <p:txBody>
          <a:bodyPr>
            <a:normAutofit/>
          </a:bodyPr>
          <a:lstStyle/>
          <a:p>
            <a:pPr marL="0" indent="0">
              <a:buNone/>
            </a:pPr>
            <a:r>
              <a:rPr lang="it-IT" sz="1800" dirty="0" smtClean="0"/>
              <a:t>Ogni individuo rappresenta il punto di riferimento per una serie di situazioni giuridiche che vengono ad esso attribuite in quanto persona umana</a:t>
            </a:r>
          </a:p>
          <a:p>
            <a:pPr marL="0" indent="0">
              <a:buNone/>
            </a:pPr>
            <a:r>
              <a:rPr lang="it-IT" sz="1800" dirty="0" smtClean="0"/>
              <a:t>Si tratta dei diritti della personalità: garantiti in quanto funzionali a permettere il pieno sviluppo della persona umana</a:t>
            </a:r>
          </a:p>
          <a:p>
            <a:pPr marL="0" indent="0" algn="just">
              <a:buNone/>
            </a:pPr>
            <a:r>
              <a:rPr lang="it-IT" sz="1800" dirty="0" smtClean="0"/>
              <a:t>La protezione della persona rimane  a lungo in secondo piano in ambito privatistico , in considerazione della concezione </a:t>
            </a:r>
            <a:r>
              <a:rPr lang="it-IT" sz="1800" dirty="0" err="1" smtClean="0"/>
              <a:t>patrimonialistica</a:t>
            </a:r>
            <a:r>
              <a:rPr lang="it-IT" sz="1800" dirty="0" smtClean="0"/>
              <a:t> del diritto privato; solo in tempi recenti la tematica assume un ruolo di primo piano anche in questo campo</a:t>
            </a:r>
          </a:p>
          <a:p>
            <a:pPr marL="0" indent="0" algn="just">
              <a:buNone/>
            </a:pPr>
            <a:r>
              <a:rPr lang="it-IT" sz="1800" dirty="0" smtClean="0"/>
              <a:t>La tutela della persona umana è obiettivo fondamentale dell’ordinamento, come emerge dai principi affermati dall’art. 2 e dall’art. 3 </a:t>
            </a:r>
            <a:r>
              <a:rPr lang="it-IT" sz="1800" dirty="0" err="1" smtClean="0"/>
              <a:t>Cost</a:t>
            </a:r>
            <a:r>
              <a:rPr lang="it-IT" sz="1800" dirty="0" smtClean="0"/>
              <a:t>.</a:t>
            </a:r>
          </a:p>
          <a:p>
            <a:pPr marL="0" indent="0" algn="just">
              <a:buNone/>
            </a:pPr>
            <a:r>
              <a:rPr lang="it-IT" sz="1800" dirty="0" smtClean="0"/>
              <a:t>A livello teorico ci si divide sull’esistenza di un solo diritto della personalità di carattere onnicomprensivo (teoria monistica) ovvero di una molteplicità di diritti, ciascuno destinato a proteggere un profilo specifico (teoria pluralista). </a:t>
            </a:r>
          </a:p>
          <a:p>
            <a:pPr marL="0" indent="0" algn="just">
              <a:buNone/>
            </a:pPr>
            <a:r>
              <a:rPr lang="it-IT" sz="1800" dirty="0" smtClean="0"/>
              <a:t>Nel nostro sistema si riconosce l’esistenza di una pluralità di diritti della personalità: il relativo elenco viene considerato aperto, in quanto la relativa protezione risulta radicata nell’art. 2 </a:t>
            </a:r>
            <a:r>
              <a:rPr lang="it-IT" sz="1800" dirty="0" err="1" smtClean="0"/>
              <a:t>Cost</a:t>
            </a:r>
            <a:r>
              <a:rPr lang="it-IT" sz="1800" dirty="0" smtClean="0"/>
              <a:t>. </a:t>
            </a:r>
            <a:endParaRPr lang="it-IT" sz="1800" dirty="0"/>
          </a:p>
        </p:txBody>
      </p:sp>
    </p:spTree>
    <p:extLst>
      <p:ext uri="{BB962C8B-B14F-4D97-AF65-F5344CB8AC3E}">
        <p14:creationId xmlns:p14="http://schemas.microsoft.com/office/powerpoint/2010/main" val="3652039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Tutela dei diritti della personalità</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sz="1800" dirty="0" smtClean="0"/>
              <a:t>Il sistema di protezione della persona non risulta organico, in quanto frammentato in varie fonti (Costituzione – Carta di Nizza – Convenzione europea dei diritti dell’uomo – Norme penali – Codice civile – Leggi speciali ).</a:t>
            </a:r>
          </a:p>
          <a:p>
            <a:pPr marL="0" indent="0" algn="just">
              <a:buNone/>
            </a:pPr>
            <a:r>
              <a:rPr lang="it-IT" sz="1800" dirty="0" smtClean="0"/>
              <a:t>I vari aspetti della personalità sono tutelati attraverso l’attribuzione di situazioni giuridiche che assumono la veste di </a:t>
            </a:r>
            <a:r>
              <a:rPr lang="it-IT" sz="1800" i="1" dirty="0" smtClean="0"/>
              <a:t> diritti soggettivi assoluti</a:t>
            </a:r>
            <a:r>
              <a:rPr lang="it-IT" sz="1800" dirty="0" smtClean="0"/>
              <a:t>.</a:t>
            </a:r>
          </a:p>
          <a:p>
            <a:pPr marL="0" indent="0" algn="just">
              <a:buNone/>
            </a:pPr>
            <a:r>
              <a:rPr lang="it-IT" sz="1800" dirty="0" smtClean="0"/>
              <a:t>Sono diritti inviolabili e innati, in quanto naturalmente inerenti alla persona.</a:t>
            </a:r>
          </a:p>
          <a:p>
            <a:pPr marL="0" indent="0" algn="just">
              <a:buNone/>
            </a:pPr>
            <a:r>
              <a:rPr lang="it-IT" sz="1800" dirty="0" smtClean="0"/>
              <a:t>In quanto tali risultano: a) intrasmissibili; b) imprescrittibili; c) indisponibili</a:t>
            </a:r>
          </a:p>
          <a:p>
            <a:pPr marL="0" indent="0" algn="just">
              <a:buNone/>
            </a:pPr>
            <a:r>
              <a:rPr lang="it-IT" sz="1800" dirty="0" smtClean="0"/>
              <a:t>Lo strumento di protezione privilegiato è costituito dalla tutela preventiva: azione inibitoria volta a impedire che si compia l’evento lesivo.</a:t>
            </a:r>
          </a:p>
          <a:p>
            <a:pPr marL="0" indent="0" algn="just">
              <a:buNone/>
            </a:pPr>
            <a:r>
              <a:rPr lang="it-IT" sz="1800" dirty="0" smtClean="0"/>
              <a:t>Se si realizza la lesione, è possibile esercitare la tutela risarcitoria: emerge, in particolare, la necessità di risarcire il danno non patrimoniale (il cui ristoro risulta garantito in ogni caso, a fronte della rilevanza costituzionale della posizione colpita).</a:t>
            </a:r>
          </a:p>
          <a:p>
            <a:pPr marL="0" indent="0" algn="just">
              <a:buNone/>
            </a:pPr>
            <a:r>
              <a:rPr lang="it-IT" sz="1800" dirty="0" smtClean="0"/>
              <a:t>Un’ulteriore forma di protezione attivabile è quella rappresentata dalla pubblicazione della sentenza di condanna: per alcuni casi la stessa è in grado di consentire una parziale reintegrazione in forma specifica.</a:t>
            </a:r>
            <a:endParaRPr lang="it-IT" sz="1800" dirty="0"/>
          </a:p>
        </p:txBody>
      </p:sp>
    </p:spTree>
    <p:extLst>
      <p:ext uri="{BB962C8B-B14F-4D97-AF65-F5344CB8AC3E}">
        <p14:creationId xmlns:p14="http://schemas.microsoft.com/office/powerpoint/2010/main" val="183673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alla vita</a:t>
            </a:r>
            <a:endParaRPr lang="it-IT"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sz="1800" dirty="0" smtClean="0"/>
              <a:t>Rappresenta il più importante dei diritti della personalità, in quanto posto a garanzia dell’esistenza stessa della persona umana.</a:t>
            </a:r>
          </a:p>
          <a:p>
            <a:pPr marL="0" indent="0" algn="just">
              <a:buNone/>
            </a:pPr>
            <a:r>
              <a:rPr lang="it-IT" sz="1800" dirty="0" smtClean="0"/>
              <a:t>Benché non espressamente menzionato dalla Costituzione (in quanto la protezione di tale diritto viene data per scontata) la relativa tutela viene ricondotta all’art. 2 </a:t>
            </a:r>
            <a:r>
              <a:rPr lang="it-IT" sz="1800" dirty="0" err="1" smtClean="0"/>
              <a:t>Cost</a:t>
            </a:r>
            <a:r>
              <a:rPr lang="it-IT" sz="1800" dirty="0" smtClean="0"/>
              <a:t>.</a:t>
            </a:r>
          </a:p>
          <a:p>
            <a:pPr marL="0" indent="0" algn="just">
              <a:buNone/>
            </a:pPr>
            <a:r>
              <a:rPr lang="it-IT" sz="1800" dirty="0" smtClean="0"/>
              <a:t>L’importanza di tale diritto viene sottolineata dall’apparato di norme penalistiche poste a tutela dello stesso.</a:t>
            </a:r>
          </a:p>
          <a:p>
            <a:pPr marL="0" indent="0" algn="just">
              <a:buNone/>
            </a:pPr>
            <a:r>
              <a:rPr lang="it-IT" sz="1800" dirty="0" smtClean="0"/>
              <a:t>Si tratta di un diritto per il quale emerge una totale indisponibilità: ciò si riflette, in particolare, nel divieto di una pratica quale l’eutanasia</a:t>
            </a:r>
          </a:p>
          <a:p>
            <a:pPr marL="0" indent="0" algn="just">
              <a:buNone/>
            </a:pPr>
            <a:r>
              <a:rPr lang="it-IT" sz="1800" dirty="0" smtClean="0"/>
              <a:t>In caso di lesione di tale diritto emerge il problema della relativa tutela sul piano civilistico, non essendo la stessa direttamente attivabile dal titolare in quanto deceduto.</a:t>
            </a:r>
          </a:p>
          <a:p>
            <a:pPr marL="0" indent="0" algn="just">
              <a:buNone/>
            </a:pPr>
            <a:r>
              <a:rPr lang="it-IT" sz="1800" dirty="0" smtClean="0"/>
              <a:t>Il risarcimento a fronte della </a:t>
            </a:r>
            <a:r>
              <a:rPr lang="it-IT" sz="1800" i="1" dirty="0" smtClean="0"/>
              <a:t>perdita della vita </a:t>
            </a:r>
            <a:r>
              <a:rPr lang="it-IT" sz="1800" dirty="0" smtClean="0"/>
              <a:t> rappresenta un problema delicato, sul quale la giurisprudenza appare divisa. L’indirizzo prevalente, presso la Cassazione, è attualmente quello incline a considerare irrisarcibile il danno derivante da perdita della vita.</a:t>
            </a:r>
          </a:p>
          <a:p>
            <a:pPr marL="0" indent="0" algn="just">
              <a:buNone/>
            </a:pPr>
            <a:r>
              <a:rPr lang="it-IT" sz="1800" dirty="0" smtClean="0"/>
              <a:t>In caso di morte, il risarcimento può essere richiesto </a:t>
            </a:r>
            <a:r>
              <a:rPr lang="it-IT" sz="1800" i="1" dirty="0" smtClean="0"/>
              <a:t> iure proprio</a:t>
            </a:r>
            <a:r>
              <a:rPr lang="it-IT" sz="1800" dirty="0" smtClean="0"/>
              <a:t> dai congiunti della vittima, a fronte della perdita del rapporto parentale, per i pregiudizi da essi direttamente patiti a causa della morte del familiare. </a:t>
            </a:r>
          </a:p>
          <a:p>
            <a:pPr marL="0" indent="0">
              <a:buNone/>
            </a:pPr>
            <a:endParaRPr lang="it-IT" sz="1800" dirty="0"/>
          </a:p>
        </p:txBody>
      </p:sp>
    </p:spTree>
    <p:extLst>
      <p:ext uri="{BB962C8B-B14F-4D97-AF65-F5344CB8AC3E}">
        <p14:creationId xmlns:p14="http://schemas.microsoft.com/office/powerpoint/2010/main" val="2515896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all’integrità psico-fisica</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Per lungo tempo la tutela della salute è stata considerata soltanto sotto la profilo del diritto pubblico: l’art. 32 </a:t>
            </a:r>
            <a:r>
              <a:rPr lang="it-IT" sz="1800" dirty="0" err="1" smtClean="0"/>
              <a:t>Cost</a:t>
            </a:r>
            <a:r>
              <a:rPr lang="it-IT" sz="1800" dirty="0" smtClean="0"/>
              <a:t>. veniva inteso come direttiva programmatica rivolto alla Stato al fine di garantire la tutela sanitaria della collettività.</a:t>
            </a:r>
          </a:p>
          <a:p>
            <a:pPr marL="0" indent="0" algn="just">
              <a:buNone/>
            </a:pPr>
            <a:r>
              <a:rPr lang="it-IT" sz="1800" dirty="0" smtClean="0"/>
              <a:t>Dalla metà degli anni ’70 è stato riconosciuto un ruolo specifico della norma sul piano della tutela civile.</a:t>
            </a:r>
          </a:p>
          <a:p>
            <a:pPr marL="0" indent="0" algn="just">
              <a:buNone/>
            </a:pPr>
            <a:r>
              <a:rPr lang="it-IT" sz="1800" dirty="0" smtClean="0"/>
              <a:t>Il diritto alla salute rappresenta un diritto pienamente operante nei rapporti tra privati: a) a fronte delle aggressioni dei terzi (risarcimento del danno biologico); b) a fronte delle determinazioni pregiudizievoli del titolare.</a:t>
            </a:r>
          </a:p>
          <a:p>
            <a:pPr marL="0" indent="0" algn="just">
              <a:buNone/>
            </a:pPr>
            <a:r>
              <a:rPr lang="it-IT" sz="1800" dirty="0" smtClean="0"/>
              <a:t>Lungo questo secondo profilo l’art. 5 c.c. prevede il divieto di atti di disposizione del proprio corpo quando: a) arrechino una diminuzione permanente dell’integrità psico-fisica (salvo eccezioni previste in via legislativa: es. trapianto del rene); b) siano atti contrari alla legge, all’ordine pubblico e al buon costume.</a:t>
            </a:r>
            <a:endParaRPr lang="it-IT" sz="1800" dirty="0"/>
          </a:p>
        </p:txBody>
      </p:sp>
    </p:spTree>
    <p:extLst>
      <p:ext uri="{BB962C8B-B14F-4D97-AF65-F5344CB8AC3E}">
        <p14:creationId xmlns:p14="http://schemas.microsoft.com/office/powerpoint/2010/main" val="955368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Autodeterminazione </a:t>
            </a:r>
            <a:br>
              <a:rPr lang="it-IT" dirty="0" smtClean="0"/>
            </a:br>
            <a:r>
              <a:rPr lang="it-IT" dirty="0" smtClean="0"/>
              <a:t>nella gestione del proprio corpo</a:t>
            </a:r>
            <a:endParaRPr lang="it-IT" dirty="0"/>
          </a:p>
        </p:txBody>
      </p:sp>
      <p:sp>
        <p:nvSpPr>
          <p:cNvPr id="3" name="Segnaposto contenuto 2"/>
          <p:cNvSpPr>
            <a:spLocks noGrp="1"/>
          </p:cNvSpPr>
          <p:nvPr>
            <p:ph idx="1"/>
          </p:nvPr>
        </p:nvSpPr>
        <p:spPr/>
        <p:txBody>
          <a:bodyPr>
            <a:normAutofit/>
          </a:bodyPr>
          <a:lstStyle/>
          <a:p>
            <a:pPr marL="0" indent="0" algn="just">
              <a:buNone/>
            </a:pPr>
            <a:r>
              <a:rPr lang="it-IT" sz="1600" dirty="0" smtClean="0"/>
              <a:t>In generale rappresenta componente di ciascun diritto della personalità  l’esercizio dell’autodeterminazione da parte del titolare, che può scegliere ciò che è bene o male per sé.</a:t>
            </a:r>
          </a:p>
          <a:p>
            <a:pPr marL="0" indent="0" algn="just">
              <a:buNone/>
            </a:pPr>
            <a:r>
              <a:rPr lang="it-IT" sz="1600" dirty="0" smtClean="0"/>
              <a:t>L’autodeterminazione ha assunto il carattere di un distinto e autonomo diritto nel campo della gestione del proprio corpo.</a:t>
            </a:r>
          </a:p>
          <a:p>
            <a:pPr marL="0" indent="0" algn="just">
              <a:buNone/>
            </a:pPr>
            <a:r>
              <a:rPr lang="it-IT" sz="1600" dirty="0" smtClean="0"/>
              <a:t>Gli atti di disposizione del proprio corpo (ammessi laddove non incorrano nel divieto di cui all’art. 5 c.c.) devono essere sempre basati sul consenso libero e consapevole della persona.</a:t>
            </a:r>
          </a:p>
          <a:p>
            <a:pPr marL="0" indent="0" algn="just">
              <a:buNone/>
            </a:pPr>
            <a:r>
              <a:rPr lang="it-IT" sz="1600" dirty="0" smtClean="0"/>
              <a:t>Sulla base di tale principio, il trattamento sanitario presuppone il </a:t>
            </a:r>
            <a:r>
              <a:rPr lang="it-IT" sz="1600" i="1" dirty="0" smtClean="0"/>
              <a:t>consenso informato</a:t>
            </a:r>
            <a:r>
              <a:rPr lang="it-IT" sz="1600" dirty="0" smtClean="0"/>
              <a:t> da parte del paziente: quest’ultimo, conosciuti tutti i rischi e le implicazioni del trattamento, può decidere al riguardo, anche nel senso di rifiutare le cure. </a:t>
            </a:r>
          </a:p>
          <a:p>
            <a:pPr marL="0" indent="0" algn="just">
              <a:buNone/>
            </a:pPr>
            <a:r>
              <a:rPr lang="it-IT" sz="1600" dirty="0" smtClean="0"/>
              <a:t>Legata all’esercizio dell’autodeterminazione appare anche la possibilità di formulare direttive anticipate di trattamento (c.d. testamento biologico) per l’ipotesi in cui il soggetto si trovi impossibilitato a esprimere la propria volontà:  materia oggi regolata dalla l. 219/2017.</a:t>
            </a:r>
          </a:p>
          <a:p>
            <a:pPr marL="0" indent="0" algn="just">
              <a:buNone/>
            </a:pPr>
            <a:r>
              <a:rPr lang="it-IT" sz="1600" dirty="0" smtClean="0"/>
              <a:t>L’autodeterminazione nella gestione del proprio corpo rileva, infine, ai fini della disciplina dei trapianti di tessuti ed organi da cadavere, in quanto spetta al soggetto formulare preventivamente la propria volontà al riguardo.</a:t>
            </a:r>
          </a:p>
          <a:p>
            <a:pPr marL="0" indent="0" algn="just">
              <a:buNone/>
            </a:pPr>
            <a:endParaRPr lang="it-IT" sz="1800" dirty="0" smtClean="0"/>
          </a:p>
          <a:p>
            <a:pPr marL="0" indent="0" algn="just">
              <a:buNone/>
            </a:pPr>
            <a:endParaRPr lang="it-IT" sz="1800" dirty="0"/>
          </a:p>
        </p:txBody>
      </p:sp>
    </p:spTree>
    <p:extLst>
      <p:ext uri="{BB962C8B-B14F-4D97-AF65-F5344CB8AC3E}">
        <p14:creationId xmlns:p14="http://schemas.microsoft.com/office/powerpoint/2010/main" val="2614585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al nome</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Il nome – oltre che segno distintivo e di identificazione – rappresenta un aspetto meritevole di protezione della personalità umana.</a:t>
            </a:r>
          </a:p>
          <a:p>
            <a:pPr marL="0" indent="0" algn="just">
              <a:buNone/>
            </a:pPr>
            <a:r>
              <a:rPr lang="it-IT" sz="1800" dirty="0" smtClean="0"/>
              <a:t>La stessa tutela viene riconosciuta allo pseudonimo: segno distintivo usato dalla persona in modo da aver acquistato l’importanza del nome (art. 9 c.c.)</a:t>
            </a:r>
          </a:p>
          <a:p>
            <a:pPr marL="0" indent="0" algn="just">
              <a:buNone/>
            </a:pPr>
            <a:r>
              <a:rPr lang="it-IT" sz="1800" dirty="0" smtClean="0"/>
              <a:t>L’art. 7  c.c. riconosce il diritto al nome, sotto al profilo inibitorio e risarcitorio.</a:t>
            </a:r>
          </a:p>
          <a:p>
            <a:pPr marL="0" indent="0" algn="just">
              <a:buNone/>
            </a:pPr>
            <a:r>
              <a:rPr lang="it-IT" sz="1800" dirty="0" smtClean="0"/>
              <a:t>Al titolare del diritto spetta:</a:t>
            </a:r>
          </a:p>
          <a:p>
            <a:pPr algn="just">
              <a:buAutoNum type="alphaUcParenR"/>
            </a:pPr>
            <a:r>
              <a:rPr lang="it-IT" sz="1800" dirty="0" smtClean="0"/>
              <a:t>Azione di reclamo: è diretta a reagire a un fatto lesivo consistente nella contestazione da parte di terzi dell’uso del nome</a:t>
            </a:r>
          </a:p>
          <a:p>
            <a:pPr marL="0" indent="0" algn="just">
              <a:buNone/>
            </a:pPr>
            <a:r>
              <a:rPr lang="it-IT" sz="1800" dirty="0" smtClean="0"/>
              <a:t>B) Azione di usurpazione: è diretta a reagire contro l’uso indebito e pregiudizievole che il terzo faccia del nome (nel caso dell’utilizzo del nome per identificare il personaggio di un’opera teatrale, cinematografica, letteraria, si tratta di contemperare la tutela del nome con quella della libertà di espressione del pensiero).</a:t>
            </a:r>
            <a:endParaRPr lang="it-IT" sz="1800" dirty="0"/>
          </a:p>
        </p:txBody>
      </p:sp>
    </p:spTree>
    <p:extLst>
      <p:ext uri="{BB962C8B-B14F-4D97-AF65-F5344CB8AC3E}">
        <p14:creationId xmlns:p14="http://schemas.microsoft.com/office/powerpoint/2010/main" val="767969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all’immagine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Il diritto all’immagine è diretto a proteggere la rappresentazione delle sembianze della persona.</a:t>
            </a:r>
          </a:p>
          <a:p>
            <a:pPr marL="0" indent="0" algn="just">
              <a:buNone/>
            </a:pPr>
            <a:r>
              <a:rPr lang="it-IT" sz="1800" dirty="0" smtClean="0"/>
              <a:t>Viene regolato dall’art. 10 c.c. che prevede la tutela di tale diritto quando l’utilizzo avvenga: a) fuori dai casi previsti dalla legge; b) ovvero con pregiudizio del decoro e della reputazione della persona.</a:t>
            </a:r>
          </a:p>
          <a:p>
            <a:pPr marL="0" indent="0" algn="just">
              <a:buNone/>
            </a:pPr>
            <a:endParaRPr lang="it-IT" sz="1800" dirty="0" smtClean="0"/>
          </a:p>
          <a:p>
            <a:pPr marL="0" indent="0" algn="just">
              <a:buNone/>
            </a:pPr>
            <a:r>
              <a:rPr lang="it-IT" sz="1800" dirty="0" smtClean="0"/>
              <a:t>La regola fondamentale è quella del consenso della persona. Quest’ultimo non risulta necessario in una serie di ipotesi previste dall’art. 96 l. 633/41: tra i vari casi rientrano la notorietà della persona, le necessità di giustizia o polizia, la riproduzione di fatti, avvenimenti, cerimonie di interesse pubblico o svoltisi in pubblico, ecc.</a:t>
            </a:r>
          </a:p>
          <a:p>
            <a:pPr marL="0" indent="0" algn="just">
              <a:buNone/>
            </a:pPr>
            <a:endParaRPr lang="it-IT" sz="1800" dirty="0" smtClean="0"/>
          </a:p>
          <a:p>
            <a:pPr marL="0" indent="0" algn="just">
              <a:buNone/>
            </a:pPr>
            <a:r>
              <a:rPr lang="it-IT" sz="1800" dirty="0" smtClean="0"/>
              <a:t>È sempre necessario il consenso qualora lo sfruttamento avvenga a scopo di lucro (es. riproduzione dell’immagine di una persona notoria nell’ambito di un messaggio pubblicitario) </a:t>
            </a:r>
            <a:endParaRPr lang="it-IT" sz="1800" dirty="0"/>
          </a:p>
        </p:txBody>
      </p:sp>
    </p:spTree>
    <p:extLst>
      <p:ext uri="{BB962C8B-B14F-4D97-AF65-F5344CB8AC3E}">
        <p14:creationId xmlns:p14="http://schemas.microsoft.com/office/powerpoint/2010/main" val="2741368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all’identità personale</a:t>
            </a:r>
            <a:endParaRPr lang="it-IT" dirty="0"/>
          </a:p>
        </p:txBody>
      </p:sp>
      <p:sp>
        <p:nvSpPr>
          <p:cNvPr id="3" name="Segnaposto contenuto 2"/>
          <p:cNvSpPr>
            <a:spLocks noGrp="1"/>
          </p:cNvSpPr>
          <p:nvPr>
            <p:ph idx="1"/>
          </p:nvPr>
        </p:nvSpPr>
        <p:spPr/>
        <p:txBody>
          <a:bodyPr>
            <a:normAutofit/>
          </a:bodyPr>
          <a:lstStyle/>
          <a:p>
            <a:pPr marL="0" indent="0" algn="just">
              <a:buNone/>
            </a:pPr>
            <a:r>
              <a:rPr lang="it-IT" sz="1800" dirty="0" smtClean="0"/>
              <a:t>Si tratta di un diritto la cui nascita è relativamente recente, volto a tutelala proiezione sociale della personalità dell’individuo.</a:t>
            </a:r>
          </a:p>
          <a:p>
            <a:pPr marL="0" indent="0" algn="just">
              <a:buNone/>
            </a:pPr>
            <a:r>
              <a:rPr lang="it-IT" sz="1800" dirty="0" smtClean="0"/>
              <a:t>Inizialmente gli interpreti hanno puntato ad allargare il diritto all’immagine fino a comprendere non solo la rappresentazione delle sembianze del soggetto, ma anche il complesso dei connotati morali, intellettuali e sociali che lo contraddistinguono. </a:t>
            </a:r>
          </a:p>
          <a:p>
            <a:pPr marL="0" indent="0" algn="just">
              <a:buNone/>
            </a:pPr>
            <a:r>
              <a:rPr lang="it-IT" sz="1800" dirty="0" smtClean="0"/>
              <a:t>In realtà, si è preferito, piuttosto, rendere tali aspetti oggetto di un autonomo diritto, corrispondente all’identità personale.</a:t>
            </a:r>
          </a:p>
          <a:p>
            <a:pPr marL="0" indent="0" algn="just">
              <a:buNone/>
            </a:pPr>
            <a:r>
              <a:rPr lang="it-IT" sz="1800" dirty="0" smtClean="0"/>
              <a:t>Si tratta del diritto ad essere riconosciuti per ciò che si è: il che permette di reagire quando sul proprio conto vengano a circolare notizie false, benché non disonorevoli (es. affermare, diversamente dal vero, che una persona appartiene a un certo partito politico) </a:t>
            </a:r>
          </a:p>
          <a:p>
            <a:pPr marL="0" indent="0" algn="just">
              <a:buNone/>
            </a:pPr>
            <a:r>
              <a:rPr lang="it-IT" sz="1800" dirty="0" smtClean="0"/>
              <a:t>Un riconoscimento esplicito a livello normativo di tale diritto si è avuto a partire dalla legge sul trattamento dei dati personali (l. 675/96) </a:t>
            </a:r>
          </a:p>
        </p:txBody>
      </p:sp>
    </p:spTree>
    <p:extLst>
      <p:ext uri="{BB962C8B-B14F-4D97-AF65-F5344CB8AC3E}">
        <p14:creationId xmlns:p14="http://schemas.microsoft.com/office/powerpoint/2010/main" val="125070874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1702</Words>
  <Application>Microsoft Office PowerPoint</Application>
  <PresentationFormat>Presentazione su schermo (4:3)</PresentationFormat>
  <Paragraphs>70</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Lezioni 8-9 </vt:lpstr>
      <vt:lpstr>Considerazioni generali</vt:lpstr>
      <vt:lpstr>Tutela dei diritti della personalità</vt:lpstr>
      <vt:lpstr>Diritto alla vita</vt:lpstr>
      <vt:lpstr>Diritto all’integrità psico-fisica</vt:lpstr>
      <vt:lpstr>Autodeterminazione  nella gestione del proprio corpo</vt:lpstr>
      <vt:lpstr>Diritto al nome</vt:lpstr>
      <vt:lpstr>Diritto all’immagine</vt:lpstr>
      <vt:lpstr>Diritto all’identità personale</vt:lpstr>
      <vt:lpstr>Diritto all’integrità morale</vt:lpstr>
      <vt:lpstr>Diritto alla riservatezza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Lezioni 7-8 </dc:title>
  <dc:creator>casa</dc:creator>
  <cp:lastModifiedBy>casa</cp:lastModifiedBy>
  <cp:revision>21</cp:revision>
  <dcterms:created xsi:type="dcterms:W3CDTF">2020-03-11T08:24:25Z</dcterms:created>
  <dcterms:modified xsi:type="dcterms:W3CDTF">2020-03-11T10:23:15Z</dcterms:modified>
</cp:coreProperties>
</file>