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3" r:id="rId3"/>
    <p:sldId id="259" r:id="rId4"/>
    <p:sldId id="260" r:id="rId5"/>
    <p:sldId id="261" r:id="rId6"/>
    <p:sldId id="262" r:id="rId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AD239DA6-69BD-40A6-8366-F1F553E76373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6586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7119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30589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44286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56296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3927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25037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77763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9488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6064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3950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4788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6580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0408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0409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0672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9007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D239DA6-69BD-40A6-8366-F1F553E76373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2276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4EA796A0-E1DF-40A1-9318-24F07FBF2F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49585" y="1744910"/>
            <a:ext cx="7248088" cy="3607266"/>
          </a:xfrm>
        </p:spPr>
        <p:txBody>
          <a:bodyPr>
            <a:normAutofit fontScale="85000" lnSpcReduction="20000"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endParaRPr lang="it-IT" sz="2000" i="1">
              <a:latin typeface="+mj-lt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it-IT" sz="2400" i="1">
              <a:latin typeface="Algerian" panose="04020705040A02060702" pitchFamily="82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it-IT" sz="2400" i="1">
              <a:latin typeface="Algerian" panose="04020705040A02060702" pitchFamily="82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it-IT" sz="3400" i="1">
                <a:latin typeface="Algerian" panose="04020705040A02060702" pitchFamily="82" charset="0"/>
                <a:cs typeface="Times New Roman" panose="02020603050405020304" pitchFamily="18" charset="0"/>
              </a:rPr>
              <a:t>Corso di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it-IT" sz="3400" i="1">
                <a:latin typeface="Algerian" panose="04020705040A02060702" pitchFamily="82" charset="0"/>
                <a:cs typeface="Times New Roman" panose="02020603050405020304" pitchFamily="18" charset="0"/>
              </a:rPr>
              <a:t>Grammatica Latina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it-IT" sz="2400" i="1">
                <a:cs typeface="Times New Roman" panose="02020603050405020304" pitchFamily="18" charset="0"/>
              </a:rPr>
              <a:t>(a.a. 2019-2020)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it-IT" sz="2000">
              <a:latin typeface="Algerian" panose="04020705040A02060702" pitchFamily="82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it-IT" sz="2000" b="1">
                <a:cs typeface="Times New Roman" panose="02020603050405020304" pitchFamily="18" charset="0"/>
              </a:rPr>
              <a:t>Presentazione del corso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it-IT" sz="2000">
              <a:latin typeface="Algerian" panose="04020705040A02060702" pitchFamily="82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it-IT" sz="2000">
              <a:latin typeface="Algerian" panose="04020705040A02060702" pitchFamily="82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it-IT" sz="2000">
              <a:latin typeface="Algerian" panose="04020705040A02060702" pitchFamily="82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it-IT" sz="1800" i="1">
                <a:latin typeface="Algerian" panose="04020705040A02060702" pitchFamily="82" charset="0"/>
                <a:cs typeface="Times New Roman" panose="02020603050405020304" pitchFamily="18" charset="0"/>
              </a:rPr>
              <a:t>		                        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it-IT" sz="1800" i="1">
                <a:latin typeface="Algerian" panose="04020705040A02060702" pitchFamily="82" charset="0"/>
                <a:cs typeface="Times New Roman" panose="02020603050405020304" pitchFamily="18" charset="0"/>
              </a:rPr>
              <a:t>                            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800">
                <a:cs typeface="Times New Roman" panose="02020603050405020304" pitchFamily="18" charset="0"/>
              </a:rPr>
              <a:t>                                                                                                              </a:t>
            </a:r>
            <a:r>
              <a:rPr lang="it-IT" sz="1500">
                <a:cs typeface="Times New Roman" panose="02020603050405020304" pitchFamily="18" charset="0"/>
              </a:rPr>
              <a:t>Docente:   </a:t>
            </a:r>
            <a:r>
              <a:rPr lang="it-IT" sz="1500" i="1">
                <a:cs typeface="Times New Roman" panose="02020603050405020304" pitchFamily="18" charset="0"/>
              </a:rPr>
              <a:t>Luciana Furbetta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500"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(lfurbetta@units.it)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it-IT" sz="1800">
              <a:latin typeface="Algerian" panose="04020705040A02060702" pitchFamily="8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33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72F6A24-139E-4EB5-86D2-431F42EF8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963AE85-BE5D-4975-BACF-DDDCC9C2A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E7751F0-16BF-4A9D-B778-5D46B92B44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D755924-121A-47AA-8613-995D4108BC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4D2AFDA-19BE-4455-830E-1541E5D7BA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FB15EBF-E414-4E00-87E7-700A78A60F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C9DA5B05-DD14-4860-AC45-02A8D2EE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643" y="1092200"/>
            <a:ext cx="4517009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6BE37AC-AD36-4C42-9B8C-C5500F4E7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4412" y="2400639"/>
            <a:ext cx="480218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82F97E3-5298-45A8-A845-0DF429077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412" y="1092200"/>
            <a:ext cx="4802184" cy="4515103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sz="20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Presentazione audio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dei contenuti del corso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sz="20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magine 2" descr="Immagine che contiene interni, persona, giovane, ragazza&#10;&#10;Descrizione generata automaticamente">
            <a:extLst>
              <a:ext uri="{FF2B5EF4-FFF2-40B4-BE49-F238E27FC236}">
                <a16:creationId xmlns:a16="http://schemas.microsoft.com/office/drawing/2014/main" id="{003B3E89-0A0B-472F-A0FA-31E88A3D87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018" y="1325461"/>
            <a:ext cx="3741490" cy="4102216"/>
          </a:xfrm>
          <a:prstGeom prst="rect">
            <a:avLst/>
          </a:prstGeom>
        </p:spPr>
      </p:pic>
      <p:pic>
        <p:nvPicPr>
          <p:cNvPr id="7" name="audio presentazione del corso di Grammatica Latina  9 marzo 2020 (2)">
            <a:hlinkClick r:id="" action="ppaction://media"/>
            <a:extLst>
              <a:ext uri="{FF2B5EF4-FFF2-40B4-BE49-F238E27FC236}">
                <a16:creationId xmlns:a16="http://schemas.microsoft.com/office/drawing/2014/main" id="{B704FE80-ADBB-43B5-810B-487E81EFF8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124036" y="3214596"/>
            <a:ext cx="1047956" cy="105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29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74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4080432-EB61-4D83-B8C5-43A1CDCAC0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899" y="654341"/>
            <a:ext cx="10511406" cy="5494789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Obiettivi formativi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it-IT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Perfezionamento e consolidamento delle competenze delle conoscenze di base della lingua latina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b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- Sviluppo sia di una più approfondita conoscenza della lingua latina favorita dallo studio della grammatica storica, sia della capacità di riconoscere, analizzare e spiegare strutture sintattiche complesse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b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- Riconoscere le caratteristiche lessicali, morfologiche e sintattiche proprie delle ‘lingue speciali’ e individuazione delle peculiarità delle ‘lingue tecniche’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- Apprendimento delle linee di sviluppo della lingua poetica latina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- Sviluppo della capacità di leggere, comprendere, tradurre in italiano, commentare autonomamente (privilegiando gli aspetti linguistici e stilistici) i testi trattati durante il corso.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it-IT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410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119F0E0-DD9A-465F-AA45-CC46767A06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786" y="637562"/>
            <a:ext cx="10654019" cy="5587069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endParaRPr lang="it-IT"/>
          </a:p>
          <a:p>
            <a:pPr marL="0" indent="0" algn="ctr">
              <a:buNone/>
            </a:pP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Contenuti del corso</a:t>
            </a:r>
          </a:p>
          <a:p>
            <a:pPr marL="0" indent="0" algn="just"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Il corso intende offrire un approfondimento della lingua latina a partire dal consolidamento e perfezionamento delle conoscenze della grammatica di base, delle strutture sintattiche e dell’evoluzione della lingua con cenni di grammatica storica e attenzione allo sviluppo e alle peculiarità delle lingue tecniche. Attraverso la lettura, la contestualizzazione e il commento linguistico e stilistico dei passi selezionati si intende inoltre delineare sia un quadro d’insieme sulla letteratura tecnico-scientifica ed erudita, sia lo sviluppo della lingua poetica latina con particolare riguardo alle forme e peculiarità della poesia didascalica (la selezione su base tematica è finalizzata a render conto anche degli esiti della combinazione di lingua tecnica e materia poetica).</a:t>
            </a:r>
          </a:p>
        </p:txBody>
      </p:sp>
    </p:spTree>
    <p:extLst>
      <p:ext uri="{BB962C8B-B14F-4D97-AF65-F5344CB8AC3E}">
        <p14:creationId xmlns:p14="http://schemas.microsoft.com/office/powerpoint/2010/main" val="38848988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647E873-7F80-4C42-ACF2-A8B57BEF6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0176" y="612395"/>
            <a:ext cx="10662407" cy="5629013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Parte I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indent="0" algn="ctr">
              <a:buNone/>
            </a:pPr>
            <a:endParaRPr lang="it-IT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cenni sulla storia e l’evoluzione della lingua latina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elementi di grammatica e di grammatica storica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sintassi dei casi e del periodo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‘lingue tecniche’ ed elementi di stilistica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it-IT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 Il testo latino: esempi per l’analisi ed esercizi di traduzione del testo (la selezione è organizzata per fornire un quadro d’insieme sia sulla riflessione antica in merito alla formazione dell’oratore, alla scelta della materia da trattare, a questioni teoriche grammaticali e stilistiche, sia sulla letteratura tecnico-scientifica ed erudita).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it-IT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Testi selezionati: Varrone, 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De Lingua Latina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, X 72-78; Cicerone, 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De oratore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, I 149-159; Orazio, 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Ars poetica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, 38-72; Quintiliano, 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Institutio oratoria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, I 4; I 10,1-11; Seneca, 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Naturales Quaestiones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, I 3,1-9; Gellio, 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Noctes Atticae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, I 18; Plinio il Giovane, 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Epistulae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, VII 9; Macrobio, 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Saturnalia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, V, 1; Ausonio, 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Cento nuptialis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, (lettera di dedica).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br>
              <a:rPr lang="it-IT" sz="2000"/>
            </a:br>
            <a:endParaRPr lang="it-IT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7270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ABD9380-63E6-4F1E-8FEC-923C964C0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398" y="612396"/>
            <a:ext cx="10679185" cy="5620624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Parte II</a:t>
            </a:r>
          </a:p>
          <a:p>
            <a:pPr marL="0" indent="0" algn="ctr">
              <a:buNone/>
            </a:pPr>
            <a:endParaRPr lang="it-IT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Lettura, analisi degli aspetti linguistici e stilistici, inquadramento storico-culturale di testi poetici (la selezione è finalizzata a esemplificare forme e peculiarità della poesia didascalica e più in generale all’individuazione e allo studio della combinazione e interazione di lingua tecnica e materia poetica).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it-IT" sz="20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Testi selezionati: Lucrezio, 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De rerum natura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, I 1-158; V 780-836; VI 1090-1286; Virgilio, 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Georgica,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 III 440-485; IV 149-227; Appendix Vergiliana, 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Aetna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, 219-281; Ovidio, 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Metamorphoses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, I 1-347; 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Fasti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, III 523-710; Lucano, 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Pharsalia,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 IX 734-838; Manilio, 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Astronomica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, I 1-90; II 57-149; Lattanzio, 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De ave Phoenice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, 1-50; Claudiano, 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Carmina minora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, 27,1-44; 29; 33-39; 51.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br>
              <a:rPr lang="it-IT" sz="2000"/>
            </a:br>
            <a:endParaRPr lang="it-IT" sz="20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88505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o">
  <a:themeElements>
    <a:clrScheme name="Organico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o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452</Words>
  <Application>Microsoft Office PowerPoint</Application>
  <PresentationFormat>Widescreen</PresentationFormat>
  <Paragraphs>45</Paragraphs>
  <Slides>6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1" baseType="lpstr">
      <vt:lpstr>Algerian</vt:lpstr>
      <vt:lpstr>Arial</vt:lpstr>
      <vt:lpstr>Garamond</vt:lpstr>
      <vt:lpstr>Times New Roman</vt:lpstr>
      <vt:lpstr>Organico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Luciana Furbetta</dc:creator>
  <cp:lastModifiedBy>Luciana Furbetta</cp:lastModifiedBy>
  <cp:revision>5</cp:revision>
  <dcterms:created xsi:type="dcterms:W3CDTF">2020-03-09T16:58:23Z</dcterms:created>
  <dcterms:modified xsi:type="dcterms:W3CDTF">2020-03-10T18:18:57Z</dcterms:modified>
</cp:coreProperties>
</file>