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44619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28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24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79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71461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39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07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94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22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836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852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02D28C1-3C2B-6044-879B-4505A2F7AC7D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C7C6046-C438-FD45-B8E3-7B8814730A3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380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hyperlink" Target="mailto:zillis@units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8879" y="1723868"/>
            <a:ext cx="8567477" cy="2038663"/>
          </a:xfrm>
        </p:spPr>
        <p:txBody>
          <a:bodyPr/>
          <a:lstStyle/>
          <a:p>
            <a:r>
              <a:rPr lang="it-IT" sz="5400" b="1" dirty="0"/>
              <a:t>Geografia</a:t>
            </a:r>
            <a:r>
              <a:rPr lang="it-IT" sz="4000" b="1" dirty="0"/>
              <a:t/>
            </a:r>
            <a:br>
              <a:rPr lang="it-IT" sz="4000" b="1" dirty="0"/>
            </a:br>
            <a:r>
              <a:rPr lang="it-IT" sz="4000" dirty="0"/>
              <a:t/>
            </a:r>
            <a:br>
              <a:rPr lang="it-IT" sz="4000" dirty="0"/>
            </a:br>
            <a:r>
              <a:rPr lang="it-IT" sz="4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1752" y="4227226"/>
            <a:ext cx="6831673" cy="1424066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err="1"/>
              <a:t>cod</a:t>
            </a:r>
            <a:r>
              <a:rPr lang="it-IT" sz="2400" dirty="0"/>
              <a:t>: </a:t>
            </a:r>
            <a:r>
              <a:rPr lang="it-IT" sz="2400" i="1" dirty="0"/>
              <a:t>006LE </a:t>
            </a:r>
          </a:p>
          <a:p>
            <a:r>
              <a:rPr lang="it-IT" sz="2400" dirty="0"/>
              <a:t>Corso di Laurea: Discipline storiche e filosofiche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8"/>
    </mc:Choice>
    <mc:Fallback>
      <p:transition spd="slow" advTm="1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0CE5E-238A-944A-9A73-C5184394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Titolo del corso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BF7E3A-B8FA-8546-AB29-C3B756C1F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23278"/>
            <a:ext cx="9601200" cy="3244121"/>
          </a:xfrm>
        </p:spPr>
        <p:txBody>
          <a:bodyPr/>
          <a:lstStyle/>
          <a:p>
            <a:pPr marL="0" indent="0">
              <a:buNone/>
            </a:pPr>
            <a:r>
              <a:rPr lang="it-IT" sz="5600" b="1" dirty="0"/>
              <a:t>La Geografia e il Mediterraneo</a:t>
            </a:r>
          </a:p>
          <a:p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1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508"/>
    </mc:Choice>
    <mc:Fallback>
      <p:transition spd="slow" advTm="21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21D455-8725-6F49-A8B0-D770ED3E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Geografia e il Mediterraneo /1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36B880-27C5-3F44-A270-9453FEA34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/>
              <a:t>La rappresentazione del territorio, argomento principale della geografia, ha da sempre costituito la base su cui sviluppare una riflessione sulla società allo scopo di modificarla. </a:t>
            </a:r>
          </a:p>
          <a:p>
            <a:pPr marL="0" indent="0">
              <a:buNone/>
            </a:pPr>
            <a:r>
              <a:rPr lang="it-IT" sz="2800" dirty="0"/>
              <a:t>Il paesaggio nel momento in cui viene descritto non è (più) un oggetto immobile e definitivo, ma il risultato della relazione fra uomo e ambiente, secondo le modalità con le quali viene percepita dalle persone che ci vivono, ci lavorano e lo frequentano.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49"/>
    </mc:Choice>
    <mc:Fallback>
      <p:transition spd="slow" advTm="19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E7E72-812D-6547-8776-59DD0CD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Geografia e il Mediterraneo /2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15DE77-DDF1-2446-A79A-09C8C19B9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800" dirty="0"/>
              <a:t>La descrizione geografica, comunque soggettiva e dipendente da chi (e perché) la produce, assume l’aspetto e il contenuto di un “progetto implicito”, funzionale allo sviluppo di un ragionamento sullo stato delle cose e sulla sua evoluzione da utilizzare nella gestione della cosa pubblica. 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5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64"/>
    </mc:Choice>
    <mc:Fallback>
      <p:transition spd="slow" advTm="5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631CE-8735-394D-94E1-4D777D11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Geografia e il Mediterraneo /3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5EAF84-413E-A349-ABD0-5CE9D9CA4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800" dirty="0"/>
              <a:t>Il corso intende discutere i temi principali della lettura geografica del paesaggio, considerando l’evoluzione del rapporto fra popolazione, terra e acqua e in particolare fra il Mediterraneo e gli spazi che lo circondano.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6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40"/>
    </mc:Choice>
    <mc:Fallback>
      <p:transition spd="slow" advTm="8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C01185-1B00-4243-BA23-8CE5FF5BA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Testi di riferimento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351587-06F8-264F-8B1D-C456844E4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/>
              <a:t>Alyson</a:t>
            </a:r>
            <a:r>
              <a:rPr lang="it-IT" dirty="0"/>
              <a:t> L. </a:t>
            </a:r>
            <a:r>
              <a:rPr lang="it-IT" dirty="0" err="1"/>
              <a:t>Greiner</a:t>
            </a:r>
            <a:r>
              <a:rPr lang="it-IT" dirty="0"/>
              <a:t>, Giuseppe </a:t>
            </a:r>
            <a:r>
              <a:rPr lang="it-IT" dirty="0" err="1"/>
              <a:t>Dematteis</a:t>
            </a:r>
            <a:r>
              <a:rPr lang="it-IT" dirty="0"/>
              <a:t>, Carla Lanza, </a:t>
            </a:r>
            <a:r>
              <a:rPr lang="it-IT" i="1" dirty="0"/>
              <a:t>Geografia umana. Un approccio visuale</a:t>
            </a:r>
            <a:r>
              <a:rPr lang="it-IT" dirty="0"/>
              <a:t>, Utet, Novara, 2018 (terza edizione a cura di Alberto </a:t>
            </a:r>
            <a:r>
              <a:rPr lang="it-IT" dirty="0" err="1"/>
              <a:t>Vanolo</a:t>
            </a:r>
            <a:r>
              <a:rPr lang="it-IT" dirty="0"/>
              <a:t>) o edizioni </a:t>
            </a:r>
            <a:r>
              <a:rPr lang="it-IT" dirty="0" smtClean="0"/>
              <a:t>precedenti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Fernand </a:t>
            </a:r>
            <a:r>
              <a:rPr lang="it-IT" dirty="0" err="1"/>
              <a:t>Braudel</a:t>
            </a:r>
            <a:r>
              <a:rPr lang="it-IT" dirty="0"/>
              <a:t>, </a:t>
            </a:r>
            <a:r>
              <a:rPr lang="it-IT" i="1" dirty="0"/>
              <a:t>Civiltà e imperi del Mediterraneo nell'età di Filippo II</a:t>
            </a:r>
            <a:r>
              <a:rPr lang="it-IT" dirty="0"/>
              <a:t>, Torino, Einaudi, vol. I, prime tre parti.</a:t>
            </a:r>
          </a:p>
          <a:p>
            <a:pPr marL="0" indent="0">
              <a:buNone/>
            </a:pPr>
            <a:r>
              <a:rPr lang="it-IT" dirty="0"/>
              <a:t>Emilio Sereni, </a:t>
            </a:r>
            <a:r>
              <a:rPr lang="it-IT" i="1" dirty="0"/>
              <a:t>Storia del paesaggio agrario italiano</a:t>
            </a:r>
            <a:r>
              <a:rPr lang="it-IT" dirty="0"/>
              <a:t>, Roma-Bari, Laterza, 1961</a:t>
            </a:r>
          </a:p>
          <a:p>
            <a:pPr marL="0" indent="0">
              <a:buNone/>
            </a:pPr>
            <a:r>
              <a:rPr lang="it-IT" dirty="0" err="1"/>
              <a:t>Predrag</a:t>
            </a:r>
            <a:r>
              <a:rPr lang="it-IT" dirty="0"/>
              <a:t> </a:t>
            </a:r>
            <a:r>
              <a:rPr lang="it-IT" dirty="0" err="1"/>
              <a:t>Matvejevic</a:t>
            </a:r>
            <a:r>
              <a:rPr lang="it-IT" i="1" dirty="0"/>
              <a:t> Il</a:t>
            </a:r>
            <a:r>
              <a:rPr lang="it-IT" dirty="0"/>
              <a:t> </a:t>
            </a:r>
            <a:r>
              <a:rPr lang="it-IT" i="1" dirty="0"/>
              <a:t>Mediterraneo e l’Europa. Lezioni al College de France</a:t>
            </a:r>
            <a:r>
              <a:rPr lang="it-IT" dirty="0"/>
              <a:t>. Milano, Garzanti, 1998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9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679"/>
    </mc:Choice>
    <mc:Fallback>
      <p:transition spd="slow" advTm="28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9CB15-6DB6-B346-948F-0CACA1E1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Altri testi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06C436-4E94-A645-A07C-9FD5D4004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Giuseppe </a:t>
            </a:r>
            <a:r>
              <a:rPr lang="it-IT" dirty="0" err="1"/>
              <a:t>Dematteis</a:t>
            </a:r>
            <a:r>
              <a:rPr lang="it-IT" dirty="0"/>
              <a:t>, </a:t>
            </a:r>
            <a:r>
              <a:rPr lang="it-IT" i="1" dirty="0"/>
              <a:t>Progetto implicito: il contributo della geografia umana alle scienze del territorio</a:t>
            </a:r>
            <a:r>
              <a:rPr lang="it-IT" dirty="0"/>
              <a:t>, Milano, Franco Angeli, 1985.</a:t>
            </a:r>
          </a:p>
          <a:p>
            <a:r>
              <a:rPr lang="it-IT" dirty="0"/>
              <a:t>Lucio Gambi, </a:t>
            </a:r>
            <a:r>
              <a:rPr lang="it-IT" i="1" dirty="0"/>
              <a:t>Critica ai concetti geografici di paesaggio umano</a:t>
            </a:r>
            <a:r>
              <a:rPr lang="it-IT" dirty="0"/>
              <a:t>, in </a:t>
            </a:r>
            <a:r>
              <a:rPr lang="it-IT" i="1" dirty="0"/>
              <a:t>Una geografia per la storia</a:t>
            </a:r>
            <a:r>
              <a:rPr lang="it-IT" dirty="0"/>
              <a:t>, Torino, Einaudi, 1973, pp.148-174 </a:t>
            </a:r>
          </a:p>
          <a:p>
            <a:r>
              <a:rPr lang="it-IT" dirty="0" err="1"/>
              <a:t>Predrag</a:t>
            </a:r>
            <a:r>
              <a:rPr lang="it-IT" dirty="0"/>
              <a:t> </a:t>
            </a:r>
            <a:r>
              <a:rPr lang="it-IT" dirty="0" err="1"/>
              <a:t>Matvejevic</a:t>
            </a:r>
            <a:r>
              <a:rPr lang="it-IT" dirty="0"/>
              <a:t>, </a:t>
            </a:r>
            <a:r>
              <a:rPr lang="it-IT" i="1" dirty="0"/>
              <a:t>Mediterraneo: un nuovo breviario</a:t>
            </a:r>
            <a:r>
              <a:rPr lang="it-IT" dirty="0"/>
              <a:t>, Milano, Garzanti 2000 (ed. or. 1987)</a:t>
            </a:r>
          </a:p>
          <a:p>
            <a:r>
              <a:rPr lang="it-IT" dirty="0"/>
              <a:t>Ivo </a:t>
            </a:r>
            <a:r>
              <a:rPr lang="it-IT" dirty="0" err="1"/>
              <a:t>Andric</a:t>
            </a:r>
            <a:r>
              <a:rPr lang="it-IT" dirty="0"/>
              <a:t>, </a:t>
            </a:r>
            <a:r>
              <a:rPr lang="it-IT" i="1" dirty="0"/>
              <a:t>Il ponte sulla </a:t>
            </a:r>
            <a:r>
              <a:rPr lang="it-IT" i="1" dirty="0" err="1"/>
              <a:t>Drina</a:t>
            </a:r>
            <a:r>
              <a:rPr lang="it-IT" dirty="0"/>
              <a:t>, Milano, Mondadori, 1960-2016 (ed. or. 1946)</a:t>
            </a:r>
          </a:p>
          <a:p>
            <a:r>
              <a:rPr lang="it-IT" dirty="0"/>
              <a:t>Egidio </a:t>
            </a:r>
            <a:r>
              <a:rPr lang="it-IT" dirty="0" err="1"/>
              <a:t>Ivetic</a:t>
            </a:r>
            <a:r>
              <a:rPr lang="it-IT" dirty="0"/>
              <a:t>, </a:t>
            </a:r>
            <a:r>
              <a:rPr lang="it-IT" i="1" dirty="0"/>
              <a:t>Storia dell’Adriatico. Un mare e la sua civiltà, </a:t>
            </a:r>
            <a:r>
              <a:rPr lang="it-IT" dirty="0"/>
              <a:t>Bologna, Il Mulino, 2019</a:t>
            </a:r>
          </a:p>
          <a:p>
            <a:r>
              <a:rPr lang="it-IT" dirty="0"/>
              <a:t>Egidio </a:t>
            </a:r>
            <a:r>
              <a:rPr lang="it-IT" dirty="0" err="1"/>
              <a:t>Ivetic</a:t>
            </a:r>
            <a:r>
              <a:rPr lang="it-IT" dirty="0"/>
              <a:t>, </a:t>
            </a:r>
            <a:r>
              <a:rPr lang="it-IT" i="1" dirty="0"/>
              <a:t>Un confine nel Mediterraneo. L’Adriatico orientale fra Italia e </a:t>
            </a:r>
            <a:r>
              <a:rPr lang="it-IT" i="1" dirty="0" err="1"/>
              <a:t>Slavia</a:t>
            </a:r>
            <a:r>
              <a:rPr lang="it-IT" i="1" dirty="0"/>
              <a:t> (1300- 1900)</a:t>
            </a:r>
            <a:r>
              <a:rPr lang="it-IT" dirty="0"/>
              <a:t>, Roma, Viella, 2014.</a:t>
            </a:r>
            <a:endParaRPr lang="it-IT" i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459"/>
    </mc:Choice>
    <mc:Fallback>
      <p:transition spd="slow" advTm="28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6801C-7695-534A-BCB2-4A521956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Sergio Zilli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F753B3-3DF5-6D48-A246-6FB104EFE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Email: </a:t>
            </a:r>
            <a:r>
              <a:rPr lang="it-IT" dirty="0">
                <a:hlinkClick r:id="rId4"/>
              </a:rPr>
              <a:t>zillis@units.it</a:t>
            </a:r>
            <a:endParaRPr lang="it-IT" dirty="0"/>
          </a:p>
          <a:p>
            <a:r>
              <a:rPr lang="it-IT" dirty="0"/>
              <a:t>Studio: via Lazzaretto vecchio 8, III piano, st. 306</a:t>
            </a:r>
          </a:p>
          <a:p>
            <a:r>
              <a:rPr lang="it-IT" dirty="0"/>
              <a:t>Tel. 040.5587505</a:t>
            </a:r>
          </a:p>
          <a:p>
            <a:r>
              <a:rPr lang="it-IT" dirty="0"/>
              <a:t>Ricevimento: lunedì e venerdì mattina 10,30-12.00</a:t>
            </a:r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/>
              <a:t> sono presente di norma ogni mattino e spesso di pomeriggio.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9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4"/>
    </mc:Choice>
    <mc:Fallback>
      <p:transition spd="slow" advTm="2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257</TotalTime>
  <Words>460</Words>
  <Application>Microsoft Office PowerPoint</Application>
  <PresentationFormat>Widescreen</PresentationFormat>
  <Paragraphs>32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Franklin Gothic Book</vt:lpstr>
      <vt:lpstr>Wingdings</vt:lpstr>
      <vt:lpstr>Ritaglio</vt:lpstr>
      <vt:lpstr>Geografia  Sergio Zilli</vt:lpstr>
      <vt:lpstr>Titolo del corso</vt:lpstr>
      <vt:lpstr>La Geografia e il Mediterraneo /1</vt:lpstr>
      <vt:lpstr>La Geografia e il Mediterraneo /2</vt:lpstr>
      <vt:lpstr>La Geografia e il Mediterraneo /3</vt:lpstr>
      <vt:lpstr>Testi di riferimento</vt:lpstr>
      <vt:lpstr>Altri testi</vt:lpstr>
      <vt:lpstr>Sergio Zilli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LE 009 Sergio Zilli</dc:title>
  <dc:creator>sergio zilli</dc:creator>
  <cp:lastModifiedBy>sergio zilli</cp:lastModifiedBy>
  <cp:revision>9</cp:revision>
  <dcterms:created xsi:type="dcterms:W3CDTF">2020-03-10T15:40:21Z</dcterms:created>
  <dcterms:modified xsi:type="dcterms:W3CDTF">2020-03-11T10:44:15Z</dcterms:modified>
</cp:coreProperties>
</file>