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3" r:id="rId3"/>
    <p:sldId id="257" r:id="rId4"/>
    <p:sldId id="258" r:id="rId5"/>
    <p:sldId id="272" r:id="rId6"/>
    <p:sldId id="259" r:id="rId7"/>
    <p:sldId id="260" r:id="rId8"/>
    <p:sldId id="264" r:id="rId9"/>
    <p:sldId id="269" r:id="rId10"/>
    <p:sldId id="261" r:id="rId11"/>
    <p:sldId id="266" r:id="rId12"/>
    <p:sldId id="267" r:id="rId13"/>
    <p:sldId id="270" r:id="rId14"/>
    <p:sldId id="271"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20"/>
    <p:restoredTop sz="91935" autoAdjust="0"/>
  </p:normalViewPr>
  <p:slideViewPr>
    <p:cSldViewPr>
      <p:cViewPr varScale="1">
        <p:scale>
          <a:sx n="67" d="100"/>
          <a:sy n="67" d="100"/>
        </p:scale>
        <p:origin x="-13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4540D7-2EB2-41CF-9291-4A7378852AE8}" type="datetimeFigureOut">
              <a:rPr lang="en-US" smtClean="0"/>
              <a:pPr/>
              <a:t>4/28/2020</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8E132A-498F-4232-9FF7-856A051A6357}" type="slidenum">
              <a:rPr lang="en-US" smtClean="0"/>
              <a:pPr/>
              <a:t>‹N›</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dirty="0" smtClean="0"/>
              <a:t>aim of the paper</a:t>
            </a:r>
          </a:p>
          <a:p>
            <a:r>
              <a:rPr lang="en-US" dirty="0" smtClean="0"/>
              <a:t>1)</a:t>
            </a:r>
            <a:r>
              <a:rPr lang="en-US" baseline="0" dirty="0" smtClean="0"/>
              <a:t> </a:t>
            </a:r>
            <a:r>
              <a:rPr lang="en-US" dirty="0" smtClean="0"/>
              <a:t>valuate the means and variations of the body temperature of different species and population of desert anurans along the </a:t>
            </a:r>
            <a:r>
              <a:rPr lang="en-US" dirty="0" err="1" smtClean="0"/>
              <a:t>ecoregions</a:t>
            </a:r>
            <a:r>
              <a:rPr lang="en-US" dirty="0" smtClean="0"/>
              <a:t>, altitudinal and intra- and </a:t>
            </a:r>
            <a:r>
              <a:rPr lang="en-US" dirty="0" err="1" smtClean="0"/>
              <a:t>interpopulation</a:t>
            </a:r>
            <a:r>
              <a:rPr lang="en-US" dirty="0" smtClean="0"/>
              <a:t> variations</a:t>
            </a:r>
          </a:p>
          <a:p>
            <a:endParaRPr lang="en-US" dirty="0" smtClean="0"/>
          </a:p>
          <a:p>
            <a:r>
              <a:rPr lang="en-US" dirty="0" smtClean="0"/>
              <a:t>2) to what extent the data changes by the elevation, Tb and substrate temperature (Ts) can be integrated to highlight the specific deviations of the thermal ecology </a:t>
            </a:r>
          </a:p>
          <a:p>
            <a:pPr>
              <a:buNone/>
            </a:pPr>
            <a:endParaRPr lang="en-US" dirty="0" smtClean="0"/>
          </a:p>
          <a:p>
            <a:r>
              <a:rPr lang="en-US" dirty="0" smtClean="0"/>
              <a:t>3) to evaluate the scope and limitations of large-scale environmental data, comparing environmental data collected at the micro-scale (individuals) and </a:t>
            </a:r>
            <a:r>
              <a:rPr lang="en-US" dirty="0" err="1" smtClean="0"/>
              <a:t>WorldClim</a:t>
            </a:r>
            <a:r>
              <a:rPr lang="en-US" dirty="0" smtClean="0"/>
              <a:t> data to infer the body temperature of amphibian's activity in the desert</a:t>
            </a:r>
          </a:p>
        </p:txBody>
      </p:sp>
      <p:sp>
        <p:nvSpPr>
          <p:cNvPr id="4" name="Segnaposto numero diapositiva 3"/>
          <p:cNvSpPr>
            <a:spLocks noGrp="1"/>
          </p:cNvSpPr>
          <p:nvPr>
            <p:ph type="sldNum" sz="quarter" idx="10"/>
          </p:nvPr>
        </p:nvSpPr>
        <p:spPr/>
        <p:txBody>
          <a:bodyPr/>
          <a:lstStyle/>
          <a:p>
            <a:fld id="{7D8E132A-498F-4232-9FF7-856A051A635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55000" lnSpcReduction="20000"/>
          </a:bodyPr>
          <a:lstStyle/>
          <a:p>
            <a:r>
              <a:rPr lang="en-US" dirty="0" smtClean="0"/>
              <a:t>INTRO</a:t>
            </a:r>
          </a:p>
          <a:p>
            <a:r>
              <a:rPr lang="en-US" dirty="0" smtClean="0"/>
              <a:t>1 (body temperature) The body temperature in </a:t>
            </a:r>
            <a:r>
              <a:rPr lang="en-US" dirty="0" err="1" smtClean="0"/>
              <a:t>ectothermic</a:t>
            </a:r>
            <a:r>
              <a:rPr lang="en-US" dirty="0" smtClean="0"/>
              <a:t> animals plays a major role in physiological and </a:t>
            </a:r>
            <a:r>
              <a:rPr lang="en-US" dirty="0" err="1" smtClean="0"/>
              <a:t>behavioural</a:t>
            </a:r>
            <a:r>
              <a:rPr lang="en-US" dirty="0" smtClean="0"/>
              <a:t> functions. </a:t>
            </a:r>
          </a:p>
          <a:p>
            <a:r>
              <a:rPr lang="en-US" dirty="0" smtClean="0"/>
              <a:t>2 Amphibians generally rely on the environment to regulate body temperature</a:t>
            </a:r>
          </a:p>
          <a:p>
            <a:r>
              <a:rPr lang="en-US" dirty="0" smtClean="0"/>
              <a:t>3 (wet skin) The wet skin of amphibians increases the rate of evaporative water loss and is one of the main causes of heat loss</a:t>
            </a:r>
          </a:p>
          <a:p>
            <a:endParaRPr lang="en-US" dirty="0" smtClean="0"/>
          </a:p>
          <a:p>
            <a:r>
              <a:rPr lang="en-US" dirty="0" smtClean="0"/>
              <a:t>4 (altitude) The variation of body temperature with the altitude is well known, populations of high elevations are active at low body temperatures</a:t>
            </a:r>
          </a:p>
          <a:p>
            <a:r>
              <a:rPr lang="en-US" dirty="0" smtClean="0"/>
              <a:t>5 (desert) The changes in the environmental temperatures in the desert at both macro and micro scale are abrupt. </a:t>
            </a:r>
          </a:p>
          <a:p>
            <a:r>
              <a:rPr lang="en-US" dirty="0" smtClean="0"/>
              <a:t>6 These variations in environment temperatures depend mainly on cloud cover, wind speed, vegetation cover, boundary layer, relative humidity</a:t>
            </a:r>
          </a:p>
          <a:p>
            <a:r>
              <a:rPr lang="en-US" dirty="0" smtClean="0"/>
              <a:t>7 (convection, and conduction) factors influence the convection, and conduction of operative temperatures at the micro-scale. </a:t>
            </a:r>
          </a:p>
          <a:p>
            <a:r>
              <a:rPr lang="en-US" dirty="0" smtClean="0"/>
              <a:t>8 (thermal landscapes) thermal landscapes show a temporal change with the seasons where the dry season is more thermally homogeneous compared to the wet season</a:t>
            </a:r>
          </a:p>
          <a:p>
            <a:endParaRPr lang="en-US" dirty="0" smtClean="0"/>
          </a:p>
          <a:p>
            <a:r>
              <a:rPr lang="en-US" dirty="0" smtClean="0"/>
              <a:t>(aim) valuate the means and variations of the body temperature (Tb) of different species and population of desert anurans along the </a:t>
            </a:r>
            <a:r>
              <a:rPr lang="en-US" dirty="0" err="1" smtClean="0"/>
              <a:t>ecoregions</a:t>
            </a:r>
            <a:r>
              <a:rPr lang="en-US" dirty="0" smtClean="0"/>
              <a:t>, altitudinal and intra- and </a:t>
            </a:r>
            <a:r>
              <a:rPr lang="en-US" dirty="0" err="1" smtClean="0"/>
              <a:t>interpopulation</a:t>
            </a:r>
            <a:r>
              <a:rPr lang="en-US" dirty="0" smtClean="0"/>
              <a:t> variations</a:t>
            </a:r>
          </a:p>
          <a:p>
            <a:r>
              <a:rPr lang="en-US" dirty="0" smtClean="0"/>
              <a:t>(aim) to what extent the data changes by the elevation, Tb and substrate temperature (Ts) can be integrated to highlight the specific deviations of the thermal ecology </a:t>
            </a:r>
          </a:p>
          <a:p>
            <a:r>
              <a:rPr lang="en-US" dirty="0" smtClean="0"/>
              <a:t>(aim) to identify and discuss the changes of the Tb through </a:t>
            </a:r>
            <a:r>
              <a:rPr lang="en-US" dirty="0" err="1" smtClean="0"/>
              <a:t>ecoregions</a:t>
            </a:r>
            <a:r>
              <a:rPr lang="en-US" dirty="0" smtClean="0"/>
              <a:t> in the arid region of western Argentina</a:t>
            </a:r>
          </a:p>
          <a:p>
            <a:r>
              <a:rPr lang="en-US" dirty="0" smtClean="0"/>
              <a:t>(aim) to evaluate the scope and limitations of large-scale environmental data, comparing environmental data collected at the micro-scale (individuals) and </a:t>
            </a:r>
            <a:r>
              <a:rPr lang="en-US" dirty="0" err="1" smtClean="0"/>
              <a:t>WorldClim</a:t>
            </a:r>
            <a:r>
              <a:rPr lang="en-US" dirty="0" smtClean="0"/>
              <a:t> data to infer the body temperature of amphibian's activity in the desert</a:t>
            </a:r>
          </a:p>
          <a:p>
            <a:endParaRPr lang="en-US" dirty="0" smtClean="0"/>
          </a:p>
          <a:p>
            <a:r>
              <a:rPr lang="en-US" dirty="0" smtClean="0"/>
              <a:t>DISCUSSION</a:t>
            </a:r>
          </a:p>
          <a:p>
            <a:r>
              <a:rPr lang="en-US" dirty="0" smtClean="0"/>
              <a:t>11 (body temperature) </a:t>
            </a:r>
            <a:r>
              <a:rPr lang="en-US" dirty="0" err="1" smtClean="0"/>
              <a:t>Tbs</a:t>
            </a:r>
            <a:r>
              <a:rPr lang="en-US" dirty="0" smtClean="0"/>
              <a:t> of the studied populations/species strongly influenced by the environmental </a:t>
            </a:r>
            <a:r>
              <a:rPr lang="en-US" dirty="0" err="1" smtClean="0"/>
              <a:t>abiotic</a:t>
            </a:r>
            <a:r>
              <a:rPr lang="en-US" dirty="0" smtClean="0"/>
              <a:t> variables and elevation. </a:t>
            </a:r>
          </a:p>
          <a:p>
            <a:r>
              <a:rPr lang="en-US" dirty="0" smtClean="0"/>
              <a:t>12 (wet skin) The thermoregulation of amphibians out of the water is challenging since their skin is permeable, which gives them little control of the evaporation, increasing rapidly the loss of caloric energy. </a:t>
            </a:r>
          </a:p>
          <a:p>
            <a:r>
              <a:rPr lang="en-US" dirty="0" smtClean="0"/>
              <a:t>13 In general, Tb of amphibians correlates strongly with the ambient temperature.</a:t>
            </a:r>
          </a:p>
          <a:p>
            <a:endParaRPr lang="en-US" dirty="0" smtClean="0"/>
          </a:p>
          <a:p>
            <a:r>
              <a:rPr lang="en-US" dirty="0" smtClean="0"/>
              <a:t>14 (Adjustments) Adjustments being between Tb and Ts as a classical approach used to determine the degree of thermoregulation that </a:t>
            </a:r>
            <a:r>
              <a:rPr lang="en-US" dirty="0" err="1" smtClean="0"/>
              <a:t>ectotherms</a:t>
            </a:r>
            <a:r>
              <a:rPr lang="en-US" dirty="0" smtClean="0"/>
              <a:t> possess</a:t>
            </a:r>
          </a:p>
          <a:p>
            <a:endParaRPr lang="en-US" dirty="0" smtClean="0"/>
          </a:p>
          <a:p>
            <a:r>
              <a:rPr lang="en-US" dirty="0" smtClean="0"/>
              <a:t>15 (nocturnal activity) all the analyzed populations in the present study had nocturnal activity, and the </a:t>
            </a:r>
            <a:r>
              <a:rPr lang="en-US" dirty="0" err="1" smtClean="0"/>
              <a:t>Tbs</a:t>
            </a:r>
            <a:r>
              <a:rPr lang="en-US" dirty="0" smtClean="0"/>
              <a:t> was strongly associated with the Ts</a:t>
            </a:r>
          </a:p>
          <a:p>
            <a:r>
              <a:rPr lang="en-US" dirty="0" smtClean="0"/>
              <a:t>16 (</a:t>
            </a:r>
            <a:r>
              <a:rPr lang="en-US" dirty="0" err="1" smtClean="0"/>
              <a:t>thigmothermy</a:t>
            </a:r>
            <a:r>
              <a:rPr lang="en-US" dirty="0" smtClean="0"/>
              <a:t>) </a:t>
            </a:r>
            <a:r>
              <a:rPr lang="en-US" dirty="0" err="1" smtClean="0"/>
              <a:t>thigmothermy</a:t>
            </a:r>
            <a:r>
              <a:rPr lang="en-US" dirty="0" smtClean="0"/>
              <a:t> to exchange caloric energy. </a:t>
            </a:r>
          </a:p>
          <a:p>
            <a:r>
              <a:rPr lang="en-US" dirty="0" smtClean="0"/>
              <a:t>17 (water balance) The </a:t>
            </a:r>
            <a:r>
              <a:rPr lang="en-US" dirty="0" err="1" smtClean="0"/>
              <a:t>thigmothermic</a:t>
            </a:r>
            <a:r>
              <a:rPr lang="en-US" dirty="0" smtClean="0"/>
              <a:t> </a:t>
            </a:r>
            <a:r>
              <a:rPr lang="en-US" dirty="0" err="1" smtClean="0"/>
              <a:t>behaviour</a:t>
            </a:r>
            <a:r>
              <a:rPr lang="en-US" dirty="0" smtClean="0"/>
              <a:t> is compatible with the absorption of water from the wet substrates, thus maintaining the water balance</a:t>
            </a:r>
          </a:p>
          <a:p>
            <a:r>
              <a:rPr lang="en-US" dirty="0" smtClean="0"/>
              <a:t>18 (some degree of thermoregulation) This would not indicate that the study species are fully </a:t>
            </a:r>
            <a:r>
              <a:rPr lang="en-US" dirty="0" err="1" smtClean="0"/>
              <a:t>thermoconformers</a:t>
            </a:r>
            <a:r>
              <a:rPr lang="en-US" dirty="0" smtClean="0"/>
              <a:t> since it was observed in some species of </a:t>
            </a:r>
            <a:r>
              <a:rPr lang="en-US" dirty="0" err="1" smtClean="0"/>
              <a:t>bufonids</a:t>
            </a:r>
            <a:r>
              <a:rPr lang="en-US" dirty="0" smtClean="0"/>
              <a:t> that there is some degree of thermoregulation which may vary seasonally</a:t>
            </a:r>
          </a:p>
          <a:p>
            <a:endParaRPr lang="en-US" dirty="0" smtClean="0"/>
          </a:p>
          <a:p>
            <a:r>
              <a:rPr lang="en-US" dirty="0" smtClean="0"/>
              <a:t>19 (niche </a:t>
            </a:r>
            <a:r>
              <a:rPr lang="en-US" dirty="0" err="1" smtClean="0"/>
              <a:t>modelling</a:t>
            </a:r>
            <a:r>
              <a:rPr lang="en-US" dirty="0" smtClean="0"/>
              <a:t>) The correct prediction of the Tb of anurans is essential to make accurate predictions for the niche </a:t>
            </a:r>
            <a:r>
              <a:rPr lang="en-US" dirty="0" err="1" smtClean="0"/>
              <a:t>modelling</a:t>
            </a:r>
            <a:endParaRPr lang="en-US" dirty="0" smtClean="0"/>
          </a:p>
          <a:p>
            <a:r>
              <a:rPr lang="en-US" dirty="0" smtClean="0"/>
              <a:t>20 (costs and benefits) Tb is the temperature that anurans select from an environmental thermal mosaic at a specific time when there are costs, such as predation (risk of mortality), drying out, and benefits such as high rates of digestion and growth, </a:t>
            </a:r>
            <a:r>
              <a:rPr lang="en-US" dirty="0" err="1" smtClean="0"/>
              <a:t>locomotor</a:t>
            </a:r>
            <a:r>
              <a:rPr lang="en-US" dirty="0" smtClean="0"/>
              <a:t> efficiency, among others</a:t>
            </a:r>
          </a:p>
          <a:p>
            <a:endParaRPr lang="en-US" dirty="0" smtClean="0"/>
          </a:p>
          <a:p>
            <a:r>
              <a:rPr lang="en-US" dirty="0" smtClean="0"/>
              <a:t>21 (CHA, MLLM and MSB) the species/populations that live in warmer </a:t>
            </a:r>
            <a:r>
              <a:rPr lang="en-US" dirty="0" err="1" smtClean="0"/>
              <a:t>ecoregions</a:t>
            </a:r>
            <a:r>
              <a:rPr lang="en-US" dirty="0" smtClean="0"/>
              <a:t> (CHA, MLLM and MSB) showed a higher average from Tb ~ 20 –24 °C, respectively</a:t>
            </a:r>
          </a:p>
          <a:p>
            <a:r>
              <a:rPr lang="en-US" dirty="0" smtClean="0"/>
              <a:t>22 (no differences in CVs) we could not detect statistically significant differences between the CV for populations/</a:t>
            </a:r>
            <a:r>
              <a:rPr lang="en-US" dirty="0" err="1" smtClean="0"/>
              <a:t>ecoregions</a:t>
            </a:r>
            <a:r>
              <a:rPr lang="en-US" dirty="0" smtClean="0"/>
              <a:t>. We believe that the CV of the Tb are conserved between the </a:t>
            </a:r>
            <a:r>
              <a:rPr lang="en-US" dirty="0" err="1" smtClean="0"/>
              <a:t>ecoregions</a:t>
            </a:r>
            <a:r>
              <a:rPr lang="en-US" dirty="0" smtClean="0"/>
              <a:t> because the animals are nocturnal, and many of these species use the aquatic medium as a buffer of the temperature during night hours</a:t>
            </a:r>
          </a:p>
          <a:p>
            <a:endParaRPr lang="en-US" dirty="0"/>
          </a:p>
        </p:txBody>
      </p:sp>
      <p:sp>
        <p:nvSpPr>
          <p:cNvPr id="4" name="Segnaposto numero diapositiva 3"/>
          <p:cNvSpPr>
            <a:spLocks noGrp="1"/>
          </p:cNvSpPr>
          <p:nvPr>
            <p:ph type="sldNum" sz="quarter" idx="10"/>
          </p:nvPr>
        </p:nvSpPr>
        <p:spPr/>
        <p:txBody>
          <a:bodyPr/>
          <a:lstStyle/>
          <a:p>
            <a:fld id="{7D8E132A-498F-4232-9FF7-856A051A6357}"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lnSpcReduction="10000"/>
          </a:bodyPr>
          <a:lstStyle/>
          <a:p>
            <a:r>
              <a:rPr lang="en-US" dirty="0" smtClean="0"/>
              <a:t>Global data can predict the Tb values of the study populations/species</a:t>
            </a:r>
          </a:p>
          <a:p>
            <a:r>
              <a:rPr lang="en-US" dirty="0" smtClean="0"/>
              <a:t>BUT</a:t>
            </a:r>
          </a:p>
          <a:p>
            <a:r>
              <a:rPr lang="en-US" dirty="0" smtClean="0"/>
              <a:t>Only the maximal temperature of the hottest month could predict Tb</a:t>
            </a:r>
          </a:p>
          <a:p>
            <a:r>
              <a:rPr lang="en-US" dirty="0" smtClean="0"/>
              <a:t>AND</a:t>
            </a:r>
          </a:p>
          <a:p>
            <a:r>
              <a:rPr lang="en-US" dirty="0" smtClean="0"/>
              <a:t>deviation ~8 °C</a:t>
            </a:r>
          </a:p>
          <a:p>
            <a:r>
              <a:rPr lang="en-US" dirty="0" smtClean="0"/>
              <a:t>+</a:t>
            </a:r>
          </a:p>
          <a:p>
            <a:r>
              <a:rPr lang="en-US" dirty="0" smtClean="0"/>
              <a:t>distribution of the data is not linear, which further widens the error in the prediction.</a:t>
            </a:r>
          </a:p>
          <a:p>
            <a:endParaRPr lang="en-US" dirty="0" smtClean="0"/>
          </a:p>
          <a:p>
            <a:r>
              <a:rPr lang="en-US" dirty="0" smtClean="0"/>
              <a:t>--&gt;The data obtained from </a:t>
            </a:r>
            <a:r>
              <a:rPr lang="en-US" dirty="0" err="1" smtClean="0"/>
              <a:t>WorldClim</a:t>
            </a:r>
            <a:r>
              <a:rPr lang="en-US" dirty="0" smtClean="0"/>
              <a:t> are poor determinants of the environment where toads live, and it is advisable to make these predictions from microclimatic data.</a:t>
            </a:r>
          </a:p>
          <a:p>
            <a:endParaRPr lang="en-US" dirty="0" smtClean="0"/>
          </a:p>
          <a:p>
            <a:r>
              <a:rPr lang="en-US" dirty="0" smtClean="0"/>
              <a:t>Global climate data are not adequate predicting </a:t>
            </a:r>
            <a:r>
              <a:rPr lang="en-US" dirty="0" err="1" smtClean="0"/>
              <a:t>microscale</a:t>
            </a:r>
            <a:r>
              <a:rPr lang="en-US" dirty="0" smtClean="0"/>
              <a:t> temperatures..</a:t>
            </a:r>
          </a:p>
          <a:p>
            <a:r>
              <a:rPr lang="en-US" dirty="0" smtClean="0"/>
              <a:t>they are not able to predict the temperature of animals that are specialists and live in thermal buffering habitats, or that have certain hours of activity (</a:t>
            </a:r>
            <a:r>
              <a:rPr lang="en-US" dirty="0" err="1" smtClean="0"/>
              <a:t>eg</a:t>
            </a:r>
            <a:r>
              <a:rPr lang="en-US" dirty="0" smtClean="0"/>
              <a:t>. nocturnal)</a:t>
            </a:r>
          </a:p>
          <a:p>
            <a:endParaRPr lang="en-US" dirty="0" smtClean="0"/>
          </a:p>
          <a:p>
            <a:r>
              <a:rPr lang="en-US" dirty="0" smtClean="0"/>
              <a:t>it is necessary to know the life histories of the species to select the appropriate model for the operating temperatures</a:t>
            </a:r>
          </a:p>
          <a:p>
            <a:endParaRPr lang="en-US" dirty="0" smtClean="0"/>
          </a:p>
          <a:p>
            <a:endParaRPr lang="en-US" dirty="0" smtClean="0"/>
          </a:p>
          <a:p>
            <a:r>
              <a:rPr lang="en-US" dirty="0" smtClean="0"/>
              <a:t>researchers are currently working on improving predictions on a global scale by incorporating </a:t>
            </a:r>
            <a:r>
              <a:rPr lang="en-US" dirty="0" err="1" smtClean="0"/>
              <a:t>microenvironmental</a:t>
            </a:r>
            <a:r>
              <a:rPr lang="en-US" dirty="0" smtClean="0"/>
              <a:t> data into their models</a:t>
            </a:r>
          </a:p>
          <a:p>
            <a:endParaRPr lang="en-US" dirty="0" smtClean="0"/>
          </a:p>
          <a:p>
            <a:r>
              <a:rPr lang="en-US" dirty="0" smtClean="0"/>
              <a:t>It is necessary for the future models to build microclimatic databases, especially for small </a:t>
            </a:r>
            <a:r>
              <a:rPr lang="en-US" dirty="0" err="1" smtClean="0"/>
              <a:t>ectothermic</a:t>
            </a:r>
            <a:r>
              <a:rPr lang="en-US" dirty="0" smtClean="0"/>
              <a:t> species (insects, amphibians and small lizards) because many of these species are </a:t>
            </a:r>
            <a:r>
              <a:rPr lang="en-US" dirty="0" err="1" smtClean="0"/>
              <a:t>thermosensitive</a:t>
            </a:r>
            <a:r>
              <a:rPr lang="en-US" dirty="0" smtClean="0"/>
              <a:t> to local environmental conditions</a:t>
            </a:r>
          </a:p>
          <a:p>
            <a:endParaRPr lang="en-US" dirty="0"/>
          </a:p>
        </p:txBody>
      </p:sp>
      <p:sp>
        <p:nvSpPr>
          <p:cNvPr id="4" name="Segnaposto numero diapositiva 3"/>
          <p:cNvSpPr>
            <a:spLocks noGrp="1"/>
          </p:cNvSpPr>
          <p:nvPr>
            <p:ph type="sldNum" sz="quarter" idx="10"/>
          </p:nvPr>
        </p:nvSpPr>
        <p:spPr/>
        <p:txBody>
          <a:bodyPr/>
          <a:lstStyle/>
          <a:p>
            <a:fld id="{7D8E132A-498F-4232-9FF7-856A051A6357}"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F9460FAB-781B-4818-AD64-6D478F024902}" type="datetimeFigureOut">
              <a:rPr lang="en-US" smtClean="0"/>
              <a:pPr/>
              <a:t>4/28/2020</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F9460FAB-781B-4818-AD64-6D478F024902}" type="datetimeFigureOut">
              <a:rPr lang="en-US" smtClean="0"/>
              <a:pPr/>
              <a:t>4/28/2020</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F9460FAB-781B-4818-AD64-6D478F024902}" type="datetimeFigureOut">
              <a:rPr lang="en-US" smtClean="0"/>
              <a:pPr/>
              <a:t>4/28/2020</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F9460FAB-781B-4818-AD64-6D478F024902}" type="datetimeFigureOut">
              <a:rPr lang="en-US" smtClean="0"/>
              <a:pPr/>
              <a:t>4/28/2020</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F9460FAB-781B-4818-AD64-6D478F024902}" type="datetimeFigureOut">
              <a:rPr lang="en-US" smtClean="0"/>
              <a:pPr/>
              <a:t>4/28/2020</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F9460FAB-781B-4818-AD64-6D478F024902}" type="datetimeFigureOut">
              <a:rPr lang="en-US" smtClean="0"/>
              <a:pPr/>
              <a:t>4/28/2020</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F9460FAB-781B-4818-AD64-6D478F024902}" type="datetimeFigureOut">
              <a:rPr lang="en-US" smtClean="0"/>
              <a:pPr/>
              <a:t>4/28/2020</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F9460FAB-781B-4818-AD64-6D478F024902}" type="datetimeFigureOut">
              <a:rPr lang="en-US" smtClean="0"/>
              <a:pPr/>
              <a:t>4/28/2020</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9460FAB-781B-4818-AD64-6D478F024902}" type="datetimeFigureOut">
              <a:rPr lang="en-US" smtClean="0"/>
              <a:pPr/>
              <a:t>4/28/2020</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9460FAB-781B-4818-AD64-6D478F024902}" type="datetimeFigureOut">
              <a:rPr lang="en-US" smtClean="0"/>
              <a:pPr/>
              <a:t>4/28/2020</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9460FAB-781B-4818-AD64-6D478F024902}" type="datetimeFigureOut">
              <a:rPr lang="en-US" smtClean="0"/>
              <a:pPr/>
              <a:t>4/28/2020</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3859142A-BD61-4E0A-9713-718EF120EEFF}"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460FAB-781B-4818-AD64-6D478F024902}" type="datetimeFigureOut">
              <a:rPr lang="en-US" smtClean="0"/>
              <a:pPr/>
              <a:t>4/28/2020</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9142A-BD61-4E0A-9713-718EF120EEFF}"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762000"/>
            <a:ext cx="7772400" cy="3505200"/>
          </a:xfrm>
        </p:spPr>
        <p:txBody>
          <a:bodyPr>
            <a:normAutofit fontScale="90000"/>
          </a:bodyPr>
          <a:lstStyle/>
          <a:p>
            <a:r>
              <a:rPr lang="en-US" dirty="0"/>
              <a:t>The </a:t>
            </a:r>
            <a:r>
              <a:rPr lang="en-US" b="1" dirty="0"/>
              <a:t>body temperature </a:t>
            </a:r>
            <a:r>
              <a:rPr lang="en-US" b="1" dirty="0" smtClean="0"/>
              <a:t/>
            </a:r>
            <a:br>
              <a:rPr lang="en-US" b="1" dirty="0" smtClean="0"/>
            </a:br>
            <a:r>
              <a:rPr lang="en-US" dirty="0" smtClean="0"/>
              <a:t>of </a:t>
            </a:r>
            <a:r>
              <a:rPr lang="en-US" dirty="0"/>
              <a:t>active desert anurans </a:t>
            </a:r>
            <a:r>
              <a:rPr lang="en-US" dirty="0" smtClean="0"/>
              <a:t/>
            </a:r>
            <a:br>
              <a:rPr lang="en-US" dirty="0" smtClean="0"/>
            </a:br>
            <a:r>
              <a:rPr lang="en-US" dirty="0" smtClean="0"/>
              <a:t>from </a:t>
            </a:r>
            <a:r>
              <a:rPr lang="en-US" b="1" dirty="0" smtClean="0"/>
              <a:t>hyper-arid</a:t>
            </a:r>
            <a:r>
              <a:rPr lang="en-US" dirty="0" smtClean="0"/>
              <a:t> </a:t>
            </a:r>
            <a:r>
              <a:rPr lang="en-US" dirty="0"/>
              <a:t>environment</a:t>
            </a:r>
            <a:br>
              <a:rPr lang="en-US" dirty="0"/>
            </a:br>
            <a:r>
              <a:rPr lang="en-US" dirty="0"/>
              <a:t>of South America: </a:t>
            </a:r>
            <a:r>
              <a:rPr lang="en-US" dirty="0" smtClean="0"/>
              <a:t/>
            </a:r>
            <a:br>
              <a:rPr lang="en-US" dirty="0" smtClean="0"/>
            </a:br>
            <a:r>
              <a:rPr lang="en-US" dirty="0" smtClean="0"/>
              <a:t>The </a:t>
            </a:r>
            <a:r>
              <a:rPr lang="en-US" b="1" dirty="0"/>
              <a:t>reliability</a:t>
            </a:r>
            <a:r>
              <a:rPr lang="en-US" dirty="0"/>
              <a:t> of </a:t>
            </a:r>
            <a:r>
              <a:rPr lang="en-US" dirty="0" err="1"/>
              <a:t>WorldClim</a:t>
            </a:r>
            <a:r>
              <a:rPr lang="en-US" dirty="0"/>
              <a:t> </a:t>
            </a:r>
            <a:r>
              <a:rPr lang="en-US" dirty="0" smtClean="0"/>
              <a:t/>
            </a:r>
            <a:br>
              <a:rPr lang="en-US" dirty="0" smtClean="0"/>
            </a:br>
            <a:r>
              <a:rPr lang="en-US" dirty="0" smtClean="0"/>
              <a:t>for </a:t>
            </a:r>
            <a:r>
              <a:rPr lang="en-US" dirty="0"/>
              <a:t>predicted </a:t>
            </a:r>
            <a:r>
              <a:rPr lang="en-US" dirty="0" smtClean="0"/>
              <a:t>body temperatures </a:t>
            </a:r>
            <a:br>
              <a:rPr lang="en-US" dirty="0" smtClean="0"/>
            </a:br>
            <a:r>
              <a:rPr lang="en-US" dirty="0" smtClean="0"/>
              <a:t>in anurans</a:t>
            </a:r>
            <a:endParaRPr lang="en-US" dirty="0"/>
          </a:p>
        </p:txBody>
      </p:sp>
      <p:sp>
        <p:nvSpPr>
          <p:cNvPr id="3" name="Sottotitolo 2"/>
          <p:cNvSpPr>
            <a:spLocks noGrp="1"/>
          </p:cNvSpPr>
          <p:nvPr>
            <p:ph type="subTitle" idx="1"/>
          </p:nvPr>
        </p:nvSpPr>
        <p:spPr>
          <a:xfrm>
            <a:off x="1371600" y="4648200"/>
            <a:ext cx="6400800" cy="990600"/>
          </a:xfrm>
        </p:spPr>
        <p:txBody>
          <a:bodyPr>
            <a:normAutofit fontScale="77500" lnSpcReduction="20000"/>
          </a:bodyPr>
          <a:lstStyle/>
          <a:p>
            <a:r>
              <a:rPr lang="en-US" dirty="0"/>
              <a:t>Eduardo </a:t>
            </a:r>
            <a:r>
              <a:rPr lang="en-US" dirty="0" err="1" smtClean="0"/>
              <a:t>Sanabria</a:t>
            </a:r>
            <a:r>
              <a:rPr lang="en-US" dirty="0" smtClean="0"/>
              <a:t>, </a:t>
            </a:r>
            <a:r>
              <a:rPr lang="en-US" dirty="0"/>
              <a:t>Lorena </a:t>
            </a:r>
            <a:r>
              <a:rPr lang="en-US" dirty="0" err="1" smtClean="0"/>
              <a:t>Quiroga</a:t>
            </a:r>
            <a:endParaRPr lang="en-US" dirty="0" smtClean="0"/>
          </a:p>
          <a:p>
            <a:r>
              <a:rPr lang="en-US" dirty="0"/>
              <a:t>Journal of Thermal Biology 85 (2019) </a:t>
            </a:r>
            <a:r>
              <a:rPr lang="en-US" dirty="0" smtClean="0"/>
              <a:t>102398</a:t>
            </a:r>
          </a:p>
          <a:p>
            <a:r>
              <a:rPr lang="en-US" sz="1500" dirty="0"/>
              <a:t>https://</a:t>
            </a:r>
            <a:r>
              <a:rPr lang="en-US" sz="1800" dirty="0" smtClean="0"/>
              <a:t>doi.org/10.1016/j.jtherbio.2019.102398</a:t>
            </a:r>
            <a:endParaRPr lang="en-US" sz="1500" dirty="0"/>
          </a:p>
        </p:txBody>
      </p:sp>
      <p:sp>
        <p:nvSpPr>
          <p:cNvPr id="4" name="CasellaDiTesto 3"/>
          <p:cNvSpPr txBox="1"/>
          <p:nvPr/>
        </p:nvSpPr>
        <p:spPr>
          <a:xfrm>
            <a:off x="5105400" y="5715000"/>
            <a:ext cx="3701463" cy="923330"/>
          </a:xfrm>
          <a:prstGeom prst="rect">
            <a:avLst/>
          </a:prstGeom>
          <a:noFill/>
        </p:spPr>
        <p:txBody>
          <a:bodyPr wrap="none" rtlCol="0">
            <a:spAutoFit/>
          </a:bodyPr>
          <a:lstStyle/>
          <a:p>
            <a:r>
              <a:rPr lang="en-US" dirty="0" err="1" smtClean="0"/>
              <a:t>presentazione</a:t>
            </a:r>
            <a:r>
              <a:rPr lang="en-US" dirty="0" smtClean="0"/>
              <a:t>  </a:t>
            </a:r>
            <a:r>
              <a:rPr lang="en-US" dirty="0" err="1" smtClean="0"/>
              <a:t>di</a:t>
            </a:r>
            <a:r>
              <a:rPr lang="en-US" dirty="0" smtClean="0"/>
              <a:t> Francesco </a:t>
            </a:r>
            <a:r>
              <a:rPr lang="en-US" dirty="0" err="1" smtClean="0"/>
              <a:t>Bagnolini</a:t>
            </a:r>
            <a:endParaRPr lang="en-US" dirty="0" smtClean="0"/>
          </a:p>
          <a:p>
            <a:r>
              <a:rPr lang="en-US" dirty="0" smtClean="0"/>
              <a:t>28 </a:t>
            </a:r>
            <a:r>
              <a:rPr lang="en-US" dirty="0" err="1" smtClean="0"/>
              <a:t>aprile</a:t>
            </a:r>
            <a:r>
              <a:rPr lang="en-US" dirty="0" smtClean="0"/>
              <a:t> 2020</a:t>
            </a:r>
          </a:p>
          <a:p>
            <a:r>
              <a:rPr lang="en-US" dirty="0" err="1" smtClean="0"/>
              <a:t>Ecofisiologia</a:t>
            </a:r>
            <a:r>
              <a:rPr lang="en-US" dirty="0" smtClean="0"/>
              <a:t> </a:t>
            </a:r>
            <a:r>
              <a:rPr lang="en-US" dirty="0" err="1" smtClean="0"/>
              <a:t>Animale</a:t>
            </a:r>
            <a:r>
              <a:rPr lang="en-US" dirty="0" smtClean="0"/>
              <a:t>, Journal club</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57200" y="1981200"/>
            <a:ext cx="4953000" cy="4419600"/>
          </a:xfrm>
        </p:spPr>
        <p:txBody>
          <a:bodyPr>
            <a:normAutofit fontScale="92500" lnSpcReduction="10000"/>
          </a:bodyPr>
          <a:lstStyle/>
          <a:p>
            <a:pPr lvl="0"/>
            <a:r>
              <a:rPr lang="en-US" sz="3000" dirty="0" smtClean="0"/>
              <a:t>population scale</a:t>
            </a:r>
            <a:br>
              <a:rPr lang="en-US" sz="3000" dirty="0" smtClean="0"/>
            </a:br>
            <a:r>
              <a:rPr lang="en-US" sz="2400" dirty="0" smtClean="0"/>
              <a:t>(distributional type):</a:t>
            </a:r>
            <a:r>
              <a:rPr lang="en-US" sz="3000" dirty="0" smtClean="0"/>
              <a:t/>
            </a:r>
            <a:br>
              <a:rPr lang="en-US" sz="3000" dirty="0" smtClean="0"/>
            </a:br>
            <a:r>
              <a:rPr lang="en-US" sz="2400" dirty="0" smtClean="0"/>
              <a:t>Tb and Ts did not depend </a:t>
            </a:r>
            <a:br>
              <a:rPr lang="en-US" sz="2400" dirty="0" smtClean="0"/>
            </a:br>
            <a:r>
              <a:rPr lang="en-US" sz="2400" dirty="0" smtClean="0"/>
              <a:t>on the elevation or the </a:t>
            </a:r>
            <a:br>
              <a:rPr lang="en-US" sz="2400" dirty="0" smtClean="0"/>
            </a:br>
            <a:r>
              <a:rPr lang="en-US" sz="2400" dirty="0" err="1" smtClean="0"/>
              <a:t>macrohabitat</a:t>
            </a:r>
            <a:endParaRPr lang="en-US" sz="3000" dirty="0" smtClean="0"/>
          </a:p>
          <a:p>
            <a:pPr lvl="0">
              <a:buNone/>
            </a:pPr>
            <a:r>
              <a:rPr lang="en-US" sz="3000" b="1" dirty="0" smtClean="0"/>
              <a:t>strong linear connection </a:t>
            </a:r>
            <a:br>
              <a:rPr lang="en-US" sz="3000" b="1" dirty="0" smtClean="0"/>
            </a:br>
            <a:r>
              <a:rPr lang="en-US" sz="3000" b="1" dirty="0" smtClean="0"/>
              <a:t>between Tb and Ts</a:t>
            </a:r>
          </a:p>
          <a:p>
            <a:pPr lvl="0"/>
            <a:r>
              <a:rPr lang="en-US" sz="3000" dirty="0" err="1" smtClean="0"/>
              <a:t>ecoregion</a:t>
            </a:r>
            <a:r>
              <a:rPr lang="en-US" sz="3000" dirty="0" smtClean="0"/>
              <a:t> scale:</a:t>
            </a:r>
            <a:br>
              <a:rPr lang="en-US" sz="3000" dirty="0" smtClean="0"/>
            </a:br>
            <a:r>
              <a:rPr lang="en-US" sz="2400" dirty="0" smtClean="0"/>
              <a:t>elevation </a:t>
            </a:r>
            <a:r>
              <a:rPr lang="en-US" sz="2400" dirty="0" smtClean="0">
                <a:sym typeface="Wingdings" pitchFamily="2" charset="2"/>
              </a:rPr>
              <a:t></a:t>
            </a:r>
            <a:r>
              <a:rPr lang="en-US" sz="2400" dirty="0" smtClean="0"/>
              <a:t>greatest influence on Tb</a:t>
            </a:r>
            <a:endParaRPr lang="en-US" sz="3000" dirty="0" smtClean="0"/>
          </a:p>
          <a:p>
            <a:pPr lvl="0"/>
            <a:r>
              <a:rPr lang="en-US" sz="3000" dirty="0" smtClean="0"/>
              <a:t>%CV</a:t>
            </a:r>
            <a:br>
              <a:rPr lang="en-US" sz="3000" dirty="0" smtClean="0"/>
            </a:br>
            <a:r>
              <a:rPr lang="en-US" sz="2400" dirty="0" smtClean="0"/>
              <a:t>no significant variation between </a:t>
            </a:r>
            <a:r>
              <a:rPr lang="en-US" sz="2400" dirty="0" err="1" smtClean="0"/>
              <a:t>ecoregions</a:t>
            </a:r>
            <a:r>
              <a:rPr lang="en-US" sz="2400" dirty="0" smtClean="0"/>
              <a:t> or populations</a:t>
            </a:r>
            <a:endParaRPr lang="en-US" sz="3000" dirty="0" smtClean="0"/>
          </a:p>
        </p:txBody>
      </p:sp>
      <p:sp>
        <p:nvSpPr>
          <p:cNvPr id="11" name="Titolo 10"/>
          <p:cNvSpPr>
            <a:spLocks noGrp="1"/>
          </p:cNvSpPr>
          <p:nvPr>
            <p:ph type="title"/>
          </p:nvPr>
        </p:nvSpPr>
        <p:spPr/>
        <p:txBody>
          <a:bodyPr/>
          <a:lstStyle/>
          <a:p>
            <a:r>
              <a:rPr lang="en-US" b="1" dirty="0" smtClean="0">
                <a:solidFill>
                  <a:srgbClr val="C00000"/>
                </a:solidFill>
              </a:rPr>
              <a:t>Influence of desert </a:t>
            </a:r>
            <a:r>
              <a:rPr lang="en-US" b="1" dirty="0" err="1" smtClean="0">
                <a:solidFill>
                  <a:srgbClr val="C00000"/>
                </a:solidFill>
              </a:rPr>
              <a:t>ecoregions</a:t>
            </a:r>
            <a:endParaRPr lang="en-US" b="1" dirty="0">
              <a:solidFill>
                <a:srgbClr val="C00000"/>
              </a:solidFill>
            </a:endParaRPr>
          </a:p>
        </p:txBody>
      </p:sp>
      <p:pic>
        <p:nvPicPr>
          <p:cNvPr id="14" name="Immagine 13" descr="1-s2.0-S0306456519302724-gr5_lrg.jpg"/>
          <p:cNvPicPr>
            <a:picLocks noChangeAspect="1"/>
          </p:cNvPicPr>
          <p:nvPr/>
        </p:nvPicPr>
        <p:blipFill>
          <a:blip r:embed="rId2" cstate="print"/>
          <a:stretch>
            <a:fillRect/>
          </a:stretch>
        </p:blipFill>
        <p:spPr>
          <a:xfrm>
            <a:off x="4800600" y="1828800"/>
            <a:ext cx="3878275" cy="2978093"/>
          </a:xfrm>
          <a:prstGeom prst="rect">
            <a:avLst/>
          </a:prstGeom>
        </p:spPr>
      </p:pic>
      <p:sp>
        <p:nvSpPr>
          <p:cNvPr id="15" name="Segnaposto contenuto 2"/>
          <p:cNvSpPr txBox="1">
            <a:spLocks/>
          </p:cNvSpPr>
          <p:nvPr/>
        </p:nvSpPr>
        <p:spPr>
          <a:xfrm>
            <a:off x="457200" y="1219200"/>
            <a:ext cx="8229600" cy="762000"/>
          </a:xfrm>
          <a:prstGeom prst="rect">
            <a:avLst/>
          </a:prstGeom>
        </p:spPr>
        <p:txBody>
          <a:bodyPr vert="horz" lIns="91440" tIns="45720" rIns="91440" bIns="45720" rtlCol="0">
            <a:normAutofit/>
          </a:bodyPr>
          <a:lstStyle/>
          <a:p>
            <a:pPr lvl="0"/>
            <a:r>
              <a:rPr lang="en-US" sz="3200" dirty="0" smtClean="0"/>
              <a:t>correlation between Tb and Ts in all </a:t>
            </a:r>
            <a:r>
              <a:rPr lang="en-US" sz="3200" dirty="0" err="1" smtClean="0"/>
              <a:t>ecoregions</a:t>
            </a:r>
            <a:endParaRPr lang="en-US" sz="32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371600"/>
            <a:ext cx="8153400" cy="5029200"/>
          </a:xfrm>
        </p:spPr>
        <p:txBody>
          <a:bodyPr>
            <a:normAutofit/>
          </a:bodyPr>
          <a:lstStyle/>
          <a:p>
            <a:r>
              <a:rPr lang="en-US" b="1" dirty="0" smtClean="0"/>
              <a:t>Tb</a:t>
            </a:r>
            <a:r>
              <a:rPr lang="en-US" dirty="0" smtClean="0"/>
              <a:t> explained for the global climatic data</a:t>
            </a:r>
          </a:p>
          <a:p>
            <a:r>
              <a:rPr lang="en-US" b="1" dirty="0" smtClean="0"/>
              <a:t>Ts</a:t>
            </a:r>
            <a:r>
              <a:rPr lang="en-US" dirty="0" smtClean="0"/>
              <a:t> is the best predictor of Tb</a:t>
            </a:r>
          </a:p>
          <a:p>
            <a:endParaRPr lang="en-US" dirty="0" smtClean="0"/>
          </a:p>
          <a:p>
            <a:r>
              <a:rPr lang="en-US" dirty="0" smtClean="0"/>
              <a:t>Regarding the global estimations: </a:t>
            </a:r>
            <a:br>
              <a:rPr lang="en-US" dirty="0" smtClean="0"/>
            </a:br>
            <a:r>
              <a:rPr lang="en-US" dirty="0" smtClean="0"/>
              <a:t>the one variable that can </a:t>
            </a:r>
            <a:r>
              <a:rPr lang="en-US" b="1" dirty="0" smtClean="0"/>
              <a:t>predict</a:t>
            </a:r>
            <a:r>
              <a:rPr lang="en-US" dirty="0" smtClean="0"/>
              <a:t> the Tb was the </a:t>
            </a:r>
            <a:r>
              <a:rPr lang="en-US" b="1" dirty="0" smtClean="0"/>
              <a:t>maximal temperature of the hottest month</a:t>
            </a:r>
          </a:p>
        </p:txBody>
      </p:sp>
      <p:sp>
        <p:nvSpPr>
          <p:cNvPr id="4" name="Titolo 1"/>
          <p:cNvSpPr txBox="1">
            <a:spLocks noGrp="1"/>
          </p:cNvSpPr>
          <p:nvPr>
            <p:ph type="title"/>
          </p:nvPr>
        </p:nvSpPr>
        <p:spPr>
          <a:xfrm>
            <a:off x="457200" y="274638"/>
            <a:ext cx="8229600" cy="944562"/>
          </a:xfrm>
          <a:prstGeom prst="rect">
            <a:avLst/>
          </a:prstGeom>
        </p:spPr>
        <p:txBody>
          <a:bodyPr vert="horz" lIns="91440" tIns="45720" rIns="91440" bIns="45720" rtlCol="0" anchor="ctr">
            <a:noAutofit/>
          </a:bodyPr>
          <a:lstStyle/>
          <a:p>
            <a:pPr lvl="0" algn="ctr">
              <a:spcBef>
                <a:spcPct val="0"/>
              </a:spcBef>
            </a:pPr>
            <a:r>
              <a:rPr lang="en-US" sz="4000" b="1" dirty="0" smtClean="0">
                <a:solidFill>
                  <a:srgbClr val="C00000"/>
                </a:solidFill>
              </a:rPr>
              <a:t>Inference of Tb from </a:t>
            </a:r>
            <a:r>
              <a:rPr lang="en-US" sz="4000" b="1" dirty="0" err="1" smtClean="0">
                <a:solidFill>
                  <a:srgbClr val="C00000"/>
                </a:solidFill>
              </a:rPr>
              <a:t>WorldClim</a:t>
            </a:r>
            <a:endParaRPr kumimoji="0" lang="en-US" sz="4000" b="1" i="0" u="none"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1-s2.0-S0306456519302724-gr6_lrg.jpg"/>
          <p:cNvPicPr>
            <a:picLocks noGrp="1" noChangeAspect="1"/>
          </p:cNvPicPr>
          <p:nvPr>
            <p:ph idx="1"/>
          </p:nvPr>
        </p:nvPicPr>
        <p:blipFill>
          <a:blip r:embed="rId2" cstate="print"/>
          <a:stretch>
            <a:fillRect/>
          </a:stretch>
        </p:blipFill>
        <p:spPr>
          <a:xfrm>
            <a:off x="2057401" y="1288594"/>
            <a:ext cx="5181599" cy="3893006"/>
          </a:xfrm>
        </p:spPr>
      </p:pic>
      <p:sp>
        <p:nvSpPr>
          <p:cNvPr id="7" name="Segnaposto contenuto 2"/>
          <p:cNvSpPr txBox="1">
            <a:spLocks/>
          </p:cNvSpPr>
          <p:nvPr/>
        </p:nvSpPr>
        <p:spPr>
          <a:xfrm>
            <a:off x="457200" y="228600"/>
            <a:ext cx="8305800" cy="838200"/>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pPr>
            <a:r>
              <a:rPr lang="en-US" sz="2800" dirty="0" smtClean="0"/>
              <a:t>Tb and Ts obtained at </a:t>
            </a:r>
            <a:r>
              <a:rPr lang="en-US" sz="2800" b="1" dirty="0" err="1" smtClean="0"/>
              <a:t>microscale</a:t>
            </a:r>
            <a:r>
              <a:rPr lang="en-US" sz="2800" dirty="0" smtClean="0"/>
              <a:t> has a linear relationship, scarce deviation</a:t>
            </a:r>
          </a:p>
        </p:txBody>
      </p:sp>
      <p:sp>
        <p:nvSpPr>
          <p:cNvPr id="8" name="Segnaposto contenuto 2"/>
          <p:cNvSpPr txBox="1">
            <a:spLocks/>
          </p:cNvSpPr>
          <p:nvPr/>
        </p:nvSpPr>
        <p:spPr>
          <a:xfrm>
            <a:off x="457200" y="5257800"/>
            <a:ext cx="8305800" cy="1295400"/>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pPr>
            <a:r>
              <a:rPr lang="en-US" sz="2800" dirty="0" smtClean="0"/>
              <a:t>The environmental temperature obtained from </a:t>
            </a:r>
            <a:r>
              <a:rPr lang="en-US" sz="2800" b="1" dirty="0" err="1" smtClean="0"/>
              <a:t>WorldClim</a:t>
            </a:r>
            <a:r>
              <a:rPr lang="en-US" sz="2800" dirty="0" smtClean="0"/>
              <a:t> that best explains Tb has a logarithmic function, wide deviation in certain values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3581400" y="2590800"/>
            <a:ext cx="1676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Tb</a:t>
            </a:r>
          </a:p>
          <a:p>
            <a:pPr algn="ctr"/>
            <a:r>
              <a:rPr lang="en-US" b="1" dirty="0" smtClean="0"/>
              <a:t>BODY</a:t>
            </a:r>
            <a:br>
              <a:rPr lang="en-US" b="1" dirty="0" smtClean="0"/>
            </a:br>
            <a:r>
              <a:rPr lang="en-US" b="1" dirty="0" smtClean="0"/>
              <a:t>TEMPERATURE</a:t>
            </a:r>
            <a:endParaRPr lang="en-US" b="1" dirty="0"/>
          </a:p>
        </p:txBody>
      </p:sp>
      <p:sp>
        <p:nvSpPr>
          <p:cNvPr id="8" name="Ovale 7"/>
          <p:cNvSpPr/>
          <p:nvPr/>
        </p:nvSpPr>
        <p:spPr>
          <a:xfrm>
            <a:off x="5791200" y="1828800"/>
            <a:ext cx="914400" cy="8382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SKIN</a:t>
            </a:r>
            <a:endParaRPr lang="en-US" b="1" dirty="0"/>
          </a:p>
        </p:txBody>
      </p:sp>
      <p:sp>
        <p:nvSpPr>
          <p:cNvPr id="10" name="CasellaDiTesto 9"/>
          <p:cNvSpPr txBox="1"/>
          <p:nvPr/>
        </p:nvSpPr>
        <p:spPr>
          <a:xfrm>
            <a:off x="6501449" y="1524000"/>
            <a:ext cx="1194751" cy="646331"/>
          </a:xfrm>
          <a:prstGeom prst="rect">
            <a:avLst/>
          </a:prstGeom>
          <a:noFill/>
        </p:spPr>
        <p:txBody>
          <a:bodyPr wrap="none" rtlCol="0">
            <a:spAutoFit/>
          </a:bodyPr>
          <a:lstStyle/>
          <a:p>
            <a:r>
              <a:rPr lang="en-US" dirty="0" smtClean="0"/>
              <a:t>Wet</a:t>
            </a:r>
          </a:p>
          <a:p>
            <a:r>
              <a:rPr lang="en-US" dirty="0" smtClean="0"/>
              <a:t>Permeable</a:t>
            </a:r>
          </a:p>
        </p:txBody>
      </p:sp>
      <p:sp>
        <p:nvSpPr>
          <p:cNvPr id="11" name="CasellaDiTesto 10"/>
          <p:cNvSpPr txBox="1"/>
          <p:nvPr/>
        </p:nvSpPr>
        <p:spPr>
          <a:xfrm>
            <a:off x="3352800" y="3657600"/>
            <a:ext cx="2194190" cy="369332"/>
          </a:xfrm>
          <a:prstGeom prst="rect">
            <a:avLst/>
          </a:prstGeom>
          <a:noFill/>
        </p:spPr>
        <p:txBody>
          <a:bodyPr wrap="none" rtlCol="0">
            <a:spAutoFit/>
          </a:bodyPr>
          <a:lstStyle/>
          <a:p>
            <a:r>
              <a:rPr lang="en-US" dirty="0" err="1" smtClean="0"/>
              <a:t>Physio</a:t>
            </a:r>
            <a:r>
              <a:rPr lang="en-US" dirty="0" smtClean="0"/>
              <a:t> and </a:t>
            </a:r>
            <a:r>
              <a:rPr lang="en-US" dirty="0" err="1" smtClean="0"/>
              <a:t>behaviour</a:t>
            </a:r>
            <a:endParaRPr lang="en-US" dirty="0" smtClean="0"/>
          </a:p>
        </p:txBody>
      </p:sp>
      <p:sp>
        <p:nvSpPr>
          <p:cNvPr id="15" name="Rettangolo 14"/>
          <p:cNvSpPr/>
          <p:nvPr/>
        </p:nvSpPr>
        <p:spPr>
          <a:xfrm>
            <a:off x="7010400" y="1219200"/>
            <a:ext cx="1828800" cy="609600"/>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Rate </a:t>
            </a:r>
            <a:r>
              <a:rPr lang="en-US" b="1" dirty="0" smtClean="0">
                <a:solidFill>
                  <a:srgbClr val="002060"/>
                </a:solidFill>
              </a:rPr>
              <a:t>evaporative</a:t>
            </a:r>
          </a:p>
          <a:p>
            <a:pPr algn="ctr"/>
            <a:r>
              <a:rPr lang="en-US" b="1" dirty="0" smtClean="0">
                <a:solidFill>
                  <a:srgbClr val="002060"/>
                </a:solidFill>
              </a:rPr>
              <a:t>Water loss</a:t>
            </a:r>
          </a:p>
        </p:txBody>
      </p:sp>
      <p:sp>
        <p:nvSpPr>
          <p:cNvPr id="16" name="Rettangolo 15"/>
          <p:cNvSpPr/>
          <p:nvPr/>
        </p:nvSpPr>
        <p:spPr>
          <a:xfrm>
            <a:off x="914400" y="1752600"/>
            <a:ext cx="1295400" cy="45720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DESERT</a:t>
            </a:r>
            <a:endParaRPr lang="en-US" b="1" dirty="0"/>
          </a:p>
        </p:txBody>
      </p:sp>
      <p:sp>
        <p:nvSpPr>
          <p:cNvPr id="17" name="Ovale 16"/>
          <p:cNvSpPr/>
          <p:nvPr/>
        </p:nvSpPr>
        <p:spPr>
          <a:xfrm>
            <a:off x="914400" y="2602468"/>
            <a:ext cx="1371600" cy="838200"/>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Abrupt changes</a:t>
            </a:r>
            <a:endParaRPr lang="en-US" b="1" dirty="0"/>
          </a:p>
        </p:txBody>
      </p:sp>
      <p:sp>
        <p:nvSpPr>
          <p:cNvPr id="19" name="Rettangolo 18"/>
          <p:cNvSpPr/>
          <p:nvPr/>
        </p:nvSpPr>
        <p:spPr>
          <a:xfrm>
            <a:off x="5334000" y="228600"/>
            <a:ext cx="1981200" cy="685800"/>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Challenging</a:t>
            </a:r>
          </a:p>
          <a:p>
            <a:pPr algn="ctr"/>
            <a:r>
              <a:rPr lang="en-US" b="1" dirty="0" smtClean="0">
                <a:solidFill>
                  <a:srgbClr val="002060"/>
                </a:solidFill>
              </a:rPr>
              <a:t>Thermo-regulation</a:t>
            </a:r>
          </a:p>
        </p:txBody>
      </p:sp>
      <p:sp>
        <p:nvSpPr>
          <p:cNvPr id="20" name="Rettangolo 19"/>
          <p:cNvSpPr/>
          <p:nvPr/>
        </p:nvSpPr>
        <p:spPr>
          <a:xfrm>
            <a:off x="1524000" y="228600"/>
            <a:ext cx="2133600" cy="685800"/>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Not fully</a:t>
            </a:r>
          </a:p>
          <a:p>
            <a:pPr algn="ctr"/>
            <a:r>
              <a:rPr lang="en-US" b="1" dirty="0" smtClean="0">
                <a:solidFill>
                  <a:srgbClr val="002060"/>
                </a:solidFill>
              </a:rPr>
              <a:t>Thermo-conformers</a:t>
            </a:r>
          </a:p>
        </p:txBody>
      </p:sp>
      <p:sp>
        <p:nvSpPr>
          <p:cNvPr id="21" name="CasellaDiTesto 20"/>
          <p:cNvSpPr txBox="1"/>
          <p:nvPr/>
        </p:nvSpPr>
        <p:spPr>
          <a:xfrm>
            <a:off x="1981200" y="838200"/>
            <a:ext cx="1276440" cy="646331"/>
          </a:xfrm>
          <a:prstGeom prst="rect">
            <a:avLst/>
          </a:prstGeom>
          <a:noFill/>
        </p:spPr>
        <p:txBody>
          <a:bodyPr wrap="none" rtlCol="0">
            <a:spAutoFit/>
          </a:bodyPr>
          <a:lstStyle/>
          <a:p>
            <a:r>
              <a:rPr lang="en-US" dirty="0" smtClean="0"/>
              <a:t>Adjustment</a:t>
            </a:r>
          </a:p>
          <a:p>
            <a:r>
              <a:rPr lang="en-US" dirty="0" smtClean="0"/>
              <a:t>Tb and Ts</a:t>
            </a:r>
            <a:endParaRPr lang="en-US" dirty="0"/>
          </a:p>
        </p:txBody>
      </p:sp>
      <p:sp>
        <p:nvSpPr>
          <p:cNvPr id="23" name="CasellaDiTesto 22"/>
          <p:cNvSpPr txBox="1"/>
          <p:nvPr/>
        </p:nvSpPr>
        <p:spPr>
          <a:xfrm>
            <a:off x="5791200" y="838200"/>
            <a:ext cx="838884" cy="369332"/>
          </a:xfrm>
          <a:prstGeom prst="rect">
            <a:avLst/>
          </a:prstGeom>
          <a:noFill/>
        </p:spPr>
        <p:txBody>
          <a:bodyPr wrap="none" rtlCol="0">
            <a:spAutoFit/>
          </a:bodyPr>
          <a:lstStyle/>
          <a:p>
            <a:r>
              <a:rPr lang="en-US" dirty="0" smtClean="0"/>
              <a:t>degree</a:t>
            </a:r>
          </a:p>
        </p:txBody>
      </p:sp>
      <p:sp>
        <p:nvSpPr>
          <p:cNvPr id="24" name="Rettangolo 23"/>
          <p:cNvSpPr/>
          <p:nvPr/>
        </p:nvSpPr>
        <p:spPr>
          <a:xfrm>
            <a:off x="7010400" y="2590800"/>
            <a:ext cx="1828800" cy="609600"/>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Absorption</a:t>
            </a:r>
          </a:p>
          <a:p>
            <a:pPr algn="ctr"/>
            <a:r>
              <a:rPr lang="en-US" b="1" dirty="0" smtClean="0">
                <a:solidFill>
                  <a:srgbClr val="002060"/>
                </a:solidFill>
              </a:rPr>
              <a:t>Wet substrate</a:t>
            </a:r>
          </a:p>
        </p:txBody>
      </p:sp>
      <p:sp>
        <p:nvSpPr>
          <p:cNvPr id="26" name="Rettangolo 25"/>
          <p:cNvSpPr/>
          <p:nvPr/>
        </p:nvSpPr>
        <p:spPr>
          <a:xfrm>
            <a:off x="4114800" y="228600"/>
            <a:ext cx="609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Ts</a:t>
            </a:r>
          </a:p>
        </p:txBody>
      </p:sp>
      <p:sp>
        <p:nvSpPr>
          <p:cNvPr id="27" name="Ovale 26"/>
          <p:cNvSpPr/>
          <p:nvPr/>
        </p:nvSpPr>
        <p:spPr>
          <a:xfrm>
            <a:off x="5486400" y="4495800"/>
            <a:ext cx="1676400" cy="8382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Nocturnal</a:t>
            </a:r>
          </a:p>
          <a:p>
            <a:pPr algn="ctr"/>
            <a:r>
              <a:rPr lang="en-US" b="1" dirty="0" smtClean="0"/>
              <a:t>activity</a:t>
            </a:r>
            <a:endParaRPr lang="en-US" b="1" dirty="0"/>
          </a:p>
        </p:txBody>
      </p:sp>
      <p:sp>
        <p:nvSpPr>
          <p:cNvPr id="28" name="CasellaDiTesto 27"/>
          <p:cNvSpPr txBox="1"/>
          <p:nvPr/>
        </p:nvSpPr>
        <p:spPr>
          <a:xfrm>
            <a:off x="1159628" y="2209800"/>
            <a:ext cx="821572" cy="369332"/>
          </a:xfrm>
          <a:prstGeom prst="rect">
            <a:avLst/>
          </a:prstGeom>
          <a:noFill/>
        </p:spPr>
        <p:txBody>
          <a:bodyPr wrap="none" rtlCol="0">
            <a:spAutoFit/>
          </a:bodyPr>
          <a:lstStyle/>
          <a:p>
            <a:r>
              <a:rPr lang="en-US" dirty="0" smtClean="0"/>
              <a:t>factors</a:t>
            </a:r>
          </a:p>
        </p:txBody>
      </p:sp>
      <p:sp>
        <p:nvSpPr>
          <p:cNvPr id="29" name="Rettangolo 28"/>
          <p:cNvSpPr/>
          <p:nvPr/>
        </p:nvSpPr>
        <p:spPr>
          <a:xfrm>
            <a:off x="7010400" y="3886200"/>
            <a:ext cx="1828800" cy="609600"/>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rPr>
              <a:t>No differences</a:t>
            </a:r>
          </a:p>
          <a:p>
            <a:pPr algn="ctr"/>
            <a:r>
              <a:rPr lang="en-US" b="1" dirty="0" smtClean="0">
                <a:solidFill>
                  <a:srgbClr val="002060"/>
                </a:solidFill>
              </a:rPr>
              <a:t>In CV</a:t>
            </a:r>
          </a:p>
        </p:txBody>
      </p:sp>
      <p:sp>
        <p:nvSpPr>
          <p:cNvPr id="31" name="Rettangolo 30"/>
          <p:cNvSpPr/>
          <p:nvPr/>
        </p:nvSpPr>
        <p:spPr>
          <a:xfrm>
            <a:off x="914400" y="4953000"/>
            <a:ext cx="1447800" cy="45720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ALTITUDE</a:t>
            </a:r>
          </a:p>
        </p:txBody>
      </p:sp>
      <p:sp>
        <p:nvSpPr>
          <p:cNvPr id="32" name="Rettangolo 31"/>
          <p:cNvSpPr/>
          <p:nvPr/>
        </p:nvSpPr>
        <p:spPr>
          <a:xfrm>
            <a:off x="914400" y="5638800"/>
            <a:ext cx="1447800" cy="45720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ECOREGIONS</a:t>
            </a:r>
          </a:p>
        </p:txBody>
      </p:sp>
      <p:cxnSp>
        <p:nvCxnSpPr>
          <p:cNvPr id="25" name="Connettore 2 24"/>
          <p:cNvCxnSpPr>
            <a:stCxn id="26" idx="2"/>
            <a:endCxn id="7" idx="0"/>
          </p:cNvCxnSpPr>
          <p:nvPr/>
        </p:nvCxnSpPr>
        <p:spPr>
          <a:xfrm>
            <a:off x="4419600" y="838200"/>
            <a:ext cx="0" cy="1752600"/>
          </a:xfrm>
          <a:prstGeom prst="straightConnector1">
            <a:avLst/>
          </a:prstGeom>
          <a:ln w="28575" cap="flat">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9" name="Ovale 8"/>
          <p:cNvSpPr/>
          <p:nvPr/>
        </p:nvSpPr>
        <p:spPr>
          <a:xfrm>
            <a:off x="3733800" y="1371600"/>
            <a:ext cx="1371600" cy="8382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t>Thigmo</a:t>
            </a:r>
            <a:r>
              <a:rPr lang="en-US" b="1" dirty="0" smtClean="0"/>
              <a:t>-</a:t>
            </a:r>
          </a:p>
          <a:p>
            <a:pPr algn="ctr"/>
            <a:r>
              <a:rPr lang="en-US" b="1" dirty="0" err="1" smtClean="0"/>
              <a:t>thermy</a:t>
            </a:r>
            <a:endParaRPr lang="en-US" b="1" dirty="0"/>
          </a:p>
        </p:txBody>
      </p:sp>
      <p:sp>
        <p:nvSpPr>
          <p:cNvPr id="30" name="CasellaDiTesto 29"/>
          <p:cNvSpPr txBox="1"/>
          <p:nvPr/>
        </p:nvSpPr>
        <p:spPr>
          <a:xfrm>
            <a:off x="4419600" y="990600"/>
            <a:ext cx="1143000" cy="369332"/>
          </a:xfrm>
          <a:prstGeom prst="rect">
            <a:avLst/>
          </a:prstGeom>
          <a:noFill/>
        </p:spPr>
        <p:txBody>
          <a:bodyPr wrap="square" rtlCol="0">
            <a:spAutoFit/>
          </a:bodyPr>
          <a:lstStyle/>
          <a:p>
            <a:r>
              <a:rPr lang="en-US" dirty="0" smtClean="0"/>
              <a:t>correlates</a:t>
            </a:r>
          </a:p>
        </p:txBody>
      </p:sp>
      <p:cxnSp>
        <p:nvCxnSpPr>
          <p:cNvPr id="37" name="Connettore 2 36"/>
          <p:cNvCxnSpPr>
            <a:stCxn id="7" idx="3"/>
            <a:endCxn id="8" idx="3"/>
          </p:cNvCxnSpPr>
          <p:nvPr/>
        </p:nvCxnSpPr>
        <p:spPr>
          <a:xfrm flipV="1">
            <a:off x="5257800" y="2544249"/>
            <a:ext cx="667311" cy="579951"/>
          </a:xfrm>
          <a:prstGeom prst="straightConnector1">
            <a:avLst/>
          </a:prstGeom>
          <a:ln w="28575" cap="flat">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39" name="Connettore 2 38"/>
          <p:cNvCxnSpPr>
            <a:stCxn id="7" idx="3"/>
            <a:endCxn id="27" idx="0"/>
          </p:cNvCxnSpPr>
          <p:nvPr/>
        </p:nvCxnSpPr>
        <p:spPr>
          <a:xfrm>
            <a:off x="5257800" y="3124200"/>
            <a:ext cx="1066800" cy="1371600"/>
          </a:xfrm>
          <a:prstGeom prst="straightConnector1">
            <a:avLst/>
          </a:prstGeom>
          <a:ln w="28575" cap="flat">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42" name="Connettore 2 41"/>
          <p:cNvCxnSpPr>
            <a:stCxn id="31" idx="0"/>
            <a:endCxn id="7" idx="1"/>
          </p:cNvCxnSpPr>
          <p:nvPr/>
        </p:nvCxnSpPr>
        <p:spPr>
          <a:xfrm flipV="1">
            <a:off x="1638300" y="3124200"/>
            <a:ext cx="1943100" cy="1828800"/>
          </a:xfrm>
          <a:prstGeom prst="straightConnector1">
            <a:avLst/>
          </a:prstGeom>
          <a:ln w="28575" cap="flat">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45" name="Connettore 2 44"/>
          <p:cNvCxnSpPr>
            <a:stCxn id="32" idx="3"/>
          </p:cNvCxnSpPr>
          <p:nvPr/>
        </p:nvCxnSpPr>
        <p:spPr>
          <a:xfrm flipV="1">
            <a:off x="2362200" y="3276600"/>
            <a:ext cx="1143000" cy="2590800"/>
          </a:xfrm>
          <a:prstGeom prst="straightConnector1">
            <a:avLst/>
          </a:prstGeom>
          <a:ln w="28575" cap="flat">
            <a:headEnd type="none"/>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5" grpId="0" animBg="1"/>
      <p:bldP spid="16" grpId="0" animBg="1"/>
      <p:bldP spid="17" grpId="0" animBg="1"/>
      <p:bldP spid="19" grpId="0" animBg="1"/>
      <p:bldP spid="20" grpId="0" animBg="1"/>
      <p:bldP spid="21" grpId="1"/>
      <p:bldP spid="23" grpId="1"/>
      <p:bldP spid="24" grpId="0" animBg="1"/>
      <p:bldP spid="26" grpId="0" animBg="1"/>
      <p:bldP spid="27" grpId="0" animBg="1"/>
      <p:bldP spid="28" grpId="0"/>
      <p:bldP spid="29" grpId="0" animBg="1"/>
      <p:bldP spid="31" grpId="0" animBg="1"/>
      <p:bldP spid="32" grpId="0" animBg="1"/>
      <p:bldP spid="9" grpId="0" animBg="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581400" y="2590800"/>
            <a:ext cx="1676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Tb</a:t>
            </a:r>
          </a:p>
          <a:p>
            <a:pPr algn="ctr"/>
            <a:r>
              <a:rPr lang="en-US" b="1" dirty="0" smtClean="0"/>
              <a:t>BODY</a:t>
            </a:r>
            <a:br>
              <a:rPr lang="en-US" b="1" dirty="0" smtClean="0"/>
            </a:br>
            <a:r>
              <a:rPr lang="en-US" b="1" dirty="0" smtClean="0"/>
              <a:t>TEMPERATURE</a:t>
            </a:r>
            <a:endParaRPr lang="en-US" b="1" dirty="0"/>
          </a:p>
        </p:txBody>
      </p:sp>
      <p:sp>
        <p:nvSpPr>
          <p:cNvPr id="5" name="Ovale 4"/>
          <p:cNvSpPr/>
          <p:nvPr/>
        </p:nvSpPr>
        <p:spPr>
          <a:xfrm>
            <a:off x="3200400" y="381000"/>
            <a:ext cx="2362200" cy="1143000"/>
          </a:xfrm>
          <a:prstGeom prst="ellipse">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Environmental</a:t>
            </a:r>
          </a:p>
          <a:p>
            <a:pPr algn="ctr"/>
            <a:r>
              <a:rPr lang="en-US" b="1" dirty="0" smtClean="0"/>
              <a:t>DATA</a:t>
            </a:r>
            <a:endParaRPr lang="en-US" b="1" dirty="0"/>
          </a:p>
        </p:txBody>
      </p:sp>
      <p:sp>
        <p:nvSpPr>
          <p:cNvPr id="6" name="Rettangolo arrotondato 5"/>
          <p:cNvSpPr/>
          <p:nvPr/>
        </p:nvSpPr>
        <p:spPr>
          <a:xfrm>
            <a:off x="2286000" y="1143000"/>
            <a:ext cx="1524000" cy="609600"/>
          </a:xfrm>
          <a:prstGeom prst="roundRect">
            <a:avLst>
              <a:gd name="adj" fmla="val 23224"/>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WORLDCLIM</a:t>
            </a:r>
            <a:endParaRPr lang="en-US" dirty="0"/>
          </a:p>
        </p:txBody>
      </p:sp>
      <p:sp>
        <p:nvSpPr>
          <p:cNvPr id="9" name="CasellaDiTesto 8"/>
          <p:cNvSpPr txBox="1"/>
          <p:nvPr/>
        </p:nvSpPr>
        <p:spPr>
          <a:xfrm>
            <a:off x="533400" y="1905000"/>
            <a:ext cx="3048000" cy="1200329"/>
          </a:xfrm>
          <a:prstGeom prst="rect">
            <a:avLst/>
          </a:prstGeom>
          <a:noFill/>
        </p:spPr>
        <p:txBody>
          <a:bodyPr wrap="square" rtlCol="0">
            <a:spAutoFit/>
          </a:bodyPr>
          <a:lstStyle/>
          <a:p>
            <a:r>
              <a:rPr lang="en-US" dirty="0" smtClean="0"/>
              <a:t>BUT</a:t>
            </a:r>
          </a:p>
          <a:p>
            <a:r>
              <a:rPr lang="en-US" dirty="0" smtClean="0"/>
              <a:t>-only max temp hottest month</a:t>
            </a:r>
          </a:p>
          <a:p>
            <a:r>
              <a:rPr lang="en-US" dirty="0" smtClean="0"/>
              <a:t>-deviation</a:t>
            </a:r>
          </a:p>
          <a:p>
            <a:r>
              <a:rPr lang="en-US" dirty="0" smtClean="0"/>
              <a:t>-distribution</a:t>
            </a:r>
          </a:p>
        </p:txBody>
      </p:sp>
      <p:sp>
        <p:nvSpPr>
          <p:cNvPr id="10" name="Rettangolo arrotondato 9"/>
          <p:cNvSpPr/>
          <p:nvPr/>
        </p:nvSpPr>
        <p:spPr>
          <a:xfrm>
            <a:off x="1295400" y="3429000"/>
            <a:ext cx="2514600" cy="2667000"/>
          </a:xfrm>
          <a:prstGeom prst="roundRect">
            <a:avLst>
              <a:gd name="adj" fmla="val 23224"/>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poor determinants</a:t>
            </a:r>
          </a:p>
          <a:p>
            <a:pPr algn="ctr"/>
            <a:endParaRPr lang="en-US" dirty="0" smtClean="0"/>
          </a:p>
          <a:p>
            <a:pPr algn="ctr"/>
            <a:r>
              <a:rPr lang="en-US" dirty="0" smtClean="0"/>
              <a:t>for</a:t>
            </a:r>
          </a:p>
          <a:p>
            <a:pPr algn="ctr"/>
            <a:r>
              <a:rPr lang="en-US" dirty="0" smtClean="0"/>
              <a:t>-specialists animals</a:t>
            </a:r>
          </a:p>
          <a:p>
            <a:pPr algn="ctr"/>
            <a:r>
              <a:rPr lang="en-US" dirty="0" smtClean="0"/>
              <a:t>-buffering habitats</a:t>
            </a:r>
          </a:p>
          <a:p>
            <a:pPr algn="ctr"/>
            <a:r>
              <a:rPr lang="en-US" dirty="0" smtClean="0"/>
              <a:t>-animals that have</a:t>
            </a:r>
          </a:p>
          <a:p>
            <a:pPr algn="ctr"/>
            <a:r>
              <a:rPr lang="en-US" dirty="0" smtClean="0"/>
              <a:t>certain hours of activity</a:t>
            </a:r>
            <a:endParaRPr lang="en-US" dirty="0"/>
          </a:p>
        </p:txBody>
      </p:sp>
      <p:sp>
        <p:nvSpPr>
          <p:cNvPr id="11" name="Rettangolo arrotondato 10"/>
          <p:cNvSpPr/>
          <p:nvPr/>
        </p:nvSpPr>
        <p:spPr>
          <a:xfrm>
            <a:off x="5105400" y="1143000"/>
            <a:ext cx="1295400" cy="838200"/>
          </a:xfrm>
          <a:prstGeom prst="roundRect">
            <a:avLst>
              <a:gd name="adj" fmla="val 23224"/>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Micro</a:t>
            </a:r>
          </a:p>
          <a:p>
            <a:pPr algn="ctr"/>
            <a:r>
              <a:rPr lang="en-US" dirty="0" smtClean="0"/>
              <a:t>SCALE</a:t>
            </a:r>
          </a:p>
        </p:txBody>
      </p:sp>
      <p:sp>
        <p:nvSpPr>
          <p:cNvPr id="13" name="Rettangolo arrotondato 12"/>
          <p:cNvSpPr/>
          <p:nvPr/>
        </p:nvSpPr>
        <p:spPr>
          <a:xfrm>
            <a:off x="5029200" y="3429000"/>
            <a:ext cx="2514600" cy="2667000"/>
          </a:xfrm>
          <a:prstGeom prst="roundRect">
            <a:avLst>
              <a:gd name="adj" fmla="val 23224"/>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especially for</a:t>
            </a:r>
          </a:p>
          <a:p>
            <a:pPr algn="ctr"/>
            <a:r>
              <a:rPr lang="en-US" dirty="0" smtClean="0"/>
              <a:t>small </a:t>
            </a:r>
            <a:r>
              <a:rPr lang="en-US" dirty="0" err="1" smtClean="0"/>
              <a:t>ectothermic</a:t>
            </a:r>
            <a:r>
              <a:rPr lang="en-US" dirty="0" smtClean="0"/>
              <a:t> species</a:t>
            </a:r>
          </a:p>
          <a:p>
            <a:pPr algn="ctr"/>
            <a:endParaRPr lang="en-US" dirty="0" smtClean="0"/>
          </a:p>
          <a:p>
            <a:pPr algn="ctr"/>
            <a:r>
              <a:rPr lang="en-US" dirty="0" smtClean="0"/>
              <a:t>Need to:</a:t>
            </a:r>
          </a:p>
          <a:p>
            <a:pPr algn="ctr"/>
            <a:r>
              <a:rPr lang="en-US" dirty="0" smtClean="0"/>
              <a:t>-know life history</a:t>
            </a:r>
          </a:p>
          <a:p>
            <a:pPr algn="ctr"/>
            <a:r>
              <a:rPr lang="en-US" dirty="0" smtClean="0"/>
              <a:t>-</a:t>
            </a:r>
            <a:r>
              <a:rPr lang="en-US" dirty="0" err="1" smtClean="0"/>
              <a:t>microenvironmental</a:t>
            </a:r>
            <a:endParaRPr lang="en-US" dirty="0" smtClean="0"/>
          </a:p>
          <a:p>
            <a:pPr algn="ctr"/>
            <a:r>
              <a:rPr lang="en-US" dirty="0" smtClean="0"/>
              <a:t>database</a:t>
            </a:r>
          </a:p>
        </p:txBody>
      </p:sp>
      <p:cxnSp>
        <p:nvCxnSpPr>
          <p:cNvPr id="14" name="Connettore 2 13"/>
          <p:cNvCxnSpPr>
            <a:stCxn id="5" idx="4"/>
            <a:endCxn id="4" idx="0"/>
          </p:cNvCxnSpPr>
          <p:nvPr/>
        </p:nvCxnSpPr>
        <p:spPr>
          <a:xfrm>
            <a:off x="4381500" y="1524000"/>
            <a:ext cx="38100" cy="1066800"/>
          </a:xfrm>
          <a:prstGeom prst="straightConnector1">
            <a:avLst/>
          </a:prstGeom>
          <a:ln w="28575" cap="flat">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3810000" y="1752600"/>
            <a:ext cx="1229696" cy="369332"/>
          </a:xfrm>
          <a:prstGeom prst="rect">
            <a:avLst/>
          </a:prstGeom>
          <a:noFill/>
        </p:spPr>
        <p:txBody>
          <a:bodyPr wrap="none" rtlCol="0">
            <a:spAutoFit/>
          </a:bodyPr>
          <a:lstStyle/>
          <a:p>
            <a:r>
              <a:rPr lang="en-US" dirty="0" smtClean="0"/>
              <a:t>can predict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animBg="1"/>
      <p:bldP spid="11" grpId="0" animBg="1"/>
      <p:bldP spid="13"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US" dirty="0"/>
          </a:p>
        </p:txBody>
      </p:sp>
      <p:sp>
        <p:nvSpPr>
          <p:cNvPr id="3" name="Segnaposto contenuto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584448" y="2590800"/>
            <a:ext cx="1676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Tb</a:t>
            </a:r>
          </a:p>
          <a:p>
            <a:pPr algn="ctr"/>
            <a:r>
              <a:rPr lang="en-US" b="1" dirty="0" smtClean="0"/>
              <a:t>BODY</a:t>
            </a:r>
            <a:br>
              <a:rPr lang="en-US" b="1" dirty="0" smtClean="0"/>
            </a:br>
            <a:r>
              <a:rPr lang="en-US" b="1" dirty="0" smtClean="0"/>
              <a:t>TEMPERATURE</a:t>
            </a:r>
            <a:endParaRPr lang="en-US" b="1" dirty="0"/>
          </a:p>
        </p:txBody>
      </p:sp>
      <p:sp>
        <p:nvSpPr>
          <p:cNvPr id="5" name="Rettangolo 4"/>
          <p:cNvSpPr/>
          <p:nvPr/>
        </p:nvSpPr>
        <p:spPr>
          <a:xfrm>
            <a:off x="914400" y="3810000"/>
            <a:ext cx="1447800" cy="45720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ALTITUDE</a:t>
            </a:r>
          </a:p>
        </p:txBody>
      </p:sp>
      <p:sp>
        <p:nvSpPr>
          <p:cNvPr id="8" name="Rettangolo 7"/>
          <p:cNvSpPr/>
          <p:nvPr/>
        </p:nvSpPr>
        <p:spPr>
          <a:xfrm>
            <a:off x="914400" y="4495800"/>
            <a:ext cx="1447800" cy="45720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ECOREGIONS</a:t>
            </a:r>
          </a:p>
        </p:txBody>
      </p:sp>
      <p:sp>
        <p:nvSpPr>
          <p:cNvPr id="9" name="Rettangolo 8"/>
          <p:cNvSpPr/>
          <p:nvPr/>
        </p:nvSpPr>
        <p:spPr>
          <a:xfrm>
            <a:off x="914400" y="5181600"/>
            <a:ext cx="1752600" cy="60960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Intra- and inter-</a:t>
            </a:r>
          </a:p>
          <a:p>
            <a:pPr algn="ctr"/>
            <a:r>
              <a:rPr lang="en-US" b="1" dirty="0" smtClean="0"/>
              <a:t>population</a:t>
            </a:r>
          </a:p>
        </p:txBody>
      </p:sp>
      <p:sp>
        <p:nvSpPr>
          <p:cNvPr id="10" name="CasellaDiTesto 9"/>
          <p:cNvSpPr txBox="1"/>
          <p:nvPr/>
        </p:nvSpPr>
        <p:spPr>
          <a:xfrm>
            <a:off x="5257800" y="2667000"/>
            <a:ext cx="3306483" cy="923330"/>
          </a:xfrm>
          <a:prstGeom prst="rect">
            <a:avLst/>
          </a:prstGeom>
          <a:noFill/>
        </p:spPr>
        <p:txBody>
          <a:bodyPr wrap="none" rtlCol="0">
            <a:spAutoFit/>
          </a:bodyPr>
          <a:lstStyle/>
          <a:p>
            <a:r>
              <a:rPr lang="en-US" dirty="0" smtClean="0"/>
              <a:t>-Means </a:t>
            </a:r>
            <a:r>
              <a:rPr lang="en-US" dirty="0" smtClean="0"/>
              <a:t>and variations</a:t>
            </a:r>
          </a:p>
          <a:p>
            <a:r>
              <a:rPr lang="en-US" dirty="0" smtClean="0"/>
              <a:t>-Different </a:t>
            </a:r>
            <a:r>
              <a:rPr lang="en-US" dirty="0" smtClean="0"/>
              <a:t>species and population</a:t>
            </a:r>
          </a:p>
          <a:p>
            <a:pPr algn="ctr"/>
            <a:r>
              <a:rPr lang="en-US" dirty="0" smtClean="0"/>
              <a:t>of desert anurans</a:t>
            </a:r>
          </a:p>
        </p:txBody>
      </p:sp>
      <p:sp>
        <p:nvSpPr>
          <p:cNvPr id="13" name="Ovale 12"/>
          <p:cNvSpPr/>
          <p:nvPr/>
        </p:nvSpPr>
        <p:spPr>
          <a:xfrm>
            <a:off x="3276600" y="228600"/>
            <a:ext cx="2362200" cy="1143000"/>
          </a:xfrm>
          <a:prstGeom prst="ellipse">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Environmental</a:t>
            </a:r>
          </a:p>
          <a:p>
            <a:pPr algn="ctr"/>
            <a:r>
              <a:rPr lang="en-US" b="1" dirty="0" smtClean="0"/>
              <a:t>DATA</a:t>
            </a:r>
            <a:endParaRPr lang="en-US" b="1" dirty="0"/>
          </a:p>
        </p:txBody>
      </p:sp>
      <p:sp>
        <p:nvSpPr>
          <p:cNvPr id="14" name="Rettangolo arrotondato 13"/>
          <p:cNvSpPr/>
          <p:nvPr/>
        </p:nvSpPr>
        <p:spPr>
          <a:xfrm>
            <a:off x="2286000" y="1143000"/>
            <a:ext cx="1524000" cy="609600"/>
          </a:xfrm>
          <a:prstGeom prst="roundRect">
            <a:avLst>
              <a:gd name="adj" fmla="val 23224"/>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WORLDCLIM</a:t>
            </a:r>
            <a:endParaRPr lang="en-US" dirty="0"/>
          </a:p>
        </p:txBody>
      </p:sp>
      <p:sp>
        <p:nvSpPr>
          <p:cNvPr id="15" name="Rettangolo arrotondato 14"/>
          <p:cNvSpPr/>
          <p:nvPr/>
        </p:nvSpPr>
        <p:spPr>
          <a:xfrm>
            <a:off x="5105400" y="1143000"/>
            <a:ext cx="1295400" cy="838200"/>
          </a:xfrm>
          <a:prstGeom prst="roundRect">
            <a:avLst>
              <a:gd name="adj" fmla="val 23224"/>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Micro</a:t>
            </a:r>
          </a:p>
          <a:p>
            <a:pPr algn="ctr"/>
            <a:r>
              <a:rPr lang="en-US" dirty="0" smtClean="0"/>
              <a:t>SCALE</a:t>
            </a:r>
          </a:p>
        </p:txBody>
      </p:sp>
      <p:sp>
        <p:nvSpPr>
          <p:cNvPr id="16" name="CasellaDiTesto 15"/>
          <p:cNvSpPr txBox="1"/>
          <p:nvPr/>
        </p:nvSpPr>
        <p:spPr>
          <a:xfrm>
            <a:off x="4038600" y="1752600"/>
            <a:ext cx="867802" cy="369332"/>
          </a:xfrm>
          <a:prstGeom prst="rect">
            <a:avLst/>
          </a:prstGeom>
          <a:noFill/>
        </p:spPr>
        <p:txBody>
          <a:bodyPr wrap="none" rtlCol="0">
            <a:spAutoFit/>
          </a:bodyPr>
          <a:lstStyle/>
          <a:p>
            <a:r>
              <a:rPr lang="en-US" dirty="0" smtClean="0"/>
              <a:t>to infer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1"/>
      <p:bldP spid="13" grpId="0" animBg="1"/>
      <p:bldP spid="14" grpId="0" animBg="1"/>
      <p:bldP spid="15" grpId="0" animBg="1"/>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57200"/>
            <a:ext cx="3505200" cy="1447800"/>
          </a:xfrm>
        </p:spPr>
        <p:txBody>
          <a:bodyPr>
            <a:noAutofit/>
          </a:bodyPr>
          <a:lstStyle/>
          <a:p>
            <a:pPr algn="l"/>
            <a:r>
              <a:rPr lang="en-US" sz="6000" dirty="0">
                <a:solidFill>
                  <a:srgbClr val="C00000"/>
                </a:solidFill>
              </a:rPr>
              <a:t>Study </a:t>
            </a:r>
            <a:r>
              <a:rPr lang="en-US" sz="6000" dirty="0" smtClean="0">
                <a:solidFill>
                  <a:srgbClr val="C00000"/>
                </a:solidFill>
              </a:rPr>
              <a:t/>
            </a:r>
            <a:br>
              <a:rPr lang="en-US" sz="6000" dirty="0" smtClean="0">
                <a:solidFill>
                  <a:srgbClr val="C00000"/>
                </a:solidFill>
              </a:rPr>
            </a:br>
            <a:r>
              <a:rPr lang="en-US" sz="6000" dirty="0" smtClean="0">
                <a:solidFill>
                  <a:srgbClr val="C00000"/>
                </a:solidFill>
              </a:rPr>
              <a:t>sites…</a:t>
            </a:r>
            <a:endParaRPr lang="en-US" sz="6000" dirty="0">
              <a:solidFill>
                <a:srgbClr val="C00000"/>
              </a:solidFill>
            </a:endParaRPr>
          </a:p>
        </p:txBody>
      </p:sp>
      <p:pic>
        <p:nvPicPr>
          <p:cNvPr id="4" name="Immagine 3" descr="1-s2.0-S0306456519302724-gr1_lrg.jpg"/>
          <p:cNvPicPr>
            <a:picLocks noChangeAspect="1"/>
          </p:cNvPicPr>
          <p:nvPr/>
        </p:nvPicPr>
        <p:blipFill>
          <a:blip r:embed="rId2" cstate="print">
            <a:lum bright="49000" contrast="-59000"/>
          </a:blip>
          <a:stretch>
            <a:fillRect/>
          </a:stretch>
        </p:blipFill>
        <p:spPr>
          <a:xfrm>
            <a:off x="4114800" y="304800"/>
            <a:ext cx="4653398" cy="6248400"/>
          </a:xfrm>
          <a:prstGeom prst="rect">
            <a:avLst/>
          </a:prstGeom>
        </p:spPr>
      </p:pic>
      <p:sp>
        <p:nvSpPr>
          <p:cNvPr id="5" name="Segnaposto contenuto 2"/>
          <p:cNvSpPr>
            <a:spLocks noGrp="1"/>
          </p:cNvSpPr>
          <p:nvPr>
            <p:ph idx="1"/>
          </p:nvPr>
        </p:nvSpPr>
        <p:spPr>
          <a:xfrm>
            <a:off x="457200" y="2133600"/>
            <a:ext cx="3733800" cy="4419600"/>
          </a:xfrm>
        </p:spPr>
        <p:txBody>
          <a:bodyPr>
            <a:normAutofit fontScale="55000" lnSpcReduction="20000"/>
          </a:bodyPr>
          <a:lstStyle/>
          <a:p>
            <a:pPr>
              <a:buNone/>
            </a:pPr>
            <a:r>
              <a:rPr lang="en-US" sz="3600" dirty="0" smtClean="0"/>
              <a:t>The arid region of central-western  Argentina is characterized by </a:t>
            </a:r>
            <a:r>
              <a:rPr lang="en-US" sz="3600" b="1" dirty="0" smtClean="0"/>
              <a:t>four arid </a:t>
            </a:r>
            <a:r>
              <a:rPr lang="en-US" sz="3600" b="1" dirty="0" err="1" smtClean="0"/>
              <a:t>ecoregions</a:t>
            </a:r>
            <a:endParaRPr lang="en-US" sz="3600" b="1" dirty="0" smtClean="0"/>
          </a:p>
          <a:p>
            <a:pPr>
              <a:buNone/>
            </a:pPr>
            <a:endParaRPr lang="en-US" sz="1800" dirty="0" smtClean="0"/>
          </a:p>
          <a:p>
            <a:r>
              <a:rPr lang="en-US" sz="4400" dirty="0" smtClean="0"/>
              <a:t>A- Alto </a:t>
            </a:r>
            <a:r>
              <a:rPr lang="en-US" sz="4400" dirty="0" err="1" smtClean="0"/>
              <a:t>Andina</a:t>
            </a:r>
            <a:r>
              <a:rPr lang="en-US" sz="4400" dirty="0" smtClean="0"/>
              <a:t> (AA)</a:t>
            </a:r>
          </a:p>
          <a:p>
            <a:endParaRPr lang="en-US" sz="4400" dirty="0" smtClean="0"/>
          </a:p>
          <a:p>
            <a:r>
              <a:rPr lang="en-US" sz="4400" dirty="0" smtClean="0"/>
              <a:t>B- Monte de Sierras and </a:t>
            </a:r>
            <a:r>
              <a:rPr lang="en-US" sz="4400" dirty="0" err="1" smtClean="0"/>
              <a:t>Bolsones</a:t>
            </a:r>
            <a:r>
              <a:rPr lang="en-US" sz="4400" dirty="0" smtClean="0"/>
              <a:t> (MSB)</a:t>
            </a:r>
            <a:br>
              <a:rPr lang="en-US" sz="4400" dirty="0" smtClean="0"/>
            </a:br>
            <a:endParaRPr lang="en-US" sz="4400" dirty="0" smtClean="0"/>
          </a:p>
          <a:p>
            <a:r>
              <a:rPr lang="en-US" sz="4400" dirty="0" smtClean="0"/>
              <a:t>C- Monte de</a:t>
            </a:r>
            <a:br>
              <a:rPr lang="en-US" sz="4400" dirty="0" smtClean="0"/>
            </a:br>
            <a:r>
              <a:rPr lang="en-US" sz="4400" dirty="0" err="1" smtClean="0"/>
              <a:t>Llanuras</a:t>
            </a:r>
            <a:r>
              <a:rPr lang="en-US" sz="4400" dirty="0" smtClean="0"/>
              <a:t> and </a:t>
            </a:r>
            <a:r>
              <a:rPr lang="en-US" sz="4400" dirty="0" err="1" smtClean="0"/>
              <a:t>Mesetas</a:t>
            </a:r>
            <a:r>
              <a:rPr lang="en-US" sz="4400" dirty="0" smtClean="0"/>
              <a:t> (MLLM)</a:t>
            </a:r>
          </a:p>
          <a:p>
            <a:endParaRPr lang="en-US" sz="4400" dirty="0" smtClean="0"/>
          </a:p>
          <a:p>
            <a:r>
              <a:rPr lang="en-US" sz="4400" dirty="0" smtClean="0"/>
              <a:t>D- Chaco </a:t>
            </a:r>
            <a:r>
              <a:rPr lang="en-US" sz="4400" dirty="0" err="1" smtClean="0"/>
              <a:t>Árido</a:t>
            </a:r>
            <a:endParaRPr lang="en-US" sz="4400" dirty="0" smtClean="0"/>
          </a:p>
          <a:p>
            <a:endParaRPr lang="en-US" dirty="0"/>
          </a:p>
        </p:txBody>
      </p:sp>
      <p:pic>
        <p:nvPicPr>
          <p:cNvPr id="7" name="Immagine 6" descr="ecor.jpg"/>
          <p:cNvPicPr>
            <a:picLocks noChangeAspect="1"/>
          </p:cNvPicPr>
          <p:nvPr/>
        </p:nvPicPr>
        <p:blipFill>
          <a:blip r:embed="rId3" cstate="print"/>
          <a:stretch>
            <a:fillRect/>
          </a:stretch>
        </p:blipFill>
        <p:spPr>
          <a:xfrm>
            <a:off x="4114800" y="304799"/>
            <a:ext cx="4648200" cy="2766361"/>
          </a:xfrm>
          <a:prstGeom prst="rect">
            <a:avLst/>
          </a:prstGeom>
        </p:spPr>
      </p:pic>
      <p:pic>
        <p:nvPicPr>
          <p:cNvPr id="8" name="Immagine 7" descr="A.jpg"/>
          <p:cNvPicPr>
            <a:picLocks noChangeAspect="1"/>
          </p:cNvPicPr>
          <p:nvPr/>
        </p:nvPicPr>
        <p:blipFill>
          <a:blip r:embed="rId4" cstate="print"/>
          <a:stretch>
            <a:fillRect/>
          </a:stretch>
        </p:blipFill>
        <p:spPr>
          <a:xfrm>
            <a:off x="4114800" y="3047999"/>
            <a:ext cx="2362200" cy="1665910"/>
          </a:xfrm>
          <a:prstGeom prst="rect">
            <a:avLst/>
          </a:prstGeom>
        </p:spPr>
      </p:pic>
      <p:pic>
        <p:nvPicPr>
          <p:cNvPr id="9" name="Immagine 8" descr="B.jpg"/>
          <p:cNvPicPr>
            <a:picLocks noChangeAspect="1"/>
          </p:cNvPicPr>
          <p:nvPr/>
        </p:nvPicPr>
        <p:blipFill>
          <a:blip r:embed="rId5" cstate="print"/>
          <a:stretch>
            <a:fillRect/>
          </a:stretch>
        </p:blipFill>
        <p:spPr>
          <a:xfrm>
            <a:off x="4114800" y="4724399"/>
            <a:ext cx="2362200" cy="1860405"/>
          </a:xfrm>
          <a:prstGeom prst="rect">
            <a:avLst/>
          </a:prstGeom>
        </p:spPr>
      </p:pic>
      <p:pic>
        <p:nvPicPr>
          <p:cNvPr id="10" name="Immagine 9" descr="C.jpg"/>
          <p:cNvPicPr>
            <a:picLocks noChangeAspect="1"/>
          </p:cNvPicPr>
          <p:nvPr/>
        </p:nvPicPr>
        <p:blipFill>
          <a:blip r:embed="rId6" cstate="print"/>
          <a:stretch>
            <a:fillRect/>
          </a:stretch>
        </p:blipFill>
        <p:spPr>
          <a:xfrm>
            <a:off x="6477000" y="3048000"/>
            <a:ext cx="2286000" cy="1609969"/>
          </a:xfrm>
          <a:prstGeom prst="rect">
            <a:avLst/>
          </a:prstGeom>
        </p:spPr>
      </p:pic>
      <p:pic>
        <p:nvPicPr>
          <p:cNvPr id="11" name="Immagine 10" descr="D.jpg"/>
          <p:cNvPicPr>
            <a:picLocks noChangeAspect="1"/>
          </p:cNvPicPr>
          <p:nvPr/>
        </p:nvPicPr>
        <p:blipFill>
          <a:blip r:embed="rId7" cstate="print"/>
          <a:stretch>
            <a:fillRect/>
          </a:stretch>
        </p:blipFill>
        <p:spPr>
          <a:xfrm>
            <a:off x="6477000" y="4648200"/>
            <a:ext cx="2286000" cy="19288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5410200" y="228600"/>
            <a:ext cx="3352800" cy="1524000"/>
          </a:xfrm>
          <a:prstGeom prst="rect">
            <a:avLst/>
          </a:prstGeom>
        </p:spPr>
        <p:txBody>
          <a:bodyPr vert="horz" lIns="91440" tIns="45720" rIns="91440" bIns="45720" rtlCol="0" anchor="ctr">
            <a:noAutofit/>
          </a:bodyPr>
          <a:lstStyle/>
          <a:p>
            <a:pPr lvl="0" algn="r">
              <a:spcBef>
                <a:spcPct val="0"/>
              </a:spcBef>
            </a:pPr>
            <a:r>
              <a:rPr lang="en-US" sz="6000" dirty="0" smtClean="0">
                <a:solidFill>
                  <a:srgbClr val="C00000"/>
                </a:solidFill>
              </a:rPr>
              <a:t>…and species</a:t>
            </a:r>
            <a:endParaRPr kumimoji="0" lang="en-US" sz="6000" b="0" i="0" u="none" strike="noStrike" kern="1200" cap="none" spc="0" normalizeH="0" baseline="0" noProof="0" dirty="0" smtClean="0">
              <a:ln>
                <a:noFill/>
              </a:ln>
              <a:solidFill>
                <a:srgbClr val="C00000"/>
              </a:solidFill>
              <a:effectLst/>
              <a:uLnTx/>
              <a:uFillTx/>
              <a:latin typeface="+mj-lt"/>
              <a:ea typeface="+mj-ea"/>
              <a:cs typeface="+mj-cs"/>
            </a:endParaRPr>
          </a:p>
        </p:txBody>
      </p:sp>
      <p:pic>
        <p:nvPicPr>
          <p:cNvPr id="6" name="Immagine 5" descr="1-s2.0-S0306456519302724-gr2_lrg.jpg"/>
          <p:cNvPicPr>
            <a:picLocks noChangeAspect="1"/>
          </p:cNvPicPr>
          <p:nvPr/>
        </p:nvPicPr>
        <p:blipFill>
          <a:blip r:embed="rId2" cstate="print">
            <a:lum/>
          </a:blip>
          <a:stretch>
            <a:fillRect/>
          </a:stretch>
        </p:blipFill>
        <p:spPr>
          <a:xfrm>
            <a:off x="381000" y="245669"/>
            <a:ext cx="4334256" cy="6307531"/>
          </a:xfrm>
          <a:prstGeom prst="rect">
            <a:avLst/>
          </a:prstGeom>
        </p:spPr>
      </p:pic>
      <p:sp>
        <p:nvSpPr>
          <p:cNvPr id="7" name="Segnaposto contenuto 2"/>
          <p:cNvSpPr>
            <a:spLocks noGrp="1"/>
          </p:cNvSpPr>
          <p:nvPr>
            <p:ph idx="1"/>
          </p:nvPr>
        </p:nvSpPr>
        <p:spPr>
          <a:xfrm>
            <a:off x="4724400" y="1905000"/>
            <a:ext cx="3124200" cy="4724400"/>
          </a:xfrm>
        </p:spPr>
        <p:txBody>
          <a:bodyPr>
            <a:normAutofit fontScale="55000" lnSpcReduction="20000"/>
          </a:bodyPr>
          <a:lstStyle/>
          <a:p>
            <a:pPr>
              <a:buNone/>
            </a:pPr>
            <a:r>
              <a:rPr lang="en-US" dirty="0" smtClean="0"/>
              <a:t>8 species and 29 populations:</a:t>
            </a:r>
          </a:p>
          <a:p>
            <a:pPr>
              <a:buNone/>
            </a:pPr>
            <a:endParaRPr lang="en-US" dirty="0" smtClean="0"/>
          </a:p>
          <a:p>
            <a:pPr>
              <a:buNone/>
            </a:pPr>
            <a:r>
              <a:rPr lang="en-US" dirty="0" smtClean="0"/>
              <a:t>A- </a:t>
            </a:r>
            <a:r>
              <a:rPr lang="en-US" dirty="0" err="1" smtClean="0"/>
              <a:t>Rhinella</a:t>
            </a:r>
            <a:r>
              <a:rPr lang="en-US" dirty="0" smtClean="0"/>
              <a:t> </a:t>
            </a:r>
            <a:r>
              <a:rPr lang="en-US" dirty="0" err="1" smtClean="0"/>
              <a:t>spinulosa</a:t>
            </a:r>
            <a:endParaRPr lang="en-US" dirty="0" smtClean="0"/>
          </a:p>
          <a:p>
            <a:pPr>
              <a:buNone/>
            </a:pPr>
            <a:endParaRPr lang="en-US" dirty="0" smtClean="0"/>
          </a:p>
          <a:p>
            <a:pPr>
              <a:buNone/>
            </a:pPr>
            <a:r>
              <a:rPr lang="en-US" dirty="0" smtClean="0"/>
              <a:t>B- </a:t>
            </a:r>
            <a:r>
              <a:rPr lang="en-US" dirty="0" err="1" smtClean="0"/>
              <a:t>Rhinella</a:t>
            </a:r>
            <a:r>
              <a:rPr lang="en-US" dirty="0" smtClean="0"/>
              <a:t> </a:t>
            </a:r>
            <a:r>
              <a:rPr lang="en-US" dirty="0" err="1" smtClean="0"/>
              <a:t>arenarum</a:t>
            </a:r>
            <a:endParaRPr lang="en-US" dirty="0" smtClean="0"/>
          </a:p>
          <a:p>
            <a:endParaRPr lang="en-US" dirty="0" smtClean="0"/>
          </a:p>
          <a:p>
            <a:pPr>
              <a:buNone/>
            </a:pPr>
            <a:r>
              <a:rPr lang="en-US" dirty="0" smtClean="0"/>
              <a:t>C- </a:t>
            </a:r>
            <a:r>
              <a:rPr lang="en-US" dirty="0" err="1" smtClean="0"/>
              <a:t>Chacophrys</a:t>
            </a:r>
            <a:r>
              <a:rPr lang="en-US" dirty="0" smtClean="0"/>
              <a:t> </a:t>
            </a:r>
            <a:r>
              <a:rPr lang="en-US" dirty="0" err="1" smtClean="0"/>
              <a:t>pierotii</a:t>
            </a:r>
            <a:endParaRPr lang="en-US" dirty="0" smtClean="0"/>
          </a:p>
          <a:p>
            <a:endParaRPr lang="en-US" dirty="0" smtClean="0"/>
          </a:p>
          <a:p>
            <a:pPr>
              <a:buNone/>
            </a:pPr>
            <a:r>
              <a:rPr lang="en-US" dirty="0" smtClean="0"/>
              <a:t>D- </a:t>
            </a:r>
            <a:r>
              <a:rPr lang="en-US" dirty="0" err="1" smtClean="0"/>
              <a:t>Odontophrynus</a:t>
            </a:r>
            <a:r>
              <a:rPr lang="en-US" dirty="0" smtClean="0"/>
              <a:t> </a:t>
            </a:r>
            <a:r>
              <a:rPr lang="en-US" dirty="0" err="1" smtClean="0"/>
              <a:t>barrioi</a:t>
            </a:r>
            <a:endParaRPr lang="en-US" dirty="0" smtClean="0"/>
          </a:p>
          <a:p>
            <a:endParaRPr lang="en-US" dirty="0" smtClean="0"/>
          </a:p>
          <a:p>
            <a:pPr>
              <a:buNone/>
            </a:pPr>
            <a:r>
              <a:rPr lang="en-US" dirty="0" smtClean="0"/>
              <a:t>E- </a:t>
            </a:r>
            <a:r>
              <a:rPr lang="en-US" dirty="0" err="1" smtClean="0"/>
              <a:t>Pleurodema</a:t>
            </a:r>
            <a:r>
              <a:rPr lang="en-US" dirty="0" smtClean="0"/>
              <a:t> </a:t>
            </a:r>
            <a:r>
              <a:rPr lang="en-US" dirty="0" err="1" smtClean="0"/>
              <a:t>nebulosum</a:t>
            </a:r>
            <a:endParaRPr lang="en-US" dirty="0" smtClean="0"/>
          </a:p>
          <a:p>
            <a:endParaRPr lang="en-US" dirty="0" smtClean="0"/>
          </a:p>
          <a:p>
            <a:pPr>
              <a:buNone/>
            </a:pPr>
            <a:r>
              <a:rPr lang="en-US" dirty="0" smtClean="0"/>
              <a:t>F- </a:t>
            </a:r>
            <a:r>
              <a:rPr lang="en-US" dirty="0" err="1" smtClean="0"/>
              <a:t>Pleurodema</a:t>
            </a:r>
            <a:r>
              <a:rPr lang="en-US" dirty="0" smtClean="0"/>
              <a:t> </a:t>
            </a:r>
            <a:r>
              <a:rPr lang="en-US" dirty="0" err="1" smtClean="0"/>
              <a:t>tucumanum</a:t>
            </a:r>
            <a:endParaRPr lang="en-US" dirty="0" smtClean="0"/>
          </a:p>
          <a:p>
            <a:endParaRPr lang="en-US" dirty="0" smtClean="0"/>
          </a:p>
          <a:p>
            <a:pPr>
              <a:buNone/>
            </a:pPr>
            <a:r>
              <a:rPr lang="en-US" dirty="0" smtClean="0"/>
              <a:t>G- </a:t>
            </a:r>
            <a:r>
              <a:rPr lang="en-US" dirty="0" err="1" smtClean="0"/>
              <a:t>Leptodactylus</a:t>
            </a:r>
            <a:r>
              <a:rPr lang="en-US" dirty="0" smtClean="0"/>
              <a:t> </a:t>
            </a:r>
            <a:r>
              <a:rPr lang="en-US" dirty="0" err="1" smtClean="0"/>
              <a:t>latrans</a:t>
            </a:r>
            <a:endParaRPr lang="en-US" dirty="0" smtClean="0"/>
          </a:p>
          <a:p>
            <a:endParaRPr lang="en-US" dirty="0" smtClean="0"/>
          </a:p>
          <a:p>
            <a:pPr>
              <a:buNone/>
            </a:pPr>
            <a:r>
              <a:rPr lang="en-US" dirty="0" smtClean="0"/>
              <a:t>H- </a:t>
            </a:r>
            <a:r>
              <a:rPr lang="en-US" dirty="0" err="1" smtClean="0"/>
              <a:t>Leptodactylus</a:t>
            </a:r>
            <a:r>
              <a:rPr lang="en-US" dirty="0" smtClean="0"/>
              <a:t> </a:t>
            </a:r>
            <a:r>
              <a:rPr lang="en-US" dirty="0" err="1" smtClean="0"/>
              <a:t>bufonius</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tab finale.png"/>
          <p:cNvPicPr>
            <a:picLocks noChangeAspect="1"/>
          </p:cNvPicPr>
          <p:nvPr/>
        </p:nvPicPr>
        <p:blipFill>
          <a:blip r:embed="rId2" cstate="print"/>
          <a:stretch>
            <a:fillRect/>
          </a:stretch>
        </p:blipFill>
        <p:spPr>
          <a:xfrm>
            <a:off x="0" y="457200"/>
            <a:ext cx="9144000" cy="589788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457200" y="914400"/>
            <a:ext cx="8229600" cy="762000"/>
          </a:xfrm>
          <a:prstGeom prst="rect">
            <a:avLst/>
          </a:prstGeom>
        </p:spPr>
        <p:txBody>
          <a:bodyPr vert="horz" lIns="91440" tIns="45720" rIns="91440" bIns="45720" rtlCol="0" anchor="ctr">
            <a:normAutofit fontScale="97500"/>
          </a:bodyPr>
          <a:lstStyle/>
          <a:p>
            <a:pPr lvl="0" algn="ctr">
              <a:spcBef>
                <a:spcPct val="0"/>
              </a:spcBef>
            </a:pPr>
            <a:r>
              <a:rPr lang="en-US" sz="4000" b="1" dirty="0" smtClean="0">
                <a:solidFill>
                  <a:srgbClr val="C00000"/>
                </a:solidFill>
              </a:rPr>
              <a:t>Measures of active body temperature</a:t>
            </a:r>
            <a:endParaRPr kumimoji="0" lang="en-US" sz="4000" b="1"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4" name="Segnaposto contenuto 2"/>
          <p:cNvSpPr>
            <a:spLocks noGrp="1"/>
          </p:cNvSpPr>
          <p:nvPr>
            <p:ph idx="1"/>
          </p:nvPr>
        </p:nvSpPr>
        <p:spPr>
          <a:xfrm>
            <a:off x="457200" y="457201"/>
            <a:ext cx="8229600" cy="609599"/>
          </a:xfrm>
        </p:spPr>
        <p:txBody>
          <a:bodyPr>
            <a:noAutofit/>
          </a:bodyPr>
          <a:lstStyle/>
          <a:p>
            <a:r>
              <a:rPr lang="en-US" sz="2600" dirty="0" smtClean="0"/>
              <a:t>Literature + new data (29 populations of desert anurans)</a:t>
            </a:r>
            <a:endParaRPr lang="en-US" sz="2600" dirty="0"/>
          </a:p>
        </p:txBody>
      </p:sp>
      <p:sp>
        <p:nvSpPr>
          <p:cNvPr id="6" name="Segnaposto contenuto 2"/>
          <p:cNvSpPr txBox="1">
            <a:spLocks/>
          </p:cNvSpPr>
          <p:nvPr/>
        </p:nvSpPr>
        <p:spPr>
          <a:xfrm>
            <a:off x="457200" y="1676400"/>
            <a:ext cx="7543800" cy="4953000"/>
          </a:xfrm>
          <a:prstGeom prst="rect">
            <a:avLst/>
          </a:prstGeom>
        </p:spPr>
        <p:txBody>
          <a:bodyPr vert="horz" lIns="91440" tIns="45720" rIns="91440" bIns="45720" rtlCol="0">
            <a:normAutofit fontScale="77500" lnSpcReduction="20000"/>
          </a:bodyPr>
          <a:lstStyle/>
          <a:p>
            <a:pPr marL="342900" lvl="0" indent="-342900">
              <a:spcBef>
                <a:spcPct val="20000"/>
              </a:spcBef>
              <a:buFont typeface="Arial" pitchFamily="34" charset="0"/>
              <a:buChar char="•"/>
            </a:pPr>
            <a:r>
              <a:rPr lang="en-US" sz="3400" dirty="0" smtClean="0"/>
              <a:t>Digital thermometer </a:t>
            </a:r>
          </a:p>
          <a:p>
            <a:pPr marL="342900" lvl="0" indent="-342900">
              <a:spcBef>
                <a:spcPct val="20000"/>
              </a:spcBef>
            </a:pPr>
            <a:r>
              <a:rPr lang="en-US" sz="3400" b="1" dirty="0" smtClean="0"/>
              <a:t>		</a:t>
            </a:r>
            <a:r>
              <a:rPr lang="en-US" sz="3400" b="1" dirty="0" smtClean="0"/>
              <a:t>body temperature Tb</a:t>
            </a:r>
            <a:endParaRPr lang="en-US" sz="3400" b="1" dirty="0" smtClean="0"/>
          </a:p>
          <a:p>
            <a:pPr marL="342900" lvl="0" indent="-342900">
              <a:spcBef>
                <a:spcPct val="20000"/>
              </a:spcBef>
            </a:pPr>
            <a:r>
              <a:rPr lang="en-US" sz="3200" dirty="0" smtClean="0"/>
              <a:t>		minimize heat exchange during manipulations</a:t>
            </a:r>
          </a:p>
          <a:p>
            <a:pPr marL="342900" lvl="0" indent="-342900">
              <a:spcBef>
                <a:spcPct val="20000"/>
              </a:spcBef>
            </a:pPr>
            <a:r>
              <a:rPr lang="en-US" sz="3200" dirty="0" smtClean="0"/>
              <a:t>		thermocouple inserted 1 cm into the </a:t>
            </a:r>
            <a:r>
              <a:rPr lang="en-US" sz="3200" dirty="0" err="1" smtClean="0"/>
              <a:t>cloaca</a:t>
            </a:r>
            <a:endParaRPr lang="en-US" sz="3200" dirty="0" smtClean="0"/>
          </a:p>
          <a:p>
            <a:pPr marL="342900" lvl="0" indent="-342900">
              <a:spcBef>
                <a:spcPct val="20000"/>
              </a:spcBef>
              <a:buFont typeface="Arial" pitchFamily="34" charset="0"/>
              <a:buChar char="•"/>
            </a:pPr>
            <a:r>
              <a:rPr lang="en-US" sz="3400" dirty="0" smtClean="0"/>
              <a:t>in the </a:t>
            </a:r>
            <a:r>
              <a:rPr lang="en-US" sz="3400" dirty="0" smtClean="0"/>
              <a:t>site </a:t>
            </a:r>
            <a:r>
              <a:rPr lang="en-US" sz="3400" dirty="0" smtClean="0"/>
              <a:t>of capture record:</a:t>
            </a:r>
          </a:p>
          <a:p>
            <a:pPr marL="342900" lvl="0" indent="-342900">
              <a:spcBef>
                <a:spcPct val="20000"/>
              </a:spcBef>
            </a:pPr>
            <a:r>
              <a:rPr lang="en-US" sz="3200" dirty="0" smtClean="0"/>
              <a:t>		microenvironment temperature </a:t>
            </a:r>
          </a:p>
          <a:p>
            <a:pPr marL="342900" lvl="0" indent="-342900">
              <a:spcBef>
                <a:spcPct val="20000"/>
              </a:spcBef>
            </a:pPr>
            <a:r>
              <a:rPr lang="en-US" sz="3200" dirty="0" smtClean="0"/>
              <a:t>		</a:t>
            </a:r>
            <a:r>
              <a:rPr lang="en-US" sz="3200" b="1" dirty="0" smtClean="0"/>
              <a:t>substrate temperature </a:t>
            </a:r>
            <a:r>
              <a:rPr lang="en-US" sz="3200" dirty="0" smtClean="0"/>
              <a:t>(</a:t>
            </a:r>
            <a:r>
              <a:rPr lang="en-US" sz="3200" b="1" dirty="0" smtClean="0"/>
              <a:t>Ts</a:t>
            </a:r>
            <a:r>
              <a:rPr lang="en-US" sz="3200" dirty="0" smtClean="0"/>
              <a:t>)</a:t>
            </a:r>
            <a:endParaRPr lang="en-US" sz="3200" dirty="0"/>
          </a:p>
          <a:p>
            <a:pPr marL="342900" lvl="0" indent="-342900">
              <a:spcBef>
                <a:spcPct val="20000"/>
              </a:spcBef>
              <a:buFont typeface="Arial" pitchFamily="34" charset="0"/>
              <a:buChar char="•"/>
            </a:pPr>
            <a:r>
              <a:rPr lang="en-US" sz="3400" dirty="0" smtClean="0"/>
              <a:t>Digital caliper</a:t>
            </a:r>
          </a:p>
          <a:p>
            <a:pPr marL="342900" lvl="0" indent="-342900">
              <a:spcBef>
                <a:spcPct val="20000"/>
              </a:spcBef>
            </a:pPr>
            <a:r>
              <a:rPr lang="en-US" sz="3200" dirty="0" smtClean="0"/>
              <a:t>		snout-vent length of toads (SVL)</a:t>
            </a:r>
          </a:p>
          <a:p>
            <a:pPr marL="342900" lvl="0" indent="-342900">
              <a:spcBef>
                <a:spcPct val="20000"/>
              </a:spcBef>
              <a:buFont typeface="Arial" pitchFamily="34" charset="0"/>
              <a:buChar char="•"/>
            </a:pPr>
            <a:r>
              <a:rPr lang="en-US" sz="3400" b="1" dirty="0" smtClean="0"/>
              <a:t>Coefficient of variation (CV) </a:t>
            </a:r>
            <a:r>
              <a:rPr lang="en-US" sz="3400" dirty="0" smtClean="0"/>
              <a:t/>
            </a:r>
            <a:br>
              <a:rPr lang="en-US" sz="3400" dirty="0" smtClean="0"/>
            </a:br>
            <a:r>
              <a:rPr lang="en-US" sz="3400" dirty="0" smtClean="0"/>
              <a:t>at different levels (pop/</a:t>
            </a:r>
            <a:r>
              <a:rPr lang="en-US" sz="3400" dirty="0" err="1" smtClean="0"/>
              <a:t>ecoregions</a:t>
            </a:r>
            <a:r>
              <a:rPr lang="en-US" sz="3400" dirty="0" smtClean="0"/>
              <a:t>)</a:t>
            </a:r>
          </a:p>
          <a:p>
            <a:pPr marL="342900" lvl="0" indent="-342900">
              <a:spcBef>
                <a:spcPct val="20000"/>
              </a:spcBef>
            </a:pPr>
            <a:r>
              <a:rPr lang="en-US" sz="2800" dirty="0" smtClean="0"/>
              <a:t>		</a:t>
            </a:r>
            <a:r>
              <a:rPr lang="en-US" sz="3100" dirty="0" smtClean="0"/>
              <a:t>%</a:t>
            </a:r>
            <a:r>
              <a:rPr lang="en-US" sz="3100" b="1" dirty="0" smtClean="0"/>
              <a:t>CV</a:t>
            </a:r>
            <a:r>
              <a:rPr lang="en-US" sz="3100" dirty="0" smtClean="0"/>
              <a:t>= (SD/mean Tb)*100</a:t>
            </a:r>
            <a:br>
              <a:rPr lang="en-US" sz="3100" dirty="0" smtClean="0"/>
            </a:br>
            <a:r>
              <a:rPr lang="en-US" sz="3100" dirty="0" smtClean="0"/>
              <a:t>	where SD= Standard deviation; mean = mean of Tb.</a:t>
            </a:r>
          </a:p>
        </p:txBody>
      </p:sp>
      <p:pic>
        <p:nvPicPr>
          <p:cNvPr id="7" name="Immagine 6" descr="thermometer.jpg"/>
          <p:cNvPicPr>
            <a:picLocks noChangeAspect="1"/>
          </p:cNvPicPr>
          <p:nvPr/>
        </p:nvPicPr>
        <p:blipFill>
          <a:blip r:embed="rId2" cstate="print"/>
          <a:stretch>
            <a:fillRect/>
          </a:stretch>
        </p:blipFill>
        <p:spPr>
          <a:xfrm>
            <a:off x="7514447" y="1676400"/>
            <a:ext cx="1477153" cy="1608455"/>
          </a:xfrm>
          <a:prstGeom prst="rect">
            <a:avLst/>
          </a:prstGeom>
        </p:spPr>
      </p:pic>
      <p:pic>
        <p:nvPicPr>
          <p:cNvPr id="9" name="Immagine 8" descr="S2L.png"/>
          <p:cNvPicPr>
            <a:picLocks noChangeAspect="1"/>
          </p:cNvPicPr>
          <p:nvPr/>
        </p:nvPicPr>
        <p:blipFill>
          <a:blip r:embed="rId3" cstate="print"/>
          <a:stretch>
            <a:fillRect/>
          </a:stretch>
        </p:blipFill>
        <p:spPr>
          <a:xfrm>
            <a:off x="6190041" y="3435642"/>
            <a:ext cx="2801559" cy="250795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3429000" y="2971800"/>
            <a:ext cx="4800600" cy="1066800"/>
          </a:xfrm>
          <a:prstGeom prst="rect">
            <a:avLst/>
          </a:prstGeom>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Segnaposto contenuto 2"/>
          <p:cNvSpPr>
            <a:spLocks noGrp="1"/>
          </p:cNvSpPr>
          <p:nvPr>
            <p:ph idx="1"/>
          </p:nvPr>
        </p:nvSpPr>
        <p:spPr>
          <a:xfrm>
            <a:off x="3886200" y="3276600"/>
            <a:ext cx="4724400" cy="3276600"/>
          </a:xfrm>
        </p:spPr>
        <p:txBody>
          <a:bodyPr>
            <a:normAutofit fontScale="77500" lnSpcReduction="20000"/>
          </a:bodyPr>
          <a:lstStyle/>
          <a:p>
            <a:pPr>
              <a:buNone/>
            </a:pPr>
            <a:r>
              <a:rPr lang="en-US" dirty="0" smtClean="0"/>
              <a:t>7 variables:</a:t>
            </a:r>
          </a:p>
          <a:p>
            <a:pPr>
              <a:buNone/>
            </a:pPr>
            <a:r>
              <a:rPr lang="en-US" dirty="0" smtClean="0"/>
              <a:t>	mean temp last 50 years</a:t>
            </a:r>
          </a:p>
          <a:p>
            <a:pPr>
              <a:buNone/>
            </a:pPr>
            <a:r>
              <a:rPr lang="en-US" dirty="0" smtClean="0"/>
              <a:t>	max temp </a:t>
            </a:r>
            <a:r>
              <a:rPr lang="en-US" b="1" dirty="0" smtClean="0"/>
              <a:t>hottest</a:t>
            </a:r>
            <a:r>
              <a:rPr lang="en-US" dirty="0" smtClean="0"/>
              <a:t> month</a:t>
            </a:r>
          </a:p>
          <a:p>
            <a:pPr>
              <a:buNone/>
            </a:pPr>
            <a:r>
              <a:rPr lang="en-US" dirty="0" smtClean="0"/>
              <a:t>	min temp </a:t>
            </a:r>
            <a:r>
              <a:rPr lang="en-US" b="1" dirty="0" smtClean="0"/>
              <a:t>coldest</a:t>
            </a:r>
            <a:r>
              <a:rPr lang="en-US" dirty="0" smtClean="0"/>
              <a:t> month</a:t>
            </a:r>
          </a:p>
          <a:p>
            <a:pPr>
              <a:buNone/>
            </a:pPr>
            <a:r>
              <a:rPr lang="en-US" dirty="0" smtClean="0"/>
              <a:t>	mean temp </a:t>
            </a:r>
            <a:r>
              <a:rPr lang="en-US" b="1" dirty="0" smtClean="0"/>
              <a:t>coldest</a:t>
            </a:r>
            <a:r>
              <a:rPr lang="en-US" dirty="0" smtClean="0"/>
              <a:t> month</a:t>
            </a:r>
          </a:p>
          <a:p>
            <a:pPr>
              <a:buNone/>
            </a:pPr>
            <a:endParaRPr lang="en-US" sz="1600" dirty="0" smtClean="0"/>
          </a:p>
          <a:p>
            <a:pPr>
              <a:buNone/>
            </a:pPr>
            <a:r>
              <a:rPr lang="en-US" dirty="0" smtClean="0"/>
              <a:t>	mean temp </a:t>
            </a:r>
            <a:r>
              <a:rPr lang="en-US" b="1" dirty="0" smtClean="0"/>
              <a:t>wettest</a:t>
            </a:r>
            <a:r>
              <a:rPr lang="en-US" dirty="0" smtClean="0"/>
              <a:t> quarter</a:t>
            </a:r>
          </a:p>
          <a:p>
            <a:pPr>
              <a:buNone/>
            </a:pPr>
            <a:r>
              <a:rPr lang="en-US" dirty="0" smtClean="0"/>
              <a:t>	mean temp </a:t>
            </a:r>
            <a:r>
              <a:rPr lang="en-US" b="1" dirty="0" smtClean="0"/>
              <a:t>driest</a:t>
            </a:r>
            <a:r>
              <a:rPr lang="en-US" dirty="0" smtClean="0"/>
              <a:t> quarter</a:t>
            </a:r>
          </a:p>
          <a:p>
            <a:pPr>
              <a:buNone/>
            </a:pPr>
            <a:r>
              <a:rPr lang="en-US" dirty="0" smtClean="0"/>
              <a:t>	mean temp </a:t>
            </a:r>
            <a:r>
              <a:rPr lang="en-US" b="1" dirty="0" smtClean="0"/>
              <a:t>warmest</a:t>
            </a:r>
            <a:r>
              <a:rPr lang="en-US" dirty="0" smtClean="0"/>
              <a:t> quarter </a:t>
            </a:r>
          </a:p>
        </p:txBody>
      </p:sp>
      <p:sp>
        <p:nvSpPr>
          <p:cNvPr id="7" name="Segnaposto contenuto 2"/>
          <p:cNvSpPr txBox="1">
            <a:spLocks/>
          </p:cNvSpPr>
          <p:nvPr/>
        </p:nvSpPr>
        <p:spPr>
          <a:xfrm>
            <a:off x="685800" y="2667000"/>
            <a:ext cx="8458200" cy="2438400"/>
          </a:xfrm>
          <a:prstGeom prst="rect">
            <a:avLst/>
          </a:prstGeom>
        </p:spPr>
        <p:txBody>
          <a:bodyPr vert="horz" lIns="91440" tIns="45720" rIns="91440" bIns="45720" rtlCol="0">
            <a:normAutofit fontScale="85000" lnSpcReduction="20000"/>
          </a:bodyPr>
          <a:lstStyle/>
          <a:p>
            <a:pPr marL="342900" lvl="0" indent="-342900">
              <a:spcBef>
                <a:spcPct val="20000"/>
              </a:spcBef>
              <a:buFont typeface="Arial" pitchFamily="34" charset="0"/>
              <a:buChar char="•"/>
            </a:pPr>
            <a:r>
              <a:rPr lang="en-US" sz="3200" dirty="0" smtClean="0"/>
              <a:t>Download climatic data from the database</a:t>
            </a:r>
            <a:br>
              <a:rPr lang="en-US" sz="3200" dirty="0" smtClean="0"/>
            </a:br>
            <a:r>
              <a:rPr lang="en-US" sz="3200" dirty="0" smtClean="0"/>
              <a:t>(1950 –2000) </a:t>
            </a:r>
            <a:br>
              <a:rPr lang="en-US" sz="3200" dirty="0" smtClean="0"/>
            </a:br>
            <a:endParaRPr lang="en-US" sz="3200" dirty="0" smtClean="0"/>
          </a:p>
          <a:p>
            <a:pPr marL="342900" lvl="0" indent="-342900">
              <a:spcBef>
                <a:spcPct val="20000"/>
              </a:spcBef>
              <a:buFont typeface="Arial" pitchFamily="34" charset="0"/>
              <a:buChar char="•"/>
            </a:pPr>
            <a:r>
              <a:rPr lang="en-US" sz="3200" dirty="0" smtClean="0"/>
              <a:t>Resolution	</a:t>
            </a:r>
          </a:p>
          <a:p>
            <a:pPr marL="342900" lvl="0" indent="-342900">
              <a:spcBef>
                <a:spcPct val="20000"/>
              </a:spcBef>
            </a:pPr>
            <a:endParaRPr lang="en-US" sz="3200" dirty="0" smtClean="0"/>
          </a:p>
          <a:p>
            <a:pPr marL="342900" lvl="0" indent="-342900">
              <a:spcBef>
                <a:spcPct val="20000"/>
              </a:spcBef>
              <a:buFont typeface="Arial" pitchFamily="34" charset="0"/>
              <a:buChar char="•"/>
            </a:pPr>
            <a:r>
              <a:rPr lang="en-US" sz="3200" dirty="0" smtClean="0"/>
              <a:t>DIVA-GIS</a:t>
            </a:r>
          </a:p>
        </p:txBody>
      </p:sp>
      <p:pic>
        <p:nvPicPr>
          <p:cNvPr id="12" name="Immagine 11" descr="worldclim_cut.png"/>
          <p:cNvPicPr>
            <a:picLocks noChangeAspect="1"/>
          </p:cNvPicPr>
          <p:nvPr/>
        </p:nvPicPr>
        <p:blipFill>
          <a:blip r:embed="rId2" cstate="print"/>
          <a:stretch>
            <a:fillRect/>
          </a:stretch>
        </p:blipFill>
        <p:spPr>
          <a:xfrm>
            <a:off x="3962400" y="457200"/>
            <a:ext cx="4668149" cy="19388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lvl="0"/>
            <a:r>
              <a:rPr lang="en-US" b="1" dirty="0" smtClean="0">
                <a:solidFill>
                  <a:srgbClr val="C00000"/>
                </a:solidFill>
              </a:rPr>
              <a:t>Data analysis</a:t>
            </a:r>
            <a:endParaRPr lang="en-US" b="1" dirty="0">
              <a:solidFill>
                <a:srgbClr val="C00000"/>
              </a:solidFill>
            </a:endParaRPr>
          </a:p>
        </p:txBody>
      </p:sp>
      <p:sp>
        <p:nvSpPr>
          <p:cNvPr id="3" name="Segnaposto contenuto 2"/>
          <p:cNvSpPr>
            <a:spLocks noGrp="1"/>
          </p:cNvSpPr>
          <p:nvPr>
            <p:ph idx="1"/>
          </p:nvPr>
        </p:nvSpPr>
        <p:spPr>
          <a:xfrm>
            <a:off x="457200" y="1524000"/>
            <a:ext cx="8229600" cy="5029200"/>
          </a:xfrm>
        </p:spPr>
        <p:txBody>
          <a:bodyPr>
            <a:normAutofit fontScale="92500" lnSpcReduction="10000"/>
          </a:bodyPr>
          <a:lstStyle/>
          <a:p>
            <a:pPr lvl="0"/>
            <a:r>
              <a:rPr lang="en-US" b="1" dirty="0" smtClean="0"/>
              <a:t>Regressions</a:t>
            </a:r>
            <a:r>
              <a:rPr lang="en-US" dirty="0" smtClean="0"/>
              <a:t> </a:t>
            </a:r>
            <a:r>
              <a:rPr lang="en-US" dirty="0" smtClean="0">
                <a:sym typeface="Wingdings" pitchFamily="2" charset="2"/>
              </a:rPr>
              <a:t></a:t>
            </a:r>
            <a:r>
              <a:rPr lang="en-US" dirty="0" smtClean="0"/>
              <a:t> evaluate relationship: </a:t>
            </a:r>
            <a:br>
              <a:rPr lang="en-US" dirty="0" smtClean="0"/>
            </a:br>
            <a:r>
              <a:rPr lang="en-US" dirty="0" smtClean="0"/>
              <a:t>Tb VS environmental temperature and altitude</a:t>
            </a:r>
          </a:p>
          <a:p>
            <a:pPr lvl="0">
              <a:buNone/>
            </a:pPr>
            <a:endParaRPr lang="en-US" sz="1700" dirty="0" smtClean="0"/>
          </a:p>
          <a:p>
            <a:pPr lvl="0"/>
            <a:r>
              <a:rPr lang="en-US" dirty="0" smtClean="0"/>
              <a:t>Generalized linear models </a:t>
            </a:r>
            <a:br>
              <a:rPr lang="en-US" dirty="0" smtClean="0"/>
            </a:br>
            <a:r>
              <a:rPr lang="en-US" dirty="0" smtClean="0"/>
              <a:t>	</a:t>
            </a:r>
            <a:r>
              <a:rPr lang="en-US" dirty="0" smtClean="0">
                <a:sym typeface="Wingdings" pitchFamily="2" charset="2"/>
              </a:rPr>
              <a:t></a:t>
            </a:r>
            <a:r>
              <a:rPr lang="en-US" dirty="0" smtClean="0"/>
              <a:t> construct a </a:t>
            </a:r>
            <a:r>
              <a:rPr lang="en-US" b="1" dirty="0" smtClean="0"/>
              <a:t>multiple regression </a:t>
            </a:r>
          </a:p>
          <a:p>
            <a:pPr lvl="0">
              <a:buNone/>
            </a:pPr>
            <a:r>
              <a:rPr lang="en-US" b="1" dirty="0" smtClean="0"/>
              <a:t>		</a:t>
            </a:r>
            <a:r>
              <a:rPr lang="en-US" sz="3000" dirty="0" smtClean="0"/>
              <a:t>to evaluate the effect of global climatic variables</a:t>
            </a:r>
            <a:endParaRPr lang="en-US" dirty="0" smtClean="0"/>
          </a:p>
          <a:p>
            <a:pPr lvl="0">
              <a:buNone/>
            </a:pPr>
            <a:r>
              <a:rPr lang="en-US" dirty="0" smtClean="0"/>
              <a:t>		</a:t>
            </a:r>
            <a:r>
              <a:rPr lang="en-US" sz="2400" dirty="0" smtClean="0"/>
              <a:t>for each of the sampled </a:t>
            </a:r>
            <a:r>
              <a:rPr lang="en-US" sz="2400" b="1" dirty="0" smtClean="0"/>
              <a:t>locations</a:t>
            </a:r>
            <a:r>
              <a:rPr lang="en-US" sz="2400" dirty="0" smtClean="0"/>
              <a:t> of each studied </a:t>
            </a:r>
            <a:r>
              <a:rPr lang="en-US" sz="2400" b="1" dirty="0" smtClean="0"/>
              <a:t>population</a:t>
            </a:r>
          </a:p>
          <a:p>
            <a:pPr lvl="0">
              <a:buNone/>
            </a:pPr>
            <a:endParaRPr lang="en-US" sz="1700" b="1" dirty="0" smtClean="0"/>
          </a:p>
          <a:p>
            <a:pPr lvl="0">
              <a:buNone/>
            </a:pPr>
            <a:r>
              <a:rPr lang="en-US" dirty="0" smtClean="0"/>
              <a:t> </a:t>
            </a:r>
            <a:r>
              <a:rPr lang="en-US" b="1" dirty="0" smtClean="0"/>
              <a:t>seven </a:t>
            </a:r>
            <a:r>
              <a:rPr lang="en-US" b="1" dirty="0" err="1" smtClean="0"/>
              <a:t>WorldClim</a:t>
            </a:r>
            <a:r>
              <a:rPr lang="en-US" b="1" dirty="0" smtClean="0"/>
              <a:t> variables </a:t>
            </a:r>
            <a:r>
              <a:rPr lang="en-US" dirty="0" smtClean="0"/>
              <a:t>and </a:t>
            </a:r>
            <a:r>
              <a:rPr lang="en-US" b="1" dirty="0" smtClean="0"/>
              <a:t>Ts</a:t>
            </a:r>
            <a:r>
              <a:rPr lang="en-US" dirty="0" smtClean="0"/>
              <a:t> (</a:t>
            </a:r>
            <a:r>
              <a:rPr lang="en-US" dirty="0" err="1" smtClean="0"/>
              <a:t>microscale</a:t>
            </a:r>
            <a:r>
              <a:rPr lang="en-US" dirty="0" smtClean="0"/>
              <a:t>)</a:t>
            </a:r>
            <a:br>
              <a:rPr lang="en-US" dirty="0" smtClean="0"/>
            </a:br>
            <a:r>
              <a:rPr lang="en-US" dirty="0" smtClean="0"/>
              <a:t>	</a:t>
            </a:r>
            <a:r>
              <a:rPr lang="en-US" dirty="0" smtClean="0">
                <a:sym typeface="Wingdings" pitchFamily="2" charset="2"/>
              </a:rPr>
              <a:t></a:t>
            </a:r>
            <a:r>
              <a:rPr lang="en-US" dirty="0" smtClean="0"/>
              <a:t> compare the </a:t>
            </a:r>
            <a:r>
              <a:rPr lang="en-US" b="1" dirty="0" smtClean="0"/>
              <a:t>predictive capacity </a:t>
            </a:r>
          </a:p>
          <a:p>
            <a:pPr lvl="0">
              <a:buNone/>
            </a:pPr>
            <a:r>
              <a:rPr lang="en-US" b="1" dirty="0" smtClean="0"/>
              <a:t>		</a:t>
            </a:r>
            <a:r>
              <a:rPr lang="en-US" dirty="0" smtClean="0"/>
              <a:t>of global and micro environmental variables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b="1" dirty="0" smtClean="0">
                <a:solidFill>
                  <a:srgbClr val="C00000"/>
                </a:solidFill>
              </a:rPr>
              <a:t>Thermal relationship</a:t>
            </a:r>
            <a:endParaRPr lang="en-US" b="1" dirty="0">
              <a:solidFill>
                <a:srgbClr val="C00000"/>
              </a:solidFill>
            </a:endParaRPr>
          </a:p>
        </p:txBody>
      </p:sp>
      <p:sp>
        <p:nvSpPr>
          <p:cNvPr id="3" name="Segnaposto contenuto 2"/>
          <p:cNvSpPr>
            <a:spLocks noGrp="1"/>
          </p:cNvSpPr>
          <p:nvPr>
            <p:ph idx="1"/>
          </p:nvPr>
        </p:nvSpPr>
        <p:spPr>
          <a:xfrm>
            <a:off x="457200" y="1447800"/>
            <a:ext cx="8229600" cy="762000"/>
          </a:xfrm>
        </p:spPr>
        <p:txBody>
          <a:bodyPr/>
          <a:lstStyle/>
          <a:p>
            <a:r>
              <a:rPr lang="en-US" dirty="0" smtClean="0"/>
              <a:t>Tb </a:t>
            </a:r>
            <a:r>
              <a:rPr lang="en-US" dirty="0" smtClean="0">
                <a:sym typeface="Wingdings" pitchFamily="2" charset="2"/>
              </a:rPr>
              <a:t> </a:t>
            </a:r>
            <a:r>
              <a:rPr lang="en-US" dirty="0" smtClean="0"/>
              <a:t>negative relation at increasing elevation </a:t>
            </a:r>
          </a:p>
          <a:p>
            <a:endParaRPr lang="en-US" dirty="0"/>
          </a:p>
        </p:txBody>
      </p:sp>
      <p:pic>
        <p:nvPicPr>
          <p:cNvPr id="4" name="Segnaposto contenuto 3" descr="1-s2.0-S0306456519302724-gr4_lrg.jpg"/>
          <p:cNvPicPr>
            <a:picLocks noChangeAspect="1"/>
          </p:cNvPicPr>
          <p:nvPr/>
        </p:nvPicPr>
        <p:blipFill>
          <a:blip r:embed="rId2" cstate="print"/>
          <a:stretch>
            <a:fillRect/>
          </a:stretch>
        </p:blipFill>
        <p:spPr>
          <a:xfrm>
            <a:off x="1676400" y="2287666"/>
            <a:ext cx="5638800" cy="423650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2933</TotalTime>
  <Words>1291</Words>
  <Application>Microsoft Office PowerPoint</Application>
  <PresentationFormat>Presentazione su schermo (4:3)</PresentationFormat>
  <Paragraphs>216</Paragraphs>
  <Slides>15</Slides>
  <Notes>3</Notes>
  <HiddenSlides>0</HiddenSlides>
  <MMClips>0</MMClip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Tema di Office</vt:lpstr>
      <vt:lpstr>The body temperature  of active desert anurans  from hyper-arid environment of South America:  The reliability of WorldClim  for predicted body temperatures  in anurans</vt:lpstr>
      <vt:lpstr>Diapositiva 2</vt:lpstr>
      <vt:lpstr>Study  sites…</vt:lpstr>
      <vt:lpstr>Diapositiva 4</vt:lpstr>
      <vt:lpstr>Diapositiva 5</vt:lpstr>
      <vt:lpstr>Diapositiva 6</vt:lpstr>
      <vt:lpstr>Diapositiva 7</vt:lpstr>
      <vt:lpstr>Data analysis</vt:lpstr>
      <vt:lpstr>Thermal relationship</vt:lpstr>
      <vt:lpstr>Influence of desert ecoregions</vt:lpstr>
      <vt:lpstr>Inference of Tb from WorldClim</vt:lpstr>
      <vt:lpstr>Diapositiva 12</vt:lpstr>
      <vt:lpstr>Diapositiva 13</vt:lpstr>
      <vt:lpstr>Diapositiva 14</vt:lpstr>
      <vt:lpstr>Diapositiva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body temperature of active desert anurans from  hyper-arid environment of South America: The reliability of WorldClim for predicted body temperatures in anurans</dc:title>
  <dc:creator>Francesco</dc:creator>
  <cp:lastModifiedBy>Francesco</cp:lastModifiedBy>
  <cp:revision>38</cp:revision>
  <dcterms:created xsi:type="dcterms:W3CDTF">2020-04-24T18:17:42Z</dcterms:created>
  <dcterms:modified xsi:type="dcterms:W3CDTF">2020-04-28T10:30:03Z</dcterms:modified>
</cp:coreProperties>
</file>