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1" r:id="rId6"/>
    <p:sldId id="260"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A8E1FA"/>
    <a:srgbClr val="75D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D239DA6-69BD-40A6-8366-F1F553E76373}" type="datetimeFigureOut">
              <a:rPr lang="it-IT" smtClean="0"/>
              <a:t>10/03/2020</a:t>
            </a:fld>
            <a:endParaRPr lang="it-IT"/>
          </a:p>
        </p:txBody>
      </p:sp>
      <p:sp>
        <p:nvSpPr>
          <p:cNvPr id="5" name="Footer Placeholder 4"/>
          <p:cNvSpPr>
            <a:spLocks noGrp="1"/>
          </p:cNvSpPr>
          <p:nvPr>
            <p:ph type="ftr" sz="quarter" idx="11"/>
          </p:nvPr>
        </p:nvSpPr>
        <p:spPr>
          <a:xfrm>
            <a:off x="2692397" y="5037663"/>
            <a:ext cx="5214635" cy="279400"/>
          </a:xfrm>
        </p:spPr>
        <p:txBody>
          <a:bodyPr/>
          <a:lstStyle/>
          <a:p>
            <a:endParaRPr lang="it-IT"/>
          </a:p>
        </p:txBody>
      </p:sp>
      <p:sp>
        <p:nvSpPr>
          <p:cNvPr id="6" name="Slide Number Placeholder 5"/>
          <p:cNvSpPr>
            <a:spLocks noGrp="1"/>
          </p:cNvSpPr>
          <p:nvPr>
            <p:ph type="sldNum" sz="quarter" idx="12"/>
          </p:nvPr>
        </p:nvSpPr>
        <p:spPr>
          <a:xfrm>
            <a:off x="8956900" y="5037663"/>
            <a:ext cx="551167" cy="279400"/>
          </a:xfrm>
        </p:spPr>
        <p:txBody>
          <a:bodyPr/>
          <a:lstStyle/>
          <a:p>
            <a:fld id="{F95165A8-249A-4835-A53D-70AEEF88DCDC}" type="slidenum">
              <a:rPr lang="it-IT" smtClean="0"/>
              <a:t>‹N›</a:t>
            </a:fld>
            <a:endParaRPr lang="it-IT"/>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103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10/03/2020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2453124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10/03/2020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0976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10/03/2020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552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10/03/2020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4036363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10/03/2020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2058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10/03/2020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2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10/03/2020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364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10/03/2020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1124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10/03/2020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509397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10/03/2020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2259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D239DA6-69BD-40A6-8366-F1F553E76373}" type="datetimeFigureOut">
              <a:rPr lang="it-IT" smtClean="0"/>
              <a:t>10/03/2020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287325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AD239DA6-69BD-40A6-8366-F1F553E76373}" type="datetimeFigureOut">
              <a:rPr lang="it-IT" smtClean="0"/>
              <a:t>10/03/2020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95165A8-249A-4835-A53D-70AEEF88DCDC}" type="slidenum">
              <a:rPr lang="it-IT" smtClean="0"/>
              <a:t>‹N›</a:t>
            </a:fld>
            <a:endParaRPr lang="it-IT"/>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7646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AD239DA6-69BD-40A6-8366-F1F553E76373}" type="datetimeFigureOut">
              <a:rPr lang="it-IT" smtClean="0"/>
              <a:t>10/03/2020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4856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39DA6-69BD-40A6-8366-F1F553E76373}" type="datetimeFigureOut">
              <a:rPr lang="it-IT" smtClean="0"/>
              <a:t>10/03/2020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1968362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10/03/2020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5931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10/03/2020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1834709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D239DA6-69BD-40A6-8366-F1F553E76373}" type="datetimeFigureOut">
              <a:rPr lang="it-IT" smtClean="0"/>
              <a:t>10/03/2020</a:t>
            </a:fld>
            <a:endParaRPr lang="it-IT"/>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95165A8-249A-4835-A53D-70AEEF88DCDC}" type="slidenum">
              <a:rPr lang="it-IT" smtClean="0"/>
              <a:t>‹N›</a:t>
            </a:fld>
            <a:endParaRPr lang="it-IT"/>
          </a:p>
        </p:txBody>
      </p:sp>
    </p:spTree>
    <p:extLst>
      <p:ext uri="{BB962C8B-B14F-4D97-AF65-F5344CB8AC3E}">
        <p14:creationId xmlns:p14="http://schemas.microsoft.com/office/powerpoint/2010/main" val="3089533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m4a"/><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4EA796A0-E1DF-40A1-9318-24F07FBF2F4E}"/>
              </a:ext>
            </a:extLst>
          </p:cNvPr>
          <p:cNvSpPr>
            <a:spLocks noGrp="1"/>
          </p:cNvSpPr>
          <p:nvPr>
            <p:ph type="subTitle" idx="1"/>
          </p:nvPr>
        </p:nvSpPr>
        <p:spPr>
          <a:xfrm>
            <a:off x="2449585" y="1744910"/>
            <a:ext cx="7248088" cy="3607266"/>
          </a:xfrm>
        </p:spPr>
        <p:txBody>
          <a:bodyPr>
            <a:normAutofit fontScale="85000" lnSpcReduction="20000"/>
          </a:bodyPr>
          <a:lstStyle/>
          <a:p>
            <a:pPr algn="l">
              <a:spcBef>
                <a:spcPts val="0"/>
              </a:spcBef>
              <a:spcAft>
                <a:spcPts val="0"/>
              </a:spcAft>
            </a:pPr>
            <a:endParaRPr lang="it-IT" sz="2000" i="1">
              <a:latin typeface="+mj-lt"/>
              <a:cs typeface="Times New Roman" panose="02020603050405020304" pitchFamily="18" charset="0"/>
            </a:endParaRPr>
          </a:p>
          <a:p>
            <a:pPr>
              <a:spcBef>
                <a:spcPts val="0"/>
              </a:spcBef>
              <a:spcAft>
                <a:spcPts val="0"/>
              </a:spcAft>
            </a:pPr>
            <a:endParaRPr lang="it-IT" sz="2400" i="1">
              <a:latin typeface="Algerian" panose="04020705040A02060702" pitchFamily="82" charset="0"/>
              <a:cs typeface="Times New Roman" panose="02020603050405020304" pitchFamily="18" charset="0"/>
            </a:endParaRPr>
          </a:p>
          <a:p>
            <a:pPr>
              <a:spcBef>
                <a:spcPts val="0"/>
              </a:spcBef>
              <a:spcAft>
                <a:spcPts val="0"/>
              </a:spcAft>
            </a:pPr>
            <a:endParaRPr lang="it-IT" sz="2400" i="1">
              <a:latin typeface="Algerian" panose="04020705040A02060702" pitchFamily="82" charset="0"/>
              <a:cs typeface="Times New Roman" panose="02020603050405020304" pitchFamily="18" charset="0"/>
            </a:endParaRPr>
          </a:p>
          <a:p>
            <a:pPr>
              <a:spcBef>
                <a:spcPts val="0"/>
              </a:spcBef>
              <a:spcAft>
                <a:spcPts val="0"/>
              </a:spcAft>
            </a:pPr>
            <a:r>
              <a:rPr lang="it-IT" sz="3400" i="1">
                <a:latin typeface="Algerian" panose="04020705040A02060702" pitchFamily="82" charset="0"/>
                <a:cs typeface="Times New Roman" panose="02020603050405020304" pitchFamily="18" charset="0"/>
              </a:rPr>
              <a:t>Corso di </a:t>
            </a:r>
          </a:p>
          <a:p>
            <a:pPr>
              <a:spcBef>
                <a:spcPts val="0"/>
              </a:spcBef>
              <a:spcAft>
                <a:spcPts val="0"/>
              </a:spcAft>
            </a:pPr>
            <a:r>
              <a:rPr lang="it-IT" sz="3400" i="1">
                <a:latin typeface="Algerian" panose="04020705040A02060702" pitchFamily="82" charset="0"/>
                <a:cs typeface="Times New Roman" panose="02020603050405020304" pitchFamily="18" charset="0"/>
              </a:rPr>
              <a:t>Grammatica Latina </a:t>
            </a:r>
          </a:p>
          <a:p>
            <a:pPr>
              <a:spcBef>
                <a:spcPts val="0"/>
              </a:spcBef>
              <a:spcAft>
                <a:spcPts val="0"/>
              </a:spcAft>
            </a:pPr>
            <a:r>
              <a:rPr lang="it-IT" sz="2400" i="1">
                <a:cs typeface="Times New Roman" panose="02020603050405020304" pitchFamily="18" charset="0"/>
              </a:rPr>
              <a:t>(a.a. 2019-2020)</a:t>
            </a: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r>
              <a:rPr lang="it-IT" sz="2000" b="1">
                <a:cs typeface="Times New Roman" panose="02020603050405020304" pitchFamily="18" charset="0"/>
              </a:rPr>
              <a:t>Parte I:  Lezione 1</a:t>
            </a: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endParaRPr lang="it-IT" sz="2000">
              <a:latin typeface="Algerian" panose="04020705040A02060702" pitchFamily="82" charset="0"/>
              <a:cs typeface="Times New Roman" panose="02020603050405020304" pitchFamily="18" charset="0"/>
            </a:endParaRPr>
          </a:p>
          <a:p>
            <a:pPr>
              <a:spcBef>
                <a:spcPts val="0"/>
              </a:spcBef>
              <a:spcAft>
                <a:spcPts val="0"/>
              </a:spcAft>
            </a:pPr>
            <a:r>
              <a:rPr lang="it-IT" sz="1800" i="1">
                <a:latin typeface="Algerian" panose="04020705040A02060702" pitchFamily="82" charset="0"/>
                <a:cs typeface="Times New Roman" panose="02020603050405020304" pitchFamily="18" charset="0"/>
              </a:rPr>
              <a:t>		                         </a:t>
            </a:r>
          </a:p>
          <a:p>
            <a:pPr>
              <a:spcBef>
                <a:spcPts val="0"/>
              </a:spcBef>
              <a:spcAft>
                <a:spcPts val="0"/>
              </a:spcAft>
            </a:pPr>
            <a:r>
              <a:rPr lang="it-IT" sz="1800" i="1">
                <a:latin typeface="Algerian" panose="04020705040A02060702" pitchFamily="82" charset="0"/>
                <a:cs typeface="Times New Roman" panose="02020603050405020304" pitchFamily="18" charset="0"/>
              </a:rPr>
              <a:t>                             </a:t>
            </a:r>
          </a:p>
          <a:p>
            <a:pPr algn="just">
              <a:lnSpc>
                <a:spcPct val="120000"/>
              </a:lnSpc>
              <a:spcBef>
                <a:spcPts val="0"/>
              </a:spcBef>
              <a:spcAft>
                <a:spcPts val="0"/>
              </a:spcAft>
            </a:pPr>
            <a:r>
              <a:rPr lang="it-IT" sz="1800">
                <a:cs typeface="Times New Roman" panose="02020603050405020304" pitchFamily="18" charset="0"/>
              </a:rPr>
              <a:t>                                                                                                              </a:t>
            </a:r>
            <a:r>
              <a:rPr lang="it-IT" sz="1500">
                <a:cs typeface="Times New Roman" panose="02020603050405020304" pitchFamily="18" charset="0"/>
              </a:rPr>
              <a:t>Docente:   </a:t>
            </a:r>
            <a:r>
              <a:rPr lang="it-IT" sz="1500" i="1">
                <a:cs typeface="Times New Roman" panose="02020603050405020304" pitchFamily="18" charset="0"/>
              </a:rPr>
              <a:t>Luciana Furbetta </a:t>
            </a:r>
          </a:p>
          <a:p>
            <a:pPr algn="just">
              <a:lnSpc>
                <a:spcPct val="120000"/>
              </a:lnSpc>
              <a:spcBef>
                <a:spcPts val="0"/>
              </a:spcBef>
              <a:spcAft>
                <a:spcPts val="0"/>
              </a:spcAft>
            </a:pPr>
            <a:r>
              <a:rPr lang="it-IT" sz="1500">
                <a:cs typeface="Times New Roman" panose="02020603050405020304" pitchFamily="18" charset="0"/>
              </a:rPr>
              <a:t>                                                                                                                                          (lfurbetta@units.it)</a:t>
            </a:r>
          </a:p>
          <a:p>
            <a:pPr>
              <a:spcBef>
                <a:spcPts val="0"/>
              </a:spcBef>
              <a:spcAft>
                <a:spcPts val="0"/>
              </a:spcAft>
            </a:pPr>
            <a:endParaRPr lang="it-IT" sz="1800">
              <a:latin typeface="Algerian" panose="04020705040A02060702" pitchFamily="82" charset="0"/>
              <a:cs typeface="Times New Roman" panose="02020603050405020304" pitchFamily="18" charset="0"/>
            </a:endParaRPr>
          </a:p>
        </p:txBody>
      </p:sp>
    </p:spTree>
    <p:extLst>
      <p:ext uri="{BB962C8B-B14F-4D97-AF65-F5344CB8AC3E}">
        <p14:creationId xmlns:p14="http://schemas.microsoft.com/office/powerpoint/2010/main" val="405433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1002914-0802-42A4-8F6A-D2D20D362D69}"/>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endParaRPr lang="it-IT">
              <a:latin typeface="Algerian" panose="04020705040A02060702" pitchFamily="82" charset="0"/>
            </a:endParaRPr>
          </a:p>
          <a:p>
            <a:pPr marL="0" indent="0" algn="ctr">
              <a:buNone/>
            </a:pPr>
            <a:r>
              <a:rPr lang="it-IT">
                <a:latin typeface="Algerian" panose="04020705040A02060702" pitchFamily="82" charset="0"/>
              </a:rPr>
              <a:t>*</a:t>
            </a:r>
          </a:p>
          <a:p>
            <a:pPr marL="0" indent="0" algn="ctr">
              <a:buNone/>
            </a:pPr>
            <a:r>
              <a:rPr lang="it-IT" sz="4000" i="1">
                <a:latin typeface="Algerian" panose="04020705040A02060702" pitchFamily="82" charset="0"/>
              </a:rPr>
              <a:t>La </a:t>
            </a:r>
            <a:endParaRPr lang="it-IT" sz="3600" i="1">
              <a:latin typeface="Algerian" panose="04020705040A02060702" pitchFamily="82" charset="0"/>
            </a:endParaRPr>
          </a:p>
          <a:p>
            <a:pPr marL="0" indent="0" algn="ctr">
              <a:buNone/>
            </a:pPr>
            <a:r>
              <a:rPr lang="it-IT" sz="3600" i="1">
                <a:latin typeface="Algerian" panose="04020705040A02060702" pitchFamily="82" charset="0"/>
              </a:rPr>
              <a:t>*      </a:t>
            </a:r>
            <a:r>
              <a:rPr lang="it-IT" sz="4000" i="1">
                <a:latin typeface="Algerian" panose="04020705040A02060702" pitchFamily="82" charset="0"/>
              </a:rPr>
              <a:t>Lingua Latina      </a:t>
            </a:r>
            <a:r>
              <a:rPr lang="it-IT" sz="3600" i="1">
                <a:latin typeface="Algerian" panose="04020705040A02060702" pitchFamily="82" charset="0"/>
              </a:rPr>
              <a:t>*</a:t>
            </a:r>
          </a:p>
          <a:p>
            <a:pPr marL="0" indent="0" algn="ctr">
              <a:buNone/>
            </a:pPr>
            <a:endParaRPr lang="it-IT" i="1">
              <a:latin typeface="Algerian" panose="04020705040A02060702" pitchFamily="82" charset="0"/>
            </a:endParaRPr>
          </a:p>
          <a:p>
            <a:pPr marL="0" indent="0" algn="ctr">
              <a:buNone/>
            </a:pPr>
            <a:r>
              <a:rPr lang="it-IT" i="1">
                <a:latin typeface="Algerian" panose="04020705040A02060702" pitchFamily="82" charset="0"/>
              </a:rPr>
              <a:t>*</a:t>
            </a:r>
          </a:p>
          <a:p>
            <a:pPr marL="0" indent="0" algn="ctr">
              <a:buNone/>
            </a:pPr>
            <a:endParaRPr lang="it-IT" i="1">
              <a:latin typeface="Algerian" panose="04020705040A02060702" pitchFamily="82" charset="0"/>
            </a:endParaRPr>
          </a:p>
        </p:txBody>
      </p:sp>
    </p:spTree>
    <p:extLst>
      <p:ext uri="{BB962C8B-B14F-4D97-AF65-F5344CB8AC3E}">
        <p14:creationId xmlns:p14="http://schemas.microsoft.com/office/powerpoint/2010/main" val="1837281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789BA5F-C9FF-499B-88BB-FB1B94CDBB89}"/>
              </a:ext>
            </a:extLst>
          </p:cNvPr>
          <p:cNvSpPr>
            <a:spLocks noGrp="1"/>
          </p:cNvSpPr>
          <p:nvPr>
            <p:ph idx="1"/>
          </p:nvPr>
        </p:nvSpPr>
        <p:spPr>
          <a:xfrm>
            <a:off x="-520117" y="0"/>
            <a:ext cx="12796007" cy="6857999"/>
          </a:xfrm>
          <a:blipFill>
            <a:blip r:embed="rId4"/>
            <a:tile tx="0" ty="0" sx="100000" sy="100000" flip="none" algn="tl"/>
          </a:blipFill>
          <a:ln>
            <a:solidFill>
              <a:schemeClr val="accent5"/>
            </a:solidFill>
          </a:ln>
        </p:spPr>
        <p:txBody>
          <a:bodyPr>
            <a:normAutofit/>
          </a:bodyPr>
          <a:lstStyle/>
          <a:p>
            <a:pPr marL="0" indent="0" algn="ctr">
              <a:buNone/>
            </a:pPr>
            <a:r>
              <a:rPr lang="it-IT" sz="3600" i="1">
                <a:latin typeface="Times New Roman" panose="02020603050405020304" pitchFamily="18" charset="0"/>
                <a:cs typeface="Times New Roman" panose="02020603050405020304" pitchFamily="18" charset="0"/>
              </a:rPr>
              <a:t>Per incominciare ….</a:t>
            </a:r>
            <a:endParaRPr lang="it-IT" sz="2400">
              <a:latin typeface="Times New Roman" panose="02020603050405020304" pitchFamily="18" charset="0"/>
              <a:cs typeface="Times New Roman" panose="02020603050405020304" pitchFamily="18" charset="0"/>
            </a:endParaRPr>
          </a:p>
          <a:p>
            <a:pPr algn="just">
              <a:buFontTx/>
              <a:buChar char="-"/>
            </a:pPr>
            <a:r>
              <a:rPr lang="it-IT">
                <a:latin typeface="Times New Roman" panose="02020603050405020304" pitchFamily="18" charset="0"/>
                <a:cs typeface="Times New Roman" panose="02020603050405020304" pitchFamily="18" charset="0"/>
              </a:rPr>
              <a:t>      Il latino e il concetto di lingua ‘morta’</a:t>
            </a:r>
          </a:p>
          <a:p>
            <a:pPr algn="just">
              <a:buFontTx/>
              <a:buChar char="-"/>
            </a:pPr>
            <a:r>
              <a:rPr lang="it-IT">
                <a:latin typeface="Times New Roman" panose="02020603050405020304" pitchFamily="18" charset="0"/>
                <a:cs typeface="Times New Roman" panose="02020603050405020304" pitchFamily="18" charset="0"/>
              </a:rPr>
              <a:t>      La trasformazione del latino                  lingue romanze </a:t>
            </a: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      Differenti forme di ‘sopravvivenza’ del latino letterario, giuridico, burocratico, scientifico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  come lingua dell’</a:t>
            </a:r>
            <a:r>
              <a:rPr lang="it-IT" i="1">
                <a:latin typeface="Times New Roman" panose="02020603050405020304" pitchFamily="18" charset="0"/>
                <a:cs typeface="Times New Roman" panose="02020603050405020304" pitchFamily="18" charset="0"/>
              </a:rPr>
              <a:t>élite                                                                                                   </a:t>
            </a:r>
            <a:r>
              <a:rPr lang="it-IT" sz="800">
                <a:latin typeface="Times New Roman" panose="02020603050405020304" pitchFamily="18" charset="0"/>
                <a:cs typeface="Times New Roman" panose="02020603050405020304" pitchFamily="18" charset="0"/>
              </a:rPr>
              <a:t>(audio)</a:t>
            </a:r>
            <a:endParaRPr lang="it-IT">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a:t>
            </a:r>
          </a:p>
          <a:p>
            <a:pPr marL="0" indent="0" algn="just">
              <a:buNone/>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sz="2400">
              <a:latin typeface="Times New Roman" panose="02020603050405020304" pitchFamily="18" charset="0"/>
              <a:cs typeface="Times New Roman" panose="02020603050405020304" pitchFamily="18" charset="0"/>
            </a:endParaRPr>
          </a:p>
          <a:p>
            <a:pPr marL="0" indent="0" algn="just">
              <a:buNone/>
            </a:pPr>
            <a:endParaRPr lang="it-IT" sz="2400">
              <a:latin typeface="Times New Roman" panose="02020603050405020304" pitchFamily="18" charset="0"/>
              <a:cs typeface="Times New Roman" panose="02020603050405020304" pitchFamily="18" charset="0"/>
            </a:endParaRPr>
          </a:p>
          <a:p>
            <a:pPr algn="just">
              <a:buFontTx/>
              <a:buChar char="-"/>
            </a:pPr>
            <a:endParaRPr lang="it-IT" sz="2400">
              <a:latin typeface="Times New Roman" panose="02020603050405020304" pitchFamily="18" charset="0"/>
              <a:cs typeface="Times New Roman" panose="02020603050405020304" pitchFamily="18" charset="0"/>
            </a:endParaRPr>
          </a:p>
          <a:p>
            <a:pPr marL="0" indent="0" algn="just">
              <a:buNone/>
            </a:pPr>
            <a:endParaRPr lang="it-IT" sz="2400">
              <a:latin typeface="Times New Roman" panose="02020603050405020304" pitchFamily="18" charset="0"/>
              <a:cs typeface="Times New Roman" panose="02020603050405020304" pitchFamily="18" charset="0"/>
            </a:endParaRPr>
          </a:p>
        </p:txBody>
      </p:sp>
      <p:sp>
        <p:nvSpPr>
          <p:cNvPr id="5" name="Freccia a destra 4">
            <a:extLst>
              <a:ext uri="{FF2B5EF4-FFF2-40B4-BE49-F238E27FC236}">
                <a16:creationId xmlns:a16="http://schemas.microsoft.com/office/drawing/2014/main" id="{FE5B57A8-5C21-408F-ADFC-217230475363}"/>
              </a:ext>
            </a:extLst>
          </p:cNvPr>
          <p:cNvSpPr/>
          <p:nvPr/>
        </p:nvSpPr>
        <p:spPr>
          <a:xfrm>
            <a:off x="4009939" y="1323000"/>
            <a:ext cx="788565" cy="276837"/>
          </a:xfrm>
          <a:prstGeom prst="rightArrow">
            <a:avLst/>
          </a:prstGeom>
          <a:solidFill>
            <a:schemeClr val="accent5"/>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descr="Immagine che contiene testo&#10;&#10;Descrizione generata automaticamente">
            <a:extLst>
              <a:ext uri="{FF2B5EF4-FFF2-40B4-BE49-F238E27FC236}">
                <a16:creationId xmlns:a16="http://schemas.microsoft.com/office/drawing/2014/main" id="{9CE8E8D0-02AA-44A5-9330-EF8A1574CF0A}"/>
              </a:ext>
            </a:extLst>
          </p:cNvPr>
          <p:cNvPicPr>
            <a:picLocks noChangeAspect="1"/>
          </p:cNvPicPr>
          <p:nvPr/>
        </p:nvPicPr>
        <p:blipFill>
          <a:blip r:embed="rId5">
            <a:alphaModFix amt="85000"/>
            <a:extLst>
              <a:ext uri="{28A0092B-C50C-407E-A947-70E740481C1C}">
                <a14:useLocalDpi xmlns:a14="http://schemas.microsoft.com/office/drawing/2010/main" val="0"/>
              </a:ext>
            </a:extLst>
          </a:blip>
          <a:stretch>
            <a:fillRect/>
          </a:stretch>
        </p:blipFill>
        <p:spPr>
          <a:xfrm>
            <a:off x="403936" y="1953541"/>
            <a:ext cx="10947900" cy="2950916"/>
          </a:xfrm>
          <a:prstGeom prst="rect">
            <a:avLst/>
          </a:prstGeom>
          <a:solidFill>
            <a:srgbClr val="FFFFFF">
              <a:shade val="85000"/>
            </a:srgbClr>
          </a:solidFill>
          <a:ln w="28575" cap="sq">
            <a:solidFill>
              <a:schemeClr val="accent5"/>
            </a:solidFill>
            <a:miter lim="800000"/>
          </a:ln>
          <a:effectLst>
            <a:outerShdw blurRad="55000" dist="18000" dir="5400000" algn="tl" rotWithShape="0">
              <a:schemeClr val="accent5">
                <a:alpha val="40000"/>
              </a:schemeClr>
            </a:outerShdw>
          </a:effectLst>
          <a:scene3d>
            <a:camera prst="orthographicFront"/>
            <a:lightRig rig="twoPt" dir="t">
              <a:rot lat="0" lon="0" rev="7200000"/>
            </a:lightRig>
          </a:scene3d>
          <a:sp3d>
            <a:bevelT w="25400" h="19050"/>
            <a:contourClr>
              <a:srgbClr val="FFFFFF"/>
            </a:contourClr>
          </a:sp3d>
        </p:spPr>
      </p:pic>
      <p:pic>
        <p:nvPicPr>
          <p:cNvPr id="2" name="registrazione parte I lezione I slide 3 (per incominciare)">
            <a:hlinkClick r:id="" action="ppaction://media"/>
            <a:extLst>
              <a:ext uri="{FF2B5EF4-FFF2-40B4-BE49-F238E27FC236}">
                <a16:creationId xmlns:a16="http://schemas.microsoft.com/office/drawing/2014/main" id="{ED932C63-CBCC-4443-8A8E-5D2A8A3069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0921" y="5733177"/>
            <a:ext cx="609600" cy="609600"/>
          </a:xfrm>
          <a:prstGeom prst="rect">
            <a:avLst/>
          </a:prstGeom>
        </p:spPr>
      </p:pic>
    </p:spTree>
    <p:extLst>
      <p:ext uri="{BB962C8B-B14F-4D97-AF65-F5344CB8AC3E}">
        <p14:creationId xmlns:p14="http://schemas.microsoft.com/office/powerpoint/2010/main" val="270987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50FADC0-A252-4B2F-BF1F-FD979ECF45C3}"/>
              </a:ext>
            </a:extLst>
          </p:cNvPr>
          <p:cNvSpPr>
            <a:spLocks noGrp="1"/>
          </p:cNvSpPr>
          <p:nvPr>
            <p:ph idx="1"/>
          </p:nvPr>
        </p:nvSpPr>
        <p:spPr>
          <a:xfrm>
            <a:off x="-570451" y="0"/>
            <a:ext cx="12935823" cy="7013196"/>
          </a:xfrm>
          <a:blipFill>
            <a:blip r:embed="rId4"/>
            <a:tile tx="0" ty="0" sx="100000" sy="100000" flip="none" algn="tl"/>
          </a:blipFill>
        </p:spPr>
        <p:txBody>
          <a:bodyPr>
            <a:normAutofit/>
          </a:bodyPr>
          <a:lstStyle/>
          <a:p>
            <a:pPr marL="0" indent="0" algn="ctr">
              <a:buNone/>
            </a:pPr>
            <a:r>
              <a:rPr lang="it-IT" sz="3200" i="1">
                <a:latin typeface="Times New Roman" panose="02020603050405020304" pitchFamily="18" charset="0"/>
                <a:cs typeface="Times New Roman" panose="02020603050405020304" pitchFamily="18" charset="0"/>
              </a:rPr>
              <a:t>Le origini del latino</a:t>
            </a:r>
          </a:p>
          <a:p>
            <a:pPr algn="just">
              <a:buFontTx/>
              <a:buChar char="-"/>
            </a:pPr>
            <a:r>
              <a:rPr lang="it-IT">
                <a:latin typeface="Times New Roman" panose="02020603050405020304" pitchFamily="18" charset="0"/>
                <a:cs typeface="Times New Roman" panose="02020603050405020304" pitchFamily="18" charset="0"/>
              </a:rPr>
              <a:t>    Idea antica della derivazione del latino dal greco e primi indagini scientifiche</a:t>
            </a:r>
          </a:p>
          <a:p>
            <a:pPr algn="just">
              <a:buFontTx/>
              <a:buChar char="-"/>
            </a:pPr>
            <a:r>
              <a:rPr lang="it-IT">
                <a:latin typeface="Times New Roman" panose="02020603050405020304" pitchFamily="18" charset="0"/>
                <a:cs typeface="Times New Roman" panose="02020603050405020304" pitchFamily="18" charset="0"/>
              </a:rPr>
              <a:t>    La scoperta dell’antico indiano                                                                                             </a:t>
            </a:r>
            <a:r>
              <a:rPr lang="it-IT" sz="800">
                <a:latin typeface="Times New Roman" panose="02020603050405020304" pitchFamily="18" charset="0"/>
                <a:cs typeface="Times New Roman" panose="02020603050405020304" pitchFamily="18" charset="0"/>
              </a:rPr>
              <a:t>(audio)</a:t>
            </a:r>
            <a:endParaRPr lang="it-IT">
              <a:latin typeface="Times New Roman" panose="02020603050405020304" pitchFamily="18" charset="0"/>
              <a:cs typeface="Times New Roman" panose="02020603050405020304" pitchFamily="18" charset="0"/>
            </a:endParaRPr>
          </a:p>
          <a:p>
            <a:pPr algn="just">
              <a:buFontTx/>
              <a:buChar char="-"/>
            </a:pPr>
            <a:r>
              <a:rPr lang="it-IT">
                <a:latin typeface="Times New Roman" panose="02020603050405020304" pitchFamily="18" charset="0"/>
                <a:cs typeface="Times New Roman" panose="02020603050405020304" pitchFamily="18" charset="0"/>
              </a:rPr>
              <a:t>    L’evidenza dell’esistenza di una grande famiglia linguistica derivata da una proto-lingua</a:t>
            </a:r>
          </a:p>
          <a:p>
            <a:pPr marL="0" indent="0" algn="just">
              <a:buNone/>
            </a:pPr>
            <a:r>
              <a:rPr lang="it-IT">
                <a:latin typeface="Times New Roman" panose="02020603050405020304" pitchFamily="18" charset="0"/>
                <a:cs typeface="Times New Roman" panose="02020603050405020304" pitchFamily="18" charset="0"/>
              </a:rPr>
              <a:t>                                                                              </a:t>
            </a:r>
          </a:p>
          <a:p>
            <a:pPr marL="0" indent="0" algn="just">
              <a:buNone/>
            </a:pPr>
            <a:r>
              <a:rPr lang="it-IT">
                <a:latin typeface="Times New Roman" panose="02020603050405020304" pitchFamily="18" charset="0"/>
                <a:cs typeface="Times New Roman" panose="02020603050405020304" pitchFamily="18" charset="0"/>
              </a:rPr>
              <a:t>    </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buNone/>
            </a:pPr>
            <a:endParaRPr lang="it-IT" sz="3600">
              <a:latin typeface="Times New Roman" panose="02020603050405020304" pitchFamily="18" charset="0"/>
              <a:cs typeface="Times New Roman" panose="02020603050405020304" pitchFamily="18" charset="0"/>
            </a:endParaRPr>
          </a:p>
        </p:txBody>
      </p:sp>
      <p:graphicFrame>
        <p:nvGraphicFramePr>
          <p:cNvPr id="2" name="Tabella 3">
            <a:extLst>
              <a:ext uri="{FF2B5EF4-FFF2-40B4-BE49-F238E27FC236}">
                <a16:creationId xmlns:a16="http://schemas.microsoft.com/office/drawing/2014/main" id="{EAE214F6-B366-4BA3-B1AC-7590B766E51B}"/>
              </a:ext>
            </a:extLst>
          </p:cNvPr>
          <p:cNvGraphicFramePr>
            <a:graphicFrameLocks noGrp="1"/>
          </p:cNvGraphicFramePr>
          <p:nvPr>
            <p:extLst>
              <p:ext uri="{D42A27DB-BD31-4B8C-83A1-F6EECF244321}">
                <p14:modId xmlns:p14="http://schemas.microsoft.com/office/powerpoint/2010/main" val="3543812780"/>
              </p:ext>
            </p:extLst>
          </p:nvPr>
        </p:nvGraphicFramePr>
        <p:xfrm>
          <a:off x="285226" y="2630370"/>
          <a:ext cx="11392248" cy="3749040"/>
        </p:xfrm>
        <a:graphic>
          <a:graphicData uri="http://schemas.openxmlformats.org/drawingml/2006/table">
            <a:tbl>
              <a:tblPr firstRow="1" bandRow="1">
                <a:effectLst>
                  <a:outerShdw blurRad="50800" dist="50800" dir="5400000" algn="ctr" rotWithShape="0">
                    <a:schemeClr val="tx1"/>
                  </a:outerShdw>
                </a:effectLst>
                <a:tableStyleId>{5C22544A-7EE6-4342-B048-85BDC9FD1C3A}</a:tableStyleId>
              </a:tblPr>
              <a:tblGrid>
                <a:gridCol w="11392248">
                  <a:extLst>
                    <a:ext uri="{9D8B030D-6E8A-4147-A177-3AD203B41FA5}">
                      <a16:colId xmlns:a16="http://schemas.microsoft.com/office/drawing/2014/main" val="2401758736"/>
                    </a:ext>
                  </a:extLst>
                </a:gridCol>
              </a:tblGrid>
              <a:tr h="3280096">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it-IT" sz="2400" b="0" i="0">
                        <a:ln>
                          <a:noFill/>
                        </a:ln>
                        <a:solidFill>
                          <a:schemeClr val="tx1"/>
                        </a:solidFill>
                        <a:latin typeface="+mn-lt"/>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sz="2400" b="0" i="0">
                          <a:ln>
                            <a:noFill/>
                          </a:ln>
                          <a:solidFill>
                            <a:schemeClr val="tx1"/>
                          </a:solidFill>
                          <a:latin typeface="+mn-lt"/>
                          <a:cs typeface="Times New Roman" panose="02020603050405020304" pitchFamily="18" charset="0"/>
                        </a:rPr>
                        <a:t>«</a:t>
                      </a:r>
                      <a:r>
                        <a:rPr lang="it-IT" sz="2400" b="0" i="1">
                          <a:ln>
                            <a:noFill/>
                          </a:ln>
                          <a:solidFill>
                            <a:schemeClr val="tx1"/>
                          </a:solidFill>
                          <a:latin typeface="+mn-lt"/>
                          <a:cs typeface="Times New Roman" panose="02020603050405020304" pitchFamily="18" charset="0"/>
                        </a:rPr>
                        <a:t> Indoeuropeo è il nome dato, per ragioni geografiche, a una famiglia linguistica ampia e  geneticamente ben definita che comprende la maggior parte delle lingue d’Europa, passate e presenti, e che si estende, attraverso l’Iran e l’Afghanistan, fino alla metà settentrionale del subcontinente indiano. [...] Le somiglianze fra queste lingue, attestate per oltre quasi quattro millenni, ci impongono di assumere che esse siano la continuazione di un’unica lingua comune preistorica, parlata forse circa settemila anni fa, chiamata indoeuropeo o proto-indoeuropeo » </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it-IT" b="0">
                        <a:ln>
                          <a:noFill/>
                        </a:ln>
                        <a:solidFill>
                          <a:schemeClr val="tx1"/>
                        </a:solidFill>
                        <a:latin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it-IT" b="0">
                          <a:ln>
                            <a:noFill/>
                          </a:ln>
                          <a:solidFill>
                            <a:schemeClr val="tx1"/>
                          </a:solidFill>
                          <a:latin typeface="Times New Roman" panose="02020603050405020304" pitchFamily="18" charset="0"/>
                          <a:cs typeface="Times New Roman" panose="02020603050405020304" pitchFamily="18" charset="0"/>
                        </a:rPr>
                        <a:t>(cit. da: C. Watkins, </a:t>
                      </a:r>
                      <a:r>
                        <a:rPr lang="it-IT" b="0" i="1">
                          <a:ln>
                            <a:noFill/>
                          </a:ln>
                          <a:solidFill>
                            <a:schemeClr val="tx1"/>
                          </a:solidFill>
                          <a:latin typeface="Times New Roman" panose="02020603050405020304" pitchFamily="18" charset="0"/>
                          <a:cs typeface="Times New Roman" panose="02020603050405020304" pitchFamily="18" charset="0"/>
                        </a:rPr>
                        <a:t>Il proto-indoeuropeo</a:t>
                      </a:r>
                      <a:r>
                        <a:rPr lang="it-IT" b="0">
                          <a:ln>
                            <a:noFill/>
                          </a:ln>
                          <a:solidFill>
                            <a:schemeClr val="tx1"/>
                          </a:solidFill>
                          <a:latin typeface="Times New Roman" panose="02020603050405020304" pitchFamily="18" charset="0"/>
                          <a:cs typeface="Times New Roman" panose="02020603050405020304" pitchFamily="18" charset="0"/>
                        </a:rPr>
                        <a:t>, in: AA.VV., </a:t>
                      </a:r>
                      <a:r>
                        <a:rPr lang="it-IT" b="0" i="1">
                          <a:ln>
                            <a:noFill/>
                          </a:ln>
                          <a:solidFill>
                            <a:schemeClr val="tx1"/>
                          </a:solidFill>
                          <a:latin typeface="Times New Roman" panose="02020603050405020304" pitchFamily="18" charset="0"/>
                          <a:cs typeface="Times New Roman" panose="02020603050405020304" pitchFamily="18" charset="0"/>
                        </a:rPr>
                        <a:t>Le lingue indoeuropee</a:t>
                      </a:r>
                      <a:r>
                        <a:rPr lang="it-IT" b="0">
                          <a:ln>
                            <a:noFill/>
                          </a:ln>
                          <a:solidFill>
                            <a:schemeClr val="tx1"/>
                          </a:solidFill>
                          <a:latin typeface="Times New Roman" panose="02020603050405020304" pitchFamily="18" charset="0"/>
                          <a:cs typeface="Times New Roman" panose="02020603050405020304" pitchFamily="18" charset="0"/>
                        </a:rPr>
                        <a:t>, a cura di A. Giacalone Ramat e P. Ramat, Bologna 1993, 45-46)</a:t>
                      </a:r>
                    </a:p>
                    <a:p>
                      <a:endParaRPr lang="it-IT">
                        <a:ln>
                          <a:noFill/>
                        </a:ln>
                        <a:solidFill>
                          <a:schemeClr val="tx1"/>
                        </a:solidFill>
                      </a:endParaRPr>
                    </a:p>
                  </a:txBody>
                  <a:tcPr>
                    <a:noFill/>
                  </a:tcPr>
                </a:tc>
                <a:extLst>
                  <a:ext uri="{0D108BD9-81ED-4DB2-BD59-A6C34878D82A}">
                    <a16:rowId xmlns:a16="http://schemas.microsoft.com/office/drawing/2014/main" val="469887306"/>
                  </a:ext>
                </a:extLst>
              </a:tr>
            </a:tbl>
          </a:graphicData>
        </a:graphic>
      </p:graphicFrame>
      <p:sp>
        <p:nvSpPr>
          <p:cNvPr id="5" name="Freccia in giù 4">
            <a:extLst>
              <a:ext uri="{FF2B5EF4-FFF2-40B4-BE49-F238E27FC236}">
                <a16:creationId xmlns:a16="http://schemas.microsoft.com/office/drawing/2014/main" id="{CF49C906-5CC8-4FDE-B10B-3CC0762532FA}"/>
              </a:ext>
            </a:extLst>
          </p:cNvPr>
          <p:cNvSpPr/>
          <p:nvPr/>
        </p:nvSpPr>
        <p:spPr>
          <a:xfrm>
            <a:off x="5503178" y="2208613"/>
            <a:ext cx="192947" cy="3103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curva 7">
            <a:extLst>
              <a:ext uri="{FF2B5EF4-FFF2-40B4-BE49-F238E27FC236}">
                <a16:creationId xmlns:a16="http://schemas.microsoft.com/office/drawing/2014/main" id="{30D5CFDF-B44A-4DDE-AF73-4C3515B00A83}"/>
              </a:ext>
            </a:extLst>
          </p:cNvPr>
          <p:cNvSpPr/>
          <p:nvPr/>
        </p:nvSpPr>
        <p:spPr>
          <a:xfrm rot="5400000">
            <a:off x="11027327" y="2046915"/>
            <a:ext cx="595619" cy="385892"/>
          </a:xfrm>
          <a:prstGeom prst="bentArrow">
            <a:avLst>
              <a:gd name="adj1" fmla="val 25000"/>
              <a:gd name="adj2" fmla="val 29905"/>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Freccia in giù 8">
            <a:extLst>
              <a:ext uri="{FF2B5EF4-FFF2-40B4-BE49-F238E27FC236}">
                <a16:creationId xmlns:a16="http://schemas.microsoft.com/office/drawing/2014/main" id="{DA1843DA-8B82-4D2B-BFC3-73104FEA1756}"/>
              </a:ext>
            </a:extLst>
          </p:cNvPr>
          <p:cNvSpPr/>
          <p:nvPr/>
        </p:nvSpPr>
        <p:spPr>
          <a:xfrm>
            <a:off x="782974" y="2208613"/>
            <a:ext cx="192946" cy="3103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registrazione parte I lezione II slide 4 (le origini del latino)">
            <a:hlinkClick r:id="" action="ppaction://media"/>
            <a:extLst>
              <a:ext uri="{FF2B5EF4-FFF2-40B4-BE49-F238E27FC236}">
                <a16:creationId xmlns:a16="http://schemas.microsoft.com/office/drawing/2014/main" id="{C5B7C937-53DF-4ACD-9E19-4B56A8A519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5536" y="705585"/>
            <a:ext cx="609600" cy="609600"/>
          </a:xfrm>
          <a:prstGeom prst="rect">
            <a:avLst/>
          </a:prstGeom>
        </p:spPr>
      </p:pic>
    </p:spTree>
    <p:extLst>
      <p:ext uri="{BB962C8B-B14F-4D97-AF65-F5344CB8AC3E}">
        <p14:creationId xmlns:p14="http://schemas.microsoft.com/office/powerpoint/2010/main" val="17817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DAE2FA9-6211-49C1-81DA-A2EBF27E569E}"/>
              </a:ext>
            </a:extLst>
          </p:cNvPr>
          <p:cNvSpPr>
            <a:spLocks noGrp="1"/>
          </p:cNvSpPr>
          <p:nvPr>
            <p:ph idx="1"/>
          </p:nvPr>
        </p:nvSpPr>
        <p:spPr>
          <a:xfrm>
            <a:off x="-58723" y="0"/>
            <a:ext cx="12323427" cy="6858000"/>
          </a:xfrm>
          <a:blipFill>
            <a:blip r:embed="rId4"/>
            <a:tile tx="0" ty="0" sx="100000" sy="100000" flip="none" algn="tl"/>
          </a:blipFill>
        </p:spPr>
        <p:txBody>
          <a:bodyPr/>
          <a:lstStyle/>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r>
              <a:rPr lang="it-IT">
                <a:latin typeface="Times New Roman" panose="02020603050405020304" pitchFamily="18" charset="0"/>
                <a:cs typeface="Times New Roman" panose="02020603050405020304" pitchFamily="18" charset="0"/>
              </a:rPr>
              <a:t>    La famiglia linguistica indoeuropea: fasi preistoriche e fasi documentate</a:t>
            </a: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sz="1600">
                <a:latin typeface="Times New Roman" panose="02020603050405020304" pitchFamily="18" charset="0"/>
                <a:cs typeface="Times New Roman" panose="02020603050405020304" pitchFamily="18" charset="0"/>
              </a:rPr>
              <a:t>              (tavola tratta da: L. Mondin, </a:t>
            </a:r>
            <a:r>
              <a:rPr lang="it-IT" sz="1600" i="1">
                <a:latin typeface="Times New Roman" panose="02020603050405020304" pitchFamily="18" charset="0"/>
                <a:cs typeface="Times New Roman" panose="02020603050405020304" pitchFamily="18" charset="0"/>
              </a:rPr>
              <a:t>Introduzione allo studio del latino,</a:t>
            </a:r>
            <a:r>
              <a:rPr lang="it-IT" sz="1600">
                <a:latin typeface="Times New Roman" panose="02020603050405020304" pitchFamily="18" charset="0"/>
                <a:cs typeface="Times New Roman" panose="02020603050405020304" pitchFamily="18" charset="0"/>
              </a:rPr>
              <a:t> (quadri storici a cura di A. Pistellato), Venezia, a.a. 2014-2015, p. 30)</a:t>
            </a:r>
          </a:p>
          <a:p>
            <a:pPr algn="just">
              <a:buFontTx/>
              <a:buChar char="-"/>
            </a:pPr>
            <a:r>
              <a:rPr lang="it-IT">
                <a:latin typeface="Times New Roman" panose="02020603050405020304" pitchFamily="18" charset="0"/>
                <a:cs typeface="Times New Roman" panose="02020603050405020304" pitchFamily="18" charset="0"/>
              </a:rPr>
              <a:t>    Rapporti evolutivi e difficoltà di ricostruzione dell’indoeuropeo  </a:t>
            </a:r>
          </a:p>
          <a:p>
            <a:pPr algn="just">
              <a:buFontTx/>
              <a:buChar char="-"/>
            </a:pPr>
            <a:r>
              <a:rPr lang="it-IT">
                <a:latin typeface="Times New Roman" panose="02020603050405020304" pitchFamily="18" charset="0"/>
                <a:cs typeface="Times New Roman" panose="02020603050405020304" pitchFamily="18" charset="0"/>
              </a:rPr>
              <a:t>    Ipotesi di ricostruzione sulla base di isoglosse                                                         </a:t>
            </a:r>
            <a:r>
              <a:rPr lang="it-IT" sz="800">
                <a:latin typeface="Times New Roman" panose="02020603050405020304" pitchFamily="18" charset="0"/>
                <a:cs typeface="Times New Roman" panose="02020603050405020304" pitchFamily="18" charset="0"/>
              </a:rPr>
              <a:t>(audio)</a:t>
            </a:r>
            <a:endParaRPr lang="it-IT">
              <a:latin typeface="Times New Roman" panose="02020603050405020304" pitchFamily="18" charset="0"/>
              <a:cs typeface="Times New Roman" panose="02020603050405020304" pitchFamily="18" charset="0"/>
            </a:endParaRPr>
          </a:p>
          <a:p>
            <a:pPr marL="0" indent="0" algn="just">
              <a:buNone/>
            </a:pPr>
            <a:endParaRPr lang="it-IT" sz="1600">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algn="just">
              <a:buFontTx/>
              <a:buChar char="-"/>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p:txBody>
      </p:sp>
      <p:pic>
        <p:nvPicPr>
          <p:cNvPr id="7" name="Immagine 6" descr="Immagine che contiene testo&#10;&#10;Descrizione generata automaticamente">
            <a:extLst>
              <a:ext uri="{FF2B5EF4-FFF2-40B4-BE49-F238E27FC236}">
                <a16:creationId xmlns:a16="http://schemas.microsoft.com/office/drawing/2014/main" id="{1B94CC81-4324-4CD8-A0F4-60F3D38AD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991013"/>
            <a:ext cx="7592037" cy="3505486"/>
          </a:xfrm>
          <a:prstGeom prst="rect">
            <a:avLst/>
          </a:prstGeom>
          <a:ln w="38100">
            <a:solidFill>
              <a:schemeClr val="accent5"/>
            </a:solidFill>
          </a:ln>
        </p:spPr>
      </p:pic>
      <p:pic>
        <p:nvPicPr>
          <p:cNvPr id="8" name="registrazione parte I lezione I slides 5 e 6 (le origini del latino)">
            <a:hlinkClick r:id="" action="ppaction://media"/>
            <a:extLst>
              <a:ext uri="{FF2B5EF4-FFF2-40B4-BE49-F238E27FC236}">
                <a16:creationId xmlns:a16="http://schemas.microsoft.com/office/drawing/2014/main" id="{8274E998-A3FA-43E6-B80B-1EE171102B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2812" y="5192582"/>
            <a:ext cx="609600" cy="609600"/>
          </a:xfrm>
          <a:prstGeom prst="rect">
            <a:avLst/>
          </a:prstGeom>
        </p:spPr>
      </p:pic>
    </p:spTree>
    <p:extLst>
      <p:ext uri="{BB962C8B-B14F-4D97-AF65-F5344CB8AC3E}">
        <p14:creationId xmlns:p14="http://schemas.microsoft.com/office/powerpoint/2010/main" val="927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mappa&#10;&#10;Descrizione generata automaticamente">
            <a:extLst>
              <a:ext uri="{FF2B5EF4-FFF2-40B4-BE49-F238E27FC236}">
                <a16:creationId xmlns:a16="http://schemas.microsoft.com/office/drawing/2014/main" id="{D67AD932-F4A5-4DCB-A70A-422DBBF6D5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74459"/>
            <a:ext cx="10515600" cy="4604305"/>
          </a:xfrm>
          <a:blipFill>
            <a:blip r:embed="rId3"/>
            <a:tile tx="0" ty="0" sx="100000" sy="100000" flip="none" algn="tl"/>
          </a:blipFill>
          <a:ln>
            <a:solidFill>
              <a:srgbClr val="FF9900"/>
            </a:solidFill>
          </a:ln>
        </p:spPr>
      </p:pic>
    </p:spTree>
    <p:extLst>
      <p:ext uri="{BB962C8B-B14F-4D97-AF65-F5344CB8AC3E}">
        <p14:creationId xmlns:p14="http://schemas.microsoft.com/office/powerpoint/2010/main" val="4262961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67311F1-A0F8-46CD-A5FD-F69E6C8D9815}"/>
              </a:ext>
            </a:extLst>
          </p:cNvPr>
          <p:cNvSpPr>
            <a:spLocks noGrp="1"/>
          </p:cNvSpPr>
          <p:nvPr>
            <p:ph idx="1"/>
          </p:nvPr>
        </p:nvSpPr>
        <p:spPr>
          <a:xfrm>
            <a:off x="-67111" y="0"/>
            <a:ext cx="12331816" cy="6858000"/>
          </a:xfrm>
          <a:blipFill>
            <a:blip r:embed="rId6"/>
            <a:tile tx="0" ty="0" sx="100000" sy="100000" flip="none" algn="tl"/>
          </a:blipFill>
        </p:spPr>
        <p:txBody>
          <a:bodyPr>
            <a:normAutofit/>
          </a:bodyPr>
          <a:lstStyle/>
          <a:p>
            <a:pPr marL="0" indent="0" algn="just">
              <a:buNone/>
            </a:pPr>
            <a:r>
              <a:rPr lang="it-IT">
                <a:latin typeface="Times New Roman" panose="02020603050405020304" pitchFamily="18" charset="0"/>
                <a:cs typeface="Times New Roman" panose="02020603050405020304" pitchFamily="18" charset="0"/>
              </a:rPr>
              <a:t> </a:t>
            </a:r>
          </a:p>
          <a:p>
            <a:pPr algn="just">
              <a:buFontTx/>
              <a:buChar char="-"/>
            </a:pPr>
            <a:r>
              <a:rPr lang="it-IT">
                <a:latin typeface="Times New Roman" panose="02020603050405020304" pitchFamily="18" charset="0"/>
                <a:cs typeface="Times New Roman" panose="02020603050405020304" pitchFamily="18" charset="0"/>
              </a:rPr>
              <a:t>  Lingua madre e ‘patria originaria’                    migrazioni e frantumazione dell’unità linguistica   </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a:t>
            </a:r>
            <a:r>
              <a:rPr lang="it-IT" sz="800">
                <a:latin typeface="Times New Roman" panose="02020603050405020304" pitchFamily="18" charset="0"/>
                <a:cs typeface="Times New Roman" panose="02020603050405020304" pitchFamily="18" charset="0"/>
              </a:rPr>
              <a:t>(audio 1)</a:t>
            </a:r>
            <a:r>
              <a:rPr lang="it-IT">
                <a:latin typeface="Times New Roman" panose="02020603050405020304" pitchFamily="18" charset="0"/>
                <a:cs typeface="Times New Roman" panose="02020603050405020304" pitchFamily="18" charset="0"/>
              </a:rPr>
              <a:t>                        diversificazione in rami e genesi delle lingue storiche attestate</a:t>
            </a:r>
          </a:p>
          <a:p>
            <a:pPr marL="0" indent="0" algn="ctr">
              <a:buNone/>
            </a:pPr>
            <a:endParaRPr lang="it-IT">
              <a:latin typeface="Times New Roman" panose="02020603050405020304" pitchFamily="18" charset="0"/>
              <a:cs typeface="Times New Roman" panose="02020603050405020304" pitchFamily="18" charset="0"/>
            </a:endParaRPr>
          </a:p>
          <a:p>
            <a:pPr marL="0" indent="0" algn="ctr">
              <a:buNone/>
            </a:pPr>
            <a:r>
              <a:rPr lang="it-IT">
                <a:latin typeface="Times New Roman" panose="02020603050405020304" pitchFamily="18" charset="0"/>
                <a:cs typeface="Times New Roman" panose="02020603050405020304" pitchFamily="18" charset="0"/>
              </a:rPr>
              <a:t>    Differenti nuclei dopo gli stanziamenti a seguito delle migrazioni</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800">
                <a:latin typeface="Times New Roman" panose="02020603050405020304" pitchFamily="18" charset="0"/>
                <a:cs typeface="Times New Roman" panose="02020603050405020304" pitchFamily="18" charset="0"/>
              </a:rPr>
              <a:t>(audio 2)</a:t>
            </a:r>
            <a:r>
              <a:rPr lang="it-IT">
                <a:latin typeface="Times New Roman" panose="02020603050405020304" pitchFamily="18" charset="0"/>
                <a:cs typeface="Times New Roman" panose="02020603050405020304" pitchFamily="18" charset="0"/>
              </a:rPr>
              <a:t>          </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a:t>
            </a:r>
          </a:p>
          <a:p>
            <a:pPr marL="0" indent="0" algn="just">
              <a:buNone/>
            </a:pPr>
            <a:r>
              <a:rPr lang="it-IT">
                <a:latin typeface="Times New Roman" panose="02020603050405020304" pitchFamily="18" charset="0"/>
                <a:cs typeface="Times New Roman" panose="02020603050405020304" pitchFamily="18" charset="0"/>
              </a:rPr>
              <a:t>                        area marginale                                    area centrale                    area marginale</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algn="just">
              <a:buFontTx/>
              <a:buChar char="-"/>
            </a:pPr>
            <a:endParaRPr lang="it-IT"/>
          </a:p>
        </p:txBody>
      </p:sp>
      <p:sp>
        <p:nvSpPr>
          <p:cNvPr id="2" name="Freccia a destra 1">
            <a:extLst>
              <a:ext uri="{FF2B5EF4-FFF2-40B4-BE49-F238E27FC236}">
                <a16:creationId xmlns:a16="http://schemas.microsoft.com/office/drawing/2014/main" id="{F5827BA3-3B17-4C8E-8054-FA8A94631827}"/>
              </a:ext>
            </a:extLst>
          </p:cNvPr>
          <p:cNvSpPr/>
          <p:nvPr/>
        </p:nvSpPr>
        <p:spPr>
          <a:xfrm>
            <a:off x="5125673" y="620785"/>
            <a:ext cx="601211" cy="268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circolare in giù 3">
            <a:extLst>
              <a:ext uri="{FF2B5EF4-FFF2-40B4-BE49-F238E27FC236}">
                <a16:creationId xmlns:a16="http://schemas.microsoft.com/office/drawing/2014/main" id="{417051F2-9C78-4043-87DC-A46A94CF1F4B}"/>
              </a:ext>
            </a:extLst>
          </p:cNvPr>
          <p:cNvSpPr/>
          <p:nvPr/>
        </p:nvSpPr>
        <p:spPr>
          <a:xfrm rot="5400000">
            <a:off x="10916174" y="1231085"/>
            <a:ext cx="775982" cy="4865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Freccia circolare a destra 4">
            <a:extLst>
              <a:ext uri="{FF2B5EF4-FFF2-40B4-BE49-F238E27FC236}">
                <a16:creationId xmlns:a16="http://schemas.microsoft.com/office/drawing/2014/main" id="{372FA5A7-0DBA-4414-ADEB-A327FCBCAFDD}"/>
              </a:ext>
            </a:extLst>
          </p:cNvPr>
          <p:cNvSpPr/>
          <p:nvPr/>
        </p:nvSpPr>
        <p:spPr>
          <a:xfrm>
            <a:off x="1619073" y="1086372"/>
            <a:ext cx="486562" cy="77598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Freccia in giù 5">
            <a:extLst>
              <a:ext uri="{FF2B5EF4-FFF2-40B4-BE49-F238E27FC236}">
                <a16:creationId xmlns:a16="http://schemas.microsoft.com/office/drawing/2014/main" id="{F2F3706B-978F-40DE-B871-DBC1EEF1BC06}"/>
              </a:ext>
            </a:extLst>
          </p:cNvPr>
          <p:cNvSpPr/>
          <p:nvPr/>
        </p:nvSpPr>
        <p:spPr>
          <a:xfrm>
            <a:off x="6216242" y="2088859"/>
            <a:ext cx="436228" cy="494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descr="Immagine che contiene screenshot&#10;&#10;Descrizione generata automaticamente">
            <a:extLst>
              <a:ext uri="{FF2B5EF4-FFF2-40B4-BE49-F238E27FC236}">
                <a16:creationId xmlns:a16="http://schemas.microsoft.com/office/drawing/2014/main" id="{6E2BDC05-BC33-4413-9346-FB96A013DE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897" y="3640822"/>
            <a:ext cx="10796631" cy="1354822"/>
          </a:xfrm>
          <a:prstGeom prst="rect">
            <a:avLst/>
          </a:prstGeom>
          <a:ln w="38100">
            <a:solidFill>
              <a:schemeClr val="accent1"/>
            </a:solidFill>
          </a:ln>
        </p:spPr>
      </p:pic>
      <p:sp>
        <p:nvSpPr>
          <p:cNvPr id="11" name="Freccia curva 10">
            <a:extLst>
              <a:ext uri="{FF2B5EF4-FFF2-40B4-BE49-F238E27FC236}">
                <a16:creationId xmlns:a16="http://schemas.microsoft.com/office/drawing/2014/main" id="{E5D6DBCC-B84B-4FF1-9BCE-D68CDC7DB9C7}"/>
              </a:ext>
            </a:extLst>
          </p:cNvPr>
          <p:cNvSpPr/>
          <p:nvPr/>
        </p:nvSpPr>
        <p:spPr>
          <a:xfrm rot="5400000">
            <a:off x="10379280" y="2885813"/>
            <a:ext cx="583034" cy="45300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8" name="Parentesi graffa chiusa 17">
            <a:extLst>
              <a:ext uri="{FF2B5EF4-FFF2-40B4-BE49-F238E27FC236}">
                <a16:creationId xmlns:a16="http://schemas.microsoft.com/office/drawing/2014/main" id="{9E0861FF-AD39-4997-AD9C-F1E968A732B5}"/>
              </a:ext>
            </a:extLst>
          </p:cNvPr>
          <p:cNvSpPr/>
          <p:nvPr/>
        </p:nvSpPr>
        <p:spPr>
          <a:xfrm rot="5400000">
            <a:off x="2553401" y="3979529"/>
            <a:ext cx="396374" cy="290258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9" name="Parentesi graffa chiusa 18">
            <a:extLst>
              <a:ext uri="{FF2B5EF4-FFF2-40B4-BE49-F238E27FC236}">
                <a16:creationId xmlns:a16="http://schemas.microsoft.com/office/drawing/2014/main" id="{A8D5E164-C642-4472-968E-63A6C5B73F21}"/>
              </a:ext>
            </a:extLst>
          </p:cNvPr>
          <p:cNvSpPr/>
          <p:nvPr/>
        </p:nvSpPr>
        <p:spPr>
          <a:xfrm rot="5400000">
            <a:off x="6957620" y="3870474"/>
            <a:ext cx="396373" cy="312070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0" name="Parentesi graffa chiusa 19">
            <a:extLst>
              <a:ext uri="{FF2B5EF4-FFF2-40B4-BE49-F238E27FC236}">
                <a16:creationId xmlns:a16="http://schemas.microsoft.com/office/drawing/2014/main" id="{0941378B-2DBC-493A-8AFF-7FB9B2CADCB0}"/>
              </a:ext>
            </a:extLst>
          </p:cNvPr>
          <p:cNvSpPr/>
          <p:nvPr/>
        </p:nvSpPr>
        <p:spPr>
          <a:xfrm rot="5400000">
            <a:off x="10046865" y="4614994"/>
            <a:ext cx="396380" cy="163165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7" name="registrazione parte I lezione I slide 7  prima">
            <a:hlinkClick r:id="" action="ppaction://media"/>
            <a:extLst>
              <a:ext uri="{FF2B5EF4-FFF2-40B4-BE49-F238E27FC236}">
                <a16:creationId xmlns:a16="http://schemas.microsoft.com/office/drawing/2014/main" id="{C2AC978E-10AC-451B-97CE-544707F590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4007" y="1947644"/>
            <a:ext cx="436229" cy="388690"/>
          </a:xfrm>
          <a:prstGeom prst="rect">
            <a:avLst/>
          </a:prstGeom>
        </p:spPr>
      </p:pic>
      <p:pic>
        <p:nvPicPr>
          <p:cNvPr id="8" name="registrazione parte I lezione I slide 7 seconda">
            <a:hlinkClick r:id="" action="ppaction://media"/>
            <a:extLst>
              <a:ext uri="{FF2B5EF4-FFF2-40B4-BE49-F238E27FC236}">
                <a16:creationId xmlns:a16="http://schemas.microsoft.com/office/drawing/2014/main" id="{804CDDA6-4B35-4A1F-B664-6C06BDCEBCD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04007" y="2754735"/>
            <a:ext cx="453006" cy="467686"/>
          </a:xfrm>
          <a:prstGeom prst="rect">
            <a:avLst/>
          </a:prstGeom>
        </p:spPr>
      </p:pic>
    </p:spTree>
    <p:extLst>
      <p:ext uri="{BB962C8B-B14F-4D97-AF65-F5344CB8AC3E}">
        <p14:creationId xmlns:p14="http://schemas.microsoft.com/office/powerpoint/2010/main" val="9783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72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7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59A36D0-4BCC-4C6A-A06B-14FE48A1BDA3}"/>
              </a:ext>
            </a:extLst>
          </p:cNvPr>
          <p:cNvSpPr>
            <a:spLocks noGrp="1"/>
          </p:cNvSpPr>
          <p:nvPr>
            <p:ph idx="1"/>
          </p:nvPr>
        </p:nvSpPr>
        <p:spPr>
          <a:xfrm>
            <a:off x="-67112" y="0"/>
            <a:ext cx="12323428" cy="6858000"/>
          </a:xfrm>
          <a:blipFill>
            <a:blip r:embed="rId4"/>
            <a:tile tx="0" ty="0" sx="100000" sy="100000" flip="none" algn="tl"/>
          </a:blipFill>
          <a:scene3d>
            <a:camera prst="orthographicFront"/>
            <a:lightRig rig="threePt" dir="t"/>
          </a:scene3d>
          <a:sp3d contourW="12700">
            <a:contourClr>
              <a:schemeClr val="accent5"/>
            </a:contourClr>
          </a:sp3d>
        </p:spPr>
        <p:txBody>
          <a:bodyPr/>
          <a:lstStyle/>
          <a:p>
            <a:endParaRPr lang="it-IT"/>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   I Protolatini  e i popoli di lingua italica</a:t>
            </a:r>
          </a:p>
          <a:p>
            <a:pPr>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  Testimonianze dell’osco: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Tabula Bantina, </a:t>
            </a:r>
            <a:r>
              <a:rPr lang="it-IT">
                <a:latin typeface="Times New Roman" panose="02020603050405020304" pitchFamily="18" charset="0"/>
                <a:cs typeface="Times New Roman" panose="02020603050405020304" pitchFamily="18" charset="0"/>
              </a:rPr>
              <a:t>rinvenuta nel</a:t>
            </a:r>
            <a:endParaRPr lang="it-IT" i="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1793 a Bantia, in bronzo, contiene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regolamenti ufficiali)</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Testimonianze dell’umbro: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Tabulae Iguvinae, </a:t>
            </a:r>
            <a:r>
              <a:rPr lang="it-IT">
                <a:latin typeface="Times New Roman" panose="02020603050405020304" pitchFamily="18" charset="0"/>
                <a:cs typeface="Times New Roman" panose="02020603050405020304" pitchFamily="18" charset="0"/>
              </a:rPr>
              <a:t>scoperte nel</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1444 a Gubbio, tavole bronzee che</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contengono prescrizioni di una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confraternita religiosa)</a:t>
            </a:r>
          </a:p>
          <a:p>
            <a:pPr marL="0" indent="0">
              <a:spcBef>
                <a:spcPts val="0"/>
              </a:spcBef>
              <a:spcAft>
                <a:spcPts val="0"/>
              </a:spcAft>
              <a:buNone/>
            </a:pPr>
            <a:r>
              <a:rPr lang="it-IT" sz="10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t>                                </a:t>
            </a:r>
            <a:r>
              <a:rPr lang="it-IT" sz="800"/>
              <a:t>(audio)</a:t>
            </a:r>
          </a:p>
          <a:p>
            <a:pPr marL="0" indent="0">
              <a:buNone/>
            </a:pPr>
            <a:endParaRPr lang="it-IT" sz="800"/>
          </a:p>
        </p:txBody>
      </p:sp>
      <p:pic>
        <p:nvPicPr>
          <p:cNvPr id="4" name="Immagine 3">
            <a:extLst>
              <a:ext uri="{FF2B5EF4-FFF2-40B4-BE49-F238E27FC236}">
                <a16:creationId xmlns:a16="http://schemas.microsoft.com/office/drawing/2014/main" id="{9295B6AD-1B94-4D22-81EA-CF33D092D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3276" y="1204887"/>
            <a:ext cx="7239699" cy="4918010"/>
          </a:xfrm>
          <a:prstGeom prst="rect">
            <a:avLst/>
          </a:prstGeom>
          <a:solidFill>
            <a:schemeClr val="accent5"/>
          </a:solidFill>
          <a:ln w="38100">
            <a:solidFill>
              <a:schemeClr val="accent5"/>
            </a:solidFill>
          </a:ln>
          <a:effectLst>
            <a:outerShdw blurRad="50800" dist="50800" dir="5400000" algn="ctr" rotWithShape="0">
              <a:schemeClr val="accent5"/>
            </a:outerShdw>
            <a:softEdge rad="0"/>
          </a:effectLst>
        </p:spPr>
      </p:pic>
      <p:pic>
        <p:nvPicPr>
          <p:cNvPr id="5" name="registrazione parte I lezione I slide 8">
            <a:hlinkClick r:id="" action="ppaction://media"/>
            <a:extLst>
              <a:ext uri="{FF2B5EF4-FFF2-40B4-BE49-F238E27FC236}">
                <a16:creationId xmlns:a16="http://schemas.microsoft.com/office/drawing/2014/main" id="{DA5F38B0-9E6D-4554-8A76-D53C936886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05762" y="5204670"/>
            <a:ext cx="609600" cy="609600"/>
          </a:xfrm>
          <a:prstGeom prst="rect">
            <a:avLst/>
          </a:prstGeom>
        </p:spPr>
      </p:pic>
    </p:spTree>
    <p:extLst>
      <p:ext uri="{BB962C8B-B14F-4D97-AF65-F5344CB8AC3E}">
        <p14:creationId xmlns:p14="http://schemas.microsoft.com/office/powerpoint/2010/main" val="658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8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1898</TotalTime>
  <Words>420</Words>
  <Application>Microsoft Office PowerPoint</Application>
  <PresentationFormat>Widescreen</PresentationFormat>
  <Paragraphs>94</Paragraphs>
  <Slides>8</Slides>
  <Notes>0</Notes>
  <HiddenSlides>0</HiddenSlides>
  <MMClips>6</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vt:i4>
      </vt:variant>
    </vt:vector>
  </HeadingPairs>
  <TitlesOfParts>
    <vt:vector size="13" baseType="lpstr">
      <vt:lpstr>Algerian</vt:lpstr>
      <vt:lpstr>Arial</vt:lpstr>
      <vt:lpstr>Garamond</vt:lpstr>
      <vt:lpstr>Times New Roman</vt:lpstr>
      <vt:lpstr>Organico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Luciana Furbetta</dc:creator>
  <cp:lastModifiedBy>Luciana Furbetta</cp:lastModifiedBy>
  <cp:revision>49</cp:revision>
  <dcterms:created xsi:type="dcterms:W3CDTF">2020-03-06T11:18:40Z</dcterms:created>
  <dcterms:modified xsi:type="dcterms:W3CDTF">2020-03-10T18:15:12Z</dcterms:modified>
</cp:coreProperties>
</file>