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gCDvfybtUIz+4n3fVxIsfta+H7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674" autoAdjust="0"/>
  </p:normalViewPr>
  <p:slideViewPr>
    <p:cSldViewPr snapToGrid="0">
      <p:cViewPr varScale="1">
        <p:scale>
          <a:sx n="165" d="100"/>
          <a:sy n="165" d="100"/>
        </p:scale>
        <p:origin x="132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55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56596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8"/>
          <p:cNvSpPr txBox="1"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entury Gothic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body" idx="1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42545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1pPr>
            <a:lvl2pPr marL="914400" lvl="1" indent="-40005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2pPr>
            <a:lvl3pPr marL="1371600" lvl="2" indent="-37465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55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48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entury Gothic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9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5" cy="788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1"/>
          <p:cNvSpPr txBox="1">
            <a:spLocks noGrp="1"/>
          </p:cNvSpPr>
          <p:nvPr>
            <p:ph type="title"/>
          </p:nvPr>
        </p:nvSpPr>
        <p:spPr>
          <a:xfrm rot="5400000">
            <a:off x="5350075" y="1467447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body" idx="1"/>
          </p:nvPr>
        </p:nvSpPr>
        <p:spPr>
          <a:xfrm rot="5400000">
            <a:off x="1349576" y="-447078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0"/>
          <p:cNvSpPr txBox="1">
            <a:spLocks noGrp="1"/>
          </p:cNvSpPr>
          <p:nvPr>
            <p:ph type="ctrTitle"/>
          </p:nvPr>
        </p:nvSpPr>
        <p:spPr>
          <a:xfrm>
            <a:off x="1143000" y="841773"/>
            <a:ext cx="6858000" cy="179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entury Gothic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/>
            </a:lvl1pPr>
            <a:lvl2pPr lvl="1" algn="ctr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3pPr>
            <a:lvl4pPr lvl="3" algn="ctr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sldNum" idx="12"/>
          </p:nvPr>
        </p:nvSpPr>
        <p:spPr>
          <a:xfrm>
            <a:off x="6457950" y="477559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1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2"/>
          <p:cNvSpPr txBox="1">
            <a:spLocks noGrp="1"/>
          </p:cNvSpPr>
          <p:nvPr>
            <p:ph type="title"/>
          </p:nvPr>
        </p:nvSpPr>
        <p:spPr>
          <a:xfrm>
            <a:off x="623888" y="1282306"/>
            <a:ext cx="7886701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entury Gothic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1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2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wo Content">
  <p:cSld name="2_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 txBox="1"/>
          <p:nvPr/>
        </p:nvSpPr>
        <p:spPr>
          <a:xfrm>
            <a:off x="4453304" y="1371990"/>
            <a:ext cx="4362181" cy="170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218976" marR="0" lvl="0" indent="-21897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</a:pPr>
            <a:r>
              <a:rPr lang="it-IT"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Acute hypotension</a:t>
            </a:r>
            <a:endParaRPr/>
          </a:p>
          <a:p>
            <a:pPr marL="218976" marR="0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</a:pPr>
            <a:r>
              <a:rPr lang="it-IT"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Lower back or abdominal pain </a:t>
            </a:r>
            <a:endParaRPr/>
          </a:p>
          <a:p>
            <a:pPr marL="218976" marR="0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</a:pPr>
            <a:r>
              <a:rPr lang="it-IT"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Anuria</a:t>
            </a:r>
            <a:endParaRPr/>
          </a:p>
          <a:p>
            <a:pPr marL="218976" marR="0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</a:pPr>
            <a:r>
              <a:rPr lang="it-IT"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Shock</a:t>
            </a:r>
            <a:endParaRPr sz="16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18976" marR="0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</a:pPr>
            <a:r>
              <a:rPr lang="it-IT"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Pulsatile abdominal mass</a:t>
            </a:r>
            <a:endParaRPr/>
          </a:p>
        </p:txBody>
      </p:sp>
      <p:sp>
        <p:nvSpPr>
          <p:cNvPr id="47" name="Google Shape;47;p43"/>
          <p:cNvSpPr txBox="1"/>
          <p:nvPr/>
        </p:nvSpPr>
        <p:spPr>
          <a:xfrm>
            <a:off x="638624" y="3772784"/>
            <a:ext cx="2410736" cy="45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Lazar Davidovic, Marko Dragas, Slobodan Cvetkovic  et al.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Twenty Years of Experience in the Treatment of Spontaneous Aorto-venous Fistulas in a Developing Country.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World J Surg (2011); 35:1829-1834.</a:t>
            </a:r>
            <a:endParaRPr/>
          </a:p>
        </p:txBody>
      </p:sp>
      <p:cxnSp>
        <p:nvCxnSpPr>
          <p:cNvPr id="48" name="Google Shape;48;p43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49;p43"/>
          <p:cNvSpPr txBox="1"/>
          <p:nvPr/>
        </p:nvSpPr>
        <p:spPr>
          <a:xfrm>
            <a:off x="638624" y="1371990"/>
            <a:ext cx="3580045" cy="206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</a:pPr>
            <a:r>
              <a:rPr lang="it-IT" sz="1600" b="0" u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Venous hypertension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</a:pPr>
            <a:r>
              <a:rPr lang="it-IT" sz="1600" b="0" u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Increased cardiac output and heart failure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</a:pPr>
            <a:r>
              <a:rPr lang="it-IT" sz="1600" b="0" u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Abdominal bruit </a:t>
            </a:r>
            <a:endParaRPr/>
          </a:p>
        </p:txBody>
      </p:sp>
      <p:sp>
        <p:nvSpPr>
          <p:cNvPr id="50" name="Google Shape;50;p43"/>
          <p:cNvSpPr txBox="1">
            <a:spLocks noGrp="1"/>
          </p:cNvSpPr>
          <p:nvPr>
            <p:ph type="title"/>
          </p:nvPr>
        </p:nvSpPr>
        <p:spPr>
          <a:xfrm>
            <a:off x="93384" y="89181"/>
            <a:ext cx="7886701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entury Gothic"/>
              <a:buNone/>
              <a:defRPr sz="1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wo Content">
  <p:cSld name="1_Two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4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body" idx="1"/>
          </p:nvPr>
        </p:nvSpPr>
        <p:spPr>
          <a:xfrm>
            <a:off x="628651" y="1368028"/>
            <a:ext cx="2535299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body" idx="2"/>
          </p:nvPr>
        </p:nvSpPr>
        <p:spPr>
          <a:xfrm>
            <a:off x="3303986" y="1375172"/>
            <a:ext cx="2535299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body" idx="3"/>
          </p:nvPr>
        </p:nvSpPr>
        <p:spPr>
          <a:xfrm>
            <a:off x="5979319" y="1375172"/>
            <a:ext cx="2535299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5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5"/>
          <p:cNvSpPr txBox="1"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1pPr>
            <a:lvl2pPr marL="914400" lvl="1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3pPr>
            <a:lvl4pPr marL="1828800" lvl="3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4pPr>
            <a:lvl5pPr marL="2286000" lvl="4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5pPr>
            <a:lvl6pPr marL="2743200" lvl="5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6pPr>
            <a:lvl7pPr marL="3200400" lvl="6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7pPr>
            <a:lvl8pPr marL="3657600" lvl="7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8pPr>
            <a:lvl9pPr marL="4114800" lvl="8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9pPr>
          </a:lstStyle>
          <a:p>
            <a:endParaRPr/>
          </a:p>
        </p:txBody>
      </p:sp>
      <p:sp>
        <p:nvSpPr>
          <p:cNvPr id="62" name="Google Shape;62;p45"/>
          <p:cNvSpPr txBox="1">
            <a:spLocks noGrp="1"/>
          </p:cNvSpPr>
          <p:nvPr>
            <p:ph type="body" idx="2"/>
          </p:nvPr>
        </p:nvSpPr>
        <p:spPr>
          <a:xfrm>
            <a:off x="629843" y="1878807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1pPr>
            <a:lvl2pPr marL="914400" lvl="1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3pPr>
            <a:lvl4pPr marL="1828800" lvl="3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4pPr>
            <a:lvl5pPr marL="2286000" lvl="4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5pPr>
            <a:lvl6pPr marL="2743200" lvl="5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6pPr>
            <a:lvl7pPr marL="3200400" lvl="6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7pPr>
            <a:lvl8pPr marL="3657600" lvl="7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8pPr>
            <a:lvl9pPr marL="4114800" lvl="8" indent="-2286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9pPr>
          </a:lstStyle>
          <a:p>
            <a:endParaRPr/>
          </a:p>
        </p:txBody>
      </p:sp>
      <p:sp>
        <p:nvSpPr>
          <p:cNvPr id="64" name="Google Shape;64;p45"/>
          <p:cNvSpPr txBox="1">
            <a:spLocks noGrp="1"/>
          </p:cNvSpPr>
          <p:nvPr>
            <p:ph type="body" idx="4"/>
          </p:nvPr>
        </p:nvSpPr>
        <p:spPr>
          <a:xfrm>
            <a:off x="4629152" y="1878807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1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6550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6550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6550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6550" algn="l" rtl="0">
              <a:lnSpc>
                <a:spcPct val="9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5" name="Google Shape;15;p3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718945" y="106120"/>
            <a:ext cx="1348857" cy="80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8"/>
          <p:cNvPicPr preferRelativeResize="0"/>
          <p:nvPr/>
        </p:nvPicPr>
        <p:blipFill rotWithShape="1">
          <a:blip r:embed="rId16">
            <a:alphaModFix/>
          </a:blip>
          <a:srcRect t="7349" r="65448" b="-308"/>
          <a:stretch/>
        </p:blipFill>
        <p:spPr>
          <a:xfrm>
            <a:off x="0" y="4621204"/>
            <a:ext cx="1447799" cy="5307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17" name="Google Shape;17;p38"/>
          <p:cNvPicPr preferRelativeResize="0"/>
          <p:nvPr/>
        </p:nvPicPr>
        <p:blipFill rotWithShape="1">
          <a:blip r:embed="rId17">
            <a:alphaModFix/>
          </a:blip>
          <a:srcRect l="37078" t="54742" r="210" b="-306"/>
          <a:stretch/>
        </p:blipFill>
        <p:spPr>
          <a:xfrm>
            <a:off x="5248276" y="4767262"/>
            <a:ext cx="3895725" cy="376238"/>
          </a:xfrm>
          <a:prstGeom prst="round2DiagRect">
            <a:avLst>
              <a:gd name="adj1" fmla="val 0"/>
              <a:gd name="adj2" fmla="val 9002"/>
            </a:avLst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media22.m4a"/><Relationship Id="rId7" Type="http://schemas.openxmlformats.org/officeDocument/2006/relationships/image" Target="../media/image5.jpg"/><Relationship Id="rId2" Type="http://schemas.microsoft.com/office/2007/relationships/media" Target="../media/media2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36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jp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6" name="Google Shape;336;p20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7" name="Google Shape;337;p20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338" name="Google Shape;33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0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40" name="Google Shape;340;p20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1" name="Google Shape;341;p20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0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body" idx="1"/>
          </p:nvPr>
        </p:nvSpPr>
        <p:spPr>
          <a:xfrm>
            <a:off x="819150" y="12549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None/>
            </a:pPr>
            <a:r>
              <a:rPr lang="it-IT" b="1">
                <a:solidFill>
                  <a:srgbClr val="FF0000"/>
                </a:solidFill>
              </a:rPr>
              <a:t>DIAGNOSI</a:t>
            </a:r>
            <a:endParaRPr/>
          </a:p>
          <a:p>
            <a:pPr marL="218976" lvl="0" indent="-21897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b="1">
              <a:solidFill>
                <a:srgbClr val="FF0000"/>
              </a:solidFill>
            </a:endParaRPr>
          </a:p>
          <a:p>
            <a:pPr marL="218976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it-IT" b="1"/>
              <a:t>Anamnesi</a:t>
            </a:r>
            <a:endParaRPr/>
          </a:p>
          <a:p>
            <a:pPr marL="218976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it-IT" b="1"/>
              <a:t>Esame Obiettivo</a:t>
            </a:r>
            <a:endParaRPr/>
          </a:p>
          <a:p>
            <a:pPr marL="218976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it-IT" b="1"/>
              <a:t>Esami strumentali</a:t>
            </a:r>
            <a:endParaRPr/>
          </a:p>
          <a:p>
            <a:pPr marL="218976" lvl="0" indent="-21897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AF83B9-A41E-8D4C-AC52-DEEFF70F0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93"/>
    </mc:Choice>
    <mc:Fallback xmlns="">
      <p:transition spd="slow" advTm="37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7" name="Google Shape;447;p29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8" name="Google Shape;448;p29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449" name="Google Shape;449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9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51" name="Google Shape;451;p29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2" name="Google Shape;452;p29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9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454" name="Google Shape;454;p29"/>
          <p:cNvPicPr preferRelativeResize="0"/>
          <p:nvPr/>
        </p:nvPicPr>
        <p:blipFill rotWithShape="1">
          <a:blip r:embed="rId7">
            <a:alphaModFix/>
          </a:blip>
          <a:srcRect l="14099" t="2390" r="20933" b="4573"/>
          <a:stretch/>
        </p:blipFill>
        <p:spPr>
          <a:xfrm>
            <a:off x="163285" y="494417"/>
            <a:ext cx="2893423" cy="414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9"/>
          <p:cNvPicPr preferRelativeResize="0"/>
          <p:nvPr/>
        </p:nvPicPr>
        <p:blipFill rotWithShape="1">
          <a:blip r:embed="rId8">
            <a:alphaModFix/>
          </a:blip>
          <a:srcRect l="12755" t="4630" r="7174"/>
          <a:stretch/>
        </p:blipFill>
        <p:spPr>
          <a:xfrm>
            <a:off x="3137011" y="1314133"/>
            <a:ext cx="2409999" cy="24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9"/>
          <p:cNvPicPr preferRelativeResize="0"/>
          <p:nvPr/>
        </p:nvPicPr>
        <p:blipFill rotWithShape="1">
          <a:blip r:embed="rId9">
            <a:alphaModFix/>
          </a:blip>
          <a:srcRect l="10068" t="24939" r="10329" b="25181"/>
          <a:stretch/>
        </p:blipFill>
        <p:spPr>
          <a:xfrm>
            <a:off x="5626530" y="1430383"/>
            <a:ext cx="3414827" cy="2139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32E444-ECD0-B340-975E-20FCAFFFA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25"/>
    </mc:Choice>
    <mc:Fallback xmlns="">
      <p:transition spd="slow" advTm="30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1" name="Google Shape;461;p30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2" name="Google Shape;462;p30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463" name="Google Shape;46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0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65" name="Google Shape;465;p30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66" name="Google Shape;466;p30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0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468" name="Google Shape;468;p30"/>
          <p:cNvPicPr preferRelativeResize="0"/>
          <p:nvPr/>
        </p:nvPicPr>
        <p:blipFill rotWithShape="1">
          <a:blip r:embed="rId7">
            <a:alphaModFix/>
          </a:blip>
          <a:srcRect l="5138" t="14634" r="8388" b="4723"/>
          <a:stretch/>
        </p:blipFill>
        <p:spPr>
          <a:xfrm>
            <a:off x="505938" y="509451"/>
            <a:ext cx="4397772" cy="410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0"/>
          <p:cNvPicPr preferRelativeResize="0"/>
          <p:nvPr/>
        </p:nvPicPr>
        <p:blipFill rotWithShape="1">
          <a:blip r:embed="rId8">
            <a:alphaModFix/>
          </a:blip>
          <a:srcRect l="13202" t="6570" r="20483" b="6067"/>
          <a:stretch/>
        </p:blipFill>
        <p:spPr>
          <a:xfrm>
            <a:off x="5537106" y="515982"/>
            <a:ext cx="3103918" cy="408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01FDC2-D3AC-0C49-8BD2-DC08A0DE6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07"/>
    </mc:Choice>
    <mc:Fallback xmlns="">
      <p:transition spd="slow" advTm="4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4" name="Google Shape;474;p31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5" name="Google Shape;475;p31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476" name="Google Shape;47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1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78" name="Google Shape;478;p31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9" name="Google Shape;479;p31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1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481" name="Google Shape;481;p31"/>
          <p:cNvPicPr preferRelativeResize="0"/>
          <p:nvPr/>
        </p:nvPicPr>
        <p:blipFill rotWithShape="1">
          <a:blip r:embed="rId7">
            <a:alphaModFix/>
          </a:blip>
          <a:srcRect l="4887" r="10241"/>
          <a:stretch/>
        </p:blipFill>
        <p:spPr>
          <a:xfrm>
            <a:off x="350339" y="509450"/>
            <a:ext cx="3529330" cy="41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1"/>
          <p:cNvPicPr preferRelativeResize="0"/>
          <p:nvPr/>
        </p:nvPicPr>
        <p:blipFill rotWithShape="1">
          <a:blip r:embed="rId8">
            <a:alphaModFix/>
          </a:blip>
          <a:srcRect l="15527" t="14080" r="14507" b="7227"/>
          <a:stretch/>
        </p:blipFill>
        <p:spPr>
          <a:xfrm>
            <a:off x="3886200" y="966638"/>
            <a:ext cx="5234203" cy="331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478400-F778-5146-8BF7-DAAED3C21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7"/>
    </mc:Choice>
    <mc:Fallback xmlns="">
      <p:transition spd="slow" advTm="3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7" name="Google Shape;487;p32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8" name="Google Shape;488;p32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489" name="Google Shape;489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2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91" name="Google Shape;491;p32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92" name="Google Shape;492;p32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2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494" name="Google Shape;494;p32"/>
          <p:cNvPicPr preferRelativeResize="0"/>
          <p:nvPr/>
        </p:nvPicPr>
        <p:blipFill rotWithShape="1">
          <a:blip r:embed="rId7">
            <a:alphaModFix/>
          </a:blip>
          <a:srcRect l="23887" t="17071" r="22894" b="10713"/>
          <a:stretch/>
        </p:blipFill>
        <p:spPr>
          <a:xfrm>
            <a:off x="176349" y="502920"/>
            <a:ext cx="1916747" cy="14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2"/>
          <p:cNvPicPr preferRelativeResize="0"/>
          <p:nvPr/>
        </p:nvPicPr>
        <p:blipFill rotWithShape="1">
          <a:blip r:embed="rId8">
            <a:alphaModFix/>
          </a:blip>
          <a:srcRect l="16093" t="24798" r="14355" b="17535"/>
          <a:stretch/>
        </p:blipFill>
        <p:spPr>
          <a:xfrm>
            <a:off x="1469571" y="1704703"/>
            <a:ext cx="6218018" cy="289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58882B-D083-D247-975D-57D9AD688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21"/>
    </mc:Choice>
    <mc:Fallback xmlns="">
      <p:transition spd="slow" advTm="67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0" name="Google Shape;500;p33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1" name="Google Shape;501;p33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502" name="Google Shape;50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3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04" name="Google Shape;504;p33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05" name="Google Shape;505;p33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3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sp>
        <p:nvSpPr>
          <p:cNvPr id="507" name="Google Shape;507;p33"/>
          <p:cNvSpPr txBox="1">
            <a:spLocks noGrp="1"/>
          </p:cNvSpPr>
          <p:nvPr>
            <p:ph type="body" idx="1"/>
          </p:nvPr>
        </p:nvSpPr>
        <p:spPr>
          <a:xfrm>
            <a:off x="819150" y="744583"/>
            <a:ext cx="7842250" cy="377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it-IT"/>
              <a:t>INDICAZIONI ALL’INTERVENTO DI RIVASCOLARIZZAZIONE</a:t>
            </a:r>
            <a:endParaRPr/>
          </a:p>
          <a:p>
            <a:pPr marL="218976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/>
              <a:t>ASSOLUTE</a:t>
            </a:r>
            <a:endParaRPr sz="2400"/>
          </a:p>
          <a:p>
            <a:pPr marL="218976" lvl="0" indent="-218976" algn="l" rtl="0">
              <a:lnSpc>
                <a:spcPct val="14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•"/>
            </a:pPr>
            <a:r>
              <a:rPr lang="it-IT" sz="2000"/>
              <a:t>Sulla base della sintomatologia (disturbi non tollerabili)</a:t>
            </a:r>
            <a:endParaRPr/>
          </a:p>
          <a:p>
            <a:pPr marL="218976" lvl="0" indent="-218976" algn="l" rtl="0">
              <a:lnSpc>
                <a:spcPct val="14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•"/>
            </a:pPr>
            <a:r>
              <a:rPr lang="it-IT" sz="2000"/>
              <a:t>Sulla base della storia naturale della malattia</a:t>
            </a:r>
            <a:endParaRPr sz="2000"/>
          </a:p>
          <a:p>
            <a:pPr marL="218976" lvl="0" indent="-218976" algn="l" rtl="0">
              <a:lnSpc>
                <a:spcPct val="14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/>
              <a:t>DI LUSSO</a:t>
            </a:r>
            <a:r>
              <a:rPr lang="it-IT" sz="2400" b="1" u="sng">
                <a:solidFill>
                  <a:schemeClr val="lt1"/>
                </a:solidFill>
              </a:rPr>
              <a:t>Di lusso</a:t>
            </a:r>
            <a:endParaRPr/>
          </a:p>
          <a:p>
            <a:pPr marL="218976" lvl="0" indent="-218976" algn="l" rtl="0">
              <a:lnSpc>
                <a:spcPct val="14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•"/>
            </a:pPr>
            <a:r>
              <a:rPr lang="it-IT" sz="2000"/>
              <a:t>Sulla base della sintomatologia</a:t>
            </a: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420E34-9282-D34D-99D3-0EAA5BCC1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77"/>
    </mc:Choice>
    <mc:Fallback xmlns="">
      <p:transition spd="slow" advTm="110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" name="Google Shape;512;p34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3" name="Google Shape;513;p34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514" name="Google Shape;51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4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16" name="Google Shape;516;p34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17" name="Google Shape;517;p34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4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sp>
        <p:nvSpPr>
          <p:cNvPr id="519" name="Google Shape;519;p34"/>
          <p:cNvSpPr txBox="1">
            <a:spLocks noGrp="1"/>
          </p:cNvSpPr>
          <p:nvPr>
            <p:ph type="body" idx="1"/>
          </p:nvPr>
        </p:nvSpPr>
        <p:spPr>
          <a:xfrm>
            <a:off x="819150" y="744583"/>
            <a:ext cx="7842250" cy="377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it-IT" dirty="0"/>
              <a:t>INTERVENTI DI RIVASCOLARIZZAZIONE</a:t>
            </a:r>
            <a:endParaRPr dirty="0"/>
          </a:p>
          <a:p>
            <a:pPr marL="218976" lvl="0" indent="-21897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dirty="0"/>
          </a:p>
          <a:p>
            <a:pPr marL="218976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it-IT" dirty="0"/>
              <a:t>Chirurgia Vascolare: approccio diretto alla lesione</a:t>
            </a:r>
            <a:endParaRPr dirty="0"/>
          </a:p>
          <a:p>
            <a:pPr marL="218976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dirty="0"/>
          </a:p>
          <a:p>
            <a:pPr marL="218976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it-IT" dirty="0" err="1"/>
              <a:t>Endovascolare</a:t>
            </a:r>
            <a:r>
              <a:rPr lang="it-IT" dirty="0"/>
              <a:t>: approccio remoto alla lesione</a:t>
            </a:r>
            <a:endParaRPr dirty="0"/>
          </a:p>
          <a:p>
            <a:pPr marL="218976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dirty="0"/>
          </a:p>
          <a:p>
            <a:pPr marL="218976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it-IT" dirty="0"/>
              <a:t>Approccio ibrido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93103F-66E9-2B47-9D8E-B3F4E3D72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17"/>
    </mc:Choice>
    <mc:Fallback xmlns="">
      <p:transition spd="slow" advTm="61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4" name="Google Shape;524;p35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5" name="Google Shape;525;p35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526" name="Google Shape;52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5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8" name="Google Shape;528;p35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9" name="Google Shape;529;p35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5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sp>
        <p:nvSpPr>
          <p:cNvPr id="9" name="Google Shape;519;p34"/>
          <p:cNvSpPr txBox="1">
            <a:spLocks noGrp="1"/>
          </p:cNvSpPr>
          <p:nvPr>
            <p:ph type="body" idx="1"/>
          </p:nvPr>
        </p:nvSpPr>
        <p:spPr>
          <a:xfrm>
            <a:off x="819150" y="744583"/>
            <a:ext cx="7842250" cy="377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it-IT" dirty="0"/>
              <a:t>INTERVENTI DI RIVASCOLARIZZAZIONE</a:t>
            </a:r>
            <a:endParaRPr dirty="0"/>
          </a:p>
          <a:p>
            <a:pPr marL="218976" lvl="0" indent="-21897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dirty="0"/>
          </a:p>
          <a:p>
            <a:pPr marL="218976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it-IT" dirty="0"/>
              <a:t>Chirurgia Vascolare: approccio diretto alla lesione</a:t>
            </a:r>
            <a:endParaRPr dirty="0"/>
          </a:p>
          <a:p>
            <a:pPr marL="218976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dirty="0"/>
          </a:p>
        </p:txBody>
      </p:sp>
      <p:pic>
        <p:nvPicPr>
          <p:cNvPr id="2050" name="Picture 2" descr="Risultato immagini per bistur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7" b="23413"/>
          <a:stretch/>
        </p:blipFill>
        <p:spPr bwMode="auto">
          <a:xfrm>
            <a:off x="3132832" y="2373807"/>
            <a:ext cx="2878335" cy="156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17550D-E1AB-5447-9CC5-BFC9D2882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3"/>
    </mc:Choice>
    <mc:Fallback xmlns="">
      <p:transition spd="slow" advTm="2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4" name="Google Shape;524;p35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5" name="Google Shape;525;p35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526" name="Google Shape;52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5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8" name="Google Shape;528;p35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9" name="Google Shape;529;p35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5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10" name="Picture 2" descr="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33" y="531308"/>
            <a:ext cx="5413733" cy="406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53EE00-F00D-294F-92C7-F151CF25A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19"/>
    </mc:Choice>
    <mc:Fallback xmlns="">
      <p:transition spd="slow" advTm="4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4" name="Google Shape;524;p35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5" name="Google Shape;525;p35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526" name="Google Shape;52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5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8" name="Google Shape;528;p35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9" name="Google Shape;529;p35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5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11" name="Picture 2" descr="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09" y="523903"/>
            <a:ext cx="5440982" cy="408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C8A577-6F73-2C49-85F9-FB3BAAC24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8"/>
    </mc:Choice>
    <mc:Fallback xmlns="">
      <p:transition spd="slow" advTm="16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4" name="Google Shape;524;p35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5" name="Google Shape;525;p35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526" name="Google Shape;52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5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8" name="Google Shape;528;p35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9" name="Google Shape;529;p35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5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11" name="Picture 3" descr="ss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1" y="531308"/>
            <a:ext cx="4953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579" y="683582"/>
            <a:ext cx="2160264" cy="361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5CAE3E-8C01-5240-A975-2C35876AF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86"/>
    </mc:Choice>
    <mc:Fallback xmlns="">
      <p:transition spd="slow" advTm="38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8" name="Google Shape;348;p21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1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350" name="Google Shape;35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1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52" name="Google Shape;352;p21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3" name="Google Shape;353;p21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1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355" name="Google Shape;355;p21" descr="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67987" y="529049"/>
            <a:ext cx="5453743" cy="4090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953B17-731F-984D-908E-92A974428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60"/>
    </mc:Choice>
    <mc:Fallback xmlns="">
      <p:transition spd="slow" advTm="17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4" name="Google Shape;524;p35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5" name="Google Shape;525;p35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526" name="Google Shape;52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5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8" name="Google Shape;528;p35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9" name="Google Shape;529;p35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5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13" name="Picture 2" descr="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27" y="531308"/>
            <a:ext cx="5472345" cy="410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62DB50-1325-1240-9421-DF35284D5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7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13"/>
    </mc:Choice>
    <mc:Fallback xmlns="">
      <p:transition spd="slow" advTm="22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4" name="Google Shape;524;p35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5" name="Google Shape;525;p35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526" name="Google Shape;52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5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8" name="Google Shape;528;p35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9" name="Google Shape;529;p35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5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sp>
        <p:nvSpPr>
          <p:cNvPr id="13" name="Google Shape;519;p34"/>
          <p:cNvSpPr txBox="1">
            <a:spLocks noGrp="1"/>
          </p:cNvSpPr>
          <p:nvPr>
            <p:ph type="body" idx="1"/>
          </p:nvPr>
        </p:nvSpPr>
        <p:spPr>
          <a:xfrm>
            <a:off x="819150" y="744583"/>
            <a:ext cx="7842250" cy="377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it-IT" dirty="0"/>
              <a:t>INTERVENTI DI RIVASCOLARIZZAZIONE</a:t>
            </a:r>
          </a:p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dirty="0"/>
          </a:p>
          <a:p>
            <a:pPr marL="218976" lvl="0" indent="-218976" algn="l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it-IT" dirty="0" err="1"/>
              <a:t>Endovascolare</a:t>
            </a:r>
            <a:r>
              <a:rPr lang="it-IT" dirty="0"/>
              <a:t>: approccio remoto alla lesione</a:t>
            </a:r>
            <a:endParaRPr dirty="0"/>
          </a:p>
        </p:txBody>
      </p:sp>
      <p:pic>
        <p:nvPicPr>
          <p:cNvPr id="3074" name="Picture 2" descr="Risultato immagini per sala ibri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598" y="1894640"/>
            <a:ext cx="3562803" cy="267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E288E4-4F56-A240-8652-6AD58AA1D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7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7"/>
    </mc:Choice>
    <mc:Fallback xmlns="">
      <p:transition spd="slow" advTm="33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4" name="Google Shape;524;p35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5" name="Google Shape;525;p35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526" name="Google Shape;526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5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8" name="Google Shape;528;p35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9" name="Google Shape;529;p35" descr="Risultato immagini per asug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5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10" name="Picture 4" descr="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77" y="702905"/>
            <a:ext cx="2550922" cy="19131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SCN170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77" y="2646375"/>
            <a:ext cx="2550922" cy="19131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ccess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82" y="823855"/>
            <a:ext cx="3445254" cy="35844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8A9E9E-753D-844D-BCD0-4CE6562DFD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5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40"/>
    </mc:Choice>
    <mc:Fallback xmlns="">
      <p:transition spd="slow" advTm="18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4" name="Google Shape;524;p35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5" name="Google Shape;525;p35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526" name="Google Shape;52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5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8" name="Google Shape;528;p35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9" name="Google Shape;529;p35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5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sp>
        <p:nvSpPr>
          <p:cNvPr id="12" name="Google Shape;519;p34"/>
          <p:cNvSpPr txBox="1">
            <a:spLocks noGrp="1"/>
          </p:cNvSpPr>
          <p:nvPr>
            <p:ph type="body" idx="1"/>
          </p:nvPr>
        </p:nvSpPr>
        <p:spPr>
          <a:xfrm>
            <a:off x="819150" y="744583"/>
            <a:ext cx="7842250" cy="377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it-IT" dirty="0"/>
              <a:t>ANGIOPLASTICA</a:t>
            </a:r>
          </a:p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dirty="0"/>
          </a:p>
        </p:txBody>
      </p:sp>
      <p:pic>
        <p:nvPicPr>
          <p:cNvPr id="2050" name="Picture 2" descr="Risultato immagini per ANGIOPLASTI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35" y="1517180"/>
            <a:ext cx="3066240" cy="229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o immagini per ultraverse ballo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152" y="1017347"/>
            <a:ext cx="2681004" cy="201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sultato immagini per STERLING BALLO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893" y="1523221"/>
            <a:ext cx="3190423" cy="319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7CC6BA-0704-5B4F-9277-60E49CAF1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9"/>
    </mc:Choice>
    <mc:Fallback xmlns="">
      <p:transition spd="slow" advTm="9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4" name="Google Shape;524;p35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5" name="Google Shape;525;p35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526" name="Google Shape;52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5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8" name="Google Shape;528;p35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9" name="Google Shape;529;p35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5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sp>
        <p:nvSpPr>
          <p:cNvPr id="12" name="Google Shape;519;p34"/>
          <p:cNvSpPr txBox="1">
            <a:spLocks noGrp="1"/>
          </p:cNvSpPr>
          <p:nvPr>
            <p:ph type="body" idx="1"/>
          </p:nvPr>
        </p:nvSpPr>
        <p:spPr>
          <a:xfrm>
            <a:off x="819150" y="744583"/>
            <a:ext cx="7842250" cy="377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it-IT" dirty="0"/>
              <a:t>STENTING</a:t>
            </a:r>
          </a:p>
          <a:p>
            <a:pPr marL="218976" lvl="0" indent="-21897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it-IT" sz="1800" dirty="0"/>
              <a:t>Si suddividono in base a:</a:t>
            </a:r>
          </a:p>
          <a:p>
            <a:pPr marL="342900">
              <a:spcBef>
                <a:spcPts val="0"/>
              </a:spcBef>
              <a:buSzPts val="2300"/>
            </a:pPr>
            <a:r>
              <a:rPr lang="it-IT" sz="1800" dirty="0"/>
              <a:t>Metodo di rilascio (</a:t>
            </a:r>
            <a:r>
              <a:rPr lang="it-IT" sz="1800" dirty="0" err="1"/>
              <a:t>autoespandibili</a:t>
            </a:r>
            <a:r>
              <a:rPr lang="it-IT" sz="1800" dirty="0"/>
              <a:t>, espandibili su pallone)</a:t>
            </a:r>
          </a:p>
          <a:p>
            <a:pPr marL="342900">
              <a:spcBef>
                <a:spcPts val="0"/>
              </a:spcBef>
              <a:buSzPts val="2300"/>
            </a:pPr>
            <a:r>
              <a:rPr lang="it-IT" sz="1800" dirty="0"/>
              <a:t>Materiale di costruzione (acciaio, </a:t>
            </a:r>
            <a:r>
              <a:rPr lang="it-IT" sz="1800" dirty="0" err="1"/>
              <a:t>nitinolo</a:t>
            </a:r>
            <a:r>
              <a:rPr lang="it-IT" sz="1800" dirty="0"/>
              <a:t>)</a:t>
            </a:r>
          </a:p>
          <a:p>
            <a:pPr marL="342900">
              <a:spcBef>
                <a:spcPts val="0"/>
              </a:spcBef>
              <a:buSzPts val="2300"/>
            </a:pPr>
            <a:r>
              <a:rPr lang="it-IT" sz="1800" dirty="0"/>
              <a:t>Coperti / Scoperti</a:t>
            </a:r>
          </a:p>
          <a:p>
            <a:pPr marL="342900">
              <a:spcBef>
                <a:spcPts val="0"/>
              </a:spcBef>
              <a:buSzPts val="2300"/>
            </a:pPr>
            <a:r>
              <a:rPr lang="it-IT" sz="1800" dirty="0"/>
              <a:t>Resistenza alla compressione </a:t>
            </a:r>
            <a:r>
              <a:rPr lang="it-IT" sz="1800" dirty="0" err="1"/>
              <a:t>esterina</a:t>
            </a:r>
            <a:endParaRPr lang="it-IT" sz="1800" dirty="0"/>
          </a:p>
          <a:p>
            <a:pPr marL="342900">
              <a:spcBef>
                <a:spcPts val="0"/>
              </a:spcBef>
              <a:buSzPts val="2300"/>
            </a:pPr>
            <a:r>
              <a:rPr lang="it-IT" sz="1800" dirty="0"/>
              <a:t>Flessibilità</a:t>
            </a:r>
          </a:p>
          <a:p>
            <a:pPr marL="342900">
              <a:spcBef>
                <a:spcPts val="0"/>
              </a:spcBef>
              <a:buSzPts val="2300"/>
            </a:pPr>
            <a:r>
              <a:rPr lang="it-IT" sz="1800" dirty="0"/>
              <a:t>Radiopacità</a:t>
            </a:r>
          </a:p>
          <a:p>
            <a:pPr marL="342900">
              <a:spcBef>
                <a:spcPts val="0"/>
              </a:spcBef>
              <a:buSzPts val="2300"/>
            </a:pPr>
            <a:r>
              <a:rPr lang="it-IT" sz="1800" dirty="0"/>
              <a:t>Forza radiale</a:t>
            </a:r>
          </a:p>
          <a:p>
            <a:pPr marL="342900">
              <a:spcBef>
                <a:spcPts val="0"/>
              </a:spcBef>
              <a:buSzPts val="2300"/>
            </a:pPr>
            <a:r>
              <a:rPr lang="it-IT" sz="1800" dirty="0"/>
              <a:t>Lunghezza e diametro</a:t>
            </a:r>
          </a:p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dirty="0"/>
          </a:p>
        </p:txBody>
      </p:sp>
      <p:pic>
        <p:nvPicPr>
          <p:cNvPr id="9218" name="Picture 2" descr="Risultato immagini per viabah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64" y="3389528"/>
            <a:ext cx="2556977" cy="11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isultato immagini per innova ste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34" y="2109386"/>
            <a:ext cx="2560282" cy="256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F95CC6-FBF9-B749-8004-BF3295AD7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78"/>
    </mc:Choice>
    <mc:Fallback xmlns="">
      <p:transition spd="slow" advTm="80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4" name="Google Shape;524;p35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5" name="Google Shape;525;p35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526" name="Google Shape;52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5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8" name="Google Shape;528;p35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9" name="Google Shape;529;p35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5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sp>
        <p:nvSpPr>
          <p:cNvPr id="12" name="Google Shape;519;p34"/>
          <p:cNvSpPr txBox="1">
            <a:spLocks noGrp="1"/>
          </p:cNvSpPr>
          <p:nvPr>
            <p:ph type="body" idx="1"/>
          </p:nvPr>
        </p:nvSpPr>
        <p:spPr>
          <a:xfrm>
            <a:off x="819150" y="744583"/>
            <a:ext cx="7842250" cy="377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it-IT" dirty="0"/>
              <a:t>ENDOPROTESI</a:t>
            </a:r>
          </a:p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dirty="0"/>
          </a:p>
        </p:txBody>
      </p:sp>
      <p:pic>
        <p:nvPicPr>
          <p:cNvPr id="1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9109" r="19887" b="4723"/>
          <a:stretch>
            <a:fillRect/>
          </a:stretch>
        </p:blipFill>
        <p:spPr bwMode="auto">
          <a:xfrm>
            <a:off x="480066" y="1090014"/>
            <a:ext cx="2794668" cy="351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t="10753" r="14511" b="4425"/>
          <a:stretch>
            <a:fillRect/>
          </a:stretch>
        </p:blipFill>
        <p:spPr bwMode="auto">
          <a:xfrm>
            <a:off x="3615210" y="1090014"/>
            <a:ext cx="2681655" cy="350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Risultato immagini per medtronic aort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62" y="482082"/>
            <a:ext cx="1717025" cy="171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isultato immagini per gore conformab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023" y="2267533"/>
            <a:ext cx="1798123" cy="215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E6F084-CBF7-3D4A-83AB-C9B8ACF7E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08"/>
    </mc:Choice>
    <mc:Fallback xmlns="">
      <p:transition spd="slow" advTm="7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0" name="Google Shape;360;p22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1" name="Google Shape;361;p22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362" name="Google Shape;36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2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64" name="Google Shape;364;p22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5" name="Google Shape;365;p22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2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367" name="Google Shape;367;p22" descr="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41863" y="515984"/>
            <a:ext cx="5460274" cy="409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CE9E4B-D00B-884D-9264-2FE524FE4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47"/>
    </mc:Choice>
    <mc:Fallback xmlns="">
      <p:transition spd="slow" advTm="4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2" name="Google Shape;372;p23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3" name="Google Shape;373;p23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374" name="Google Shape;37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3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76" name="Google Shape;376;p23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7" name="Google Shape;377;p23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3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379" name="Google Shape;379;p23" descr="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35331" y="532307"/>
            <a:ext cx="5473339" cy="4105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6DAA3E-2862-964B-A262-E9ADEE1E1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1"/>
    </mc:Choice>
    <mc:Fallback xmlns="">
      <p:transition spd="slow" advTm="21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p24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5" name="Google Shape;385;p24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386" name="Google Shape;38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4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88" name="Google Shape;388;p24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9" name="Google Shape;389;p24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4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391" name="Google Shape;391;p24" descr="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22269" y="502920"/>
            <a:ext cx="5512525" cy="413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0714D7-08AC-EC4D-92CC-CC3EFF8A3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33"/>
    </mc:Choice>
    <mc:Fallback xmlns="">
      <p:transition spd="slow" advTm="6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6" name="Google Shape;396;p25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7" name="Google Shape;397;p25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398" name="Google Shape;39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5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00" name="Google Shape;400;p25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1" name="Google Shape;401;p25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5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403" name="Google Shape;403;p25" descr="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35331" y="517615"/>
            <a:ext cx="5505994" cy="412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9403CE-C0BD-F84B-90BE-008263A1A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14"/>
    </mc:Choice>
    <mc:Fallback xmlns="">
      <p:transition spd="slow" advTm="13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8" name="Google Shape;408;p26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9" name="Google Shape;409;p26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410" name="Google Shape;41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6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12" name="Google Shape;412;p26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3" name="Google Shape;413;p26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6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415" name="Google Shape;415;p26" descr="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2675" y="496389"/>
            <a:ext cx="5519056" cy="413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2683D4-1F60-AD4F-840D-9E700D945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73"/>
    </mc:Choice>
    <mc:Fallback xmlns="">
      <p:transition spd="slow" advTm="88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0" name="Google Shape;420;p27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1" name="Google Shape;421;p27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422" name="Google Shape;42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7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24" name="Google Shape;424;p27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5" name="Google Shape;425;p27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7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427" name="Google Shape;427;p27"/>
          <p:cNvPicPr preferRelativeResize="0"/>
          <p:nvPr/>
        </p:nvPicPr>
        <p:blipFill rotWithShape="1">
          <a:blip r:embed="rId7">
            <a:alphaModFix/>
          </a:blip>
          <a:srcRect l="25078" t="25027" r="23503" b="17953"/>
          <a:stretch/>
        </p:blipFill>
        <p:spPr>
          <a:xfrm>
            <a:off x="698832" y="502921"/>
            <a:ext cx="3738120" cy="233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7"/>
          <p:cNvPicPr preferRelativeResize="0"/>
          <p:nvPr/>
        </p:nvPicPr>
        <p:blipFill rotWithShape="1">
          <a:blip r:embed="rId8">
            <a:alphaModFix/>
          </a:blip>
          <a:srcRect l="15582" t="31753" r="14144" b="24873"/>
          <a:stretch/>
        </p:blipFill>
        <p:spPr>
          <a:xfrm>
            <a:off x="1920240" y="2821578"/>
            <a:ext cx="5324005" cy="184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7"/>
          <p:cNvPicPr preferRelativeResize="0"/>
          <p:nvPr/>
        </p:nvPicPr>
        <p:blipFill rotWithShape="1">
          <a:blip r:embed="rId9">
            <a:alphaModFix/>
          </a:blip>
          <a:srcRect l="24448" t="17929" r="23294" b="10325"/>
          <a:stretch/>
        </p:blipFill>
        <p:spPr>
          <a:xfrm>
            <a:off x="4656908" y="509452"/>
            <a:ext cx="2984863" cy="2305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96DB0D-E627-904F-A03F-E2B7C2092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08"/>
    </mc:Choice>
    <mc:Fallback xmlns="">
      <p:transition spd="slow" advTm="16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4" name="Google Shape;434;p28"/>
          <p:cNvCxnSpPr/>
          <p:nvPr/>
        </p:nvCxnSpPr>
        <p:spPr>
          <a:xfrm>
            <a:off x="162000" y="467125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5" name="Google Shape;435;p28"/>
          <p:cNvSpPr txBox="1"/>
          <p:nvPr/>
        </p:nvSpPr>
        <p:spPr>
          <a:xfrm>
            <a:off x="340890" y="162023"/>
            <a:ext cx="8364319" cy="2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S.C. Clinica di Chirurgia Vascolare ed Endovascolare ASUGI Direttore Prof. Sandro Lepidi</a:t>
            </a:r>
            <a:endParaRPr/>
          </a:p>
        </p:txBody>
      </p:sp>
      <p:pic>
        <p:nvPicPr>
          <p:cNvPr id="436" name="Google Shape;43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8"/>
          <p:cNvSpPr txBox="1"/>
          <p:nvPr/>
        </p:nvSpPr>
        <p:spPr>
          <a:xfrm>
            <a:off x="93384" y="89181"/>
            <a:ext cx="8957232" cy="4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0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8" name="Google Shape;438;p28"/>
          <p:cNvCxnSpPr/>
          <p:nvPr/>
        </p:nvCxnSpPr>
        <p:spPr>
          <a:xfrm>
            <a:off x="162000" y="476026"/>
            <a:ext cx="8820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9" name="Google Shape;439;p28" descr="Risultato immagini per asug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635" y="109612"/>
            <a:ext cx="837842" cy="34910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8"/>
          <p:cNvSpPr txBox="1">
            <a:spLocks noGrp="1"/>
          </p:cNvSpPr>
          <p:nvPr>
            <p:ph type="body" idx="1"/>
          </p:nvPr>
        </p:nvSpPr>
        <p:spPr>
          <a:xfrm>
            <a:off x="666750" y="1102519"/>
            <a:ext cx="784225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75" tIns="43775" rIns="87575" bIns="43775" anchor="t" anchorCtr="0">
            <a:normAutofit/>
          </a:bodyPr>
          <a:lstStyle/>
          <a:p>
            <a:pPr marL="218976" lvl="0" indent="-218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  <a:p>
            <a:pPr marL="218976" lvl="0" indent="-72926" algn="ctr" rtl="0">
              <a:lnSpc>
                <a:spcPct val="90000"/>
              </a:lnSpc>
              <a:spcBef>
                <a:spcPts val="958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441" name="Google Shape;441;p28"/>
          <p:cNvPicPr preferRelativeResize="0"/>
          <p:nvPr/>
        </p:nvPicPr>
        <p:blipFill rotWithShape="1">
          <a:blip r:embed="rId7">
            <a:alphaModFix/>
          </a:blip>
          <a:srcRect t="9259"/>
          <a:stretch/>
        </p:blipFill>
        <p:spPr>
          <a:xfrm>
            <a:off x="703429" y="509450"/>
            <a:ext cx="4563059" cy="4121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8"/>
          <p:cNvPicPr preferRelativeResize="0"/>
          <p:nvPr/>
        </p:nvPicPr>
        <p:blipFill rotWithShape="1">
          <a:blip r:embed="rId8">
            <a:alphaModFix/>
          </a:blip>
          <a:srcRect l="32820" t="4633" r="32343"/>
          <a:stretch/>
        </p:blipFill>
        <p:spPr>
          <a:xfrm>
            <a:off x="5961998" y="509451"/>
            <a:ext cx="2215271" cy="413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469985-1759-BC4B-A7DD-F15489353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58"/>
    </mc:Choice>
    <mc:Fallback xmlns="">
      <p:transition spd="slow" advTm="6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512</Words>
  <Application>Microsoft Macintosh PowerPoint</Application>
  <PresentationFormat>On-screen Show (16:9)</PresentationFormat>
  <Paragraphs>61</Paragraphs>
  <Slides>25</Slides>
  <Notes>25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Century Gothic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Damiano Pipitone</dc:creator>
  <cp:lastModifiedBy>Microsoft Office User</cp:lastModifiedBy>
  <cp:revision>13</cp:revision>
  <dcterms:created xsi:type="dcterms:W3CDTF">2018-04-04T18:47:31Z</dcterms:created>
  <dcterms:modified xsi:type="dcterms:W3CDTF">2020-03-11T14:30:14Z</dcterms:modified>
</cp:coreProperties>
</file>