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80" r:id="rId1"/>
  </p:sldMasterIdLst>
  <p:notesMasterIdLst>
    <p:notesMasterId r:id="rId24"/>
  </p:notesMasterIdLst>
  <p:sldIdLst>
    <p:sldId id="256" r:id="rId2"/>
    <p:sldId id="257" r:id="rId3"/>
    <p:sldId id="516" r:id="rId4"/>
    <p:sldId id="258" r:id="rId5"/>
    <p:sldId id="259" r:id="rId6"/>
    <p:sldId id="260" r:id="rId7"/>
    <p:sldId id="261" r:id="rId8"/>
    <p:sldId id="517" r:id="rId9"/>
    <p:sldId id="518" r:id="rId10"/>
    <p:sldId id="262" r:id="rId11"/>
    <p:sldId id="524" r:id="rId12"/>
    <p:sldId id="519" r:id="rId13"/>
    <p:sldId id="520" r:id="rId14"/>
    <p:sldId id="525" r:id="rId15"/>
    <p:sldId id="526" r:id="rId16"/>
    <p:sldId id="527" r:id="rId17"/>
    <p:sldId id="265" r:id="rId18"/>
    <p:sldId id="530" r:id="rId19"/>
    <p:sldId id="528" r:id="rId20"/>
    <p:sldId id="523" r:id="rId21"/>
    <p:sldId id="531" r:id="rId22"/>
    <p:sldId id="529" r:id="rId2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29" autoAdjust="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976D88-4D29-4E00-8AE7-B53C69E61F9C}" type="datetimeFigureOut">
              <a:rPr lang="it-IT" smtClean="0"/>
              <a:pPr/>
              <a:t>11/03/2020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70C7F8-BA1A-4D21-BA4B-62C5FB5F63AF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11/03/2020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11/03/2020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11/03/2020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11/03/2020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11/03/2020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11/03/2020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11/03/2020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11/03/2020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11/03/2020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11/03/2020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taglia e arrotonda singolo angolo rettangol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olo rettango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11/03/2020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10" name="Figura a mano liber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igura a mano liber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11/03/2020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grpSp>
        <p:nvGrpSpPr>
          <p:cNvPr id="2" name="Grup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1" r:id="rId1"/>
    <p:sldLayoutId id="2147484082" r:id="rId2"/>
    <p:sldLayoutId id="2147484083" r:id="rId3"/>
    <p:sldLayoutId id="2147484084" r:id="rId4"/>
    <p:sldLayoutId id="2147484085" r:id="rId5"/>
    <p:sldLayoutId id="2147484086" r:id="rId6"/>
    <p:sldLayoutId id="2147484087" r:id="rId7"/>
    <p:sldLayoutId id="2147484088" r:id="rId8"/>
    <p:sldLayoutId id="2147484089" r:id="rId9"/>
    <p:sldLayoutId id="2147484090" r:id="rId10"/>
    <p:sldLayoutId id="214748409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nuova%20tecnologia\Desktop\corsi%20aa%2019_20\CdL%20servizio%20sociale\lezioni\lezione%201_02_03\presentazione_audio\Slide%201.m4a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nuova%20tecnologia\Desktop\corsi%20aa%2019_20\CdL%20servizio%20sociale\lezioni\lezione%201_02_03\presentazione_audio\Slide7.m4a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nuova%20tecnologia\Desktop\corsi%20aa%2019_20\CdL%20servizio%20sociale\lezioni\lezione%201_02_03\presentazione_audio\Slide8.m4a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oodle2.units.it/" TargetMode="External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nuova%20tecnologia\Desktop\corsi%20aa%2019_20\CdL%20servizio%20sociale\lezioni\lezione%201_02_03\presentazione_audio\Slide9.m4a" TargetMode="External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nuova%20tecnologia\Desktop\corsi%20aa%2019_20\CdL%20servizio%20sociale\lezioni\lezione%201_02_03\presentazione_audio\Slide10.m4a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nuova%20tecnologia\Desktop\corsi%20aa%2019_20\CdL%20servizio%20sociale\lezioni\lezione%201_02_03\presentazione_audio\Slide11.m4a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nuova%20tecnologia\Desktop\corsi%20aa%2019_20\CdL%20servizio%20sociale\lezioni\lezione%201_02_03\presentazione_audio\Slide12.m4a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nuova%20tecnologia\Desktop\corsi%20aa%2019_20\CdL%20servizio%20sociale\lezioni\lezione%201_02_03\presentazione_audio\Slide13.m4a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nuova%20tecnologia\Desktop\corsi%20aa%2019_20\CdL%20servizio%20sociale\lezioni\lezione%201_02_03\presentazione_audio\Slide15.m4a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nuova%20tecnologia\Desktop\corsi%20aa%2019_20\CdL%20servizio%20sociale\lezioni\lezione%201_02_03\presentazione_audio\Slide14%20(mp3cut.net).mp3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nuova%20tecnologia\Desktop\corsi%20aa%2019_20\CdL%20servizio%20sociale\lezioni\lezione%201_02_03\presentazione_audio\Slide16.m4a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orsi.units.it/sf03/obiettivi-corso" TargetMode="External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nuova%20tecnologia\Desktop\corsi%20aa%2019_20\CdL%20servizio%20sociale\lezioni\lezione%201_02_03\presentazione_audio\Slide2.m4a" TargetMode="Externa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nuova%20tecnologia\Desktop\corsi%20aa%2019_20\CdL%20servizio%20sociale\lezioni\lezione%201_02_03\presentazione_audio\Slide17.m4a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nuova%20tecnologia\Desktop\corsi%20aa%2019_20\CdL%20servizio%20sociale\lezioni\lezione%201_02_03\presentazione_audio\Voce%20009.m4a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nuova%20tecnologia\Desktop\corsi%20aa%2019_20\CdL%20servizio%20sociale\lezioni\lezione%201_02_03\presentazione_audio\Slide18.m4a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corsi.units.it/sf03/obiettivi-corso" TargetMode="External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nuova%20tecnologia\Desktop\corsi%20aa%2019_20\CdL%20servizio%20sociale\lezioni\lezione%201_02_03\presentazione_audio\Slide3.m4a" TargetMode="Externa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nuova%20tecnologia\Desktop\corsi%20aa%2019_20\CdL%20servizio%20sociale\lezioni\lezione%201_02_03\presentazione_audio\Slide4.m4a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nuova%20tecnologia\Desktop\corsi%20aa%2019_20\CdL%20servizio%20sociale\lezioni\lezione%201_02_03\presentazione_audio\Slide5%20on.m4a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nuova%20tecnologia\Desktop\corsi%20aa%2019_20\CdL%20servizio%20sociale\lezioni\lezione%201_02_03\presentazione_audio\Slide6.m4a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it-IT" dirty="0" smtClean="0">
                <a:solidFill>
                  <a:schemeClr val="tx1"/>
                </a:solidFill>
              </a:rPr>
              <a:t>Lingua inglese 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755576" y="3429000"/>
            <a:ext cx="7854696" cy="1752600"/>
          </a:xfrm>
        </p:spPr>
        <p:txBody>
          <a:bodyPr>
            <a:normAutofit/>
          </a:bodyPr>
          <a:lstStyle/>
          <a:p>
            <a:pPr algn="ctr"/>
            <a:r>
              <a:rPr lang="it-IT" sz="3200" dirty="0" smtClean="0"/>
              <a:t>Corso di laurea in Servizio sociale</a:t>
            </a:r>
          </a:p>
          <a:p>
            <a:pPr algn="ctr"/>
            <a:r>
              <a:rPr lang="it-IT" sz="3200" dirty="0" err="1" smtClean="0"/>
              <a:t>a.a.</a:t>
            </a:r>
            <a:r>
              <a:rPr lang="it-IT" sz="3200" dirty="0" smtClean="0"/>
              <a:t> 2019-2020</a:t>
            </a:r>
            <a:endParaRPr lang="it-IT" sz="3200" dirty="0"/>
          </a:p>
        </p:txBody>
      </p:sp>
      <p:pic>
        <p:nvPicPr>
          <p:cNvPr id="4" name="Slide 1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7812360" y="6021288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8359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it-IT" sz="4000" b="1" dirty="0" smtClean="0"/>
              <a:t>Prerequisiti</a:t>
            </a:r>
            <a:endParaRPr lang="it-IT" sz="4000" b="1" dirty="0"/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539552" y="2708920"/>
            <a:ext cx="8229600" cy="46805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it-IT" dirty="0" smtClean="0"/>
              <a:t>Conoscenza della lingua inglese a livello B1. 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    Gli studenti che non avessero ancora raggiunto il livello B1 sono pregati di segnalarlo all’insegnante all’inizio del corso.</a:t>
            </a:r>
            <a:endParaRPr lang="it-IT" dirty="0"/>
          </a:p>
        </p:txBody>
      </p:sp>
      <p:pic>
        <p:nvPicPr>
          <p:cNvPr id="4" name="Slide7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7812360" y="594928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2345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it-IT" sz="4000" b="1" dirty="0" smtClean="0"/>
              <a:t>Metodi didattici</a:t>
            </a:r>
            <a:endParaRPr lang="it-IT" sz="4000" b="1" dirty="0"/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539552" y="2177480"/>
            <a:ext cx="8229600" cy="46805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it-IT" dirty="0" smtClean="0"/>
              <a:t>Lezioni frontali ed esercitazioni in classe da svolgersi a coppie o in piccoli gruppi. 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    Al fine di migliorare la propria capacità di espressione orale e di interazione, gli studenti saranno invitati a </a:t>
            </a:r>
            <a:r>
              <a:rPr lang="it-IT" u="sng" dirty="0" smtClean="0"/>
              <a:t>partecipare attivamente </a:t>
            </a:r>
            <a:r>
              <a:rPr lang="it-IT" dirty="0" smtClean="0"/>
              <a:t>alle attività proposte. </a:t>
            </a:r>
            <a:endParaRPr lang="it-IT" dirty="0"/>
          </a:p>
        </p:txBody>
      </p:sp>
      <p:pic>
        <p:nvPicPr>
          <p:cNvPr id="4" name="Slide8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8028384" y="594928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68229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it-IT" sz="4000" b="1" dirty="0" smtClean="0"/>
              <a:t>Materiali didattici</a:t>
            </a:r>
            <a:endParaRPr lang="it-IT" sz="4000" b="1" dirty="0"/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539552" y="2708920"/>
            <a:ext cx="8229600" cy="31683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it-IT" dirty="0" smtClean="0"/>
              <a:t>1- manuale di riferimento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   2- materiale caricato su </a:t>
            </a:r>
            <a:r>
              <a:rPr lang="it-IT" dirty="0" err="1" smtClean="0"/>
              <a:t>Moodle</a:t>
            </a:r>
            <a:r>
              <a:rPr lang="it-IT" dirty="0" smtClean="0"/>
              <a:t> 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   </a:t>
            </a:r>
            <a:r>
              <a:rPr lang="it-IT" dirty="0" smtClean="0">
                <a:hlinkClick r:id="rId3"/>
              </a:rPr>
              <a:t>https://moodle2.units.it/</a:t>
            </a: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/>
          </a:p>
        </p:txBody>
      </p:sp>
      <p:pic>
        <p:nvPicPr>
          <p:cNvPr id="4" name="Slide9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7812360" y="5877272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8212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it-IT" sz="4000" b="1" dirty="0" smtClean="0"/>
              <a:t>Frequenza</a:t>
            </a:r>
            <a:endParaRPr lang="it-IT" sz="4000" b="1" dirty="0"/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539552" y="2636912"/>
            <a:ext cx="8229600" cy="46805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it-IT" dirty="0" smtClean="0"/>
              <a:t>La frequenza al corso non è obbligatoria ma è fortemente consigliata. 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   Gli studenti che non potessero frequentare sono pregati di contattare l’insegnante all’inizio del corso.</a:t>
            </a:r>
          </a:p>
          <a:p>
            <a:pPr>
              <a:buNone/>
            </a:pPr>
            <a:endParaRPr lang="it-IT" dirty="0"/>
          </a:p>
        </p:txBody>
      </p:sp>
      <p:pic>
        <p:nvPicPr>
          <p:cNvPr id="4" name="Slide10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7812360" y="594928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6030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it-IT" sz="4000" b="1" dirty="0" smtClean="0"/>
              <a:t>Esame</a:t>
            </a:r>
            <a:endParaRPr lang="it-IT" sz="4000" b="1" dirty="0"/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539552" y="2636912"/>
            <a:ext cx="8229600" cy="468052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it-I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it-IT" sz="2800" dirty="0" smtClean="0"/>
              <a:t>Prova scritta </a:t>
            </a:r>
          </a:p>
          <a:p>
            <a:pPr algn="ctr">
              <a:buNone/>
            </a:pPr>
            <a:endParaRPr lang="it-IT" sz="2800" dirty="0" smtClean="0"/>
          </a:p>
          <a:p>
            <a:pPr algn="ctr">
              <a:buNone/>
            </a:pPr>
            <a:r>
              <a:rPr lang="it-IT" sz="2800" dirty="0" smtClean="0"/>
              <a:t>    +</a:t>
            </a:r>
          </a:p>
          <a:p>
            <a:pPr algn="ctr">
              <a:buNone/>
            </a:pPr>
            <a:endParaRPr lang="it-IT" sz="2800" dirty="0" smtClean="0"/>
          </a:p>
          <a:p>
            <a:pPr algn="ctr">
              <a:buNone/>
            </a:pPr>
            <a:r>
              <a:rPr lang="it-IT" sz="2800" dirty="0" smtClean="0"/>
              <a:t>  Prova orale</a:t>
            </a:r>
            <a:endParaRPr lang="it-IT" dirty="0" smtClean="0"/>
          </a:p>
          <a:p>
            <a:pPr>
              <a:buNone/>
            </a:pPr>
            <a:endParaRPr lang="it-IT" dirty="0"/>
          </a:p>
        </p:txBody>
      </p:sp>
      <p:pic>
        <p:nvPicPr>
          <p:cNvPr id="4" name="Slide11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7956376" y="5877272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4234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it-IT" sz="4000" b="1" dirty="0" smtClean="0"/>
              <a:t>Prova scritta</a:t>
            </a:r>
            <a:endParaRPr lang="it-IT" sz="4000" b="1" dirty="0"/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539552" y="2348880"/>
            <a:ext cx="8229600" cy="46805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it-IT" dirty="0" smtClean="0"/>
              <a:t> - </a:t>
            </a:r>
            <a:r>
              <a:rPr lang="it-IT" dirty="0" smtClean="0">
                <a:solidFill>
                  <a:srgbClr val="C00000"/>
                </a:solidFill>
              </a:rPr>
              <a:t>Durata</a:t>
            </a:r>
            <a:r>
              <a:rPr lang="it-IT" dirty="0" smtClean="0"/>
              <a:t>: 2 ore</a:t>
            </a:r>
          </a:p>
          <a:p>
            <a:pPr>
              <a:buNone/>
            </a:pPr>
            <a:endParaRPr lang="it-IT" sz="1200" dirty="0" smtClean="0"/>
          </a:p>
          <a:p>
            <a:pPr>
              <a:buNone/>
            </a:pPr>
            <a:r>
              <a:rPr lang="it-IT" dirty="0" smtClean="0"/>
              <a:t>    - </a:t>
            </a:r>
            <a:r>
              <a:rPr lang="it-IT" dirty="0" smtClean="0">
                <a:solidFill>
                  <a:srgbClr val="C00000"/>
                </a:solidFill>
              </a:rPr>
              <a:t>Tipologia</a:t>
            </a:r>
            <a:r>
              <a:rPr lang="it-IT" dirty="0" smtClean="0"/>
              <a:t>: esercizio di comprensione e analisi di un </a:t>
            </a:r>
          </a:p>
          <a:p>
            <a:pPr>
              <a:buNone/>
            </a:pPr>
            <a:r>
              <a:rPr lang="it-IT" dirty="0" smtClean="0"/>
              <a:t>                         testo + redazione di un commento</a:t>
            </a:r>
          </a:p>
          <a:p>
            <a:pPr>
              <a:buNone/>
            </a:pPr>
            <a:endParaRPr lang="it-IT" sz="1200" dirty="0" smtClean="0"/>
          </a:p>
          <a:p>
            <a:pPr>
              <a:buNone/>
            </a:pPr>
            <a:r>
              <a:rPr lang="it-IT" dirty="0" smtClean="0"/>
              <a:t>    - </a:t>
            </a:r>
            <a:r>
              <a:rPr lang="it-IT" dirty="0" smtClean="0">
                <a:solidFill>
                  <a:srgbClr val="C00000"/>
                </a:solidFill>
              </a:rPr>
              <a:t>Lingua</a:t>
            </a:r>
            <a:r>
              <a:rPr lang="it-IT" dirty="0" smtClean="0"/>
              <a:t>: inglese</a:t>
            </a:r>
          </a:p>
          <a:p>
            <a:pPr>
              <a:buNone/>
            </a:pPr>
            <a:endParaRPr lang="it-IT" sz="1600" dirty="0" smtClean="0"/>
          </a:p>
          <a:p>
            <a:pPr>
              <a:buNone/>
            </a:pPr>
            <a:r>
              <a:rPr lang="it-IT" dirty="0" smtClean="0"/>
              <a:t>    - </a:t>
            </a:r>
            <a:r>
              <a:rPr lang="it-IT" dirty="0" smtClean="0">
                <a:solidFill>
                  <a:srgbClr val="C00000"/>
                </a:solidFill>
              </a:rPr>
              <a:t>Scopo</a:t>
            </a:r>
            <a:r>
              <a:rPr lang="it-IT" dirty="0" smtClean="0"/>
              <a:t>: accertare la capacità di applicazione delle     </a:t>
            </a:r>
          </a:p>
          <a:p>
            <a:pPr>
              <a:buNone/>
            </a:pPr>
            <a:r>
              <a:rPr lang="it-IT" dirty="0" smtClean="0"/>
              <a:t>                   abilità apprese durante il corso.</a:t>
            </a:r>
            <a:endParaRPr lang="it-IT" dirty="0"/>
          </a:p>
        </p:txBody>
      </p:sp>
      <p:pic>
        <p:nvPicPr>
          <p:cNvPr id="4" name="Slide12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8100392" y="6021288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0999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it-IT" sz="4000" b="1" dirty="0" smtClean="0"/>
              <a:t>Prova orale</a:t>
            </a:r>
            <a:endParaRPr lang="it-IT" sz="4000" b="1" dirty="0"/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539552" y="2348880"/>
            <a:ext cx="8229600" cy="46805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it-IT" dirty="0" smtClean="0"/>
              <a:t> - </a:t>
            </a:r>
            <a:r>
              <a:rPr lang="it-IT" dirty="0" smtClean="0">
                <a:solidFill>
                  <a:srgbClr val="C00000"/>
                </a:solidFill>
              </a:rPr>
              <a:t>Durata</a:t>
            </a:r>
            <a:r>
              <a:rPr lang="it-IT" dirty="0" smtClean="0"/>
              <a:t>: 30 min (max.)</a:t>
            </a:r>
          </a:p>
          <a:p>
            <a:pPr>
              <a:buNone/>
            </a:pPr>
            <a:endParaRPr lang="it-IT" sz="1200" dirty="0" smtClean="0"/>
          </a:p>
          <a:p>
            <a:pPr>
              <a:buNone/>
            </a:pPr>
            <a:r>
              <a:rPr lang="it-IT" dirty="0" smtClean="0"/>
              <a:t>    - </a:t>
            </a:r>
            <a:r>
              <a:rPr lang="it-IT" dirty="0" smtClean="0">
                <a:solidFill>
                  <a:srgbClr val="C00000"/>
                </a:solidFill>
              </a:rPr>
              <a:t>Tipologia</a:t>
            </a:r>
            <a:r>
              <a:rPr lang="it-IT" dirty="0" smtClean="0"/>
              <a:t>: breve presentazione + discussione</a:t>
            </a:r>
          </a:p>
          <a:p>
            <a:pPr>
              <a:buNone/>
            </a:pPr>
            <a:endParaRPr lang="it-IT" sz="1200" dirty="0" smtClean="0"/>
          </a:p>
          <a:p>
            <a:pPr>
              <a:buNone/>
            </a:pPr>
            <a:r>
              <a:rPr lang="it-IT" dirty="0" smtClean="0"/>
              <a:t>    - </a:t>
            </a:r>
            <a:r>
              <a:rPr lang="it-IT" dirty="0" smtClean="0">
                <a:solidFill>
                  <a:srgbClr val="C00000"/>
                </a:solidFill>
              </a:rPr>
              <a:t>Lingua</a:t>
            </a:r>
            <a:r>
              <a:rPr lang="it-IT" dirty="0" smtClean="0"/>
              <a:t>: inglese</a:t>
            </a:r>
          </a:p>
          <a:p>
            <a:pPr>
              <a:buNone/>
            </a:pPr>
            <a:endParaRPr lang="it-IT" sz="1600" dirty="0" smtClean="0"/>
          </a:p>
          <a:p>
            <a:pPr>
              <a:buNone/>
            </a:pPr>
            <a:r>
              <a:rPr lang="it-IT" dirty="0" smtClean="0"/>
              <a:t>    - </a:t>
            </a:r>
            <a:r>
              <a:rPr lang="it-IT" dirty="0" smtClean="0">
                <a:solidFill>
                  <a:srgbClr val="C00000"/>
                </a:solidFill>
              </a:rPr>
              <a:t>Scopo</a:t>
            </a:r>
            <a:r>
              <a:rPr lang="it-IT" dirty="0" smtClean="0"/>
              <a:t>: verificare le capacità di espressione, le </a:t>
            </a:r>
          </a:p>
          <a:p>
            <a:pPr>
              <a:buNone/>
            </a:pPr>
            <a:r>
              <a:rPr lang="it-IT" dirty="0" smtClean="0"/>
              <a:t>                   strategie comunicative e la proprietà di </a:t>
            </a:r>
          </a:p>
          <a:p>
            <a:pPr>
              <a:buNone/>
            </a:pPr>
            <a:r>
              <a:rPr lang="it-IT" dirty="0" smtClean="0"/>
              <a:t>                   linguaggio degli studenti.</a:t>
            </a:r>
            <a:endParaRPr lang="it-IT" dirty="0"/>
          </a:p>
        </p:txBody>
      </p:sp>
      <p:pic>
        <p:nvPicPr>
          <p:cNvPr id="4" name="Slide13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7884368" y="6093296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40132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b="1" dirty="0" smtClean="0"/>
              <a:t>Voto finale</a:t>
            </a:r>
            <a:endParaRPr lang="it-IT" b="1" dirty="0"/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67544" y="2286000"/>
            <a:ext cx="8229600" cy="4572000"/>
          </a:xfrm>
        </p:spPr>
        <p:txBody>
          <a:bodyPr/>
          <a:lstStyle/>
          <a:p>
            <a:pPr>
              <a:buNone/>
            </a:pPr>
            <a:r>
              <a:rPr lang="it-IT" dirty="0" smtClean="0"/>
              <a:t>	 - Espresso in trentesimi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    - Dato dalla media dei due voti parziali 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    - La sufficienza si raggiunge se sono positive entrambe </a:t>
            </a:r>
          </a:p>
          <a:p>
            <a:pPr>
              <a:buNone/>
            </a:pPr>
            <a:r>
              <a:rPr lang="it-IT" dirty="0" smtClean="0"/>
              <a:t>       le parti (ovvero se lo studente consegue un </a:t>
            </a:r>
          </a:p>
          <a:p>
            <a:pPr>
              <a:buNone/>
            </a:pPr>
            <a:r>
              <a:rPr lang="it-IT" dirty="0" smtClean="0"/>
              <a:t>       punteggio di almeno 18/30) </a:t>
            </a:r>
          </a:p>
          <a:p>
            <a:pPr>
              <a:buNone/>
            </a:pPr>
            <a:endParaRPr lang="it-IT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5" name="Slide15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7884368" y="594928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3568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it-IT" sz="4000" b="1" dirty="0" smtClean="0"/>
              <a:t>Ordine prove</a:t>
            </a:r>
            <a:endParaRPr lang="it-IT" sz="4000" b="1" dirty="0"/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539552" y="2564904"/>
            <a:ext cx="8229600" cy="46805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it-IT" dirty="0" smtClean="0"/>
              <a:t> - Prima lo scritto, poi l’orale.</a:t>
            </a:r>
          </a:p>
          <a:p>
            <a:pPr>
              <a:buNone/>
            </a:pPr>
            <a:endParaRPr lang="it-IT" sz="1200" dirty="0" smtClean="0"/>
          </a:p>
          <a:p>
            <a:pPr>
              <a:buNone/>
            </a:pPr>
            <a:r>
              <a:rPr lang="it-IT" dirty="0" smtClean="0"/>
              <a:t>    - L’iscrizione all’orale è riservata agli studenti che  </a:t>
            </a:r>
          </a:p>
          <a:p>
            <a:pPr>
              <a:buNone/>
            </a:pPr>
            <a:r>
              <a:rPr lang="it-IT" dirty="0" smtClean="0"/>
              <a:t>      abbiano superato lo scritto.</a:t>
            </a:r>
          </a:p>
          <a:p>
            <a:pPr>
              <a:buNone/>
            </a:pPr>
            <a:endParaRPr lang="it-IT" sz="1200" dirty="0" smtClean="0"/>
          </a:p>
          <a:p>
            <a:pPr>
              <a:buNone/>
            </a:pPr>
            <a:r>
              <a:rPr lang="it-IT" dirty="0" smtClean="0"/>
              <a:t>    - Voto parziale rimane valido entro sessione febbraio </a:t>
            </a:r>
          </a:p>
          <a:p>
            <a:pPr>
              <a:buNone/>
            </a:pPr>
            <a:r>
              <a:rPr lang="it-IT" dirty="0" smtClean="0"/>
              <a:t>      2021.</a:t>
            </a:r>
          </a:p>
          <a:p>
            <a:pPr>
              <a:buNone/>
            </a:pPr>
            <a:endParaRPr lang="it-IT" sz="1600" dirty="0" smtClean="0"/>
          </a:p>
          <a:p>
            <a:pPr>
              <a:buNone/>
            </a:pPr>
            <a:r>
              <a:rPr lang="it-IT" dirty="0" smtClean="0"/>
              <a:t>    </a:t>
            </a:r>
            <a:endParaRPr lang="it-IT" dirty="0"/>
          </a:p>
        </p:txBody>
      </p:sp>
      <p:pic>
        <p:nvPicPr>
          <p:cNvPr id="7" name="Slide14 (mp3cut.net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7596336" y="5805264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78342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b="1" dirty="0" smtClean="0"/>
              <a:t>Manuali di riferimento</a:t>
            </a:r>
            <a:endParaRPr lang="it-IT" b="1" dirty="0"/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67544" y="2286000"/>
            <a:ext cx="8229600" cy="457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dirty="0" smtClean="0"/>
              <a:t>	</a:t>
            </a:r>
            <a:r>
              <a:rPr lang="it-IT" dirty="0" smtClean="0">
                <a:solidFill>
                  <a:srgbClr val="FF0000"/>
                </a:solidFill>
              </a:rPr>
              <a:t>Baker, L., </a:t>
            </a:r>
            <a:r>
              <a:rPr lang="it-IT" dirty="0" err="1" smtClean="0">
                <a:solidFill>
                  <a:srgbClr val="FF0000"/>
                </a:solidFill>
              </a:rPr>
              <a:t>Bohlke</a:t>
            </a:r>
            <a:r>
              <a:rPr lang="it-IT" dirty="0" smtClean="0">
                <a:solidFill>
                  <a:srgbClr val="FF0000"/>
                </a:solidFill>
              </a:rPr>
              <a:t>, D., </a:t>
            </a:r>
            <a:r>
              <a:rPr lang="it-IT" dirty="0" err="1" smtClean="0">
                <a:solidFill>
                  <a:srgbClr val="FF0000"/>
                </a:solidFill>
              </a:rPr>
              <a:t>Brinks</a:t>
            </a:r>
            <a:r>
              <a:rPr lang="it-IT" dirty="0" smtClean="0">
                <a:solidFill>
                  <a:srgbClr val="FF0000"/>
                </a:solidFill>
              </a:rPr>
              <a:t>, R. </a:t>
            </a:r>
            <a:r>
              <a:rPr lang="it-IT" dirty="0" err="1" smtClean="0">
                <a:solidFill>
                  <a:srgbClr val="FF0000"/>
                </a:solidFill>
              </a:rPr>
              <a:t>et</a:t>
            </a:r>
            <a:r>
              <a:rPr lang="it-IT" dirty="0" smtClean="0">
                <a:solidFill>
                  <a:srgbClr val="FF0000"/>
                </a:solidFill>
              </a:rPr>
              <a:t> al. (2018). </a:t>
            </a:r>
            <a:r>
              <a:rPr lang="it-IT" i="1" dirty="0" err="1" smtClean="0">
                <a:solidFill>
                  <a:srgbClr val="FF0000"/>
                </a:solidFill>
              </a:rPr>
              <a:t>Skillful</a:t>
            </a:r>
            <a:r>
              <a:rPr lang="it-IT" i="1" dirty="0" smtClean="0">
                <a:solidFill>
                  <a:srgbClr val="FF0000"/>
                </a:solidFill>
              </a:rPr>
              <a:t>. </a:t>
            </a:r>
            <a:r>
              <a:rPr lang="it-IT" i="1" dirty="0" err="1" smtClean="0">
                <a:solidFill>
                  <a:srgbClr val="FF0000"/>
                </a:solidFill>
              </a:rPr>
              <a:t>Second</a:t>
            </a:r>
            <a:r>
              <a:rPr lang="it-IT" i="1" dirty="0" smtClean="0">
                <a:solidFill>
                  <a:srgbClr val="FF0000"/>
                </a:solidFill>
              </a:rPr>
              <a:t> </a:t>
            </a:r>
            <a:r>
              <a:rPr lang="it-IT" i="1" dirty="0" err="1" smtClean="0">
                <a:solidFill>
                  <a:srgbClr val="FF0000"/>
                </a:solidFill>
              </a:rPr>
              <a:t>Edition</a:t>
            </a:r>
            <a:r>
              <a:rPr lang="it-IT" i="1" dirty="0" smtClean="0">
                <a:solidFill>
                  <a:srgbClr val="FF0000"/>
                </a:solidFill>
              </a:rPr>
              <a:t>. </a:t>
            </a:r>
            <a:r>
              <a:rPr lang="it-IT" i="1" dirty="0" err="1" smtClean="0">
                <a:solidFill>
                  <a:srgbClr val="FF0000"/>
                </a:solidFill>
              </a:rPr>
              <a:t>Level</a:t>
            </a:r>
            <a:r>
              <a:rPr lang="it-IT" i="1" dirty="0" smtClean="0">
                <a:solidFill>
                  <a:srgbClr val="FF0000"/>
                </a:solidFill>
              </a:rPr>
              <a:t> 3. </a:t>
            </a:r>
            <a:r>
              <a:rPr lang="it-IT" dirty="0" err="1" smtClean="0">
                <a:solidFill>
                  <a:srgbClr val="FF0000"/>
                </a:solidFill>
              </a:rPr>
              <a:t>Macmillan</a:t>
            </a:r>
            <a:r>
              <a:rPr lang="it-IT" dirty="0" smtClean="0">
                <a:solidFill>
                  <a:srgbClr val="FF0000"/>
                </a:solidFill>
              </a:rPr>
              <a:t> (obbligatorio)</a:t>
            </a:r>
          </a:p>
          <a:p>
            <a:pPr>
              <a:buNone/>
            </a:pP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 </a:t>
            </a:r>
            <a:r>
              <a:rPr lang="it-IT" dirty="0" err="1" smtClean="0"/>
              <a:t>Brayshaw</a:t>
            </a:r>
            <a:r>
              <a:rPr lang="it-IT" dirty="0" smtClean="0"/>
              <a:t>, D., </a:t>
            </a:r>
            <a:r>
              <a:rPr lang="it-IT" dirty="0" err="1" smtClean="0"/>
              <a:t>Day</a:t>
            </a:r>
            <a:r>
              <a:rPr lang="it-IT" dirty="0" smtClean="0"/>
              <a:t>, J., </a:t>
            </a:r>
            <a:r>
              <a:rPr lang="it-IT" dirty="0" err="1" smtClean="0"/>
              <a:t>Hird</a:t>
            </a:r>
            <a:r>
              <a:rPr lang="it-IT" dirty="0" smtClean="0"/>
              <a:t>, J. </a:t>
            </a:r>
            <a:r>
              <a:rPr lang="it-IT" dirty="0" err="1" smtClean="0"/>
              <a:t>et</a:t>
            </a:r>
            <a:r>
              <a:rPr lang="it-IT" dirty="0" smtClean="0"/>
              <a:t> al. (2019). </a:t>
            </a:r>
            <a:r>
              <a:rPr lang="it-IT" i="1" dirty="0" err="1" smtClean="0"/>
              <a:t>Language</a:t>
            </a:r>
            <a:r>
              <a:rPr lang="it-IT" i="1" dirty="0" smtClean="0"/>
              <a:t> </a:t>
            </a:r>
            <a:r>
              <a:rPr lang="it-IT" i="1" dirty="0" err="1" smtClean="0"/>
              <a:t>Hub</a:t>
            </a:r>
            <a:r>
              <a:rPr lang="it-IT" i="1" dirty="0" smtClean="0"/>
              <a:t>. Intermediate. </a:t>
            </a:r>
            <a:r>
              <a:rPr lang="it-IT" dirty="0" err="1" smtClean="0"/>
              <a:t>Macmillan</a:t>
            </a: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    </a:t>
            </a:r>
            <a:r>
              <a:rPr lang="it-IT" dirty="0" err="1" smtClean="0"/>
              <a:t>Swan</a:t>
            </a:r>
            <a:r>
              <a:rPr lang="it-IT" dirty="0" smtClean="0"/>
              <a:t>, M. (2014). </a:t>
            </a:r>
            <a:r>
              <a:rPr lang="it-IT" i="1" dirty="0" err="1" smtClean="0"/>
              <a:t>Practical</a:t>
            </a:r>
            <a:r>
              <a:rPr lang="it-IT" i="1" dirty="0" smtClean="0"/>
              <a:t> English </a:t>
            </a:r>
            <a:r>
              <a:rPr lang="it-IT" i="1" dirty="0" err="1" smtClean="0"/>
              <a:t>Usage</a:t>
            </a:r>
            <a:r>
              <a:rPr lang="it-IT" i="1" dirty="0" smtClean="0"/>
              <a:t>. </a:t>
            </a:r>
            <a:r>
              <a:rPr lang="it-IT" i="1" dirty="0" err="1" smtClean="0"/>
              <a:t>Easier</a:t>
            </a:r>
            <a:r>
              <a:rPr lang="it-IT" i="1" dirty="0" smtClean="0"/>
              <a:t>, </a:t>
            </a:r>
            <a:r>
              <a:rPr lang="it-IT" i="1" dirty="0" err="1" smtClean="0"/>
              <a:t>faster</a:t>
            </a:r>
            <a:r>
              <a:rPr lang="it-IT" i="1" dirty="0" smtClean="0"/>
              <a:t> </a:t>
            </a:r>
            <a:r>
              <a:rPr lang="it-IT" i="1" dirty="0" err="1" smtClean="0"/>
              <a:t>reference</a:t>
            </a:r>
            <a:r>
              <a:rPr lang="it-IT" dirty="0" smtClean="0"/>
              <a:t>. </a:t>
            </a:r>
            <a:r>
              <a:rPr lang="it-IT" dirty="0" err="1" smtClean="0"/>
              <a:t>Third</a:t>
            </a:r>
            <a:r>
              <a:rPr lang="it-IT" dirty="0" smtClean="0"/>
              <a:t> </a:t>
            </a:r>
            <a:r>
              <a:rPr lang="it-IT" dirty="0" err="1" smtClean="0"/>
              <a:t>Edition</a:t>
            </a:r>
            <a:r>
              <a:rPr lang="it-IT" dirty="0" smtClean="0"/>
              <a:t>. Oxford </a:t>
            </a:r>
            <a:r>
              <a:rPr lang="it-IT" dirty="0" err="1" smtClean="0"/>
              <a:t>University</a:t>
            </a:r>
            <a:r>
              <a:rPr lang="it-IT" dirty="0" smtClean="0"/>
              <a:t> Press</a:t>
            </a:r>
          </a:p>
          <a:p>
            <a:pPr>
              <a:buNone/>
            </a:pPr>
            <a:r>
              <a:rPr lang="it-IT" dirty="0" smtClean="0"/>
              <a:t/>
            </a:r>
            <a:br>
              <a:rPr lang="it-IT" dirty="0" smtClean="0"/>
            </a:br>
            <a:endParaRPr lang="it-IT" dirty="0" smtClean="0"/>
          </a:p>
          <a:p>
            <a:pPr>
              <a:buNone/>
            </a:pPr>
            <a:endParaRPr lang="it-IT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5" name="Slide16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7812360" y="6093296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56526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23671" y="408003"/>
            <a:ext cx="8229600" cy="1143000"/>
          </a:xfrm>
        </p:spPr>
        <p:txBody>
          <a:bodyPr/>
          <a:lstStyle/>
          <a:p>
            <a:pPr algn="ctr"/>
            <a:r>
              <a:rPr lang="it-IT" b="1" dirty="0" smtClean="0"/>
              <a:t>Impostazione del corso</a:t>
            </a:r>
            <a:endParaRPr lang="it-IT" b="1" dirty="0"/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>
                <a:solidFill>
                  <a:srgbClr val="C00000"/>
                </a:solidFill>
              </a:rPr>
              <a:t>Tra gli obiettivi del corso di </a:t>
            </a:r>
            <a:r>
              <a:rPr lang="it-IT" sz="3200" b="1" dirty="0" err="1" smtClean="0">
                <a:solidFill>
                  <a:srgbClr val="C00000"/>
                </a:solidFill>
              </a:rPr>
              <a:t>laurea…</a:t>
            </a:r>
            <a:endParaRPr lang="it-IT" sz="3200" b="1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it-IT" sz="9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it-IT" b="1" dirty="0" smtClean="0"/>
              <a:t>1: </a:t>
            </a:r>
            <a:r>
              <a:rPr lang="it-IT" dirty="0" smtClean="0"/>
              <a:t>Acquisire competenze in 4 aree di apprendimento trasversali, tra cui</a:t>
            </a:r>
          </a:p>
          <a:p>
            <a:pPr>
              <a:buNone/>
            </a:pPr>
            <a:endParaRPr lang="it-IT" dirty="0" smtClean="0"/>
          </a:p>
          <a:p>
            <a:pPr>
              <a:buFontTx/>
              <a:buChar char="-"/>
            </a:pPr>
            <a:r>
              <a:rPr lang="it-IT" dirty="0" smtClean="0"/>
              <a:t>Relazionalità</a:t>
            </a:r>
          </a:p>
          <a:p>
            <a:pPr>
              <a:buFontTx/>
              <a:buChar char="-"/>
            </a:pPr>
            <a:r>
              <a:rPr lang="it-IT" dirty="0" smtClean="0"/>
              <a:t>Capacità di analisi</a:t>
            </a:r>
          </a:p>
          <a:p>
            <a:pPr>
              <a:buFontTx/>
              <a:buChar char="-"/>
            </a:pPr>
            <a:endParaRPr lang="it-IT" b="1" dirty="0" smtClean="0"/>
          </a:p>
          <a:p>
            <a:pPr>
              <a:buFontTx/>
              <a:buChar char="-"/>
            </a:pPr>
            <a:r>
              <a:rPr lang="it-IT" dirty="0" smtClean="0">
                <a:hlinkClick r:id="rId3"/>
              </a:rPr>
              <a:t>https://corsi.units.it/sf03/obiettivi-corso</a:t>
            </a:r>
            <a:endParaRPr lang="it-IT" b="1" dirty="0" smtClean="0">
              <a:solidFill>
                <a:schemeClr val="tx2"/>
              </a:solidFill>
            </a:endParaRPr>
          </a:p>
          <a:p>
            <a:pPr>
              <a:buNone/>
            </a:pPr>
            <a:endParaRPr lang="it-IT" dirty="0"/>
          </a:p>
        </p:txBody>
      </p:sp>
      <p:pic>
        <p:nvPicPr>
          <p:cNvPr id="4" name="Slide2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8028384" y="6165304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7003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b="1" dirty="0" err="1" smtClean="0"/>
              <a:t>Moodle</a:t>
            </a:r>
            <a:endParaRPr lang="it-IT" b="1" dirty="0"/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67544" y="2286000"/>
            <a:ext cx="8229600" cy="4572000"/>
          </a:xfrm>
        </p:spPr>
        <p:txBody>
          <a:bodyPr/>
          <a:lstStyle/>
          <a:p>
            <a:pPr>
              <a:buNone/>
            </a:pPr>
            <a:r>
              <a:rPr lang="it-IT" dirty="0" smtClean="0"/>
              <a:t>	- Eventuali materiali didattici.</a:t>
            </a:r>
          </a:p>
          <a:p>
            <a:pPr>
              <a:buNone/>
            </a:pPr>
            <a:endParaRPr lang="it-IT" sz="1800" dirty="0" smtClean="0"/>
          </a:p>
          <a:p>
            <a:pPr>
              <a:buNone/>
            </a:pPr>
            <a:r>
              <a:rPr lang="it-IT" dirty="0" smtClean="0"/>
              <a:t>    - Testi da analizzare in classe. </a:t>
            </a:r>
          </a:p>
          <a:p>
            <a:pPr>
              <a:buNone/>
            </a:pPr>
            <a:endParaRPr lang="it-IT" sz="2000" dirty="0" smtClean="0"/>
          </a:p>
          <a:p>
            <a:pPr>
              <a:buNone/>
            </a:pPr>
            <a:r>
              <a:rPr lang="it-IT" dirty="0" smtClean="0"/>
              <a:t>    - Lista dei testi su cui preparare la presentazione da </a:t>
            </a:r>
          </a:p>
          <a:p>
            <a:pPr>
              <a:buNone/>
            </a:pPr>
            <a:r>
              <a:rPr lang="it-IT" dirty="0" smtClean="0"/>
              <a:t>       portare all’esame orale. </a:t>
            </a:r>
          </a:p>
          <a:p>
            <a:pPr>
              <a:buNone/>
            </a:pPr>
            <a:endParaRPr lang="it-IT" sz="2000" dirty="0" smtClean="0"/>
          </a:p>
          <a:p>
            <a:pPr>
              <a:buNone/>
            </a:pPr>
            <a:r>
              <a:rPr lang="it-IT" dirty="0" smtClean="0"/>
              <a:t>    - </a:t>
            </a:r>
            <a:r>
              <a:rPr lang="it-IT" dirty="0" err="1" smtClean="0"/>
              <a:t>Avvisi</a:t>
            </a:r>
            <a:r>
              <a:rPr lang="it-IT" dirty="0" smtClean="0"/>
              <a:t>.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4" name="Slide17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7452320" y="5805264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3925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b="1" dirty="0" smtClean="0"/>
              <a:t>Test di livello</a:t>
            </a:r>
            <a:endParaRPr lang="it-IT" b="1" dirty="0"/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67544" y="2286000"/>
            <a:ext cx="8229600" cy="4572000"/>
          </a:xfrm>
        </p:spPr>
        <p:txBody>
          <a:bodyPr/>
          <a:lstStyle/>
          <a:p>
            <a:pPr>
              <a:buNone/>
            </a:pPr>
            <a:r>
              <a:rPr lang="it-IT" dirty="0" smtClean="0"/>
              <a:t>	- Su </a:t>
            </a:r>
            <a:r>
              <a:rPr lang="it-IT" dirty="0" err="1" smtClean="0"/>
              <a:t>Moodle</a:t>
            </a:r>
            <a:r>
              <a:rPr lang="it-IT" dirty="0" smtClean="0"/>
              <a:t>.</a:t>
            </a:r>
          </a:p>
          <a:p>
            <a:pPr>
              <a:buNone/>
            </a:pPr>
            <a:endParaRPr lang="it-IT" sz="1800" dirty="0" smtClean="0"/>
          </a:p>
          <a:p>
            <a:pPr>
              <a:buNone/>
            </a:pPr>
            <a:r>
              <a:rPr lang="it-IT" dirty="0" smtClean="0"/>
              <a:t>    - Ripasso grammaticale + esercizio di ascolto. </a:t>
            </a:r>
          </a:p>
          <a:p>
            <a:pPr>
              <a:buNone/>
            </a:pPr>
            <a:endParaRPr lang="it-IT" sz="2000" dirty="0" smtClean="0"/>
          </a:p>
          <a:p>
            <a:pPr>
              <a:buNone/>
            </a:pPr>
            <a:r>
              <a:rPr lang="it-IT" dirty="0" smtClean="0"/>
              <a:t>    - Dopo aver completato il test potete consultare le soluzioni per autocorrezione. </a:t>
            </a:r>
          </a:p>
          <a:p>
            <a:pPr>
              <a:buNone/>
            </a:pPr>
            <a:endParaRPr lang="it-IT" sz="2000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6" name="Voce 009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7668344" y="5805264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07439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b="1" dirty="0" smtClean="0"/>
              <a:t>Ricevimento</a:t>
            </a:r>
            <a:endParaRPr lang="it-IT" b="1" dirty="0"/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67544" y="2492896"/>
            <a:ext cx="8229600" cy="4572000"/>
          </a:xfrm>
        </p:spPr>
        <p:txBody>
          <a:bodyPr/>
          <a:lstStyle/>
          <a:p>
            <a:pPr>
              <a:buNone/>
            </a:pPr>
            <a:r>
              <a:rPr lang="it-IT" dirty="0" smtClean="0"/>
              <a:t>	- In presenza (sospeso): lunedì dalle 09 alle 10;</a:t>
            </a:r>
          </a:p>
          <a:p>
            <a:pPr>
              <a:buNone/>
            </a:pPr>
            <a:r>
              <a:rPr lang="it-IT" dirty="0" smtClean="0"/>
              <a:t>      studio 318 in Via Lazzaretto Vecchio 6;</a:t>
            </a:r>
          </a:p>
          <a:p>
            <a:pPr>
              <a:buNone/>
            </a:pPr>
            <a:endParaRPr lang="it-IT" sz="2000" dirty="0" smtClean="0"/>
          </a:p>
          <a:p>
            <a:pPr>
              <a:buNone/>
            </a:pPr>
            <a:r>
              <a:rPr lang="it-IT" dirty="0" smtClean="0"/>
              <a:t>    - Per il momento: via mail.</a:t>
            </a:r>
          </a:p>
          <a:p>
            <a:pPr>
              <a:buNone/>
            </a:pPr>
            <a:endParaRPr lang="it-IT" sz="2000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4" name="Slide18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8316416" y="6165304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92624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23671" y="408003"/>
            <a:ext cx="8229600" cy="1143000"/>
          </a:xfrm>
        </p:spPr>
        <p:txBody>
          <a:bodyPr/>
          <a:lstStyle/>
          <a:p>
            <a:pPr algn="ctr"/>
            <a:r>
              <a:rPr lang="it-IT" b="1" dirty="0" smtClean="0"/>
              <a:t>Impostazione del corso</a:t>
            </a:r>
            <a:endParaRPr lang="it-IT" b="1" dirty="0"/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>
                <a:solidFill>
                  <a:srgbClr val="C00000"/>
                </a:solidFill>
              </a:rPr>
              <a:t>Tra gli obiettivi del corso di </a:t>
            </a:r>
            <a:r>
              <a:rPr lang="it-IT" sz="3200" b="1" dirty="0" err="1" smtClean="0">
                <a:solidFill>
                  <a:srgbClr val="C00000"/>
                </a:solidFill>
              </a:rPr>
              <a:t>laurea…</a:t>
            </a:r>
            <a:endParaRPr lang="it-IT" sz="3200" b="1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it-IT" sz="9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it-IT" b="1" dirty="0" smtClean="0"/>
              <a:t>2: </a:t>
            </a:r>
            <a:r>
              <a:rPr lang="it-IT" dirty="0" smtClean="0"/>
              <a:t>Consolidare le conoscenze dell'inglese come lingua veicolare globalizzata e sviluppare conoscenze, competenze e capacità utili ad interagire con persone e culture diverse.</a:t>
            </a:r>
          </a:p>
          <a:p>
            <a:pPr>
              <a:buNone/>
            </a:pPr>
            <a:endParaRPr lang="it-IT" b="1" dirty="0" smtClean="0"/>
          </a:p>
          <a:p>
            <a:pPr>
              <a:buFontTx/>
              <a:buChar char="-"/>
            </a:pPr>
            <a:r>
              <a:rPr lang="it-IT" dirty="0" smtClean="0">
                <a:hlinkClick r:id="rId3"/>
              </a:rPr>
              <a:t>https://corsi.units.it/sf03/obiettivi-corso</a:t>
            </a:r>
            <a:endParaRPr lang="it-IT" b="1" dirty="0" smtClean="0">
              <a:solidFill>
                <a:schemeClr val="tx2"/>
              </a:solidFill>
            </a:endParaRPr>
          </a:p>
          <a:p>
            <a:pPr>
              <a:buNone/>
            </a:pPr>
            <a:endParaRPr lang="it-IT" dirty="0"/>
          </a:p>
        </p:txBody>
      </p:sp>
      <p:pic>
        <p:nvPicPr>
          <p:cNvPr id="4" name="Slide3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7956376" y="6093296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6680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sz="900" b="1" dirty="0" smtClean="0"/>
          </a:p>
          <a:p>
            <a:r>
              <a:rPr lang="it-IT" sz="3200" b="1" dirty="0" smtClean="0">
                <a:solidFill>
                  <a:srgbClr val="C00000"/>
                </a:solidFill>
              </a:rPr>
              <a:t>Obiettivo del corso Inglese di base</a:t>
            </a:r>
          </a:p>
          <a:p>
            <a:pPr>
              <a:buNone/>
            </a:pPr>
            <a:endParaRPr lang="it-IT" sz="1600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it-IT" dirty="0" smtClean="0">
                <a:solidFill>
                  <a:schemeClr val="tx2">
                    <a:lumMod val="75000"/>
                  </a:schemeClr>
                </a:solidFill>
              </a:rPr>
              <a:t>	</a:t>
            </a:r>
            <a:r>
              <a:rPr lang="it-IT" dirty="0" smtClean="0"/>
              <a:t>rafforzare le quattro abilità linguistiche fondamentali: </a:t>
            </a:r>
            <a:endParaRPr lang="it-IT" b="1" dirty="0" smtClean="0"/>
          </a:p>
          <a:p>
            <a:pPr>
              <a:buFontTx/>
              <a:buChar char="-"/>
            </a:pPr>
            <a:r>
              <a:rPr lang="it-IT" dirty="0" smtClean="0"/>
              <a:t>ascolto</a:t>
            </a:r>
          </a:p>
          <a:p>
            <a:pPr>
              <a:buFontTx/>
              <a:buChar char="-"/>
            </a:pPr>
            <a:r>
              <a:rPr lang="it-IT" dirty="0" smtClean="0"/>
              <a:t>lettura</a:t>
            </a:r>
          </a:p>
          <a:p>
            <a:pPr>
              <a:buFontTx/>
              <a:buChar char="-"/>
            </a:pPr>
            <a:r>
              <a:rPr lang="it-IT" dirty="0" smtClean="0"/>
              <a:t>produzione orale</a:t>
            </a:r>
          </a:p>
          <a:p>
            <a:pPr>
              <a:buFontTx/>
              <a:buChar char="-"/>
            </a:pPr>
            <a:r>
              <a:rPr lang="it-IT" dirty="0" smtClean="0"/>
              <a:t>produzione scritta</a:t>
            </a:r>
            <a:endParaRPr lang="it-IT" dirty="0"/>
          </a:p>
        </p:txBody>
      </p:sp>
      <p:pic>
        <p:nvPicPr>
          <p:cNvPr id="3" name="Slide4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8172400" y="6165304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8058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57200" y="1513449"/>
            <a:ext cx="8229600" cy="4389120"/>
          </a:xfrm>
        </p:spPr>
        <p:txBody>
          <a:bodyPr>
            <a:normAutofit/>
          </a:bodyPr>
          <a:lstStyle/>
          <a:p>
            <a:r>
              <a:rPr lang="it-IT" sz="3200" b="1" dirty="0" smtClean="0">
                <a:solidFill>
                  <a:srgbClr val="C00000"/>
                </a:solidFill>
              </a:rPr>
              <a:t>In particolare</a:t>
            </a:r>
          </a:p>
          <a:p>
            <a:endParaRPr lang="it-IT" sz="3200" b="1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it-IT" sz="1600" b="1" dirty="0" smtClean="0"/>
          </a:p>
          <a:p>
            <a:pPr>
              <a:buNone/>
            </a:pPr>
            <a:r>
              <a:rPr lang="it-IT" b="1" dirty="0" smtClean="0"/>
              <a:t>	- </a:t>
            </a:r>
            <a:r>
              <a:rPr lang="it-IT" dirty="0" smtClean="0"/>
              <a:t>identificare e comprendere le informazioni più   </a:t>
            </a:r>
          </a:p>
          <a:p>
            <a:pPr>
              <a:buNone/>
            </a:pPr>
            <a:r>
              <a:rPr lang="it-IT" dirty="0" smtClean="0"/>
              <a:t>      rilevanti presentate in testi scritti e orali di livello </a:t>
            </a:r>
          </a:p>
          <a:p>
            <a:pPr>
              <a:buNone/>
            </a:pPr>
            <a:r>
              <a:rPr lang="it-IT" dirty="0" smtClean="0"/>
              <a:t>      intermedio; </a:t>
            </a:r>
          </a:p>
          <a:p>
            <a:pPr>
              <a:buNone/>
            </a:pPr>
            <a:endParaRPr lang="it-IT" b="1" dirty="0" smtClean="0"/>
          </a:p>
          <a:p>
            <a:pPr>
              <a:buNone/>
            </a:pPr>
            <a:r>
              <a:rPr lang="it-IT" b="1" dirty="0" smtClean="0"/>
              <a:t>	- </a:t>
            </a:r>
            <a:r>
              <a:rPr lang="it-IT" dirty="0" smtClean="0"/>
              <a:t>comunicare in modo chiaro e appropriato </a:t>
            </a:r>
          </a:p>
          <a:p>
            <a:pPr>
              <a:buNone/>
            </a:pPr>
            <a:r>
              <a:rPr lang="it-IT" dirty="0" smtClean="0"/>
              <a:t>      informazioni, idee ed opinioni; </a:t>
            </a:r>
            <a:endParaRPr lang="it-IT" dirty="0"/>
          </a:p>
        </p:txBody>
      </p:sp>
      <p:pic>
        <p:nvPicPr>
          <p:cNvPr id="3" name="Slide5 on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8100392" y="6165304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5557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67544" y="1457400"/>
            <a:ext cx="8229600" cy="54006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it-IT" sz="1700" b="1" dirty="0" smtClean="0"/>
          </a:p>
          <a:p>
            <a:pPr>
              <a:buNone/>
            </a:pPr>
            <a:r>
              <a:rPr lang="it-IT" dirty="0" smtClean="0">
                <a:solidFill>
                  <a:schemeClr val="tx2">
                    <a:lumMod val="75000"/>
                  </a:schemeClr>
                </a:solidFill>
              </a:rPr>
              <a:t>	</a:t>
            </a:r>
            <a:r>
              <a:rPr lang="it-IT" b="1" dirty="0" smtClean="0"/>
              <a:t>- </a:t>
            </a:r>
            <a:r>
              <a:rPr lang="it-IT" dirty="0" smtClean="0"/>
              <a:t>prendere appunti e utilizzarli per partecipare attivamente </a:t>
            </a:r>
          </a:p>
          <a:p>
            <a:pPr>
              <a:buNone/>
            </a:pPr>
            <a:r>
              <a:rPr lang="it-IT" dirty="0" smtClean="0"/>
              <a:t>      a discussioni e dibattiti; </a:t>
            </a:r>
          </a:p>
          <a:p>
            <a:pPr>
              <a:buNone/>
            </a:pPr>
            <a:endParaRPr lang="it-IT" b="1" dirty="0" smtClean="0"/>
          </a:p>
          <a:p>
            <a:pPr>
              <a:buNone/>
            </a:pPr>
            <a:r>
              <a:rPr lang="it-IT" b="1" dirty="0" smtClean="0"/>
              <a:t>	- </a:t>
            </a:r>
            <a:r>
              <a:rPr lang="it-IT" dirty="0" smtClean="0"/>
              <a:t>comporre riassunti, commenti e saggi brevi di testi di </a:t>
            </a:r>
          </a:p>
          <a:p>
            <a:pPr>
              <a:buNone/>
            </a:pPr>
            <a:r>
              <a:rPr lang="it-IT" dirty="0" smtClean="0"/>
              <a:t>      livello intermedio;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b="1" dirty="0" smtClean="0"/>
              <a:t>	- </a:t>
            </a:r>
            <a:r>
              <a:rPr lang="it-IT" dirty="0" smtClean="0"/>
              <a:t>esprimersi correttamente in inglese (parlato e scritto), </a:t>
            </a:r>
          </a:p>
          <a:p>
            <a:pPr>
              <a:buNone/>
            </a:pPr>
            <a:r>
              <a:rPr lang="it-IT" dirty="0" smtClean="0"/>
              <a:t>      utilizzando strutture sintattiche di livello intermedio e </a:t>
            </a:r>
          </a:p>
          <a:p>
            <a:pPr>
              <a:buNone/>
            </a:pPr>
            <a:r>
              <a:rPr lang="it-IT" dirty="0" smtClean="0"/>
              <a:t>      dimostrando di saper adottare il registro consono alla </a:t>
            </a:r>
          </a:p>
          <a:p>
            <a:pPr>
              <a:buNone/>
            </a:pPr>
            <a:r>
              <a:rPr lang="it-IT" dirty="0" smtClean="0"/>
              <a:t>      situazione comunicativa e/o alla tipologia testuale in </a:t>
            </a:r>
          </a:p>
          <a:p>
            <a:pPr>
              <a:buNone/>
            </a:pPr>
            <a:r>
              <a:rPr lang="it-IT" dirty="0" smtClean="0"/>
              <a:t>      esame; </a:t>
            </a:r>
            <a:endParaRPr lang="it-IT" b="1" dirty="0" smtClean="0"/>
          </a:p>
          <a:p>
            <a:pPr>
              <a:buNone/>
            </a:pPr>
            <a:r>
              <a:rPr lang="it-IT" b="1" dirty="0" smtClean="0"/>
              <a:t>	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56929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dirty="0" smtClean="0"/>
              <a:t>	</a:t>
            </a:r>
            <a:r>
              <a:rPr lang="it-IT" b="1" dirty="0" smtClean="0"/>
              <a:t>- </a:t>
            </a:r>
            <a:r>
              <a:rPr lang="it-IT" dirty="0" smtClean="0"/>
              <a:t>interagire con parlanti diversi e in una pluralità di </a:t>
            </a:r>
          </a:p>
          <a:p>
            <a:pPr>
              <a:buNone/>
            </a:pPr>
            <a:r>
              <a:rPr lang="it-IT" dirty="0" smtClean="0"/>
              <a:t>      situazioni comunicative;</a:t>
            </a:r>
            <a:endParaRPr lang="it-IT" b="1" dirty="0" smtClean="0"/>
          </a:p>
          <a:p>
            <a:pPr>
              <a:buNone/>
            </a:pPr>
            <a:endParaRPr lang="it-IT" b="1" dirty="0" smtClean="0"/>
          </a:p>
          <a:p>
            <a:pPr>
              <a:buNone/>
            </a:pPr>
            <a:r>
              <a:rPr lang="it-IT" b="1" dirty="0" smtClean="0"/>
              <a:t>	- </a:t>
            </a:r>
            <a:r>
              <a:rPr lang="it-IT" dirty="0" smtClean="0"/>
              <a:t>scrivere testi originali che si dimostrino conformi alle </a:t>
            </a:r>
          </a:p>
          <a:p>
            <a:pPr>
              <a:buNone/>
            </a:pPr>
            <a:r>
              <a:rPr lang="it-IT" dirty="0" smtClean="0"/>
              <a:t>      convenzioni, alle norme redazionali o alle </a:t>
            </a:r>
          </a:p>
          <a:p>
            <a:pPr>
              <a:buNone/>
            </a:pPr>
            <a:r>
              <a:rPr lang="it-IT" dirty="0" smtClean="0"/>
              <a:t>      caratteristiche distintive delle tipologie testuali </a:t>
            </a:r>
          </a:p>
          <a:p>
            <a:pPr>
              <a:buNone/>
            </a:pPr>
            <a:r>
              <a:rPr lang="it-IT" dirty="0" smtClean="0"/>
              <a:t>      analizzate. </a:t>
            </a:r>
            <a:endParaRPr lang="it-IT" b="1" dirty="0" smtClean="0"/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>
                <a:solidFill>
                  <a:srgbClr val="C00000"/>
                </a:solidFill>
              </a:rPr>
              <a:t>Obiettivo del corso di inglese di base</a:t>
            </a:r>
          </a:p>
          <a:p>
            <a:pPr>
              <a:buNone/>
            </a:pPr>
            <a:endParaRPr lang="it-IT" sz="3200" b="1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it-IT" sz="9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Tx/>
              <a:buChar char="-"/>
            </a:pPr>
            <a:r>
              <a:rPr lang="it-IT" dirty="0" smtClean="0"/>
              <a:t>Nella seconda metà del corso, gli studenti avranno la possibilità di applicare le abilità acquisite all’analisi di testi incentrati sulla complessità dell’animo umano e  delle relazioni interpersonali.</a:t>
            </a:r>
          </a:p>
          <a:p>
            <a:pPr>
              <a:buFontTx/>
              <a:buChar char="-"/>
            </a:pPr>
            <a:endParaRPr lang="it-IT" b="1" dirty="0" smtClean="0"/>
          </a:p>
          <a:p>
            <a:pPr>
              <a:buNone/>
            </a:pPr>
            <a:endParaRPr lang="it-IT" dirty="0"/>
          </a:p>
        </p:txBody>
      </p:sp>
      <p:pic>
        <p:nvPicPr>
          <p:cNvPr id="3" name="Slide6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7884368" y="6237312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77648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>
                <a:solidFill>
                  <a:srgbClr val="C00000"/>
                </a:solidFill>
              </a:rPr>
              <a:t>In particolare</a:t>
            </a:r>
          </a:p>
          <a:p>
            <a:pPr>
              <a:buNone/>
            </a:pPr>
            <a:endParaRPr lang="it-IT" sz="9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Tx/>
              <a:buChar char="-"/>
            </a:pPr>
            <a:r>
              <a:rPr lang="it-IT" dirty="0" smtClean="0"/>
              <a:t>individuare nei testi scritti le opinioni e le argomentazioni esposte dall’autore e raccogliere i dati utili all’analisi di testi narrativi. </a:t>
            </a:r>
          </a:p>
          <a:p>
            <a:pPr>
              <a:buFontTx/>
              <a:buChar char="-"/>
            </a:pPr>
            <a:r>
              <a:rPr lang="it-IT" dirty="0" smtClean="0"/>
              <a:t>acquisire una maggiore consapevolezza dei meccanismi alla base della narrazione attraverso media diversi (testi scritti, arti visive, testi multimediali ecc.).</a:t>
            </a:r>
          </a:p>
          <a:p>
            <a:pPr>
              <a:buFontTx/>
              <a:buChar char="-"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2325</TotalTime>
  <Words>196</Words>
  <Application>Microsoft Office PowerPoint</Application>
  <PresentationFormat>Presentazione su schermo (4:3)</PresentationFormat>
  <Paragraphs>153</Paragraphs>
  <Slides>22</Slides>
  <Notes>0</Notes>
  <HiddenSlides>0</HiddenSlides>
  <MMClips>19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22</vt:i4>
      </vt:variant>
    </vt:vector>
  </HeadingPairs>
  <TitlesOfParts>
    <vt:vector size="23" baseType="lpstr">
      <vt:lpstr>Equinozio</vt:lpstr>
      <vt:lpstr>Lingua inglese </vt:lpstr>
      <vt:lpstr>Impostazione del corso</vt:lpstr>
      <vt:lpstr>Impostazione del corso</vt:lpstr>
      <vt:lpstr>Diapositiva 4</vt:lpstr>
      <vt:lpstr>Diapositiva 5</vt:lpstr>
      <vt:lpstr>Diapositiva 6</vt:lpstr>
      <vt:lpstr>Diapositiva 7</vt:lpstr>
      <vt:lpstr>Diapositiva 8</vt:lpstr>
      <vt:lpstr>Diapositiva 9</vt:lpstr>
      <vt:lpstr>Prerequisiti</vt:lpstr>
      <vt:lpstr>Metodi didattici</vt:lpstr>
      <vt:lpstr>Materiali didattici</vt:lpstr>
      <vt:lpstr>Frequenza</vt:lpstr>
      <vt:lpstr>Esame</vt:lpstr>
      <vt:lpstr>Prova scritta</vt:lpstr>
      <vt:lpstr>Prova orale</vt:lpstr>
      <vt:lpstr>Voto finale</vt:lpstr>
      <vt:lpstr>Ordine prove</vt:lpstr>
      <vt:lpstr>Manuali di riferimento</vt:lpstr>
      <vt:lpstr>Moodle</vt:lpstr>
      <vt:lpstr>Test di livello</vt:lpstr>
      <vt:lpstr>Ricevimento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Traduzione Audiovisiva</dc:title>
  <dc:creator>nuova tecnologia</dc:creator>
  <cp:lastModifiedBy>nuova tecnologia</cp:lastModifiedBy>
  <cp:revision>266</cp:revision>
  <dcterms:created xsi:type="dcterms:W3CDTF">2018-11-10T15:23:48Z</dcterms:created>
  <dcterms:modified xsi:type="dcterms:W3CDTF">2020-03-11T17:08:19Z</dcterms:modified>
</cp:coreProperties>
</file>