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6"/>
  </p:notesMasterIdLst>
  <p:sldIdLst>
    <p:sldId id="256" r:id="rId2"/>
    <p:sldId id="257" r:id="rId3"/>
    <p:sldId id="529" r:id="rId4"/>
    <p:sldId id="550" r:id="rId5"/>
    <p:sldId id="530" r:id="rId6"/>
    <p:sldId id="535" r:id="rId7"/>
    <p:sldId id="531" r:id="rId8"/>
    <p:sldId id="534" r:id="rId9"/>
    <p:sldId id="259" r:id="rId10"/>
    <p:sldId id="533" r:id="rId11"/>
    <p:sldId id="548" r:id="rId12"/>
    <p:sldId id="532" r:id="rId13"/>
    <p:sldId id="536" r:id="rId14"/>
    <p:sldId id="538" r:id="rId15"/>
    <p:sldId id="544" r:id="rId16"/>
    <p:sldId id="541" r:id="rId17"/>
    <p:sldId id="546" r:id="rId18"/>
    <p:sldId id="547" r:id="rId19"/>
    <p:sldId id="549" r:id="rId20"/>
    <p:sldId id="542" r:id="rId21"/>
    <p:sldId id="540" r:id="rId22"/>
    <p:sldId id="539" r:id="rId23"/>
    <p:sldId id="545" r:id="rId24"/>
    <p:sldId id="55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6D88-4D29-4E00-8AE7-B53C69E61F9C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C7F8-BA1A-4D21-BA4B-62C5FB5F63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7F8-BA1A-4D21-BA4B-62C5FB5F63AF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uova%20tecnologia\Desktop\corsi%20aa%2019_20\CdL%20servizio%20sociale\lezioni\lezione%201_02_03\Lista_audio\Intro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0.m4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1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2.m4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3.m4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uova%20tecnologia\Desktop\corsi%20aa%2019_20\CdL%20servizio%20sociale\lezioni\lezione%201_02_03\Lista_audio\Slide14.m4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BHIO60whNw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5.m4a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92hOJq1KJE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6.m4a" TargetMode="Externa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Ln8sYeM9o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7.m4a" TargetMode="Externa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Dz1fmeyHIA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8.m4a" TargetMode="Externa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wVkllXT8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3.m4a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.m4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ZfFvsKDuUU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19.m4a" TargetMode="Externa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56FI2Pq9RY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0.m4a" TargetMode="Externa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1.m4a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5wfrDhgUMG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13Fnj8LzD8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2.m4a" TargetMode="Externa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24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3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4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uova%20tecnologia\Desktop\corsi%20aa%2019_20\CdL%20servizio%20sociale\lezioni\lezione%201_02_03\Lista_audio\Slide5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6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7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8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Lista_audio\Slide9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Lingua inglese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Corso di laurea in Servizio sociale</a:t>
            </a:r>
          </a:p>
          <a:p>
            <a:pPr algn="ctr"/>
            <a:r>
              <a:rPr lang="it-IT" sz="3200" dirty="0" err="1" smtClean="0"/>
              <a:t>a.a.</a:t>
            </a:r>
            <a:r>
              <a:rPr lang="it-IT" sz="3200" dirty="0" smtClean="0"/>
              <a:t> 2019-2020</a:t>
            </a:r>
            <a:endParaRPr lang="it-IT" sz="3200" dirty="0"/>
          </a:p>
        </p:txBody>
      </p:sp>
      <p:pic>
        <p:nvPicPr>
          <p:cNvPr id="4" name="Intro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9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11500" b="1" dirty="0" smtClean="0">
                <a:solidFill>
                  <a:srgbClr val="C00000"/>
                </a:solidFill>
              </a:rPr>
              <a:t>1984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6800" b="1" dirty="0" smtClean="0"/>
              <a:t>George Orwell, 1949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051720" y="4797152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“Doublethink means the power of holding two contradictory beliefs in one's mind simultaneously, and accepting both of them.”</a:t>
            </a: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10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7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619672" y="1844824"/>
            <a:ext cx="6048672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The Catcher in the </a:t>
            </a:r>
            <a:r>
              <a:rPr lang="it-IT" sz="8400" b="1" dirty="0" err="1" smtClean="0">
                <a:solidFill>
                  <a:srgbClr val="C00000"/>
                </a:solidFill>
              </a:rPr>
              <a:t>Rye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err="1" smtClean="0"/>
              <a:t>J.D.</a:t>
            </a:r>
            <a:r>
              <a:rPr lang="it-IT" sz="5700" b="1" dirty="0" smtClean="0"/>
              <a:t> Salinger, 1951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486916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</a:t>
            </a:r>
            <a:r>
              <a:rPr lang="en-US" sz="2400" i="1" dirty="0" smtClean="0"/>
              <a:t>“</a:t>
            </a:r>
            <a:r>
              <a:rPr lang="en-US" sz="2400" dirty="0" smtClean="0"/>
              <a:t>Don’t ever tell anybody anything. If you do, you start missing everybody</a:t>
            </a:r>
            <a:r>
              <a:rPr lang="en-US" sz="2400" i="1" dirty="0" smtClean="0"/>
              <a:t>.”</a:t>
            </a:r>
            <a:endParaRPr lang="it-IT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1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Lord </a:t>
            </a:r>
            <a:r>
              <a:rPr lang="it-IT" sz="8400" b="1" dirty="0" err="1" smtClean="0">
                <a:solidFill>
                  <a:srgbClr val="C00000"/>
                </a:solidFill>
              </a:rPr>
              <a:t>of</a:t>
            </a:r>
            <a:r>
              <a:rPr lang="it-IT" sz="8400" b="1" dirty="0" smtClean="0">
                <a:solidFill>
                  <a:srgbClr val="C00000"/>
                </a:solidFill>
              </a:rPr>
              <a:t> the </a:t>
            </a:r>
            <a:r>
              <a:rPr lang="it-IT" sz="8400" b="1" dirty="0" err="1" smtClean="0">
                <a:solidFill>
                  <a:srgbClr val="C00000"/>
                </a:solidFill>
              </a:rPr>
              <a:t>Flies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William </a:t>
            </a:r>
            <a:r>
              <a:rPr lang="it-IT" sz="5700" b="1" dirty="0" err="1" smtClean="0"/>
              <a:t>Golding</a:t>
            </a:r>
            <a:r>
              <a:rPr lang="it-IT" sz="5700" b="1" dirty="0" smtClean="0"/>
              <a:t>, 1954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797152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“‘Maybe,’ he said hesitantly, ‘maybe there is a beast.’ [...] ‘What I mean is, maybe it's only us.’”</a:t>
            </a:r>
            <a:endParaRPr lang="it-IT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1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err="1" smtClean="0">
                <a:solidFill>
                  <a:srgbClr val="C00000"/>
                </a:solidFill>
              </a:rPr>
              <a:t>To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Kill</a:t>
            </a:r>
            <a:r>
              <a:rPr lang="it-IT" sz="8400" b="1" dirty="0" smtClean="0">
                <a:solidFill>
                  <a:srgbClr val="C00000"/>
                </a:solidFill>
              </a:rPr>
              <a:t> a </a:t>
            </a:r>
            <a:r>
              <a:rPr lang="it-IT" sz="8400" b="1" dirty="0" err="1" smtClean="0">
                <a:solidFill>
                  <a:srgbClr val="C00000"/>
                </a:solidFill>
              </a:rPr>
              <a:t>Mockingbird</a:t>
            </a: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Harper Lee, 1960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4797152"/>
            <a:ext cx="81369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“I wanted you to see what real courage is, instead of getting the idea that courage is a man with a gun in his hand. It's when you know you're licked before you begin, but you begin anyway and see it through no matter  what.”</a:t>
            </a: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1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3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Lista dei testi tra cui scegliere per l’esame orale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2 - testi multimediali</a:t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Slide1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132856"/>
            <a:ext cx="8352928" cy="410445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Edward </a:t>
            </a:r>
            <a:r>
              <a:rPr lang="it-IT" sz="8400" b="1" dirty="0" err="1" smtClean="0">
                <a:solidFill>
                  <a:srgbClr val="C00000"/>
                </a:solidFill>
              </a:rPr>
              <a:t>Scissorhands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Tim Burton, 1990</a:t>
            </a:r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r>
              <a:rPr lang="it-IT" sz="5100" b="1" dirty="0" smtClean="0">
                <a:solidFill>
                  <a:srgbClr val="C00000"/>
                </a:solidFill>
                <a:hlinkClick r:id="rId3"/>
              </a:rPr>
              <a:t>Trailer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1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7240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916832"/>
            <a:ext cx="7200800" cy="36004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it-IT" sz="12300" b="1" dirty="0" err="1" smtClean="0">
                <a:solidFill>
                  <a:srgbClr val="C00000"/>
                </a:solidFill>
              </a:rPr>
              <a:t>Chocolat</a:t>
            </a:r>
            <a:endParaRPr lang="it-IT" sz="12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8300" b="1" dirty="0" smtClean="0"/>
              <a:t>Lasse </a:t>
            </a:r>
            <a:r>
              <a:rPr lang="it-IT" sz="8300" b="1" dirty="0" err="1" smtClean="0"/>
              <a:t>Hallström</a:t>
            </a:r>
            <a:r>
              <a:rPr lang="it-IT" sz="8300" b="1" dirty="0" smtClean="0"/>
              <a:t>, 2000</a:t>
            </a:r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r>
              <a:rPr lang="it-IT" sz="5900" b="1" dirty="0" smtClean="0">
                <a:solidFill>
                  <a:srgbClr val="C00000"/>
                </a:solidFill>
                <a:hlinkClick r:id="rId3"/>
              </a:rPr>
              <a:t>Trailer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1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0039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132856"/>
            <a:ext cx="8352928" cy="381642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err="1" smtClean="0">
                <a:solidFill>
                  <a:srgbClr val="C00000"/>
                </a:solidFill>
              </a:rPr>
              <a:t>Donnie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Darko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Richard Kelly, 2001</a:t>
            </a:r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r>
              <a:rPr lang="it-IT" sz="3800" b="1" dirty="0" smtClean="0">
                <a:solidFill>
                  <a:srgbClr val="C00000"/>
                </a:solidFill>
                <a:hlinkClick r:id="rId3"/>
              </a:rPr>
              <a:t>Trailer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1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8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367240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7300" b="1" dirty="0" err="1" smtClean="0">
                <a:solidFill>
                  <a:srgbClr val="C00000"/>
                </a:solidFill>
              </a:rPr>
              <a:t>Brokeback</a:t>
            </a:r>
            <a:r>
              <a:rPr lang="it-IT" sz="7300" b="1" dirty="0" smtClean="0">
                <a:solidFill>
                  <a:srgbClr val="C00000"/>
                </a:solidFill>
              </a:rPr>
              <a:t> Mountain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4900" b="1" dirty="0" err="1" smtClean="0"/>
              <a:t>Ang</a:t>
            </a:r>
            <a:r>
              <a:rPr lang="it-IT" sz="4900" b="1" dirty="0" smtClean="0"/>
              <a:t> Lee, 2006</a:t>
            </a:r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r>
              <a:rPr lang="it-IT" sz="3200" b="1" dirty="0" smtClean="0">
                <a:solidFill>
                  <a:srgbClr val="C00000"/>
                </a:solidFill>
                <a:hlinkClick r:id="rId3"/>
              </a:rPr>
              <a:t>Trailer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1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00392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03244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Little Miss Sunshine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err="1" smtClean="0"/>
              <a:t>Valerie</a:t>
            </a:r>
            <a:r>
              <a:rPr lang="it-IT" sz="5700" b="1" dirty="0" smtClean="0"/>
              <a:t> </a:t>
            </a:r>
            <a:r>
              <a:rPr lang="it-IT" sz="5700" b="1" dirty="0" err="1" smtClean="0"/>
              <a:t>Faris</a:t>
            </a:r>
            <a:r>
              <a:rPr lang="it-IT" sz="5700" b="1" dirty="0" smtClean="0"/>
              <a:t> &amp; </a:t>
            </a:r>
            <a:r>
              <a:rPr lang="it-IT" sz="5700" b="1" dirty="0" err="1" smtClean="0"/>
              <a:t>Johnathan</a:t>
            </a:r>
            <a:r>
              <a:rPr lang="it-IT" sz="5700" b="1" dirty="0" smtClean="0"/>
              <a:t> </a:t>
            </a:r>
            <a:r>
              <a:rPr lang="it-IT" sz="5700" b="1" dirty="0" err="1" smtClean="0"/>
              <a:t>Dayton</a:t>
            </a:r>
            <a:r>
              <a:rPr lang="it-IT" sz="5700" b="1" dirty="0" smtClean="0"/>
              <a:t>, 2006</a:t>
            </a:r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endParaRPr lang="it-IT" sz="8000" b="1" dirty="0" smtClean="0"/>
          </a:p>
          <a:p>
            <a:pPr algn="ctr">
              <a:buNone/>
            </a:pPr>
            <a:r>
              <a:rPr lang="it-IT" sz="4400" b="1" dirty="0" smtClean="0">
                <a:solidFill>
                  <a:srgbClr val="C00000"/>
                </a:solidFill>
                <a:hlinkClick r:id="rId3"/>
              </a:rPr>
              <a:t>Trailer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2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5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Seconda metà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Introduzione a concetti chiave della narratologia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200000"/>
              </a:lnSpc>
              <a:buNone/>
            </a:pPr>
            <a:r>
              <a:rPr lang="it-IT" dirty="0" smtClean="0"/>
              <a:t>1. Che cos’è una storia e come viene raccontata?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it-IT" dirty="0" smtClean="0"/>
              <a:t>2. Creazione e ricostruzione di una storia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it-IT" dirty="0" smtClean="0"/>
              <a:t>3. Personaggi e azione: caratterizzazione, focalizzazione, conflitto</a:t>
            </a:r>
          </a:p>
        </p:txBody>
      </p:sp>
      <p:pic>
        <p:nvPicPr>
          <p:cNvPr id="4" name="Slide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381642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err="1" smtClean="0">
                <a:solidFill>
                  <a:srgbClr val="C00000"/>
                </a:solidFill>
              </a:rPr>
              <a:t>Pride</a:t>
            </a: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Matthew </a:t>
            </a:r>
            <a:r>
              <a:rPr lang="it-IT" sz="5700" b="1" dirty="0" err="1" smtClean="0"/>
              <a:t>Warchus</a:t>
            </a:r>
            <a:r>
              <a:rPr lang="it-IT" sz="5700" b="1" dirty="0" smtClean="0"/>
              <a:t>, 2014</a:t>
            </a:r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r>
              <a:rPr lang="it-IT" sz="5900" b="1" dirty="0" smtClean="0">
                <a:solidFill>
                  <a:srgbClr val="C00000"/>
                </a:solidFill>
                <a:hlinkClick r:id="rId3"/>
              </a:rPr>
              <a:t>Trailer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1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2132856"/>
            <a:ext cx="8352928" cy="396044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16000" b="1" dirty="0" smtClean="0">
                <a:solidFill>
                  <a:srgbClr val="C00000"/>
                </a:solidFill>
              </a:rPr>
              <a:t>Suffragette</a:t>
            </a:r>
            <a:endParaRPr lang="it-IT" sz="16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10800" b="1" dirty="0" smtClean="0"/>
              <a:t>Sarah </a:t>
            </a:r>
            <a:r>
              <a:rPr lang="it-IT" sz="10800" b="1" dirty="0" err="1" smtClean="0"/>
              <a:t>Gavron</a:t>
            </a:r>
            <a:r>
              <a:rPr lang="it-IT" sz="10800" b="1" dirty="0" smtClean="0"/>
              <a:t>, 2015</a:t>
            </a:r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endParaRPr lang="it-IT" sz="8400" b="1" dirty="0" smtClean="0"/>
          </a:p>
          <a:p>
            <a:pPr algn="ctr">
              <a:buNone/>
            </a:pPr>
            <a:r>
              <a:rPr lang="it-IT" sz="8400" dirty="0" smtClean="0">
                <a:hlinkClick r:id="rId3"/>
              </a:rPr>
              <a:t>Trailer</a:t>
            </a:r>
            <a:endParaRPr lang="it-IT" sz="8400" dirty="0" smtClean="0"/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20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324036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7300" b="1" dirty="0" err="1" smtClean="0">
                <a:solidFill>
                  <a:srgbClr val="C00000"/>
                </a:solidFill>
              </a:rPr>
              <a:t>Hidden</a:t>
            </a:r>
            <a:r>
              <a:rPr lang="it-IT" sz="7300" b="1" dirty="0" smtClean="0">
                <a:solidFill>
                  <a:srgbClr val="C00000"/>
                </a:solidFill>
              </a:rPr>
              <a:t> </a:t>
            </a:r>
            <a:r>
              <a:rPr lang="it-IT" sz="7300" b="1" dirty="0" err="1" smtClean="0">
                <a:solidFill>
                  <a:srgbClr val="C00000"/>
                </a:solidFill>
              </a:rPr>
              <a:t>Figures</a:t>
            </a: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4900" b="1" dirty="0" err="1" smtClean="0"/>
              <a:t>Theodore</a:t>
            </a:r>
            <a:r>
              <a:rPr lang="it-IT" sz="4900" b="1" dirty="0" smtClean="0"/>
              <a:t> Melfi, 2016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72514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hlinkClick r:id="rId4"/>
              </a:rPr>
              <a:t>Trailer</a:t>
            </a:r>
            <a:endParaRPr lang="it-IT" sz="2800" dirty="0"/>
          </a:p>
        </p:txBody>
      </p:sp>
      <p:pic>
        <p:nvPicPr>
          <p:cNvPr id="4" name="Slide2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03244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A </a:t>
            </a:r>
            <a:r>
              <a:rPr lang="it-IT" sz="8400" b="1" dirty="0" err="1" smtClean="0">
                <a:solidFill>
                  <a:srgbClr val="C00000"/>
                </a:solidFill>
              </a:rPr>
              <a:t>Stray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Cat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Named</a:t>
            </a:r>
            <a:r>
              <a:rPr lang="it-IT" sz="8400" b="1" dirty="0" smtClean="0">
                <a:solidFill>
                  <a:srgbClr val="C00000"/>
                </a:solidFill>
              </a:rPr>
              <a:t> Bob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Roger </a:t>
            </a:r>
            <a:r>
              <a:rPr lang="it-IT" sz="5700" b="1" dirty="0" err="1" smtClean="0"/>
              <a:t>Spottiswoode</a:t>
            </a:r>
            <a:r>
              <a:rPr lang="it-IT" sz="5700" b="1" dirty="0" smtClean="0"/>
              <a:t>, 2016</a:t>
            </a:r>
          </a:p>
          <a:p>
            <a:pPr algn="ctr">
              <a:buNone/>
            </a:pPr>
            <a:endParaRPr lang="it-IT" sz="7300" b="1" dirty="0" smtClean="0"/>
          </a:p>
          <a:p>
            <a:pPr algn="ctr">
              <a:buNone/>
            </a:pPr>
            <a:endParaRPr lang="it-IT" sz="8000" b="1" dirty="0" smtClean="0"/>
          </a:p>
          <a:p>
            <a:pPr algn="ctr">
              <a:buNone/>
            </a:pPr>
            <a:r>
              <a:rPr lang="it-IT" sz="4400" b="1" dirty="0" smtClean="0">
                <a:solidFill>
                  <a:srgbClr val="C00000"/>
                </a:solidFill>
                <a:hlinkClick r:id="rId3"/>
              </a:rPr>
              <a:t>Trailer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2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772816"/>
            <a:ext cx="8352928" cy="54452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sz="8200" b="1" dirty="0" err="1" smtClean="0">
                <a:solidFill>
                  <a:srgbClr val="C00000"/>
                </a:solidFill>
              </a:rPr>
              <a:t>…A</a:t>
            </a:r>
            <a:r>
              <a:rPr lang="it-IT" sz="8200" b="1" dirty="0" smtClean="0">
                <a:solidFill>
                  <a:srgbClr val="C00000"/>
                </a:solidFill>
              </a:rPr>
              <a:t> voi la scelta! </a:t>
            </a:r>
            <a:r>
              <a:rPr lang="it-IT" sz="8200" b="1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r>
              <a:rPr lang="it-IT" sz="82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7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100" dirty="0" smtClean="0"/>
              <a:t>Per dubbi o domande:</a:t>
            </a:r>
          </a:p>
          <a:p>
            <a:pPr algn="ctr">
              <a:buNone/>
            </a:pPr>
            <a:r>
              <a:rPr lang="it-IT" sz="5100" dirty="0" smtClean="0"/>
              <a:t>pacinotti@units.it</a:t>
            </a:r>
          </a:p>
          <a:p>
            <a:pPr algn="ctr">
              <a:buNone/>
            </a:pPr>
            <a:endParaRPr lang="it-IT" sz="8000" b="1" dirty="0" smtClean="0"/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pic>
        <p:nvPicPr>
          <p:cNvPr id="3" name="Slide2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Seconda metà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Introduzione a concetti chiave della narratologia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it-IT" sz="2800" dirty="0" smtClean="0"/>
              <a:t>4. </a:t>
            </a:r>
            <a:r>
              <a:rPr lang="it-IT" dirty="0" smtClean="0"/>
              <a:t>Ambientazioni spazio-temporali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it-IT" dirty="0" smtClean="0"/>
              <a:t>5. Genere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it-IT" dirty="0" smtClean="0"/>
              <a:t>6. Media diversi, linguaggi diversi: letteratura, arti visive, teatro, cinema</a:t>
            </a:r>
          </a:p>
          <a:p>
            <a:pPr marL="514350" indent="-514350">
              <a:lnSpc>
                <a:spcPct val="200000"/>
              </a:lnSpc>
              <a:buNone/>
            </a:pPr>
            <a:endParaRPr lang="it-IT" dirty="0"/>
          </a:p>
        </p:txBody>
      </p:sp>
      <p:pic>
        <p:nvPicPr>
          <p:cNvPr id="4" name="Slide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La presentazione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No riassunto trama.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r>
              <a:rPr lang="it-IT" sz="2400" dirty="0" smtClean="0"/>
              <a:t>Analisi / commento: vostra riflessione e rielaborazione personale.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Potete concentrarvi su: un tema, un simbolo, un </a:t>
            </a:r>
            <a:r>
              <a:rPr lang="it-IT" sz="2400" dirty="0" err="1" smtClean="0"/>
              <a:t>personaggio…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Potete usare PPT, immagini o altri supporti (non obbligatori).</a:t>
            </a:r>
          </a:p>
          <a:p>
            <a:pPr marL="514350" indent="-514350">
              <a:lnSpc>
                <a:spcPct val="200000"/>
              </a:lnSpc>
              <a:buNone/>
            </a:pPr>
            <a:endParaRPr lang="it-IT" dirty="0"/>
          </a:p>
        </p:txBody>
      </p:sp>
      <p:pic>
        <p:nvPicPr>
          <p:cNvPr id="4" name="Slide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4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Lista dei testi tra cui scegliere per l’esame orale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1 - testi letterari</a:t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Slide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err="1" smtClean="0">
                <a:solidFill>
                  <a:srgbClr val="C00000"/>
                </a:solidFill>
              </a:rPr>
              <a:t>Pride</a:t>
            </a:r>
            <a:r>
              <a:rPr lang="it-IT" sz="8400" b="1" dirty="0" smtClean="0">
                <a:solidFill>
                  <a:srgbClr val="C00000"/>
                </a:solidFill>
              </a:rPr>
              <a:t> and </a:t>
            </a:r>
            <a:r>
              <a:rPr lang="it-IT" sz="8400" b="1" dirty="0" err="1" smtClean="0">
                <a:solidFill>
                  <a:srgbClr val="C00000"/>
                </a:solidFill>
              </a:rPr>
              <a:t>Prejudice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Jane </a:t>
            </a:r>
            <a:r>
              <a:rPr lang="it-IT" sz="5700" b="1" dirty="0" err="1" smtClean="0"/>
              <a:t>Austen</a:t>
            </a:r>
            <a:r>
              <a:rPr lang="it-IT" sz="5700" b="1" dirty="0" smtClean="0"/>
              <a:t>, 1813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4797152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“There are few people whom I really love, and still fewer of whom I think well.”</a:t>
            </a: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1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it-IT" sz="11100" b="1" dirty="0" smtClean="0">
                <a:solidFill>
                  <a:srgbClr val="C00000"/>
                </a:solidFill>
              </a:rPr>
              <a:t>Frankenstein</a:t>
            </a:r>
          </a:p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Or the </a:t>
            </a:r>
            <a:r>
              <a:rPr lang="it-IT" sz="8400" b="1" dirty="0" err="1" smtClean="0">
                <a:solidFill>
                  <a:srgbClr val="C00000"/>
                </a:solidFill>
              </a:rPr>
              <a:t>modern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Prometheus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8400" b="1" dirty="0" smtClean="0"/>
              <a:t>Mary Shelley, 1818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86916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“I was benevolent and good; misery made me a fiend. Make me happy and I shall again be virtuous.”</a:t>
            </a:r>
            <a:endParaRPr lang="it-IT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6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844824"/>
            <a:ext cx="72008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8400" b="1" dirty="0" err="1" smtClean="0">
                <a:solidFill>
                  <a:srgbClr val="C00000"/>
                </a:solidFill>
              </a:rPr>
              <a:t>Wuthering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Heights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Emily </a:t>
            </a:r>
            <a:r>
              <a:rPr lang="it-IT" sz="5700" b="1" dirty="0" err="1" smtClean="0"/>
              <a:t>Brontë</a:t>
            </a:r>
            <a:r>
              <a:rPr lang="it-IT" sz="5700" b="1" dirty="0" smtClean="0"/>
              <a:t>, 1847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 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4272677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“You said I killed you - haunt me then. […] Be with me always - take any form - drive me mad. Only do not leave me in this abyss, where I cannot find you!”</a:t>
            </a: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259632" y="1700808"/>
            <a:ext cx="7200800" cy="3600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8400" b="1" dirty="0" smtClean="0">
                <a:solidFill>
                  <a:srgbClr val="C00000"/>
                </a:solidFill>
              </a:rPr>
              <a:t>The </a:t>
            </a:r>
            <a:r>
              <a:rPr lang="it-IT" sz="8400" b="1" dirty="0" err="1" smtClean="0">
                <a:solidFill>
                  <a:srgbClr val="C00000"/>
                </a:solidFill>
              </a:rPr>
              <a:t>Strange</a:t>
            </a:r>
            <a:r>
              <a:rPr lang="it-IT" sz="8400" b="1" dirty="0" smtClean="0">
                <a:solidFill>
                  <a:srgbClr val="C00000"/>
                </a:solidFill>
              </a:rPr>
              <a:t> case </a:t>
            </a:r>
            <a:r>
              <a:rPr lang="it-IT" sz="8400" b="1" dirty="0" err="1" smtClean="0">
                <a:solidFill>
                  <a:srgbClr val="C00000"/>
                </a:solidFill>
              </a:rPr>
              <a:t>of</a:t>
            </a:r>
            <a:r>
              <a:rPr lang="it-IT" sz="8400" b="1" dirty="0" smtClean="0">
                <a:solidFill>
                  <a:srgbClr val="C00000"/>
                </a:solidFill>
              </a:rPr>
              <a:t> Dr </a:t>
            </a:r>
            <a:r>
              <a:rPr lang="it-IT" sz="8400" b="1" dirty="0" err="1" smtClean="0">
                <a:solidFill>
                  <a:srgbClr val="C00000"/>
                </a:solidFill>
              </a:rPr>
              <a:t>Jekyll</a:t>
            </a:r>
            <a:r>
              <a:rPr lang="it-IT" sz="8400" b="1" dirty="0" smtClean="0">
                <a:solidFill>
                  <a:srgbClr val="C00000"/>
                </a:solidFill>
              </a:rPr>
              <a:t> and </a:t>
            </a:r>
            <a:r>
              <a:rPr lang="it-IT" sz="8400" b="1" dirty="0" err="1" smtClean="0">
                <a:solidFill>
                  <a:srgbClr val="C00000"/>
                </a:solidFill>
              </a:rPr>
              <a:t>Mr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  <a:r>
              <a:rPr lang="it-IT" sz="8400" b="1" dirty="0" err="1" smtClean="0">
                <a:solidFill>
                  <a:srgbClr val="C00000"/>
                </a:solidFill>
              </a:rPr>
              <a:t>Hyde</a:t>
            </a:r>
            <a:r>
              <a:rPr lang="it-IT" sz="8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it-IT" sz="8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5700" b="1" dirty="0" smtClean="0"/>
              <a:t>Robert Louis Stevenson, 1886</a:t>
            </a: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58112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400" dirty="0" smtClean="0"/>
              <a:t>– “[…] I thus drew steadily nearer to the truth […] that man is not truly one, but truly two</a:t>
            </a:r>
            <a:r>
              <a:rPr lang="en-US" sz="2400" i="1" dirty="0" smtClean="0"/>
              <a:t>.”</a:t>
            </a:r>
            <a:endParaRPr lang="it-IT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pic>
        <p:nvPicPr>
          <p:cNvPr id="4" name="Slide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3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2708</TotalTime>
  <Words>531</Words>
  <Application>Microsoft Office PowerPoint</Application>
  <PresentationFormat>Presentazione su schermo (4:3)</PresentationFormat>
  <Paragraphs>198</Paragraphs>
  <Slides>24</Slides>
  <Notes>1</Notes>
  <HiddenSlides>0</HiddenSlides>
  <MMClips>24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Equinozio</vt:lpstr>
      <vt:lpstr>Lingua inglese </vt:lpstr>
      <vt:lpstr>Seconda metà del corso</vt:lpstr>
      <vt:lpstr>Seconda metà del corso</vt:lpstr>
      <vt:lpstr>La presentazione</vt:lpstr>
      <vt:lpstr>Lista dei testi tra cui scegliere per l’esame orale  1 - testi letterari 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Lista dei testi tra cui scegliere per l’esame orale  2 - testi multimediali 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Traduzione Audiovisiva</dc:title>
  <dc:creator>nuova tecnologia</dc:creator>
  <cp:lastModifiedBy>nuova tecnologia</cp:lastModifiedBy>
  <cp:revision>304</cp:revision>
  <dcterms:created xsi:type="dcterms:W3CDTF">2018-11-10T15:23:48Z</dcterms:created>
  <dcterms:modified xsi:type="dcterms:W3CDTF">2020-03-09T13:49:51Z</dcterms:modified>
</cp:coreProperties>
</file>