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notesMasterIdLst>
    <p:notesMasterId r:id="rId26"/>
  </p:notesMasterIdLst>
  <p:sldIdLst>
    <p:sldId id="256" r:id="rId2"/>
    <p:sldId id="257" r:id="rId3"/>
    <p:sldId id="529" r:id="rId4"/>
    <p:sldId id="550" r:id="rId5"/>
    <p:sldId id="530" r:id="rId6"/>
    <p:sldId id="535" r:id="rId7"/>
    <p:sldId id="531" r:id="rId8"/>
    <p:sldId id="534" r:id="rId9"/>
    <p:sldId id="259" r:id="rId10"/>
    <p:sldId id="533" r:id="rId11"/>
    <p:sldId id="548" r:id="rId12"/>
    <p:sldId id="532" r:id="rId13"/>
    <p:sldId id="536" r:id="rId14"/>
    <p:sldId id="538" r:id="rId15"/>
    <p:sldId id="544" r:id="rId16"/>
    <p:sldId id="541" r:id="rId17"/>
    <p:sldId id="546" r:id="rId18"/>
    <p:sldId id="547" r:id="rId19"/>
    <p:sldId id="549" r:id="rId20"/>
    <p:sldId id="542" r:id="rId21"/>
    <p:sldId id="540" r:id="rId22"/>
    <p:sldId id="539" r:id="rId23"/>
    <p:sldId id="545" r:id="rId24"/>
    <p:sldId id="551" r:id="rId2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976D88-4D29-4E00-8AE7-B53C69E61F9C}" type="datetimeFigureOut">
              <a:rPr lang="it-IT" smtClean="0"/>
              <a:pPr/>
              <a:t>09/03/2020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70C7F8-BA1A-4D21-BA4B-62C5FB5F63A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0C7F8-BA1A-4D21-BA4B-62C5FB5F63AF}" type="slidenum">
              <a:rPr lang="it-IT" smtClean="0"/>
              <a:pPr/>
              <a:t>22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09/03/2020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09/03/2020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09/03/2020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09/03/2020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09/03/2020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nuova%20tecnologia\Desktop\corsi%20aa%2019_20\CdL%20servizio%20sociale\lezioni\lezione%201_02_03\Lista_audio\Intro.m4a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nuova%20tecnologia\Desktop\corsi%20aa%2019_20\CdL%20servizio%20sociale\lezioni\lezione%201_02_03\Lista_audio\Slide10.m4a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nuova%20tecnologia\Desktop\corsi%20aa%2019_20\CdL%20servizio%20sociale\lezioni\lezione%201_02_03\Lista_audio\Slide11.m4a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nuova%20tecnologia\Desktop\corsi%20aa%2019_20\CdL%20servizio%20sociale\lezioni\lezione%201_02_03\Lista_audio\Slide12.m4a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nuova%20tecnologia\Desktop\corsi%20aa%2019_20\CdL%20servizio%20sociale\lezioni\lezione%201_02_03\Lista_audio\Slide13.m4a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nuova%20tecnologia\Desktop\corsi%20aa%2019_20\CdL%20servizio%20sociale\lezioni\lezione%201_02_03\Lista_audio\Slide14.m4a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BHIO60whNw" TargetMode="Externa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nuova%20tecnologia\Desktop\corsi%20aa%2019_20\CdL%20servizio%20sociale\lezioni\lezione%201_02_03\Lista_audio\Slide15.m4a" TargetMode="Externa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692hOJq1KJE" TargetMode="Externa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nuova%20tecnologia\Desktop\corsi%20aa%2019_20\CdL%20servizio%20sociale\lezioni\lezione%201_02_03\Lista_audio\Slide16.m4a" TargetMode="External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zLn8sYeM9o" TargetMode="Externa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nuova%20tecnologia\Desktop\corsi%20aa%2019_20\CdL%20servizio%20sociale\lezioni\lezione%201_02_03\Lista_audio\Slide17.m4a" TargetMode="Externa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Dz1fmeyHIA" TargetMode="Externa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nuova%20tecnologia\Desktop\corsi%20aa%2019_20\CdL%20servizio%20sociale\lezioni\lezione%201_02_03\Lista_audio\Slide18.m4a" TargetMode="External"/><Relationship Id="rId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vwVkllXT80" TargetMode="Externa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nuova%20tecnologia\Desktop\corsi%20aa%2019_20\CdL%20servizio%20sociale\lezioni\lezione%201_02_03\Lista_audio\Slide23.m4a" TargetMode="Externa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nuova%20tecnologia\Desktop\corsi%20aa%2019_20\CdL%20servizio%20sociale\lezioni\lezione%201_02_03\Lista_audio\Slide2.m4a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ZfFvsKDuUU" TargetMode="Externa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nuova%20tecnologia\Desktop\corsi%20aa%2019_20\CdL%20servizio%20sociale\lezioni\lezione%201_02_03\Lista_audio\Slide19.m4a" TargetMode="External"/><Relationship Id="rId4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56FI2Pq9RY" TargetMode="Externa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nuova%20tecnologia\Desktop\corsi%20aa%2019_20\CdL%20servizio%20sociale\lezioni\lezione%201_02_03\Lista_audio\Slide20.m4a" TargetMode="External"/><Relationship Id="rId4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nuova%20tecnologia\Desktop\corsi%20aa%2019_20\CdL%20servizio%20sociale\lezioni\lezione%201_02_03\Lista_audio\Slide21.m4a" TargetMode="External"/><Relationship Id="rId5" Type="http://schemas.openxmlformats.org/officeDocument/2006/relationships/image" Target="../media/image13.png"/><Relationship Id="rId4" Type="http://schemas.openxmlformats.org/officeDocument/2006/relationships/hyperlink" Target="https://www.youtube.com/watch?v=5wfrDhgUMGI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13Fnj8LzD8" TargetMode="Externa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nuova%20tecnologia\Desktop\corsi%20aa%2019_20\CdL%20servizio%20sociale\lezioni\lezione%201_02_03\Lista_audio\Slide22.m4a" TargetMode="External"/><Relationship Id="rId4" Type="http://schemas.openxmlformats.org/officeDocument/2006/relationships/image" Target="../media/image1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nuova%20tecnologia\Desktop\corsi%20aa%2019_20\CdL%20servizio%20sociale\lezioni\lezione%201_02_03\Lista_audio\Slide24.m4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nuova%20tecnologia\Desktop\corsi%20aa%2019_20\CdL%20servizio%20sociale\lezioni\lezione%201_02_03\Lista_audio\Slide3.m4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nuova%20tecnologia\Desktop\corsi%20aa%2019_20\CdL%20servizio%20sociale\lezioni\lezione%201_02_03\Lista_audio\Slide4.m4a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nuova%20tecnologia\Desktop\corsi%20aa%2019_20\CdL%20servizio%20sociale\lezioni\lezione%201_02_03\Lista_audio\Slide5.m4a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nuova%20tecnologia\Desktop\corsi%20aa%2019_20\CdL%20servizio%20sociale\lezioni\lezione%201_02_03\Lista_audio\Slide6.m4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nuova%20tecnologia\Desktop\corsi%20aa%2019_20\CdL%20servizio%20sociale\lezioni\lezione%201_02_03\Lista_audio\Slide7.m4a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nuova%20tecnologia\Desktop\corsi%20aa%2019_20\CdL%20servizio%20sociale\lezioni\lezione%201_02_03\Lista_audio\Slide8.m4a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nuova%20tecnologia\Desktop\corsi%20aa%2019_20\CdL%20servizio%20sociale\lezioni\lezione%201_02_03\Lista_audio\Slide9.m4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Lingua inglese 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3789040"/>
            <a:ext cx="7854696" cy="1752600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/>
              <a:t>Corso di laurea in Servizio sociale</a:t>
            </a:r>
          </a:p>
          <a:p>
            <a:pPr algn="ctr"/>
            <a:r>
              <a:rPr lang="it-IT" sz="3200" dirty="0" err="1" smtClean="0"/>
              <a:t>a.a.</a:t>
            </a:r>
            <a:r>
              <a:rPr lang="it-IT" sz="3200" dirty="0" smtClean="0"/>
              <a:t> 2019-2020</a:t>
            </a:r>
            <a:endParaRPr lang="it-IT" sz="3200" dirty="0"/>
          </a:p>
        </p:txBody>
      </p:sp>
      <p:pic>
        <p:nvPicPr>
          <p:cNvPr id="4" name="Intro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172400" y="616530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493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187624" y="1844824"/>
            <a:ext cx="7200800" cy="2880320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it-IT" sz="11500" b="1" dirty="0" smtClean="0">
                <a:solidFill>
                  <a:srgbClr val="C00000"/>
                </a:solidFill>
              </a:rPr>
              <a:t>1984 </a:t>
            </a:r>
          </a:p>
          <a:p>
            <a:pPr algn="ctr">
              <a:buNone/>
            </a:pPr>
            <a:endParaRPr lang="it-IT" sz="84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it-IT" sz="6800" b="1" dirty="0" smtClean="0"/>
              <a:t>George Orwell, 1949</a:t>
            </a:r>
          </a:p>
          <a:p>
            <a:pPr algn="ctr">
              <a:buNone/>
            </a:pPr>
            <a:endParaRPr lang="it-IT" sz="3200" b="1" dirty="0" smtClean="0">
              <a:solidFill>
                <a:srgbClr val="C00000"/>
              </a:solidFill>
            </a:endParaRPr>
          </a:p>
          <a:p>
            <a:pPr algn="r">
              <a:buNone/>
            </a:pPr>
            <a:endParaRPr lang="en-US" sz="3200" dirty="0" smtClean="0"/>
          </a:p>
          <a:p>
            <a:pPr algn="r">
              <a:buNone/>
            </a:pPr>
            <a:r>
              <a:rPr lang="en-US" sz="3200" dirty="0" smtClean="0"/>
              <a:t> </a:t>
            </a:r>
            <a:endParaRPr lang="it-IT" sz="32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it-IT" sz="1600" b="1" dirty="0" smtClean="0"/>
          </a:p>
          <a:p>
            <a:pPr>
              <a:buNone/>
            </a:pPr>
            <a:r>
              <a:rPr lang="it-IT" b="1" dirty="0" smtClean="0"/>
              <a:t>	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051720" y="4797152"/>
            <a:ext cx="67687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buNone/>
            </a:pPr>
            <a:r>
              <a:rPr lang="en-US" sz="2400" dirty="0" smtClean="0"/>
              <a:t>– “Doublethink means the power of holding two contradictory beliefs in one's mind simultaneously, and accepting both of them.”</a:t>
            </a:r>
            <a:endParaRPr lang="it-IT" b="1" dirty="0" smtClean="0">
              <a:solidFill>
                <a:srgbClr val="C00000"/>
              </a:solidFill>
            </a:endParaRPr>
          </a:p>
          <a:p>
            <a:endParaRPr lang="it-IT" dirty="0"/>
          </a:p>
        </p:txBody>
      </p:sp>
      <p:pic>
        <p:nvPicPr>
          <p:cNvPr id="4" name="Slide10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316416" y="616530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719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619672" y="1844824"/>
            <a:ext cx="6048672" cy="2880320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it-IT" sz="8400" b="1" dirty="0" smtClean="0">
                <a:solidFill>
                  <a:srgbClr val="C00000"/>
                </a:solidFill>
              </a:rPr>
              <a:t>The Catcher in the </a:t>
            </a:r>
            <a:r>
              <a:rPr lang="it-IT" sz="8400" b="1" dirty="0" err="1" smtClean="0">
                <a:solidFill>
                  <a:srgbClr val="C00000"/>
                </a:solidFill>
              </a:rPr>
              <a:t>Rye</a:t>
            </a:r>
            <a:r>
              <a:rPr lang="it-IT" sz="8400" b="1" dirty="0" smtClean="0">
                <a:solidFill>
                  <a:srgbClr val="C00000"/>
                </a:solidFill>
              </a:rPr>
              <a:t> </a:t>
            </a:r>
          </a:p>
          <a:p>
            <a:pPr algn="ctr">
              <a:buNone/>
            </a:pPr>
            <a:endParaRPr lang="it-IT" sz="84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it-IT" sz="5700" b="1" dirty="0" err="1" smtClean="0"/>
              <a:t>J.D.</a:t>
            </a:r>
            <a:r>
              <a:rPr lang="it-IT" sz="5700" b="1" dirty="0" smtClean="0"/>
              <a:t> Salinger, 1951</a:t>
            </a:r>
          </a:p>
          <a:p>
            <a:pPr algn="ctr">
              <a:buNone/>
            </a:pPr>
            <a:endParaRPr lang="it-IT" sz="3200" b="1" dirty="0" smtClean="0">
              <a:solidFill>
                <a:srgbClr val="C00000"/>
              </a:solidFill>
            </a:endParaRPr>
          </a:p>
          <a:p>
            <a:pPr algn="r">
              <a:buNone/>
            </a:pPr>
            <a:endParaRPr lang="en-US" sz="3200" dirty="0" smtClean="0"/>
          </a:p>
          <a:p>
            <a:pPr algn="r">
              <a:buNone/>
            </a:pPr>
            <a:r>
              <a:rPr lang="en-US" sz="3200" dirty="0" smtClean="0"/>
              <a:t> </a:t>
            </a:r>
            <a:endParaRPr lang="it-IT" sz="32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it-IT" sz="1600" b="1" dirty="0" smtClean="0"/>
          </a:p>
          <a:p>
            <a:pPr>
              <a:buNone/>
            </a:pPr>
            <a:r>
              <a:rPr lang="it-IT" b="1" dirty="0" smtClean="0"/>
              <a:t>	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755576" y="4869160"/>
            <a:ext cx="82089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buNone/>
            </a:pPr>
            <a:r>
              <a:rPr lang="en-US" sz="2400" dirty="0" smtClean="0"/>
              <a:t>– </a:t>
            </a:r>
            <a:r>
              <a:rPr lang="en-US" sz="2400" i="1" dirty="0" smtClean="0"/>
              <a:t>“</a:t>
            </a:r>
            <a:r>
              <a:rPr lang="en-US" sz="2400" dirty="0" smtClean="0"/>
              <a:t>Don’t ever tell anybody anything. If you do, you start missing everybody</a:t>
            </a:r>
            <a:r>
              <a:rPr lang="en-US" sz="2400" i="1" dirty="0" smtClean="0"/>
              <a:t>.”</a:t>
            </a:r>
            <a:endParaRPr lang="it-IT" sz="2400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it-IT" b="1" dirty="0" smtClean="0">
              <a:solidFill>
                <a:srgbClr val="C00000"/>
              </a:solidFill>
            </a:endParaRPr>
          </a:p>
          <a:p>
            <a:endParaRPr lang="it-IT" dirty="0"/>
          </a:p>
        </p:txBody>
      </p:sp>
      <p:pic>
        <p:nvPicPr>
          <p:cNvPr id="4" name="Slide11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244408" y="616530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761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187624" y="1844824"/>
            <a:ext cx="7200800" cy="2880320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it-IT" sz="8400" b="1" dirty="0" smtClean="0">
                <a:solidFill>
                  <a:srgbClr val="C00000"/>
                </a:solidFill>
              </a:rPr>
              <a:t>Lord </a:t>
            </a:r>
            <a:r>
              <a:rPr lang="it-IT" sz="8400" b="1" dirty="0" err="1" smtClean="0">
                <a:solidFill>
                  <a:srgbClr val="C00000"/>
                </a:solidFill>
              </a:rPr>
              <a:t>of</a:t>
            </a:r>
            <a:r>
              <a:rPr lang="it-IT" sz="8400" b="1" dirty="0" smtClean="0">
                <a:solidFill>
                  <a:srgbClr val="C00000"/>
                </a:solidFill>
              </a:rPr>
              <a:t> the </a:t>
            </a:r>
            <a:r>
              <a:rPr lang="it-IT" sz="8400" b="1" dirty="0" err="1" smtClean="0">
                <a:solidFill>
                  <a:srgbClr val="C00000"/>
                </a:solidFill>
              </a:rPr>
              <a:t>Flies</a:t>
            </a:r>
            <a:r>
              <a:rPr lang="it-IT" sz="8400" b="1" dirty="0" smtClean="0">
                <a:solidFill>
                  <a:srgbClr val="C00000"/>
                </a:solidFill>
              </a:rPr>
              <a:t> </a:t>
            </a:r>
          </a:p>
          <a:p>
            <a:pPr algn="ctr">
              <a:buNone/>
            </a:pPr>
            <a:endParaRPr lang="it-IT" sz="84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it-IT" sz="5700" b="1" dirty="0" smtClean="0"/>
              <a:t>William </a:t>
            </a:r>
            <a:r>
              <a:rPr lang="it-IT" sz="5700" b="1" dirty="0" err="1" smtClean="0"/>
              <a:t>Golding</a:t>
            </a:r>
            <a:r>
              <a:rPr lang="it-IT" sz="5700" b="1" dirty="0" smtClean="0"/>
              <a:t>, 1954</a:t>
            </a:r>
          </a:p>
          <a:p>
            <a:pPr algn="ctr">
              <a:buNone/>
            </a:pPr>
            <a:endParaRPr lang="it-IT" sz="3200" b="1" dirty="0" smtClean="0">
              <a:solidFill>
                <a:srgbClr val="C00000"/>
              </a:solidFill>
            </a:endParaRPr>
          </a:p>
          <a:p>
            <a:pPr algn="r">
              <a:buNone/>
            </a:pPr>
            <a:endParaRPr lang="en-US" sz="3200" dirty="0" smtClean="0"/>
          </a:p>
          <a:p>
            <a:pPr algn="r">
              <a:buNone/>
            </a:pPr>
            <a:r>
              <a:rPr lang="en-US" sz="3200" dirty="0" smtClean="0"/>
              <a:t> </a:t>
            </a:r>
            <a:endParaRPr lang="it-IT" sz="32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it-IT" sz="1600" b="1" dirty="0" smtClean="0"/>
          </a:p>
          <a:p>
            <a:pPr>
              <a:buNone/>
            </a:pPr>
            <a:r>
              <a:rPr lang="it-IT" b="1" dirty="0" smtClean="0"/>
              <a:t>	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67544" y="4797152"/>
            <a:ext cx="83529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buNone/>
            </a:pPr>
            <a:r>
              <a:rPr lang="en-US" sz="2400" dirty="0" smtClean="0"/>
              <a:t>– “‘Maybe,’ he said hesitantly, ‘maybe there is a beast.’ [...] ‘What I mean is, maybe it's only us.’”</a:t>
            </a:r>
            <a:endParaRPr lang="it-IT" sz="24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it-IT" b="1" dirty="0" smtClean="0">
              <a:solidFill>
                <a:srgbClr val="C00000"/>
              </a:solidFill>
            </a:endParaRPr>
          </a:p>
          <a:p>
            <a:endParaRPr lang="it-IT" dirty="0"/>
          </a:p>
        </p:txBody>
      </p:sp>
      <p:pic>
        <p:nvPicPr>
          <p:cNvPr id="4" name="Slide12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172400" y="609329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38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187624" y="1844824"/>
            <a:ext cx="7200800" cy="2880320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it-IT" sz="8400" b="1" dirty="0" err="1" smtClean="0">
                <a:solidFill>
                  <a:srgbClr val="C00000"/>
                </a:solidFill>
              </a:rPr>
              <a:t>To</a:t>
            </a:r>
            <a:r>
              <a:rPr lang="it-IT" sz="8400" b="1" dirty="0" smtClean="0">
                <a:solidFill>
                  <a:srgbClr val="C00000"/>
                </a:solidFill>
              </a:rPr>
              <a:t> </a:t>
            </a:r>
            <a:r>
              <a:rPr lang="it-IT" sz="8400" b="1" dirty="0" err="1" smtClean="0">
                <a:solidFill>
                  <a:srgbClr val="C00000"/>
                </a:solidFill>
              </a:rPr>
              <a:t>Kill</a:t>
            </a:r>
            <a:r>
              <a:rPr lang="it-IT" sz="8400" b="1" dirty="0" smtClean="0">
                <a:solidFill>
                  <a:srgbClr val="C00000"/>
                </a:solidFill>
              </a:rPr>
              <a:t> a </a:t>
            </a:r>
            <a:r>
              <a:rPr lang="it-IT" sz="8400" b="1" dirty="0" err="1" smtClean="0">
                <a:solidFill>
                  <a:srgbClr val="C00000"/>
                </a:solidFill>
              </a:rPr>
              <a:t>Mockingbird</a:t>
            </a:r>
            <a:endParaRPr lang="it-IT" sz="84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it-IT" sz="84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it-IT" sz="5700" b="1" dirty="0" smtClean="0"/>
              <a:t>Harper Lee, 1960</a:t>
            </a:r>
          </a:p>
          <a:p>
            <a:pPr algn="ctr">
              <a:buNone/>
            </a:pPr>
            <a:endParaRPr lang="it-IT" sz="3200" b="1" dirty="0" smtClean="0">
              <a:solidFill>
                <a:srgbClr val="C00000"/>
              </a:solidFill>
            </a:endParaRPr>
          </a:p>
          <a:p>
            <a:pPr algn="r">
              <a:buNone/>
            </a:pPr>
            <a:endParaRPr lang="en-US" sz="3200" dirty="0" smtClean="0"/>
          </a:p>
          <a:p>
            <a:pPr algn="r">
              <a:buNone/>
            </a:pPr>
            <a:r>
              <a:rPr lang="en-US" sz="3200" dirty="0" smtClean="0"/>
              <a:t> </a:t>
            </a:r>
            <a:endParaRPr lang="it-IT" sz="32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it-IT" sz="1600" b="1" dirty="0" smtClean="0"/>
          </a:p>
          <a:p>
            <a:pPr>
              <a:buNone/>
            </a:pPr>
            <a:r>
              <a:rPr lang="it-IT" b="1" dirty="0" smtClean="0"/>
              <a:t>	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83568" y="4797152"/>
            <a:ext cx="813690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buNone/>
            </a:pPr>
            <a:r>
              <a:rPr lang="en-US" sz="2400" dirty="0" smtClean="0"/>
              <a:t>– “I wanted you to see what real courage is, instead of getting the idea that courage is a man with a gun in his hand. It's when you know you're licked before you begin, but you begin anyway and see it through no matter  what.”</a:t>
            </a:r>
            <a:endParaRPr lang="it-IT" b="1" dirty="0" smtClean="0">
              <a:solidFill>
                <a:srgbClr val="C00000"/>
              </a:solidFill>
            </a:endParaRPr>
          </a:p>
          <a:p>
            <a:endParaRPr lang="it-IT" dirty="0"/>
          </a:p>
        </p:txBody>
      </p:sp>
      <p:pic>
        <p:nvPicPr>
          <p:cNvPr id="4" name="Slide13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460432" y="638132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930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4649688"/>
          </a:xfrm>
        </p:spPr>
        <p:txBody>
          <a:bodyPr>
            <a:normAutofit/>
          </a:bodyPr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Lista dei testi tra cui scegliere per l’esame orale</a:t>
            </a:r>
            <a:br>
              <a:rPr lang="it-IT" dirty="0" smtClean="0">
                <a:solidFill>
                  <a:schemeClr val="tx1"/>
                </a:solidFill>
              </a:rPr>
            </a:br>
            <a:r>
              <a:rPr lang="it-IT" dirty="0" smtClean="0">
                <a:solidFill>
                  <a:schemeClr val="tx1"/>
                </a:solidFill>
              </a:rPr>
              <a:t/>
            </a:r>
            <a:br>
              <a:rPr lang="it-IT" dirty="0" smtClean="0">
                <a:solidFill>
                  <a:schemeClr val="tx1"/>
                </a:solidFill>
              </a:rPr>
            </a:br>
            <a:r>
              <a:rPr lang="it-IT" dirty="0" smtClean="0">
                <a:solidFill>
                  <a:schemeClr val="tx1"/>
                </a:solidFill>
              </a:rPr>
              <a:t>2 - testi multimediali</a:t>
            </a:r>
            <a:br>
              <a:rPr lang="it-IT" dirty="0" smtClean="0">
                <a:solidFill>
                  <a:schemeClr val="tx1"/>
                </a:solidFill>
              </a:rPr>
            </a:br>
            <a:endParaRPr lang="it-IT" dirty="0">
              <a:solidFill>
                <a:schemeClr val="tx1"/>
              </a:solidFill>
            </a:endParaRPr>
          </a:p>
        </p:txBody>
      </p:sp>
      <p:pic>
        <p:nvPicPr>
          <p:cNvPr id="3" name="Slide14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172400" y="609329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816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67544" y="2132856"/>
            <a:ext cx="8352928" cy="4104456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it-IT" sz="8400" b="1" dirty="0" smtClean="0">
                <a:solidFill>
                  <a:srgbClr val="C00000"/>
                </a:solidFill>
              </a:rPr>
              <a:t>Edward </a:t>
            </a:r>
            <a:r>
              <a:rPr lang="it-IT" sz="8400" b="1" dirty="0" err="1" smtClean="0">
                <a:solidFill>
                  <a:srgbClr val="C00000"/>
                </a:solidFill>
              </a:rPr>
              <a:t>Scissorhands</a:t>
            </a:r>
            <a:r>
              <a:rPr lang="it-IT" sz="8400" b="1" dirty="0" smtClean="0">
                <a:solidFill>
                  <a:srgbClr val="C00000"/>
                </a:solidFill>
              </a:rPr>
              <a:t> </a:t>
            </a:r>
          </a:p>
          <a:p>
            <a:pPr algn="ctr">
              <a:buNone/>
            </a:pPr>
            <a:endParaRPr lang="it-IT" sz="73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it-IT" sz="5700" b="1" dirty="0" smtClean="0"/>
              <a:t>Tim Burton, 1990</a:t>
            </a:r>
          </a:p>
          <a:p>
            <a:pPr algn="ctr">
              <a:buNone/>
            </a:pPr>
            <a:endParaRPr lang="it-IT" sz="7300" b="1" dirty="0" smtClean="0"/>
          </a:p>
          <a:p>
            <a:pPr algn="ctr">
              <a:buNone/>
            </a:pPr>
            <a:endParaRPr lang="it-IT" sz="7300" b="1" dirty="0" smtClean="0"/>
          </a:p>
          <a:p>
            <a:pPr algn="ctr">
              <a:buNone/>
            </a:pPr>
            <a:r>
              <a:rPr lang="it-IT" sz="5100" b="1" dirty="0" smtClean="0">
                <a:solidFill>
                  <a:srgbClr val="C00000"/>
                </a:solidFill>
                <a:hlinkClick r:id="rId3"/>
              </a:rPr>
              <a:t>Trailer</a:t>
            </a:r>
            <a:endParaRPr lang="it-IT" sz="3200" b="1" dirty="0" smtClean="0">
              <a:solidFill>
                <a:srgbClr val="C00000"/>
              </a:solidFill>
            </a:endParaRPr>
          </a:p>
          <a:p>
            <a:pPr algn="r">
              <a:buNone/>
            </a:pPr>
            <a:endParaRPr lang="en-US" sz="3200" dirty="0" smtClean="0"/>
          </a:p>
          <a:p>
            <a:pPr algn="r">
              <a:buNone/>
            </a:pPr>
            <a:r>
              <a:rPr lang="en-US" sz="3200" dirty="0" smtClean="0"/>
              <a:t> </a:t>
            </a:r>
            <a:endParaRPr lang="it-IT" sz="32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it-IT" sz="1600" b="1" dirty="0" smtClean="0"/>
          </a:p>
          <a:p>
            <a:pPr>
              <a:buNone/>
            </a:pPr>
            <a:r>
              <a:rPr lang="it-IT" b="1" dirty="0" smtClean="0"/>
              <a:t>	</a:t>
            </a:r>
            <a:endParaRPr lang="it-IT" dirty="0"/>
          </a:p>
        </p:txBody>
      </p:sp>
      <p:pic>
        <p:nvPicPr>
          <p:cNvPr id="3" name="Slide15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172400" y="623731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273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187624" y="1916832"/>
            <a:ext cx="7200800" cy="3600400"/>
          </a:xfrm>
        </p:spPr>
        <p:txBody>
          <a:bodyPr>
            <a:normAutofit fontScale="32500" lnSpcReduction="20000"/>
          </a:bodyPr>
          <a:lstStyle/>
          <a:p>
            <a:pPr algn="ctr">
              <a:buNone/>
            </a:pPr>
            <a:r>
              <a:rPr lang="it-IT" sz="12300" b="1" dirty="0" err="1" smtClean="0">
                <a:solidFill>
                  <a:srgbClr val="C00000"/>
                </a:solidFill>
              </a:rPr>
              <a:t>Chocolat</a:t>
            </a:r>
            <a:endParaRPr lang="it-IT" sz="123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it-IT" sz="84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it-IT" sz="8300" b="1" dirty="0" smtClean="0"/>
              <a:t>Lasse </a:t>
            </a:r>
            <a:r>
              <a:rPr lang="it-IT" sz="8300" b="1" dirty="0" err="1" smtClean="0"/>
              <a:t>Hallström</a:t>
            </a:r>
            <a:r>
              <a:rPr lang="it-IT" sz="8300" b="1" dirty="0" smtClean="0"/>
              <a:t>, 2000</a:t>
            </a:r>
          </a:p>
          <a:p>
            <a:pPr algn="ctr">
              <a:buNone/>
            </a:pPr>
            <a:endParaRPr lang="it-IT" sz="8400" b="1" dirty="0" smtClean="0"/>
          </a:p>
          <a:p>
            <a:pPr algn="ctr">
              <a:buNone/>
            </a:pPr>
            <a:endParaRPr lang="it-IT" sz="8400" b="1" dirty="0" smtClean="0"/>
          </a:p>
          <a:p>
            <a:pPr algn="ctr">
              <a:buNone/>
            </a:pPr>
            <a:r>
              <a:rPr lang="it-IT" sz="5900" b="1" dirty="0" smtClean="0">
                <a:solidFill>
                  <a:srgbClr val="C00000"/>
                </a:solidFill>
                <a:hlinkClick r:id="rId3"/>
              </a:rPr>
              <a:t>Trailer</a:t>
            </a:r>
            <a:endParaRPr lang="it-IT" sz="3200" b="1" dirty="0" smtClean="0">
              <a:solidFill>
                <a:srgbClr val="C00000"/>
              </a:solidFill>
            </a:endParaRPr>
          </a:p>
          <a:p>
            <a:pPr algn="r">
              <a:buNone/>
            </a:pPr>
            <a:endParaRPr lang="en-US" sz="3200" dirty="0" smtClean="0"/>
          </a:p>
          <a:p>
            <a:pPr algn="r">
              <a:buNone/>
            </a:pPr>
            <a:r>
              <a:rPr lang="en-US" sz="3200" dirty="0" smtClean="0"/>
              <a:t> </a:t>
            </a:r>
            <a:endParaRPr lang="it-IT" sz="32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it-IT" sz="1600" b="1" dirty="0" smtClean="0"/>
          </a:p>
          <a:p>
            <a:pPr>
              <a:buNone/>
            </a:pPr>
            <a:r>
              <a:rPr lang="it-IT" b="1" dirty="0" smtClean="0"/>
              <a:t>	</a:t>
            </a:r>
            <a:endParaRPr lang="it-IT" dirty="0"/>
          </a:p>
        </p:txBody>
      </p:sp>
      <p:pic>
        <p:nvPicPr>
          <p:cNvPr id="3" name="Slide16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100392" y="609329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23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539552" y="2132856"/>
            <a:ext cx="8352928" cy="3816424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it-IT" sz="8400" b="1" dirty="0" err="1" smtClean="0">
                <a:solidFill>
                  <a:srgbClr val="C00000"/>
                </a:solidFill>
              </a:rPr>
              <a:t>Donnie</a:t>
            </a:r>
            <a:r>
              <a:rPr lang="it-IT" sz="8400" b="1" dirty="0" smtClean="0">
                <a:solidFill>
                  <a:srgbClr val="C00000"/>
                </a:solidFill>
              </a:rPr>
              <a:t> </a:t>
            </a:r>
            <a:r>
              <a:rPr lang="it-IT" sz="8400" b="1" dirty="0" err="1" smtClean="0">
                <a:solidFill>
                  <a:srgbClr val="C00000"/>
                </a:solidFill>
              </a:rPr>
              <a:t>Darko</a:t>
            </a:r>
            <a:r>
              <a:rPr lang="it-IT" sz="8400" b="1" dirty="0" smtClean="0">
                <a:solidFill>
                  <a:srgbClr val="C00000"/>
                </a:solidFill>
              </a:rPr>
              <a:t> </a:t>
            </a:r>
          </a:p>
          <a:p>
            <a:pPr algn="ctr">
              <a:buNone/>
            </a:pPr>
            <a:endParaRPr lang="it-IT" sz="73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it-IT" sz="73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it-IT" sz="5700" b="1" dirty="0" smtClean="0"/>
              <a:t>Richard Kelly, 2001</a:t>
            </a:r>
          </a:p>
          <a:p>
            <a:pPr algn="ctr">
              <a:buNone/>
            </a:pPr>
            <a:endParaRPr lang="it-IT" sz="7300" b="1" dirty="0" smtClean="0"/>
          </a:p>
          <a:p>
            <a:pPr algn="ctr">
              <a:buNone/>
            </a:pPr>
            <a:r>
              <a:rPr lang="it-IT" sz="3800" b="1" dirty="0" smtClean="0">
                <a:solidFill>
                  <a:srgbClr val="C00000"/>
                </a:solidFill>
                <a:hlinkClick r:id="rId3"/>
              </a:rPr>
              <a:t>Trailer</a:t>
            </a:r>
            <a:endParaRPr lang="it-IT" sz="3200" b="1" dirty="0" smtClean="0">
              <a:solidFill>
                <a:srgbClr val="C00000"/>
              </a:solidFill>
            </a:endParaRPr>
          </a:p>
          <a:p>
            <a:pPr algn="r">
              <a:buNone/>
            </a:pPr>
            <a:endParaRPr lang="en-US" sz="3200" dirty="0" smtClean="0"/>
          </a:p>
          <a:p>
            <a:pPr algn="r">
              <a:buNone/>
            </a:pPr>
            <a:r>
              <a:rPr lang="en-US" sz="3200" dirty="0" smtClean="0"/>
              <a:t> </a:t>
            </a:r>
            <a:endParaRPr lang="it-IT" sz="32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it-IT" sz="1600" b="1" dirty="0" smtClean="0"/>
          </a:p>
          <a:p>
            <a:pPr>
              <a:buNone/>
            </a:pPr>
            <a:r>
              <a:rPr lang="it-IT" b="1" dirty="0" smtClean="0"/>
              <a:t>	</a:t>
            </a:r>
            <a:endParaRPr lang="it-IT" dirty="0"/>
          </a:p>
        </p:txBody>
      </p:sp>
      <p:pic>
        <p:nvPicPr>
          <p:cNvPr id="3" name="Slide17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388424" y="616530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782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611560" y="1844824"/>
            <a:ext cx="8352928" cy="3672408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it-IT" sz="7300" b="1" dirty="0" err="1" smtClean="0">
                <a:solidFill>
                  <a:srgbClr val="C00000"/>
                </a:solidFill>
              </a:rPr>
              <a:t>Brokeback</a:t>
            </a:r>
            <a:r>
              <a:rPr lang="it-IT" sz="7300" b="1" dirty="0" smtClean="0">
                <a:solidFill>
                  <a:srgbClr val="C00000"/>
                </a:solidFill>
              </a:rPr>
              <a:t> Mountain </a:t>
            </a:r>
          </a:p>
          <a:p>
            <a:pPr algn="ctr">
              <a:buNone/>
            </a:pPr>
            <a:endParaRPr lang="it-IT" sz="73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it-IT" sz="4900" b="1" dirty="0" err="1" smtClean="0"/>
              <a:t>Ang</a:t>
            </a:r>
            <a:r>
              <a:rPr lang="it-IT" sz="4900" b="1" dirty="0" smtClean="0"/>
              <a:t> Lee, 2006</a:t>
            </a:r>
          </a:p>
          <a:p>
            <a:pPr algn="ctr">
              <a:buNone/>
            </a:pPr>
            <a:endParaRPr lang="it-IT" sz="7300" b="1" dirty="0" smtClean="0"/>
          </a:p>
          <a:p>
            <a:pPr algn="ctr">
              <a:buNone/>
            </a:pPr>
            <a:r>
              <a:rPr lang="it-IT" sz="3200" b="1" dirty="0" smtClean="0">
                <a:solidFill>
                  <a:srgbClr val="C00000"/>
                </a:solidFill>
                <a:hlinkClick r:id="rId3"/>
              </a:rPr>
              <a:t>Trailer </a:t>
            </a:r>
            <a:endParaRPr lang="it-IT" sz="3200" b="1" dirty="0" smtClean="0">
              <a:solidFill>
                <a:srgbClr val="C00000"/>
              </a:solidFill>
            </a:endParaRPr>
          </a:p>
          <a:p>
            <a:pPr algn="r">
              <a:buNone/>
            </a:pPr>
            <a:endParaRPr lang="en-US" sz="3200" dirty="0" smtClean="0"/>
          </a:p>
          <a:p>
            <a:pPr algn="r">
              <a:buNone/>
            </a:pPr>
            <a:r>
              <a:rPr lang="en-US" sz="3200" dirty="0" smtClean="0"/>
              <a:t> </a:t>
            </a:r>
            <a:endParaRPr lang="it-IT" sz="32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it-IT" sz="1600" b="1" dirty="0" smtClean="0"/>
          </a:p>
          <a:p>
            <a:pPr>
              <a:buNone/>
            </a:pPr>
            <a:r>
              <a:rPr lang="it-IT" b="1" dirty="0" smtClean="0"/>
              <a:t>	</a:t>
            </a:r>
            <a:endParaRPr lang="it-IT" dirty="0"/>
          </a:p>
        </p:txBody>
      </p:sp>
      <p:pic>
        <p:nvPicPr>
          <p:cNvPr id="3" name="Slide18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100392" y="594928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873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611560" y="1844824"/>
            <a:ext cx="8352928" cy="4032448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it-IT" sz="8400" b="1" dirty="0" smtClean="0">
                <a:solidFill>
                  <a:srgbClr val="C00000"/>
                </a:solidFill>
              </a:rPr>
              <a:t>Little Miss Sunshine </a:t>
            </a:r>
          </a:p>
          <a:p>
            <a:pPr algn="ctr">
              <a:buNone/>
            </a:pPr>
            <a:endParaRPr lang="it-IT" sz="73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it-IT" sz="5700" b="1" dirty="0" err="1" smtClean="0"/>
              <a:t>Valerie</a:t>
            </a:r>
            <a:r>
              <a:rPr lang="it-IT" sz="5700" b="1" dirty="0" smtClean="0"/>
              <a:t> </a:t>
            </a:r>
            <a:r>
              <a:rPr lang="it-IT" sz="5700" b="1" dirty="0" err="1" smtClean="0"/>
              <a:t>Faris</a:t>
            </a:r>
            <a:r>
              <a:rPr lang="it-IT" sz="5700" b="1" dirty="0" smtClean="0"/>
              <a:t> &amp; </a:t>
            </a:r>
            <a:r>
              <a:rPr lang="it-IT" sz="5700" b="1" dirty="0" err="1" smtClean="0"/>
              <a:t>Johnathan</a:t>
            </a:r>
            <a:r>
              <a:rPr lang="it-IT" sz="5700" b="1" dirty="0" smtClean="0"/>
              <a:t> </a:t>
            </a:r>
            <a:r>
              <a:rPr lang="it-IT" sz="5700" b="1" dirty="0" err="1" smtClean="0"/>
              <a:t>Dayton</a:t>
            </a:r>
            <a:r>
              <a:rPr lang="it-IT" sz="5700" b="1" dirty="0" smtClean="0"/>
              <a:t>, 2006</a:t>
            </a:r>
          </a:p>
          <a:p>
            <a:pPr algn="ctr">
              <a:buNone/>
            </a:pPr>
            <a:endParaRPr lang="it-IT" sz="7300" b="1" dirty="0" smtClean="0"/>
          </a:p>
          <a:p>
            <a:pPr algn="ctr">
              <a:buNone/>
            </a:pPr>
            <a:endParaRPr lang="it-IT" sz="8000" b="1" dirty="0" smtClean="0"/>
          </a:p>
          <a:p>
            <a:pPr algn="ctr">
              <a:buNone/>
            </a:pPr>
            <a:r>
              <a:rPr lang="it-IT" sz="4400" b="1" dirty="0" smtClean="0">
                <a:solidFill>
                  <a:srgbClr val="C00000"/>
                </a:solidFill>
                <a:hlinkClick r:id="rId3"/>
              </a:rPr>
              <a:t>Trailer</a:t>
            </a:r>
            <a:endParaRPr lang="it-IT" sz="3200" b="1" dirty="0" smtClean="0">
              <a:solidFill>
                <a:srgbClr val="C00000"/>
              </a:solidFill>
            </a:endParaRPr>
          </a:p>
          <a:p>
            <a:pPr algn="r">
              <a:buNone/>
            </a:pPr>
            <a:endParaRPr lang="en-US" sz="3200" dirty="0" smtClean="0"/>
          </a:p>
          <a:p>
            <a:pPr algn="r">
              <a:buNone/>
            </a:pPr>
            <a:r>
              <a:rPr lang="en-US" sz="3200" dirty="0" smtClean="0"/>
              <a:t> </a:t>
            </a:r>
            <a:endParaRPr lang="it-IT" sz="32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it-IT" sz="1600" b="1" dirty="0" smtClean="0"/>
          </a:p>
          <a:p>
            <a:pPr>
              <a:buNone/>
            </a:pPr>
            <a:r>
              <a:rPr lang="it-IT" b="1" dirty="0" smtClean="0"/>
              <a:t>	</a:t>
            </a:r>
            <a:endParaRPr lang="it-IT" dirty="0"/>
          </a:p>
        </p:txBody>
      </p:sp>
      <p:pic>
        <p:nvPicPr>
          <p:cNvPr id="3" name="Slide23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316416" y="616530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556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smtClean="0"/>
              <a:t>Seconda metà del corso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 fontScale="92500" lnSpcReduction="10000"/>
          </a:bodyPr>
          <a:lstStyle/>
          <a:p>
            <a:r>
              <a:rPr lang="it-IT" sz="3200" b="1" dirty="0" smtClean="0">
                <a:solidFill>
                  <a:srgbClr val="C00000"/>
                </a:solidFill>
              </a:rPr>
              <a:t>Introduzione a concetti chiave della narratologia</a:t>
            </a:r>
          </a:p>
          <a:p>
            <a:pPr>
              <a:buNone/>
            </a:pPr>
            <a:endParaRPr lang="it-IT" sz="3200" b="1" dirty="0" smtClean="0">
              <a:solidFill>
                <a:srgbClr val="C00000"/>
              </a:solidFill>
            </a:endParaRPr>
          </a:p>
          <a:p>
            <a:pPr marL="514350" indent="-514350">
              <a:lnSpc>
                <a:spcPct val="200000"/>
              </a:lnSpc>
              <a:buNone/>
            </a:pPr>
            <a:r>
              <a:rPr lang="it-IT" dirty="0" smtClean="0"/>
              <a:t>1. Che cos’è una storia e come viene raccontata?</a:t>
            </a:r>
          </a:p>
          <a:p>
            <a:pPr marL="514350" indent="-514350">
              <a:lnSpc>
                <a:spcPct val="200000"/>
              </a:lnSpc>
              <a:buNone/>
            </a:pPr>
            <a:r>
              <a:rPr lang="it-IT" dirty="0" smtClean="0"/>
              <a:t>2. Creazione e ricostruzione di una storia</a:t>
            </a:r>
          </a:p>
          <a:p>
            <a:pPr marL="514350" indent="-514350">
              <a:lnSpc>
                <a:spcPct val="200000"/>
              </a:lnSpc>
              <a:buNone/>
            </a:pPr>
            <a:r>
              <a:rPr lang="it-IT" dirty="0" smtClean="0"/>
              <a:t>3. Personaggi e azione: caratterizzazione, focalizzazione, conflitto</a:t>
            </a:r>
          </a:p>
        </p:txBody>
      </p:sp>
      <p:pic>
        <p:nvPicPr>
          <p:cNvPr id="4" name="Slide2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244408" y="616530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371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611560" y="1844824"/>
            <a:ext cx="8352928" cy="3816424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it-IT" sz="8400" b="1" dirty="0" err="1" smtClean="0">
                <a:solidFill>
                  <a:srgbClr val="C00000"/>
                </a:solidFill>
              </a:rPr>
              <a:t>Pride</a:t>
            </a:r>
            <a:endParaRPr lang="it-IT" sz="84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it-IT" sz="84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it-IT" sz="5700" b="1" dirty="0" smtClean="0"/>
              <a:t>Matthew </a:t>
            </a:r>
            <a:r>
              <a:rPr lang="it-IT" sz="5700" b="1" dirty="0" err="1" smtClean="0"/>
              <a:t>Warchus</a:t>
            </a:r>
            <a:r>
              <a:rPr lang="it-IT" sz="5700" b="1" dirty="0" smtClean="0"/>
              <a:t>, 2014</a:t>
            </a:r>
          </a:p>
          <a:p>
            <a:pPr algn="ctr">
              <a:buNone/>
            </a:pPr>
            <a:endParaRPr lang="it-IT" sz="8400" b="1" dirty="0" smtClean="0"/>
          </a:p>
          <a:p>
            <a:pPr algn="ctr">
              <a:buNone/>
            </a:pPr>
            <a:r>
              <a:rPr lang="it-IT" sz="5900" b="1" dirty="0" smtClean="0">
                <a:solidFill>
                  <a:srgbClr val="C00000"/>
                </a:solidFill>
                <a:hlinkClick r:id="rId3"/>
              </a:rPr>
              <a:t>Trailer </a:t>
            </a:r>
            <a:endParaRPr lang="it-IT" sz="3200" b="1" dirty="0" smtClean="0">
              <a:solidFill>
                <a:srgbClr val="C00000"/>
              </a:solidFill>
            </a:endParaRPr>
          </a:p>
          <a:p>
            <a:pPr algn="r">
              <a:buNone/>
            </a:pPr>
            <a:endParaRPr lang="en-US" sz="3200" dirty="0" smtClean="0"/>
          </a:p>
          <a:p>
            <a:pPr algn="r">
              <a:buNone/>
            </a:pPr>
            <a:r>
              <a:rPr lang="en-US" sz="3200" dirty="0" smtClean="0"/>
              <a:t> </a:t>
            </a:r>
            <a:endParaRPr lang="it-IT" sz="32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it-IT" sz="1600" b="1" dirty="0" smtClean="0"/>
          </a:p>
          <a:p>
            <a:pPr>
              <a:buNone/>
            </a:pPr>
            <a:r>
              <a:rPr lang="it-IT" b="1" dirty="0" smtClean="0"/>
              <a:t>	</a:t>
            </a:r>
            <a:endParaRPr lang="it-IT" dirty="0"/>
          </a:p>
        </p:txBody>
      </p:sp>
      <p:pic>
        <p:nvPicPr>
          <p:cNvPr id="3" name="Slide19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028384" y="602128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25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611560" y="2132856"/>
            <a:ext cx="8352928" cy="3960440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it-IT" sz="16000" b="1" dirty="0" smtClean="0">
                <a:solidFill>
                  <a:srgbClr val="C00000"/>
                </a:solidFill>
              </a:rPr>
              <a:t>Suffragette</a:t>
            </a:r>
            <a:endParaRPr lang="it-IT" sz="160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it-IT" sz="84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it-IT" sz="84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it-IT" sz="10800" b="1" dirty="0" smtClean="0"/>
              <a:t>Sarah </a:t>
            </a:r>
            <a:r>
              <a:rPr lang="it-IT" sz="10800" b="1" dirty="0" err="1" smtClean="0"/>
              <a:t>Gavron</a:t>
            </a:r>
            <a:r>
              <a:rPr lang="it-IT" sz="10800" b="1" dirty="0" smtClean="0"/>
              <a:t>, 2015</a:t>
            </a:r>
          </a:p>
          <a:p>
            <a:pPr algn="ctr">
              <a:buNone/>
            </a:pPr>
            <a:endParaRPr lang="it-IT" sz="8400" b="1" dirty="0" smtClean="0"/>
          </a:p>
          <a:p>
            <a:pPr algn="ctr">
              <a:buNone/>
            </a:pPr>
            <a:endParaRPr lang="it-IT" sz="8400" b="1" dirty="0" smtClean="0"/>
          </a:p>
          <a:p>
            <a:pPr algn="ctr">
              <a:buNone/>
            </a:pPr>
            <a:endParaRPr lang="it-IT" sz="8400" b="1" dirty="0" smtClean="0"/>
          </a:p>
          <a:p>
            <a:pPr algn="ctr">
              <a:buNone/>
            </a:pPr>
            <a:r>
              <a:rPr lang="it-IT" sz="8400" dirty="0" smtClean="0">
                <a:hlinkClick r:id="rId3"/>
              </a:rPr>
              <a:t>Trailer</a:t>
            </a:r>
            <a:endParaRPr lang="it-IT" sz="8400" dirty="0" smtClean="0"/>
          </a:p>
          <a:p>
            <a:pPr algn="ctr">
              <a:buNone/>
            </a:pPr>
            <a:endParaRPr lang="it-IT" sz="3200" b="1" dirty="0" smtClean="0">
              <a:solidFill>
                <a:srgbClr val="C00000"/>
              </a:solidFill>
            </a:endParaRPr>
          </a:p>
          <a:p>
            <a:pPr algn="r">
              <a:buNone/>
            </a:pPr>
            <a:endParaRPr lang="en-US" sz="3200" dirty="0" smtClean="0"/>
          </a:p>
          <a:p>
            <a:pPr algn="r">
              <a:buNone/>
            </a:pPr>
            <a:r>
              <a:rPr lang="en-US" sz="3200" dirty="0" smtClean="0"/>
              <a:t> </a:t>
            </a:r>
            <a:endParaRPr lang="it-IT" sz="32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it-IT" sz="1600" b="1" dirty="0" smtClean="0"/>
          </a:p>
          <a:p>
            <a:pPr>
              <a:buNone/>
            </a:pPr>
            <a:r>
              <a:rPr lang="it-IT" b="1" dirty="0" smtClean="0"/>
              <a:t>	</a:t>
            </a:r>
            <a:endParaRPr lang="it-IT" dirty="0"/>
          </a:p>
        </p:txBody>
      </p:sp>
      <p:pic>
        <p:nvPicPr>
          <p:cNvPr id="3" name="Slide20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316416" y="616530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7523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187624" y="1844824"/>
            <a:ext cx="7200800" cy="3240360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it-IT" sz="7300" b="1" dirty="0" err="1" smtClean="0">
                <a:solidFill>
                  <a:srgbClr val="C00000"/>
                </a:solidFill>
              </a:rPr>
              <a:t>Hidden</a:t>
            </a:r>
            <a:r>
              <a:rPr lang="it-IT" sz="7300" b="1" dirty="0" smtClean="0">
                <a:solidFill>
                  <a:srgbClr val="C00000"/>
                </a:solidFill>
              </a:rPr>
              <a:t> </a:t>
            </a:r>
            <a:r>
              <a:rPr lang="it-IT" sz="7300" b="1" dirty="0" err="1" smtClean="0">
                <a:solidFill>
                  <a:srgbClr val="C00000"/>
                </a:solidFill>
              </a:rPr>
              <a:t>Figures</a:t>
            </a:r>
            <a:endParaRPr lang="it-IT" sz="73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it-IT" sz="84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it-IT" sz="4900" b="1" dirty="0" err="1" smtClean="0"/>
              <a:t>Theodore</a:t>
            </a:r>
            <a:r>
              <a:rPr lang="it-IT" sz="4900" b="1" dirty="0" smtClean="0"/>
              <a:t> Melfi, 2016</a:t>
            </a:r>
          </a:p>
          <a:p>
            <a:pPr algn="ctr">
              <a:buNone/>
            </a:pPr>
            <a:endParaRPr lang="it-IT" sz="3200" b="1" dirty="0" smtClean="0">
              <a:solidFill>
                <a:srgbClr val="C00000"/>
              </a:solidFill>
            </a:endParaRPr>
          </a:p>
          <a:p>
            <a:pPr algn="r">
              <a:buNone/>
            </a:pPr>
            <a:endParaRPr lang="en-US" sz="3200" dirty="0" smtClean="0"/>
          </a:p>
          <a:p>
            <a:pPr algn="ctr">
              <a:buNone/>
            </a:pPr>
            <a:endParaRPr lang="it-IT" sz="32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it-IT" sz="1600" b="1" dirty="0" smtClean="0"/>
          </a:p>
          <a:p>
            <a:pPr>
              <a:buNone/>
            </a:pPr>
            <a:r>
              <a:rPr lang="it-IT" b="1" dirty="0" smtClean="0"/>
              <a:t>	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611560" y="4725144"/>
            <a:ext cx="7848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hlinkClick r:id="rId4"/>
              </a:rPr>
              <a:t>Trailer</a:t>
            </a:r>
            <a:endParaRPr lang="it-IT" sz="2800" dirty="0"/>
          </a:p>
        </p:txBody>
      </p:sp>
      <p:pic>
        <p:nvPicPr>
          <p:cNvPr id="4" name="Slide21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8244408" y="609329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31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611560" y="1844824"/>
            <a:ext cx="8352928" cy="4032448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it-IT" sz="8400" b="1" dirty="0" smtClean="0">
                <a:solidFill>
                  <a:srgbClr val="C00000"/>
                </a:solidFill>
              </a:rPr>
              <a:t>A </a:t>
            </a:r>
            <a:r>
              <a:rPr lang="it-IT" sz="8400" b="1" dirty="0" err="1" smtClean="0">
                <a:solidFill>
                  <a:srgbClr val="C00000"/>
                </a:solidFill>
              </a:rPr>
              <a:t>Stray</a:t>
            </a:r>
            <a:r>
              <a:rPr lang="it-IT" sz="8400" b="1" dirty="0" smtClean="0">
                <a:solidFill>
                  <a:srgbClr val="C00000"/>
                </a:solidFill>
              </a:rPr>
              <a:t> </a:t>
            </a:r>
            <a:r>
              <a:rPr lang="it-IT" sz="8400" b="1" dirty="0" err="1" smtClean="0">
                <a:solidFill>
                  <a:srgbClr val="C00000"/>
                </a:solidFill>
              </a:rPr>
              <a:t>Cat</a:t>
            </a:r>
            <a:r>
              <a:rPr lang="it-IT" sz="8400" b="1" dirty="0" smtClean="0">
                <a:solidFill>
                  <a:srgbClr val="C00000"/>
                </a:solidFill>
              </a:rPr>
              <a:t> </a:t>
            </a:r>
            <a:r>
              <a:rPr lang="it-IT" sz="8400" b="1" dirty="0" err="1" smtClean="0">
                <a:solidFill>
                  <a:srgbClr val="C00000"/>
                </a:solidFill>
              </a:rPr>
              <a:t>Named</a:t>
            </a:r>
            <a:r>
              <a:rPr lang="it-IT" sz="8400" b="1" dirty="0" smtClean="0">
                <a:solidFill>
                  <a:srgbClr val="C00000"/>
                </a:solidFill>
              </a:rPr>
              <a:t> Bob </a:t>
            </a:r>
          </a:p>
          <a:p>
            <a:pPr algn="ctr">
              <a:buNone/>
            </a:pPr>
            <a:endParaRPr lang="it-IT" sz="73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it-IT" sz="5700" b="1" dirty="0" smtClean="0"/>
              <a:t>Roger </a:t>
            </a:r>
            <a:r>
              <a:rPr lang="it-IT" sz="5700" b="1" dirty="0" err="1" smtClean="0"/>
              <a:t>Spottiswoode</a:t>
            </a:r>
            <a:r>
              <a:rPr lang="it-IT" sz="5700" b="1" dirty="0" smtClean="0"/>
              <a:t>, 2016</a:t>
            </a:r>
          </a:p>
          <a:p>
            <a:pPr algn="ctr">
              <a:buNone/>
            </a:pPr>
            <a:endParaRPr lang="it-IT" sz="7300" b="1" dirty="0" smtClean="0"/>
          </a:p>
          <a:p>
            <a:pPr algn="ctr">
              <a:buNone/>
            </a:pPr>
            <a:endParaRPr lang="it-IT" sz="8000" b="1" dirty="0" smtClean="0"/>
          </a:p>
          <a:p>
            <a:pPr algn="ctr">
              <a:buNone/>
            </a:pPr>
            <a:r>
              <a:rPr lang="it-IT" sz="4400" b="1" dirty="0" smtClean="0">
                <a:solidFill>
                  <a:srgbClr val="C00000"/>
                </a:solidFill>
                <a:hlinkClick r:id="rId3"/>
              </a:rPr>
              <a:t>Trailer</a:t>
            </a:r>
            <a:endParaRPr lang="it-IT" sz="3200" b="1" dirty="0" smtClean="0">
              <a:solidFill>
                <a:srgbClr val="C00000"/>
              </a:solidFill>
            </a:endParaRPr>
          </a:p>
          <a:p>
            <a:pPr algn="r">
              <a:buNone/>
            </a:pPr>
            <a:endParaRPr lang="en-US" sz="3200" dirty="0" smtClean="0"/>
          </a:p>
          <a:p>
            <a:pPr algn="r">
              <a:buNone/>
            </a:pPr>
            <a:r>
              <a:rPr lang="en-US" sz="3200" dirty="0" smtClean="0"/>
              <a:t> </a:t>
            </a:r>
            <a:endParaRPr lang="it-IT" sz="32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it-IT" sz="1600" b="1" dirty="0" smtClean="0"/>
          </a:p>
          <a:p>
            <a:pPr>
              <a:buNone/>
            </a:pPr>
            <a:r>
              <a:rPr lang="it-IT" b="1" dirty="0" smtClean="0"/>
              <a:t>	</a:t>
            </a:r>
            <a:endParaRPr lang="it-IT" dirty="0"/>
          </a:p>
        </p:txBody>
      </p:sp>
      <p:pic>
        <p:nvPicPr>
          <p:cNvPr id="3" name="Slide22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388424" y="602128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799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611560" y="1772816"/>
            <a:ext cx="8352928" cy="5445224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it-IT" sz="8200" b="1" dirty="0" err="1" smtClean="0">
                <a:solidFill>
                  <a:srgbClr val="C00000"/>
                </a:solidFill>
              </a:rPr>
              <a:t>…A</a:t>
            </a:r>
            <a:r>
              <a:rPr lang="it-IT" sz="8200" b="1" dirty="0" smtClean="0">
                <a:solidFill>
                  <a:srgbClr val="C00000"/>
                </a:solidFill>
              </a:rPr>
              <a:t> voi la scelta! </a:t>
            </a:r>
            <a:r>
              <a:rPr lang="it-IT" sz="8200" b="1" dirty="0" smtClean="0">
                <a:solidFill>
                  <a:srgbClr val="C00000"/>
                </a:solidFill>
                <a:sym typeface="Wingdings" pitchFamily="2" charset="2"/>
              </a:rPr>
              <a:t></a:t>
            </a:r>
            <a:r>
              <a:rPr lang="it-IT" sz="8200" b="1" dirty="0" smtClean="0">
                <a:solidFill>
                  <a:srgbClr val="C00000"/>
                </a:solidFill>
              </a:rPr>
              <a:t> </a:t>
            </a:r>
          </a:p>
          <a:p>
            <a:pPr algn="ctr">
              <a:buNone/>
            </a:pPr>
            <a:endParaRPr lang="it-IT" sz="73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it-IT" sz="73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it-IT" sz="5100" dirty="0" smtClean="0"/>
              <a:t>Per dubbi o domande:</a:t>
            </a:r>
          </a:p>
          <a:p>
            <a:pPr algn="ctr">
              <a:buNone/>
            </a:pPr>
            <a:r>
              <a:rPr lang="it-IT" sz="5100" dirty="0" smtClean="0"/>
              <a:t>pacinotti@units.it</a:t>
            </a:r>
          </a:p>
          <a:p>
            <a:pPr algn="ctr">
              <a:buNone/>
            </a:pPr>
            <a:endParaRPr lang="it-IT" sz="8000" b="1" dirty="0" smtClean="0"/>
          </a:p>
          <a:p>
            <a:pPr algn="r">
              <a:buNone/>
            </a:pPr>
            <a:endParaRPr lang="en-US" sz="3200" dirty="0" smtClean="0"/>
          </a:p>
          <a:p>
            <a:pPr algn="r">
              <a:buNone/>
            </a:pPr>
            <a:r>
              <a:rPr lang="en-US" sz="3200" dirty="0" smtClean="0"/>
              <a:t> </a:t>
            </a:r>
            <a:endParaRPr lang="it-IT" sz="32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it-IT" sz="1600" b="1" dirty="0" smtClean="0"/>
          </a:p>
          <a:p>
            <a:pPr>
              <a:buNone/>
            </a:pPr>
            <a:r>
              <a:rPr lang="it-IT" b="1" dirty="0" smtClean="0"/>
              <a:t>	</a:t>
            </a:r>
            <a:endParaRPr lang="it-IT" dirty="0"/>
          </a:p>
        </p:txBody>
      </p:sp>
      <p:pic>
        <p:nvPicPr>
          <p:cNvPr id="3" name="Slide24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172400" y="609329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750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smtClean="0"/>
              <a:t>Seconda metà del corso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C00000"/>
                </a:solidFill>
              </a:rPr>
              <a:t>Introduzione a concetti chiave della narratologia</a:t>
            </a:r>
          </a:p>
          <a:p>
            <a:pPr marL="514350" indent="-514350">
              <a:lnSpc>
                <a:spcPct val="200000"/>
              </a:lnSpc>
              <a:buNone/>
            </a:pPr>
            <a:r>
              <a:rPr lang="it-IT" sz="2800" dirty="0" smtClean="0"/>
              <a:t>4. </a:t>
            </a:r>
            <a:r>
              <a:rPr lang="it-IT" dirty="0" smtClean="0"/>
              <a:t>Ambientazioni spazio-temporali</a:t>
            </a:r>
          </a:p>
          <a:p>
            <a:pPr marL="514350" indent="-514350">
              <a:lnSpc>
                <a:spcPct val="200000"/>
              </a:lnSpc>
              <a:buNone/>
            </a:pPr>
            <a:r>
              <a:rPr lang="it-IT" dirty="0" smtClean="0"/>
              <a:t>5. Genere</a:t>
            </a:r>
          </a:p>
          <a:p>
            <a:pPr marL="514350" indent="-514350">
              <a:lnSpc>
                <a:spcPct val="200000"/>
              </a:lnSpc>
              <a:buNone/>
            </a:pPr>
            <a:r>
              <a:rPr lang="it-IT" dirty="0" smtClean="0"/>
              <a:t>6. Media diversi, linguaggi diversi: letteratura, arti visive, teatro, cinema</a:t>
            </a:r>
          </a:p>
          <a:p>
            <a:pPr marL="514350" indent="-514350">
              <a:lnSpc>
                <a:spcPct val="200000"/>
              </a:lnSpc>
              <a:buNone/>
            </a:pPr>
            <a:endParaRPr lang="it-IT" dirty="0"/>
          </a:p>
        </p:txBody>
      </p:sp>
      <p:pic>
        <p:nvPicPr>
          <p:cNvPr id="4" name="Slide3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028384" y="616530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229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smtClean="0"/>
              <a:t>La presentazione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C00000"/>
                </a:solidFill>
              </a:rPr>
              <a:t>No riassunto trama.</a:t>
            </a:r>
          </a:p>
          <a:p>
            <a:pPr>
              <a:buNone/>
            </a:pPr>
            <a:endParaRPr lang="it-IT" sz="3200" b="1" dirty="0" smtClean="0">
              <a:solidFill>
                <a:srgbClr val="C00000"/>
              </a:solidFill>
            </a:endParaRPr>
          </a:p>
          <a:p>
            <a:r>
              <a:rPr lang="it-IT" sz="2400" dirty="0" smtClean="0"/>
              <a:t>Analisi / commento: vostra riflessione e rielaborazione personale.</a:t>
            </a:r>
          </a:p>
          <a:p>
            <a:pPr>
              <a:buNone/>
            </a:pPr>
            <a:endParaRPr lang="it-IT" sz="2400" dirty="0" smtClean="0"/>
          </a:p>
          <a:p>
            <a:r>
              <a:rPr lang="it-IT" sz="2400" dirty="0" smtClean="0"/>
              <a:t>Potete concentrarvi su: un tema, un simbolo, un </a:t>
            </a:r>
            <a:r>
              <a:rPr lang="it-IT" sz="2400" dirty="0" err="1" smtClean="0"/>
              <a:t>personaggio…</a:t>
            </a:r>
            <a:endParaRPr lang="it-IT" sz="2400" dirty="0" smtClean="0"/>
          </a:p>
          <a:p>
            <a:pPr>
              <a:buNone/>
            </a:pPr>
            <a:endParaRPr lang="it-IT" sz="2400" dirty="0" smtClean="0"/>
          </a:p>
          <a:p>
            <a:r>
              <a:rPr lang="it-IT" sz="2400" dirty="0" smtClean="0"/>
              <a:t>Potete usare PPT, immagini o altri supporti (non obbligatori).</a:t>
            </a:r>
          </a:p>
          <a:p>
            <a:pPr marL="514350" indent="-514350">
              <a:lnSpc>
                <a:spcPct val="200000"/>
              </a:lnSpc>
              <a:buNone/>
            </a:pPr>
            <a:endParaRPr lang="it-IT" dirty="0"/>
          </a:p>
        </p:txBody>
      </p:sp>
      <p:pic>
        <p:nvPicPr>
          <p:cNvPr id="4" name="Slide4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316416" y="602128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9429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4649688"/>
          </a:xfrm>
        </p:spPr>
        <p:txBody>
          <a:bodyPr>
            <a:normAutofit/>
          </a:bodyPr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Lista dei testi tra cui scegliere per l’esame orale</a:t>
            </a:r>
            <a:br>
              <a:rPr lang="it-IT" dirty="0" smtClean="0">
                <a:solidFill>
                  <a:schemeClr val="tx1"/>
                </a:solidFill>
              </a:rPr>
            </a:br>
            <a:r>
              <a:rPr lang="it-IT" dirty="0" smtClean="0">
                <a:solidFill>
                  <a:schemeClr val="tx1"/>
                </a:solidFill>
              </a:rPr>
              <a:t/>
            </a:r>
            <a:br>
              <a:rPr lang="it-IT" dirty="0" smtClean="0">
                <a:solidFill>
                  <a:schemeClr val="tx1"/>
                </a:solidFill>
              </a:rPr>
            </a:br>
            <a:r>
              <a:rPr lang="it-IT" dirty="0" smtClean="0">
                <a:solidFill>
                  <a:schemeClr val="tx1"/>
                </a:solidFill>
              </a:rPr>
              <a:t>1 - testi letterari</a:t>
            </a:r>
            <a:br>
              <a:rPr lang="it-IT" dirty="0" smtClean="0">
                <a:solidFill>
                  <a:schemeClr val="tx1"/>
                </a:solidFill>
              </a:rPr>
            </a:br>
            <a:endParaRPr lang="it-IT" dirty="0">
              <a:solidFill>
                <a:schemeClr val="tx1"/>
              </a:solidFill>
            </a:endParaRPr>
          </a:p>
        </p:txBody>
      </p:sp>
      <p:pic>
        <p:nvPicPr>
          <p:cNvPr id="3" name="Slide5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316416" y="609329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409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187624" y="1844824"/>
            <a:ext cx="7200800" cy="2880320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it-IT" sz="8400" b="1" dirty="0" err="1" smtClean="0">
                <a:solidFill>
                  <a:srgbClr val="C00000"/>
                </a:solidFill>
              </a:rPr>
              <a:t>Pride</a:t>
            </a:r>
            <a:r>
              <a:rPr lang="it-IT" sz="8400" b="1" dirty="0" smtClean="0">
                <a:solidFill>
                  <a:srgbClr val="C00000"/>
                </a:solidFill>
              </a:rPr>
              <a:t> and </a:t>
            </a:r>
            <a:r>
              <a:rPr lang="it-IT" sz="8400" b="1" dirty="0" err="1" smtClean="0">
                <a:solidFill>
                  <a:srgbClr val="C00000"/>
                </a:solidFill>
              </a:rPr>
              <a:t>Prejudice</a:t>
            </a:r>
            <a:r>
              <a:rPr lang="it-IT" sz="8400" b="1" dirty="0" smtClean="0">
                <a:solidFill>
                  <a:srgbClr val="C00000"/>
                </a:solidFill>
              </a:rPr>
              <a:t> </a:t>
            </a:r>
          </a:p>
          <a:p>
            <a:pPr algn="ctr">
              <a:buNone/>
            </a:pPr>
            <a:endParaRPr lang="it-IT" sz="84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it-IT" sz="5700" b="1" dirty="0" smtClean="0"/>
              <a:t>Jane </a:t>
            </a:r>
            <a:r>
              <a:rPr lang="it-IT" sz="5700" b="1" dirty="0" err="1" smtClean="0"/>
              <a:t>Austen</a:t>
            </a:r>
            <a:r>
              <a:rPr lang="it-IT" sz="5700" b="1" dirty="0" smtClean="0"/>
              <a:t>, 1813</a:t>
            </a:r>
          </a:p>
          <a:p>
            <a:pPr algn="ctr">
              <a:buNone/>
            </a:pPr>
            <a:endParaRPr lang="it-IT" sz="3200" b="1" dirty="0" smtClean="0">
              <a:solidFill>
                <a:srgbClr val="C00000"/>
              </a:solidFill>
            </a:endParaRPr>
          </a:p>
          <a:p>
            <a:pPr algn="r">
              <a:buNone/>
            </a:pPr>
            <a:endParaRPr lang="en-US" sz="3200" dirty="0" smtClean="0"/>
          </a:p>
          <a:p>
            <a:pPr algn="r">
              <a:buNone/>
            </a:pPr>
            <a:r>
              <a:rPr lang="en-US" sz="3200" dirty="0" smtClean="0"/>
              <a:t> </a:t>
            </a:r>
            <a:endParaRPr lang="it-IT" sz="32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it-IT" sz="1600" b="1" dirty="0" smtClean="0"/>
          </a:p>
          <a:p>
            <a:pPr>
              <a:buNone/>
            </a:pPr>
            <a:r>
              <a:rPr lang="it-IT" b="1" dirty="0" smtClean="0"/>
              <a:t>	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83568" y="4797152"/>
            <a:ext cx="81369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buNone/>
            </a:pPr>
            <a:r>
              <a:rPr lang="en-US" sz="2400" dirty="0" smtClean="0"/>
              <a:t>– “There are few people whom I really love, and still fewer of whom I think well.”</a:t>
            </a:r>
            <a:endParaRPr lang="it-IT" b="1" dirty="0" smtClean="0">
              <a:solidFill>
                <a:srgbClr val="C00000"/>
              </a:solidFill>
            </a:endParaRPr>
          </a:p>
          <a:p>
            <a:endParaRPr lang="it-IT" dirty="0"/>
          </a:p>
        </p:txBody>
      </p:sp>
      <p:pic>
        <p:nvPicPr>
          <p:cNvPr id="4" name="Slide6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388424" y="609329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419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187624" y="1844824"/>
            <a:ext cx="7200800" cy="2880320"/>
          </a:xfrm>
        </p:spPr>
        <p:txBody>
          <a:bodyPr>
            <a:normAutofit fontScale="32500" lnSpcReduction="20000"/>
          </a:bodyPr>
          <a:lstStyle/>
          <a:p>
            <a:pPr algn="ctr">
              <a:buNone/>
            </a:pPr>
            <a:r>
              <a:rPr lang="it-IT" sz="11100" b="1" dirty="0" smtClean="0">
                <a:solidFill>
                  <a:srgbClr val="C00000"/>
                </a:solidFill>
              </a:rPr>
              <a:t>Frankenstein</a:t>
            </a:r>
          </a:p>
          <a:p>
            <a:pPr algn="ctr">
              <a:buNone/>
            </a:pPr>
            <a:r>
              <a:rPr lang="it-IT" sz="8400" b="1" dirty="0" smtClean="0">
                <a:solidFill>
                  <a:srgbClr val="C00000"/>
                </a:solidFill>
              </a:rPr>
              <a:t>Or the </a:t>
            </a:r>
            <a:r>
              <a:rPr lang="it-IT" sz="8400" b="1" dirty="0" err="1" smtClean="0">
                <a:solidFill>
                  <a:srgbClr val="C00000"/>
                </a:solidFill>
              </a:rPr>
              <a:t>modern</a:t>
            </a:r>
            <a:r>
              <a:rPr lang="it-IT" sz="8400" b="1" dirty="0" smtClean="0">
                <a:solidFill>
                  <a:srgbClr val="C00000"/>
                </a:solidFill>
              </a:rPr>
              <a:t> </a:t>
            </a:r>
            <a:r>
              <a:rPr lang="it-IT" sz="8400" b="1" dirty="0" err="1" smtClean="0">
                <a:solidFill>
                  <a:srgbClr val="C00000"/>
                </a:solidFill>
              </a:rPr>
              <a:t>Prometheus</a:t>
            </a:r>
            <a:r>
              <a:rPr lang="it-IT" sz="8400" b="1" dirty="0" smtClean="0">
                <a:solidFill>
                  <a:srgbClr val="C00000"/>
                </a:solidFill>
              </a:rPr>
              <a:t> </a:t>
            </a:r>
          </a:p>
          <a:p>
            <a:pPr algn="ctr">
              <a:buNone/>
            </a:pPr>
            <a:endParaRPr lang="it-IT" sz="84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it-IT" sz="8400" b="1" dirty="0" smtClean="0"/>
              <a:t>Mary Shelley, 1818</a:t>
            </a:r>
          </a:p>
          <a:p>
            <a:pPr algn="ctr">
              <a:buNone/>
            </a:pPr>
            <a:endParaRPr lang="it-IT" sz="3200" b="1" dirty="0" smtClean="0">
              <a:solidFill>
                <a:srgbClr val="C00000"/>
              </a:solidFill>
            </a:endParaRPr>
          </a:p>
          <a:p>
            <a:pPr algn="r">
              <a:buNone/>
            </a:pPr>
            <a:endParaRPr lang="en-US" sz="3200" dirty="0" smtClean="0"/>
          </a:p>
          <a:p>
            <a:pPr algn="r">
              <a:buNone/>
            </a:pPr>
            <a:r>
              <a:rPr lang="en-US" sz="3200" dirty="0" smtClean="0"/>
              <a:t> </a:t>
            </a:r>
            <a:endParaRPr lang="it-IT" sz="32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it-IT" sz="1600" b="1" dirty="0" smtClean="0"/>
          </a:p>
          <a:p>
            <a:pPr>
              <a:buNone/>
            </a:pPr>
            <a:r>
              <a:rPr lang="it-IT" b="1" dirty="0" smtClean="0"/>
              <a:t>	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11560" y="4869160"/>
            <a:ext cx="83529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buNone/>
            </a:pPr>
            <a:r>
              <a:rPr lang="en-US" sz="2400" dirty="0" smtClean="0"/>
              <a:t>– “I was benevolent and good; misery made me a fiend. Make me happy and I shall again be virtuous.”</a:t>
            </a:r>
            <a:endParaRPr lang="it-IT" sz="2400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it-IT" b="1" dirty="0" smtClean="0">
              <a:solidFill>
                <a:srgbClr val="C00000"/>
              </a:solidFill>
            </a:endParaRPr>
          </a:p>
          <a:p>
            <a:endParaRPr lang="it-IT" dirty="0"/>
          </a:p>
        </p:txBody>
      </p:sp>
      <p:pic>
        <p:nvPicPr>
          <p:cNvPr id="4" name="Slide7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316416" y="609329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69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187624" y="1844824"/>
            <a:ext cx="7200800" cy="2880320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it-IT" sz="8400" b="1" dirty="0" err="1" smtClean="0">
                <a:solidFill>
                  <a:srgbClr val="C00000"/>
                </a:solidFill>
              </a:rPr>
              <a:t>Wuthering</a:t>
            </a:r>
            <a:r>
              <a:rPr lang="it-IT" sz="8400" b="1" dirty="0" smtClean="0">
                <a:solidFill>
                  <a:srgbClr val="C00000"/>
                </a:solidFill>
              </a:rPr>
              <a:t> </a:t>
            </a:r>
            <a:r>
              <a:rPr lang="it-IT" sz="8400" b="1" dirty="0" err="1" smtClean="0">
                <a:solidFill>
                  <a:srgbClr val="C00000"/>
                </a:solidFill>
              </a:rPr>
              <a:t>Heights</a:t>
            </a:r>
            <a:r>
              <a:rPr lang="it-IT" sz="8400" b="1" dirty="0" smtClean="0">
                <a:solidFill>
                  <a:srgbClr val="C00000"/>
                </a:solidFill>
              </a:rPr>
              <a:t> </a:t>
            </a:r>
          </a:p>
          <a:p>
            <a:pPr algn="ctr">
              <a:buNone/>
            </a:pPr>
            <a:endParaRPr lang="it-IT" sz="84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it-IT" sz="5700" b="1" dirty="0" smtClean="0"/>
              <a:t>Emily </a:t>
            </a:r>
            <a:r>
              <a:rPr lang="it-IT" sz="5700" b="1" dirty="0" err="1" smtClean="0"/>
              <a:t>Brontë</a:t>
            </a:r>
            <a:r>
              <a:rPr lang="it-IT" sz="5700" b="1" dirty="0" smtClean="0"/>
              <a:t>, 1847</a:t>
            </a:r>
          </a:p>
          <a:p>
            <a:pPr algn="ctr">
              <a:buNone/>
            </a:pPr>
            <a:endParaRPr lang="it-IT" sz="3200" b="1" dirty="0" smtClean="0">
              <a:solidFill>
                <a:srgbClr val="C00000"/>
              </a:solidFill>
            </a:endParaRPr>
          </a:p>
          <a:p>
            <a:pPr algn="r">
              <a:buNone/>
            </a:pPr>
            <a:endParaRPr lang="en-US" sz="3200" dirty="0" smtClean="0"/>
          </a:p>
          <a:p>
            <a:pPr algn="r">
              <a:buNone/>
            </a:pPr>
            <a:r>
              <a:rPr lang="en-US" sz="3200" dirty="0" smtClean="0"/>
              <a:t> </a:t>
            </a:r>
            <a:endParaRPr lang="it-IT" sz="32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it-IT" sz="1600" b="1" dirty="0" smtClean="0"/>
          </a:p>
          <a:p>
            <a:pPr>
              <a:buNone/>
            </a:pPr>
            <a:r>
              <a:rPr lang="it-IT" b="1" dirty="0" smtClean="0"/>
              <a:t>	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83568" y="4272677"/>
            <a:ext cx="81369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buNone/>
            </a:pPr>
            <a:r>
              <a:rPr lang="en-US" sz="2400" dirty="0" smtClean="0"/>
              <a:t>– “You said I killed you - haunt me then. […] Be with me always - take any form - drive me mad. Only do not leave me in this abyss, where I cannot find you!”</a:t>
            </a:r>
            <a:endParaRPr lang="it-IT" b="1" dirty="0" smtClean="0">
              <a:solidFill>
                <a:srgbClr val="C00000"/>
              </a:solidFill>
            </a:endParaRPr>
          </a:p>
          <a:p>
            <a:endParaRPr lang="it-IT" dirty="0"/>
          </a:p>
        </p:txBody>
      </p:sp>
      <p:pic>
        <p:nvPicPr>
          <p:cNvPr id="4" name="Slide8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316416" y="616530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496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259632" y="1700808"/>
            <a:ext cx="7200800" cy="3600400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it-IT" sz="8400" b="1" dirty="0" smtClean="0">
                <a:solidFill>
                  <a:srgbClr val="C00000"/>
                </a:solidFill>
              </a:rPr>
              <a:t>The </a:t>
            </a:r>
            <a:r>
              <a:rPr lang="it-IT" sz="8400" b="1" dirty="0" err="1" smtClean="0">
                <a:solidFill>
                  <a:srgbClr val="C00000"/>
                </a:solidFill>
              </a:rPr>
              <a:t>Strange</a:t>
            </a:r>
            <a:r>
              <a:rPr lang="it-IT" sz="8400" b="1" dirty="0" smtClean="0">
                <a:solidFill>
                  <a:srgbClr val="C00000"/>
                </a:solidFill>
              </a:rPr>
              <a:t> case </a:t>
            </a:r>
            <a:r>
              <a:rPr lang="it-IT" sz="8400" b="1" dirty="0" err="1" smtClean="0">
                <a:solidFill>
                  <a:srgbClr val="C00000"/>
                </a:solidFill>
              </a:rPr>
              <a:t>of</a:t>
            </a:r>
            <a:r>
              <a:rPr lang="it-IT" sz="8400" b="1" dirty="0" smtClean="0">
                <a:solidFill>
                  <a:srgbClr val="C00000"/>
                </a:solidFill>
              </a:rPr>
              <a:t> Dr </a:t>
            </a:r>
            <a:r>
              <a:rPr lang="it-IT" sz="8400" b="1" dirty="0" err="1" smtClean="0">
                <a:solidFill>
                  <a:srgbClr val="C00000"/>
                </a:solidFill>
              </a:rPr>
              <a:t>Jekyll</a:t>
            </a:r>
            <a:r>
              <a:rPr lang="it-IT" sz="8400" b="1" dirty="0" smtClean="0">
                <a:solidFill>
                  <a:srgbClr val="C00000"/>
                </a:solidFill>
              </a:rPr>
              <a:t> and </a:t>
            </a:r>
            <a:r>
              <a:rPr lang="it-IT" sz="8400" b="1" dirty="0" err="1" smtClean="0">
                <a:solidFill>
                  <a:srgbClr val="C00000"/>
                </a:solidFill>
              </a:rPr>
              <a:t>Mr</a:t>
            </a:r>
            <a:r>
              <a:rPr lang="it-IT" sz="8400" b="1" dirty="0" smtClean="0">
                <a:solidFill>
                  <a:srgbClr val="C00000"/>
                </a:solidFill>
              </a:rPr>
              <a:t> </a:t>
            </a:r>
            <a:r>
              <a:rPr lang="it-IT" sz="8400" b="1" dirty="0" err="1" smtClean="0">
                <a:solidFill>
                  <a:srgbClr val="C00000"/>
                </a:solidFill>
              </a:rPr>
              <a:t>Hyde</a:t>
            </a:r>
            <a:r>
              <a:rPr lang="it-IT" sz="8400" b="1" dirty="0" smtClean="0">
                <a:solidFill>
                  <a:srgbClr val="C00000"/>
                </a:solidFill>
              </a:rPr>
              <a:t> </a:t>
            </a:r>
          </a:p>
          <a:p>
            <a:pPr algn="ctr">
              <a:buNone/>
            </a:pPr>
            <a:endParaRPr lang="it-IT" sz="84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it-IT" sz="5700" b="1" dirty="0" smtClean="0"/>
              <a:t>Robert Louis Stevenson, 1886</a:t>
            </a:r>
          </a:p>
          <a:p>
            <a:pPr algn="ctr">
              <a:buNone/>
            </a:pPr>
            <a:endParaRPr lang="it-IT" sz="3200" b="1" dirty="0" smtClean="0">
              <a:solidFill>
                <a:srgbClr val="C00000"/>
              </a:solidFill>
            </a:endParaRPr>
          </a:p>
          <a:p>
            <a:pPr algn="r">
              <a:buNone/>
            </a:pPr>
            <a:endParaRPr lang="en-US" sz="3200" dirty="0" smtClean="0"/>
          </a:p>
          <a:p>
            <a:pPr>
              <a:buNone/>
            </a:pPr>
            <a:endParaRPr lang="en-US" sz="3200" dirty="0" smtClean="0"/>
          </a:p>
          <a:p>
            <a:pPr>
              <a:buNone/>
            </a:pPr>
            <a:endParaRPr lang="it-IT" sz="1600" b="1" dirty="0" smtClean="0"/>
          </a:p>
          <a:p>
            <a:pPr>
              <a:buNone/>
            </a:pPr>
            <a:r>
              <a:rPr lang="it-IT" b="1" dirty="0" smtClean="0"/>
              <a:t>	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11560" y="4581128"/>
            <a:ext cx="82089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buNone/>
            </a:pPr>
            <a:r>
              <a:rPr lang="en-US" sz="2400" dirty="0" smtClean="0"/>
              <a:t>– “[…] I thus drew steadily nearer to the truth […] that man is not truly one, but truly two</a:t>
            </a:r>
            <a:r>
              <a:rPr lang="en-US" sz="2400" i="1" dirty="0" smtClean="0"/>
              <a:t>.”</a:t>
            </a:r>
            <a:endParaRPr lang="it-IT" sz="2400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it-IT" b="1" dirty="0" smtClean="0">
              <a:solidFill>
                <a:srgbClr val="C00000"/>
              </a:solidFill>
            </a:endParaRPr>
          </a:p>
          <a:p>
            <a:endParaRPr lang="it-IT" dirty="0"/>
          </a:p>
        </p:txBody>
      </p:sp>
      <p:pic>
        <p:nvPicPr>
          <p:cNvPr id="4" name="Slide9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316416" y="623731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438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2708</TotalTime>
  <Words>531</Words>
  <Application>Microsoft Office PowerPoint</Application>
  <PresentationFormat>Presentazione su schermo (4:3)</PresentationFormat>
  <Paragraphs>198</Paragraphs>
  <Slides>24</Slides>
  <Notes>1</Notes>
  <HiddenSlides>0</HiddenSlides>
  <MMClips>24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5" baseType="lpstr">
      <vt:lpstr>Equinozio</vt:lpstr>
      <vt:lpstr>Lingua inglese </vt:lpstr>
      <vt:lpstr>Seconda metà del corso</vt:lpstr>
      <vt:lpstr>Seconda metà del corso</vt:lpstr>
      <vt:lpstr>La presentazione</vt:lpstr>
      <vt:lpstr>Lista dei testi tra cui scegliere per l’esame orale  1 - testi letterari 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Lista dei testi tra cui scegliere per l’esame orale  2 - testi multimediali 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Traduzione Audiovisiva</dc:title>
  <dc:creator>nuova tecnologia</dc:creator>
  <cp:lastModifiedBy>nuova tecnologia</cp:lastModifiedBy>
  <cp:revision>304</cp:revision>
  <dcterms:created xsi:type="dcterms:W3CDTF">2018-11-10T15:23:48Z</dcterms:created>
  <dcterms:modified xsi:type="dcterms:W3CDTF">2020-03-09T13:49:51Z</dcterms:modified>
</cp:coreProperties>
</file>