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5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7D11-06F7-4F4E-87CB-89D997258CDF}" type="datetimeFigureOut">
              <a:rPr lang="it-IT" smtClean="0"/>
              <a:t>11/03/20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67A-66AE-644B-B46F-0629C4B533E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87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7D11-06F7-4F4E-87CB-89D997258CDF}" type="datetimeFigureOut">
              <a:rPr lang="it-IT" smtClean="0"/>
              <a:t>11/03/20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67A-66AE-644B-B46F-0629C4B533E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5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7D11-06F7-4F4E-87CB-89D997258CDF}" type="datetimeFigureOut">
              <a:rPr lang="it-IT" smtClean="0"/>
              <a:t>11/03/20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67A-66AE-644B-B46F-0629C4B533E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4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7D11-06F7-4F4E-87CB-89D997258CDF}" type="datetimeFigureOut">
              <a:rPr lang="it-IT" smtClean="0"/>
              <a:t>11/03/20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67A-66AE-644B-B46F-0629C4B533E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79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7D11-06F7-4F4E-87CB-89D997258CDF}" type="datetimeFigureOut">
              <a:rPr lang="it-IT" smtClean="0"/>
              <a:t>11/03/20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67A-66AE-644B-B46F-0629C4B533E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61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7D11-06F7-4F4E-87CB-89D997258CDF}" type="datetimeFigureOut">
              <a:rPr lang="it-IT" smtClean="0"/>
              <a:t>11/03/20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67A-66AE-644B-B46F-0629C4B533E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72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7D11-06F7-4F4E-87CB-89D997258CDF}" type="datetimeFigureOut">
              <a:rPr lang="it-IT" smtClean="0"/>
              <a:t>11/03/20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67A-66AE-644B-B46F-0629C4B533E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52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7D11-06F7-4F4E-87CB-89D997258CDF}" type="datetimeFigureOut">
              <a:rPr lang="it-IT" smtClean="0"/>
              <a:t>11/03/20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67A-66AE-644B-B46F-0629C4B533E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69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7D11-06F7-4F4E-87CB-89D997258CDF}" type="datetimeFigureOut">
              <a:rPr lang="it-IT" smtClean="0"/>
              <a:t>11/03/20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67A-66AE-644B-B46F-0629C4B533E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96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7D11-06F7-4F4E-87CB-89D997258CDF}" type="datetimeFigureOut">
              <a:rPr lang="it-IT" smtClean="0"/>
              <a:t>11/03/20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67A-66AE-644B-B46F-0629C4B533E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53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7D11-06F7-4F4E-87CB-89D997258CDF}" type="datetimeFigureOut">
              <a:rPr lang="it-IT" smtClean="0"/>
              <a:t>11/03/20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667A-66AE-644B-B46F-0629C4B533E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11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67D11-06F7-4F4E-87CB-89D997258CDF}" type="datetimeFigureOut">
              <a:rPr lang="it-IT" smtClean="0"/>
              <a:t>11/03/20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667A-66AE-644B-B46F-0629C4B533E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64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piras@units.i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Programma Educazione letteraria 2019-2020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Il corso di educazione letteraria è l’unico insegnamento sulla letteratura italiana che viene offerto ai futuri educatori e dunque ha come principale obiettivo quello di fornire agli studenti i primi strumenti rudimentali per accostare un testo letterario che sarà poi impiegato nella pratica educativa. Lo studente dovrà dunque: saper riconoscere un testo letterario e comprenderne il significato; saper riconoscere l’architettura del testo letterario e saper utilizzare le sue parti per una scrittura personale tenendo presente tecniche comprovate; essere in grado di scegliere autonomamente un testo letterario per un fine educativo specifico; essere in grado di reperire e consultare i testi letterari in edizione originale, critica e commentata anche sul web; dimostrare la capacità di aver appreso le basi del valore letterario di un testo.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383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66"/>
    </mc:Choice>
    <mc:Fallback xmlns="">
      <p:transition xmlns:p14="http://schemas.microsoft.com/office/powerpoint/2010/main" spd="slow" advTm="2326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TESTI DI RIFERIMENTO PER GLI STUDENTI NON FREQUENTANTI</a:t>
            </a:r>
            <a:r>
              <a:rPr lang="it-IT" sz="3200" b="1" dirty="0" smtClean="0">
                <a:effectLst/>
              </a:rPr>
              <a:t>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Maurizio Della Casa, </a:t>
            </a:r>
            <a:r>
              <a:rPr lang="it-IT" i="1" dirty="0"/>
              <a:t>Scritture intertestuali. Riscrivere, imitare, trasformare, interpretare, rispondere</a:t>
            </a:r>
            <a:r>
              <a:rPr lang="it-IT" dirty="0"/>
              <a:t>. Editrice La Scuola, 2012 (Parte prima, </a:t>
            </a:r>
            <a:r>
              <a:rPr lang="it-IT" i="1" dirty="0"/>
              <a:t>Leggere testi per scrivere testi</a:t>
            </a:r>
            <a:r>
              <a:rPr lang="it-IT" dirty="0"/>
              <a:t>, pp. 7-61; Parte seconda, </a:t>
            </a:r>
            <a:r>
              <a:rPr lang="it-IT" i="1" dirty="0"/>
              <a:t>Riscritture</a:t>
            </a:r>
            <a:r>
              <a:rPr lang="it-IT" dirty="0"/>
              <a:t>, pp. 65-190).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492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Contenuti</a:t>
            </a:r>
            <a:r>
              <a:rPr lang="it-IT" b="1" dirty="0" smtClean="0">
                <a:effectLst/>
              </a:rPr>
              <a:t>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Il corso si propone di illustrare le strategie educative per proporre la letteratura italiana ad un pubblico eterogeneo: infanzia, adolescenza, età adulta e vecchiaia. Il genere della forma breve (favole, fiabe e racconto) sarà studiato come esempio di letteratura da proporre per fini educativi diversi. Saranno quindi illustrate le tecniche della scrittura al secondo grado del genere proposto.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247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6"/>
    </mc:Choice>
    <mc:Fallback xmlns="">
      <p:transition xmlns:p14="http://schemas.microsoft.com/office/powerpoint/2010/main" spd="slow" advTm="106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Metodi didattici</a:t>
            </a:r>
            <a:r>
              <a:rPr lang="it-IT" b="1" dirty="0" smtClean="0">
                <a:effectLst/>
              </a:rPr>
              <a:t>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Lezioni </a:t>
            </a:r>
            <a:r>
              <a:rPr lang="it-IT" dirty="0"/>
              <a:t>frontali e analisi dei testi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/>
              <a:t>programma del corso sarà svolto interamente a lezione.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452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6"/>
    </mc:Choice>
    <mc:Fallback xmlns="">
      <p:transition xmlns:p14="http://schemas.microsoft.com/office/powerpoint/2010/main" spd="slow" advTm="532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/>
              <a:t>Modalità di verifica dell'apprendimento</a:t>
            </a:r>
            <a:r>
              <a:rPr lang="it-IT" sz="3600" b="1" dirty="0" smtClean="0">
                <a:effectLst/>
              </a:rPr>
              <a:t> 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La preparazione dello studente sarà valutata mediante una prova scritta articolata in due parti: la prima sarà una riscrittura di un breve testo narrativo (favola, fiaba o racconto fantastico); la seconda sarà la risposta a domande aperte sugli argomenti di educazione letteraria trattati in aula. L’esame durerà tre ore.</a:t>
            </a:r>
          </a:p>
          <a:p>
            <a:pPr marL="0" indent="0" algn="just">
              <a:buNone/>
            </a:pPr>
            <a:r>
              <a:rPr lang="it-IT" dirty="0"/>
              <a:t>A metà del corso è prevista una prova intermedia di riscrittura di un breve testo narrativo (favola, fiaba o racconto fantastico). La prova non sarà valutata ma servirà allo studente per verificare le proprie capacità di scrittura.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7264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Altre informazioni</a:t>
            </a:r>
            <a:r>
              <a:rPr lang="it-IT" b="1" dirty="0" smtClean="0">
                <a:effectLst/>
              </a:rPr>
              <a:t>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Il programma per gli studenti frequentanti e non frequentanti è DIVERSO. Gli studenti non frequentanti aggiungeranno alla bibliografia per gli studenti frequentanti una bibliografia mirata al superamento dell’esame scritto. La docente potrà essere contatta all'indirizzo di posta elettronica: </a:t>
            </a:r>
            <a:r>
              <a:rPr lang="it-IT" dirty="0">
                <a:hlinkClick r:id="rId2"/>
              </a:rPr>
              <a:t>tpiras@units.it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134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b="1" dirty="0" smtClean="0"/>
              <a:t>TESTI </a:t>
            </a:r>
            <a:r>
              <a:rPr lang="it-IT" sz="3200" b="1" dirty="0"/>
              <a:t>DI RIFERIMENTO PER GLI STUDENTI FREQUENTANTI</a:t>
            </a:r>
            <a:r>
              <a:rPr lang="it-IT" sz="3200" dirty="0"/>
              <a:t/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dirty="0"/>
              <a:t>Per il genere della forma breve</a:t>
            </a:r>
            <a:r>
              <a:rPr lang="it-IT" dirty="0" smtClean="0"/>
              <a:t>:</a:t>
            </a:r>
            <a:endParaRPr lang="it-IT" dirty="0"/>
          </a:p>
          <a:p>
            <a:pPr marL="0" indent="0" algn="just">
              <a:buNone/>
            </a:pPr>
            <a:r>
              <a:rPr lang="it-IT" b="1" dirty="0" smtClean="0"/>
              <a:t>Claudio </a:t>
            </a:r>
            <a:r>
              <a:rPr lang="it-IT" b="1" dirty="0" err="1" smtClean="0"/>
              <a:t>Marazzini</a:t>
            </a:r>
            <a:r>
              <a:rPr lang="it-IT" dirty="0" smtClean="0"/>
              <a:t>, </a:t>
            </a:r>
            <a:r>
              <a:rPr lang="it-IT" i="1" dirty="0" smtClean="0"/>
              <a:t>Le fiabe</a:t>
            </a:r>
            <a:r>
              <a:rPr lang="it-IT" dirty="0" smtClean="0"/>
              <a:t>, Roma, Carocci, 2012, pp. 128.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i="1" dirty="0" smtClean="0"/>
              <a:t>Racconti di orchi, di fate e di streghe. La fiaba letteraria in Italia </a:t>
            </a:r>
            <a:r>
              <a:rPr lang="it-IT" dirty="0" smtClean="0"/>
              <a:t>a cura di Mario </a:t>
            </a:r>
            <a:r>
              <a:rPr lang="it-IT" dirty="0" err="1" smtClean="0"/>
              <a:t>Lavagetto</a:t>
            </a:r>
            <a:r>
              <a:rPr lang="it-IT" dirty="0" smtClean="0"/>
              <a:t>, Milano, Arnoldo Mondadori (I Meridiani), 2008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dirty="0" smtClean="0"/>
              <a:t>il saggio introduttivo di Mario </a:t>
            </a:r>
            <a:r>
              <a:rPr lang="it-IT" dirty="0" err="1" smtClean="0"/>
              <a:t>Lavagetto</a:t>
            </a:r>
            <a:r>
              <a:rPr lang="it-IT" dirty="0" smtClean="0"/>
              <a:t>, </a:t>
            </a:r>
            <a:r>
              <a:rPr lang="it-IT" i="1" dirty="0" smtClean="0"/>
              <a:t>Dal buio delle notti invernali</a:t>
            </a:r>
            <a:r>
              <a:rPr lang="it-IT" dirty="0" smtClean="0"/>
              <a:t>, pp. XI-LXX, e le letture: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58080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it-IT" sz="3200" dirty="0"/>
              <a:t>TESTI DI RIFERIMENTO PER GLI STUDENTI FREQUENTANTI</a:t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2800" dirty="0" err="1" smtClean="0"/>
              <a:t>Giovan</a:t>
            </a:r>
            <a:r>
              <a:rPr lang="it-IT" sz="2800" dirty="0" smtClean="0"/>
              <a:t> </a:t>
            </a:r>
            <a:r>
              <a:rPr lang="it-IT" sz="2800" dirty="0"/>
              <a:t>Francesco </a:t>
            </a:r>
            <a:r>
              <a:rPr lang="it-IT" sz="2800" dirty="0" err="1"/>
              <a:t>Straparola</a:t>
            </a:r>
            <a:r>
              <a:rPr lang="it-IT" sz="2800" dirty="0"/>
              <a:t>, </a:t>
            </a:r>
            <a:r>
              <a:rPr lang="it-IT" sz="2800" i="1" dirty="0" err="1"/>
              <a:t>Biancabella</a:t>
            </a:r>
            <a:r>
              <a:rPr lang="it-IT" sz="2800" dirty="0"/>
              <a:t>, pp. 38-50</a:t>
            </a:r>
            <a:r>
              <a:rPr lang="it-IT" sz="2800" dirty="0" smtClean="0"/>
              <a:t>;</a:t>
            </a:r>
          </a:p>
          <a:p>
            <a:pPr algn="just"/>
            <a:r>
              <a:rPr lang="it-IT" sz="2800" dirty="0" smtClean="0"/>
              <a:t>Giambattista </a:t>
            </a:r>
            <a:r>
              <a:rPr lang="it-IT" sz="2800" dirty="0"/>
              <a:t>Basile, </a:t>
            </a:r>
            <a:r>
              <a:rPr lang="it-IT" sz="2800" i="1" dirty="0"/>
              <a:t>Lo </a:t>
            </a:r>
            <a:r>
              <a:rPr lang="it-IT" sz="2800" i="1" dirty="0" err="1"/>
              <a:t>cunto</a:t>
            </a:r>
            <a:r>
              <a:rPr lang="it-IT" sz="2800" i="1" dirty="0"/>
              <a:t> de l’</a:t>
            </a:r>
            <a:r>
              <a:rPr lang="it-IT" sz="2800" i="1" dirty="0" err="1"/>
              <a:t>uerco</a:t>
            </a:r>
            <a:r>
              <a:rPr lang="it-IT" sz="2800" dirty="0"/>
              <a:t>, pp. 90-105, </a:t>
            </a:r>
            <a:r>
              <a:rPr lang="it-IT" sz="2800" i="1" dirty="0"/>
              <a:t>La gatta </a:t>
            </a:r>
            <a:r>
              <a:rPr lang="it-IT" sz="2800" i="1" dirty="0" err="1"/>
              <a:t>cennerentola</a:t>
            </a:r>
            <a:r>
              <a:rPr lang="it-IT" sz="2800" dirty="0"/>
              <a:t>, pp. 138-151</a:t>
            </a:r>
            <a:r>
              <a:rPr lang="it-IT" sz="2800" dirty="0" smtClean="0"/>
              <a:t>;</a:t>
            </a:r>
          </a:p>
          <a:p>
            <a:pPr algn="just"/>
            <a:r>
              <a:rPr lang="it-IT" sz="2800" dirty="0" smtClean="0"/>
              <a:t>Carlo </a:t>
            </a:r>
            <a:r>
              <a:rPr lang="it-IT" sz="2800" dirty="0"/>
              <a:t>Collodi, </a:t>
            </a:r>
            <a:r>
              <a:rPr lang="it-IT" sz="2800" i="1" dirty="0"/>
              <a:t>Il gatto con gli stivali</a:t>
            </a:r>
            <a:r>
              <a:rPr lang="it-IT" sz="2800" dirty="0"/>
              <a:t>, pp. 427-432</a:t>
            </a:r>
            <a:r>
              <a:rPr lang="it-IT" sz="2800" dirty="0" smtClean="0"/>
              <a:t>;</a:t>
            </a:r>
          </a:p>
          <a:p>
            <a:pPr algn="just"/>
            <a:r>
              <a:rPr lang="it-IT" sz="2800" dirty="0" smtClean="0"/>
              <a:t>Luigi </a:t>
            </a:r>
            <a:r>
              <a:rPr lang="it-IT" sz="2800" dirty="0"/>
              <a:t>Capuana, </a:t>
            </a:r>
            <a:r>
              <a:rPr lang="it-IT" sz="2800" i="1" dirty="0"/>
              <a:t>La figlia dell’orco</a:t>
            </a:r>
            <a:r>
              <a:rPr lang="it-IT" sz="2800" dirty="0"/>
              <a:t>, pp. 588-597</a:t>
            </a:r>
            <a:r>
              <a:rPr lang="it-IT" sz="2800" dirty="0" smtClean="0"/>
              <a:t>;</a:t>
            </a:r>
          </a:p>
          <a:p>
            <a:pPr algn="just"/>
            <a:r>
              <a:rPr lang="it-IT" sz="2800" dirty="0" smtClean="0"/>
              <a:t>Cesare </a:t>
            </a:r>
            <a:r>
              <a:rPr lang="it-IT" sz="2800" dirty="0"/>
              <a:t>Causa, </a:t>
            </a:r>
            <a:r>
              <a:rPr lang="it-IT" sz="2800" i="1" dirty="0"/>
              <a:t>Barba-</a:t>
            </a:r>
            <a:r>
              <a:rPr lang="it-IT" sz="2800" i="1" dirty="0" err="1"/>
              <a:t>blù</a:t>
            </a:r>
            <a:r>
              <a:rPr lang="it-IT" sz="2800" dirty="0"/>
              <a:t>, pp. 707-716</a:t>
            </a:r>
            <a:r>
              <a:rPr lang="it-IT" sz="2800" dirty="0" smtClean="0"/>
              <a:t>;</a:t>
            </a:r>
          </a:p>
          <a:p>
            <a:pPr algn="just"/>
            <a:r>
              <a:rPr lang="it-IT" sz="2800" dirty="0" smtClean="0"/>
              <a:t>Epaminonda </a:t>
            </a:r>
            <a:r>
              <a:rPr lang="it-IT" sz="2800" dirty="0"/>
              <a:t>Provaglio, </a:t>
            </a:r>
            <a:r>
              <a:rPr lang="it-IT" sz="2800" i="1" dirty="0"/>
              <a:t>La fata Aquilina</a:t>
            </a:r>
            <a:r>
              <a:rPr lang="it-IT" sz="2800" dirty="0"/>
              <a:t>, pp. 727-739</a:t>
            </a:r>
            <a:r>
              <a:rPr lang="it-IT" sz="2800" dirty="0" smtClean="0"/>
              <a:t>;</a:t>
            </a:r>
          </a:p>
          <a:p>
            <a:pPr algn="just"/>
            <a:r>
              <a:rPr lang="it-IT" sz="2800" dirty="0" smtClean="0"/>
              <a:t>Emma </a:t>
            </a:r>
            <a:r>
              <a:rPr lang="it-IT" sz="2800" dirty="0" err="1"/>
              <a:t>Perodi</a:t>
            </a:r>
            <a:r>
              <a:rPr lang="it-IT" sz="2800" dirty="0"/>
              <a:t>, </a:t>
            </a:r>
            <a:r>
              <a:rPr lang="it-IT" sz="2800" i="1" dirty="0"/>
              <a:t>La Principessa e le noci</a:t>
            </a:r>
            <a:r>
              <a:rPr lang="it-IT" sz="2800" dirty="0"/>
              <a:t>, pp. 743-746</a:t>
            </a:r>
            <a:r>
              <a:rPr lang="it-IT" sz="2800" dirty="0" smtClean="0"/>
              <a:t>;</a:t>
            </a:r>
          </a:p>
          <a:p>
            <a:pPr algn="just"/>
            <a:r>
              <a:rPr lang="it-IT" sz="2800" dirty="0" smtClean="0"/>
              <a:t>Carolina </a:t>
            </a:r>
            <a:r>
              <a:rPr lang="it-IT" sz="2800" dirty="0" err="1"/>
              <a:t>Invernizio</a:t>
            </a:r>
            <a:r>
              <a:rPr lang="it-IT" sz="2800" dirty="0"/>
              <a:t>, </a:t>
            </a:r>
            <a:r>
              <a:rPr lang="it-IT" sz="2800" i="1" dirty="0"/>
              <a:t>La fata Luminosa</a:t>
            </a:r>
            <a:r>
              <a:rPr lang="it-IT" sz="2800" dirty="0"/>
              <a:t>, pp. 787-798</a:t>
            </a:r>
            <a:r>
              <a:rPr lang="it-IT" sz="28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80809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b="1" dirty="0" smtClean="0"/>
              <a:t>TESTI </a:t>
            </a:r>
            <a:r>
              <a:rPr lang="it-IT" sz="3200" b="1" dirty="0"/>
              <a:t>DI RIFERIMENTO PER GLI STUDENTI FREQUENTANTI</a:t>
            </a:r>
            <a:r>
              <a:rPr lang="it-IT" sz="3200" dirty="0"/>
              <a:t/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2800" dirty="0" smtClean="0"/>
              <a:t>Guido Gozzano, </a:t>
            </a:r>
            <a:r>
              <a:rPr lang="it-IT" sz="2800" i="1" dirty="0" smtClean="0"/>
              <a:t>I tre talismani</a:t>
            </a:r>
            <a:r>
              <a:rPr lang="it-IT" sz="2800" dirty="0" smtClean="0"/>
              <a:t>, pp. 863-872;</a:t>
            </a:r>
          </a:p>
          <a:p>
            <a:pPr algn="just"/>
            <a:r>
              <a:rPr lang="it-IT" sz="2800" dirty="0" smtClean="0"/>
              <a:t>Sto (Sergio </a:t>
            </a:r>
            <a:r>
              <a:rPr lang="it-IT" sz="2800" dirty="0" err="1" smtClean="0"/>
              <a:t>Tofano</a:t>
            </a:r>
            <a:r>
              <a:rPr lang="it-IT" sz="2800" dirty="0" smtClean="0"/>
              <a:t>), </a:t>
            </a:r>
            <a:r>
              <a:rPr lang="it-IT" sz="2800" i="1" dirty="0" smtClean="0"/>
              <a:t>Gli stivali del gatto con gli stivali</a:t>
            </a:r>
            <a:r>
              <a:rPr lang="it-IT" sz="2800" dirty="0" smtClean="0"/>
              <a:t>, pp. 903-908, </a:t>
            </a:r>
            <a:r>
              <a:rPr lang="it-IT" sz="2800" i="1" dirty="0" smtClean="0"/>
              <a:t>Le nozze di Barbablù</a:t>
            </a:r>
            <a:r>
              <a:rPr lang="it-IT" sz="2800" dirty="0" smtClean="0"/>
              <a:t>, pp. 909-911;</a:t>
            </a:r>
          </a:p>
          <a:p>
            <a:pPr algn="just"/>
            <a:r>
              <a:rPr lang="it-IT" sz="2800" dirty="0" smtClean="0"/>
              <a:t>Antonio Baldini, </a:t>
            </a:r>
            <a:r>
              <a:rPr lang="it-IT" sz="2800" i="1" dirty="0" smtClean="0"/>
              <a:t>L’omino di ferro</a:t>
            </a:r>
            <a:r>
              <a:rPr lang="it-IT" sz="2800" dirty="0" smtClean="0"/>
              <a:t>, pp. 935-943;</a:t>
            </a:r>
          </a:p>
          <a:p>
            <a:pPr algn="just"/>
            <a:r>
              <a:rPr lang="it-IT" sz="2800" dirty="0" smtClean="0"/>
              <a:t>Italo Calvino, </a:t>
            </a:r>
            <a:r>
              <a:rPr lang="it-IT" sz="2800" i="1" dirty="0" err="1" smtClean="0"/>
              <a:t>Prezzemolina</a:t>
            </a:r>
            <a:r>
              <a:rPr lang="it-IT" sz="2800" dirty="0" smtClean="0"/>
              <a:t>, pp. 1059-1064, </a:t>
            </a:r>
            <a:r>
              <a:rPr lang="it-IT" sz="2800" i="1" dirty="0" err="1" smtClean="0"/>
              <a:t>Rosmarina</a:t>
            </a:r>
            <a:r>
              <a:rPr lang="it-IT" sz="2800" dirty="0" smtClean="0"/>
              <a:t>, pp. 1098-1101;</a:t>
            </a:r>
          </a:p>
          <a:p>
            <a:pPr algn="just"/>
            <a:r>
              <a:rPr lang="it-IT" sz="2800" dirty="0" smtClean="0"/>
              <a:t>Saverio Strati, </a:t>
            </a:r>
            <a:r>
              <a:rPr lang="it-IT" sz="2800" i="1" dirty="0" smtClean="0"/>
              <a:t>La Cenerentola</a:t>
            </a:r>
            <a:r>
              <a:rPr lang="it-IT" sz="2800" dirty="0" smtClean="0"/>
              <a:t>, pp. 1267-1272;</a:t>
            </a:r>
          </a:p>
          <a:p>
            <a:pPr algn="just"/>
            <a:r>
              <a:rPr lang="it-IT" sz="2800" dirty="0" smtClean="0"/>
              <a:t>Roberto De Simone, </a:t>
            </a:r>
            <a:r>
              <a:rPr lang="it-IT" sz="2800" i="1" dirty="0" smtClean="0"/>
              <a:t>La Gatta Cenerentola</a:t>
            </a:r>
            <a:r>
              <a:rPr lang="it-IT" sz="2800" dirty="0" smtClean="0"/>
              <a:t>, pp. 1456-1461).</a:t>
            </a:r>
            <a:r>
              <a:rPr lang="it-IT" sz="2800" dirty="0" smtClean="0">
                <a:effectLst/>
              </a:rPr>
              <a:t> </a:t>
            </a:r>
            <a:endParaRPr lang="it-IT" sz="2800" dirty="0" smtClean="0"/>
          </a:p>
          <a:p>
            <a:pPr marL="0" indent="0" algn="just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58080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b="1" dirty="0" smtClean="0"/>
              <a:t>TESTI </a:t>
            </a:r>
            <a:r>
              <a:rPr lang="it-IT" sz="3200" b="1" dirty="0"/>
              <a:t>DI RIFERIMENTO PER GLI STUDENTI FREQUENTANTI</a:t>
            </a:r>
            <a:r>
              <a:rPr lang="it-IT" sz="3200" dirty="0"/>
              <a:t/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b="1" dirty="0"/>
              <a:t>Per le tecniche di scrittura al secondo grado:</a:t>
            </a:r>
          </a:p>
          <a:p>
            <a:pPr marL="0" indent="0" algn="just">
              <a:buNone/>
            </a:pPr>
            <a:r>
              <a:rPr lang="it-IT" b="1" dirty="0"/>
              <a:t>Vladimir </a:t>
            </a:r>
            <a:r>
              <a:rPr lang="it-IT" b="1" dirty="0" err="1"/>
              <a:t>Ja</a:t>
            </a:r>
            <a:r>
              <a:rPr lang="it-IT" b="1" dirty="0"/>
              <a:t>. </a:t>
            </a:r>
            <a:r>
              <a:rPr lang="it-IT" b="1" dirty="0" err="1"/>
              <a:t>Propp</a:t>
            </a:r>
            <a:r>
              <a:rPr lang="it-IT" dirty="0"/>
              <a:t>, </a:t>
            </a:r>
            <a:r>
              <a:rPr lang="it-IT" i="1" dirty="0"/>
              <a:t>Morfologia della fiaba</a:t>
            </a:r>
            <a:r>
              <a:rPr lang="it-IT" dirty="0"/>
              <a:t>, a cura di Gian Luigi Bravo, Torino, Einaudi (PBE Ns), 2000, pp. X-240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Gianni </a:t>
            </a:r>
            <a:r>
              <a:rPr lang="it-IT" b="1" dirty="0" err="1"/>
              <a:t>Rodari</a:t>
            </a:r>
            <a:r>
              <a:rPr lang="it-IT" dirty="0"/>
              <a:t>, La grammatica della fantasia. Introduzione all’arte d’inventare storie, Einaudi (PBE, 97), 2001, pp. VII-195.</a:t>
            </a:r>
          </a:p>
          <a:p>
            <a:pPr marL="0" indent="0" algn="just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3841188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806</Words>
  <Application>Microsoft Macintosh PowerPoint</Application>
  <PresentationFormat>Presentazione su schermo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Programma Educazione letteraria 2019-2020 </vt:lpstr>
      <vt:lpstr>Contenuti </vt:lpstr>
      <vt:lpstr>Metodi didattici </vt:lpstr>
      <vt:lpstr>Modalità di verifica dell'apprendimento </vt:lpstr>
      <vt:lpstr>Altre informazioni </vt:lpstr>
      <vt:lpstr> TESTI DI RIFERIMENTO PER GLI STUDENTI FREQUENTANTI </vt:lpstr>
      <vt:lpstr>TESTI DI RIFERIMENTO PER GLI STUDENTI FREQUENTANTI </vt:lpstr>
      <vt:lpstr> TESTI DI RIFERIMENTO PER GLI STUDENTI FREQUENTANTI </vt:lpstr>
      <vt:lpstr> TESTI DI RIFERIMENTO PER GLI STUDENTI FREQUENTANTI </vt:lpstr>
      <vt:lpstr>TESTI DI RIFERIMENTO PER GLI STUDENTI NON FREQUENTANTI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Educazione letteraria 2019-2020 </dc:title>
  <dc:creator>iMac</dc:creator>
  <cp:lastModifiedBy>iMac</cp:lastModifiedBy>
  <cp:revision>11</cp:revision>
  <dcterms:created xsi:type="dcterms:W3CDTF">2020-03-10T15:13:33Z</dcterms:created>
  <dcterms:modified xsi:type="dcterms:W3CDTF">2020-03-11T19:21:46Z</dcterms:modified>
</cp:coreProperties>
</file>