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2" r:id="rId11"/>
    <p:sldId id="257" r:id="rId12"/>
    <p:sldId id="258" r:id="rId13"/>
    <p:sldId id="259" r:id="rId14"/>
    <p:sldId id="272" r:id="rId15"/>
    <p:sldId id="260" r:id="rId16"/>
    <p:sldId id="26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5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5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2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6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4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8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C65F-6DF2-45DD-B915-7875D2E4AE7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682D-3E47-43AA-85CC-9326ABCF73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tociclismo.it/mercato-delle-due-ruote-classifiche-vendita-moto-e-scooter-2019-ad-agosto-bmw-r-1250-gs-davanti-a-honda-africa-twin-e-benelli-trk-502-7330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Preferenze tra scooter a benzina e scooter elettrici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4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24" y="328811"/>
            <a:ext cx="8391814" cy="58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45" y="714775"/>
            <a:ext cx="6211459" cy="58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5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1" y="212075"/>
            <a:ext cx="5467350" cy="20288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66" y="-9525"/>
            <a:ext cx="541972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6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54" y="1358555"/>
            <a:ext cx="5419725" cy="19145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235" y="198492"/>
            <a:ext cx="53911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8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638" y="2925446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In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-23813"/>
            <a:ext cx="1023937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4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1" y="485030"/>
            <a:ext cx="12053259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8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5908" y="2909542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In Google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4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" y="318052"/>
            <a:ext cx="3584571" cy="63253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25" y="309480"/>
            <a:ext cx="3783578" cy="63338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000" y="345333"/>
            <a:ext cx="3872635" cy="61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7" y="233951"/>
            <a:ext cx="4396615" cy="64332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290" y="228218"/>
            <a:ext cx="3999176" cy="662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2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784" y="2337049"/>
            <a:ext cx="10515600" cy="1325563"/>
          </a:xfrm>
        </p:spPr>
        <p:txBody>
          <a:bodyPr/>
          <a:lstStyle/>
          <a:p>
            <a:pPr algn="ctr"/>
            <a:r>
              <a:rPr lang="it-IT" dirty="0" err="1" smtClean="0"/>
              <a:t>Slides</a:t>
            </a:r>
            <a:r>
              <a:rPr lang="it-IT" dirty="0" smtClean="0"/>
              <a:t> di introduzione ed informazione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5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3" y="895795"/>
            <a:ext cx="4128247" cy="2910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60" y="895795"/>
            <a:ext cx="4315890" cy="28720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2929" y="345795"/>
            <a:ext cx="8020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Vespa Piaggio: </a:t>
            </a:r>
            <a:r>
              <a:rPr lang="it-IT" sz="4000" b="1" dirty="0" smtClean="0"/>
              <a:t>elettrica </a:t>
            </a:r>
            <a:r>
              <a:rPr lang="it-IT" sz="4000" b="1" dirty="0"/>
              <a:t>vs </a:t>
            </a:r>
            <a:r>
              <a:rPr lang="it-IT" sz="4000" b="1" dirty="0" smtClean="0"/>
              <a:t>benzina</a:t>
            </a:r>
            <a:endParaRPr lang="it-IT" sz="4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41415" y="3926540"/>
          <a:ext cx="6147091" cy="2598437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219244">
                  <a:extLst>
                    <a:ext uri="{9D8B030D-6E8A-4147-A177-3AD203B41FA5}">
                      <a16:colId xmlns:a16="http://schemas.microsoft.com/office/drawing/2014/main" val="3051812765"/>
                    </a:ext>
                  </a:extLst>
                </a:gridCol>
                <a:gridCol w="1420069">
                  <a:extLst>
                    <a:ext uri="{9D8B030D-6E8A-4147-A177-3AD203B41FA5}">
                      <a16:colId xmlns:a16="http://schemas.microsoft.com/office/drawing/2014/main" val="1771555490"/>
                    </a:ext>
                  </a:extLst>
                </a:gridCol>
                <a:gridCol w="1507778">
                  <a:extLst>
                    <a:ext uri="{9D8B030D-6E8A-4147-A177-3AD203B41FA5}">
                      <a16:colId xmlns:a16="http://schemas.microsoft.com/office/drawing/2014/main" val="1635795512"/>
                    </a:ext>
                  </a:extLst>
                </a:gridCol>
              </a:tblGrid>
              <a:tr h="396595">
                <a:tc>
                  <a:txBody>
                    <a:bodyPr/>
                    <a:lstStyle/>
                    <a:p>
                      <a:pPr algn="ct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800" u="none" strike="noStrike" dirty="0">
                          <a:effectLst/>
                        </a:rPr>
                        <a:t>VESPA 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6659"/>
                  </a:ext>
                </a:extLst>
              </a:tr>
              <a:tr h="270274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E-scooter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ICE-Scooter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637699"/>
                  </a:ext>
                </a:extLst>
              </a:tr>
              <a:tr h="2702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Purchase Price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€ 6,390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€ 2,400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52773"/>
                  </a:ext>
                </a:extLst>
              </a:tr>
              <a:tr h="270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Fuel Economy (fuel cost per 100 km)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0.8 €/100km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4.79 €/100km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721158"/>
                  </a:ext>
                </a:extLst>
              </a:tr>
              <a:tr h="2702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E-scooter driving range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100 </a:t>
                      </a:r>
                      <a:r>
                        <a:rPr lang="it-IT" sz="1600" u="none" strike="noStrike" dirty="0">
                          <a:effectLst/>
                        </a:rPr>
                        <a:t>km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267 km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188139"/>
                  </a:ext>
                </a:extLst>
              </a:tr>
              <a:tr h="2702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Power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4 kW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2.4 kW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4828808"/>
                  </a:ext>
                </a:extLst>
              </a:tr>
              <a:tr h="2702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Circulation tax + Insurance Premium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€ 125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€ 250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297965"/>
                  </a:ext>
                </a:extLst>
              </a:tr>
              <a:tr h="2702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Removable/swappable battery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no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0579"/>
                  </a:ext>
                </a:extLst>
              </a:tr>
              <a:tr h="2702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Manufacturer Country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Europe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Europe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67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0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03" y="2006203"/>
            <a:ext cx="4422800" cy="3140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7941" y="658906"/>
            <a:ext cx="9507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NIU </a:t>
            </a:r>
            <a:r>
              <a:rPr lang="it-IT" sz="4000" b="1" dirty="0" smtClean="0"/>
              <a:t>NGT – e-scooter batteria estraibile </a:t>
            </a:r>
            <a:r>
              <a:rPr lang="it-IT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915161" y="2290311"/>
          <a:ext cx="5703097" cy="264025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957410">
                  <a:extLst>
                    <a:ext uri="{9D8B030D-6E8A-4147-A177-3AD203B41FA5}">
                      <a16:colId xmlns:a16="http://schemas.microsoft.com/office/drawing/2014/main" val="3051812765"/>
                    </a:ext>
                  </a:extLst>
                </a:gridCol>
                <a:gridCol w="1745687">
                  <a:extLst>
                    <a:ext uri="{9D8B030D-6E8A-4147-A177-3AD203B41FA5}">
                      <a16:colId xmlns:a16="http://schemas.microsoft.com/office/drawing/2014/main" val="1771555490"/>
                    </a:ext>
                  </a:extLst>
                </a:gridCol>
              </a:tblGrid>
              <a:tr h="506809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NIU NGT</a:t>
                      </a:r>
                    </a:p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e-scooter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637699"/>
                  </a:ext>
                </a:extLst>
              </a:tr>
              <a:tr h="2997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Purchase Price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€ </a:t>
                      </a:r>
                      <a:r>
                        <a:rPr lang="it-IT" sz="1800" u="none" strike="noStrike" dirty="0" smtClean="0">
                          <a:effectLst/>
                        </a:rPr>
                        <a:t>4,499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52773"/>
                  </a:ext>
                </a:extLst>
              </a:tr>
              <a:tr h="299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Fuel Economy (fuel cost per 100 km)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0.5 </a:t>
                      </a:r>
                      <a:r>
                        <a:rPr lang="it-IT" sz="1800" u="none" strike="noStrike" dirty="0">
                          <a:effectLst/>
                        </a:rPr>
                        <a:t>€/100km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721158"/>
                  </a:ext>
                </a:extLst>
              </a:tr>
              <a:tr h="2997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E-scooter driving range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150 </a:t>
                      </a:r>
                      <a:r>
                        <a:rPr lang="it-IT" sz="1800" u="none" strike="noStrike" dirty="0">
                          <a:effectLst/>
                        </a:rPr>
                        <a:t>km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188139"/>
                  </a:ext>
                </a:extLst>
              </a:tr>
              <a:tr h="2997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Power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3</a:t>
                      </a:r>
                      <a:r>
                        <a:rPr lang="it-IT" sz="1800" u="none" strike="noStrike" dirty="0" smtClean="0">
                          <a:effectLst/>
                        </a:rPr>
                        <a:t> </a:t>
                      </a:r>
                      <a:r>
                        <a:rPr lang="it-IT" sz="1800" u="none" strike="noStrike" dirty="0">
                          <a:effectLst/>
                        </a:rPr>
                        <a:t>kW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4828808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Circulation tax + Insurance Premium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€ 125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297965"/>
                  </a:ext>
                </a:extLst>
              </a:tr>
              <a:tr h="2997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Removable/swappable battery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Yes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0579"/>
                  </a:ext>
                </a:extLst>
              </a:tr>
              <a:tr h="2997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Manufacturer Country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China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67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40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54" y="1989869"/>
            <a:ext cx="5037563" cy="3563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4860" y="685800"/>
            <a:ext cx="7666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 smtClean="0"/>
              <a:t>Askoll eS3 – e-scooter </a:t>
            </a:r>
            <a:endParaRPr lang="it-IT" sz="4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683189" y="2353234"/>
          <a:ext cx="5015752" cy="3200398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480457">
                  <a:extLst>
                    <a:ext uri="{9D8B030D-6E8A-4147-A177-3AD203B41FA5}">
                      <a16:colId xmlns:a16="http://schemas.microsoft.com/office/drawing/2014/main" val="3051812765"/>
                    </a:ext>
                  </a:extLst>
                </a:gridCol>
                <a:gridCol w="1535295">
                  <a:extLst>
                    <a:ext uri="{9D8B030D-6E8A-4147-A177-3AD203B41FA5}">
                      <a16:colId xmlns:a16="http://schemas.microsoft.com/office/drawing/2014/main" val="1771555490"/>
                    </a:ext>
                  </a:extLst>
                </a:gridCol>
              </a:tblGrid>
              <a:tr h="622704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Askoll</a:t>
                      </a:r>
                      <a:r>
                        <a:rPr lang="it-IT" sz="1800" u="none" strike="noStrike" baseline="0" dirty="0" smtClean="0">
                          <a:effectLst/>
                        </a:rPr>
                        <a:t> eS3</a:t>
                      </a:r>
                      <a:endParaRPr lang="it-IT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e-scooter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637699"/>
                  </a:ext>
                </a:extLst>
              </a:tr>
              <a:tr h="3682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Purchase Price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€ </a:t>
                      </a:r>
                      <a:r>
                        <a:rPr lang="it-IT" sz="1800" u="none" strike="noStrike" dirty="0" smtClean="0">
                          <a:effectLst/>
                        </a:rPr>
                        <a:t>3,590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52773"/>
                  </a:ext>
                </a:extLst>
              </a:tr>
              <a:tr h="3682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Fuel Economy (fuel cost per 100 km)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0.46 </a:t>
                      </a:r>
                      <a:r>
                        <a:rPr lang="it-IT" sz="1800" u="none" strike="noStrike" dirty="0">
                          <a:effectLst/>
                        </a:rPr>
                        <a:t>€/100km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721158"/>
                  </a:ext>
                </a:extLst>
              </a:tr>
              <a:tr h="3682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E-scooter driving range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baseline="0" dirty="0" smtClean="0">
                          <a:effectLst/>
                        </a:rPr>
                        <a:t>96 </a:t>
                      </a:r>
                      <a:r>
                        <a:rPr lang="it-IT" sz="1800" u="none" strike="noStrike" dirty="0" smtClean="0">
                          <a:effectLst/>
                        </a:rPr>
                        <a:t>km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188139"/>
                  </a:ext>
                </a:extLst>
              </a:tr>
              <a:tr h="3682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Power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3.3 </a:t>
                      </a:r>
                      <a:r>
                        <a:rPr lang="it-IT" sz="1800" u="none" strike="noStrike" dirty="0">
                          <a:effectLst/>
                        </a:rPr>
                        <a:t>kW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4828808"/>
                  </a:ext>
                </a:extLst>
              </a:tr>
              <a:tr h="3682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Circulation tax + Insurance Premium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€ 125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297965"/>
                  </a:ext>
                </a:extLst>
              </a:tr>
              <a:tr h="3682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Removable/swappable battery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no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0579"/>
                  </a:ext>
                </a:extLst>
              </a:tr>
              <a:tr h="3682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Manufacturer Country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Europe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67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lifan 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6" y="2030506"/>
            <a:ext cx="5761015" cy="38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1818" y="951038"/>
            <a:ext cx="8759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Lifan </a:t>
            </a:r>
            <a:r>
              <a:rPr lang="it-IT" sz="4000" b="1" dirty="0" smtClean="0"/>
              <a:t>E3 – e-scooter batteria estraibile</a:t>
            </a:r>
            <a:r>
              <a:rPr lang="it-IT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741894" y="2595282"/>
          <a:ext cx="5312095" cy="2909509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686092">
                  <a:extLst>
                    <a:ext uri="{9D8B030D-6E8A-4147-A177-3AD203B41FA5}">
                      <a16:colId xmlns:a16="http://schemas.microsoft.com/office/drawing/2014/main" val="3051812765"/>
                    </a:ext>
                  </a:extLst>
                </a:gridCol>
                <a:gridCol w="1626003">
                  <a:extLst>
                    <a:ext uri="{9D8B030D-6E8A-4147-A177-3AD203B41FA5}">
                      <a16:colId xmlns:a16="http://schemas.microsoft.com/office/drawing/2014/main" val="1771555490"/>
                    </a:ext>
                  </a:extLst>
                </a:gridCol>
              </a:tblGrid>
              <a:tr h="566105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Lifan</a:t>
                      </a:r>
                      <a:r>
                        <a:rPr lang="it-IT" sz="1800" u="none" strike="noStrike" baseline="0" dirty="0" smtClean="0">
                          <a:effectLst/>
                        </a:rPr>
                        <a:t> E3</a:t>
                      </a:r>
                      <a:endParaRPr lang="it-IT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e-scooter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637699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Purchase Price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€ </a:t>
                      </a:r>
                      <a:r>
                        <a:rPr lang="it-IT" sz="1800" u="none" strike="noStrike" dirty="0" smtClean="0">
                          <a:effectLst/>
                        </a:rPr>
                        <a:t>1,990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52773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Fuel Economy (fuel cost per 100 km)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0.33 </a:t>
                      </a:r>
                      <a:r>
                        <a:rPr lang="it-IT" sz="1800" u="none" strike="noStrike" dirty="0">
                          <a:effectLst/>
                        </a:rPr>
                        <a:t>€/100km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721158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E-scooter driving range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80 </a:t>
                      </a:r>
                      <a:r>
                        <a:rPr lang="it-IT" sz="1800" u="none" strike="noStrike" dirty="0">
                          <a:effectLst/>
                        </a:rPr>
                        <a:t>km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188139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Power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1.9 </a:t>
                      </a:r>
                      <a:r>
                        <a:rPr lang="it-IT" sz="1800" u="none" strike="noStrike" dirty="0">
                          <a:effectLst/>
                        </a:rPr>
                        <a:t>kW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4828808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Circulation tax + Insurance Premium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€ 125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297965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Removable/swappable battery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Yes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0579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Manufacturer Country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smtClean="0">
                          <a:effectLst/>
                        </a:rPr>
                        <a:t>China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67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34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 ciclomotori più venduti in Italia...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846244" y="1650816"/>
            <a:ext cx="5157787" cy="823912"/>
          </a:xfrm>
        </p:spPr>
        <p:txBody>
          <a:bodyPr/>
          <a:lstStyle/>
          <a:p>
            <a:r>
              <a:rPr lang="it-IT" dirty="0"/>
              <a:t>Piaggio Liberty 50 4T 3V</a:t>
            </a:r>
          </a:p>
          <a:p>
            <a:endParaRPr lang="it-IT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Aprilia Scarabeo 50 2T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96" y="2286000"/>
            <a:ext cx="3694017" cy="276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247" y="6087053"/>
            <a:ext cx="11555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hlinkClick r:id="rId3"/>
              </a:rPr>
              <a:t>https://www.motociclismo.it/mercato-delle-due-ruote-classifiche-vendita-moto-e-scooter-2019-ad-agosto-bmw-r-1250-gs-davanti-a-honda-africa-twin-e-benelli-trk-502-73302</a:t>
            </a:r>
            <a:endParaRPr lang="it-IT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65" y="2093119"/>
            <a:ext cx="4907443" cy="35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02977" y="363071"/>
            <a:ext cx="9144000" cy="645458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Il questionario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22" y="1156199"/>
            <a:ext cx="10698789" cy="5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2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02977" y="363071"/>
            <a:ext cx="9144000" cy="645458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Il questionario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5" y="1182917"/>
            <a:ext cx="9379324" cy="54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1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240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Preferenze tra scooter a benzina e scooter elettrici</vt:lpstr>
      <vt:lpstr>Slides di introduzione ed informazione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ciclomotori più venduti in Italia...</vt:lpstr>
      <vt:lpstr>Il questionario</vt:lpstr>
      <vt:lpstr>Il questionario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English</vt:lpstr>
      <vt:lpstr>Presentazione standard di PowerPoint</vt:lpstr>
      <vt:lpstr>Presentazione standard di PowerPoint</vt:lpstr>
      <vt:lpstr>In Google Forms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Scooter</dc:title>
  <dc:creator>Romeo Danielis</dc:creator>
  <cp:lastModifiedBy>Romeo Danielis</cp:lastModifiedBy>
  <cp:revision>6</cp:revision>
  <dcterms:created xsi:type="dcterms:W3CDTF">2020-03-12T08:10:45Z</dcterms:created>
  <dcterms:modified xsi:type="dcterms:W3CDTF">2020-03-12T08:25:38Z</dcterms:modified>
</cp:coreProperties>
</file>