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331" r:id="rId3"/>
    <p:sldId id="275" r:id="rId4"/>
    <p:sldId id="332" r:id="rId5"/>
    <p:sldId id="274" r:id="rId6"/>
    <p:sldId id="273" r:id="rId7"/>
    <p:sldId id="276" r:id="rId8"/>
    <p:sldId id="277" r:id="rId9"/>
    <p:sldId id="278" r:id="rId10"/>
    <p:sldId id="280" r:id="rId11"/>
    <p:sldId id="279" r:id="rId12"/>
    <p:sldId id="258" r:id="rId13"/>
    <p:sldId id="282" r:id="rId14"/>
    <p:sldId id="25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/>
    <p:restoredTop sz="60400"/>
  </p:normalViewPr>
  <p:slideViewPr>
    <p:cSldViewPr snapToGrid="0" snapToObjects="1">
      <p:cViewPr varScale="1">
        <p:scale>
          <a:sx n="48" d="100"/>
          <a:sy n="48" d="100"/>
        </p:scale>
        <p:origin x="25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DA4EA-3195-3A4F-A648-1EF4EC3BADF8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02198-99BC-844A-84BD-766B5674E24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6300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6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24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86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5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33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00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8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58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23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7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 in base alla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può stimare il contenuto in GC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 più alta Tm abbiamo la maggior percentuale di GC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0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9429F-20F4-C847-ABCE-631255CAA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7ABBA0-799B-9F43-A6C6-467006D72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DD931-CECF-C043-A347-1EA473F25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7D94-A0DE-BD43-AEAC-91E248B9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41578-B139-9745-BBDC-4C33426D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33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53DB-BAA0-C44E-8403-B130E889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AAB50-E7C2-F44A-B27F-3B784B094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F8B9B-4D1E-064C-8DC2-692CC55C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EDEA3-7A1E-594C-A7F6-155DCEEF2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BD5C0-2DF6-5D49-A0B2-8D53DC1E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4361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3E7FEB-ECEE-4E45-BD22-4FDAFC8F82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39CEF-CA52-9848-9EA5-4A3274F10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E4069-4626-E14A-8CD4-5DB50D034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14D5B-2286-8444-9016-B5D39B41E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53034-3330-1C49-87BD-086908A82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29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2E317-E51F-B743-9BCB-DFA28F2EC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2FF16-D73F-2C42-8A89-CA76D7943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A9A6F-298E-5B45-ACE3-0CE0E876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9E9C0-798E-5B4B-95DE-569302558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C999D-4081-FF4D-85EB-1269C756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4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4216-BAF0-F94E-8C34-1FE6EA3B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31D3C-8AB2-8C49-B5AC-657C745FD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B95DD-E8CD-A246-9E83-D80B66AA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2A73C-016B-824B-A8FD-73BC83ACA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6DA77-BE91-2D42-BAAE-B98E47CE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381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CDF40-8C5B-7E49-A129-245C4A752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DA613-DC53-F443-AAAC-E9E3400DD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0051F-FDAE-3E4F-B723-4486D0886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4CE91-1B6D-3E40-876E-DF3867EE5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6CB3A-6520-B74A-B7B7-01F0B1E55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1519E-12A5-664F-98B0-8F463EBA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82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903C3-6CF5-004D-9810-82AD91FF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052EA-3B13-6540-8730-25693CC4F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B6E06-2780-544D-B132-30372CA6F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C0997-D742-714A-A8AB-811766C6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D3148A-F708-C54E-918D-0260D0992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CD5DA5-59F3-704D-ABD6-1FDA22ABA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79C22C-86A7-5B4B-AE7E-FEFCE030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E1C9E-73D4-B44D-82B1-8A8EAEBD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571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B1452-45B1-9D45-B0C4-60C571AB8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CB4BFA-81F0-9A45-B249-7F55A2B5B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3C580-CBF5-B041-B469-542DB464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25DE8-47B9-914D-997A-55672627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76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1D4A52-F716-164B-BBB4-8868871E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827AA5-0A64-C74E-8945-13213397B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0634F-B17C-AA46-9413-D4AAD53D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6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2621E-6120-3C4B-B7B6-FB8D3F502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4B04A-B24C-9249-B057-B587FAF3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361EF-C9AE-3340-9A40-9B74C6672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19665-1659-924A-B3D8-1B845262B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5BFB2-1F0F-2F46-959B-AC121719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7813E-9795-E84C-A88A-D71BD3FE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929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7FD7-6E2B-734D-9873-81AB34B82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4F022-84DF-0548-BB7E-8A0AD7D95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2BB5D-681A-BF42-9C84-5E2DDCB9A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FA1E5-60E4-F94D-B095-57822232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5C9BE-468A-E840-8E72-6CD88A32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0335E-E4B2-8943-BD23-DF01885A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39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FE2B6-4958-AC41-9E88-6E79B4CD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D31AB-AA49-1E40-9246-046697E4F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07A61-FEE5-344F-9D28-4F31ACA0C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B24D1-6D5A-964E-BB85-1329B6722066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B05D5-310C-D840-AED4-DE29CB186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987F9-59EA-2941-97A8-AD302DC43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58A17-0DFD-3F40-BDA7-B46FF3D2C5D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95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tif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tif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8.tiff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11164-7ED4-374C-93F1-4F8EBC237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6270" y="3535796"/>
            <a:ext cx="9144000" cy="2387600"/>
          </a:xfrm>
        </p:spPr>
        <p:txBody>
          <a:bodyPr/>
          <a:lstStyle/>
          <a:p>
            <a:r>
              <a:rPr lang="en-US" dirty="0" err="1"/>
              <a:t>Genetica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04FC3-9C58-F347-9169-9B07F502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786" y="654758"/>
            <a:ext cx="3416968" cy="412282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4FA17C-D0F8-6C46-B01E-11D27EBDE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5"/>
    </mc:Choice>
    <mc:Fallback xmlns="">
      <p:transition spd="slow" advTm="1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8F81EE-8019-9E41-8E93-2B29A450AC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9785" r="10605"/>
          <a:stretch/>
        </p:blipFill>
        <p:spPr>
          <a:xfrm>
            <a:off x="7322256" y="3037199"/>
            <a:ext cx="4233333" cy="3820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AFC14-EE0D-4647-8C48-E36B6809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</a:rPr>
              <a:t>Il DNA ha una struttura a doppia elica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E8086-D7D9-904F-8D9E-00495A625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altLang="it-IT" sz="2400" dirty="0">
                <a:latin typeface="Calibri" panose="020F0502020204030204" pitchFamily="34" charset="0"/>
              </a:rPr>
              <a:t>Le basi azotate poste su uno dei due filamenti di DNA si possono appaiare in modo specifico con quelle dell’altro filamento (</a:t>
            </a:r>
            <a:r>
              <a:rPr lang="it-IT" altLang="it-IT" sz="2400" i="1" dirty="0">
                <a:latin typeface="Calibri" panose="020F0502020204030204" pitchFamily="34" charset="0"/>
              </a:rPr>
              <a:t>complementarietà</a:t>
            </a:r>
            <a:r>
              <a:rPr lang="it-IT" altLang="it-IT" sz="2400" dirty="0">
                <a:latin typeface="Calibri" panose="020F0502020204030204" pitchFamily="34" charset="0"/>
              </a:rPr>
              <a:t>).</a:t>
            </a:r>
          </a:p>
          <a:p>
            <a:pPr algn="just"/>
            <a:r>
              <a:rPr lang="it-IT" altLang="it-IT" sz="2400" dirty="0">
                <a:latin typeface="Calibri" panose="020F0502020204030204" pitchFamily="34" charset="0"/>
              </a:rPr>
              <a:t>Per mantenere la geometria della struttura una purina (dimensioni maggiori) deve sempre appaiarsi con una pirimidina, che è più piccola.</a:t>
            </a:r>
          </a:p>
          <a:p>
            <a:pPr algn="just"/>
            <a:r>
              <a:rPr lang="it-IT" altLang="it-IT" sz="2400" dirty="0">
                <a:latin typeface="Calibri" panose="020F0502020204030204" pitchFamily="34" charset="0"/>
              </a:rPr>
              <a:t>Di conseguenza abbiamo:</a:t>
            </a:r>
          </a:p>
          <a:p>
            <a:pPr lvl="1" algn="just"/>
            <a:r>
              <a:rPr lang="it-IT" altLang="it-IT" sz="2000" b="1" u="sng" dirty="0">
                <a:latin typeface="Calibri" panose="020F0502020204030204" pitchFamily="34" charset="0"/>
              </a:rPr>
              <a:t>A • T</a:t>
            </a:r>
          </a:p>
          <a:p>
            <a:pPr lvl="1" algn="just"/>
            <a:r>
              <a:rPr lang="it-IT" altLang="it-IT" sz="2000" b="1" u="sng" dirty="0">
                <a:latin typeface="Calibri" panose="020F0502020204030204" pitchFamily="34" charset="0"/>
              </a:rPr>
              <a:t>G • C</a:t>
            </a:r>
          </a:p>
          <a:p>
            <a:pPr algn="just"/>
            <a:endParaRPr lang="it-IT" altLang="it-IT" sz="2400" dirty="0">
              <a:latin typeface="Calibri" panose="020F050202020403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DBCFD0-1653-7E45-AA95-A2A0007DCF84}"/>
              </a:ext>
            </a:extLst>
          </p:cNvPr>
          <p:cNvSpPr txBox="1">
            <a:spLocks/>
          </p:cNvSpPr>
          <p:nvPr/>
        </p:nvSpPr>
        <p:spPr>
          <a:xfrm>
            <a:off x="838200" y="4549423"/>
            <a:ext cx="6484056" cy="2308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altLang="it-IT" sz="2400" dirty="0">
              <a:latin typeface="Calibri" panose="020F0502020204030204" pitchFamily="34" charset="0"/>
            </a:endParaRPr>
          </a:p>
          <a:p>
            <a:pPr algn="just"/>
            <a:r>
              <a:rPr lang="it-IT" altLang="it-IT" sz="2400" dirty="0">
                <a:latin typeface="Calibri" panose="020F0502020204030204" pitchFamily="34" charset="0"/>
              </a:rPr>
              <a:t>Stabilità della doppia elica:</a:t>
            </a:r>
          </a:p>
          <a:p>
            <a:pPr lvl="1" algn="just"/>
            <a:r>
              <a:rPr lang="it-IT" altLang="it-IT" sz="2000" dirty="0">
                <a:latin typeface="Calibri" panose="020F0502020204030204" pitchFamily="34" charset="0"/>
              </a:rPr>
              <a:t>Legami H</a:t>
            </a:r>
          </a:p>
          <a:p>
            <a:pPr lvl="1" algn="just"/>
            <a:r>
              <a:rPr lang="it-IT" altLang="it-IT" sz="2000" dirty="0">
                <a:latin typeface="Calibri" panose="020F0502020204030204" pitchFamily="34" charset="0"/>
              </a:rPr>
              <a:t>Interazioni idrofobiche  </a:t>
            </a:r>
          </a:p>
          <a:p>
            <a:pPr lvl="1" algn="just"/>
            <a:r>
              <a:rPr lang="it-IT" altLang="it-IT" sz="2000" dirty="0">
                <a:latin typeface="Calibri" panose="020F0502020204030204" pitchFamily="34" charset="0"/>
              </a:rPr>
              <a:t>Interazioni </a:t>
            </a:r>
            <a:r>
              <a:rPr lang="it-IT" altLang="it-IT" sz="2000" dirty="0" err="1">
                <a:latin typeface="Calibri" panose="020F0502020204030204" pitchFamily="34" charset="0"/>
              </a:rPr>
              <a:t>VdW</a:t>
            </a:r>
            <a:r>
              <a:rPr lang="it-IT" altLang="it-IT" sz="2000" dirty="0">
                <a:latin typeface="Calibri" panose="020F0502020204030204" pitchFamily="34" charset="0"/>
              </a:rPr>
              <a:t> tra le basi adiacenti.</a:t>
            </a:r>
          </a:p>
          <a:p>
            <a:pPr algn="just"/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53D998-DF64-7247-B13D-8447D7A60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26"/>
    </mc:Choice>
    <mc:Fallback xmlns="">
      <p:transition spd="slow" advTm="175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E337A0-3664-6C4E-A282-1C093E9DAC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4" t="1969"/>
          <a:stretch/>
        </p:blipFill>
        <p:spPr>
          <a:xfrm>
            <a:off x="5568862" y="2822221"/>
            <a:ext cx="6115137" cy="3821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ECFBCD-9829-D04C-8BBF-97C91968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</a:rPr>
              <a:t>Il DNA ha una struttura a doppia elica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5E101-0EC8-B545-9650-D43795ACA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1" y="1825625"/>
            <a:ext cx="1085991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L’orientamento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due </a:t>
            </a:r>
            <a:r>
              <a:rPr lang="en-US" sz="2400" dirty="0" err="1"/>
              <a:t>filamenti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antiparallelo</a:t>
            </a:r>
            <a:r>
              <a:rPr lang="en-US" sz="2400" dirty="0"/>
              <a:t>, </a:t>
            </a:r>
            <a:r>
              <a:rPr lang="en-US" sz="2400" dirty="0" err="1"/>
              <a:t>hanno</a:t>
            </a:r>
            <a:r>
              <a:rPr lang="en-US" sz="2400" dirty="0"/>
              <a:t> </a:t>
            </a:r>
            <a:r>
              <a:rPr lang="en-US" sz="2400" dirty="0" err="1"/>
              <a:t>direzionalità</a:t>
            </a:r>
            <a:r>
              <a:rPr lang="en-US" sz="2400" dirty="0"/>
              <a:t> 5’</a:t>
            </a:r>
            <a:r>
              <a:rPr lang="en-US" sz="2400" dirty="0">
                <a:sym typeface="Wingdings" pitchFamily="2" charset="2"/>
              </a:rPr>
              <a:t>3’ </a:t>
            </a:r>
            <a:r>
              <a:rPr lang="en-US" sz="2400" dirty="0" err="1">
                <a:sym typeface="Wingdings" pitchFamily="2" charset="2"/>
              </a:rPr>
              <a:t>opposta</a:t>
            </a:r>
            <a:r>
              <a:rPr lang="en-US" sz="2400" dirty="0">
                <a:sym typeface="Wingdings" pitchFamily="2" charset="2"/>
              </a:rPr>
              <a:t>.</a:t>
            </a:r>
          </a:p>
          <a:p>
            <a:r>
              <a:rPr lang="en-US" sz="2400" dirty="0">
                <a:sym typeface="Wingdings" pitchFamily="2" charset="2"/>
              </a:rPr>
              <a:t>La </a:t>
            </a:r>
            <a:r>
              <a:rPr lang="en-US" sz="2400" dirty="0" err="1">
                <a:sym typeface="Wingdings" pitchFamily="2" charset="2"/>
              </a:rPr>
              <a:t>doppia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elica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tendenzialmente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è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un’elica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b="1" dirty="0" err="1">
                <a:sym typeface="Wingdings" pitchFamily="2" charset="2"/>
              </a:rPr>
              <a:t>destrosa</a:t>
            </a:r>
            <a:r>
              <a:rPr lang="en-US" sz="2400" b="1" dirty="0">
                <a:sym typeface="Wingdings" pitchFamily="2" charset="2"/>
              </a:rPr>
              <a:t>.</a:t>
            </a:r>
          </a:p>
          <a:p>
            <a:endParaRPr lang="en-US" sz="2400" b="1" dirty="0">
              <a:sym typeface="Wingdings" pitchFamily="2" charset="2"/>
            </a:endParaRPr>
          </a:p>
          <a:p>
            <a:r>
              <a:rPr lang="en-US" sz="2400" dirty="0" err="1">
                <a:sym typeface="Wingdings" pitchFamily="2" charset="2"/>
              </a:rPr>
              <a:t>Diversi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modelli</a:t>
            </a:r>
            <a:r>
              <a:rPr lang="en-US" sz="2400" dirty="0">
                <a:sym typeface="Wingdings" pitchFamily="2" charset="2"/>
              </a:rPr>
              <a:t> di </a:t>
            </a:r>
            <a:r>
              <a:rPr lang="en-US" sz="2400" dirty="0" err="1">
                <a:sym typeface="Wingdings" pitchFamily="2" charset="2"/>
              </a:rPr>
              <a:t>strutture</a:t>
            </a:r>
            <a:r>
              <a:rPr lang="en-US" sz="2400" dirty="0">
                <a:sym typeface="Wingdings" pitchFamily="2" charset="2"/>
              </a:rPr>
              <a:t> di DNA:</a:t>
            </a:r>
          </a:p>
          <a:p>
            <a:pPr lvl="1"/>
            <a:r>
              <a:rPr lang="en-US" sz="2000" b="1" dirty="0">
                <a:sym typeface="Wingdings" pitchFamily="2" charset="2"/>
              </a:rPr>
              <a:t>Forma B (</a:t>
            </a:r>
            <a:r>
              <a:rPr lang="en-US" sz="2000" b="1" dirty="0" err="1">
                <a:sym typeface="Wingdings" pitchFamily="2" charset="2"/>
              </a:rPr>
              <a:t>normale</a:t>
            </a:r>
            <a:r>
              <a:rPr lang="en-US" sz="2000" b="1" dirty="0">
                <a:sym typeface="Wingdings" pitchFamily="2" charset="2"/>
              </a:rPr>
              <a:t>)</a:t>
            </a:r>
          </a:p>
          <a:p>
            <a:pPr lvl="1"/>
            <a:r>
              <a:rPr lang="en-US" sz="2000" dirty="0">
                <a:sym typeface="Wingdings" pitchFamily="2" charset="2"/>
              </a:rPr>
              <a:t>Forma A (</a:t>
            </a:r>
            <a:r>
              <a:rPr lang="en-US" sz="2000" dirty="0" err="1">
                <a:sym typeface="Wingdings" pitchFamily="2" charset="2"/>
              </a:rPr>
              <a:t>più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compatta</a:t>
            </a:r>
            <a:r>
              <a:rPr lang="en-US" sz="2000" dirty="0">
                <a:sym typeface="Wingdings" pitchFamily="2" charset="2"/>
              </a:rPr>
              <a:t>, 11 </a:t>
            </a:r>
            <a:r>
              <a:rPr lang="en-US" sz="2000" dirty="0" err="1">
                <a:sym typeface="Wingdings" pitchFamily="2" charset="2"/>
              </a:rPr>
              <a:t>nt</a:t>
            </a:r>
            <a:r>
              <a:rPr lang="en-US" sz="2000" dirty="0">
                <a:sym typeface="Wingdings" pitchFamily="2" charset="2"/>
              </a:rPr>
              <a:t>/</a:t>
            </a:r>
            <a:r>
              <a:rPr lang="en-US" sz="2000" dirty="0" err="1">
                <a:sym typeface="Wingdings" pitchFamily="2" charset="2"/>
              </a:rPr>
              <a:t>giro</a:t>
            </a:r>
            <a:r>
              <a:rPr lang="en-US" sz="2000" dirty="0">
                <a:sym typeface="Wingdings" pitchFamily="2" charset="2"/>
              </a:rPr>
              <a:t>)</a:t>
            </a:r>
          </a:p>
          <a:p>
            <a:pPr lvl="1"/>
            <a:r>
              <a:rPr lang="en-US" sz="2000" dirty="0">
                <a:sym typeface="Wingdings" pitchFamily="2" charset="2"/>
              </a:rPr>
              <a:t>Forma Z (</a:t>
            </a:r>
            <a:r>
              <a:rPr lang="en-US" sz="2000" dirty="0" err="1">
                <a:sym typeface="Wingdings" pitchFamily="2" charset="2"/>
              </a:rPr>
              <a:t>elica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sinistrisa</a:t>
            </a:r>
            <a:r>
              <a:rPr lang="en-US" sz="2000" dirty="0">
                <a:sym typeface="Wingdings" pitchFamily="2" charset="2"/>
              </a:rPr>
              <a:t>, forma a zig-zag)</a:t>
            </a:r>
          </a:p>
          <a:p>
            <a:pPr lvl="1"/>
            <a:r>
              <a:rPr lang="en-US" sz="2000" dirty="0">
                <a:sym typeface="Wingdings" pitchFamily="2" charset="2"/>
              </a:rPr>
              <a:t>DNA a </a:t>
            </a:r>
            <a:r>
              <a:rPr lang="en-US" sz="2000" dirty="0" err="1">
                <a:sym typeface="Wingdings" pitchFamily="2" charset="2"/>
              </a:rPr>
              <a:t>tripla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elica</a:t>
            </a:r>
            <a:endParaRPr lang="en-US" sz="2000" dirty="0">
              <a:sym typeface="Wingdings" pitchFamily="2" charset="2"/>
            </a:endParaRPr>
          </a:p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07422F-D4DD-0247-8491-E725266AAC69}"/>
              </a:ext>
            </a:extLst>
          </p:cNvPr>
          <p:cNvSpPr/>
          <p:nvPr/>
        </p:nvSpPr>
        <p:spPr>
          <a:xfrm>
            <a:off x="711201" y="5389101"/>
            <a:ext cx="4857661" cy="646331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5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</a:rPr>
              <a:t>La doppia elica del DNA subisce una separazione reversibile al momento di necessità.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7FE68E7-78E8-4346-A676-B36E4C0A8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04"/>
    </mc:Choice>
    <mc:Fallback xmlns="">
      <p:transition spd="slow" advTm="18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B2F68-E8EB-CA45-8819-243E41882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Proprietà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termiche</a:t>
            </a:r>
            <a:r>
              <a:rPr lang="en-US" b="1" dirty="0">
                <a:solidFill>
                  <a:srgbClr val="FF0000"/>
                </a:solidFill>
              </a:rPr>
              <a:t> del DNA – </a:t>
            </a:r>
            <a:r>
              <a:rPr lang="en-US" b="1" dirty="0" err="1">
                <a:solidFill>
                  <a:srgbClr val="FF0000"/>
                </a:solidFill>
              </a:rPr>
              <a:t>denaturazione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C324B-6277-BB4A-978C-B35DC5710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024"/>
            <a:ext cx="10515600" cy="4891264"/>
          </a:xfrm>
        </p:spPr>
        <p:txBody>
          <a:bodyPr>
            <a:normAutofit/>
          </a:bodyPr>
          <a:lstStyle/>
          <a:p>
            <a:r>
              <a:rPr lang="en-US" sz="2400" i="1" dirty="0" err="1"/>
              <a:t>Denaturazione</a:t>
            </a:r>
            <a:r>
              <a:rPr lang="en-US" sz="2400" dirty="0"/>
              <a:t> o “</a:t>
            </a:r>
            <a:r>
              <a:rPr lang="en-US" sz="2400" i="1" dirty="0" err="1"/>
              <a:t>fusione</a:t>
            </a:r>
            <a:r>
              <a:rPr lang="en-US" sz="2400" dirty="0"/>
              <a:t>” – </a:t>
            </a:r>
            <a:r>
              <a:rPr lang="en-US" sz="2400" dirty="0" err="1"/>
              <a:t>processo</a:t>
            </a:r>
            <a:r>
              <a:rPr lang="en-US" sz="2400" dirty="0"/>
              <a:t> </a:t>
            </a:r>
            <a:r>
              <a:rPr lang="en-US" sz="2400" dirty="0" err="1"/>
              <a:t>dello</a:t>
            </a:r>
            <a:r>
              <a:rPr lang="en-US" sz="2400" dirty="0"/>
              <a:t> </a:t>
            </a:r>
            <a:r>
              <a:rPr lang="en-US" sz="2400" dirty="0" err="1"/>
              <a:t>svolgimento</a:t>
            </a:r>
            <a:r>
              <a:rPr lang="en-US" sz="2400" dirty="0"/>
              <a:t> e la </a:t>
            </a:r>
            <a:r>
              <a:rPr lang="en-US" sz="2400" dirty="0" err="1"/>
              <a:t>separazione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filamenti</a:t>
            </a:r>
            <a:r>
              <a:rPr lang="en-US" sz="2400" dirty="0"/>
              <a:t> del DNA.</a:t>
            </a:r>
          </a:p>
          <a:p>
            <a:r>
              <a:rPr lang="en-US" sz="2400" dirty="0" err="1"/>
              <a:t>L’andamento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fusione</a:t>
            </a:r>
            <a:r>
              <a:rPr lang="en-US" sz="2400" dirty="0"/>
              <a:t> del DNA a doppio </a:t>
            </a:r>
            <a:r>
              <a:rPr lang="en-US" sz="2400" dirty="0" err="1"/>
              <a:t>filamento</a:t>
            </a:r>
            <a:r>
              <a:rPr lang="en-US" sz="2400" dirty="0"/>
              <a:t> </a:t>
            </a:r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essere</a:t>
            </a:r>
            <a:r>
              <a:rPr lang="en-US" sz="2400" dirty="0"/>
              <a:t> </a:t>
            </a:r>
            <a:r>
              <a:rPr lang="en-US" sz="2400" dirty="0" err="1"/>
              <a:t>seguito</a:t>
            </a:r>
            <a:r>
              <a:rPr lang="en-US" sz="2400" dirty="0"/>
              <a:t> </a:t>
            </a:r>
            <a:r>
              <a:rPr lang="en-US" sz="2400" dirty="0" err="1"/>
              <a:t>misurando</a:t>
            </a:r>
            <a:r>
              <a:rPr lang="en-US" sz="2400" dirty="0"/>
              <a:t> </a:t>
            </a:r>
            <a:r>
              <a:rPr lang="en-US" sz="2400" dirty="0" err="1"/>
              <a:t>l’assorbimento</a:t>
            </a:r>
            <a:r>
              <a:rPr lang="en-US" sz="2400" dirty="0"/>
              <a:t> UV a 260 nm. </a:t>
            </a:r>
          </a:p>
          <a:p>
            <a:r>
              <a:rPr lang="en-US" sz="2400" dirty="0"/>
              <a:t>La </a:t>
            </a:r>
            <a:r>
              <a:rPr lang="en-US" sz="2400" dirty="0" err="1"/>
              <a:t>temperatura</a:t>
            </a:r>
            <a:r>
              <a:rPr lang="en-US" sz="2400" dirty="0"/>
              <a:t> di </a:t>
            </a:r>
            <a:r>
              <a:rPr lang="en-US" sz="2400" dirty="0" err="1"/>
              <a:t>fusione</a:t>
            </a:r>
            <a:r>
              <a:rPr lang="en-US" sz="2400" i="1" dirty="0"/>
              <a:t>, T</a:t>
            </a:r>
            <a:r>
              <a:rPr lang="en-US" sz="2400" i="1" baseline="-25000" dirty="0"/>
              <a:t>m </a:t>
            </a:r>
            <a:r>
              <a:rPr lang="en-US" sz="2400" dirty="0" err="1"/>
              <a:t>dipende</a:t>
            </a:r>
            <a:r>
              <a:rPr lang="en-US" sz="2400" dirty="0"/>
              <a:t> da </a:t>
            </a:r>
            <a:r>
              <a:rPr lang="en-US" sz="2400" dirty="0" err="1"/>
              <a:t>molti</a:t>
            </a:r>
            <a:r>
              <a:rPr lang="en-US" sz="2400" dirty="0"/>
              <a:t> </a:t>
            </a:r>
            <a:r>
              <a:rPr lang="en-US" sz="2400" dirty="0" err="1"/>
              <a:t>fattori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err="1"/>
              <a:t>Tipo</a:t>
            </a:r>
            <a:r>
              <a:rPr lang="en-US" sz="2000" dirty="0"/>
              <a:t> di </a:t>
            </a:r>
            <a:r>
              <a:rPr lang="en-US" sz="2000" dirty="0" err="1"/>
              <a:t>basi</a:t>
            </a:r>
            <a:r>
              <a:rPr lang="en-US" sz="2000" dirty="0"/>
              <a:t> </a:t>
            </a:r>
            <a:r>
              <a:rPr lang="en-US" sz="2000" dirty="0" err="1"/>
              <a:t>appaiate</a:t>
            </a:r>
            <a:r>
              <a:rPr lang="en-US" sz="2000" dirty="0"/>
              <a:t> (G•C </a:t>
            </a:r>
            <a:r>
              <a:rPr lang="en-US" sz="2000" dirty="0" err="1"/>
              <a:t>richiede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energia</a:t>
            </a:r>
            <a:r>
              <a:rPr lang="en-US" sz="2000" dirty="0"/>
              <a:t> </a:t>
            </a:r>
            <a:r>
              <a:rPr lang="en-US" sz="2000" dirty="0" err="1"/>
              <a:t>poiche</a:t>
            </a:r>
            <a:r>
              <a:rPr lang="en-US" sz="2000" dirty="0"/>
              <a:t> forma </a:t>
            </a:r>
            <a:r>
              <a:rPr lang="en-US" sz="2000" dirty="0" err="1"/>
              <a:t>tre</a:t>
            </a:r>
            <a:r>
              <a:rPr lang="en-US" sz="2000" dirty="0"/>
              <a:t> </a:t>
            </a:r>
            <a:r>
              <a:rPr lang="en-US" sz="2000" dirty="0" err="1"/>
              <a:t>legami</a:t>
            </a:r>
            <a:r>
              <a:rPr lang="en-US" sz="2000" dirty="0"/>
              <a:t> H);</a:t>
            </a:r>
          </a:p>
          <a:p>
            <a:pPr lvl="1"/>
            <a:r>
              <a:rPr lang="en-US" sz="2000" dirty="0"/>
              <a:t>Forza </a:t>
            </a:r>
            <a:r>
              <a:rPr lang="en-US" sz="2000" dirty="0" err="1"/>
              <a:t>ionica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soluzione</a:t>
            </a:r>
            <a:r>
              <a:rPr lang="en-US" sz="2000" dirty="0"/>
              <a:t> (</a:t>
            </a:r>
            <a:r>
              <a:rPr lang="en-US" sz="2000" dirty="0" err="1"/>
              <a:t>basse</a:t>
            </a:r>
            <a:r>
              <a:rPr lang="en-US" sz="2000" dirty="0"/>
              <a:t> </a:t>
            </a:r>
            <a:r>
              <a:rPr lang="en-US" sz="2000" dirty="0" err="1"/>
              <a:t>concentrazioni</a:t>
            </a:r>
            <a:r>
              <a:rPr lang="en-US" sz="2000" dirty="0"/>
              <a:t> </a:t>
            </a:r>
            <a:r>
              <a:rPr lang="en-US" sz="2000" dirty="0" err="1"/>
              <a:t>destabilizzano</a:t>
            </a:r>
            <a:r>
              <a:rPr lang="en-US" sz="2000" dirty="0"/>
              <a:t> la </a:t>
            </a:r>
            <a:r>
              <a:rPr lang="en-US" sz="2000" dirty="0" err="1"/>
              <a:t>doppia</a:t>
            </a:r>
            <a:r>
              <a:rPr lang="en-US" sz="2000" dirty="0"/>
              <a:t> </a:t>
            </a:r>
            <a:r>
              <a:rPr lang="en-US" sz="2000" dirty="0" err="1"/>
              <a:t>elica</a:t>
            </a:r>
            <a:r>
              <a:rPr lang="en-US" sz="2000" dirty="0"/>
              <a:t>);</a:t>
            </a:r>
          </a:p>
          <a:p>
            <a:pPr lvl="1"/>
            <a:r>
              <a:rPr lang="en-US" sz="2000" dirty="0"/>
              <a:t>pH (</a:t>
            </a:r>
            <a:r>
              <a:rPr lang="en-US" sz="2000" dirty="0" err="1"/>
              <a:t>basico</a:t>
            </a:r>
            <a:r>
              <a:rPr lang="en-US" sz="2000" dirty="0"/>
              <a:t>);</a:t>
            </a:r>
          </a:p>
          <a:p>
            <a:pPr lvl="1"/>
            <a:r>
              <a:rPr lang="en-US" sz="2000" dirty="0" err="1"/>
              <a:t>Agenti</a:t>
            </a:r>
            <a:r>
              <a:rPr lang="en-US" sz="2000" dirty="0"/>
              <a:t> </a:t>
            </a:r>
            <a:r>
              <a:rPr lang="en-US" sz="2000" dirty="0" err="1"/>
              <a:t>denaturanti</a:t>
            </a:r>
            <a:r>
              <a:rPr lang="en-US" sz="2000" dirty="0"/>
              <a:t> (</a:t>
            </a:r>
            <a:r>
              <a:rPr lang="en-US" sz="2000" dirty="0" err="1"/>
              <a:t>Formammide</a:t>
            </a:r>
            <a:r>
              <a:rPr lang="en-US" sz="2000" dirty="0"/>
              <a:t> e urea). </a:t>
            </a:r>
          </a:p>
          <a:p>
            <a:r>
              <a:rPr lang="en-US" sz="2400" dirty="0"/>
              <a:t>Tale </a:t>
            </a:r>
            <a:r>
              <a:rPr lang="en-US" sz="2400" dirty="0" err="1"/>
              <a:t>processo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reversibile</a:t>
            </a:r>
            <a:r>
              <a:rPr lang="en-US" sz="2400" dirty="0"/>
              <a:t> (</a:t>
            </a:r>
            <a:r>
              <a:rPr lang="en-US" sz="2400" i="1" dirty="0" err="1"/>
              <a:t>rinaturazione</a:t>
            </a:r>
            <a:r>
              <a:rPr lang="en-US" sz="2400" dirty="0"/>
              <a:t>) e </a:t>
            </a:r>
            <a:r>
              <a:rPr lang="en-US" sz="2400" dirty="0" err="1"/>
              <a:t>dipende</a:t>
            </a:r>
            <a:r>
              <a:rPr lang="en-US" sz="2400" dirty="0"/>
              <a:t> da: </a:t>
            </a:r>
          </a:p>
          <a:p>
            <a:pPr lvl="1"/>
            <a:r>
              <a:rPr lang="en-US" sz="2000" dirty="0"/>
              <a:t>Tempo;</a:t>
            </a:r>
          </a:p>
          <a:p>
            <a:pPr lvl="1"/>
            <a:r>
              <a:rPr lang="en-US" sz="2000" dirty="0" err="1"/>
              <a:t>Concentrazione</a:t>
            </a:r>
            <a:r>
              <a:rPr lang="en-US" sz="2000" dirty="0"/>
              <a:t> del DNA; </a:t>
            </a:r>
          </a:p>
          <a:p>
            <a:pPr lvl="1"/>
            <a:r>
              <a:rPr lang="en-US" sz="2000" dirty="0"/>
              <a:t>Forza </a:t>
            </a:r>
            <a:r>
              <a:rPr lang="en-US" sz="2000" dirty="0" err="1"/>
              <a:t>ionica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soluzione</a:t>
            </a:r>
            <a:r>
              <a:rPr lang="en-US" sz="2000" dirty="0"/>
              <a:t>. 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3F3866-97F7-3646-804A-5EACC8D38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45"/>
    </mc:Choice>
    <mc:Fallback xmlns="">
      <p:transition spd="slow" advTm="20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F1F1-7F57-FA40-A747-314C2C90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Organizzazione</a:t>
            </a:r>
            <a:r>
              <a:rPr lang="en-US" b="1" dirty="0">
                <a:solidFill>
                  <a:srgbClr val="FF0000"/>
                </a:solidFill>
              </a:rPr>
              <a:t> del DNA </a:t>
            </a:r>
            <a:r>
              <a:rPr lang="en-US" b="1" dirty="0" err="1">
                <a:solidFill>
                  <a:srgbClr val="FF0000"/>
                </a:solidFill>
              </a:rPr>
              <a:t>cellulare</a:t>
            </a:r>
            <a:r>
              <a:rPr lang="en-US" b="1" dirty="0">
                <a:solidFill>
                  <a:srgbClr val="FF0000"/>
                </a:solidFill>
              </a:rPr>
              <a:t> in </a:t>
            </a:r>
            <a:r>
              <a:rPr lang="en-US" b="1" dirty="0" err="1">
                <a:solidFill>
                  <a:srgbClr val="FF0000"/>
                </a:solidFill>
              </a:rPr>
              <a:t>cromosomi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ADC0A-A90E-0942-8DF9-6FE5BB5B8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err="1"/>
              <a:t>Procarioti</a:t>
            </a:r>
            <a:r>
              <a:rPr lang="en-US" sz="2400" dirty="0"/>
              <a:t> –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geni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disposti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un </a:t>
            </a:r>
            <a:r>
              <a:rPr lang="en-US" sz="2400" dirty="0" err="1"/>
              <a:t>grande</a:t>
            </a:r>
            <a:r>
              <a:rPr lang="en-US" sz="2400" dirty="0"/>
              <a:t> </a:t>
            </a:r>
            <a:r>
              <a:rPr lang="en-US" sz="2400" dirty="0" err="1"/>
              <a:t>cromosoma</a:t>
            </a:r>
            <a:r>
              <a:rPr lang="en-US" sz="2400" dirty="0"/>
              <a:t> </a:t>
            </a:r>
            <a:r>
              <a:rPr lang="en-US" sz="2400" dirty="0" err="1"/>
              <a:t>circolare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 err="1"/>
              <a:t>Eucarioti</a:t>
            </a:r>
            <a:r>
              <a:rPr lang="en-US" sz="2400" dirty="0"/>
              <a:t> – </a:t>
            </a:r>
            <a:r>
              <a:rPr lang="en-US" sz="2400" dirty="0" err="1"/>
              <a:t>il</a:t>
            </a:r>
            <a:r>
              <a:rPr lang="en-US" sz="2400" dirty="0"/>
              <a:t> DNA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associa</a:t>
            </a:r>
            <a:r>
              <a:rPr lang="en-US" sz="2400" dirty="0"/>
              <a:t> con </a:t>
            </a:r>
            <a:r>
              <a:rPr lang="en-US" sz="2400" dirty="0" err="1"/>
              <a:t>proteine</a:t>
            </a:r>
            <a:r>
              <a:rPr lang="en-US" sz="2400" dirty="0"/>
              <a:t> </a:t>
            </a:r>
            <a:r>
              <a:rPr lang="en-US" sz="2400" dirty="0" err="1"/>
              <a:t>istoniche</a:t>
            </a:r>
            <a:r>
              <a:rPr lang="en-US" sz="2400" dirty="0"/>
              <a:t> per </a:t>
            </a:r>
            <a:r>
              <a:rPr lang="en-US" sz="2400" dirty="0" err="1"/>
              <a:t>formare</a:t>
            </a:r>
            <a:r>
              <a:rPr lang="en-US" sz="2400" dirty="0"/>
              <a:t> la </a:t>
            </a:r>
            <a:r>
              <a:rPr lang="en-US" sz="2400" b="1" i="1" dirty="0" err="1"/>
              <a:t>cromatina</a:t>
            </a:r>
            <a:r>
              <a:rPr lang="en-US" sz="2400" b="1" i="1" dirty="0"/>
              <a:t>.</a:t>
            </a:r>
          </a:p>
          <a:p>
            <a:pPr algn="just"/>
            <a:r>
              <a:rPr lang="en-US" sz="2400" b="1" i="1" dirty="0" err="1"/>
              <a:t>Cromatina</a:t>
            </a:r>
            <a:r>
              <a:rPr lang="en-US" sz="2400" b="1" i="1" dirty="0"/>
              <a:t> – un </a:t>
            </a:r>
            <a:r>
              <a:rPr lang="en-US" sz="2400" b="1" i="1" dirty="0" err="1"/>
              <a:t>complesso</a:t>
            </a:r>
            <a:r>
              <a:rPr lang="en-US" sz="2400" b="1" i="1" dirty="0"/>
              <a:t> </a:t>
            </a:r>
            <a:r>
              <a:rPr lang="en-US" sz="2400" b="1" i="1" dirty="0" err="1"/>
              <a:t>estremamente</a:t>
            </a:r>
            <a:r>
              <a:rPr lang="en-US" sz="2400" b="1" i="1" dirty="0"/>
              <a:t> </a:t>
            </a:r>
            <a:r>
              <a:rPr lang="en-US" sz="2400" b="1" i="1" dirty="0" err="1"/>
              <a:t>compattato</a:t>
            </a:r>
            <a:r>
              <a:rPr lang="en-US" sz="2400" b="1" i="1" dirty="0"/>
              <a:t> </a:t>
            </a:r>
            <a:r>
              <a:rPr lang="en-US" sz="2400" b="1" i="1" dirty="0" err="1"/>
              <a:t>consistente</a:t>
            </a:r>
            <a:r>
              <a:rPr lang="en-US" sz="2400" b="1" i="1" dirty="0"/>
              <a:t> in DNA, </a:t>
            </a:r>
            <a:r>
              <a:rPr lang="en-US" sz="2400" b="1" i="1" dirty="0" err="1"/>
              <a:t>istoni</a:t>
            </a:r>
            <a:r>
              <a:rPr lang="en-US" sz="2400" b="1" i="1" dirty="0"/>
              <a:t> e </a:t>
            </a:r>
            <a:r>
              <a:rPr lang="en-US" sz="2400" b="1" i="1" dirty="0" err="1"/>
              <a:t>proteine</a:t>
            </a:r>
            <a:r>
              <a:rPr lang="en-US" sz="2400" b="1" i="1" dirty="0"/>
              <a:t> non </a:t>
            </a:r>
            <a:r>
              <a:rPr lang="en-US" sz="2400" b="1" i="1" dirty="0" err="1"/>
              <a:t>istoniche</a:t>
            </a:r>
            <a:r>
              <a:rPr lang="en-US" sz="2400" b="1" i="1" dirty="0"/>
              <a:t> dal quale </a:t>
            </a:r>
            <a:r>
              <a:rPr lang="en-US" sz="2400" b="1" i="1" dirty="0" err="1"/>
              <a:t>si</a:t>
            </a:r>
            <a:r>
              <a:rPr lang="en-US" sz="2400" b="1" i="1" dirty="0"/>
              <a:t> </a:t>
            </a:r>
            <a:r>
              <a:rPr lang="en-US" sz="2400" b="1" i="1" dirty="0" err="1"/>
              <a:t>formano</a:t>
            </a:r>
            <a:r>
              <a:rPr lang="en-US" sz="2400" b="1" i="1" dirty="0"/>
              <a:t> </a:t>
            </a:r>
            <a:r>
              <a:rPr lang="en-US" sz="2400" b="1" i="1" dirty="0" err="1"/>
              <a:t>i</a:t>
            </a:r>
            <a:r>
              <a:rPr lang="en-US" sz="2400" b="1" i="1" dirty="0"/>
              <a:t> </a:t>
            </a:r>
            <a:r>
              <a:rPr lang="en-US" sz="2400" b="1" i="1" dirty="0" err="1"/>
              <a:t>cromosomi</a:t>
            </a:r>
            <a:r>
              <a:rPr lang="en-US" sz="2400" b="1" i="1" dirty="0"/>
              <a:t>.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BC38720D-2D81-5544-9F99-FACFEC06B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11" y="3474398"/>
            <a:ext cx="3406775" cy="322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5493E4AD-039C-A94F-A567-3A0FBC818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42" y="3387141"/>
            <a:ext cx="2963836" cy="349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F240F1-5163-0B4B-926C-58E940265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04"/>
    </mc:Choice>
    <mc:Fallback xmlns="">
      <p:transition spd="slow" advTm="13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CA23-4E88-244D-B991-E9DEF1B5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Cromosomi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30747E-F3AE-A44D-82C1-FF2808A72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1418"/>
            <a:ext cx="10900720" cy="4351338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Poco prima della divisione della cellula</a:t>
            </a:r>
          </a:p>
          <a:p>
            <a:pPr lvl="1" algn="just"/>
            <a:r>
              <a:rPr lang="it-IT" sz="2000" dirty="0"/>
              <a:t>il DNA si avvolge intorno agli istoni; </a:t>
            </a:r>
          </a:p>
          <a:p>
            <a:pPr lvl="1" algn="just"/>
            <a:r>
              <a:rPr lang="it-IT" sz="2000" dirty="0"/>
              <a:t>la cromatina si compatta e cambia forma: la massa diffusa assume un aspetto più ordinato e diventano visibili i cromosomi. </a:t>
            </a:r>
          </a:p>
          <a:p>
            <a:pPr algn="just"/>
            <a:r>
              <a:rPr lang="it-IT" sz="2400" dirty="0"/>
              <a:t>Ogni cromosoma è formato da due parti identiche, due «bastoncini» detti </a:t>
            </a:r>
            <a:r>
              <a:rPr lang="it-IT" sz="2400" b="1" dirty="0"/>
              <a:t>cromatidi fratelli, </a:t>
            </a:r>
            <a:r>
              <a:rPr lang="it-IT" sz="2400" dirty="0"/>
              <a:t>uniti a livello del </a:t>
            </a:r>
            <a:r>
              <a:rPr lang="it-IT" sz="2400" b="1" dirty="0"/>
              <a:t>centromero</a:t>
            </a:r>
            <a:r>
              <a:rPr lang="it-IT" sz="2400" dirty="0"/>
              <a:t>. </a:t>
            </a:r>
          </a:p>
          <a:p>
            <a:pPr algn="just"/>
            <a:r>
              <a:rPr lang="it-IT" sz="2400" dirty="0"/>
              <a:t>Ogni cromatidio corrisponde a una singola molecola di DNA. </a:t>
            </a:r>
          </a:p>
          <a:p>
            <a:pPr algn="just"/>
            <a:r>
              <a:rPr lang="it-IT" sz="2400" dirty="0"/>
              <a:t>Il numero, le dimensione e la forma dei cromosomi metafasici costituisce il </a:t>
            </a:r>
            <a:r>
              <a:rPr lang="it-IT" sz="2400" b="1" dirty="0"/>
              <a:t>cariotipo,</a:t>
            </a:r>
            <a:r>
              <a:rPr lang="it-IT" sz="2400" dirty="0"/>
              <a:t> che è caratteristico di ogni specie:</a:t>
            </a:r>
          </a:p>
          <a:p>
            <a:pPr lvl="1" algn="just"/>
            <a:r>
              <a:rPr lang="it-IT" sz="2000" dirty="0"/>
              <a:t>Il moscerino della frutta 8, </a:t>
            </a:r>
          </a:p>
          <a:p>
            <a:pPr lvl="1" algn="just"/>
            <a:r>
              <a:rPr lang="it-IT" sz="2000" dirty="0"/>
              <a:t>il cavallo 64, </a:t>
            </a:r>
          </a:p>
          <a:p>
            <a:pPr lvl="1" algn="just"/>
            <a:r>
              <a:rPr lang="it-IT" sz="2000" dirty="0"/>
              <a:t>il cane 78,</a:t>
            </a:r>
          </a:p>
          <a:p>
            <a:pPr lvl="1" algn="just"/>
            <a:r>
              <a:rPr lang="it-IT" sz="2000" dirty="0"/>
              <a:t>gli esseri umani 46.</a:t>
            </a:r>
          </a:p>
          <a:p>
            <a:pPr algn="just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1B13D-679F-2342-BDD9-30517EAFA1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3" b="99000" l="9940" r="89985">
                        <a14:backgroundMark x1="46310" y1="28875" x2="46310" y2="30688"/>
                        <a14:backgroundMark x1="49021" y1="69000" x2="49172" y2="67313"/>
                        <a14:backgroundMark x1="48193" y1="46250" x2="48042" y2="4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5427">
            <a:off x="9855463" y="163903"/>
            <a:ext cx="1598342" cy="1925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707162-C74E-9C47-8F9B-230183EF7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9276" y="4560162"/>
            <a:ext cx="3838832" cy="215689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366CF3F-BCC1-5748-B876-ECCD4F159D7E}"/>
              </a:ext>
            </a:extLst>
          </p:cNvPr>
          <p:cNvSpPr/>
          <p:nvPr/>
        </p:nvSpPr>
        <p:spPr>
          <a:xfrm>
            <a:off x="8270543" y="6072896"/>
            <a:ext cx="464024" cy="464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5CC935-D2E0-9549-A0B3-E61FC29F1FA2}"/>
              </a:ext>
            </a:extLst>
          </p:cNvPr>
          <p:cNvSpPr/>
          <p:nvPr/>
        </p:nvSpPr>
        <p:spPr>
          <a:xfrm>
            <a:off x="10422622" y="6072538"/>
            <a:ext cx="464024" cy="464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CD90F7-47FE-1346-AA4D-536B7040E4A8}"/>
              </a:ext>
            </a:extLst>
          </p:cNvPr>
          <p:cNvCxnSpPr>
            <a:cxnSpLocks/>
          </p:cNvCxnSpPr>
          <p:nvPr/>
        </p:nvCxnSpPr>
        <p:spPr>
          <a:xfrm>
            <a:off x="9885590" y="1067180"/>
            <a:ext cx="537032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2F7747-531F-304F-8C9D-4AFC26F9B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24"/>
    </mc:Choice>
    <mc:Fallback xmlns="">
      <p:transition spd="slow" advTm="18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18A9-9C30-2441-8746-5B538E45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Genetica cellulare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567B4-E633-F84E-B6F7-508446D41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Genetica</a:t>
            </a:r>
          </a:p>
          <a:p>
            <a:r>
              <a:rPr lang="it-IT" sz="2400" dirty="0"/>
              <a:t>DNA</a:t>
            </a:r>
          </a:p>
          <a:p>
            <a:r>
              <a:rPr lang="it-IT" sz="2400" dirty="0"/>
              <a:t>Cromosomi </a:t>
            </a:r>
          </a:p>
          <a:p>
            <a:r>
              <a:rPr lang="it-IT" sz="2400" dirty="0"/>
              <a:t>Cromatina </a:t>
            </a:r>
          </a:p>
          <a:p>
            <a:r>
              <a:rPr lang="it-IT" sz="2400" dirty="0"/>
              <a:t>Replicazione del DNA</a:t>
            </a:r>
          </a:p>
          <a:p>
            <a:r>
              <a:rPr lang="it-IT" sz="2400" dirty="0"/>
              <a:t>Il dogma centrale della biologia molecolare</a:t>
            </a:r>
          </a:p>
          <a:p>
            <a:r>
              <a:rPr lang="it-IT" sz="2400" dirty="0"/>
              <a:t>Trascrizione </a:t>
            </a:r>
          </a:p>
          <a:p>
            <a:r>
              <a:rPr lang="it-IT" sz="2400" dirty="0"/>
              <a:t>Traduzione – il codice genetico  </a:t>
            </a:r>
          </a:p>
          <a:p>
            <a:r>
              <a:rPr lang="it-IT" sz="2400" dirty="0"/>
              <a:t>Mutazioni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A49FC9-E03D-0846-A49A-7C1380577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7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39"/>
    </mc:Choice>
    <mc:Fallback xmlns="">
      <p:transition spd="slow" advTm="184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A36F-7DF8-CE4D-B030-5A6AFDD0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Genetica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2F139-0EF6-2C4C-B2F1-37646BEE3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578"/>
            <a:ext cx="10515600" cy="509552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sz="2400" dirty="0"/>
              <a:t>La </a:t>
            </a:r>
            <a:r>
              <a:rPr lang="it-IT" sz="2400" b="1" dirty="0"/>
              <a:t>genetica</a:t>
            </a:r>
            <a:r>
              <a:rPr lang="it-IT" sz="2400" dirty="0"/>
              <a:t> studia: </a:t>
            </a:r>
          </a:p>
          <a:p>
            <a:pPr lvl="1" algn="just"/>
            <a:r>
              <a:rPr lang="it-IT" sz="2000" i="1" dirty="0"/>
              <a:t>i geni, </a:t>
            </a:r>
          </a:p>
          <a:p>
            <a:pPr lvl="1" algn="just"/>
            <a:r>
              <a:rPr lang="it-IT" sz="2000" i="1" dirty="0"/>
              <a:t>l'ereditarietà,</a:t>
            </a:r>
          </a:p>
          <a:p>
            <a:pPr lvl="1" algn="just"/>
            <a:r>
              <a:rPr lang="it-IT" sz="2000" i="1" dirty="0"/>
              <a:t>la variabilità genetica.</a:t>
            </a:r>
          </a:p>
          <a:p>
            <a:pPr algn="just"/>
            <a:r>
              <a:rPr lang="it-IT" sz="2400" dirty="0"/>
              <a:t>Studia i meccanismi dell'eredità dei caratteri da una generazione all’altra.</a:t>
            </a:r>
          </a:p>
          <a:p>
            <a:pPr algn="just"/>
            <a:endParaRPr lang="en-US" sz="2400" dirty="0"/>
          </a:p>
          <a:p>
            <a:pPr algn="just"/>
            <a:endParaRPr lang="it-IT" sz="2000" dirty="0"/>
          </a:p>
          <a:p>
            <a:pPr algn="just"/>
            <a:endParaRPr lang="it-IT" sz="2000" dirty="0"/>
          </a:p>
          <a:p>
            <a:pPr algn="just"/>
            <a:endParaRPr lang="it-IT" sz="2000" dirty="0"/>
          </a:p>
          <a:p>
            <a:pPr marL="0" indent="0" algn="just">
              <a:buNone/>
            </a:pPr>
            <a:endParaRPr lang="it-IT" sz="2000" dirty="0"/>
          </a:p>
          <a:p>
            <a:pPr algn="just"/>
            <a:r>
              <a:rPr lang="it-IT" sz="2400" dirty="0"/>
              <a:t>Principali tre branche della genetica: </a:t>
            </a:r>
          </a:p>
          <a:p>
            <a:pPr lvl="1" algn="just"/>
            <a:r>
              <a:rPr lang="it-IT" sz="2000" b="1" dirty="0"/>
              <a:t>Trasmissione – </a:t>
            </a:r>
            <a:r>
              <a:rPr lang="it-IT" sz="2000" dirty="0"/>
              <a:t>indaga i principi dell’ereditarietà, </a:t>
            </a:r>
          </a:p>
          <a:p>
            <a:pPr lvl="1" algn="just"/>
            <a:r>
              <a:rPr lang="it-IT" sz="2000" b="1" dirty="0"/>
              <a:t>Molecolare – </a:t>
            </a:r>
            <a:r>
              <a:rPr lang="it-IT" sz="2000" dirty="0"/>
              <a:t>riguarda il gene e i processi cellulari che ne portano al trasferimento e all’espressione,</a:t>
            </a:r>
          </a:p>
          <a:p>
            <a:pPr lvl="1" algn="just"/>
            <a:r>
              <a:rPr lang="it-IT" sz="2000" b="1" dirty="0"/>
              <a:t>Popolazione – </a:t>
            </a:r>
            <a:r>
              <a:rPr lang="it-IT" sz="2000" dirty="0"/>
              <a:t>studia la composizione genetica delle popolazioni.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11A6D-DBEB-6948-A9D4-EBB0953857BB}"/>
              </a:ext>
            </a:extLst>
          </p:cNvPr>
          <p:cNvSpPr txBox="1"/>
          <p:nvPr/>
        </p:nvSpPr>
        <p:spPr>
          <a:xfrm>
            <a:off x="838200" y="3274306"/>
            <a:ext cx="10515600" cy="163121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3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Gene</a:t>
            </a:r>
            <a:r>
              <a:rPr lang="en-US" sz="2000" dirty="0"/>
              <a:t> – </a:t>
            </a:r>
            <a:r>
              <a:rPr lang="en-US" sz="2000" dirty="0" err="1"/>
              <a:t>unità</a:t>
            </a:r>
            <a:r>
              <a:rPr lang="en-US" sz="2000" dirty="0"/>
              <a:t> </a:t>
            </a:r>
            <a:r>
              <a:rPr lang="en-US" sz="2000" dirty="0" err="1"/>
              <a:t>fisica</a:t>
            </a:r>
            <a:r>
              <a:rPr lang="en-US" sz="2000" dirty="0"/>
              <a:t> e </a:t>
            </a:r>
            <a:r>
              <a:rPr lang="en-US" sz="2000" dirty="0" err="1"/>
              <a:t>funzionale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caratteri</a:t>
            </a:r>
            <a:r>
              <a:rPr lang="en-US" sz="2000" dirty="0"/>
              <a:t> </a:t>
            </a:r>
            <a:r>
              <a:rPr lang="en-US" sz="2000" dirty="0" err="1"/>
              <a:t>ereditari</a:t>
            </a:r>
            <a:r>
              <a:rPr lang="en-US" sz="2000" dirty="0"/>
              <a:t>,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trasporta</a:t>
            </a:r>
            <a:r>
              <a:rPr lang="en-US" sz="2000" dirty="0"/>
              <a:t> </a:t>
            </a:r>
            <a:r>
              <a:rPr lang="en-US" sz="2000" dirty="0" err="1"/>
              <a:t>informazioni</a:t>
            </a:r>
            <a:r>
              <a:rPr lang="en-US" sz="2000" dirty="0"/>
              <a:t> da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generazione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</a:t>
            </a:r>
            <a:r>
              <a:rPr lang="en-US" sz="2000" dirty="0" err="1"/>
              <a:t>successiva</a:t>
            </a:r>
            <a:r>
              <a:rPr lang="en-US" sz="2000" dirty="0"/>
              <a:t>. </a:t>
            </a:r>
            <a:r>
              <a:rPr lang="en-US" sz="2000" dirty="0" err="1"/>
              <a:t>É</a:t>
            </a:r>
            <a:r>
              <a:rPr lang="en-US" sz="2000" dirty="0"/>
              <a:t> la </a:t>
            </a:r>
            <a:r>
              <a:rPr lang="en-US" sz="2000" dirty="0" err="1"/>
              <a:t>sequenza</a:t>
            </a:r>
            <a:r>
              <a:rPr lang="en-US" sz="2000" dirty="0"/>
              <a:t> </a:t>
            </a:r>
            <a:r>
              <a:rPr lang="en-US" sz="2000" dirty="0" err="1"/>
              <a:t>completa</a:t>
            </a:r>
            <a:r>
              <a:rPr lang="en-US" sz="2000" dirty="0"/>
              <a:t> di DNA </a:t>
            </a:r>
            <a:r>
              <a:rPr lang="en-US" sz="2000" dirty="0" err="1"/>
              <a:t>necessaria</a:t>
            </a:r>
            <a:r>
              <a:rPr lang="en-US" sz="2000" dirty="0"/>
              <a:t> per la </a:t>
            </a:r>
            <a:r>
              <a:rPr lang="en-US" sz="2000" dirty="0" err="1"/>
              <a:t>produzione</a:t>
            </a:r>
            <a:r>
              <a:rPr lang="en-US" sz="2000" dirty="0"/>
              <a:t> di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proteina</a:t>
            </a:r>
            <a:r>
              <a:rPr lang="en-US" sz="2000" dirty="0"/>
              <a:t> </a:t>
            </a:r>
            <a:r>
              <a:rPr lang="en-US" sz="2000" dirty="0" err="1"/>
              <a:t>funzionale</a:t>
            </a:r>
            <a:r>
              <a:rPr lang="en-US" sz="2000" dirty="0"/>
              <a:t> o di RNA.</a:t>
            </a:r>
          </a:p>
          <a:p>
            <a:pPr algn="just"/>
            <a:r>
              <a:rPr lang="en-US" sz="2000" b="1" i="1" dirty="0" err="1">
                <a:solidFill>
                  <a:schemeClr val="tx1"/>
                </a:solidFill>
              </a:rPr>
              <a:t>Genoma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– </a:t>
            </a:r>
            <a:r>
              <a:rPr lang="en-US" sz="2000" dirty="0" err="1">
                <a:solidFill>
                  <a:schemeClr val="bg1"/>
                </a:solidFill>
              </a:rPr>
              <a:t>l’informazione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genetica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complessiva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posseduta</a:t>
            </a:r>
            <a:r>
              <a:rPr lang="en-US" sz="2000" dirty="0">
                <a:solidFill>
                  <a:schemeClr val="bg1"/>
                </a:solidFill>
              </a:rPr>
              <a:t> da </a:t>
            </a:r>
            <a:r>
              <a:rPr lang="en-US" sz="2000" dirty="0" err="1">
                <a:solidFill>
                  <a:schemeClr val="bg1"/>
                </a:solidFill>
              </a:rPr>
              <a:t>una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cellula</a:t>
            </a:r>
            <a:r>
              <a:rPr lang="en-US" sz="2000" dirty="0">
                <a:solidFill>
                  <a:schemeClr val="bg1"/>
                </a:solidFill>
              </a:rPr>
              <a:t> o da un </a:t>
            </a:r>
            <a:r>
              <a:rPr lang="en-US" sz="2000" dirty="0" err="1">
                <a:solidFill>
                  <a:schemeClr val="bg1"/>
                </a:solidFill>
              </a:rPr>
              <a:t>organismo</a:t>
            </a:r>
            <a:r>
              <a:rPr lang="en-US" sz="2000" dirty="0">
                <a:solidFill>
                  <a:schemeClr val="bg1"/>
                </a:solidFill>
              </a:rPr>
              <a:t> – </a:t>
            </a:r>
            <a:r>
              <a:rPr lang="en-US" sz="2000" dirty="0" err="1">
                <a:solidFill>
                  <a:schemeClr val="bg1"/>
                </a:solidFill>
              </a:rPr>
              <a:t>corredo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genetico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7AB796-EDDA-8644-867C-75D1422B6C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1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28"/>
    </mc:Choice>
    <mc:Fallback xmlns="">
      <p:transition spd="slow" advTm="27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2459-7477-F04A-B2BB-CD633B4D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solidFill>
                  <a:srgbClr val="FF0000"/>
                </a:solidFill>
              </a:rPr>
              <a:t>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6B574-A682-F143-B767-940266A3F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0749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/>
              <a:t>Acido</a:t>
            </a:r>
            <a:r>
              <a:rPr lang="en-US" sz="2400" dirty="0"/>
              <a:t> </a:t>
            </a:r>
            <a:r>
              <a:rPr lang="en-US" sz="2400" dirty="0" err="1"/>
              <a:t>desossiribonucelico</a:t>
            </a:r>
            <a:r>
              <a:rPr lang="en-US" sz="2400" dirty="0"/>
              <a:t>, DNA – </a:t>
            </a:r>
            <a:r>
              <a:rPr lang="en-US" sz="2400" dirty="0" err="1"/>
              <a:t>molecola</a:t>
            </a:r>
            <a:r>
              <a:rPr lang="en-US" sz="2400" dirty="0"/>
              <a:t> </a:t>
            </a:r>
            <a:r>
              <a:rPr lang="en-US" sz="2400" dirty="0" err="1"/>
              <a:t>fondamentale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vita.</a:t>
            </a:r>
          </a:p>
          <a:p>
            <a:pPr algn="just"/>
            <a:r>
              <a:rPr lang="en-US" sz="2400" dirty="0" err="1"/>
              <a:t>Nel</a:t>
            </a:r>
            <a:r>
              <a:rPr lang="en-US" sz="2400" dirty="0"/>
              <a:t> DNA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codificate</a:t>
            </a:r>
            <a:r>
              <a:rPr lang="en-US" sz="2400" dirty="0"/>
              <a:t> le </a:t>
            </a:r>
            <a:r>
              <a:rPr lang="en-US" sz="2400" dirty="0" err="1"/>
              <a:t>istruzioni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dirigono</a:t>
            </a:r>
            <a:r>
              <a:rPr lang="en-US" sz="2400" dirty="0"/>
              <a:t> la </a:t>
            </a:r>
            <a:r>
              <a:rPr lang="en-US" sz="2400" dirty="0" err="1"/>
              <a:t>crescita</a:t>
            </a:r>
            <a:r>
              <a:rPr lang="en-US" sz="2400" dirty="0"/>
              <a:t> e la </a:t>
            </a:r>
            <a:r>
              <a:rPr lang="en-US" sz="2400" dirty="0" err="1"/>
              <a:t>divisione</a:t>
            </a:r>
            <a:r>
              <a:rPr lang="en-US" sz="2400" dirty="0"/>
              <a:t> </a:t>
            </a:r>
            <a:r>
              <a:rPr lang="en-US" sz="2400" dirty="0" err="1"/>
              <a:t>cellulare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 err="1"/>
              <a:t>Contiene</a:t>
            </a:r>
            <a:r>
              <a:rPr lang="en-US" sz="2400" dirty="0"/>
              <a:t> </a:t>
            </a:r>
            <a:r>
              <a:rPr lang="en-US" sz="2400" dirty="0" err="1"/>
              <a:t>tutte</a:t>
            </a:r>
            <a:r>
              <a:rPr lang="en-US" sz="2400" dirty="0"/>
              <a:t> le </a:t>
            </a:r>
            <a:r>
              <a:rPr lang="en-US" sz="2400" dirty="0" err="1"/>
              <a:t>informazioni</a:t>
            </a:r>
            <a:r>
              <a:rPr lang="en-US" sz="2400" dirty="0"/>
              <a:t> </a:t>
            </a:r>
            <a:r>
              <a:rPr lang="en-US" sz="2400" dirty="0" err="1"/>
              <a:t>necessarie</a:t>
            </a:r>
            <a:r>
              <a:rPr lang="en-US" sz="2400" dirty="0"/>
              <a:t> per per </a:t>
            </a:r>
            <a:r>
              <a:rPr lang="en-US" sz="2400" dirty="0" err="1"/>
              <a:t>costruire</a:t>
            </a:r>
            <a:r>
              <a:rPr lang="en-US" sz="2400" dirty="0"/>
              <a:t> le cellule </a:t>
            </a:r>
            <a:r>
              <a:rPr lang="en-US" sz="2400" dirty="0" err="1"/>
              <a:t>ed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tessuti</a:t>
            </a:r>
            <a:r>
              <a:rPr lang="en-US" sz="2400" dirty="0"/>
              <a:t> di un </a:t>
            </a:r>
            <a:r>
              <a:rPr lang="en-US" sz="2400" dirty="0" err="1"/>
              <a:t>organismo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1866 – </a:t>
            </a:r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esperimenti</a:t>
            </a:r>
            <a:r>
              <a:rPr lang="en-US" sz="2400" dirty="0"/>
              <a:t> di </a:t>
            </a:r>
            <a:r>
              <a:rPr lang="en-US" sz="2400" dirty="0" err="1"/>
              <a:t>incrocio</a:t>
            </a:r>
            <a:r>
              <a:rPr lang="en-US" sz="2400" dirty="0"/>
              <a:t> di Mendel </a:t>
            </a:r>
            <a:r>
              <a:rPr lang="en-US" sz="2400" dirty="0" err="1"/>
              <a:t>sulle</a:t>
            </a:r>
            <a:r>
              <a:rPr lang="en-US" sz="2400" dirty="0"/>
              <a:t> </a:t>
            </a:r>
            <a:r>
              <a:rPr lang="en-US" sz="2400" dirty="0" err="1"/>
              <a:t>piante</a:t>
            </a:r>
            <a:r>
              <a:rPr lang="en-US" sz="2400" dirty="0"/>
              <a:t> di </a:t>
            </a:r>
            <a:r>
              <a:rPr lang="en-US" sz="2400" dirty="0" err="1"/>
              <a:t>pisello</a:t>
            </a:r>
            <a:r>
              <a:rPr lang="en-US" sz="2400" dirty="0"/>
              <a:t> </a:t>
            </a:r>
            <a:r>
              <a:rPr lang="en-US" sz="2400" dirty="0" err="1"/>
              <a:t>hanno</a:t>
            </a:r>
            <a:r>
              <a:rPr lang="en-US" sz="2400" dirty="0"/>
              <a:t> </a:t>
            </a:r>
            <a:r>
              <a:rPr lang="en-US" sz="2400" dirty="0" err="1"/>
              <a:t>rivelato</a:t>
            </a:r>
            <a:r>
              <a:rPr lang="en-US" sz="2400" dirty="0"/>
              <a:t> per la prima </a:t>
            </a:r>
            <a:r>
              <a:rPr lang="en-US" sz="2400" dirty="0" err="1"/>
              <a:t>volta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determinanti</a:t>
            </a:r>
            <a:r>
              <a:rPr lang="en-US" sz="2400" dirty="0"/>
              <a:t> </a:t>
            </a:r>
            <a:r>
              <a:rPr lang="en-US" sz="2400" dirty="0" err="1"/>
              <a:t>genetici</a:t>
            </a:r>
            <a:r>
              <a:rPr lang="en-US" sz="2400" dirty="0"/>
              <a:t> (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geni</a:t>
            </a:r>
            <a:r>
              <a:rPr lang="en-US" sz="2400" dirty="0"/>
              <a:t>)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unità</a:t>
            </a:r>
            <a:r>
              <a:rPr lang="en-US" sz="2400" dirty="0"/>
              <a:t> discrete. </a:t>
            </a:r>
          </a:p>
          <a:p>
            <a:pPr algn="just"/>
            <a:r>
              <a:rPr lang="en-US" sz="2400" dirty="0"/>
              <a:t>1902 – 1920 – </a:t>
            </a:r>
            <a:r>
              <a:rPr lang="en-US" sz="2400" dirty="0" err="1"/>
              <a:t>dall’ipotesi</a:t>
            </a:r>
            <a:r>
              <a:rPr lang="en-US" sz="2400" dirty="0"/>
              <a:t> </a:t>
            </a:r>
            <a:r>
              <a:rPr lang="en-US" sz="2400" dirty="0" err="1"/>
              <a:t>fino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locazione</a:t>
            </a:r>
            <a:r>
              <a:rPr lang="en-US" sz="2400" dirty="0"/>
              <a:t> del DNA </a:t>
            </a:r>
            <a:r>
              <a:rPr lang="en-US" sz="2400" dirty="0" err="1"/>
              <a:t>nei</a:t>
            </a:r>
            <a:r>
              <a:rPr lang="en-US" sz="2400" dirty="0"/>
              <a:t> </a:t>
            </a:r>
            <a:r>
              <a:rPr lang="en-US" sz="2400" dirty="0" err="1"/>
              <a:t>cromosomi</a:t>
            </a:r>
            <a:r>
              <a:rPr lang="en-US" sz="2400" dirty="0"/>
              <a:t> (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nucleo</a:t>
            </a:r>
            <a:r>
              <a:rPr lang="en-US" sz="2400" dirty="0"/>
              <a:t>). </a:t>
            </a:r>
          </a:p>
          <a:p>
            <a:pPr algn="just"/>
            <a:r>
              <a:rPr lang="en-US" sz="2400" dirty="0"/>
              <a:t>Il DNA –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macromolecola</a:t>
            </a:r>
            <a:r>
              <a:rPr lang="en-US" sz="2400" dirty="0"/>
              <a:t> </a:t>
            </a:r>
            <a:r>
              <a:rPr lang="en-US" sz="2400" dirty="0" err="1"/>
              <a:t>polimerica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contiene</a:t>
            </a:r>
            <a:r>
              <a:rPr lang="en-US" sz="2400" dirty="0"/>
              <a:t> </a:t>
            </a: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sua</a:t>
            </a:r>
            <a:r>
              <a:rPr lang="en-US" sz="2400" dirty="0"/>
              <a:t> </a:t>
            </a:r>
            <a:r>
              <a:rPr lang="en-US" sz="2400" dirty="0" err="1"/>
              <a:t>struttura</a:t>
            </a:r>
            <a:r>
              <a:rPr lang="en-US" sz="2400" dirty="0"/>
              <a:t> </a:t>
            </a:r>
            <a:r>
              <a:rPr lang="en-US" sz="2400" dirty="0" err="1"/>
              <a:t>l’informazione</a:t>
            </a:r>
            <a:r>
              <a:rPr lang="en-US" sz="2400" dirty="0"/>
              <a:t> </a:t>
            </a:r>
            <a:r>
              <a:rPr lang="en-US" sz="2400" dirty="0" err="1"/>
              <a:t>ereditaria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determina</a:t>
            </a:r>
            <a:r>
              <a:rPr lang="en-US" sz="2400" dirty="0"/>
              <a:t> poi la </a:t>
            </a:r>
            <a:r>
              <a:rPr lang="en-US" sz="2400" dirty="0" err="1"/>
              <a:t>struttura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proteine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organismi</a:t>
            </a:r>
            <a:r>
              <a:rPr lang="en-US" sz="2400" dirty="0"/>
              <a:t> </a:t>
            </a:r>
            <a:r>
              <a:rPr lang="en-US" sz="2400" dirty="0" err="1"/>
              <a:t>viventi</a:t>
            </a:r>
            <a:r>
              <a:rPr lang="en-US" sz="2400" dirty="0"/>
              <a:t> </a:t>
            </a:r>
            <a:r>
              <a:rPr lang="en-US" sz="2400" dirty="0" err="1"/>
              <a:t>hanno</a:t>
            </a:r>
            <a:r>
              <a:rPr lang="en-US" sz="2400" dirty="0"/>
              <a:t> un </a:t>
            </a:r>
            <a:r>
              <a:rPr lang="en-US" sz="2400" dirty="0" err="1"/>
              <a:t>unico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codice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B441B-9CC3-A842-BDEC-C923D870F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8177" y="-214840"/>
            <a:ext cx="3127021" cy="1905528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9FF07F-8B3B-CD46-B5A4-1CA9341C5AB4}"/>
              </a:ext>
            </a:extLst>
          </p:cNvPr>
          <p:cNvSpPr/>
          <p:nvPr/>
        </p:nvSpPr>
        <p:spPr>
          <a:xfrm>
            <a:off x="838200" y="3080783"/>
            <a:ext cx="10515600" cy="1477328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4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Watson e Crick </a:t>
            </a:r>
            <a:r>
              <a:rPr lang="en-US" b="1" dirty="0" err="1">
                <a:solidFill>
                  <a:schemeClr val="bg1"/>
                </a:solidFill>
              </a:rPr>
              <a:t>hanno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dimostrato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all’interno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dei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geni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l’informazione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è</a:t>
            </a:r>
            <a:r>
              <a:rPr lang="en-US" b="1" dirty="0">
                <a:solidFill>
                  <a:schemeClr val="bg1"/>
                </a:solidFill>
              </a:rPr>
              <a:t> in </a:t>
            </a:r>
            <a:r>
              <a:rPr lang="en-US" b="1" dirty="0" err="1">
                <a:solidFill>
                  <a:schemeClr val="bg1"/>
                </a:solidFill>
              </a:rPr>
              <a:t>formato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digitale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  <a:sym typeface="Wingdings" pitchFamily="2" charset="2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Tutta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l’informazione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genetica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è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immagazzinata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in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formato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digitale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,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il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codice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genetico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è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un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codice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sym typeface="Wingdings" pitchFamily="2" charset="2"/>
              </a:rPr>
              <a:t>quaternario</a:t>
            </a:r>
            <a:endParaRPr lang="en-US" b="1" dirty="0">
              <a:solidFill>
                <a:schemeClr val="bg1"/>
              </a:solidFill>
              <a:sym typeface="Wingdings" pitchFamily="2" charset="2"/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212FFA-4538-1144-A546-8C8C3DBDE9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29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79"/>
    </mc:Choice>
    <mc:Fallback xmlns="">
      <p:transition spd="slow" advTm="201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3CC3-C6A8-F049-A1AB-AF778C727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1953 – dogma </a:t>
            </a:r>
            <a:r>
              <a:rPr lang="en-US" b="1" dirty="0" err="1">
                <a:solidFill>
                  <a:srgbClr val="FF0000"/>
                </a:solidFill>
              </a:rPr>
              <a:t>centrale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della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biologia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molecolare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D3D54F-B15D-7F4E-B0E0-FE1BD56BB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69762" y="1825625"/>
            <a:ext cx="5452476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0A040A-F6C5-B642-B134-DDB7003D6BDD}"/>
              </a:ext>
            </a:extLst>
          </p:cNvPr>
          <p:cNvSpPr txBox="1"/>
          <p:nvPr/>
        </p:nvSpPr>
        <p:spPr>
          <a:xfrm>
            <a:off x="383822" y="3488267"/>
            <a:ext cx="2475549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DNA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RNA 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proteina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D5A35F-216B-2346-BFE1-B765CA8A3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6"/>
    </mc:Choice>
    <mc:Fallback xmlns="">
      <p:transition spd="slow" advTm="25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8B2A6-BCB8-7942-9A64-859651D2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struttura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degli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acidi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nucleici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nucleotidi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92BF5-1885-7C49-B2F1-3D3A88DC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DNA – </a:t>
            </a:r>
            <a:r>
              <a:rPr lang="en-US" sz="2400" dirty="0" err="1"/>
              <a:t>molecola</a:t>
            </a:r>
            <a:r>
              <a:rPr lang="en-US" sz="2400" dirty="0"/>
              <a:t> </a:t>
            </a:r>
            <a:r>
              <a:rPr lang="en-US" sz="2400" dirty="0" err="1"/>
              <a:t>polimerica</a:t>
            </a:r>
            <a:r>
              <a:rPr lang="en-US" sz="2400" dirty="0"/>
              <a:t> </a:t>
            </a:r>
            <a:r>
              <a:rPr lang="en-US" sz="2400" dirty="0" err="1"/>
              <a:t>costituita</a:t>
            </a:r>
            <a:r>
              <a:rPr lang="en-US" sz="2400" dirty="0"/>
              <a:t> da </a:t>
            </a:r>
            <a:r>
              <a:rPr lang="en-US" sz="2400" dirty="0" err="1"/>
              <a:t>monomeri</a:t>
            </a:r>
            <a:r>
              <a:rPr lang="en-US" sz="2400" dirty="0"/>
              <a:t> – </a:t>
            </a:r>
            <a:r>
              <a:rPr lang="en-US" sz="2400" dirty="0" err="1"/>
              <a:t>nucleotidi</a:t>
            </a:r>
            <a:r>
              <a:rPr lang="en-US" sz="2400" dirty="0"/>
              <a:t> (“</a:t>
            </a:r>
            <a:r>
              <a:rPr lang="en-US" sz="2400" dirty="0" err="1"/>
              <a:t>mattoni</a:t>
            </a:r>
            <a:r>
              <a:rPr lang="en-US" sz="2400" dirty="0"/>
              <a:t>”).</a:t>
            </a:r>
          </a:p>
          <a:p>
            <a:pPr>
              <a:lnSpc>
                <a:spcPct val="130000"/>
              </a:lnSpc>
              <a:buClr>
                <a:schemeClr val="tx1"/>
              </a:buClr>
            </a:pPr>
            <a:r>
              <a:rPr lang="it-IT" altLang="it-IT" sz="2400" dirty="0">
                <a:latin typeface="Calibri" panose="020F0502020204030204" pitchFamily="34" charset="0"/>
              </a:rPr>
              <a:t>I nucleotidi sono costituiti da:</a:t>
            </a:r>
          </a:p>
          <a:p>
            <a:pPr lvl="1">
              <a:lnSpc>
                <a:spcPct val="130000"/>
              </a:lnSpc>
              <a:buClr>
                <a:schemeClr val="tx1"/>
              </a:buClr>
            </a:pPr>
            <a:r>
              <a:rPr lang="it-IT" altLang="it-IT" sz="2000" dirty="0">
                <a:latin typeface="Calibri" panose="020F0502020204030204" pitchFamily="34" charset="0"/>
              </a:rPr>
              <a:t>una base azotata;</a:t>
            </a:r>
          </a:p>
          <a:p>
            <a:pPr lvl="1">
              <a:lnSpc>
                <a:spcPct val="130000"/>
              </a:lnSpc>
              <a:buClr>
                <a:schemeClr val="tx1"/>
              </a:buClr>
            </a:pPr>
            <a:r>
              <a:rPr lang="it-IT" altLang="it-IT" sz="2000" dirty="0">
                <a:latin typeface="Calibri" panose="020F0502020204030204" pitchFamily="34" charset="0"/>
              </a:rPr>
              <a:t>uno zucchero;</a:t>
            </a:r>
          </a:p>
          <a:p>
            <a:pPr lvl="1">
              <a:lnSpc>
                <a:spcPct val="130000"/>
              </a:lnSpc>
              <a:buClr>
                <a:schemeClr val="tx1"/>
              </a:buClr>
            </a:pPr>
            <a:r>
              <a:rPr lang="it-IT" altLang="it-IT" sz="2000" dirty="0">
                <a:latin typeface="Calibri" panose="020F0502020204030204" pitchFamily="34" charset="0"/>
              </a:rPr>
              <a:t>un gruppo fosfato.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it-IT" altLang="it-IT" sz="2400" dirty="0"/>
              <a:t>Sia il DNA che l’RNA sono costituiti da </a:t>
            </a: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it-IT" altLang="it-IT" sz="2400" dirty="0"/>
              <a:t>   soli quattro nucleotidi diversi.</a:t>
            </a:r>
          </a:p>
        </p:txBody>
      </p:sp>
      <p:pic>
        <p:nvPicPr>
          <p:cNvPr id="4" name="Immagine 7" descr="Schermata 06-2457182 alle 15.40.57.png">
            <a:extLst>
              <a:ext uri="{FF2B5EF4-FFF2-40B4-BE49-F238E27FC236}">
                <a16:creationId xmlns:a16="http://schemas.microsoft.com/office/drawing/2014/main" id="{0237909E-A9E0-5E4D-8668-01EFCC837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2" y="2374900"/>
            <a:ext cx="5138738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A79A6-FBF6-7D4C-8049-612E06504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206417">
            <a:off x="10190682" y="5000027"/>
            <a:ext cx="1197347" cy="119734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51C71D-0559-814F-8884-32476C046A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8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35"/>
    </mc:Choice>
    <mc:Fallback xmlns="">
      <p:transition spd="slow" advTm="132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15B6-2D7C-9F42-8525-14E194B30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struttura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degli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acidi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nucleici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nucleotidi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8D6BB-C126-1148-ABB9-C639440C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/>
          </a:bodyPr>
          <a:lstStyle/>
          <a:p>
            <a:pPr eaLnBrk="0" hangingPunct="0">
              <a:lnSpc>
                <a:spcPct val="100000"/>
              </a:lnSpc>
              <a:buClr>
                <a:schemeClr val="tx1"/>
              </a:buClr>
              <a:defRPr/>
            </a:pPr>
            <a:r>
              <a:rPr lang="it-IT" sz="2400" kern="0" dirty="0"/>
              <a:t>Le basi azotate, che sono adenina, timina, citosina e guanina, sono simili a due a due e sono le:</a:t>
            </a:r>
          </a:p>
          <a:p>
            <a:pPr lvl="1" eaLnBrk="0" hangingPunct="0">
              <a:lnSpc>
                <a:spcPct val="100000"/>
              </a:lnSpc>
              <a:buClr>
                <a:schemeClr val="tx1"/>
              </a:buClr>
              <a:defRPr/>
            </a:pPr>
            <a:r>
              <a:rPr lang="it-IT" sz="2000" i="1" kern="0" dirty="0"/>
              <a:t>pirimidine</a:t>
            </a:r>
            <a:r>
              <a:rPr lang="it-IT" sz="2000" kern="0" dirty="0"/>
              <a:t>: hanno un solo anello (T e C);</a:t>
            </a:r>
          </a:p>
          <a:p>
            <a:pPr lvl="1" eaLnBrk="0" hangingPunct="0">
              <a:lnSpc>
                <a:spcPct val="100000"/>
              </a:lnSpc>
              <a:buClr>
                <a:schemeClr val="tx1"/>
              </a:buClr>
              <a:defRPr/>
            </a:pPr>
            <a:r>
              <a:rPr lang="it-IT" sz="2000" i="1" kern="0" dirty="0"/>
              <a:t>purine</a:t>
            </a:r>
            <a:r>
              <a:rPr lang="it-IT" sz="2000" kern="0" dirty="0"/>
              <a:t>: hanno due anelli (A e G).</a:t>
            </a:r>
          </a:p>
          <a:p>
            <a:pPr lvl="1" eaLnBrk="0" hangingPunct="0">
              <a:lnSpc>
                <a:spcPct val="10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 eaLnBrk="0" hangingPunct="0">
              <a:lnSpc>
                <a:spcPct val="100000"/>
              </a:lnSpc>
              <a:buClr>
                <a:schemeClr val="tx1"/>
              </a:buClr>
              <a:defRPr/>
            </a:pPr>
            <a:endParaRPr lang="it-IT" sz="2000" kern="0" dirty="0"/>
          </a:p>
          <a:p>
            <a:pPr lvl="1" eaLnBrk="0" hangingPunct="0">
              <a:lnSpc>
                <a:spcPct val="100000"/>
              </a:lnSpc>
              <a:buClr>
                <a:schemeClr val="tx1"/>
              </a:buClr>
              <a:defRPr/>
            </a:pPr>
            <a:endParaRPr lang="it-IT" sz="2000" kern="0" dirty="0"/>
          </a:p>
          <a:p>
            <a:pPr lvl="1" eaLnBrk="0" hangingPunct="0">
              <a:lnSpc>
                <a:spcPct val="100000"/>
              </a:lnSpc>
              <a:buClr>
                <a:schemeClr val="tx1"/>
              </a:buClr>
              <a:defRPr/>
            </a:pPr>
            <a:endParaRPr lang="it-IT" sz="2000" kern="0" dirty="0"/>
          </a:p>
          <a:p>
            <a:pPr>
              <a:lnSpc>
                <a:spcPct val="100000"/>
              </a:lnSpc>
            </a:pPr>
            <a:r>
              <a:rPr lang="it-IT" altLang="it-IT" sz="2400" dirty="0">
                <a:latin typeface="Calibri" panose="020F0502020204030204" pitchFamily="34" charset="0"/>
              </a:rPr>
              <a:t>Fu Erwin </a:t>
            </a:r>
            <a:r>
              <a:rPr lang="it-IT" altLang="it-IT" sz="2400" dirty="0" err="1">
                <a:latin typeface="Calibri" panose="020F0502020204030204" pitchFamily="34" charset="0"/>
              </a:rPr>
              <a:t>Chargaff</a:t>
            </a:r>
            <a:r>
              <a:rPr lang="it-IT" altLang="it-IT" sz="2400" dirty="0">
                <a:latin typeface="Calibri" panose="020F0502020204030204" pitchFamily="34" charset="0"/>
              </a:rPr>
              <a:t> che scoprì che in tutte le specie la quantità di timina è uguale alla quantità di adenina, e la quantità di citosina a quella di guanina.</a:t>
            </a:r>
          </a:p>
          <a:p>
            <a:pPr>
              <a:lnSpc>
                <a:spcPct val="100000"/>
              </a:lnSpc>
            </a:pPr>
            <a:r>
              <a:rPr lang="it-IT" altLang="it-IT" sz="2400" dirty="0">
                <a:latin typeface="Calibri" panose="020F0502020204030204" pitchFamily="34" charset="0"/>
              </a:rPr>
              <a:t>Timina è presente solo nel DNA, mentre l’uracile si trova solamente nell’RNA.</a:t>
            </a:r>
          </a:p>
          <a:p>
            <a:pPr>
              <a:lnSpc>
                <a:spcPct val="100000"/>
              </a:lnSpc>
            </a:pPr>
            <a:endParaRPr lang="it-IT" altLang="it-IT" sz="2400" dirty="0">
              <a:latin typeface="Calibri" panose="020F0502020204030204" pitchFamily="34" charset="0"/>
            </a:endParaRPr>
          </a:p>
          <a:p>
            <a:pPr eaLnBrk="0" hangingPunct="0">
              <a:lnSpc>
                <a:spcPct val="100000"/>
              </a:lnSpc>
              <a:buClr>
                <a:schemeClr val="tx1"/>
              </a:buClr>
              <a:defRPr/>
            </a:pPr>
            <a:endParaRPr lang="it-IT" sz="2400" kern="0" dirty="0"/>
          </a:p>
        </p:txBody>
      </p:sp>
      <p:pic>
        <p:nvPicPr>
          <p:cNvPr id="4" name="Immagine 7" descr="Schermata 06-2457182 alle 15.45.31.png">
            <a:extLst>
              <a:ext uri="{FF2B5EF4-FFF2-40B4-BE49-F238E27FC236}">
                <a16:creationId xmlns:a16="http://schemas.microsoft.com/office/drawing/2014/main" id="{AB686E8E-DF78-1947-9D19-86FDB096F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89" y="3435256"/>
            <a:ext cx="5940778" cy="140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AEA3367-9856-1344-83F3-18CD55E7F0F9}"/>
              </a:ext>
            </a:extLst>
          </p:cNvPr>
          <p:cNvGrpSpPr/>
          <p:nvPr/>
        </p:nvGrpSpPr>
        <p:grpSpPr>
          <a:xfrm>
            <a:off x="2538216" y="3612444"/>
            <a:ext cx="606256" cy="631572"/>
            <a:chOff x="2538216" y="3612444"/>
            <a:chExt cx="606256" cy="631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761A70-0191-434C-93B6-DC561CD54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38216" y="3612444"/>
              <a:ext cx="584945" cy="3903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6CEC00-3449-0049-A37F-CCBC5336318B}"/>
                </a:ext>
              </a:extLst>
            </p:cNvPr>
            <p:cNvSpPr txBox="1"/>
            <p:nvPr/>
          </p:nvSpPr>
          <p:spPr>
            <a:xfrm>
              <a:off x="2538216" y="3982406"/>
              <a:ext cx="6062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Uracile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A5EDEE-E402-C74F-AC3F-5735DEC393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3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214"/>
    </mc:Choice>
    <mc:Fallback xmlns="">
      <p:transition spd="slow" advTm="186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EA2E-9FC5-7840-A9A0-D2C835E9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struttura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PRIMARIA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degli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acidi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nucleici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D2E345-2BEE-CC4E-A31D-9FB33B87B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/>
              <a:t>I </a:t>
            </a:r>
            <a:r>
              <a:rPr lang="en-US" sz="2400" dirty="0" err="1"/>
              <a:t>fluidi</a:t>
            </a:r>
            <a:r>
              <a:rPr lang="en-US" sz="2400" dirty="0"/>
              <a:t> </a:t>
            </a:r>
            <a:r>
              <a:rPr lang="en-US" sz="2400" dirty="0" err="1"/>
              <a:t>cellulari</a:t>
            </a:r>
            <a:r>
              <a:rPr lang="en-US" sz="2400" dirty="0"/>
              <a:t> </a:t>
            </a:r>
            <a:r>
              <a:rPr lang="en-US" sz="2400" dirty="0" err="1"/>
              <a:t>ed</a:t>
            </a:r>
            <a:r>
              <a:rPr lang="en-US" sz="2400" dirty="0"/>
              <a:t> </a:t>
            </a:r>
            <a:r>
              <a:rPr lang="en-US" sz="2400" dirty="0" err="1"/>
              <a:t>extracellulari</a:t>
            </a:r>
            <a:r>
              <a:rPr lang="en-US" sz="2400" dirty="0"/>
              <a:t>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organismi</a:t>
            </a:r>
            <a:r>
              <a:rPr lang="en-US" sz="2400" dirty="0"/>
              <a:t> </a:t>
            </a:r>
            <a:r>
              <a:rPr lang="en-US" sz="2400" dirty="0" err="1"/>
              <a:t>contengono</a:t>
            </a:r>
            <a:r>
              <a:rPr lang="en-US" sz="2400" dirty="0"/>
              <a:t> </a:t>
            </a:r>
            <a:r>
              <a:rPr lang="en-US" sz="2400" dirty="0" err="1"/>
              <a:t>piccole</a:t>
            </a:r>
            <a:r>
              <a:rPr lang="en-US" sz="2400" dirty="0"/>
              <a:t> </a:t>
            </a:r>
            <a:r>
              <a:rPr lang="en-US" sz="2400" dirty="0" err="1"/>
              <a:t>concentrazioni</a:t>
            </a:r>
            <a:r>
              <a:rPr lang="en-US" sz="2400" dirty="0"/>
              <a:t> di NUCLEOSIDI – </a:t>
            </a:r>
            <a:r>
              <a:rPr lang="en-US" sz="2400" dirty="0" err="1"/>
              <a:t>combinazione</a:t>
            </a:r>
            <a:r>
              <a:rPr lang="en-US" sz="2400" dirty="0"/>
              <a:t> di </a:t>
            </a:r>
            <a:r>
              <a:rPr lang="en-US" sz="2400" dirty="0" err="1"/>
              <a:t>una</a:t>
            </a:r>
            <a:r>
              <a:rPr lang="en-US" sz="2400" dirty="0"/>
              <a:t> base e di </a:t>
            </a:r>
            <a:r>
              <a:rPr lang="en-US" sz="2400" dirty="0" err="1"/>
              <a:t>uno</a:t>
            </a:r>
            <a:r>
              <a:rPr lang="en-US" sz="2400" dirty="0"/>
              <a:t> </a:t>
            </a:r>
            <a:r>
              <a:rPr lang="en-US" sz="2400" dirty="0" err="1"/>
              <a:t>zucchero</a:t>
            </a:r>
            <a:r>
              <a:rPr lang="en-US" sz="2400" dirty="0"/>
              <a:t>, senza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gruppo</a:t>
            </a:r>
            <a:r>
              <a:rPr lang="en-US" sz="2400" dirty="0"/>
              <a:t> </a:t>
            </a:r>
            <a:r>
              <a:rPr lang="en-US" sz="2400" dirty="0" err="1"/>
              <a:t>fosfato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 err="1"/>
              <a:t>Nucleotidi</a:t>
            </a:r>
            <a:r>
              <a:rPr lang="en-US" sz="2400" dirty="0"/>
              <a:t> –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avere</a:t>
            </a:r>
            <a:r>
              <a:rPr lang="en-US" sz="2400" dirty="0"/>
              <a:t> 1, 2, o 3 gr. </a:t>
            </a:r>
            <a:r>
              <a:rPr lang="en-US" sz="2400" dirty="0" err="1"/>
              <a:t>fosfato</a:t>
            </a:r>
            <a:r>
              <a:rPr lang="en-US" sz="2400" dirty="0"/>
              <a:t> (mono-, di-, e tri-</a:t>
            </a:r>
            <a:r>
              <a:rPr lang="en-US" sz="2400" dirty="0" err="1"/>
              <a:t>fosfati</a:t>
            </a:r>
            <a:r>
              <a:rPr lang="en-US" sz="2400" dirty="0"/>
              <a:t>).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25592B-2160-614E-98AE-A363A1254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3568714"/>
            <a:ext cx="7326489" cy="3041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6EA0E0-4567-C244-8934-6DCA44433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85033">
            <a:off x="5391154" y="4563424"/>
            <a:ext cx="1009018" cy="7436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646CDC-BBA1-054D-A236-2B7E5F8E8DCC}"/>
              </a:ext>
            </a:extLst>
          </p:cNvPr>
          <p:cNvSpPr txBox="1"/>
          <p:nvPr/>
        </p:nvSpPr>
        <p:spPr>
          <a:xfrm>
            <a:off x="7913510" y="3467152"/>
            <a:ext cx="37930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Un </a:t>
            </a:r>
            <a:r>
              <a:rPr lang="en-US" dirty="0" err="1"/>
              <a:t>filamento</a:t>
            </a:r>
            <a:r>
              <a:rPr lang="en-US" dirty="0"/>
              <a:t> di ac. </a:t>
            </a:r>
            <a:r>
              <a:rPr lang="en-US" dirty="0" err="1"/>
              <a:t>nucleico</a:t>
            </a:r>
            <a:r>
              <a:rPr lang="en-US" dirty="0"/>
              <a:t> ha un </a:t>
            </a:r>
            <a:r>
              <a:rPr lang="en-US" dirty="0" err="1"/>
              <a:t>orientamento</a:t>
            </a:r>
            <a:r>
              <a:rPr lang="en-US" dirty="0"/>
              <a:t> </a:t>
            </a:r>
            <a:r>
              <a:rPr lang="en-US" dirty="0" err="1"/>
              <a:t>chimico</a:t>
            </a:r>
            <a:r>
              <a:rPr lang="en-US" dirty="0"/>
              <a:t> 5’</a:t>
            </a:r>
            <a:r>
              <a:rPr lang="en-US" dirty="0">
                <a:sym typeface="Wingdings" pitchFamily="2" charset="2"/>
              </a:rPr>
              <a:t>3’</a:t>
            </a:r>
            <a:r>
              <a:rPr lang="en-US" dirty="0"/>
              <a:t>:</a:t>
            </a:r>
          </a:p>
          <a:p>
            <a:pPr marL="742950" lvl="1" indent="-285750" algn="just">
              <a:buFontTx/>
              <a:buChar char="-"/>
            </a:pPr>
            <a:r>
              <a:rPr lang="en-US" sz="1600" i="1" dirty="0" err="1"/>
              <a:t>l’estremità</a:t>
            </a:r>
            <a:r>
              <a:rPr lang="en-US" sz="1600" dirty="0"/>
              <a:t> 5’ ha un gr. OH libero o un gr. </a:t>
            </a:r>
            <a:r>
              <a:rPr lang="en-US" sz="1600" dirty="0" err="1"/>
              <a:t>Fosfato</a:t>
            </a:r>
            <a:r>
              <a:rPr lang="en-US" sz="1600" dirty="0"/>
              <a:t> legato al C 5’ del </a:t>
            </a:r>
            <a:r>
              <a:rPr lang="en-US" sz="1600" dirty="0" err="1"/>
              <a:t>suo</a:t>
            </a:r>
            <a:r>
              <a:rPr lang="en-US" sz="1600" dirty="0"/>
              <a:t> </a:t>
            </a:r>
            <a:r>
              <a:rPr lang="en-US" sz="1600" dirty="0" err="1"/>
              <a:t>zucchero</a:t>
            </a:r>
            <a:r>
              <a:rPr lang="en-US" sz="1600" dirty="0"/>
              <a:t> </a:t>
            </a:r>
            <a:r>
              <a:rPr lang="en-US" sz="1600" dirty="0" err="1"/>
              <a:t>teminale</a:t>
            </a:r>
            <a:r>
              <a:rPr lang="en-US" sz="1600" dirty="0"/>
              <a:t>. </a:t>
            </a:r>
          </a:p>
          <a:p>
            <a:pPr marL="742950" lvl="1" indent="-285750" algn="just">
              <a:buFontTx/>
              <a:buChar char="-"/>
            </a:pPr>
            <a:r>
              <a:rPr lang="en-US" sz="1600" i="1" dirty="0" err="1"/>
              <a:t>l’estremità</a:t>
            </a:r>
            <a:r>
              <a:rPr lang="en-US" sz="1600" dirty="0"/>
              <a:t> 3’ </a:t>
            </a:r>
            <a:r>
              <a:rPr lang="en-US" sz="1600" dirty="0" err="1"/>
              <a:t>possiede</a:t>
            </a:r>
            <a:r>
              <a:rPr lang="en-US" sz="1600" dirty="0"/>
              <a:t> un gr. OH libero legato al C 3’ del </a:t>
            </a:r>
            <a:r>
              <a:rPr lang="en-US" sz="1600" dirty="0" err="1"/>
              <a:t>suo</a:t>
            </a:r>
            <a:r>
              <a:rPr lang="en-US" sz="1600" dirty="0"/>
              <a:t> </a:t>
            </a:r>
            <a:r>
              <a:rPr lang="en-US" sz="1600" dirty="0" err="1"/>
              <a:t>zucchero</a:t>
            </a:r>
            <a:r>
              <a:rPr lang="en-US" sz="1600" dirty="0"/>
              <a:t> </a:t>
            </a:r>
            <a:r>
              <a:rPr lang="en-US" sz="1600" dirty="0" err="1"/>
              <a:t>teminale</a:t>
            </a:r>
            <a:r>
              <a:rPr lang="en-US" sz="1600" dirty="0"/>
              <a:t>.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B2731-0566-DD49-A7F0-F0D27AB8E9B8}"/>
              </a:ext>
            </a:extLst>
          </p:cNvPr>
          <p:cNvSpPr txBox="1"/>
          <p:nvPr/>
        </p:nvSpPr>
        <p:spPr>
          <a:xfrm>
            <a:off x="7913510" y="5644659"/>
            <a:ext cx="3793068" cy="120032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76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</a:rPr>
              <a:t>La </a:t>
            </a:r>
            <a:r>
              <a:rPr lang="en-US" b="1" dirty="0" err="1">
                <a:solidFill>
                  <a:schemeClr val="bg1"/>
                </a:solidFill>
              </a:rPr>
              <a:t>sequenza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lineare</a:t>
            </a:r>
            <a:r>
              <a:rPr lang="en-US" b="1" dirty="0">
                <a:solidFill>
                  <a:schemeClr val="bg1"/>
                </a:solidFill>
              </a:rPr>
              <a:t> di </a:t>
            </a:r>
            <a:r>
              <a:rPr lang="en-US" b="1" dirty="0" err="1">
                <a:solidFill>
                  <a:schemeClr val="bg1"/>
                </a:solidFill>
              </a:rPr>
              <a:t>nucleotidi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legati</a:t>
            </a:r>
            <a:r>
              <a:rPr lang="en-US" b="1" dirty="0">
                <a:solidFill>
                  <a:schemeClr val="bg1"/>
                </a:solidFill>
              </a:rPr>
              <a:t> da </a:t>
            </a:r>
            <a:r>
              <a:rPr lang="en-US" b="1" dirty="0" err="1">
                <a:solidFill>
                  <a:schemeClr val="bg1"/>
                </a:solidFill>
              </a:rPr>
              <a:t>legami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fosfodiesterici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costituisce</a:t>
            </a:r>
            <a:r>
              <a:rPr lang="en-US" b="1" dirty="0">
                <a:solidFill>
                  <a:schemeClr val="bg1"/>
                </a:solidFill>
              </a:rPr>
              <a:t> la </a:t>
            </a:r>
            <a:r>
              <a:rPr lang="en-US" b="1" dirty="0" err="1">
                <a:solidFill>
                  <a:schemeClr val="bg1"/>
                </a:solidFill>
              </a:rPr>
              <a:t>struttura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primaria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degli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acidi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nucleici</a:t>
            </a:r>
            <a:r>
              <a:rPr lang="en-US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5BB24C-7128-7340-A53D-71CFE08AFB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63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73"/>
    </mc:Choice>
    <mc:Fallback xmlns="">
      <p:transition spd="slow" advTm="249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39DD8-5107-164E-A5B1-5FECBF70A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</a:rPr>
              <a:t>Il DNA ha una struttura a doppia elica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FC569-280B-524E-AEC5-D85A9A02A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11" y="1914879"/>
            <a:ext cx="5494867" cy="4789664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it-IT" altLang="it-IT" sz="2400" dirty="0">
                <a:latin typeface="Calibri" panose="020F0502020204030204" pitchFamily="34" charset="0"/>
              </a:rPr>
              <a:t>Nel 1953 Watson e Crick definirono la struttura del DNA.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</a:pPr>
            <a:r>
              <a:rPr lang="it-IT" altLang="it-IT" sz="2400" dirty="0">
                <a:latin typeface="Calibri" panose="020F0502020204030204" pitchFamily="34" charset="0"/>
              </a:rPr>
              <a:t>Due catene di nucleotidi sono avvolte l’una attorno all’altra a formare una </a:t>
            </a:r>
            <a:r>
              <a:rPr lang="it-IT" altLang="it-IT" sz="2400" b="1" dirty="0">
                <a:latin typeface="Calibri" panose="020F0502020204030204" pitchFamily="34" charset="0"/>
              </a:rPr>
              <a:t>doppia</a:t>
            </a:r>
            <a:r>
              <a:rPr lang="it-IT" altLang="it-IT" sz="2400" dirty="0">
                <a:latin typeface="Calibri" panose="020F0502020204030204" pitchFamily="34" charset="0"/>
              </a:rPr>
              <a:t> </a:t>
            </a:r>
            <a:r>
              <a:rPr lang="it-IT" altLang="it-IT" sz="2400" b="1" dirty="0">
                <a:latin typeface="Calibri" panose="020F0502020204030204" pitchFamily="34" charset="0"/>
              </a:rPr>
              <a:t>elica.</a:t>
            </a:r>
          </a:p>
          <a:p>
            <a:pPr algn="just">
              <a:lnSpc>
                <a:spcPct val="100000"/>
              </a:lnSpc>
              <a:buClr>
                <a:schemeClr val="tx1"/>
              </a:buClr>
            </a:pPr>
            <a:r>
              <a:rPr lang="it-IT" altLang="it-IT" sz="2400" dirty="0">
                <a:latin typeface="Calibri" panose="020F0502020204030204" pitchFamily="34" charset="0"/>
              </a:rPr>
              <a:t>Il loro modello prevedeva che le molecole di zucchero e i gruppi fosfato avessero una funzione di supporto, come i montanti di una scala, e che le basi azotate fossero i pioli.</a:t>
            </a:r>
          </a:p>
        </p:txBody>
      </p:sp>
      <p:pic>
        <p:nvPicPr>
          <p:cNvPr id="6" name="Immagine 8" descr="Schermata 06-2457182 alle 16.06.39.png">
            <a:extLst>
              <a:ext uri="{FF2B5EF4-FFF2-40B4-BE49-F238E27FC236}">
                <a16:creationId xmlns:a16="http://schemas.microsoft.com/office/drawing/2014/main" id="{A0092C3C-29D5-D446-BA6E-B010C1B7E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78" y="2019124"/>
            <a:ext cx="5711678" cy="42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E0F1375-AB6D-2644-8DA7-B0612AF0333F}"/>
              </a:ext>
            </a:extLst>
          </p:cNvPr>
          <p:cNvSpPr/>
          <p:nvPr/>
        </p:nvSpPr>
        <p:spPr>
          <a:xfrm>
            <a:off x="9829801" y="4673599"/>
            <a:ext cx="434622" cy="660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C077BB-584B-724F-8215-D326215EE43C}"/>
              </a:ext>
            </a:extLst>
          </p:cNvPr>
          <p:cNvSpPr/>
          <p:nvPr/>
        </p:nvSpPr>
        <p:spPr>
          <a:xfrm>
            <a:off x="9620957" y="4013199"/>
            <a:ext cx="434622" cy="660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1EBF4D3-3BD6-4943-9E37-0841AF1A8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99"/>
    </mc:Choice>
    <mc:Fallback xmlns="">
      <p:transition spd="slow" advTm="171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4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2.3|1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1130</Words>
  <Application>Microsoft Macintosh PowerPoint</Application>
  <PresentationFormat>Widescreen</PresentationFormat>
  <Paragraphs>133</Paragraphs>
  <Slides>14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Wingdings</vt:lpstr>
      <vt:lpstr>Office Theme</vt:lpstr>
      <vt:lpstr>Genetica cellulare</vt:lpstr>
      <vt:lpstr>Genetica cellulare</vt:lpstr>
      <vt:lpstr>Genetica </vt:lpstr>
      <vt:lpstr>DNA</vt:lpstr>
      <vt:lpstr>1953 – dogma centrale della biologia molecolare</vt:lpstr>
      <vt:lpstr>La struttura degli acidi nucleici – nucleotidi </vt:lpstr>
      <vt:lpstr>La struttura degli acidi nucleici – nucleotidi </vt:lpstr>
      <vt:lpstr>La struttura PRIMARIA degli acidi nucleici</vt:lpstr>
      <vt:lpstr>Il DNA ha una struttura a doppia elica</vt:lpstr>
      <vt:lpstr>Il DNA ha una struttura a doppia elica</vt:lpstr>
      <vt:lpstr>Il DNA ha una struttura a doppia elica</vt:lpstr>
      <vt:lpstr>Proprietà termiche del DNA – denaturazione</vt:lpstr>
      <vt:lpstr>Organizzazione del DNA cellulare in cromosomi</vt:lpstr>
      <vt:lpstr>Cromosomi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Genetica cellulare</dc:title>
  <dc:creator>suzana.aulic@icgeb.org</dc:creator>
  <cp:lastModifiedBy>suzana.aulic@icgeb.org</cp:lastModifiedBy>
  <cp:revision>9</cp:revision>
  <dcterms:created xsi:type="dcterms:W3CDTF">2020-03-11T09:32:26Z</dcterms:created>
  <dcterms:modified xsi:type="dcterms:W3CDTF">2020-03-12T09:50:46Z</dcterms:modified>
</cp:coreProperties>
</file>