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7" r:id="rId3"/>
  </p:sldMasterIdLst>
  <p:notesMasterIdLst>
    <p:notesMasterId r:id="rId64"/>
  </p:notesMasterIdLst>
  <p:sldIdLst>
    <p:sldId id="904" r:id="rId4"/>
    <p:sldId id="981" r:id="rId5"/>
    <p:sldId id="1012" r:id="rId6"/>
    <p:sldId id="906" r:id="rId7"/>
    <p:sldId id="1017" r:id="rId8"/>
    <p:sldId id="1018" r:id="rId9"/>
    <p:sldId id="1019" r:id="rId10"/>
    <p:sldId id="1020" r:id="rId11"/>
    <p:sldId id="1021" r:id="rId12"/>
    <p:sldId id="1022" r:id="rId13"/>
    <p:sldId id="1023" r:id="rId14"/>
    <p:sldId id="1024" r:id="rId15"/>
    <p:sldId id="1026" r:id="rId16"/>
    <p:sldId id="1027" r:id="rId17"/>
    <p:sldId id="985" r:id="rId18"/>
    <p:sldId id="986" r:id="rId19"/>
    <p:sldId id="977" r:id="rId20"/>
    <p:sldId id="988" r:id="rId21"/>
    <p:sldId id="980" r:id="rId22"/>
    <p:sldId id="989" r:id="rId23"/>
    <p:sldId id="920" r:id="rId24"/>
    <p:sldId id="917" r:id="rId25"/>
    <p:sldId id="991" r:id="rId26"/>
    <p:sldId id="992" r:id="rId27"/>
    <p:sldId id="993" r:id="rId28"/>
    <p:sldId id="994" r:id="rId29"/>
    <p:sldId id="947" r:id="rId30"/>
    <p:sldId id="922" r:id="rId31"/>
    <p:sldId id="997" r:id="rId32"/>
    <p:sldId id="1000" r:id="rId33"/>
    <p:sldId id="944" r:id="rId34"/>
    <p:sldId id="1015" r:id="rId35"/>
    <p:sldId id="926" r:id="rId36"/>
    <p:sldId id="927" r:id="rId37"/>
    <p:sldId id="1009" r:id="rId38"/>
    <p:sldId id="1008" r:id="rId39"/>
    <p:sldId id="969" r:id="rId40"/>
    <p:sldId id="1029" r:id="rId41"/>
    <p:sldId id="1030" r:id="rId42"/>
    <p:sldId id="1031" r:id="rId43"/>
    <p:sldId id="925" r:id="rId44"/>
    <p:sldId id="928" r:id="rId45"/>
    <p:sldId id="949" r:id="rId46"/>
    <p:sldId id="967" r:id="rId47"/>
    <p:sldId id="929" r:id="rId48"/>
    <p:sldId id="950" r:id="rId49"/>
    <p:sldId id="1014" r:id="rId50"/>
    <p:sldId id="952" r:id="rId51"/>
    <p:sldId id="957" r:id="rId52"/>
    <p:sldId id="966" r:id="rId53"/>
    <p:sldId id="1010" r:id="rId54"/>
    <p:sldId id="959" r:id="rId55"/>
    <p:sldId id="963" r:id="rId56"/>
    <p:sldId id="960" r:id="rId57"/>
    <p:sldId id="961" r:id="rId58"/>
    <p:sldId id="962" r:id="rId59"/>
    <p:sldId id="934" r:id="rId60"/>
    <p:sldId id="939" r:id="rId61"/>
    <p:sldId id="940" r:id="rId62"/>
    <p:sldId id="945" r:id="rId63"/>
  </p:sldIdLst>
  <p:sldSz cx="9144000" cy="6858000" type="screen4x3"/>
  <p:notesSz cx="6797675" cy="9926638"/>
  <p:defaultTextStyle>
    <a:defPPr>
      <a:defRPr lang="it-IT"/>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DCEFF0"/>
    <a:srgbClr val="FA600A"/>
    <a:srgbClr val="FFFF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581" autoAdjust="0"/>
  </p:normalViewPr>
  <p:slideViewPr>
    <p:cSldViewPr>
      <p:cViewPr varScale="1">
        <p:scale>
          <a:sx n="56" d="100"/>
          <a:sy n="56" d="100"/>
        </p:scale>
        <p:origin x="1577" y="1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9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oleObject" Target="file:///\\federfile\Direzioni\__Direzione%20STUDI$\Bozze\CIS_2012-2014_tavole%20Vittori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ederfile\Direzioni\__Direzione%20STUDI$\Bozze\CIS_2012-2014_tavole%20Vittoria.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federfile\Direzioni\__Direzione%20STUDI$\Bozze\CIS_2012-2014_tavole%20Vittoria.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oleObject" Target="file:///\\federfile\Direzioni\__Direzione%20STUDI$\Bozze\PRODUZIONE%20SCI%20%25_2014.xls"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1" Type="http://schemas.openxmlformats.org/officeDocument/2006/relationships/oleObject" Target="file:///\\federfile\Direzioni\__Direzione%20STUDI$\Centro%20Studi\Analisi\nostre\Rapporti%20e%20Studi%20settoriali%20chimici\Industria%20chimica%20in%20cifre\2017\file%20di%20lavoro\8-6%20REFIT%20CEFIC.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FF0000"/>
            </a:solidFill>
            <a:ln w="25400" cmpd="sng">
              <a:solidFill>
                <a:sysClr val="windowText" lastClr="000000"/>
              </a:solidFill>
            </a:ln>
          </c:spPr>
          <c:dPt>
            <c:idx val="1"/>
            <c:bubble3D val="0"/>
            <c:spPr>
              <a:solidFill>
                <a:sysClr val="window" lastClr="FFFFFF"/>
              </a:solidFill>
              <a:ln w="25400" cmpd="sng">
                <a:solidFill>
                  <a:sysClr val="windowText" lastClr="000000"/>
                </a:solidFill>
              </a:ln>
            </c:spPr>
            <c:extLst>
              <c:ext xmlns:c16="http://schemas.microsoft.com/office/drawing/2014/chart" uri="{C3380CC4-5D6E-409C-BE32-E72D297353CC}">
                <c16:uniqueId val="{00000001-B301-4029-9D42-42B688C22AC1}"/>
              </c:ext>
            </c:extLst>
          </c:dPt>
          <c:val>
            <c:numRef>
              <c:f>'num % imprese con R&amp;S in house'!$V$21:$V$22</c:f>
              <c:numCache>
                <c:formatCode>0.0</c:formatCode>
                <c:ptCount val="2"/>
                <c:pt idx="0">
                  <c:v>17.810880829015545</c:v>
                </c:pt>
                <c:pt idx="1">
                  <c:v>42.134484885872922</c:v>
                </c:pt>
              </c:numCache>
            </c:numRef>
          </c:val>
          <c:extLst>
            <c:ext xmlns:c16="http://schemas.microsoft.com/office/drawing/2014/chart" uri="{C3380CC4-5D6E-409C-BE32-E72D297353CC}">
              <c16:uniqueId val="{00000002-B301-4029-9D42-42B688C22AC1}"/>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ysClr val="window" lastClr="FFFFFF"/>
            </a:solidFill>
            <a:ln w="25400" cmpd="sng">
              <a:solidFill>
                <a:sysClr val="windowText" lastClr="000000"/>
              </a:solidFill>
            </a:ln>
          </c:spPr>
          <c:dPt>
            <c:idx val="1"/>
            <c:bubble3D val="0"/>
            <c:spPr>
              <a:solidFill>
                <a:srgbClr val="92D050"/>
              </a:solidFill>
              <a:ln w="25400" cmpd="sng">
                <a:solidFill>
                  <a:sysClr val="windowText" lastClr="000000"/>
                </a:solidFill>
              </a:ln>
            </c:spPr>
            <c:extLst>
              <c:ext xmlns:c16="http://schemas.microsoft.com/office/drawing/2014/chart" uri="{C3380CC4-5D6E-409C-BE32-E72D297353CC}">
                <c16:uniqueId val="{00000001-7B5D-47F1-8053-39F06F14FA4C}"/>
              </c:ext>
            </c:extLst>
          </c:dPt>
          <c:val>
            <c:numRef>
              <c:f>'num % imprese con R&amp;S in house'!$V$21:$V$22</c:f>
              <c:numCache>
                <c:formatCode>0.0</c:formatCode>
                <c:ptCount val="2"/>
                <c:pt idx="0">
                  <c:v>17.810880829015545</c:v>
                </c:pt>
                <c:pt idx="1">
                  <c:v>42.134484885872922</c:v>
                </c:pt>
              </c:numCache>
            </c:numRef>
          </c:val>
          <c:extLst>
            <c:ext xmlns:c16="http://schemas.microsoft.com/office/drawing/2014/chart" uri="{C3380CC4-5D6E-409C-BE32-E72D297353CC}">
              <c16:uniqueId val="{00000002-7B5D-47F1-8053-39F06F14FA4C}"/>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7696452537932678E-2"/>
          <c:y val="2.6829268292682926E-2"/>
          <c:w val="0.9046070949241346"/>
          <c:h val="0.96341463414634143"/>
        </c:manualLayout>
      </c:layout>
      <c:barChart>
        <c:barDir val="bar"/>
        <c:grouping val="clustered"/>
        <c:varyColors val="0"/>
        <c:ser>
          <c:idx val="0"/>
          <c:order val="0"/>
          <c:spPr>
            <a:solidFill>
              <a:srgbClr val="002060"/>
            </a:solidFill>
          </c:spPr>
          <c:invertIfNegative val="0"/>
          <c:dPt>
            <c:idx val="2"/>
            <c:invertIfNegative val="0"/>
            <c:bubble3D val="0"/>
            <c:spPr>
              <a:solidFill>
                <a:srgbClr val="0070C0"/>
              </a:solidFill>
            </c:spPr>
            <c:extLst>
              <c:ext xmlns:c16="http://schemas.microsoft.com/office/drawing/2014/chart" uri="{C3380CC4-5D6E-409C-BE32-E72D297353CC}">
                <c16:uniqueId val="{00000001-1E69-43F4-8FAD-42B0DEA203B6}"/>
              </c:ext>
            </c:extLst>
          </c:dPt>
          <c:dPt>
            <c:idx val="12"/>
            <c:invertIfNegative val="0"/>
            <c:bubble3D val="0"/>
            <c:spPr>
              <a:solidFill>
                <a:srgbClr val="C00000"/>
              </a:solidFill>
            </c:spPr>
            <c:extLst>
              <c:ext xmlns:c16="http://schemas.microsoft.com/office/drawing/2014/chart" uri="{C3380CC4-5D6E-409C-BE32-E72D297353CC}">
                <c16:uniqueId val="{00000003-1E69-43F4-8FAD-42B0DEA203B6}"/>
              </c:ext>
            </c:extLst>
          </c:dPt>
          <c:dLbls>
            <c:dLbl>
              <c:idx val="2"/>
              <c:layout/>
              <c:tx>
                <c:rich>
                  <a:bodyPr/>
                  <a:lstStyle/>
                  <a:p>
                    <a:r>
                      <a:rPr lang="en-US" dirty="0">
                        <a:solidFill>
                          <a:srgbClr val="0070C0"/>
                        </a:solidFill>
                      </a:rPr>
                      <a:t>123,6</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E69-43F4-8FAD-42B0DEA203B6}"/>
                </c:ext>
              </c:extLst>
            </c:dLbl>
            <c:dLbl>
              <c:idx val="12"/>
              <c:spPr/>
              <c:txPr>
                <a:bodyPr/>
                <a:lstStyle/>
                <a:p>
                  <a:pPr>
                    <a:defRPr sz="1600" b="1">
                      <a:solidFill>
                        <a:srgbClr val="C00000"/>
                      </a:solidFill>
                      <a:latin typeface="Arial Narrow" panose="020B060602020203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1E69-43F4-8FAD-42B0DEA203B6}"/>
                </c:ext>
              </c:extLst>
            </c:dLbl>
            <c:spPr>
              <a:noFill/>
              <a:ln>
                <a:noFill/>
              </a:ln>
              <a:effectLst/>
            </c:spPr>
            <c:txPr>
              <a:bodyPr/>
              <a:lstStyle/>
              <a:p>
                <a:pPr>
                  <a:defRPr sz="1600" b="1">
                    <a:solidFill>
                      <a:srgbClr val="002060"/>
                    </a:solidFill>
                    <a:latin typeface="Arial Narrow" panose="020B0606020202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Foglio1!$B$1:$B$24</c:f>
              <c:numCache>
                <c:formatCode>0.0</c:formatCode>
                <c:ptCount val="24"/>
                <c:pt idx="0">
                  <c:v>133.6</c:v>
                </c:pt>
                <c:pt idx="1">
                  <c:v>125.4</c:v>
                </c:pt>
                <c:pt idx="2">
                  <c:v>123.6</c:v>
                </c:pt>
                <c:pt idx="3">
                  <c:v>118.4</c:v>
                </c:pt>
                <c:pt idx="4">
                  <c:v>115</c:v>
                </c:pt>
                <c:pt idx="5">
                  <c:v>111.2</c:v>
                </c:pt>
                <c:pt idx="6">
                  <c:v>108.3</c:v>
                </c:pt>
                <c:pt idx="7">
                  <c:v>104.2</c:v>
                </c:pt>
                <c:pt idx="8">
                  <c:v>103.7</c:v>
                </c:pt>
                <c:pt idx="9">
                  <c:v>102.6</c:v>
                </c:pt>
                <c:pt idx="10">
                  <c:v>102.3</c:v>
                </c:pt>
                <c:pt idx="11">
                  <c:v>101.7</c:v>
                </c:pt>
                <c:pt idx="12">
                  <c:v>100</c:v>
                </c:pt>
                <c:pt idx="13">
                  <c:v>97.9</c:v>
                </c:pt>
                <c:pt idx="14">
                  <c:v>96.6</c:v>
                </c:pt>
                <c:pt idx="15">
                  <c:v>93.7</c:v>
                </c:pt>
                <c:pt idx="16">
                  <c:v>90.5</c:v>
                </c:pt>
                <c:pt idx="17">
                  <c:v>88.7</c:v>
                </c:pt>
                <c:pt idx="18">
                  <c:v>85</c:v>
                </c:pt>
                <c:pt idx="19">
                  <c:v>83.2</c:v>
                </c:pt>
                <c:pt idx="20">
                  <c:v>81.900000000000006</c:v>
                </c:pt>
                <c:pt idx="21">
                  <c:v>63</c:v>
                </c:pt>
                <c:pt idx="22">
                  <c:v>58.6</c:v>
                </c:pt>
                <c:pt idx="23">
                  <c:v>53.7</c:v>
                </c:pt>
              </c:numCache>
            </c:numRef>
          </c:val>
          <c:extLst>
            <c:ext xmlns:c16="http://schemas.microsoft.com/office/drawing/2014/chart" uri="{C3380CC4-5D6E-409C-BE32-E72D297353CC}">
              <c16:uniqueId val="{00000004-1E69-43F4-8FAD-42B0DEA203B6}"/>
            </c:ext>
          </c:extLst>
        </c:ser>
        <c:dLbls>
          <c:dLblPos val="outEnd"/>
          <c:showLegendKey val="0"/>
          <c:showVal val="1"/>
          <c:showCatName val="0"/>
          <c:showSerName val="0"/>
          <c:showPercent val="0"/>
          <c:showBubbleSize val="0"/>
        </c:dLbls>
        <c:gapWidth val="150"/>
        <c:axId val="129674624"/>
        <c:axId val="129680512"/>
      </c:barChart>
      <c:catAx>
        <c:axId val="129674624"/>
        <c:scaling>
          <c:orientation val="maxMin"/>
        </c:scaling>
        <c:delete val="0"/>
        <c:axPos val="l"/>
        <c:majorTickMark val="out"/>
        <c:minorTickMark val="none"/>
        <c:tickLblPos val="none"/>
        <c:spPr>
          <a:ln>
            <a:solidFill>
              <a:srgbClr val="002060"/>
            </a:solidFill>
          </a:ln>
        </c:spPr>
        <c:crossAx val="129680512"/>
        <c:crosses val="autoZero"/>
        <c:auto val="1"/>
        <c:lblAlgn val="ctr"/>
        <c:lblOffset val="100"/>
        <c:noMultiLvlLbl val="0"/>
      </c:catAx>
      <c:valAx>
        <c:axId val="129680512"/>
        <c:scaling>
          <c:orientation val="minMax"/>
        </c:scaling>
        <c:delete val="1"/>
        <c:axPos val="t"/>
        <c:numFmt formatCode="0.0" sourceLinked="1"/>
        <c:majorTickMark val="out"/>
        <c:minorTickMark val="none"/>
        <c:tickLblPos val="nextTo"/>
        <c:crossAx val="129674624"/>
        <c:crosses val="autoZero"/>
        <c:crossBetween val="between"/>
      </c:valAx>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a:solidFill>
                <a:srgbClr val="002060"/>
              </a:solidFill>
            </a:ln>
          </c:spPr>
          <c:explosion val="10"/>
          <c:dPt>
            <c:idx val="0"/>
            <c:bubble3D val="0"/>
            <c:spPr>
              <a:solidFill>
                <a:srgbClr val="002060"/>
              </a:solidFill>
              <a:ln>
                <a:solidFill>
                  <a:srgbClr val="002060"/>
                </a:solidFill>
              </a:ln>
            </c:spPr>
            <c:extLst>
              <c:ext xmlns:c16="http://schemas.microsoft.com/office/drawing/2014/chart" uri="{C3380CC4-5D6E-409C-BE32-E72D297353CC}">
                <c16:uniqueId val="{00000001-8D98-4C48-857A-B7A933F21CB6}"/>
              </c:ext>
            </c:extLst>
          </c:dPt>
          <c:dPt>
            <c:idx val="1"/>
            <c:bubble3D val="0"/>
            <c:spPr>
              <a:noFill/>
              <a:ln>
                <a:solidFill>
                  <a:srgbClr val="002060"/>
                </a:solidFill>
              </a:ln>
            </c:spPr>
            <c:extLst>
              <c:ext xmlns:c16="http://schemas.microsoft.com/office/drawing/2014/chart" uri="{C3380CC4-5D6E-409C-BE32-E72D297353CC}">
                <c16:uniqueId val="{00000003-8D98-4C48-857A-B7A933F21CB6}"/>
              </c:ext>
            </c:extLst>
          </c:dPt>
          <c:val>
            <c:numRef>
              <c:f>'con intermedi farma'!$J$31:$J$32</c:f>
              <c:numCache>
                <c:formatCode>0</c:formatCode>
                <c:ptCount val="2"/>
                <c:pt idx="0">
                  <c:v>57.024640922744098</c:v>
                </c:pt>
                <c:pt idx="1">
                  <c:v>42.975359077255902</c:v>
                </c:pt>
              </c:numCache>
            </c:numRef>
          </c:val>
          <c:extLst>
            <c:ext xmlns:c16="http://schemas.microsoft.com/office/drawing/2014/chart" uri="{C3380CC4-5D6E-409C-BE32-E72D297353CC}">
              <c16:uniqueId val="{00000004-8D98-4C48-857A-B7A933F21CB6}"/>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a:solidFill>
                <a:srgbClr val="002060"/>
              </a:solidFill>
            </a:ln>
          </c:spPr>
          <c:explosion val="10"/>
          <c:dPt>
            <c:idx val="0"/>
            <c:bubble3D val="0"/>
            <c:spPr>
              <a:solidFill>
                <a:srgbClr val="002060"/>
              </a:solidFill>
              <a:ln>
                <a:solidFill>
                  <a:srgbClr val="002060"/>
                </a:solidFill>
              </a:ln>
            </c:spPr>
            <c:extLst>
              <c:ext xmlns:c16="http://schemas.microsoft.com/office/drawing/2014/chart" uri="{C3380CC4-5D6E-409C-BE32-E72D297353CC}">
                <c16:uniqueId val="{00000001-E64A-445D-99BD-4BE0B117D567}"/>
              </c:ext>
            </c:extLst>
          </c:dPt>
          <c:dPt>
            <c:idx val="1"/>
            <c:bubble3D val="0"/>
            <c:spPr>
              <a:noFill/>
              <a:ln>
                <a:solidFill>
                  <a:srgbClr val="002060"/>
                </a:solidFill>
              </a:ln>
            </c:spPr>
            <c:extLst>
              <c:ext xmlns:c16="http://schemas.microsoft.com/office/drawing/2014/chart" uri="{C3380CC4-5D6E-409C-BE32-E72D297353CC}">
                <c16:uniqueId val="{00000003-E64A-445D-99BD-4BE0B117D567}"/>
              </c:ext>
            </c:extLst>
          </c:dPt>
          <c:val>
            <c:numRef>
              <c:f>'chimica con intermedi farma'!$K$31:$K$32</c:f>
              <c:numCache>
                <c:formatCode>0</c:formatCode>
                <c:ptCount val="2"/>
                <c:pt idx="0">
                  <c:v>45.14691952769671</c:v>
                </c:pt>
                <c:pt idx="1">
                  <c:v>54.85308047230329</c:v>
                </c:pt>
              </c:numCache>
            </c:numRef>
          </c:val>
          <c:extLst>
            <c:ext xmlns:c16="http://schemas.microsoft.com/office/drawing/2014/chart" uri="{C3380CC4-5D6E-409C-BE32-E72D297353CC}">
              <c16:uniqueId val="{00000004-E64A-445D-99BD-4BE0B117D567}"/>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1824830814598923E-2"/>
          <c:y val="0.11379397242885543"/>
          <c:w val="0.95635033837080219"/>
          <c:h val="0.83405045687458579"/>
        </c:manualLayout>
      </c:layout>
      <c:barChart>
        <c:barDir val="col"/>
        <c:grouping val="clustered"/>
        <c:varyColors val="0"/>
        <c:ser>
          <c:idx val="0"/>
          <c:order val="0"/>
          <c:spPr>
            <a:solidFill>
              <a:srgbClr val="0070C0"/>
            </a:solidFill>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7B4F-400B-97ED-75536560BB51}"/>
                </c:ext>
              </c:extLst>
            </c:dLbl>
            <c:dLbl>
              <c:idx val="3"/>
              <c:delete val="1"/>
              <c:extLst>
                <c:ext xmlns:c15="http://schemas.microsoft.com/office/drawing/2012/chart" uri="{CE6537A1-D6FC-4f65-9D91-7224C49458BB}"/>
                <c:ext xmlns:c16="http://schemas.microsoft.com/office/drawing/2014/chart" uri="{C3380CC4-5D6E-409C-BE32-E72D297353CC}">
                  <c16:uniqueId val="{00000001-7B4F-400B-97ED-75536560BB51}"/>
                </c:ext>
              </c:extLst>
            </c:dLbl>
            <c:dLbl>
              <c:idx val="5"/>
              <c:delete val="1"/>
              <c:extLst>
                <c:ext xmlns:c15="http://schemas.microsoft.com/office/drawing/2012/chart" uri="{CE6537A1-D6FC-4f65-9D91-7224C49458BB}"/>
                <c:ext xmlns:c16="http://schemas.microsoft.com/office/drawing/2014/chart" uri="{C3380CC4-5D6E-409C-BE32-E72D297353CC}">
                  <c16:uniqueId val="{00000002-7B4F-400B-97ED-75536560BB51}"/>
                </c:ext>
              </c:extLst>
            </c:dLbl>
            <c:dLbl>
              <c:idx val="7"/>
              <c:delete val="1"/>
              <c:extLst>
                <c:ext xmlns:c15="http://schemas.microsoft.com/office/drawing/2012/chart" uri="{CE6537A1-D6FC-4f65-9D91-7224C49458BB}"/>
                <c:ext xmlns:c16="http://schemas.microsoft.com/office/drawing/2014/chart" uri="{C3380CC4-5D6E-409C-BE32-E72D297353CC}">
                  <c16:uniqueId val="{00000003-7B4F-400B-97ED-75536560BB51}"/>
                </c:ext>
              </c:extLst>
            </c:dLbl>
            <c:dLbl>
              <c:idx val="9"/>
              <c:delete val="1"/>
              <c:extLst>
                <c:ext xmlns:c15="http://schemas.microsoft.com/office/drawing/2012/chart" uri="{CE6537A1-D6FC-4f65-9D91-7224C49458BB}"/>
                <c:ext xmlns:c16="http://schemas.microsoft.com/office/drawing/2014/chart" uri="{C3380CC4-5D6E-409C-BE32-E72D297353CC}">
                  <c16:uniqueId val="{00000004-7B4F-400B-97ED-75536560BB51}"/>
                </c:ext>
              </c:extLst>
            </c:dLbl>
            <c:spPr>
              <a:noFill/>
              <a:ln>
                <a:noFill/>
              </a:ln>
              <a:effectLst/>
            </c:spPr>
            <c:txPr>
              <a:bodyPr/>
              <a:lstStyle/>
              <a:p>
                <a:pPr>
                  <a:defRPr sz="2000" b="1">
                    <a:solidFill>
                      <a:srgbClr val="002060"/>
                    </a:solidFill>
                    <a:latin typeface="Arial Narrow" panose="020B0606020202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Foglio1!$B$3:$B$13</c:f>
              <c:numCache>
                <c:formatCode>General</c:formatCode>
                <c:ptCount val="11"/>
                <c:pt idx="0" formatCode="#,##0">
                  <c:v>1006</c:v>
                </c:pt>
                <c:pt idx="1">
                  <c:v>938</c:v>
                </c:pt>
                <c:pt idx="2">
                  <c:v>203</c:v>
                </c:pt>
                <c:pt idx="3">
                  <c:v>526</c:v>
                </c:pt>
                <c:pt idx="4">
                  <c:v>534</c:v>
                </c:pt>
                <c:pt idx="5" formatCode="#,##0">
                  <c:v>1078</c:v>
                </c:pt>
                <c:pt idx="6" formatCode="#,##0">
                  <c:v>1945</c:v>
                </c:pt>
                <c:pt idx="7" formatCode="#,##0">
                  <c:v>2503</c:v>
                </c:pt>
                <c:pt idx="8" formatCode="#,##0">
                  <c:v>2738</c:v>
                </c:pt>
                <c:pt idx="9" formatCode="#,##0">
                  <c:v>3171</c:v>
                </c:pt>
                <c:pt idx="10" formatCode="#,##0">
                  <c:v>3262</c:v>
                </c:pt>
              </c:numCache>
            </c:numRef>
          </c:val>
          <c:extLst>
            <c:ext xmlns:c16="http://schemas.microsoft.com/office/drawing/2014/chart" uri="{C3380CC4-5D6E-409C-BE32-E72D297353CC}">
              <c16:uniqueId val="{00000005-7B4F-400B-97ED-75536560BB51}"/>
            </c:ext>
          </c:extLst>
        </c:ser>
        <c:dLbls>
          <c:showLegendKey val="0"/>
          <c:showVal val="0"/>
          <c:showCatName val="0"/>
          <c:showSerName val="0"/>
          <c:showPercent val="0"/>
          <c:showBubbleSize val="0"/>
        </c:dLbls>
        <c:gapWidth val="150"/>
        <c:axId val="129414272"/>
        <c:axId val="129415808"/>
      </c:barChart>
      <c:catAx>
        <c:axId val="129414272"/>
        <c:scaling>
          <c:orientation val="minMax"/>
        </c:scaling>
        <c:delete val="0"/>
        <c:axPos val="b"/>
        <c:majorTickMark val="out"/>
        <c:minorTickMark val="none"/>
        <c:tickLblPos val="none"/>
        <c:spPr>
          <a:ln>
            <a:solidFill>
              <a:srgbClr val="002060"/>
            </a:solidFill>
          </a:ln>
        </c:spPr>
        <c:crossAx val="129415808"/>
        <c:crosses val="autoZero"/>
        <c:auto val="1"/>
        <c:lblAlgn val="ctr"/>
        <c:lblOffset val="100"/>
        <c:noMultiLvlLbl val="0"/>
      </c:catAx>
      <c:valAx>
        <c:axId val="129415808"/>
        <c:scaling>
          <c:orientation val="minMax"/>
        </c:scaling>
        <c:delete val="1"/>
        <c:axPos val="l"/>
        <c:numFmt formatCode="#,##0" sourceLinked="1"/>
        <c:majorTickMark val="out"/>
        <c:minorTickMark val="none"/>
        <c:tickLblPos val="nextTo"/>
        <c:crossAx val="129414272"/>
        <c:crosses val="autoZero"/>
        <c:crossBetween val="between"/>
      </c:valAx>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0"/>
          <c:order val="0"/>
          <c:tx>
            <c:strRef>
              <c:f>TAV.10!$A$2</c:f>
              <c:strCache>
                <c:ptCount val="1"/>
                <c:pt idx="0">
                  <c:v>Prodotti chimici</c:v>
                </c:pt>
              </c:strCache>
            </c:strRef>
          </c:tx>
          <c:spPr>
            <a:solidFill>
              <a:srgbClr val="002060"/>
            </a:solidFill>
            <a:ln>
              <a:solidFill>
                <a:sysClr val="windowText" lastClr="000000"/>
              </a:solidFill>
            </a:ln>
          </c:spPr>
          <c:cat>
            <c:numRef>
              <c:f>TAV.10!$B$1:$L$1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TAV.10!$B$2:$L$2</c:f>
              <c:numCache>
                <c:formatCode>#,##0.0</c:formatCode>
                <c:ptCount val="11"/>
                <c:pt idx="0">
                  <c:v>21.315139874728782</c:v>
                </c:pt>
                <c:pt idx="1">
                  <c:v>19.352268619471825</c:v>
                </c:pt>
                <c:pt idx="2">
                  <c:v>20.614885701669426</c:v>
                </c:pt>
                <c:pt idx="3">
                  <c:v>26.824665406935992</c:v>
                </c:pt>
                <c:pt idx="4">
                  <c:v>46.365413914559539</c:v>
                </c:pt>
                <c:pt idx="5">
                  <c:v>57.821443763761494</c:v>
                </c:pt>
                <c:pt idx="6">
                  <c:v>58.359076624904304</c:v>
                </c:pt>
                <c:pt idx="7">
                  <c:v>55.899890669792271</c:v>
                </c:pt>
                <c:pt idx="8">
                  <c:v>57.846144851804105</c:v>
                </c:pt>
                <c:pt idx="9">
                  <c:v>58.628604322103136</c:v>
                </c:pt>
                <c:pt idx="10">
                  <c:v>58.01105155556624</c:v>
                </c:pt>
              </c:numCache>
            </c:numRef>
          </c:val>
          <c:extLst>
            <c:ext xmlns:c16="http://schemas.microsoft.com/office/drawing/2014/chart" uri="{C3380CC4-5D6E-409C-BE32-E72D297353CC}">
              <c16:uniqueId val="{00000000-B915-4E34-922E-41E9E9CE1FE1}"/>
            </c:ext>
          </c:extLst>
        </c:ser>
        <c:ser>
          <c:idx val="1"/>
          <c:order val="1"/>
          <c:tx>
            <c:strRef>
              <c:f>TAV.10!$A$3</c:f>
              <c:strCache>
                <c:ptCount val="1"/>
                <c:pt idx="0">
                  <c:v>Energia</c:v>
                </c:pt>
              </c:strCache>
            </c:strRef>
          </c:tx>
          <c:spPr>
            <a:solidFill>
              <a:srgbClr val="92D050"/>
            </a:solidFill>
            <a:ln>
              <a:solidFill>
                <a:sysClr val="windowText" lastClr="000000"/>
              </a:solidFill>
            </a:ln>
          </c:spPr>
          <c:cat>
            <c:numRef>
              <c:f>TAV.10!$B$1:$L$1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TAV.10!$B$3:$L$3</c:f>
              <c:numCache>
                <c:formatCode>#,##0.0</c:formatCode>
                <c:ptCount val="11"/>
                <c:pt idx="0">
                  <c:v>15.757718419744213</c:v>
                </c:pt>
                <c:pt idx="1">
                  <c:v>7.9010455186810047</c:v>
                </c:pt>
                <c:pt idx="2">
                  <c:v>8.5716131271965352</c:v>
                </c:pt>
                <c:pt idx="3">
                  <c:v>8.5716131271965352</c:v>
                </c:pt>
                <c:pt idx="4">
                  <c:v>9.711925853024324</c:v>
                </c:pt>
                <c:pt idx="5">
                  <c:v>12.987439492457781</c:v>
                </c:pt>
                <c:pt idx="6">
                  <c:v>12.987439492457781</c:v>
                </c:pt>
                <c:pt idx="7">
                  <c:v>12.987439492457781</c:v>
                </c:pt>
                <c:pt idx="8">
                  <c:v>13.20178398979383</c:v>
                </c:pt>
                <c:pt idx="9">
                  <c:v>21.191468630136161</c:v>
                </c:pt>
                <c:pt idx="10">
                  <c:v>34.436482217651644</c:v>
                </c:pt>
              </c:numCache>
            </c:numRef>
          </c:val>
          <c:extLst>
            <c:ext xmlns:c16="http://schemas.microsoft.com/office/drawing/2014/chart" uri="{C3380CC4-5D6E-409C-BE32-E72D297353CC}">
              <c16:uniqueId val="{00000001-B915-4E34-922E-41E9E9CE1FE1}"/>
            </c:ext>
          </c:extLst>
        </c:ser>
        <c:ser>
          <c:idx val="2"/>
          <c:order val="2"/>
          <c:tx>
            <c:strRef>
              <c:f>TAV.10!$A$4</c:f>
              <c:strCache>
                <c:ptCount val="1"/>
                <c:pt idx="0">
                  <c:v>Emissioni e processi industriali</c:v>
                </c:pt>
              </c:strCache>
            </c:strRef>
          </c:tx>
          <c:spPr>
            <a:solidFill>
              <a:srgbClr val="00B0F0"/>
            </a:solidFill>
            <a:ln>
              <a:solidFill>
                <a:sysClr val="windowText" lastClr="000000"/>
              </a:solidFill>
            </a:ln>
          </c:spPr>
          <c:cat>
            <c:numRef>
              <c:f>TAV.10!$B$1:$L$1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TAV.10!$B$4:$L$4</c:f>
              <c:numCache>
                <c:formatCode>#,##0.0</c:formatCode>
                <c:ptCount val="11"/>
                <c:pt idx="0">
                  <c:v>24.426281909498719</c:v>
                </c:pt>
                <c:pt idx="1">
                  <c:v>23.662448147386346</c:v>
                </c:pt>
                <c:pt idx="2">
                  <c:v>24.48066186078275</c:v>
                </c:pt>
                <c:pt idx="3">
                  <c:v>29.720585282263368</c:v>
                </c:pt>
                <c:pt idx="4">
                  <c:v>37.393550510598573</c:v>
                </c:pt>
                <c:pt idx="5">
                  <c:v>53.831661739022884</c:v>
                </c:pt>
                <c:pt idx="6">
                  <c:v>65.063226462678799</c:v>
                </c:pt>
                <c:pt idx="7">
                  <c:v>62.581290233482733</c:v>
                </c:pt>
                <c:pt idx="8">
                  <c:v>62.867781704117355</c:v>
                </c:pt>
                <c:pt idx="9">
                  <c:v>77.26592073635473</c:v>
                </c:pt>
                <c:pt idx="10">
                  <c:v>75.14613967229468</c:v>
                </c:pt>
              </c:numCache>
            </c:numRef>
          </c:val>
          <c:extLst>
            <c:ext xmlns:c16="http://schemas.microsoft.com/office/drawing/2014/chart" uri="{C3380CC4-5D6E-409C-BE32-E72D297353CC}">
              <c16:uniqueId val="{00000002-B915-4E34-922E-41E9E9CE1FE1}"/>
            </c:ext>
          </c:extLst>
        </c:ser>
        <c:ser>
          <c:idx val="3"/>
          <c:order val="3"/>
          <c:tx>
            <c:strRef>
              <c:f>TAV.10!$A$5</c:f>
              <c:strCache>
                <c:ptCount val="1"/>
                <c:pt idx="0">
                  <c:v>Sicurezza dei lavoratori</c:v>
                </c:pt>
              </c:strCache>
            </c:strRef>
          </c:tx>
          <c:spPr>
            <a:solidFill>
              <a:srgbClr val="C00000"/>
            </a:solidFill>
            <a:ln>
              <a:solidFill>
                <a:sysClr val="windowText" lastClr="000000"/>
              </a:solidFill>
            </a:ln>
          </c:spPr>
          <c:cat>
            <c:numRef>
              <c:f>TAV.10!$B$1:$L$1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TAV.10!$B$5:$L$5</c:f>
              <c:numCache>
                <c:formatCode>#,##0.0</c:formatCode>
                <c:ptCount val="11"/>
                <c:pt idx="0">
                  <c:v>36.063782331067671</c:v>
                </c:pt>
                <c:pt idx="1">
                  <c:v>36.063782331067671</c:v>
                </c:pt>
                <c:pt idx="2">
                  <c:v>36.063782331067671</c:v>
                </c:pt>
                <c:pt idx="3">
                  <c:v>36.063782331067671</c:v>
                </c:pt>
                <c:pt idx="4">
                  <c:v>36.063782331067671</c:v>
                </c:pt>
                <c:pt idx="5">
                  <c:v>36.063782331067671</c:v>
                </c:pt>
                <c:pt idx="6">
                  <c:v>36.063782331067671</c:v>
                </c:pt>
                <c:pt idx="7">
                  <c:v>36.063782331067671</c:v>
                </c:pt>
                <c:pt idx="8">
                  <c:v>36.063782331067671</c:v>
                </c:pt>
                <c:pt idx="9">
                  <c:v>36.063782331067671</c:v>
                </c:pt>
                <c:pt idx="10">
                  <c:v>36.063782331067671</c:v>
                </c:pt>
              </c:numCache>
            </c:numRef>
          </c:val>
          <c:extLst>
            <c:ext xmlns:c16="http://schemas.microsoft.com/office/drawing/2014/chart" uri="{C3380CC4-5D6E-409C-BE32-E72D297353CC}">
              <c16:uniqueId val="{00000003-B915-4E34-922E-41E9E9CE1FE1}"/>
            </c:ext>
          </c:extLst>
        </c:ser>
        <c:ser>
          <c:idx val="4"/>
          <c:order val="4"/>
          <c:tx>
            <c:strRef>
              <c:f>TAV.10!$A$6</c:f>
              <c:strCache>
                <c:ptCount val="1"/>
                <c:pt idx="0">
                  <c:v>Trasporti</c:v>
                </c:pt>
              </c:strCache>
            </c:strRef>
          </c:tx>
          <c:spPr>
            <a:solidFill>
              <a:schemeClr val="bg1">
                <a:lumMod val="65000"/>
              </a:schemeClr>
            </a:solidFill>
            <a:ln>
              <a:solidFill>
                <a:sysClr val="windowText" lastClr="000000"/>
              </a:solidFill>
            </a:ln>
          </c:spPr>
          <c:cat>
            <c:numRef>
              <c:f>TAV.10!$B$1:$L$1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TAV.10!$B$6:$L$6</c:f>
              <c:numCache>
                <c:formatCode>#,##0.0</c:formatCode>
                <c:ptCount val="11"/>
                <c:pt idx="0">
                  <c:v>0</c:v>
                </c:pt>
                <c:pt idx="1">
                  <c:v>0</c:v>
                </c:pt>
                <c:pt idx="2">
                  <c:v>0</c:v>
                </c:pt>
                <c:pt idx="3">
                  <c:v>0</c:v>
                </c:pt>
                <c:pt idx="4">
                  <c:v>1.8921932474149417</c:v>
                </c:pt>
                <c:pt idx="5">
                  <c:v>6.2102280950141253</c:v>
                </c:pt>
                <c:pt idx="6">
                  <c:v>6.2102280950141475</c:v>
                </c:pt>
                <c:pt idx="7">
                  <c:v>6.2102280950141031</c:v>
                </c:pt>
                <c:pt idx="8">
                  <c:v>6.2102280950140587</c:v>
                </c:pt>
                <c:pt idx="9">
                  <c:v>6.2102280950140587</c:v>
                </c:pt>
                <c:pt idx="10">
                  <c:v>6.2142264690245863</c:v>
                </c:pt>
              </c:numCache>
            </c:numRef>
          </c:val>
          <c:extLst>
            <c:ext xmlns:c16="http://schemas.microsoft.com/office/drawing/2014/chart" uri="{C3380CC4-5D6E-409C-BE32-E72D297353CC}">
              <c16:uniqueId val="{00000004-B915-4E34-922E-41E9E9CE1FE1}"/>
            </c:ext>
          </c:extLst>
        </c:ser>
        <c:ser>
          <c:idx val="5"/>
          <c:order val="5"/>
          <c:tx>
            <c:strRef>
              <c:f>TAV.10!$A$7</c:f>
              <c:strCache>
                <c:ptCount val="1"/>
                <c:pt idx="0">
                  <c:v>Specifici prodotti chimici</c:v>
                </c:pt>
              </c:strCache>
            </c:strRef>
          </c:tx>
          <c:spPr>
            <a:solidFill>
              <a:schemeClr val="bg1"/>
            </a:solidFill>
            <a:ln>
              <a:solidFill>
                <a:srgbClr val="002060"/>
              </a:solidFill>
            </a:ln>
          </c:spPr>
          <c:cat>
            <c:numRef>
              <c:f>TAV.10!$B$1:$L$1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TAV.10!$B$7:$L$7</c:f>
              <c:numCache>
                <c:formatCode>#,##0.0</c:formatCode>
                <c:ptCount val="11"/>
                <c:pt idx="0">
                  <c:v>1.8812713779224075</c:v>
                </c:pt>
                <c:pt idx="1">
                  <c:v>2.5284287319277157</c:v>
                </c:pt>
                <c:pt idx="2">
                  <c:v>0.64715735400530816</c:v>
                </c:pt>
                <c:pt idx="3">
                  <c:v>0.64715735400530816</c:v>
                </c:pt>
                <c:pt idx="4">
                  <c:v>0.64715735400530816</c:v>
                </c:pt>
                <c:pt idx="5">
                  <c:v>2.1971765156014098</c:v>
                </c:pt>
                <c:pt idx="6">
                  <c:v>2.1971765156014098</c:v>
                </c:pt>
                <c:pt idx="7">
                  <c:v>2.9781006432002877</c:v>
                </c:pt>
                <c:pt idx="8">
                  <c:v>2.9781006432002877</c:v>
                </c:pt>
                <c:pt idx="9">
                  <c:v>2.9781006432002877</c:v>
                </c:pt>
                <c:pt idx="10">
                  <c:v>2.9781006432002877</c:v>
                </c:pt>
              </c:numCache>
            </c:numRef>
          </c:val>
          <c:extLst>
            <c:ext xmlns:c16="http://schemas.microsoft.com/office/drawing/2014/chart" uri="{C3380CC4-5D6E-409C-BE32-E72D297353CC}">
              <c16:uniqueId val="{00000005-B915-4E34-922E-41E9E9CE1FE1}"/>
            </c:ext>
          </c:extLst>
        </c:ser>
        <c:ser>
          <c:idx val="6"/>
          <c:order val="6"/>
          <c:tx>
            <c:strRef>
              <c:f>TAV.10!$A$8</c:f>
              <c:strCache>
                <c:ptCount val="1"/>
                <c:pt idx="0">
                  <c:v>Commercio e dogane</c:v>
                </c:pt>
              </c:strCache>
            </c:strRef>
          </c:tx>
          <c:spPr>
            <a:noFill/>
            <a:ln>
              <a:solidFill>
                <a:srgbClr val="002060"/>
              </a:solidFill>
            </a:ln>
          </c:spPr>
          <c:cat>
            <c:numRef>
              <c:f>TAV.10!$B$1:$L$1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TAV.10!$B$8:$L$8</c:f>
              <c:numCache>
                <c:formatCode>#,##0.0</c:formatCode>
                <c:ptCount val="11"/>
                <c:pt idx="0">
                  <c:v>0.55580608703820722</c:v>
                </c:pt>
                <c:pt idx="1">
                  <c:v>0.55580608703820722</c:v>
                </c:pt>
                <c:pt idx="2">
                  <c:v>0.55580608703820722</c:v>
                </c:pt>
                <c:pt idx="3">
                  <c:v>0.55580608703820722</c:v>
                </c:pt>
                <c:pt idx="4">
                  <c:v>0.55580608703820722</c:v>
                </c:pt>
                <c:pt idx="5">
                  <c:v>0.55580608703820722</c:v>
                </c:pt>
                <c:pt idx="6">
                  <c:v>0.55580608703820722</c:v>
                </c:pt>
                <c:pt idx="7">
                  <c:v>0.55580608703820722</c:v>
                </c:pt>
                <c:pt idx="8">
                  <c:v>0.55580608703820722</c:v>
                </c:pt>
                <c:pt idx="9">
                  <c:v>0.55580608703820722</c:v>
                </c:pt>
                <c:pt idx="10">
                  <c:v>0.5562295982356491</c:v>
                </c:pt>
              </c:numCache>
            </c:numRef>
          </c:val>
          <c:extLst>
            <c:ext xmlns:c16="http://schemas.microsoft.com/office/drawing/2014/chart" uri="{C3380CC4-5D6E-409C-BE32-E72D297353CC}">
              <c16:uniqueId val="{00000006-B915-4E34-922E-41E9E9CE1FE1}"/>
            </c:ext>
          </c:extLst>
        </c:ser>
        <c:dLbls>
          <c:showLegendKey val="0"/>
          <c:showVal val="0"/>
          <c:showCatName val="0"/>
          <c:showSerName val="0"/>
          <c:showPercent val="0"/>
          <c:showBubbleSize val="0"/>
        </c:dLbls>
        <c:axId val="62226816"/>
        <c:axId val="63350656"/>
      </c:areaChart>
      <c:catAx>
        <c:axId val="62226816"/>
        <c:scaling>
          <c:orientation val="minMax"/>
        </c:scaling>
        <c:delete val="0"/>
        <c:axPos val="b"/>
        <c:numFmt formatCode="General" sourceLinked="1"/>
        <c:majorTickMark val="out"/>
        <c:minorTickMark val="none"/>
        <c:tickLblPos val="nextTo"/>
        <c:spPr>
          <a:ln>
            <a:solidFill>
              <a:srgbClr val="002060"/>
            </a:solidFill>
          </a:ln>
        </c:spPr>
        <c:crossAx val="63350656"/>
        <c:crosses val="autoZero"/>
        <c:auto val="1"/>
        <c:lblAlgn val="ctr"/>
        <c:lblOffset val="100"/>
        <c:noMultiLvlLbl val="0"/>
      </c:catAx>
      <c:valAx>
        <c:axId val="63350656"/>
        <c:scaling>
          <c:orientation val="minMax"/>
        </c:scaling>
        <c:delete val="0"/>
        <c:axPos val="l"/>
        <c:numFmt formatCode="#,##0" sourceLinked="0"/>
        <c:majorTickMark val="out"/>
        <c:minorTickMark val="none"/>
        <c:tickLblPos val="nextTo"/>
        <c:spPr>
          <a:ln>
            <a:solidFill>
              <a:srgbClr val="002060"/>
            </a:solidFill>
          </a:ln>
        </c:spPr>
        <c:crossAx val="62226816"/>
        <c:crosses val="autoZero"/>
        <c:crossBetween val="midCat"/>
      </c:valAx>
    </c:plotArea>
    <c:plotVisOnly val="1"/>
    <c:dispBlanksAs val="zero"/>
    <c:showDLblsOverMax val="0"/>
  </c:chart>
  <c:spPr>
    <a:ln>
      <a:noFill/>
    </a:ln>
  </c:spPr>
  <c:txPr>
    <a:bodyPr/>
    <a:lstStyle/>
    <a:p>
      <a:pPr>
        <a:defRPr sz="1100" b="1">
          <a:solidFill>
            <a:srgbClr val="00206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Chimica</c:v>
                </c:pt>
              </c:strCache>
            </c:strRef>
          </c:tx>
          <c:spPr>
            <a:solidFill>
              <a:srgbClr val="002060"/>
            </a:solidFill>
          </c:spPr>
          <c:invertIfNegative val="0"/>
          <c:dPt>
            <c:idx val="1"/>
            <c:invertIfNegative val="0"/>
            <c:bubble3D val="0"/>
            <c:spPr>
              <a:solidFill>
                <a:srgbClr val="008000"/>
              </a:solidFill>
            </c:spPr>
            <c:extLst>
              <c:ext xmlns:c16="http://schemas.microsoft.com/office/drawing/2014/chart" uri="{C3380CC4-5D6E-409C-BE32-E72D297353CC}">
                <c16:uniqueId val="{00000001-3FEB-4543-8ECE-151A6127F381}"/>
              </c:ext>
            </c:extLst>
          </c:dPt>
          <c:dLbls>
            <c:spPr>
              <a:noFill/>
              <a:ln>
                <a:noFill/>
              </a:ln>
              <a:effectLst/>
            </c:spPr>
            <c:txPr>
              <a:bodyPr/>
              <a:lstStyle/>
              <a:p>
                <a:pPr>
                  <a:defRPr sz="1800" b="1" i="0">
                    <a:solidFill>
                      <a:srgbClr val="002060"/>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Foglio1!$A$2:$A$3</c:f>
              <c:strCache>
                <c:ptCount val="2"/>
                <c:pt idx="0">
                  <c:v>valore aggiunto</c:v>
                </c:pt>
                <c:pt idx="1">
                  <c:v>RLG</c:v>
                </c:pt>
              </c:strCache>
            </c:strRef>
          </c:cat>
          <c:val>
            <c:numRef>
              <c:f>Foglio1!$B$2:$B$3</c:f>
              <c:numCache>
                <c:formatCode>General</c:formatCode>
                <c:ptCount val="2"/>
                <c:pt idx="0">
                  <c:v>12.1</c:v>
                </c:pt>
                <c:pt idx="1">
                  <c:v>30.1</c:v>
                </c:pt>
              </c:numCache>
            </c:numRef>
          </c:val>
          <c:extLst>
            <c:ext xmlns:c16="http://schemas.microsoft.com/office/drawing/2014/chart" uri="{C3380CC4-5D6E-409C-BE32-E72D297353CC}">
              <c16:uniqueId val="{00000002-3FEB-4543-8ECE-151A6127F381}"/>
            </c:ext>
          </c:extLst>
        </c:ser>
        <c:dLbls>
          <c:dLblPos val="outEnd"/>
          <c:showLegendKey val="0"/>
          <c:showVal val="1"/>
          <c:showCatName val="0"/>
          <c:showSerName val="0"/>
          <c:showPercent val="0"/>
          <c:showBubbleSize val="0"/>
        </c:dLbls>
        <c:gapWidth val="150"/>
        <c:axId val="64765952"/>
        <c:axId val="64767488"/>
      </c:barChart>
      <c:catAx>
        <c:axId val="64765952"/>
        <c:scaling>
          <c:orientation val="minMax"/>
        </c:scaling>
        <c:delete val="0"/>
        <c:axPos val="b"/>
        <c:numFmt formatCode="General" sourceLinked="0"/>
        <c:majorTickMark val="out"/>
        <c:minorTickMark val="none"/>
        <c:tickLblPos val="none"/>
        <c:spPr>
          <a:ln>
            <a:solidFill>
              <a:srgbClr val="002060"/>
            </a:solidFill>
          </a:ln>
        </c:spPr>
        <c:crossAx val="64767488"/>
        <c:crosses val="autoZero"/>
        <c:auto val="1"/>
        <c:lblAlgn val="ctr"/>
        <c:lblOffset val="100"/>
        <c:noMultiLvlLbl val="0"/>
      </c:catAx>
      <c:valAx>
        <c:axId val="64767488"/>
        <c:scaling>
          <c:orientation val="minMax"/>
        </c:scaling>
        <c:delete val="1"/>
        <c:axPos val="l"/>
        <c:numFmt formatCode="General" sourceLinked="1"/>
        <c:majorTickMark val="out"/>
        <c:minorTickMark val="none"/>
        <c:tickLblPos val="nextTo"/>
        <c:crossAx val="647659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7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cs typeface="+mn-cs"/>
              </a:defRPr>
            </a:lvl1pPr>
          </a:lstStyle>
          <a:p>
            <a:pPr>
              <a:defRPr/>
            </a:pPr>
            <a:endParaRPr lang="en-GB"/>
          </a:p>
        </p:txBody>
      </p:sp>
      <p:sp>
        <p:nvSpPr>
          <p:cNvPr id="72707"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cs typeface="+mn-cs"/>
              </a:defRPr>
            </a:lvl1pPr>
          </a:lstStyle>
          <a:p>
            <a:pPr>
              <a:defRPr/>
            </a:pPr>
            <a:endParaRPr lang="en-GB"/>
          </a:p>
        </p:txBody>
      </p:sp>
      <p:sp>
        <p:nvSpPr>
          <p:cNvPr id="95236"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2710"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cs typeface="+mn-cs"/>
              </a:defRPr>
            </a:lvl1pPr>
          </a:lstStyle>
          <a:p>
            <a:pPr>
              <a:defRPr/>
            </a:pPr>
            <a:endParaRPr lang="en-GB"/>
          </a:p>
        </p:txBody>
      </p:sp>
      <p:sp>
        <p:nvSpPr>
          <p:cNvPr id="72711"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fld id="{13DFA42A-27CF-4932-8420-EE66E29D151B}" type="slidenum">
              <a:rPr lang="en-GB" altLang="it-IT"/>
              <a:pPr/>
              <a:t>‹N›</a:t>
            </a:fld>
            <a:endParaRPr lang="en-GB"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4DF7FFC-4232-4859-8256-D13F151416FA}" type="slidenum">
              <a:rPr lang="it-IT" smtClean="0">
                <a:solidFill>
                  <a:prstClr val="black"/>
                </a:solidFill>
              </a:rPr>
              <a:pPr/>
              <a:t>5</a:t>
            </a:fld>
            <a:endParaRPr lang="it-IT" dirty="0">
              <a:solidFill>
                <a:prstClr val="black"/>
              </a:solidFill>
            </a:endParaRPr>
          </a:p>
        </p:txBody>
      </p:sp>
    </p:spTree>
    <p:extLst>
      <p:ext uri="{BB962C8B-B14F-4D97-AF65-F5344CB8AC3E}">
        <p14:creationId xmlns:p14="http://schemas.microsoft.com/office/powerpoint/2010/main" val="290443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6950">
              <a:spcBef>
                <a:spcPct val="30000"/>
              </a:spcBef>
              <a:defRPr sz="1200">
                <a:solidFill>
                  <a:schemeClr val="tx1"/>
                </a:solidFill>
                <a:latin typeface="Arial" panose="020B0604020202020204" pitchFamily="34" charset="0"/>
              </a:defRPr>
            </a:lvl1pPr>
            <a:lvl2pPr marL="747713" indent="-287338" defTabSz="996950">
              <a:spcBef>
                <a:spcPct val="30000"/>
              </a:spcBef>
              <a:defRPr sz="1200">
                <a:solidFill>
                  <a:schemeClr val="tx1"/>
                </a:solidFill>
                <a:latin typeface="Arial" panose="020B0604020202020204" pitchFamily="34" charset="0"/>
              </a:defRPr>
            </a:lvl2pPr>
            <a:lvl3pPr marL="1150938" indent="-230188" defTabSz="996950">
              <a:spcBef>
                <a:spcPct val="30000"/>
              </a:spcBef>
              <a:defRPr sz="1200">
                <a:solidFill>
                  <a:schemeClr val="tx1"/>
                </a:solidFill>
                <a:latin typeface="Arial" panose="020B0604020202020204" pitchFamily="34" charset="0"/>
              </a:defRPr>
            </a:lvl3pPr>
            <a:lvl4pPr marL="1611313" indent="-230188" defTabSz="996950">
              <a:spcBef>
                <a:spcPct val="30000"/>
              </a:spcBef>
              <a:defRPr sz="1200">
                <a:solidFill>
                  <a:schemeClr val="tx1"/>
                </a:solidFill>
                <a:latin typeface="Arial" panose="020B0604020202020204" pitchFamily="34" charset="0"/>
              </a:defRPr>
            </a:lvl4pPr>
            <a:lvl5pPr marL="2071688" indent="-230188" defTabSz="996950">
              <a:spcBef>
                <a:spcPct val="30000"/>
              </a:spcBef>
              <a:defRPr sz="1200">
                <a:solidFill>
                  <a:schemeClr val="tx1"/>
                </a:solidFill>
                <a:latin typeface="Arial" panose="020B0604020202020204" pitchFamily="34" charset="0"/>
              </a:defRPr>
            </a:lvl5pPr>
            <a:lvl6pPr marL="2528888" indent="-230188" defTabSz="996950" eaLnBrk="0" fontAlgn="base" hangingPunct="0">
              <a:spcBef>
                <a:spcPct val="30000"/>
              </a:spcBef>
              <a:spcAft>
                <a:spcPct val="0"/>
              </a:spcAft>
              <a:defRPr sz="1200">
                <a:solidFill>
                  <a:schemeClr val="tx1"/>
                </a:solidFill>
                <a:latin typeface="Arial" panose="020B0604020202020204" pitchFamily="34" charset="0"/>
              </a:defRPr>
            </a:lvl6pPr>
            <a:lvl7pPr marL="2986088" indent="-230188" defTabSz="996950" eaLnBrk="0" fontAlgn="base" hangingPunct="0">
              <a:spcBef>
                <a:spcPct val="30000"/>
              </a:spcBef>
              <a:spcAft>
                <a:spcPct val="0"/>
              </a:spcAft>
              <a:defRPr sz="1200">
                <a:solidFill>
                  <a:schemeClr val="tx1"/>
                </a:solidFill>
                <a:latin typeface="Arial" panose="020B0604020202020204" pitchFamily="34" charset="0"/>
              </a:defRPr>
            </a:lvl7pPr>
            <a:lvl8pPr marL="3443288" indent="-230188" defTabSz="996950" eaLnBrk="0" fontAlgn="base" hangingPunct="0">
              <a:spcBef>
                <a:spcPct val="30000"/>
              </a:spcBef>
              <a:spcAft>
                <a:spcPct val="0"/>
              </a:spcAft>
              <a:defRPr sz="1200">
                <a:solidFill>
                  <a:schemeClr val="tx1"/>
                </a:solidFill>
                <a:latin typeface="Arial" panose="020B0604020202020204" pitchFamily="34" charset="0"/>
              </a:defRPr>
            </a:lvl8pPr>
            <a:lvl9pPr marL="3900488" indent="-230188" defTabSz="9969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EE3BF3-3E19-4074-A9AB-DE987527CB5B}" type="slidenum">
              <a:rPr lang="en-GB" altLang="it-IT">
                <a:solidFill>
                  <a:srgbClr val="000000"/>
                </a:solidFill>
              </a:rPr>
              <a:pPr>
                <a:spcBef>
                  <a:spcPct val="0"/>
                </a:spcBef>
              </a:pPr>
              <a:t>18</a:t>
            </a:fld>
            <a:endParaRPr lang="en-GB" altLang="it-IT">
              <a:solidFill>
                <a:srgbClr val="000000"/>
              </a:solidFill>
            </a:endParaRPr>
          </a:p>
        </p:txBody>
      </p:sp>
      <p:sp>
        <p:nvSpPr>
          <p:cNvPr id="100355" name="Rectangle 2"/>
          <p:cNvSpPr>
            <a:spLocks noGrp="1" noRot="1" noChangeAspect="1" noChangeArrowheads="1" noTextEdit="1"/>
          </p:cNvSpPr>
          <p:nvPr>
            <p:ph type="sldImg"/>
          </p:nvPr>
        </p:nvSpPr>
        <p:spPr>
          <a:xfrm>
            <a:off x="914400" y="754063"/>
            <a:ext cx="5032375" cy="3773487"/>
          </a:xfrm>
          <a:ln/>
        </p:spPr>
      </p:sp>
      <p:sp>
        <p:nvSpPr>
          <p:cNvPr id="100356" name="Rectangle 3"/>
          <p:cNvSpPr>
            <a:spLocks noGrp="1" noChangeArrowheads="1"/>
          </p:cNvSpPr>
          <p:nvPr>
            <p:ph type="body" idx="1"/>
          </p:nvPr>
        </p:nvSpPr>
        <p:spPr>
          <a:xfrm>
            <a:off x="914400" y="4776788"/>
            <a:ext cx="5030788"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0732FC-D07D-4BE3-A3F3-A6F4790552B6}" type="slidenum">
              <a:rPr lang="en-GB" altLang="it-IT"/>
              <a:pPr>
                <a:spcBef>
                  <a:spcPct val="0"/>
                </a:spcBef>
              </a:pPr>
              <a:t>28</a:t>
            </a:fld>
            <a:endParaRPr lang="en-GB" altLang="it-IT"/>
          </a:p>
        </p:txBody>
      </p:sp>
      <p:sp>
        <p:nvSpPr>
          <p:cNvPr id="101379" name="Rectangle 2"/>
          <p:cNvSpPr>
            <a:spLocks noGrp="1" noRot="1" noChangeAspect="1" noChangeArrowheads="1" noTextEdit="1"/>
          </p:cNvSpPr>
          <p:nvPr>
            <p:ph type="sldImg"/>
          </p:nvPr>
        </p:nvSpPr>
        <p:spPr>
          <a:xfrm>
            <a:off x="917575" y="744538"/>
            <a:ext cx="4962525" cy="3722687"/>
          </a:xfrm>
          <a:ln/>
        </p:spPr>
      </p:sp>
      <p:sp>
        <p:nvSpPr>
          <p:cNvPr id="101380"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84EB3F-BF2B-4A32-B286-44FD1766DE49}" type="slidenum">
              <a:rPr lang="it-IT" altLang="it-IT" sz="1300">
                <a:latin typeface="Times New Roman" panose="02020603050405020304" pitchFamily="18" charset="0"/>
              </a:rPr>
              <a:pPr>
                <a:spcBef>
                  <a:spcPct val="0"/>
                </a:spcBef>
              </a:pPr>
              <a:t>41</a:t>
            </a:fld>
            <a:endParaRPr lang="it-IT" altLang="it-IT" sz="1300">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a:xfrm>
            <a:off x="917575" y="744538"/>
            <a:ext cx="4962525" cy="3722687"/>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p:cNvSpPr>
            <a:spLocks noGrp="1" noRot="1" noChangeAspect="1" noTextEdit="1"/>
          </p:cNvSpPr>
          <p:nvPr>
            <p:ph type="sldImg"/>
          </p:nvPr>
        </p:nvSpPr>
        <p:spPr>
          <a:xfrm>
            <a:off x="992188" y="768350"/>
            <a:ext cx="5114925" cy="3836988"/>
          </a:xfrm>
          <a:ln/>
        </p:spPr>
      </p:sp>
      <p:sp>
        <p:nvSpPr>
          <p:cNvPr id="10445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10445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chemeClr val="tx1"/>
                </a:solidFill>
                <a:latin typeface="Arial" panose="020B0604020202020204" pitchFamily="34" charset="0"/>
                <a:cs typeface="Arial" panose="020B0604020202020204" pitchFamily="34" charset="0"/>
              </a:defRPr>
            </a:lvl1pPr>
            <a:lvl2pPr marL="742950" indent="-285750" defTabSz="990600">
              <a:defRPr b="1">
                <a:solidFill>
                  <a:schemeClr val="tx1"/>
                </a:solidFill>
                <a:latin typeface="Arial" panose="020B0604020202020204" pitchFamily="34" charset="0"/>
                <a:cs typeface="Arial" panose="020B0604020202020204" pitchFamily="34" charset="0"/>
              </a:defRPr>
            </a:lvl2pPr>
            <a:lvl3pPr marL="1143000" indent="-228600" defTabSz="990600">
              <a:defRPr b="1">
                <a:solidFill>
                  <a:schemeClr val="tx1"/>
                </a:solidFill>
                <a:latin typeface="Arial" panose="020B0604020202020204" pitchFamily="34" charset="0"/>
                <a:cs typeface="Arial" panose="020B0604020202020204" pitchFamily="34" charset="0"/>
              </a:defRPr>
            </a:lvl3pPr>
            <a:lvl4pPr marL="1600200" indent="-228600" defTabSz="990600">
              <a:defRPr b="1">
                <a:solidFill>
                  <a:schemeClr val="tx1"/>
                </a:solidFill>
                <a:latin typeface="Arial" panose="020B0604020202020204" pitchFamily="34" charset="0"/>
                <a:cs typeface="Arial" panose="020B0604020202020204" pitchFamily="34" charset="0"/>
              </a:defRPr>
            </a:lvl4pPr>
            <a:lvl5pPr marL="2057400" indent="-228600" defTabSz="990600">
              <a:defRPr b="1">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6921061F-701F-4E57-8E1F-ECC9C75CED59}" type="slidenum">
              <a:rPr lang="it-IT" altLang="it-IT" sz="1300" b="0"/>
              <a:pPr/>
              <a:t>45</a:t>
            </a:fld>
            <a:endParaRPr lang="it-IT" altLang="it-IT" sz="13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12E5EA-4AFB-4730-B99C-3535385D0F60}" type="slidenum">
              <a:rPr lang="it-IT" altLang="it-IT"/>
              <a:pPr>
                <a:spcBef>
                  <a:spcPct val="0"/>
                </a:spcBef>
              </a:pPr>
              <a:t>48</a:t>
            </a:fld>
            <a:endParaRPr lang="it-IT" altLang="it-IT"/>
          </a:p>
        </p:txBody>
      </p:sp>
      <p:sp>
        <p:nvSpPr>
          <p:cNvPr id="105475" name="Rectangle 2"/>
          <p:cNvSpPr>
            <a:spLocks noGrp="1" noRot="1" noChangeAspect="1" noChangeArrowheads="1" noTextEdit="1"/>
          </p:cNvSpPr>
          <p:nvPr>
            <p:ph type="sldImg"/>
          </p:nvPr>
        </p:nvSpPr>
        <p:spPr>
          <a:xfrm>
            <a:off x="917575" y="744538"/>
            <a:ext cx="4962525" cy="3722687"/>
          </a:xfrm>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998F63-B473-4703-A1B6-90BA03F8EDC0}" type="slidenum">
              <a:rPr lang="it-IT" altLang="it-IT"/>
              <a:pPr>
                <a:spcBef>
                  <a:spcPct val="0"/>
                </a:spcBef>
              </a:pPr>
              <a:t>50</a:t>
            </a:fld>
            <a:endParaRPr lang="it-IT" altLang="it-IT"/>
          </a:p>
        </p:txBody>
      </p:sp>
      <p:sp>
        <p:nvSpPr>
          <p:cNvPr id="106499" name="Rectangle 2"/>
          <p:cNvSpPr>
            <a:spLocks noGrp="1" noRot="1" noChangeAspect="1" noChangeArrowheads="1" noTextEdit="1"/>
          </p:cNvSpPr>
          <p:nvPr>
            <p:ph type="sldImg"/>
          </p:nvPr>
        </p:nvSpPr>
        <p:spPr>
          <a:xfrm>
            <a:off x="917575" y="744538"/>
            <a:ext cx="4962525" cy="3722687"/>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93F2E8-ED2A-42E1-90B0-A2FA6EFA847D}" type="slidenum">
              <a:rPr lang="it-IT" altLang="it-IT" sz="1300"/>
              <a:pPr>
                <a:spcBef>
                  <a:spcPct val="0"/>
                </a:spcBef>
              </a:pPr>
              <a:t>54</a:t>
            </a:fld>
            <a:endParaRPr lang="it-IT" altLang="it-IT" sz="1300"/>
          </a:p>
        </p:txBody>
      </p:sp>
      <p:sp>
        <p:nvSpPr>
          <p:cNvPr id="107523" name="Rectangle 2"/>
          <p:cNvSpPr>
            <a:spLocks noGrp="1" noRot="1" noChangeAspect="1" noChangeArrowheads="1" noTextEdit="1"/>
          </p:cNvSpPr>
          <p:nvPr>
            <p:ph type="sldImg"/>
          </p:nvPr>
        </p:nvSpPr>
        <p:spPr>
          <a:xfrm>
            <a:off x="992188" y="768350"/>
            <a:ext cx="5114925" cy="3836988"/>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DBB3E5-35A4-4506-886E-C4F520E22E98}" type="slidenum">
              <a:rPr lang="en-GB" altLang="it-IT"/>
              <a:pPr>
                <a:spcBef>
                  <a:spcPct val="0"/>
                </a:spcBef>
              </a:pPr>
              <a:t>55</a:t>
            </a:fld>
            <a:endParaRPr lang="en-GB" altLang="it-IT"/>
          </a:p>
        </p:txBody>
      </p:sp>
      <p:sp>
        <p:nvSpPr>
          <p:cNvPr id="108547" name="Rectangle 2"/>
          <p:cNvSpPr>
            <a:spLocks noGrp="1" noRot="1" noChangeAspect="1" noChangeArrowheads="1" noTextEdit="1"/>
          </p:cNvSpPr>
          <p:nvPr>
            <p:ph type="sldImg"/>
          </p:nvPr>
        </p:nvSpPr>
        <p:spPr>
          <a:xfrm>
            <a:off x="917575" y="744538"/>
            <a:ext cx="4962525" cy="3722687"/>
          </a:xfrm>
          <a:ln/>
        </p:spPr>
      </p:sp>
      <p:sp>
        <p:nvSpPr>
          <p:cNvPr id="108548"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047D7E-7438-4639-8DB5-2EDF1D03138F}" type="slidenum">
              <a:rPr lang="en-GB" altLang="it-IT"/>
              <a:pPr>
                <a:spcBef>
                  <a:spcPct val="0"/>
                </a:spcBef>
              </a:pPr>
              <a:t>56</a:t>
            </a:fld>
            <a:endParaRPr lang="en-GB" altLang="it-IT"/>
          </a:p>
        </p:txBody>
      </p:sp>
      <p:sp>
        <p:nvSpPr>
          <p:cNvPr id="109571" name="Rectangle 2"/>
          <p:cNvSpPr>
            <a:spLocks noGrp="1" noRot="1" noChangeAspect="1" noChangeArrowheads="1" noTextEdit="1"/>
          </p:cNvSpPr>
          <p:nvPr>
            <p:ph type="sldImg"/>
          </p:nvPr>
        </p:nvSpPr>
        <p:spPr>
          <a:xfrm>
            <a:off x="917575" y="744538"/>
            <a:ext cx="4962525" cy="3722687"/>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lstStyle/>
          <a:p>
            <a:r>
              <a:rPr lang="it-IT" dirty="0" smtClean="0"/>
              <a:t>Aggiornato i dati con quelli forniti da Juliette</a:t>
            </a:r>
            <a:endParaRPr lang="it-IT" dirty="0"/>
          </a:p>
        </p:txBody>
      </p:sp>
      <p:sp>
        <p:nvSpPr>
          <p:cNvPr id="4" name="Segnaposto numero diapositiva 3"/>
          <p:cNvSpPr>
            <a:spLocks noGrp="1"/>
          </p:cNvSpPr>
          <p:nvPr>
            <p:ph type="sldNum" sz="quarter" idx="10"/>
          </p:nvPr>
        </p:nvSpPr>
        <p:spPr/>
        <p:txBody>
          <a:bodyPr/>
          <a:lstStyle/>
          <a:p>
            <a:fld id="{A4DF7FFC-4232-4859-8256-D13F151416FA}" type="slidenum">
              <a:rPr lang="it-IT" smtClean="0">
                <a:solidFill>
                  <a:prstClr val="black"/>
                </a:solidFill>
              </a:rPr>
              <a:pPr/>
              <a:t>6</a:t>
            </a:fld>
            <a:endParaRPr lang="it-IT" dirty="0">
              <a:solidFill>
                <a:prstClr val="black"/>
              </a:solidFill>
            </a:endParaRPr>
          </a:p>
        </p:txBody>
      </p:sp>
    </p:spTree>
    <p:extLst>
      <p:ext uri="{BB962C8B-B14F-4D97-AF65-F5344CB8AC3E}">
        <p14:creationId xmlns:p14="http://schemas.microsoft.com/office/powerpoint/2010/main" val="358450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lstStyle/>
          <a:p>
            <a:endParaRPr lang="it-IT" sz="1200" dirty="0">
              <a:latin typeface="Arial Narrow" pitchFamily="34" charset="0"/>
              <a:cs typeface="Arial" pitchFamily="34" charset="0"/>
            </a:endParaRPr>
          </a:p>
        </p:txBody>
      </p:sp>
      <p:sp>
        <p:nvSpPr>
          <p:cNvPr id="4" name="Segnaposto numero diapositiva 3"/>
          <p:cNvSpPr>
            <a:spLocks noGrp="1"/>
          </p:cNvSpPr>
          <p:nvPr>
            <p:ph type="sldNum" sz="quarter" idx="10"/>
          </p:nvPr>
        </p:nvSpPr>
        <p:spPr/>
        <p:txBody>
          <a:bodyPr/>
          <a:lstStyle/>
          <a:p>
            <a:fld id="{B7B96018-1624-442F-9909-8FB5E8978578}" type="slidenum">
              <a:rPr lang="en-US" smtClean="0">
                <a:solidFill>
                  <a:srgbClr val="C0504D"/>
                </a:solidFill>
              </a:rPr>
              <a:pPr/>
              <a:t>7</a:t>
            </a:fld>
            <a:endParaRPr lang="en-US">
              <a:solidFill>
                <a:srgbClr val="C0504D"/>
              </a:solidFill>
            </a:endParaRPr>
          </a:p>
        </p:txBody>
      </p:sp>
    </p:spTree>
    <p:extLst>
      <p:ext uri="{BB962C8B-B14F-4D97-AF65-F5344CB8AC3E}">
        <p14:creationId xmlns:p14="http://schemas.microsoft.com/office/powerpoint/2010/main" val="2057663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pitchFamily="34" charset="0"/>
              </a:defRPr>
            </a:lvl1pPr>
            <a:lvl2pPr marL="742950" indent="-285750" defTabSz="966788" eaLnBrk="0" hangingPunct="0">
              <a:defRPr>
                <a:solidFill>
                  <a:schemeClr val="tx1"/>
                </a:solidFill>
                <a:latin typeface="Arial" pitchFamily="34" charset="0"/>
              </a:defRPr>
            </a:lvl2pPr>
            <a:lvl3pPr marL="1143000" indent="-228600" defTabSz="966788" eaLnBrk="0" hangingPunct="0">
              <a:defRPr>
                <a:solidFill>
                  <a:schemeClr val="tx1"/>
                </a:solidFill>
                <a:latin typeface="Arial" pitchFamily="34" charset="0"/>
              </a:defRPr>
            </a:lvl3pPr>
            <a:lvl4pPr marL="1600200" indent="-228600" defTabSz="966788" eaLnBrk="0" hangingPunct="0">
              <a:defRPr>
                <a:solidFill>
                  <a:schemeClr val="tx1"/>
                </a:solidFill>
                <a:latin typeface="Arial" pitchFamily="34" charset="0"/>
              </a:defRPr>
            </a:lvl4pPr>
            <a:lvl5pPr marL="2057400" indent="-228600" defTabSz="966788" eaLnBrk="0" hangingPunct="0">
              <a:defRPr>
                <a:solidFill>
                  <a:schemeClr val="tx1"/>
                </a:solidFill>
                <a:latin typeface="Arial" pitchFamily="34" charset="0"/>
              </a:defRPr>
            </a:lvl5pPr>
            <a:lvl6pPr marL="2514600" indent="-228600" defTabSz="966788" eaLnBrk="0" fontAlgn="base" hangingPunct="0">
              <a:spcBef>
                <a:spcPct val="0"/>
              </a:spcBef>
              <a:spcAft>
                <a:spcPct val="0"/>
              </a:spcAft>
              <a:defRPr>
                <a:solidFill>
                  <a:schemeClr val="tx1"/>
                </a:solidFill>
                <a:latin typeface="Arial" pitchFamily="34" charset="0"/>
              </a:defRPr>
            </a:lvl6pPr>
            <a:lvl7pPr marL="2971800" indent="-228600" defTabSz="966788" eaLnBrk="0" fontAlgn="base" hangingPunct="0">
              <a:spcBef>
                <a:spcPct val="0"/>
              </a:spcBef>
              <a:spcAft>
                <a:spcPct val="0"/>
              </a:spcAft>
              <a:defRPr>
                <a:solidFill>
                  <a:schemeClr val="tx1"/>
                </a:solidFill>
                <a:latin typeface="Arial" pitchFamily="34" charset="0"/>
              </a:defRPr>
            </a:lvl7pPr>
            <a:lvl8pPr marL="3429000" indent="-228600" defTabSz="966788" eaLnBrk="0" fontAlgn="base" hangingPunct="0">
              <a:spcBef>
                <a:spcPct val="0"/>
              </a:spcBef>
              <a:spcAft>
                <a:spcPct val="0"/>
              </a:spcAft>
              <a:defRPr>
                <a:solidFill>
                  <a:schemeClr val="tx1"/>
                </a:solidFill>
                <a:latin typeface="Arial" pitchFamily="34" charset="0"/>
              </a:defRPr>
            </a:lvl8pPr>
            <a:lvl9pPr marL="3886200" indent="-228600" defTabSz="966788" eaLnBrk="0" fontAlgn="base" hangingPunct="0">
              <a:spcBef>
                <a:spcPct val="0"/>
              </a:spcBef>
              <a:spcAft>
                <a:spcPct val="0"/>
              </a:spcAft>
              <a:defRPr>
                <a:solidFill>
                  <a:schemeClr val="tx1"/>
                </a:solidFill>
                <a:latin typeface="Arial" pitchFamily="34" charset="0"/>
              </a:defRPr>
            </a:lvl9pPr>
          </a:lstStyle>
          <a:p>
            <a:pPr eaLnBrk="1" hangingPunct="1"/>
            <a:fld id="{08844962-3359-4A88-9E43-33A3B76A59AB}" type="slidenum">
              <a:rPr lang="it-IT" smtClean="0"/>
              <a:pPr eaLnBrk="1" hangingPunct="1"/>
              <a:t>8</a:t>
            </a:fld>
            <a:endParaRPr lang="it-IT" smtClean="0"/>
          </a:p>
        </p:txBody>
      </p:sp>
      <p:sp>
        <p:nvSpPr>
          <p:cNvPr id="35843" name="Rectangle 2"/>
          <p:cNvSpPr>
            <a:spLocks noGrp="1" noRot="1" noChangeAspect="1" noChangeArrowheads="1" noTextEdit="1"/>
          </p:cNvSpPr>
          <p:nvPr>
            <p:ph type="sldImg"/>
          </p:nvPr>
        </p:nvSpPr>
        <p:spPr>
          <a:xfrm>
            <a:off x="1141413" y="682625"/>
            <a:ext cx="4579937" cy="3433763"/>
          </a:xfrm>
          <a:ln/>
        </p:spPr>
      </p:sp>
      <p:sp>
        <p:nvSpPr>
          <p:cNvPr id="35844" name="Rectangle 3"/>
          <p:cNvSpPr>
            <a:spLocks noGrp="1" noChangeArrowheads="1"/>
          </p:cNvSpPr>
          <p:nvPr>
            <p:ph type="body" idx="1"/>
          </p:nvPr>
        </p:nvSpPr>
        <p:spPr>
          <a:xfrm>
            <a:off x="912906" y="4343914"/>
            <a:ext cx="5032190" cy="4115822"/>
          </a:xfrm>
          <a:noFill/>
        </p:spPr>
        <p:txBody>
          <a:bodyPr lIns="94206" tIns="47106" rIns="94206" bIns="47106"/>
          <a:lstStyle/>
          <a:p>
            <a:pPr algn="just" eaLnBrk="1" hangingPunct="1">
              <a:buFontTx/>
              <a:buChar char="•"/>
            </a:pPr>
            <a:endParaRPr lang="it-IT" smtClean="0">
              <a:latin typeface="Verdana" pitchFamily="34" charset="0"/>
            </a:endParaRPr>
          </a:p>
        </p:txBody>
      </p:sp>
    </p:spTree>
    <p:extLst>
      <p:ext uri="{BB962C8B-B14F-4D97-AF65-F5344CB8AC3E}">
        <p14:creationId xmlns:p14="http://schemas.microsoft.com/office/powerpoint/2010/main" val="243907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b="1" baseline="0" dirty="0" smtClean="0"/>
          </a:p>
        </p:txBody>
      </p:sp>
      <p:sp>
        <p:nvSpPr>
          <p:cNvPr id="4" name="Segnaposto numero diapositiva 3"/>
          <p:cNvSpPr>
            <a:spLocks noGrp="1"/>
          </p:cNvSpPr>
          <p:nvPr>
            <p:ph type="sldNum" sz="quarter" idx="10"/>
          </p:nvPr>
        </p:nvSpPr>
        <p:spPr/>
        <p:txBody>
          <a:bodyPr/>
          <a:lstStyle/>
          <a:p>
            <a:pPr>
              <a:defRPr/>
            </a:pPr>
            <a:fld id="{870EB07D-2B3F-4E6E-B735-93924FB792EA}"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25494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10"/>
          </p:nvPr>
        </p:nvSpPr>
        <p:spPr/>
        <p:txBody>
          <a:bodyPr/>
          <a:lstStyle/>
          <a:p>
            <a:fld id="{34773A11-C944-44BE-BF84-18B26D5F7018}" type="slidenum">
              <a:rPr lang="it-IT" smtClean="0">
                <a:solidFill>
                  <a:prstClr val="black"/>
                </a:solidFill>
              </a:rPr>
              <a:pPr/>
              <a:t>10</a:t>
            </a:fld>
            <a:endParaRPr lang="it-IT">
              <a:solidFill>
                <a:prstClr val="black"/>
              </a:solidFill>
            </a:endParaRPr>
          </a:p>
        </p:txBody>
      </p:sp>
    </p:spTree>
    <p:extLst>
      <p:ext uri="{BB962C8B-B14F-4D97-AF65-F5344CB8AC3E}">
        <p14:creationId xmlns:p14="http://schemas.microsoft.com/office/powerpoint/2010/main" val="1717469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7B96018-1624-442F-9909-8FB5E897857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57779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egnaposto immagine diapositiva 1"/>
          <p:cNvSpPr>
            <a:spLocks noGrp="1" noRot="1" noChangeAspect="1"/>
          </p:cNvSpPr>
          <p:nvPr>
            <p:ph type="sldImg"/>
          </p:nvPr>
        </p:nvSpPr>
        <p:spPr>
          <a:ln/>
        </p:spPr>
      </p:sp>
      <p:sp>
        <p:nvSpPr>
          <p:cNvPr id="102402" name="Segnaposto note 2"/>
          <p:cNvSpPr>
            <a:spLocks noGrp="1"/>
          </p:cNvSpPr>
          <p:nvPr>
            <p:ph type="body" idx="1"/>
          </p:nvPr>
        </p:nvSpPr>
        <p:spPr>
          <a:noFill/>
        </p:spPr>
        <p:txBody>
          <a:bodyPr/>
          <a:lstStyle/>
          <a:p>
            <a:pPr defTabSz="907268" eaLnBrk="0" hangingPunct="0">
              <a:defRPr/>
            </a:pPr>
            <a:endParaRPr lang="it-IT" dirty="0" smtClean="0"/>
          </a:p>
        </p:txBody>
      </p:sp>
      <p:sp>
        <p:nvSpPr>
          <p:cNvPr id="102403" name="Segnaposto numero diapositiva 3"/>
          <p:cNvSpPr>
            <a:spLocks noGrp="1"/>
          </p:cNvSpPr>
          <p:nvPr>
            <p:ph type="sldNum" sz="quarter" idx="5"/>
          </p:nvPr>
        </p:nvSpPr>
        <p:spPr>
          <a:noFill/>
          <a:ln>
            <a:miter lim="800000"/>
            <a:headEnd/>
            <a:tailEnd/>
          </a:ln>
        </p:spPr>
        <p:txBody>
          <a:bodyPr/>
          <a:lstStyle/>
          <a:p>
            <a:pPr defTabSz="911994"/>
            <a:fld id="{914A3283-FDE0-46FC-872D-F43C64EC3CD0}" type="slidenum">
              <a:rPr lang="en-US" smtClean="0">
                <a:solidFill>
                  <a:prstClr val="black"/>
                </a:solidFill>
              </a:rPr>
              <a:pPr defTabSz="911994"/>
              <a:t>12</a:t>
            </a:fld>
            <a:endParaRPr lang="en-US" smtClean="0">
              <a:solidFill>
                <a:prstClr val="black"/>
              </a:solidFill>
            </a:endParaRPr>
          </a:p>
        </p:txBody>
      </p:sp>
    </p:spTree>
    <p:extLst>
      <p:ext uri="{BB962C8B-B14F-4D97-AF65-F5344CB8AC3E}">
        <p14:creationId xmlns:p14="http://schemas.microsoft.com/office/powerpoint/2010/main" val="251950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p:cNvSpPr>
            <a:spLocks noGrp="1" noRot="1" noChangeAspect="1" noTextEdit="1"/>
          </p:cNvSpPr>
          <p:nvPr>
            <p:ph type="sldImg"/>
          </p:nvPr>
        </p:nvSpPr>
        <p:spPr>
          <a:xfrm>
            <a:off x="917575" y="744538"/>
            <a:ext cx="4962525" cy="3722687"/>
          </a:xfrm>
          <a:ln/>
        </p:spPr>
      </p:sp>
      <p:sp>
        <p:nvSpPr>
          <p:cNvPr id="3" name="Segnaposto note 2"/>
          <p:cNvSpPr>
            <a:spLocks noGrp="1"/>
          </p:cNvSpPr>
          <p:nvPr>
            <p:ph type="body" idx="1"/>
          </p:nvPr>
        </p:nvSpPr>
        <p:spPr/>
        <p:txBody>
          <a:bodyPr/>
          <a:lstStyle/>
          <a:p>
            <a:pPr>
              <a:defRPr/>
            </a:pPr>
            <a:r>
              <a:rPr lang="en-US" dirty="0" smtClean="0"/>
              <a:t>Beyond any prejudice, chemical industry gives a fundamental contribute in terms of environmental sustainability.</a:t>
            </a:r>
          </a:p>
          <a:p>
            <a:pPr>
              <a:defRPr/>
            </a:pPr>
            <a:endParaRPr lang="en-US" dirty="0" smtClean="0"/>
          </a:p>
          <a:p>
            <a:pPr>
              <a:defRPr/>
            </a:pPr>
            <a:r>
              <a:rPr lang="en-US" dirty="0" smtClean="0"/>
              <a:t>Not only it has drastically reduced its emissions in the last 25 years, but </a:t>
            </a:r>
            <a:r>
              <a:rPr lang="en-US" dirty="0">
                <a:latin typeface="+mn-lt"/>
              </a:rPr>
              <a:t>it also helps to reduce emissions of downstream users: every 1 tons of CO2 emitted for chemical production prevents 2,6 tons of greenhouse gas emitted from industrial customers or end users.</a:t>
            </a:r>
            <a:endParaRPr lang="en-US" dirty="0" smtClean="0"/>
          </a:p>
        </p:txBody>
      </p:sp>
      <p:sp>
        <p:nvSpPr>
          <p:cNvPr id="98308" name="Segnaposto numero diapositiva 3"/>
          <p:cNvSpPr>
            <a:spLocks noGrp="1"/>
          </p:cNvSpPr>
          <p:nvPr>
            <p:ph type="sldNum" sz="quarter" idx="5"/>
          </p:nvPr>
        </p:nvSpPr>
        <p:spPr>
          <a:xfrm>
            <a:off x="3884613" y="9434513"/>
            <a:ext cx="2973387" cy="496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94E449C9-EA9B-4D67-9A5B-F3EA7A61E199}" type="slidenum">
              <a:rPr lang="en-US" altLang="en-US" b="0">
                <a:solidFill>
                  <a:srgbClr val="000000"/>
                </a:solidFill>
              </a:rPr>
              <a:pPr/>
              <a:t>17</a:t>
            </a:fld>
            <a:endParaRPr lang="en-US" altLang="en-US" b="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B14BF5D3-A9BF-4727-B60B-954F5DBC2640}" type="slidenum">
              <a:rPr lang="it-IT" altLang="it-IT"/>
              <a:pPr/>
              <a:t>‹N›</a:t>
            </a:fld>
            <a:endParaRPr lang="it-IT" altLang="it-IT"/>
          </a:p>
        </p:txBody>
      </p:sp>
    </p:spTree>
    <p:extLst>
      <p:ext uri="{BB962C8B-B14F-4D97-AF65-F5344CB8AC3E}">
        <p14:creationId xmlns:p14="http://schemas.microsoft.com/office/powerpoint/2010/main" val="603344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4DCD2EF6-07B2-4D57-BD1E-18FD043B6A68}" type="slidenum">
              <a:rPr lang="it-IT" altLang="it-IT"/>
              <a:pPr/>
              <a:t>‹N›</a:t>
            </a:fld>
            <a:endParaRPr lang="it-IT" altLang="it-IT"/>
          </a:p>
        </p:txBody>
      </p:sp>
    </p:spTree>
    <p:extLst>
      <p:ext uri="{BB962C8B-B14F-4D97-AF65-F5344CB8AC3E}">
        <p14:creationId xmlns:p14="http://schemas.microsoft.com/office/powerpoint/2010/main" val="52395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198191FB-E9D3-4026-86D8-308F935F2544}" type="slidenum">
              <a:rPr lang="it-IT" altLang="it-IT"/>
              <a:pPr/>
              <a:t>‹N›</a:t>
            </a:fld>
            <a:endParaRPr lang="it-IT" altLang="it-IT"/>
          </a:p>
        </p:txBody>
      </p:sp>
    </p:spTree>
    <p:extLst>
      <p:ext uri="{BB962C8B-B14F-4D97-AF65-F5344CB8AC3E}">
        <p14:creationId xmlns:p14="http://schemas.microsoft.com/office/powerpoint/2010/main" val="45444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3B276533-1564-4B5A-91D6-7C2BC58348BC}" type="slidenum">
              <a:rPr lang="it-IT" altLang="it-IT"/>
              <a:pPr/>
              <a:t>‹N›</a:t>
            </a:fld>
            <a:endParaRPr lang="it-IT" altLang="it-IT"/>
          </a:p>
        </p:txBody>
      </p:sp>
    </p:spTree>
    <p:extLst>
      <p:ext uri="{BB962C8B-B14F-4D97-AF65-F5344CB8AC3E}">
        <p14:creationId xmlns:p14="http://schemas.microsoft.com/office/powerpoint/2010/main" val="3050666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1A835D65-B1AD-4E52-B616-361417C0E781}" type="slidenum">
              <a:rPr lang="it-IT" altLang="it-IT"/>
              <a:pPr/>
              <a:t>‹N›</a:t>
            </a:fld>
            <a:endParaRPr lang="it-IT" altLang="it-IT"/>
          </a:p>
        </p:txBody>
      </p:sp>
    </p:spTree>
    <p:extLst>
      <p:ext uri="{BB962C8B-B14F-4D97-AF65-F5344CB8AC3E}">
        <p14:creationId xmlns:p14="http://schemas.microsoft.com/office/powerpoint/2010/main" val="3903601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8925" y="544513"/>
            <a:ext cx="6937375" cy="795337"/>
          </a:xfrm>
        </p:spPr>
        <p:txBody>
          <a:bodyPr/>
          <a:lstStyle/>
          <a:p>
            <a:r>
              <a:rPr lang="en-US" smtClean="0"/>
              <a:t>Click to edit Master title style</a:t>
            </a:r>
            <a:endParaRPr lang="it-IT"/>
          </a:p>
        </p:txBody>
      </p:sp>
      <p:sp>
        <p:nvSpPr>
          <p:cNvPr id="3" name="Table Placeholder 2"/>
          <p:cNvSpPr>
            <a:spLocks noGrp="1"/>
          </p:cNvSpPr>
          <p:nvPr>
            <p:ph type="tbl" idx="1"/>
          </p:nvPr>
        </p:nvSpPr>
        <p:spPr>
          <a:xfrm>
            <a:off x="288925" y="1555750"/>
            <a:ext cx="8567738" cy="5018088"/>
          </a:xfrm>
        </p:spPr>
        <p:txBody>
          <a:bodyPr/>
          <a:lstStyle/>
          <a:p>
            <a:pPr lvl="0"/>
            <a:endParaRPr lang="it-IT" noProof="0" smtClean="0"/>
          </a:p>
        </p:txBody>
      </p:sp>
      <p:sp>
        <p:nvSpPr>
          <p:cNvPr id="4" name="Rectangle 5"/>
          <p:cNvSpPr>
            <a:spLocks noGrp="1" noChangeArrowheads="1"/>
          </p:cNvSpPr>
          <p:nvPr>
            <p:ph type="ftr" sz="quarter" idx="10"/>
          </p:nvPr>
        </p:nvSpPr>
        <p:spPr/>
        <p:txBody>
          <a:bodyPr/>
          <a:lstStyle>
            <a:lvl1pPr>
              <a:defRPr/>
            </a:lvl1pPr>
          </a:lstStyle>
          <a:p>
            <a:pPr>
              <a:defRPr/>
            </a:pPr>
            <a:endParaRPr lang="en-GB"/>
          </a:p>
        </p:txBody>
      </p:sp>
      <p:sp>
        <p:nvSpPr>
          <p:cNvPr id="5" name="Rectangle 6"/>
          <p:cNvSpPr>
            <a:spLocks noGrp="1" noChangeArrowheads="1"/>
          </p:cNvSpPr>
          <p:nvPr>
            <p:ph type="dt" sz="half" idx="11"/>
          </p:nvPr>
        </p:nvSpPr>
        <p:spPr/>
        <p:txBody>
          <a:bodyPr/>
          <a:lstStyle>
            <a:lvl1pPr>
              <a:defRPr/>
            </a:lvl1pPr>
          </a:lstStyle>
          <a:p>
            <a:pPr>
              <a:defRPr/>
            </a:pPr>
            <a:endParaRPr lang="en-GB"/>
          </a:p>
        </p:txBody>
      </p:sp>
      <p:sp>
        <p:nvSpPr>
          <p:cNvPr id="6" name="Rectangle 7"/>
          <p:cNvSpPr>
            <a:spLocks noGrp="1" noChangeArrowheads="1"/>
          </p:cNvSpPr>
          <p:nvPr>
            <p:ph type="sldNum" sz="quarter" idx="12"/>
          </p:nvPr>
        </p:nvSpPr>
        <p:spPr/>
        <p:txBody>
          <a:bodyPr/>
          <a:lstStyle>
            <a:lvl1pPr>
              <a:defRPr/>
            </a:lvl1pPr>
          </a:lstStyle>
          <a:p>
            <a:fld id="{80287249-8801-4949-9DB0-558F1DE31757}" type="slidenum">
              <a:rPr lang="en-GB" altLang="en-US"/>
              <a:pPr/>
              <a:t>‹N›</a:t>
            </a:fld>
            <a:endParaRPr lang="en-GB" altLang="en-US"/>
          </a:p>
        </p:txBody>
      </p:sp>
    </p:spTree>
    <p:extLst>
      <p:ext uri="{BB962C8B-B14F-4D97-AF65-F5344CB8AC3E}">
        <p14:creationId xmlns:p14="http://schemas.microsoft.com/office/powerpoint/2010/main" val="109221509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223427BC-E066-427B-B21F-27638A1D83ED}" type="slidenum">
              <a:rPr lang="it-IT" altLang="en-US"/>
              <a:pPr/>
              <a:t>‹N›</a:t>
            </a:fld>
            <a:endParaRPr lang="it-IT" altLang="en-US"/>
          </a:p>
        </p:txBody>
      </p:sp>
    </p:spTree>
    <p:extLst>
      <p:ext uri="{BB962C8B-B14F-4D97-AF65-F5344CB8AC3E}">
        <p14:creationId xmlns:p14="http://schemas.microsoft.com/office/powerpoint/2010/main" val="3889858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D58FCFD8-3E1F-449E-9F6E-FD6A661B7C04}" type="slidenum">
              <a:rPr lang="it-IT" altLang="en-US"/>
              <a:pPr/>
              <a:t>‹N›</a:t>
            </a:fld>
            <a:endParaRPr lang="it-IT" altLang="en-US"/>
          </a:p>
        </p:txBody>
      </p:sp>
    </p:spTree>
    <p:extLst>
      <p:ext uri="{BB962C8B-B14F-4D97-AF65-F5344CB8AC3E}">
        <p14:creationId xmlns:p14="http://schemas.microsoft.com/office/powerpoint/2010/main" val="1679603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98EE7AF4-DB31-4DA7-BECC-265F1183CAD2}" type="slidenum">
              <a:rPr lang="it-IT" altLang="en-US"/>
              <a:pPr/>
              <a:t>‹N›</a:t>
            </a:fld>
            <a:endParaRPr lang="it-IT" altLang="en-US"/>
          </a:p>
        </p:txBody>
      </p:sp>
    </p:spTree>
    <p:extLst>
      <p:ext uri="{BB962C8B-B14F-4D97-AF65-F5344CB8AC3E}">
        <p14:creationId xmlns:p14="http://schemas.microsoft.com/office/powerpoint/2010/main" val="1414730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b="1">
                <a:latin typeface="Arial" panose="020B0604020202020204" pitchFamily="34" charset="0"/>
              </a:defRPr>
            </a:lvl1pPr>
          </a:lstStyle>
          <a:p>
            <a:fld id="{B9ED86A2-C42C-4BA0-89FA-AA14E9275D6C}" type="slidenum">
              <a:rPr lang="it-IT" altLang="en-US"/>
              <a:pPr/>
              <a:t>‹N›</a:t>
            </a:fld>
            <a:endParaRPr lang="it-IT" altLang="en-US"/>
          </a:p>
        </p:txBody>
      </p:sp>
    </p:spTree>
    <p:extLst>
      <p:ext uri="{BB962C8B-B14F-4D97-AF65-F5344CB8AC3E}">
        <p14:creationId xmlns:p14="http://schemas.microsoft.com/office/powerpoint/2010/main" val="2462901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hangingPunct="0">
              <a:defRPr b="1">
                <a:latin typeface="Arial" panose="020B0604020202020204" pitchFamily="34" charset="0"/>
              </a:defRPr>
            </a:lvl1pPr>
          </a:lstStyle>
          <a:p>
            <a:fld id="{70545ADD-E49B-49D1-B5CB-734D145380FF}" type="slidenum">
              <a:rPr lang="it-IT" altLang="en-US"/>
              <a:pPr/>
              <a:t>‹N›</a:t>
            </a:fld>
            <a:endParaRPr lang="it-IT" altLang="en-US"/>
          </a:p>
        </p:txBody>
      </p:sp>
    </p:spTree>
    <p:extLst>
      <p:ext uri="{BB962C8B-B14F-4D97-AF65-F5344CB8AC3E}">
        <p14:creationId xmlns:p14="http://schemas.microsoft.com/office/powerpoint/2010/main" val="422379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D969456D-6C1F-41A7-8042-A184A545FCA8}" type="slidenum">
              <a:rPr lang="it-IT" altLang="it-IT"/>
              <a:pPr/>
              <a:t>‹N›</a:t>
            </a:fld>
            <a:endParaRPr lang="it-IT" altLang="it-IT"/>
          </a:p>
        </p:txBody>
      </p:sp>
    </p:spTree>
    <p:extLst>
      <p:ext uri="{BB962C8B-B14F-4D97-AF65-F5344CB8AC3E}">
        <p14:creationId xmlns:p14="http://schemas.microsoft.com/office/powerpoint/2010/main" val="3017895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hangingPunct="0">
              <a:defRPr b="1">
                <a:latin typeface="Arial" panose="020B0604020202020204" pitchFamily="34" charset="0"/>
              </a:defRPr>
            </a:lvl1pPr>
          </a:lstStyle>
          <a:p>
            <a:fld id="{0EA19052-4A6A-49FD-903B-64C5AA10D710}" type="slidenum">
              <a:rPr lang="it-IT" altLang="en-US"/>
              <a:pPr/>
              <a:t>‹N›</a:t>
            </a:fld>
            <a:endParaRPr lang="it-IT" altLang="en-US"/>
          </a:p>
        </p:txBody>
      </p:sp>
    </p:spTree>
    <p:extLst>
      <p:ext uri="{BB962C8B-B14F-4D97-AF65-F5344CB8AC3E}">
        <p14:creationId xmlns:p14="http://schemas.microsoft.com/office/powerpoint/2010/main" val="322646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hangingPunct="0">
              <a:defRPr b="1">
                <a:latin typeface="Arial" panose="020B0604020202020204" pitchFamily="34" charset="0"/>
              </a:defRPr>
            </a:lvl1pPr>
          </a:lstStyle>
          <a:p>
            <a:fld id="{BA848B30-0DC1-47C0-BA13-A98EE5AAB486}" type="slidenum">
              <a:rPr lang="it-IT" altLang="en-US"/>
              <a:pPr/>
              <a:t>‹N›</a:t>
            </a:fld>
            <a:endParaRPr lang="it-IT" altLang="en-US"/>
          </a:p>
        </p:txBody>
      </p:sp>
    </p:spTree>
    <p:extLst>
      <p:ext uri="{BB962C8B-B14F-4D97-AF65-F5344CB8AC3E}">
        <p14:creationId xmlns:p14="http://schemas.microsoft.com/office/powerpoint/2010/main" val="1168728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b="1">
                <a:latin typeface="Arial" panose="020B0604020202020204" pitchFamily="34" charset="0"/>
              </a:defRPr>
            </a:lvl1pPr>
          </a:lstStyle>
          <a:p>
            <a:fld id="{8A47C828-AEE2-4599-9BA7-560C216A3768}" type="slidenum">
              <a:rPr lang="it-IT" altLang="en-US"/>
              <a:pPr/>
              <a:t>‹N›</a:t>
            </a:fld>
            <a:endParaRPr lang="it-IT" altLang="en-US"/>
          </a:p>
        </p:txBody>
      </p:sp>
    </p:spTree>
    <p:extLst>
      <p:ext uri="{BB962C8B-B14F-4D97-AF65-F5344CB8AC3E}">
        <p14:creationId xmlns:p14="http://schemas.microsoft.com/office/powerpoint/2010/main" val="1456782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b="1">
                <a:latin typeface="Arial" panose="020B0604020202020204" pitchFamily="34" charset="0"/>
              </a:defRPr>
            </a:lvl1pPr>
          </a:lstStyle>
          <a:p>
            <a:fld id="{72E91A42-F45D-4837-AEF9-3AD1C7DC27F4}" type="slidenum">
              <a:rPr lang="it-IT" altLang="en-US"/>
              <a:pPr/>
              <a:t>‹N›</a:t>
            </a:fld>
            <a:endParaRPr lang="it-IT" altLang="en-US"/>
          </a:p>
        </p:txBody>
      </p:sp>
    </p:spTree>
    <p:extLst>
      <p:ext uri="{BB962C8B-B14F-4D97-AF65-F5344CB8AC3E}">
        <p14:creationId xmlns:p14="http://schemas.microsoft.com/office/powerpoint/2010/main" val="291741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7A05D1D0-9602-4EC9-A7E0-86F6E085DB04}" type="slidenum">
              <a:rPr lang="it-IT" altLang="en-US"/>
              <a:pPr/>
              <a:t>‹N›</a:t>
            </a:fld>
            <a:endParaRPr lang="it-IT" altLang="en-US"/>
          </a:p>
        </p:txBody>
      </p:sp>
    </p:spTree>
    <p:extLst>
      <p:ext uri="{BB962C8B-B14F-4D97-AF65-F5344CB8AC3E}">
        <p14:creationId xmlns:p14="http://schemas.microsoft.com/office/powerpoint/2010/main" val="717845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E4670998-E4FE-495E-B609-3A0D1B5A4126}" type="slidenum">
              <a:rPr lang="it-IT" altLang="en-US"/>
              <a:pPr/>
              <a:t>‹N›</a:t>
            </a:fld>
            <a:endParaRPr lang="it-IT" altLang="en-US"/>
          </a:p>
        </p:txBody>
      </p:sp>
    </p:spTree>
    <p:extLst>
      <p:ext uri="{BB962C8B-B14F-4D97-AF65-F5344CB8AC3E}">
        <p14:creationId xmlns:p14="http://schemas.microsoft.com/office/powerpoint/2010/main" val="866642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Rectangle 6"/>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6649A964-F1EC-4226-83CA-512B495FCD02}" type="slidenum">
              <a:rPr lang="it-IT" altLang="en-US"/>
              <a:pPr/>
              <a:t>‹N›</a:t>
            </a:fld>
            <a:endParaRPr lang="it-IT" altLang="en-US"/>
          </a:p>
        </p:txBody>
      </p:sp>
    </p:spTree>
    <p:extLst>
      <p:ext uri="{BB962C8B-B14F-4D97-AF65-F5344CB8AC3E}">
        <p14:creationId xmlns:p14="http://schemas.microsoft.com/office/powerpoint/2010/main" val="669840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8925" y="544513"/>
            <a:ext cx="6937375" cy="795337"/>
          </a:xfrm>
        </p:spPr>
        <p:txBody>
          <a:bodyPr/>
          <a:lstStyle/>
          <a:p>
            <a:r>
              <a:rPr lang="en-US" smtClean="0"/>
              <a:t>Click to edit Master title style</a:t>
            </a:r>
            <a:endParaRPr lang="it-IT"/>
          </a:p>
        </p:txBody>
      </p:sp>
      <p:sp>
        <p:nvSpPr>
          <p:cNvPr id="3" name="Table Placeholder 2"/>
          <p:cNvSpPr>
            <a:spLocks noGrp="1"/>
          </p:cNvSpPr>
          <p:nvPr>
            <p:ph type="tbl" idx="1"/>
          </p:nvPr>
        </p:nvSpPr>
        <p:spPr>
          <a:xfrm>
            <a:off x="288925" y="1555750"/>
            <a:ext cx="8567738" cy="5018088"/>
          </a:xfrm>
        </p:spPr>
        <p:txBody>
          <a:bodyPr rtlCol="0">
            <a:normAutofit/>
          </a:bodyPr>
          <a:lstStyle/>
          <a:p>
            <a:pPr lvl="0"/>
            <a:endParaRPr lang="it-IT" noProof="0" smtClean="0"/>
          </a:p>
        </p:txBody>
      </p:sp>
      <p:sp>
        <p:nvSpPr>
          <p:cNvPr id="4" name="Rectangle 5"/>
          <p:cNvSpPr>
            <a:spLocks noGrp="1" noChangeArrowheads="1"/>
          </p:cNvSpPr>
          <p:nvPr>
            <p:ph type="ftr" sz="quarter"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en-GB"/>
          </a:p>
        </p:txBody>
      </p:sp>
      <p:sp>
        <p:nvSpPr>
          <p:cNvPr id="5" name="Rectangle 6"/>
          <p:cNvSpPr>
            <a:spLocks noGrp="1" noChangeArrowheads="1"/>
          </p:cNvSpPr>
          <p:nvPr>
            <p:ph type="dt" sz="half"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en-GB"/>
          </a:p>
        </p:txBody>
      </p:sp>
      <p:sp>
        <p:nvSpPr>
          <p:cNvPr id="6" name="Rectangle 7"/>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54C78A10-69D8-4BAE-A8D2-8A3FAA1861FC}" type="slidenum">
              <a:rPr lang="en-GB" altLang="en-US"/>
              <a:pPr/>
              <a:t>‹N›</a:t>
            </a:fld>
            <a:endParaRPr lang="en-GB" altLang="en-US"/>
          </a:p>
        </p:txBody>
      </p:sp>
    </p:spTree>
    <p:extLst>
      <p:ext uri="{BB962C8B-B14F-4D97-AF65-F5344CB8AC3E}">
        <p14:creationId xmlns:p14="http://schemas.microsoft.com/office/powerpoint/2010/main" val="296711035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7B1A18A6-150A-4D38-9A9B-DC51A5D81CE8}" type="slidenum">
              <a:rPr lang="it-IT" altLang="en-US"/>
              <a:pPr/>
              <a:t>‹N›</a:t>
            </a:fld>
            <a:endParaRPr lang="it-IT" altLang="en-US"/>
          </a:p>
        </p:txBody>
      </p:sp>
    </p:spTree>
    <p:extLst>
      <p:ext uri="{BB962C8B-B14F-4D97-AF65-F5344CB8AC3E}">
        <p14:creationId xmlns:p14="http://schemas.microsoft.com/office/powerpoint/2010/main" val="3726123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14EEBB65-89EF-4682-8C1E-BD0D35AE6B07}" type="slidenum">
              <a:rPr lang="it-IT" altLang="en-US"/>
              <a:pPr/>
              <a:t>‹N›</a:t>
            </a:fld>
            <a:endParaRPr lang="it-IT" altLang="en-US"/>
          </a:p>
        </p:txBody>
      </p:sp>
    </p:spTree>
    <p:extLst>
      <p:ext uri="{BB962C8B-B14F-4D97-AF65-F5344CB8AC3E}">
        <p14:creationId xmlns:p14="http://schemas.microsoft.com/office/powerpoint/2010/main" val="3918936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FCCD68E4-56C0-4D27-89C4-BA1AB1275D77}" type="slidenum">
              <a:rPr lang="it-IT" altLang="it-IT"/>
              <a:pPr/>
              <a:t>‹N›</a:t>
            </a:fld>
            <a:endParaRPr lang="it-IT" altLang="it-IT"/>
          </a:p>
        </p:txBody>
      </p:sp>
    </p:spTree>
    <p:extLst>
      <p:ext uri="{BB962C8B-B14F-4D97-AF65-F5344CB8AC3E}">
        <p14:creationId xmlns:p14="http://schemas.microsoft.com/office/powerpoint/2010/main" val="1636006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BC824186-C5B1-4AD0-932E-F8F8E014682F}" type="slidenum">
              <a:rPr lang="it-IT" altLang="en-US"/>
              <a:pPr/>
              <a:t>‹N›</a:t>
            </a:fld>
            <a:endParaRPr lang="it-IT" altLang="en-US"/>
          </a:p>
        </p:txBody>
      </p:sp>
    </p:spTree>
    <p:extLst>
      <p:ext uri="{BB962C8B-B14F-4D97-AF65-F5344CB8AC3E}">
        <p14:creationId xmlns:p14="http://schemas.microsoft.com/office/powerpoint/2010/main" val="2797237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b="1">
                <a:latin typeface="Arial" panose="020B0604020202020204" pitchFamily="34" charset="0"/>
              </a:defRPr>
            </a:lvl1pPr>
          </a:lstStyle>
          <a:p>
            <a:fld id="{9EAE8958-0E05-4F23-A826-5C316FFAB99E}" type="slidenum">
              <a:rPr lang="it-IT" altLang="en-US"/>
              <a:pPr/>
              <a:t>‹N›</a:t>
            </a:fld>
            <a:endParaRPr lang="it-IT" altLang="en-US"/>
          </a:p>
        </p:txBody>
      </p:sp>
    </p:spTree>
    <p:extLst>
      <p:ext uri="{BB962C8B-B14F-4D97-AF65-F5344CB8AC3E}">
        <p14:creationId xmlns:p14="http://schemas.microsoft.com/office/powerpoint/2010/main" val="2501414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hangingPunct="0">
              <a:defRPr b="1">
                <a:latin typeface="Arial" panose="020B0604020202020204" pitchFamily="34" charset="0"/>
              </a:defRPr>
            </a:lvl1pPr>
          </a:lstStyle>
          <a:p>
            <a:fld id="{F28A1C61-6CCD-46D9-8D5A-057D6285C7B5}" type="slidenum">
              <a:rPr lang="it-IT" altLang="en-US"/>
              <a:pPr/>
              <a:t>‹N›</a:t>
            </a:fld>
            <a:endParaRPr lang="it-IT" altLang="en-US"/>
          </a:p>
        </p:txBody>
      </p:sp>
    </p:spTree>
    <p:extLst>
      <p:ext uri="{BB962C8B-B14F-4D97-AF65-F5344CB8AC3E}">
        <p14:creationId xmlns:p14="http://schemas.microsoft.com/office/powerpoint/2010/main" val="428915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hangingPunct="0">
              <a:defRPr b="1">
                <a:latin typeface="Arial" panose="020B0604020202020204" pitchFamily="34" charset="0"/>
              </a:defRPr>
            </a:lvl1pPr>
          </a:lstStyle>
          <a:p>
            <a:fld id="{F8171D70-05D8-48CA-8426-5E7F40CF38E1}" type="slidenum">
              <a:rPr lang="it-IT" altLang="en-US"/>
              <a:pPr/>
              <a:t>‹N›</a:t>
            </a:fld>
            <a:endParaRPr lang="it-IT" altLang="en-US"/>
          </a:p>
        </p:txBody>
      </p:sp>
    </p:spTree>
    <p:extLst>
      <p:ext uri="{BB962C8B-B14F-4D97-AF65-F5344CB8AC3E}">
        <p14:creationId xmlns:p14="http://schemas.microsoft.com/office/powerpoint/2010/main" val="170558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hangingPunct="0">
              <a:defRPr b="1">
                <a:latin typeface="Arial" panose="020B0604020202020204" pitchFamily="34" charset="0"/>
              </a:defRPr>
            </a:lvl1pPr>
          </a:lstStyle>
          <a:p>
            <a:fld id="{4A95D0D1-775A-40B6-AC0D-A8D13D28C7D5}" type="slidenum">
              <a:rPr lang="it-IT" altLang="en-US"/>
              <a:pPr/>
              <a:t>‹N›</a:t>
            </a:fld>
            <a:endParaRPr lang="it-IT" altLang="en-US"/>
          </a:p>
        </p:txBody>
      </p:sp>
    </p:spTree>
    <p:extLst>
      <p:ext uri="{BB962C8B-B14F-4D97-AF65-F5344CB8AC3E}">
        <p14:creationId xmlns:p14="http://schemas.microsoft.com/office/powerpoint/2010/main" val="1982148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b="1">
                <a:latin typeface="Arial" panose="020B0604020202020204" pitchFamily="34" charset="0"/>
              </a:defRPr>
            </a:lvl1pPr>
          </a:lstStyle>
          <a:p>
            <a:fld id="{396B8D47-236C-4FE1-9D31-4746CA6B427F}" type="slidenum">
              <a:rPr lang="it-IT" altLang="en-US"/>
              <a:pPr/>
              <a:t>‹N›</a:t>
            </a:fld>
            <a:endParaRPr lang="it-IT" altLang="en-US"/>
          </a:p>
        </p:txBody>
      </p:sp>
    </p:spTree>
    <p:extLst>
      <p:ext uri="{BB962C8B-B14F-4D97-AF65-F5344CB8AC3E}">
        <p14:creationId xmlns:p14="http://schemas.microsoft.com/office/powerpoint/2010/main" val="3132592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hangingPunct="0">
              <a:defRPr b="1">
                <a:latin typeface="Arial" panose="020B0604020202020204" pitchFamily="34" charset="0"/>
              </a:defRPr>
            </a:lvl1pPr>
          </a:lstStyle>
          <a:p>
            <a:fld id="{F3FF06F3-3BD7-4F31-BC0F-61A9DECCE973}" type="slidenum">
              <a:rPr lang="it-IT" altLang="en-US"/>
              <a:pPr/>
              <a:t>‹N›</a:t>
            </a:fld>
            <a:endParaRPr lang="it-IT" altLang="en-US"/>
          </a:p>
        </p:txBody>
      </p:sp>
    </p:spTree>
    <p:extLst>
      <p:ext uri="{BB962C8B-B14F-4D97-AF65-F5344CB8AC3E}">
        <p14:creationId xmlns:p14="http://schemas.microsoft.com/office/powerpoint/2010/main" val="118188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803E28ED-4652-4E24-823D-0060C76608EF}" type="slidenum">
              <a:rPr lang="it-IT" altLang="en-US"/>
              <a:pPr/>
              <a:t>‹N›</a:t>
            </a:fld>
            <a:endParaRPr lang="it-IT" altLang="en-US"/>
          </a:p>
        </p:txBody>
      </p:sp>
    </p:spTree>
    <p:extLst>
      <p:ext uri="{BB962C8B-B14F-4D97-AF65-F5344CB8AC3E}">
        <p14:creationId xmlns:p14="http://schemas.microsoft.com/office/powerpoint/2010/main" val="538908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anose="020B0604020202020204" pitchFamily="34" charset="0"/>
              </a:defRPr>
            </a:lvl1pPr>
          </a:lstStyle>
          <a:p>
            <a:fld id="{7C618274-D53B-49A8-B1F9-AEEE2BEB9F7D}" type="slidenum">
              <a:rPr lang="it-IT" altLang="en-US"/>
              <a:pPr/>
              <a:t>‹N›</a:t>
            </a:fld>
            <a:endParaRPr lang="it-IT" altLang="en-US"/>
          </a:p>
        </p:txBody>
      </p:sp>
    </p:spTree>
    <p:extLst>
      <p:ext uri="{BB962C8B-B14F-4D97-AF65-F5344CB8AC3E}">
        <p14:creationId xmlns:p14="http://schemas.microsoft.com/office/powerpoint/2010/main" val="3003729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pic>
        <p:nvPicPr>
          <p:cNvPr id="2" name="Immagine 5" descr="fascia_alta.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650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77020745-F300-4006-8F20-DED923AC7AEB}" type="slidenum">
              <a:rPr lang="it-IT" altLang="it-IT"/>
              <a:pPr/>
              <a:t>‹N›</a:t>
            </a:fld>
            <a:endParaRPr lang="it-IT" altLang="it-IT"/>
          </a:p>
        </p:txBody>
      </p:sp>
    </p:spTree>
    <p:extLst>
      <p:ext uri="{BB962C8B-B14F-4D97-AF65-F5344CB8AC3E}">
        <p14:creationId xmlns:p14="http://schemas.microsoft.com/office/powerpoint/2010/main" val="1231379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it-IT"/>
          </a:p>
        </p:txBody>
      </p:sp>
      <p:sp>
        <p:nvSpPr>
          <p:cNvPr id="5" name="Rectangle 6"/>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9CB4CE77-B4D5-47E4-91A4-FE5C990DD8D5}" type="slidenum">
              <a:rPr lang="it-IT" altLang="en-US"/>
              <a:pPr/>
              <a:t>‹N›</a:t>
            </a:fld>
            <a:endParaRPr lang="it-IT" altLang="en-US"/>
          </a:p>
        </p:txBody>
      </p:sp>
    </p:spTree>
    <p:extLst>
      <p:ext uri="{BB962C8B-B14F-4D97-AF65-F5344CB8AC3E}">
        <p14:creationId xmlns:p14="http://schemas.microsoft.com/office/powerpoint/2010/main" val="2613652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8925" y="544513"/>
            <a:ext cx="6937375" cy="795337"/>
          </a:xfrm>
        </p:spPr>
        <p:txBody>
          <a:bodyPr/>
          <a:lstStyle/>
          <a:p>
            <a:r>
              <a:rPr lang="en-US" smtClean="0"/>
              <a:t>Click to edit Master title style</a:t>
            </a:r>
            <a:endParaRPr lang="it-IT"/>
          </a:p>
        </p:txBody>
      </p:sp>
      <p:sp>
        <p:nvSpPr>
          <p:cNvPr id="3" name="Table Placeholder 2"/>
          <p:cNvSpPr>
            <a:spLocks noGrp="1"/>
          </p:cNvSpPr>
          <p:nvPr>
            <p:ph type="tbl" idx="1"/>
          </p:nvPr>
        </p:nvSpPr>
        <p:spPr>
          <a:xfrm>
            <a:off x="288925" y="1555750"/>
            <a:ext cx="8567738" cy="5018088"/>
          </a:xfrm>
        </p:spPr>
        <p:txBody>
          <a:bodyPr rtlCol="0">
            <a:normAutofit/>
          </a:bodyPr>
          <a:lstStyle/>
          <a:p>
            <a:pPr lvl="0"/>
            <a:endParaRPr lang="it-IT" noProof="0" smtClean="0"/>
          </a:p>
        </p:txBody>
      </p:sp>
      <p:sp>
        <p:nvSpPr>
          <p:cNvPr id="4" name="Rectangle 5"/>
          <p:cNvSpPr>
            <a:spLocks noGrp="1" noChangeArrowheads="1"/>
          </p:cNvSpPr>
          <p:nvPr>
            <p:ph type="ftr" sz="quarter" idx="10"/>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en-GB"/>
          </a:p>
        </p:txBody>
      </p:sp>
      <p:sp>
        <p:nvSpPr>
          <p:cNvPr id="5" name="Rectangle 6"/>
          <p:cNvSpPr>
            <a:spLocks noGrp="1" noChangeArrowheads="1"/>
          </p:cNvSpPr>
          <p:nvPr>
            <p:ph type="dt" sz="half" idx="11"/>
          </p:nvPr>
        </p:nvSpPr>
        <p:spPr/>
        <p:txBody>
          <a:bodyPr/>
          <a:lstStyle>
            <a:lvl1pPr eaLnBrk="0" fontAlgn="base" hangingPunct="0">
              <a:spcBef>
                <a:spcPct val="0"/>
              </a:spcBef>
              <a:spcAft>
                <a:spcPct val="0"/>
              </a:spcAft>
              <a:defRPr b="1">
                <a:latin typeface="Arial" pitchFamily="34" charset="0"/>
                <a:cs typeface="Arial" pitchFamily="34" charset="0"/>
              </a:defRPr>
            </a:lvl1pPr>
          </a:lstStyle>
          <a:p>
            <a:pPr>
              <a:defRPr/>
            </a:pPr>
            <a:endParaRPr lang="en-GB"/>
          </a:p>
        </p:txBody>
      </p:sp>
      <p:sp>
        <p:nvSpPr>
          <p:cNvPr id="6" name="Rectangle 7"/>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8F47AA60-962B-4559-84D3-E00D4F7E067C}" type="slidenum">
              <a:rPr lang="en-GB" altLang="en-US"/>
              <a:pPr/>
              <a:t>‹N›</a:t>
            </a:fld>
            <a:endParaRPr lang="en-GB" altLang="en-US"/>
          </a:p>
        </p:txBody>
      </p:sp>
    </p:spTree>
    <p:extLst>
      <p:ext uri="{BB962C8B-B14F-4D97-AF65-F5344CB8AC3E}">
        <p14:creationId xmlns:p14="http://schemas.microsoft.com/office/powerpoint/2010/main" val="31447756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fld id="{B807416A-737D-45C5-B5F9-0B1D1831E8F1}" type="slidenum">
              <a:rPr lang="it-IT" altLang="it-IT"/>
              <a:pPr/>
              <a:t>‹N›</a:t>
            </a:fld>
            <a:endParaRPr lang="it-IT" altLang="it-IT"/>
          </a:p>
        </p:txBody>
      </p:sp>
    </p:spTree>
    <p:extLst>
      <p:ext uri="{BB962C8B-B14F-4D97-AF65-F5344CB8AC3E}">
        <p14:creationId xmlns:p14="http://schemas.microsoft.com/office/powerpoint/2010/main" val="335877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C1FB4593-748D-41D4-8DE6-CA68D3B84AA6}" type="slidenum">
              <a:rPr lang="it-IT" altLang="it-IT"/>
              <a:pPr/>
              <a:t>‹N›</a:t>
            </a:fld>
            <a:endParaRPr lang="it-IT" altLang="it-IT"/>
          </a:p>
        </p:txBody>
      </p:sp>
    </p:spTree>
    <p:extLst>
      <p:ext uri="{BB962C8B-B14F-4D97-AF65-F5344CB8AC3E}">
        <p14:creationId xmlns:p14="http://schemas.microsoft.com/office/powerpoint/2010/main" val="371278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fld id="{A56CAD04-E122-4393-95AE-DF7A66505AB2}" type="slidenum">
              <a:rPr lang="it-IT" altLang="it-IT"/>
              <a:pPr/>
              <a:t>‹N›</a:t>
            </a:fld>
            <a:endParaRPr lang="it-IT" altLang="it-IT"/>
          </a:p>
        </p:txBody>
      </p:sp>
    </p:spTree>
    <p:extLst>
      <p:ext uri="{BB962C8B-B14F-4D97-AF65-F5344CB8AC3E}">
        <p14:creationId xmlns:p14="http://schemas.microsoft.com/office/powerpoint/2010/main" val="4063890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14F51F45-39A4-4A10-8E1B-ADD6D76FF5D3}" type="slidenum">
              <a:rPr lang="it-IT" altLang="it-IT"/>
              <a:pPr/>
              <a:t>‹N›</a:t>
            </a:fld>
            <a:endParaRPr lang="it-IT" altLang="it-IT"/>
          </a:p>
        </p:txBody>
      </p:sp>
    </p:spTree>
    <p:extLst>
      <p:ext uri="{BB962C8B-B14F-4D97-AF65-F5344CB8AC3E}">
        <p14:creationId xmlns:p14="http://schemas.microsoft.com/office/powerpoint/2010/main" val="2929957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351C05F2-436A-4745-85E4-5AC8D9BFC3B4}" type="slidenum">
              <a:rPr lang="it-IT" altLang="it-IT"/>
              <a:pPr/>
              <a:t>‹N›</a:t>
            </a:fld>
            <a:endParaRPr lang="it-IT" altLang="it-IT"/>
          </a:p>
        </p:txBody>
      </p:sp>
    </p:spTree>
    <p:extLst>
      <p:ext uri="{BB962C8B-B14F-4D97-AF65-F5344CB8AC3E}">
        <p14:creationId xmlns:p14="http://schemas.microsoft.com/office/powerpoint/2010/main" val="307293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ABE17FAC-59B2-4AE7-B4D3-C0CDB74F290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smtClean="0"/>
              <a:t>Fare clic per modificare lo stile del titolo</a:t>
            </a:r>
          </a:p>
        </p:txBody>
      </p:sp>
      <p:sp>
        <p:nvSpPr>
          <p:cNvPr id="205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fld id="{F3081DAF-13D2-4451-B768-E9A15DBBBC66}" type="slidenum">
              <a:rPr lang="it-IT" altLang="en-US"/>
              <a:pPr/>
              <a:t>‹N›</a:t>
            </a:fld>
            <a:endParaRPr lang="it-IT" altLang="en-US"/>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9" r:id="rId12"/>
    <p:sldLayoutId id="2147483820"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fld id="{DA60F702-D9D3-4692-879D-4F5D4A6EB8B1}" type="slidenum">
              <a:rPr lang="it-IT" altLang="en-US"/>
              <a:pPr/>
              <a:t>‹N›</a:t>
            </a:fld>
            <a:endParaRPr lang="it-IT" alt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hyperlink" Target="http://images.google.de/imgres?imgurl=http://telfs.eu/uploads/images/Landwirtschaft(1).jpg&amp;imgrefurl=http://telfs.eu/umwelt-natur-mull/landwirtschaft.html&amp;usg=__LQRMo_sUq12EzWIedlK8f0BrKkI=&amp;h=422&amp;w=640&amp;sz=67&amp;hl=de&amp;start=18&amp;um=1&amp;tbnid=2FQp7nx-vJMwVM:&amp;tbnh=90&amp;tbnw=137&amp;prev=/images?q=Landwirtschaft&amp;hl=de&amp;um=1" TargetMode="External"/><Relationship Id="rId7" Type="http://schemas.openxmlformats.org/officeDocument/2006/relationships/image" Target="../media/image6.wmf"/><Relationship Id="rId2" Type="http://schemas.openxmlformats.org/officeDocument/2006/relationships/image" Target="../media/image2.wm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31.wmf"/></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acs.org/content/acs/en/greenchemistry/what-is-green-chemistry/principles/green-chemistry-pocket-guides.html"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cs.org/content/acs/en/greenchemistry/what-is-green-chemistry/principles/gc-principle-of-the-month-2.html" TargetMode="External"/><Relationship Id="rId2" Type="http://schemas.openxmlformats.org/officeDocument/2006/relationships/hyperlink" Target="https://www.acs.org/content/acs/en/greenchemistry/what-is-green-chemistry/principles/gc-principle-of-the-month-1.html" TargetMode="External"/><Relationship Id="rId1" Type="http://schemas.openxmlformats.org/officeDocument/2006/relationships/slideLayout" Target="../slideLayouts/slideLayout40.xml"/><Relationship Id="rId5" Type="http://schemas.openxmlformats.org/officeDocument/2006/relationships/hyperlink" Target="https://www.acs.org/content/acs/en/greenchemistry/what-is-green-chemistry/principles/gc-principle-of-the-month-4.html#articleContent_headingtext_2" TargetMode="External"/><Relationship Id="rId4" Type="http://schemas.openxmlformats.org/officeDocument/2006/relationships/hyperlink" Target="https://www.acs.org/content/acs/en/greenchemistry/what-is-green-chemistry/principles/green-chemistry-principle-3.html"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acs.org/content/acs/en/greenchemistry/what-is-green-chemistry/principles/green-chemistry-principle--7.html" TargetMode="External"/><Relationship Id="rId13" Type="http://schemas.openxmlformats.org/officeDocument/2006/relationships/hyperlink" Target="https://www.acs.org/content/acs/en/greenchemistry/what-is-green-chemistry/principles/green-chemistry-principle--12.html" TargetMode="External"/><Relationship Id="rId3" Type="http://schemas.openxmlformats.org/officeDocument/2006/relationships/hyperlink" Target="https://www.acs.org/content/acs/en/greenchemistry/what-is-green-chemistry/principles/gc-principle-of-the-month-2.html" TargetMode="External"/><Relationship Id="rId7" Type="http://schemas.openxmlformats.org/officeDocument/2006/relationships/hyperlink" Target="https://www.acs.org/content/acs/en/greenchemistry/what-is-green-chemistry/principles/green-chemistry-principle--6.html" TargetMode="External"/><Relationship Id="rId12" Type="http://schemas.openxmlformats.org/officeDocument/2006/relationships/hyperlink" Target="https://www.acs.org/content/acs/en/greenchemistry/what-is-green-chemistry/principles/green-chemistry-principle--11.html" TargetMode="External"/><Relationship Id="rId2" Type="http://schemas.openxmlformats.org/officeDocument/2006/relationships/hyperlink" Target="https://www.acs.org/content/acs/en/greenchemistry/what-is-green-chemistry/principles/gc-principle-of-the-month-1.html" TargetMode="External"/><Relationship Id="rId1" Type="http://schemas.openxmlformats.org/officeDocument/2006/relationships/slideLayout" Target="../slideLayouts/slideLayout40.xml"/><Relationship Id="rId6" Type="http://schemas.openxmlformats.org/officeDocument/2006/relationships/hyperlink" Target="https://www.acs.org/content/acs/en/greenchemistry/what-is-green-chemistry/principles/green-chemistry-principle--5.html" TargetMode="External"/><Relationship Id="rId11" Type="http://schemas.openxmlformats.org/officeDocument/2006/relationships/hyperlink" Target="https://www.acs.org/content/acs/en/greenchemistry/what-is-green-chemistry/principles/green-chemistry-principle--10.html#articleContent_headingtext" TargetMode="External"/><Relationship Id="rId5" Type="http://schemas.openxmlformats.org/officeDocument/2006/relationships/hyperlink" Target="https://www.acs.org/content/acs/en/greenchemistry/what-is-green-chemistry/principles/gc-principle-of-the-month-4.html#articleContent_headingtext_2" TargetMode="External"/><Relationship Id="rId10" Type="http://schemas.openxmlformats.org/officeDocument/2006/relationships/hyperlink" Target="https://www.acs.org/content/acs/en/greenchemistry/what-is-green-chemistry/principles/green-chemistry-principle--9.html#articleContent_headingtext" TargetMode="External"/><Relationship Id="rId4" Type="http://schemas.openxmlformats.org/officeDocument/2006/relationships/hyperlink" Target="https://www.acs.org/content/acs/en/greenchemistry/what-is-green-chemistry/principles/green-chemistry-principle-3.html" TargetMode="External"/><Relationship Id="rId9" Type="http://schemas.openxmlformats.org/officeDocument/2006/relationships/hyperlink" Target="https://www.acs.org/content/acs/en/greenchemistry/what-is-green-chemistry/principles/green-chemistry-principle--8.html#articleContent_headingtext"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acs.org/content/acs/en/greenchemistry/what-is-green-chemistry/principles/green-chemistry-principle--7.html" TargetMode="External"/><Relationship Id="rId3" Type="http://schemas.openxmlformats.org/officeDocument/2006/relationships/hyperlink" Target="https://www.acs.org/content/acs/en/greenchemistry/what-is-green-chemistry/principles/gc-principle-of-the-month-2.html" TargetMode="External"/><Relationship Id="rId7" Type="http://schemas.openxmlformats.org/officeDocument/2006/relationships/hyperlink" Target="https://www.acs.org/content/acs/en/greenchemistry/what-is-green-chemistry/principles/green-chemistry-principle--6.html" TargetMode="External"/><Relationship Id="rId12" Type="http://schemas.openxmlformats.org/officeDocument/2006/relationships/hyperlink" Target="https://www.acs.org/content/acs/en/greenchemistry/what-is-green-chemistry/principles/green-chemistry-principle--12.html" TargetMode="External"/><Relationship Id="rId2" Type="http://schemas.openxmlformats.org/officeDocument/2006/relationships/hyperlink" Target="https://www.acs.org/content/acs/en/greenchemistry/what-is-green-chemistry/principles/gc-principle-of-the-month-1.html" TargetMode="External"/><Relationship Id="rId1" Type="http://schemas.openxmlformats.org/officeDocument/2006/relationships/slideLayout" Target="../slideLayouts/slideLayout40.xml"/><Relationship Id="rId6" Type="http://schemas.openxmlformats.org/officeDocument/2006/relationships/hyperlink" Target="https://www.acs.org/content/acs/en/greenchemistry/what-is-green-chemistry/principles/green-chemistry-principle--5.html" TargetMode="External"/><Relationship Id="rId11" Type="http://schemas.openxmlformats.org/officeDocument/2006/relationships/hyperlink" Target="https://www.acs.org/content/acs/en/greenchemistry/what-is-green-chemistry/principles/green-chemistry-principle--11.html" TargetMode="External"/><Relationship Id="rId5" Type="http://schemas.openxmlformats.org/officeDocument/2006/relationships/hyperlink" Target="https://www.acs.org/content/acs/en/greenchemistry/what-is-green-chemistry/principles/gc-principle-of-the-month-4.html#articleContent_headingtext_2" TargetMode="External"/><Relationship Id="rId10" Type="http://schemas.openxmlformats.org/officeDocument/2006/relationships/hyperlink" Target="https://www.acs.org/content/acs/en/greenchemistry/what-is-green-chemistry/principles/green-chemistry-principle--9.html#articleContent_headingtext" TargetMode="External"/><Relationship Id="rId4" Type="http://schemas.openxmlformats.org/officeDocument/2006/relationships/hyperlink" Target="https://www.acs.org/content/acs/en/greenchemistry/what-is-green-chemistry/principles/green-chemistry-principle-3.html" TargetMode="External"/><Relationship Id="rId9" Type="http://schemas.openxmlformats.org/officeDocument/2006/relationships/hyperlink" Target="https://www.acs.org/content/acs/en/greenchemistry/what-is-green-chemistry/principles/green-chemistry-principle--8.html#articleContent_headingtex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acs.org/content/acs/en/greenchemistry/what-is-green-chemistry/principles/green-chemistry-principle--7.html" TargetMode="External"/><Relationship Id="rId13" Type="http://schemas.openxmlformats.org/officeDocument/2006/relationships/hyperlink" Target="https://www.acs.org/content/acs/en/greenchemistry/what-is-green-chemistry/principles/green-chemistry-principle--12.html" TargetMode="External"/><Relationship Id="rId3" Type="http://schemas.openxmlformats.org/officeDocument/2006/relationships/hyperlink" Target="https://www.acs.org/content/acs/en/greenchemistry/what-is-green-chemistry/principles/gc-principle-of-the-month-2.html" TargetMode="External"/><Relationship Id="rId7" Type="http://schemas.openxmlformats.org/officeDocument/2006/relationships/hyperlink" Target="https://www.acs.org/content/acs/en/greenchemistry/what-is-green-chemistry/principles/green-chemistry-principle--6.html" TargetMode="External"/><Relationship Id="rId12" Type="http://schemas.openxmlformats.org/officeDocument/2006/relationships/hyperlink" Target="https://www.acs.org/content/acs/en/greenchemistry/what-is-green-chemistry/principles/green-chemistry-principle--11.html" TargetMode="External"/><Relationship Id="rId2" Type="http://schemas.openxmlformats.org/officeDocument/2006/relationships/hyperlink" Target="https://www.acs.org/content/acs/en/greenchemistry/what-is-green-chemistry/principles/gc-principle-of-the-month-1.html" TargetMode="External"/><Relationship Id="rId1" Type="http://schemas.openxmlformats.org/officeDocument/2006/relationships/slideLayout" Target="../slideLayouts/slideLayout40.xml"/><Relationship Id="rId6" Type="http://schemas.openxmlformats.org/officeDocument/2006/relationships/hyperlink" Target="https://www.acs.org/content/acs/en/greenchemistry/what-is-green-chemistry/principles/green-chemistry-principle--5.html" TargetMode="External"/><Relationship Id="rId11" Type="http://schemas.openxmlformats.org/officeDocument/2006/relationships/hyperlink" Target="https://www.acs.org/content/acs/en/greenchemistry/what-is-green-chemistry/principles/green-chemistry-principle--10.html#articleContent_headingtext" TargetMode="External"/><Relationship Id="rId5" Type="http://schemas.openxmlformats.org/officeDocument/2006/relationships/hyperlink" Target="https://www.acs.org/content/acs/en/greenchemistry/what-is-green-chemistry/principles/gc-principle-of-the-month-4.html#articleContent_headingtext_2" TargetMode="External"/><Relationship Id="rId10" Type="http://schemas.openxmlformats.org/officeDocument/2006/relationships/hyperlink" Target="https://www.acs.org/content/acs/en/greenchemistry/what-is-green-chemistry/principles/green-chemistry-principle--9.html#articleContent_headingtext" TargetMode="External"/><Relationship Id="rId4" Type="http://schemas.openxmlformats.org/officeDocument/2006/relationships/hyperlink" Target="https://www.acs.org/content/acs/en/greenchemistry/what-is-green-chemistry/principles/green-chemistry-principle-3.html" TargetMode="External"/><Relationship Id="rId9" Type="http://schemas.openxmlformats.org/officeDocument/2006/relationships/hyperlink" Target="https://www.acs.org/content/acs/en/greenchemistry/what-is-green-chemistry/principles/green-chemistry-principle--8.html#articleContent_headingtext"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4.jpeg"/><Relationship Id="rId4" Type="http://schemas.openxmlformats.org/officeDocument/2006/relationships/image" Target="../media/image43.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jpeg"/><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2ahUKEwiwxP3u24fZAhXHWRQKHdNfA2gQjRx6BAgAEAY&amp;url=https://it.wikipedia.org/wiki/Danimarca&amp;psig=AOvVaw3q7LdRXoIAdX2PkJ-3METE&amp;ust=1517677600191943" TargetMode="External"/><Relationship Id="rId2" Type="http://schemas.openxmlformats.org/officeDocument/2006/relationships/image" Target="../media/image48.jpeg"/><Relationship Id="rId1" Type="http://schemas.openxmlformats.org/officeDocument/2006/relationships/slideLayout" Target="../slideLayouts/slideLayout14.xml"/><Relationship Id="rId6" Type="http://schemas.openxmlformats.org/officeDocument/2006/relationships/hyperlink" Target="https://en.wikipedia.org/wiki/Carlsberg_Group" TargetMode="External"/><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51.wmf"/><Relationship Id="rId18" Type="http://schemas.openxmlformats.org/officeDocument/2006/relationships/oleObject" Target="../embeddings/oleObject5.bin"/><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oleObject" Target="../embeddings/oleObject3.bin"/><Relationship Id="rId17" Type="http://schemas.openxmlformats.org/officeDocument/2006/relationships/image" Target="../media/image52.wmf"/><Relationship Id="rId2" Type="http://schemas.openxmlformats.org/officeDocument/2006/relationships/slideLayout" Target="../slideLayouts/slideLayout14.xml"/><Relationship Id="rId16" Type="http://schemas.openxmlformats.org/officeDocument/2006/relationships/oleObject" Target="../embeddings/oleObject4.bin"/><Relationship Id="rId1" Type="http://schemas.openxmlformats.org/officeDocument/2006/relationships/vmlDrawing" Target="../drawings/vmlDrawing3.v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4.emf"/><Relationship Id="rId10" Type="http://schemas.openxmlformats.org/officeDocument/2006/relationships/image" Target="../media/image61.jpeg"/><Relationship Id="rId19" Type="http://schemas.openxmlformats.org/officeDocument/2006/relationships/image" Target="../media/image53.pn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3.emf"/></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2ahUKEwiHwqn08OvgAhXDLFAKHcarAzkQjRx6BAgBEAU&amp;url=https%3A%2F%2Fwomeninscienceday.org%2FGirlsinScience%2F2018%2F12%2F27%2Finterview-with-dr-frances-arnold-recipient-of-the-nobel-prize-in-chemistry-2018%2F&amp;psig=AOvVaw1_budMhcTBT6f8aT0TWlEG&amp;ust=1551905525992132" TargetMode="External"/><Relationship Id="rId2" Type="http://schemas.openxmlformats.org/officeDocument/2006/relationships/image" Target="../media/image66.emf"/><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emf"/><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73.wmf"/><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3.emf"/><Relationship Id="rId5" Type="http://schemas.openxmlformats.org/officeDocument/2006/relationships/oleObject" Target="../embeddings/oleObject7.bin"/><Relationship Id="rId4" Type="http://schemas.openxmlformats.org/officeDocument/2006/relationships/image" Target="../media/image74.wmf"/></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77.emf"/><Relationship Id="rId4" Type="http://schemas.openxmlformats.org/officeDocument/2006/relationships/image" Target="../media/image74.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4.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79.png"/><Relationship Id="rId5" Type="http://schemas.openxmlformats.org/officeDocument/2006/relationships/image" Target="../media/image78.wmf"/><Relationship Id="rId4" Type="http://schemas.openxmlformats.org/officeDocument/2006/relationships/oleObject" Target="../embeddings/oleObject11.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80.wm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83.w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85.wm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image" Target="../media/image84.wmf"/><Relationship Id="rId4" Type="http://schemas.openxmlformats.org/officeDocument/2006/relationships/oleObject" Target="../embeddings/oleObject14.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86.w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16.bin"/><Relationship Id="rId5" Type="http://schemas.openxmlformats.org/officeDocument/2006/relationships/image" Target="../media/image88.wmf"/><Relationship Id="rId4" Type="http://schemas.openxmlformats.org/officeDocument/2006/relationships/image" Target="../media/image87.wmf"/></Relationships>
</file>

<file path=ppt/slides/_rels/slide5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475" y="3478213"/>
            <a:ext cx="364966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0963" name="TextBox 10"/>
          <p:cNvSpPr txBox="1">
            <a:spLocks noChangeArrowheads="1"/>
          </p:cNvSpPr>
          <p:nvPr/>
        </p:nvSpPr>
        <p:spPr bwMode="auto">
          <a:xfrm>
            <a:off x="8893175" y="34417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40964" name="Picture 16" descr="Landwirtschaft(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5368925"/>
            <a:ext cx="1878013" cy="12398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6163" y="5480050"/>
            <a:ext cx="14287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p:cNvSpPr/>
          <p:nvPr/>
        </p:nvSpPr>
        <p:spPr>
          <a:xfrm>
            <a:off x="7253288" y="2271713"/>
            <a:ext cx="3648075" cy="357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18" name="Picture 1"/>
          <p:cNvPicPr>
            <a:picLocks noChangeAspect="1"/>
          </p:cNvPicPr>
          <p:nvPr/>
        </p:nvPicPr>
        <p:blipFill>
          <a:blip r:embed="rId6"/>
          <a:srcRect/>
          <a:stretch>
            <a:fillRect/>
          </a:stretch>
        </p:blipFill>
        <p:spPr bwMode="auto">
          <a:xfrm>
            <a:off x="5953125" y="4562475"/>
            <a:ext cx="1387475" cy="1162050"/>
          </a:xfrm>
          <a:prstGeom prst="rect">
            <a:avLst/>
          </a:prstGeom>
          <a:noFill/>
          <a:ln w="9525">
            <a:solidFill>
              <a:srgbClr val="00009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17" name="Rectangle 5"/>
          <p:cNvSpPr/>
          <p:nvPr/>
        </p:nvSpPr>
        <p:spPr bwMode="auto">
          <a:xfrm>
            <a:off x="0" y="288925"/>
            <a:ext cx="9045575" cy="153511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2800" dirty="0">
                <a:solidFill>
                  <a:schemeClr val="accent1">
                    <a:lumMod val="75000"/>
                  </a:schemeClr>
                </a:solidFill>
                <a:effectLst>
                  <a:outerShdw blurRad="38100" dist="38100" dir="2700000" algn="tl">
                    <a:srgbClr val="000000">
                      <a:alpha val="43137"/>
                    </a:srgbClr>
                  </a:outerShdw>
                </a:effectLst>
              </a:rPr>
              <a:t>		</a:t>
            </a:r>
          </a:p>
          <a:p>
            <a:pPr algn="ctr">
              <a:defRPr/>
            </a:pPr>
            <a:r>
              <a:rPr lang="en-GB" sz="2800" dirty="0">
                <a:solidFill>
                  <a:srgbClr val="002060"/>
                </a:solidFill>
              </a:rPr>
              <a:t>     </a:t>
            </a:r>
            <a:r>
              <a:rPr lang="en-GB" sz="3600" dirty="0">
                <a:solidFill>
                  <a:srgbClr val="002060"/>
                </a:solidFill>
                <a:latin typeface="Times New Roman" panose="02020603050405020304" pitchFamily="18" charset="0"/>
                <a:cs typeface="Times New Roman" panose="02020603050405020304" pitchFamily="18" charset="0"/>
              </a:rPr>
              <a:t>Green chemistry: integrating sustainable processes with renewable products</a:t>
            </a:r>
          </a:p>
          <a:p>
            <a:pPr algn="ctr">
              <a:defRPr/>
            </a:pPr>
            <a:endParaRPr lang="it-IT" sz="3600" dirty="0">
              <a:solidFill>
                <a:srgbClr val="002060"/>
              </a:solidFill>
              <a:latin typeface="Times New Roman" panose="02020603050405020304" pitchFamily="18" charset="0"/>
              <a:cs typeface="Times New Roman" panose="02020603050405020304" pitchFamily="18" charset="0"/>
            </a:endParaRPr>
          </a:p>
        </p:txBody>
      </p:sp>
      <p:pic>
        <p:nvPicPr>
          <p:cNvPr id="4096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4250" y="3105150"/>
            <a:ext cx="212248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4488" y="2124075"/>
            <a:ext cx="2260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pic>
      <p:pic>
        <p:nvPicPr>
          <p:cNvPr id="40971" name="Picture 6" descr="http://bp3.blogger.com/_BHQ553Wq3QQ/RwrgwtiZD4I/AAAAAAAAB7k/4Y3VSBxfqZw/s400/bio+plasti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4988" y="3406775"/>
            <a:ext cx="16891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491965" y="21632"/>
            <a:ext cx="6620723" cy="877163"/>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lnSpc>
                <a:spcPct val="85000"/>
              </a:lnSpc>
              <a:spcBef>
                <a:spcPct val="0"/>
              </a:spcBef>
              <a:spcAft>
                <a:spcPct val="0"/>
              </a:spcAft>
            </a:pPr>
            <a:r>
              <a:rPr lang="it-IT" sz="3000" b="1" dirty="0" smtClean="0">
                <a:solidFill>
                  <a:srgbClr val="C00000"/>
                </a:solidFill>
                <a:latin typeface="Arial" panose="020B0604020202020204" pitchFamily="34" charset="0"/>
                <a:cs typeface="Arial" panose="020B0604020202020204" pitchFamily="34" charset="0"/>
              </a:rPr>
              <a:t>Specializzazione italiana </a:t>
            </a:r>
          </a:p>
          <a:p>
            <a:pPr eaLnBrk="1" fontAlgn="base" hangingPunct="1">
              <a:lnSpc>
                <a:spcPct val="85000"/>
              </a:lnSpc>
              <a:spcBef>
                <a:spcPct val="0"/>
              </a:spcBef>
              <a:spcAft>
                <a:spcPct val="0"/>
              </a:spcAft>
            </a:pPr>
            <a:r>
              <a:rPr lang="it-IT" sz="3000" b="1" dirty="0" smtClean="0">
                <a:solidFill>
                  <a:srgbClr val="C00000"/>
                </a:solidFill>
                <a:latin typeface="Arial" panose="020B0604020202020204" pitchFamily="34" charset="0"/>
                <a:cs typeface="Arial" panose="020B0604020202020204" pitchFamily="34" charset="0"/>
              </a:rPr>
              <a:t>nella Chimica fine e delle specialità</a:t>
            </a:r>
            <a:endParaRPr lang="it-IT" sz="3000" b="1" dirty="0">
              <a:solidFill>
                <a:srgbClr val="C00000"/>
              </a:solidFill>
              <a:latin typeface="Arial" panose="020B0604020202020204" pitchFamily="34" charset="0"/>
              <a:cs typeface="Arial" panose="020B0604020202020204" pitchFamily="34" charset="0"/>
            </a:endParaRPr>
          </a:p>
        </p:txBody>
      </p:sp>
      <p:sp>
        <p:nvSpPr>
          <p:cNvPr id="43" name="Rectangle 212"/>
          <p:cNvSpPr>
            <a:spLocks noChangeArrowheads="1"/>
          </p:cNvSpPr>
          <p:nvPr/>
        </p:nvSpPr>
        <p:spPr bwMode="auto">
          <a:xfrm>
            <a:off x="596854" y="6432882"/>
            <a:ext cx="32267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it-IT" sz="1400" dirty="0" smtClean="0">
                <a:solidFill>
                  <a:srgbClr val="002060"/>
                </a:solidFill>
              </a:rPr>
              <a:t>Fonte: Istat, </a:t>
            </a:r>
            <a:r>
              <a:rPr lang="it-IT" sz="1400" dirty="0" err="1" smtClean="0">
                <a:solidFill>
                  <a:srgbClr val="002060"/>
                </a:solidFill>
              </a:rPr>
              <a:t>Eurostat</a:t>
            </a:r>
            <a:r>
              <a:rPr lang="it-IT" sz="1400" dirty="0" smtClean="0">
                <a:solidFill>
                  <a:srgbClr val="002060"/>
                </a:solidFill>
              </a:rPr>
              <a:t>, anno 2015</a:t>
            </a:r>
            <a:endParaRPr lang="it-IT" dirty="0">
              <a:solidFill>
                <a:srgbClr val="002060"/>
              </a:solidFill>
            </a:endParaRPr>
          </a:p>
        </p:txBody>
      </p:sp>
      <p:sp>
        <p:nvSpPr>
          <p:cNvPr id="45" name="Rettangolo 44"/>
          <p:cNvSpPr/>
          <p:nvPr/>
        </p:nvSpPr>
        <p:spPr>
          <a:xfrm>
            <a:off x="662533" y="940521"/>
            <a:ext cx="4525705" cy="674031"/>
          </a:xfrm>
          <a:prstGeom prst="rect">
            <a:avLst/>
          </a:prstGeom>
        </p:spPr>
        <p:txBody>
          <a:bodyPr wrap="square">
            <a:spAutoFit/>
          </a:bodyPr>
          <a:lstStyle/>
          <a:p>
            <a:pPr>
              <a:lnSpc>
                <a:spcPct val="90000"/>
              </a:lnSpc>
            </a:pPr>
            <a:r>
              <a:rPr lang="it-IT" sz="2400" b="1" dirty="0" smtClean="0">
                <a:solidFill>
                  <a:srgbClr val="002060"/>
                </a:solidFill>
                <a:latin typeface="Arial Narrow" panose="020B0606020202030204" pitchFamily="34" charset="0"/>
              </a:rPr>
              <a:t>Quota della Chimica a valle</a:t>
            </a:r>
            <a:br>
              <a:rPr lang="it-IT" sz="2400" b="1" dirty="0" smtClean="0">
                <a:solidFill>
                  <a:srgbClr val="002060"/>
                </a:solidFill>
                <a:latin typeface="Arial Narrow" panose="020B0606020202030204" pitchFamily="34" charset="0"/>
              </a:rPr>
            </a:br>
            <a:r>
              <a:rPr lang="it-IT" dirty="0" smtClean="0">
                <a:solidFill>
                  <a:srgbClr val="002060"/>
                </a:solidFill>
                <a:latin typeface="Arial Narrow" panose="020B0606020202030204" pitchFamily="34" charset="0"/>
              </a:rPr>
              <a:t>(% sul totale del valore della produzione</a:t>
            </a:r>
            <a:r>
              <a:rPr lang="it-IT" dirty="0" smtClean="0">
                <a:solidFill>
                  <a:srgbClr val="002060"/>
                </a:solidFill>
                <a:latin typeface="Arial" pitchFamily="34" charset="0"/>
                <a:cs typeface="Arial" pitchFamily="34" charset="0"/>
              </a:rPr>
              <a:t>)</a:t>
            </a:r>
            <a:endParaRPr lang="it-IT" dirty="0">
              <a:solidFill>
                <a:srgbClr val="002060"/>
              </a:solidFill>
              <a:latin typeface="Arial" panose="020B0604020202020204" pitchFamily="34" charset="0"/>
              <a:cs typeface="Arial" panose="020B0604020202020204" pitchFamily="34" charset="0"/>
            </a:endParaRPr>
          </a:p>
        </p:txBody>
      </p:sp>
      <p:sp>
        <p:nvSpPr>
          <p:cNvPr id="46" name="Rectangle 212"/>
          <p:cNvSpPr>
            <a:spLocks noChangeArrowheads="1"/>
          </p:cNvSpPr>
          <p:nvPr/>
        </p:nvSpPr>
        <p:spPr bwMode="auto">
          <a:xfrm>
            <a:off x="592787" y="6644621"/>
            <a:ext cx="63991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1400" dirty="0" smtClean="0">
                <a:solidFill>
                  <a:srgbClr val="002060"/>
                </a:solidFill>
              </a:rPr>
              <a:t>Note: la chimica a valle comprende la chimica fine, specialistica e per il consumo</a:t>
            </a:r>
            <a:endParaRPr lang="it-IT" dirty="0">
              <a:solidFill>
                <a:srgbClr val="002060"/>
              </a:solidFill>
            </a:endParaRPr>
          </a:p>
        </p:txBody>
      </p:sp>
      <p:graphicFrame>
        <p:nvGraphicFramePr>
          <p:cNvPr id="32" name="Grafico 31"/>
          <p:cNvGraphicFramePr>
            <a:graphicFrameLocks/>
          </p:cNvGraphicFramePr>
          <p:nvPr>
            <p:extLst/>
          </p:nvPr>
        </p:nvGraphicFramePr>
        <p:xfrm>
          <a:off x="1140764" y="2214186"/>
          <a:ext cx="2371061" cy="1686921"/>
        </p:xfrm>
        <a:graphic>
          <a:graphicData uri="http://schemas.openxmlformats.org/drawingml/2006/chart">
            <c:chart xmlns:c="http://schemas.openxmlformats.org/drawingml/2006/chart" xmlns:r="http://schemas.openxmlformats.org/officeDocument/2006/relationships" r:id="rId3"/>
          </a:graphicData>
        </a:graphic>
      </p:graphicFrame>
      <p:sp>
        <p:nvSpPr>
          <p:cNvPr id="33" name="Rettangolo 32"/>
          <p:cNvSpPr/>
          <p:nvPr/>
        </p:nvSpPr>
        <p:spPr>
          <a:xfrm>
            <a:off x="1771439" y="4065832"/>
            <a:ext cx="1095779"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lnSpc>
                <a:spcPct val="95000"/>
              </a:lnSpc>
              <a:spcBef>
                <a:spcPct val="0"/>
              </a:spcBef>
              <a:spcAft>
                <a:spcPct val="0"/>
              </a:spcAft>
            </a:pPr>
            <a:r>
              <a:rPr lang="it-IT" sz="2400" b="1" dirty="0" smtClean="0">
                <a:solidFill>
                  <a:srgbClr val="002060"/>
                </a:solidFill>
                <a:latin typeface="Arial Narrow" panose="020B0606020202030204" pitchFamily="34" charset="0"/>
                <a:cs typeface="Arial" panose="020B0604020202020204" pitchFamily="34" charset="0"/>
              </a:rPr>
              <a:t>UE</a:t>
            </a:r>
            <a:endParaRPr lang="it-IT" sz="2400" b="1" dirty="0">
              <a:solidFill>
                <a:srgbClr val="002060"/>
              </a:solidFill>
              <a:latin typeface="Arial Narrow" panose="020B0606020202030204" pitchFamily="34" charset="0"/>
              <a:cs typeface="Arial" panose="020B0604020202020204" pitchFamily="34" charset="0"/>
            </a:endParaRPr>
          </a:p>
        </p:txBody>
      </p:sp>
      <p:sp>
        <p:nvSpPr>
          <p:cNvPr id="34" name="Rettangolo 33"/>
          <p:cNvSpPr/>
          <p:nvPr/>
        </p:nvSpPr>
        <p:spPr>
          <a:xfrm>
            <a:off x="1710943" y="1612980"/>
            <a:ext cx="1095779"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lnSpc>
                <a:spcPct val="95000"/>
              </a:lnSpc>
              <a:spcBef>
                <a:spcPct val="0"/>
              </a:spcBef>
              <a:spcAft>
                <a:spcPct val="0"/>
              </a:spcAft>
            </a:pPr>
            <a:r>
              <a:rPr lang="it-IT" sz="2400" b="1" dirty="0" smtClean="0">
                <a:solidFill>
                  <a:srgbClr val="002060"/>
                </a:solidFill>
                <a:latin typeface="Arial Narrow" panose="020B0606020202030204" pitchFamily="34" charset="0"/>
                <a:cs typeface="Arial" panose="020B0604020202020204" pitchFamily="34" charset="0"/>
              </a:rPr>
              <a:t>Italia</a:t>
            </a:r>
            <a:endParaRPr lang="it-IT" sz="2400" b="1" dirty="0">
              <a:solidFill>
                <a:srgbClr val="002060"/>
              </a:solidFill>
              <a:latin typeface="Arial Narrow" panose="020B0606020202030204" pitchFamily="34" charset="0"/>
              <a:cs typeface="Arial" panose="020B0604020202020204" pitchFamily="34" charset="0"/>
            </a:endParaRPr>
          </a:p>
        </p:txBody>
      </p:sp>
      <p:sp>
        <p:nvSpPr>
          <p:cNvPr id="36" name="Rettangolo 35"/>
          <p:cNvSpPr/>
          <p:nvPr/>
        </p:nvSpPr>
        <p:spPr bwMode="auto">
          <a:xfrm>
            <a:off x="1335493" y="1612979"/>
            <a:ext cx="2029752" cy="2288127"/>
          </a:xfrm>
          <a:prstGeom prst="rect">
            <a:avLst/>
          </a:prstGeom>
          <a:noFill/>
          <a:ln w="19050" algn="ctr">
            <a:solidFill>
              <a:srgbClr val="002060"/>
            </a:solidFill>
            <a:miter lim="800000"/>
            <a:headEnd/>
            <a:tailEnd/>
          </a:ln>
          <a:effectLst/>
          <a:extLst/>
        </p:spPr>
        <p:txBody>
          <a:bodyPr wrap="square" rtlCol="0" anchor="ctr">
            <a:spAutoFit/>
          </a:bodyPr>
          <a:lstStyle/>
          <a:p>
            <a:pPr algn="ctr">
              <a:lnSpc>
                <a:spcPct val="80000"/>
              </a:lnSpc>
            </a:pPr>
            <a:endParaRPr lang="en-US" sz="2400" b="1" dirty="0" smtClean="0">
              <a:solidFill>
                <a:srgbClr val="002060"/>
              </a:solidFill>
              <a:latin typeface="Arial Narrow" pitchFamily="34" charset="0"/>
            </a:endParaRPr>
          </a:p>
        </p:txBody>
      </p:sp>
      <p:sp>
        <p:nvSpPr>
          <p:cNvPr id="37" name="CasellaDiTesto 36"/>
          <p:cNvSpPr txBox="1"/>
          <p:nvPr/>
        </p:nvSpPr>
        <p:spPr>
          <a:xfrm>
            <a:off x="2603596" y="4477018"/>
            <a:ext cx="661066" cy="369332"/>
          </a:xfrm>
          <a:prstGeom prst="rect">
            <a:avLst/>
          </a:prstGeom>
          <a:noFill/>
        </p:spPr>
        <p:txBody>
          <a:bodyPr wrap="square" rtlCol="0">
            <a:spAutoFit/>
          </a:bodyPr>
          <a:lstStyle/>
          <a:p>
            <a:r>
              <a:rPr lang="it-IT" b="1" dirty="0" smtClean="0">
                <a:solidFill>
                  <a:srgbClr val="002060"/>
                </a:solidFill>
                <a:latin typeface="Arial" panose="020B0604020202020204" pitchFamily="34" charset="0"/>
                <a:cs typeface="Arial" panose="020B0604020202020204" pitchFamily="34" charset="0"/>
              </a:rPr>
              <a:t>45%</a:t>
            </a:r>
            <a:endParaRPr lang="it-IT" b="1" dirty="0">
              <a:solidFill>
                <a:srgbClr val="002060"/>
              </a:solidFill>
              <a:latin typeface="Arial" panose="020B0604020202020204" pitchFamily="34" charset="0"/>
              <a:cs typeface="Arial" panose="020B0604020202020204" pitchFamily="34" charset="0"/>
            </a:endParaRPr>
          </a:p>
        </p:txBody>
      </p:sp>
      <p:sp>
        <p:nvSpPr>
          <p:cNvPr id="38" name="CasellaDiTesto 37"/>
          <p:cNvSpPr txBox="1"/>
          <p:nvPr/>
        </p:nvSpPr>
        <p:spPr>
          <a:xfrm>
            <a:off x="2507604" y="2041035"/>
            <a:ext cx="661066" cy="369332"/>
          </a:xfrm>
          <a:prstGeom prst="rect">
            <a:avLst/>
          </a:prstGeom>
          <a:noFill/>
        </p:spPr>
        <p:txBody>
          <a:bodyPr wrap="square" rtlCol="0">
            <a:spAutoFit/>
          </a:bodyPr>
          <a:lstStyle/>
          <a:p>
            <a:r>
              <a:rPr lang="it-IT" b="1" dirty="0" smtClean="0">
                <a:solidFill>
                  <a:srgbClr val="002060"/>
                </a:solidFill>
                <a:latin typeface="Arial" panose="020B0604020202020204" pitchFamily="34" charset="0"/>
                <a:cs typeface="Arial" panose="020B0604020202020204" pitchFamily="34" charset="0"/>
              </a:rPr>
              <a:t>57%</a:t>
            </a:r>
            <a:endParaRPr lang="it-IT" b="1" dirty="0">
              <a:solidFill>
                <a:srgbClr val="002060"/>
              </a:solidFill>
              <a:latin typeface="Arial" panose="020B0604020202020204" pitchFamily="34" charset="0"/>
              <a:cs typeface="Arial" panose="020B0604020202020204" pitchFamily="34" charset="0"/>
            </a:endParaRPr>
          </a:p>
        </p:txBody>
      </p:sp>
      <p:sp>
        <p:nvSpPr>
          <p:cNvPr id="40" name="Rettangolo 39"/>
          <p:cNvSpPr/>
          <p:nvPr/>
        </p:nvSpPr>
        <p:spPr bwMode="auto">
          <a:xfrm>
            <a:off x="1335493" y="4061252"/>
            <a:ext cx="2029752" cy="2288127"/>
          </a:xfrm>
          <a:prstGeom prst="rect">
            <a:avLst/>
          </a:prstGeom>
          <a:noFill/>
          <a:ln w="19050" algn="ctr">
            <a:solidFill>
              <a:srgbClr val="002060"/>
            </a:solidFill>
            <a:miter lim="800000"/>
            <a:headEnd/>
            <a:tailEnd/>
          </a:ln>
          <a:effectLst/>
          <a:extLst/>
        </p:spPr>
        <p:txBody>
          <a:bodyPr wrap="square" rtlCol="0" anchor="ctr">
            <a:spAutoFit/>
          </a:bodyPr>
          <a:lstStyle/>
          <a:p>
            <a:pPr algn="ctr">
              <a:lnSpc>
                <a:spcPct val="80000"/>
              </a:lnSpc>
            </a:pPr>
            <a:endParaRPr lang="en-US" sz="2400" b="1" dirty="0" smtClean="0">
              <a:solidFill>
                <a:srgbClr val="002060"/>
              </a:solidFill>
              <a:latin typeface="Arial Narrow" pitchFamily="34" charset="0"/>
            </a:endParaRPr>
          </a:p>
        </p:txBody>
      </p:sp>
      <p:sp>
        <p:nvSpPr>
          <p:cNvPr id="30" name="Text Box 3"/>
          <p:cNvSpPr txBox="1">
            <a:spLocks noChangeArrowheads="1"/>
          </p:cNvSpPr>
          <p:nvPr/>
        </p:nvSpPr>
        <p:spPr bwMode="auto">
          <a:xfrm>
            <a:off x="4410494" y="915711"/>
            <a:ext cx="4381126"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400" b="1" dirty="0" smtClean="0">
                <a:solidFill>
                  <a:srgbClr val="002060"/>
                </a:solidFill>
                <a:latin typeface="Arial Narrow" panose="020B0606020202030204" pitchFamily="34" charset="0"/>
              </a:rPr>
              <a:t>Saldo commerciale</a:t>
            </a:r>
            <a:br>
              <a:rPr lang="it-IT" sz="2400" b="1" dirty="0" smtClean="0">
                <a:solidFill>
                  <a:srgbClr val="002060"/>
                </a:solidFill>
                <a:latin typeface="Arial Narrow" panose="020B0606020202030204" pitchFamily="34" charset="0"/>
              </a:rPr>
            </a:br>
            <a:r>
              <a:rPr lang="it-IT" sz="2400" b="1" dirty="0" smtClean="0">
                <a:solidFill>
                  <a:srgbClr val="002060"/>
                </a:solidFill>
                <a:latin typeface="Arial Narrow" panose="020B0606020202030204" pitchFamily="34" charset="0"/>
              </a:rPr>
              <a:t>della Chimica fine e delle specialità</a:t>
            </a:r>
            <a:br>
              <a:rPr lang="it-IT" sz="2400" b="1" dirty="0" smtClean="0">
                <a:solidFill>
                  <a:srgbClr val="002060"/>
                </a:solidFill>
                <a:latin typeface="Arial Narrow" panose="020B0606020202030204" pitchFamily="34" charset="0"/>
              </a:rPr>
            </a:br>
            <a:r>
              <a:rPr lang="it-IT" dirty="0" smtClean="0">
                <a:solidFill>
                  <a:srgbClr val="002060"/>
                </a:solidFill>
                <a:latin typeface="Arial Narrow" panose="020B0606020202030204" pitchFamily="34" charset="0"/>
              </a:rPr>
              <a:t>(milioni di euro) </a:t>
            </a:r>
            <a:endParaRPr lang="it-IT" dirty="0">
              <a:solidFill>
                <a:srgbClr val="002060"/>
              </a:solidFill>
              <a:latin typeface="Arial Narrow" panose="020B0606020202030204" pitchFamily="34" charset="0"/>
            </a:endParaRPr>
          </a:p>
        </p:txBody>
      </p:sp>
      <p:sp>
        <p:nvSpPr>
          <p:cNvPr id="44" name="Line 5"/>
          <p:cNvSpPr>
            <a:spLocks noChangeShapeType="1"/>
          </p:cNvSpPr>
          <p:nvPr/>
        </p:nvSpPr>
        <p:spPr bwMode="auto">
          <a:xfrm>
            <a:off x="426765" y="930954"/>
            <a:ext cx="8745537"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a:solidFill>
                <a:srgbClr val="333399"/>
              </a:solidFill>
              <a:effectLst>
                <a:outerShdw blurRad="38100" dist="38100" dir="2700000" algn="tl">
                  <a:srgbClr val="000000">
                    <a:alpha val="43137"/>
                  </a:srgbClr>
                </a:outerShdw>
              </a:effectLst>
              <a:latin typeface="Arial" pitchFamily="34" charset="0"/>
            </a:endParaRPr>
          </a:p>
        </p:txBody>
      </p:sp>
      <p:graphicFrame>
        <p:nvGraphicFramePr>
          <p:cNvPr id="35" name="Grafico 34"/>
          <p:cNvGraphicFramePr>
            <a:graphicFrameLocks/>
          </p:cNvGraphicFramePr>
          <p:nvPr>
            <p:extLst/>
          </p:nvPr>
        </p:nvGraphicFramePr>
        <p:xfrm>
          <a:off x="1169206" y="4670504"/>
          <a:ext cx="2409825" cy="1714500"/>
        </p:xfrm>
        <a:graphic>
          <a:graphicData uri="http://schemas.openxmlformats.org/drawingml/2006/chart">
            <c:chart xmlns:c="http://schemas.openxmlformats.org/drawingml/2006/chart" xmlns:r="http://schemas.openxmlformats.org/officeDocument/2006/relationships" r:id="rId4"/>
          </a:graphicData>
        </a:graphic>
      </p:graphicFrame>
      <p:sp>
        <p:nvSpPr>
          <p:cNvPr id="39" name="CasellaDiTesto 38"/>
          <p:cNvSpPr txBox="1"/>
          <p:nvPr/>
        </p:nvSpPr>
        <p:spPr>
          <a:xfrm>
            <a:off x="4414127" y="5929249"/>
            <a:ext cx="607859" cy="369332"/>
          </a:xfrm>
          <a:prstGeom prst="rect">
            <a:avLst/>
          </a:prstGeom>
          <a:noFill/>
        </p:spPr>
        <p:txBody>
          <a:bodyPr wrap="none" rtlCol="0">
            <a:spAutoFit/>
          </a:bodyPr>
          <a:lstStyle/>
          <a:p>
            <a:pPr fontAlgn="base">
              <a:spcBef>
                <a:spcPct val="0"/>
              </a:spcBef>
              <a:spcAft>
                <a:spcPct val="0"/>
              </a:spcAft>
            </a:pPr>
            <a:r>
              <a:rPr lang="it-IT" b="1" dirty="0" smtClean="0">
                <a:solidFill>
                  <a:srgbClr val="002060"/>
                </a:solidFill>
                <a:latin typeface="Arial Narrow" panose="020B0606020202030204" pitchFamily="34" charset="0"/>
              </a:rPr>
              <a:t>2007</a:t>
            </a:r>
            <a:endParaRPr lang="it-IT" b="1" dirty="0">
              <a:solidFill>
                <a:srgbClr val="002060"/>
              </a:solidFill>
              <a:latin typeface="Arial Narrow" panose="020B0606020202030204" pitchFamily="34" charset="0"/>
            </a:endParaRPr>
          </a:p>
        </p:txBody>
      </p:sp>
      <p:sp>
        <p:nvSpPr>
          <p:cNvPr id="47" name="CasellaDiTesto 46"/>
          <p:cNvSpPr txBox="1"/>
          <p:nvPr/>
        </p:nvSpPr>
        <p:spPr>
          <a:xfrm>
            <a:off x="5220520" y="5929249"/>
            <a:ext cx="607859" cy="369332"/>
          </a:xfrm>
          <a:prstGeom prst="rect">
            <a:avLst/>
          </a:prstGeom>
          <a:noFill/>
        </p:spPr>
        <p:txBody>
          <a:bodyPr wrap="none" rtlCol="0">
            <a:spAutoFit/>
          </a:bodyPr>
          <a:lstStyle/>
          <a:p>
            <a:pPr fontAlgn="base">
              <a:spcBef>
                <a:spcPct val="0"/>
              </a:spcBef>
              <a:spcAft>
                <a:spcPct val="0"/>
              </a:spcAft>
            </a:pPr>
            <a:r>
              <a:rPr lang="it-IT" b="1" dirty="0" smtClean="0">
                <a:solidFill>
                  <a:srgbClr val="002060"/>
                </a:solidFill>
                <a:latin typeface="Arial Narrow" panose="020B0606020202030204" pitchFamily="34" charset="0"/>
              </a:rPr>
              <a:t>2009</a:t>
            </a:r>
            <a:endParaRPr lang="it-IT" b="1" dirty="0">
              <a:solidFill>
                <a:srgbClr val="002060"/>
              </a:solidFill>
              <a:latin typeface="Arial Narrow" panose="020B0606020202030204" pitchFamily="34" charset="0"/>
            </a:endParaRPr>
          </a:p>
        </p:txBody>
      </p:sp>
      <p:sp>
        <p:nvSpPr>
          <p:cNvPr id="48" name="CasellaDiTesto 47"/>
          <p:cNvSpPr txBox="1"/>
          <p:nvPr/>
        </p:nvSpPr>
        <p:spPr>
          <a:xfrm>
            <a:off x="6026914" y="5929249"/>
            <a:ext cx="597471" cy="369332"/>
          </a:xfrm>
          <a:prstGeom prst="rect">
            <a:avLst/>
          </a:prstGeom>
          <a:noFill/>
        </p:spPr>
        <p:txBody>
          <a:bodyPr wrap="none" rtlCol="0">
            <a:spAutoFit/>
          </a:bodyPr>
          <a:lstStyle/>
          <a:p>
            <a:pPr fontAlgn="base">
              <a:spcBef>
                <a:spcPct val="0"/>
              </a:spcBef>
              <a:spcAft>
                <a:spcPct val="0"/>
              </a:spcAft>
            </a:pPr>
            <a:r>
              <a:rPr lang="it-IT" b="1" dirty="0" smtClean="0">
                <a:solidFill>
                  <a:srgbClr val="002060"/>
                </a:solidFill>
                <a:latin typeface="Arial Narrow" panose="020B0606020202030204" pitchFamily="34" charset="0"/>
              </a:rPr>
              <a:t>2011</a:t>
            </a:r>
            <a:endParaRPr lang="it-IT" b="1" dirty="0">
              <a:solidFill>
                <a:srgbClr val="002060"/>
              </a:solidFill>
              <a:latin typeface="Arial Narrow" panose="020B0606020202030204" pitchFamily="34" charset="0"/>
            </a:endParaRPr>
          </a:p>
        </p:txBody>
      </p:sp>
      <p:sp>
        <p:nvSpPr>
          <p:cNvPr id="55" name="CasellaDiTesto 54"/>
          <p:cNvSpPr txBox="1"/>
          <p:nvPr/>
        </p:nvSpPr>
        <p:spPr>
          <a:xfrm>
            <a:off x="6824966" y="5929249"/>
            <a:ext cx="607859" cy="369332"/>
          </a:xfrm>
          <a:prstGeom prst="rect">
            <a:avLst/>
          </a:prstGeom>
          <a:noFill/>
        </p:spPr>
        <p:txBody>
          <a:bodyPr wrap="none" rtlCol="0">
            <a:spAutoFit/>
          </a:bodyPr>
          <a:lstStyle/>
          <a:p>
            <a:pPr fontAlgn="base">
              <a:spcBef>
                <a:spcPct val="0"/>
              </a:spcBef>
              <a:spcAft>
                <a:spcPct val="0"/>
              </a:spcAft>
            </a:pPr>
            <a:r>
              <a:rPr lang="it-IT" b="1" dirty="0" smtClean="0">
                <a:solidFill>
                  <a:srgbClr val="002060"/>
                </a:solidFill>
                <a:latin typeface="Arial Narrow" panose="020B0606020202030204" pitchFamily="34" charset="0"/>
              </a:rPr>
              <a:t>2013</a:t>
            </a:r>
            <a:endParaRPr lang="it-IT" b="1" dirty="0">
              <a:solidFill>
                <a:srgbClr val="002060"/>
              </a:solidFill>
              <a:latin typeface="Arial Narrow" panose="020B0606020202030204" pitchFamily="34" charset="0"/>
            </a:endParaRPr>
          </a:p>
        </p:txBody>
      </p:sp>
      <p:sp>
        <p:nvSpPr>
          <p:cNvPr id="56" name="CasellaDiTesto 55"/>
          <p:cNvSpPr txBox="1"/>
          <p:nvPr/>
        </p:nvSpPr>
        <p:spPr>
          <a:xfrm>
            <a:off x="7631359" y="5929249"/>
            <a:ext cx="607859" cy="369332"/>
          </a:xfrm>
          <a:prstGeom prst="rect">
            <a:avLst/>
          </a:prstGeom>
          <a:noFill/>
        </p:spPr>
        <p:txBody>
          <a:bodyPr wrap="none" rtlCol="0">
            <a:spAutoFit/>
          </a:bodyPr>
          <a:lstStyle/>
          <a:p>
            <a:pPr fontAlgn="base">
              <a:spcBef>
                <a:spcPct val="0"/>
              </a:spcBef>
              <a:spcAft>
                <a:spcPct val="0"/>
              </a:spcAft>
            </a:pPr>
            <a:r>
              <a:rPr lang="it-IT" b="1" dirty="0" smtClean="0">
                <a:solidFill>
                  <a:srgbClr val="002060"/>
                </a:solidFill>
                <a:latin typeface="Arial Narrow" panose="020B0606020202030204" pitchFamily="34" charset="0"/>
              </a:rPr>
              <a:t>2015</a:t>
            </a:r>
            <a:endParaRPr lang="it-IT" b="1" dirty="0">
              <a:solidFill>
                <a:srgbClr val="002060"/>
              </a:solidFill>
              <a:latin typeface="Arial Narrow" panose="020B0606020202030204" pitchFamily="34" charset="0"/>
            </a:endParaRPr>
          </a:p>
        </p:txBody>
      </p:sp>
      <p:sp>
        <p:nvSpPr>
          <p:cNvPr id="57" name="CasellaDiTesto 56"/>
          <p:cNvSpPr txBox="1"/>
          <p:nvPr/>
        </p:nvSpPr>
        <p:spPr>
          <a:xfrm>
            <a:off x="8437753" y="5929249"/>
            <a:ext cx="607859" cy="369332"/>
          </a:xfrm>
          <a:prstGeom prst="rect">
            <a:avLst/>
          </a:prstGeom>
          <a:noFill/>
        </p:spPr>
        <p:txBody>
          <a:bodyPr wrap="none" rtlCol="0">
            <a:spAutoFit/>
          </a:bodyPr>
          <a:lstStyle/>
          <a:p>
            <a:pPr fontAlgn="base">
              <a:spcBef>
                <a:spcPct val="0"/>
              </a:spcBef>
              <a:spcAft>
                <a:spcPct val="0"/>
              </a:spcAft>
            </a:pPr>
            <a:r>
              <a:rPr lang="it-IT" b="1" dirty="0" smtClean="0">
                <a:solidFill>
                  <a:srgbClr val="002060"/>
                </a:solidFill>
                <a:latin typeface="Arial Narrow" panose="020B0606020202030204" pitchFamily="34" charset="0"/>
              </a:rPr>
              <a:t>2017</a:t>
            </a:r>
            <a:endParaRPr lang="it-IT" b="1" dirty="0">
              <a:solidFill>
                <a:srgbClr val="002060"/>
              </a:solidFill>
              <a:latin typeface="Arial Narrow" panose="020B0606020202030204" pitchFamily="34" charset="0"/>
            </a:endParaRPr>
          </a:p>
        </p:txBody>
      </p:sp>
      <p:graphicFrame>
        <p:nvGraphicFramePr>
          <p:cNvPr id="58" name="Grafico 57"/>
          <p:cNvGraphicFramePr>
            <a:graphicFrameLocks/>
          </p:cNvGraphicFramePr>
          <p:nvPr>
            <p:extLst/>
          </p:nvPr>
        </p:nvGraphicFramePr>
        <p:xfrm>
          <a:off x="4410494" y="1469709"/>
          <a:ext cx="4626002" cy="46934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65798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39552" y="112857"/>
            <a:ext cx="673354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rgbClr val="000080"/>
              </a:buClr>
              <a:buSzPct val="90000"/>
              <a:buFont typeface="Monotype Sorts" pitchFamily="2" charset="2"/>
              <a:buNone/>
            </a:pPr>
            <a:r>
              <a:rPr lang="it-IT" sz="3000" b="1" dirty="0" smtClean="0">
                <a:solidFill>
                  <a:srgbClr val="C00000"/>
                </a:solidFill>
                <a:latin typeface="Arial" pitchFamily="34" charset="0"/>
                <a:cs typeface="Arial" panose="020B0604020202020204" pitchFamily="34" charset="0"/>
              </a:rPr>
              <a:t>Da Chimica 1.0 a Chimica 4.0</a:t>
            </a:r>
          </a:p>
        </p:txBody>
      </p:sp>
      <p:sp>
        <p:nvSpPr>
          <p:cNvPr id="23" name="Freeform 13"/>
          <p:cNvSpPr>
            <a:spLocks noChangeAspect="1"/>
          </p:cNvSpPr>
          <p:nvPr/>
        </p:nvSpPr>
        <p:spPr bwMode="auto">
          <a:xfrm rot="-5164446">
            <a:off x="795257" y="1523415"/>
            <a:ext cx="377190" cy="312896"/>
          </a:xfrm>
          <a:custGeom>
            <a:avLst/>
            <a:gdLst>
              <a:gd name="T0" fmla="*/ 0 w 1214"/>
              <a:gd name="T1" fmla="*/ 2147483647 h 753"/>
              <a:gd name="T2" fmla="*/ 2147483647 w 1214"/>
              <a:gd name="T3" fmla="*/ 2147483647 h 753"/>
              <a:gd name="T4" fmla="*/ 2147483647 w 1214"/>
              <a:gd name="T5" fmla="*/ 2147483647 h 753"/>
              <a:gd name="T6" fmla="*/ 2147483647 w 1214"/>
              <a:gd name="T7" fmla="*/ 2147483647 h 753"/>
              <a:gd name="T8" fmla="*/ 2147483647 w 1214"/>
              <a:gd name="T9" fmla="*/ 2147483647 h 753"/>
              <a:gd name="T10" fmla="*/ 2147483647 w 1214"/>
              <a:gd name="T11" fmla="*/ 2147483647 h 753"/>
              <a:gd name="T12" fmla="*/ 2147483647 w 1214"/>
              <a:gd name="T13" fmla="*/ 2147483647 h 753"/>
              <a:gd name="T14" fmla="*/ 2147483647 w 1214"/>
              <a:gd name="T15" fmla="*/ 2147483647 h 753"/>
              <a:gd name="T16" fmla="*/ 2147483647 w 1214"/>
              <a:gd name="T17" fmla="*/ 2147483647 h 753"/>
              <a:gd name="T18" fmla="*/ 2147483647 w 1214"/>
              <a:gd name="T19" fmla="*/ 2147483647 h 753"/>
              <a:gd name="T20" fmla="*/ 2147483647 w 1214"/>
              <a:gd name="T21" fmla="*/ 2147483647 h 753"/>
              <a:gd name="T22" fmla="*/ 2147483647 w 1214"/>
              <a:gd name="T23" fmla="*/ 2147483647 h 753"/>
              <a:gd name="T24" fmla="*/ 2147483647 w 1214"/>
              <a:gd name="T25" fmla="*/ 2147483647 h 753"/>
              <a:gd name="T26" fmla="*/ 2147483647 w 1214"/>
              <a:gd name="T27" fmla="*/ 2147483647 h 753"/>
              <a:gd name="T28" fmla="*/ 2147483647 w 1214"/>
              <a:gd name="T29" fmla="*/ 2147483647 h 753"/>
              <a:gd name="T30" fmla="*/ 2147483647 w 1214"/>
              <a:gd name="T31" fmla="*/ 2147483647 h 753"/>
              <a:gd name="T32" fmla="*/ 2147483647 w 1214"/>
              <a:gd name="T33" fmla="*/ 2147483647 h 753"/>
              <a:gd name="T34" fmla="*/ 2147483647 w 1214"/>
              <a:gd name="T35" fmla="*/ 2147483647 h 753"/>
              <a:gd name="T36" fmla="*/ 2147483647 w 1214"/>
              <a:gd name="T37" fmla="*/ 2147483647 h 753"/>
              <a:gd name="T38" fmla="*/ 2147483647 w 1214"/>
              <a:gd name="T39" fmla="*/ 2147483647 h 753"/>
              <a:gd name="T40" fmla="*/ 2147483647 w 1214"/>
              <a:gd name="T41" fmla="*/ 2147483647 h 753"/>
              <a:gd name="T42" fmla="*/ 2147483647 w 1214"/>
              <a:gd name="T43" fmla="*/ 2147483647 h 753"/>
              <a:gd name="T44" fmla="*/ 2147483647 w 1214"/>
              <a:gd name="T45" fmla="*/ 2147483647 h 753"/>
              <a:gd name="T46" fmla="*/ 2147483647 w 1214"/>
              <a:gd name="T47" fmla="*/ 2147483647 h 753"/>
              <a:gd name="T48" fmla="*/ 2147483647 w 1214"/>
              <a:gd name="T49" fmla="*/ 0 h 753"/>
              <a:gd name="T50" fmla="*/ 2147483647 w 1214"/>
              <a:gd name="T51" fmla="*/ 2147483647 h 753"/>
              <a:gd name="T52" fmla="*/ 2147483647 w 1214"/>
              <a:gd name="T53" fmla="*/ 2147483647 h 753"/>
              <a:gd name="T54" fmla="*/ 2147483647 w 1214"/>
              <a:gd name="T55" fmla="*/ 2147483647 h 753"/>
              <a:gd name="T56" fmla="*/ 2147483647 w 1214"/>
              <a:gd name="T57" fmla="*/ 2147483647 h 753"/>
              <a:gd name="T58" fmla="*/ 2147483647 w 1214"/>
              <a:gd name="T59" fmla="*/ 2147483647 h 753"/>
              <a:gd name="T60" fmla="*/ 2147483647 w 1214"/>
              <a:gd name="T61" fmla="*/ 2147483647 h 753"/>
              <a:gd name="T62" fmla="*/ 2147483647 w 1214"/>
              <a:gd name="T63" fmla="*/ 2147483647 h 753"/>
              <a:gd name="T64" fmla="*/ 2147483647 w 1214"/>
              <a:gd name="T65" fmla="*/ 2147483647 h 753"/>
              <a:gd name="T66" fmla="*/ 2147483647 w 1214"/>
              <a:gd name="T67" fmla="*/ 2147483647 h 753"/>
              <a:gd name="T68" fmla="*/ 2147483647 w 1214"/>
              <a:gd name="T69" fmla="*/ 2147483647 h 753"/>
              <a:gd name="T70" fmla="*/ 2147483647 w 1214"/>
              <a:gd name="T71" fmla="*/ 2147483647 h 753"/>
              <a:gd name="T72" fmla="*/ 2147483647 w 1214"/>
              <a:gd name="T73" fmla="*/ 2147483647 h 753"/>
              <a:gd name="T74" fmla="*/ 0 w 1214"/>
              <a:gd name="T75" fmla="*/ 2147483647 h 7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14" h="753">
                <a:moveTo>
                  <a:pt x="0" y="285"/>
                </a:moveTo>
                <a:lnTo>
                  <a:pt x="0" y="285"/>
                </a:lnTo>
                <a:lnTo>
                  <a:pt x="99" y="360"/>
                </a:lnTo>
                <a:lnTo>
                  <a:pt x="115" y="352"/>
                </a:lnTo>
                <a:lnTo>
                  <a:pt x="134" y="390"/>
                </a:lnTo>
                <a:lnTo>
                  <a:pt x="196" y="417"/>
                </a:lnTo>
                <a:lnTo>
                  <a:pt x="232" y="461"/>
                </a:lnTo>
                <a:lnTo>
                  <a:pt x="304" y="501"/>
                </a:lnTo>
                <a:lnTo>
                  <a:pt x="362" y="556"/>
                </a:lnTo>
                <a:lnTo>
                  <a:pt x="396" y="565"/>
                </a:lnTo>
                <a:lnTo>
                  <a:pt x="420" y="536"/>
                </a:lnTo>
                <a:lnTo>
                  <a:pt x="432" y="564"/>
                </a:lnTo>
                <a:lnTo>
                  <a:pt x="424" y="597"/>
                </a:lnTo>
                <a:lnTo>
                  <a:pt x="504" y="668"/>
                </a:lnTo>
                <a:lnTo>
                  <a:pt x="553" y="677"/>
                </a:lnTo>
                <a:lnTo>
                  <a:pt x="611" y="728"/>
                </a:lnTo>
                <a:lnTo>
                  <a:pt x="629" y="752"/>
                </a:lnTo>
                <a:lnTo>
                  <a:pt x="662" y="744"/>
                </a:lnTo>
                <a:lnTo>
                  <a:pt x="682" y="715"/>
                </a:lnTo>
                <a:lnTo>
                  <a:pt x="758" y="673"/>
                </a:lnTo>
                <a:lnTo>
                  <a:pt x="826" y="593"/>
                </a:lnTo>
                <a:lnTo>
                  <a:pt x="938" y="501"/>
                </a:lnTo>
                <a:lnTo>
                  <a:pt x="999" y="431"/>
                </a:lnTo>
                <a:lnTo>
                  <a:pt x="1051" y="363"/>
                </a:lnTo>
                <a:lnTo>
                  <a:pt x="1077" y="373"/>
                </a:lnTo>
                <a:lnTo>
                  <a:pt x="1110" y="340"/>
                </a:lnTo>
                <a:lnTo>
                  <a:pt x="1108" y="288"/>
                </a:lnTo>
                <a:lnTo>
                  <a:pt x="1130" y="308"/>
                </a:lnTo>
                <a:lnTo>
                  <a:pt x="1159" y="288"/>
                </a:lnTo>
                <a:lnTo>
                  <a:pt x="1153" y="272"/>
                </a:lnTo>
                <a:lnTo>
                  <a:pt x="1184" y="274"/>
                </a:lnTo>
                <a:lnTo>
                  <a:pt x="1213" y="248"/>
                </a:lnTo>
                <a:lnTo>
                  <a:pt x="1139" y="240"/>
                </a:lnTo>
                <a:lnTo>
                  <a:pt x="1127" y="262"/>
                </a:lnTo>
                <a:lnTo>
                  <a:pt x="1106" y="255"/>
                </a:lnTo>
                <a:lnTo>
                  <a:pt x="1016" y="258"/>
                </a:lnTo>
                <a:lnTo>
                  <a:pt x="992" y="284"/>
                </a:lnTo>
                <a:lnTo>
                  <a:pt x="956" y="267"/>
                </a:lnTo>
                <a:lnTo>
                  <a:pt x="912" y="255"/>
                </a:lnTo>
                <a:lnTo>
                  <a:pt x="880" y="276"/>
                </a:lnTo>
                <a:lnTo>
                  <a:pt x="816" y="308"/>
                </a:lnTo>
                <a:lnTo>
                  <a:pt x="842" y="286"/>
                </a:lnTo>
                <a:lnTo>
                  <a:pt x="911" y="209"/>
                </a:lnTo>
                <a:lnTo>
                  <a:pt x="912" y="176"/>
                </a:lnTo>
                <a:lnTo>
                  <a:pt x="871" y="204"/>
                </a:lnTo>
                <a:lnTo>
                  <a:pt x="851" y="228"/>
                </a:lnTo>
                <a:lnTo>
                  <a:pt x="854" y="196"/>
                </a:lnTo>
                <a:lnTo>
                  <a:pt x="898" y="124"/>
                </a:lnTo>
                <a:lnTo>
                  <a:pt x="897" y="28"/>
                </a:lnTo>
                <a:lnTo>
                  <a:pt x="887" y="0"/>
                </a:lnTo>
                <a:lnTo>
                  <a:pt x="793" y="3"/>
                </a:lnTo>
                <a:lnTo>
                  <a:pt x="737" y="16"/>
                </a:lnTo>
                <a:lnTo>
                  <a:pt x="613" y="10"/>
                </a:lnTo>
                <a:lnTo>
                  <a:pt x="557" y="19"/>
                </a:lnTo>
                <a:lnTo>
                  <a:pt x="450" y="15"/>
                </a:lnTo>
                <a:lnTo>
                  <a:pt x="408" y="24"/>
                </a:lnTo>
                <a:lnTo>
                  <a:pt x="452" y="57"/>
                </a:lnTo>
                <a:lnTo>
                  <a:pt x="436" y="68"/>
                </a:lnTo>
                <a:lnTo>
                  <a:pt x="391" y="41"/>
                </a:lnTo>
                <a:lnTo>
                  <a:pt x="366" y="42"/>
                </a:lnTo>
                <a:lnTo>
                  <a:pt x="347" y="19"/>
                </a:lnTo>
                <a:lnTo>
                  <a:pt x="292" y="24"/>
                </a:lnTo>
                <a:lnTo>
                  <a:pt x="282" y="63"/>
                </a:lnTo>
                <a:lnTo>
                  <a:pt x="297" y="126"/>
                </a:lnTo>
                <a:lnTo>
                  <a:pt x="297" y="226"/>
                </a:lnTo>
                <a:lnTo>
                  <a:pt x="299" y="264"/>
                </a:lnTo>
                <a:lnTo>
                  <a:pt x="262" y="276"/>
                </a:lnTo>
                <a:lnTo>
                  <a:pt x="192" y="264"/>
                </a:lnTo>
                <a:lnTo>
                  <a:pt x="124" y="277"/>
                </a:lnTo>
                <a:lnTo>
                  <a:pt x="72" y="272"/>
                </a:lnTo>
                <a:lnTo>
                  <a:pt x="65" y="297"/>
                </a:lnTo>
                <a:lnTo>
                  <a:pt x="53" y="291"/>
                </a:lnTo>
                <a:lnTo>
                  <a:pt x="39" y="273"/>
                </a:lnTo>
                <a:lnTo>
                  <a:pt x="3" y="271"/>
                </a:lnTo>
                <a:lnTo>
                  <a:pt x="0" y="285"/>
                </a:lnTo>
              </a:path>
            </a:pathLst>
          </a:custGeom>
          <a:solidFill>
            <a:srgbClr val="C00000"/>
          </a:solidFill>
          <a:ln w="9271" cap="flat" cmpd="sng">
            <a:solidFill>
              <a:srgbClr val="002060"/>
            </a:solidFill>
            <a:prstDash val="solid"/>
            <a:round/>
            <a:headEnd type="none" w="med" len="med"/>
            <a:tailEnd type="none" w="med" len="med"/>
          </a:ln>
        </p:spPr>
        <p:txBody>
          <a:bodyPr/>
          <a:lstStyle/>
          <a:p>
            <a:endParaRPr lang="en-US" b="1" dirty="0">
              <a:solidFill>
                <a:srgbClr val="000099"/>
              </a:solidFill>
              <a:latin typeface="Arial Narrow" panose="020B0606020202030204" pitchFamily="34" charset="0"/>
            </a:endParaRPr>
          </a:p>
        </p:txBody>
      </p:sp>
      <p:sp>
        <p:nvSpPr>
          <p:cNvPr id="27" name="Freeform 13"/>
          <p:cNvSpPr>
            <a:spLocks noChangeAspect="1"/>
          </p:cNvSpPr>
          <p:nvPr/>
        </p:nvSpPr>
        <p:spPr bwMode="auto">
          <a:xfrm rot="-5164446">
            <a:off x="827379" y="2517531"/>
            <a:ext cx="377190" cy="312896"/>
          </a:xfrm>
          <a:custGeom>
            <a:avLst/>
            <a:gdLst>
              <a:gd name="T0" fmla="*/ 0 w 1214"/>
              <a:gd name="T1" fmla="*/ 2147483647 h 753"/>
              <a:gd name="T2" fmla="*/ 2147483647 w 1214"/>
              <a:gd name="T3" fmla="*/ 2147483647 h 753"/>
              <a:gd name="T4" fmla="*/ 2147483647 w 1214"/>
              <a:gd name="T5" fmla="*/ 2147483647 h 753"/>
              <a:gd name="T6" fmla="*/ 2147483647 w 1214"/>
              <a:gd name="T7" fmla="*/ 2147483647 h 753"/>
              <a:gd name="T8" fmla="*/ 2147483647 w 1214"/>
              <a:gd name="T9" fmla="*/ 2147483647 h 753"/>
              <a:gd name="T10" fmla="*/ 2147483647 w 1214"/>
              <a:gd name="T11" fmla="*/ 2147483647 h 753"/>
              <a:gd name="T12" fmla="*/ 2147483647 w 1214"/>
              <a:gd name="T13" fmla="*/ 2147483647 h 753"/>
              <a:gd name="T14" fmla="*/ 2147483647 w 1214"/>
              <a:gd name="T15" fmla="*/ 2147483647 h 753"/>
              <a:gd name="T16" fmla="*/ 2147483647 w 1214"/>
              <a:gd name="T17" fmla="*/ 2147483647 h 753"/>
              <a:gd name="T18" fmla="*/ 2147483647 w 1214"/>
              <a:gd name="T19" fmla="*/ 2147483647 h 753"/>
              <a:gd name="T20" fmla="*/ 2147483647 w 1214"/>
              <a:gd name="T21" fmla="*/ 2147483647 h 753"/>
              <a:gd name="T22" fmla="*/ 2147483647 w 1214"/>
              <a:gd name="T23" fmla="*/ 2147483647 h 753"/>
              <a:gd name="T24" fmla="*/ 2147483647 w 1214"/>
              <a:gd name="T25" fmla="*/ 2147483647 h 753"/>
              <a:gd name="T26" fmla="*/ 2147483647 w 1214"/>
              <a:gd name="T27" fmla="*/ 2147483647 h 753"/>
              <a:gd name="T28" fmla="*/ 2147483647 w 1214"/>
              <a:gd name="T29" fmla="*/ 2147483647 h 753"/>
              <a:gd name="T30" fmla="*/ 2147483647 w 1214"/>
              <a:gd name="T31" fmla="*/ 2147483647 h 753"/>
              <a:gd name="T32" fmla="*/ 2147483647 w 1214"/>
              <a:gd name="T33" fmla="*/ 2147483647 h 753"/>
              <a:gd name="T34" fmla="*/ 2147483647 w 1214"/>
              <a:gd name="T35" fmla="*/ 2147483647 h 753"/>
              <a:gd name="T36" fmla="*/ 2147483647 w 1214"/>
              <a:gd name="T37" fmla="*/ 2147483647 h 753"/>
              <a:gd name="T38" fmla="*/ 2147483647 w 1214"/>
              <a:gd name="T39" fmla="*/ 2147483647 h 753"/>
              <a:gd name="T40" fmla="*/ 2147483647 w 1214"/>
              <a:gd name="T41" fmla="*/ 2147483647 h 753"/>
              <a:gd name="T42" fmla="*/ 2147483647 w 1214"/>
              <a:gd name="T43" fmla="*/ 2147483647 h 753"/>
              <a:gd name="T44" fmla="*/ 2147483647 w 1214"/>
              <a:gd name="T45" fmla="*/ 2147483647 h 753"/>
              <a:gd name="T46" fmla="*/ 2147483647 w 1214"/>
              <a:gd name="T47" fmla="*/ 2147483647 h 753"/>
              <a:gd name="T48" fmla="*/ 2147483647 w 1214"/>
              <a:gd name="T49" fmla="*/ 0 h 753"/>
              <a:gd name="T50" fmla="*/ 2147483647 w 1214"/>
              <a:gd name="T51" fmla="*/ 2147483647 h 753"/>
              <a:gd name="T52" fmla="*/ 2147483647 w 1214"/>
              <a:gd name="T53" fmla="*/ 2147483647 h 753"/>
              <a:gd name="T54" fmla="*/ 2147483647 w 1214"/>
              <a:gd name="T55" fmla="*/ 2147483647 h 753"/>
              <a:gd name="T56" fmla="*/ 2147483647 w 1214"/>
              <a:gd name="T57" fmla="*/ 2147483647 h 753"/>
              <a:gd name="T58" fmla="*/ 2147483647 w 1214"/>
              <a:gd name="T59" fmla="*/ 2147483647 h 753"/>
              <a:gd name="T60" fmla="*/ 2147483647 w 1214"/>
              <a:gd name="T61" fmla="*/ 2147483647 h 753"/>
              <a:gd name="T62" fmla="*/ 2147483647 w 1214"/>
              <a:gd name="T63" fmla="*/ 2147483647 h 753"/>
              <a:gd name="T64" fmla="*/ 2147483647 w 1214"/>
              <a:gd name="T65" fmla="*/ 2147483647 h 753"/>
              <a:gd name="T66" fmla="*/ 2147483647 w 1214"/>
              <a:gd name="T67" fmla="*/ 2147483647 h 753"/>
              <a:gd name="T68" fmla="*/ 2147483647 w 1214"/>
              <a:gd name="T69" fmla="*/ 2147483647 h 753"/>
              <a:gd name="T70" fmla="*/ 2147483647 w 1214"/>
              <a:gd name="T71" fmla="*/ 2147483647 h 753"/>
              <a:gd name="T72" fmla="*/ 2147483647 w 1214"/>
              <a:gd name="T73" fmla="*/ 2147483647 h 753"/>
              <a:gd name="T74" fmla="*/ 0 w 1214"/>
              <a:gd name="T75" fmla="*/ 2147483647 h 7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14" h="753">
                <a:moveTo>
                  <a:pt x="0" y="285"/>
                </a:moveTo>
                <a:lnTo>
                  <a:pt x="0" y="285"/>
                </a:lnTo>
                <a:lnTo>
                  <a:pt x="99" y="360"/>
                </a:lnTo>
                <a:lnTo>
                  <a:pt x="115" y="352"/>
                </a:lnTo>
                <a:lnTo>
                  <a:pt x="134" y="390"/>
                </a:lnTo>
                <a:lnTo>
                  <a:pt x="196" y="417"/>
                </a:lnTo>
                <a:lnTo>
                  <a:pt x="232" y="461"/>
                </a:lnTo>
                <a:lnTo>
                  <a:pt x="304" y="501"/>
                </a:lnTo>
                <a:lnTo>
                  <a:pt x="362" y="556"/>
                </a:lnTo>
                <a:lnTo>
                  <a:pt x="396" y="565"/>
                </a:lnTo>
                <a:lnTo>
                  <a:pt x="420" y="536"/>
                </a:lnTo>
                <a:lnTo>
                  <a:pt x="432" y="564"/>
                </a:lnTo>
                <a:lnTo>
                  <a:pt x="424" y="597"/>
                </a:lnTo>
                <a:lnTo>
                  <a:pt x="504" y="668"/>
                </a:lnTo>
                <a:lnTo>
                  <a:pt x="553" y="677"/>
                </a:lnTo>
                <a:lnTo>
                  <a:pt x="611" y="728"/>
                </a:lnTo>
                <a:lnTo>
                  <a:pt x="629" y="752"/>
                </a:lnTo>
                <a:lnTo>
                  <a:pt x="662" y="744"/>
                </a:lnTo>
                <a:lnTo>
                  <a:pt x="682" y="715"/>
                </a:lnTo>
                <a:lnTo>
                  <a:pt x="758" y="673"/>
                </a:lnTo>
                <a:lnTo>
                  <a:pt x="826" y="593"/>
                </a:lnTo>
                <a:lnTo>
                  <a:pt x="938" y="501"/>
                </a:lnTo>
                <a:lnTo>
                  <a:pt x="999" y="431"/>
                </a:lnTo>
                <a:lnTo>
                  <a:pt x="1051" y="363"/>
                </a:lnTo>
                <a:lnTo>
                  <a:pt x="1077" y="373"/>
                </a:lnTo>
                <a:lnTo>
                  <a:pt x="1110" y="340"/>
                </a:lnTo>
                <a:lnTo>
                  <a:pt x="1108" y="288"/>
                </a:lnTo>
                <a:lnTo>
                  <a:pt x="1130" y="308"/>
                </a:lnTo>
                <a:lnTo>
                  <a:pt x="1159" y="288"/>
                </a:lnTo>
                <a:lnTo>
                  <a:pt x="1153" y="272"/>
                </a:lnTo>
                <a:lnTo>
                  <a:pt x="1184" y="274"/>
                </a:lnTo>
                <a:lnTo>
                  <a:pt x="1213" y="248"/>
                </a:lnTo>
                <a:lnTo>
                  <a:pt x="1139" y="240"/>
                </a:lnTo>
                <a:lnTo>
                  <a:pt x="1127" y="262"/>
                </a:lnTo>
                <a:lnTo>
                  <a:pt x="1106" y="255"/>
                </a:lnTo>
                <a:lnTo>
                  <a:pt x="1016" y="258"/>
                </a:lnTo>
                <a:lnTo>
                  <a:pt x="992" y="284"/>
                </a:lnTo>
                <a:lnTo>
                  <a:pt x="956" y="267"/>
                </a:lnTo>
                <a:lnTo>
                  <a:pt x="912" y="255"/>
                </a:lnTo>
                <a:lnTo>
                  <a:pt x="880" y="276"/>
                </a:lnTo>
                <a:lnTo>
                  <a:pt x="816" y="308"/>
                </a:lnTo>
                <a:lnTo>
                  <a:pt x="842" y="286"/>
                </a:lnTo>
                <a:lnTo>
                  <a:pt x="911" y="209"/>
                </a:lnTo>
                <a:lnTo>
                  <a:pt x="912" y="176"/>
                </a:lnTo>
                <a:lnTo>
                  <a:pt x="871" y="204"/>
                </a:lnTo>
                <a:lnTo>
                  <a:pt x="851" y="228"/>
                </a:lnTo>
                <a:lnTo>
                  <a:pt x="854" y="196"/>
                </a:lnTo>
                <a:lnTo>
                  <a:pt x="898" y="124"/>
                </a:lnTo>
                <a:lnTo>
                  <a:pt x="897" y="28"/>
                </a:lnTo>
                <a:lnTo>
                  <a:pt x="887" y="0"/>
                </a:lnTo>
                <a:lnTo>
                  <a:pt x="793" y="3"/>
                </a:lnTo>
                <a:lnTo>
                  <a:pt x="737" y="16"/>
                </a:lnTo>
                <a:lnTo>
                  <a:pt x="613" y="10"/>
                </a:lnTo>
                <a:lnTo>
                  <a:pt x="557" y="19"/>
                </a:lnTo>
                <a:lnTo>
                  <a:pt x="450" y="15"/>
                </a:lnTo>
                <a:lnTo>
                  <a:pt x="408" y="24"/>
                </a:lnTo>
                <a:lnTo>
                  <a:pt x="452" y="57"/>
                </a:lnTo>
                <a:lnTo>
                  <a:pt x="436" y="68"/>
                </a:lnTo>
                <a:lnTo>
                  <a:pt x="391" y="41"/>
                </a:lnTo>
                <a:lnTo>
                  <a:pt x="366" y="42"/>
                </a:lnTo>
                <a:lnTo>
                  <a:pt x="347" y="19"/>
                </a:lnTo>
                <a:lnTo>
                  <a:pt x="292" y="24"/>
                </a:lnTo>
                <a:lnTo>
                  <a:pt x="282" y="63"/>
                </a:lnTo>
                <a:lnTo>
                  <a:pt x="297" y="126"/>
                </a:lnTo>
                <a:lnTo>
                  <a:pt x="297" y="226"/>
                </a:lnTo>
                <a:lnTo>
                  <a:pt x="299" y="264"/>
                </a:lnTo>
                <a:lnTo>
                  <a:pt x="262" y="276"/>
                </a:lnTo>
                <a:lnTo>
                  <a:pt x="192" y="264"/>
                </a:lnTo>
                <a:lnTo>
                  <a:pt x="124" y="277"/>
                </a:lnTo>
                <a:lnTo>
                  <a:pt x="72" y="272"/>
                </a:lnTo>
                <a:lnTo>
                  <a:pt x="65" y="297"/>
                </a:lnTo>
                <a:lnTo>
                  <a:pt x="53" y="291"/>
                </a:lnTo>
                <a:lnTo>
                  <a:pt x="39" y="273"/>
                </a:lnTo>
                <a:lnTo>
                  <a:pt x="3" y="271"/>
                </a:lnTo>
                <a:lnTo>
                  <a:pt x="0" y="285"/>
                </a:lnTo>
              </a:path>
            </a:pathLst>
          </a:custGeom>
          <a:solidFill>
            <a:srgbClr val="C00000"/>
          </a:solidFill>
          <a:ln w="9271" cap="flat" cmpd="sng">
            <a:solidFill>
              <a:srgbClr val="002060"/>
            </a:solidFill>
            <a:prstDash val="solid"/>
            <a:round/>
            <a:headEnd type="none" w="med" len="med"/>
            <a:tailEnd type="none" w="med" len="med"/>
          </a:ln>
        </p:spPr>
        <p:txBody>
          <a:bodyPr/>
          <a:lstStyle/>
          <a:p>
            <a:endParaRPr lang="en-US" b="1" dirty="0">
              <a:solidFill>
                <a:srgbClr val="000099"/>
              </a:solidFill>
              <a:latin typeface="Arial Narrow" panose="020B0606020202030204" pitchFamily="34" charset="0"/>
            </a:endParaRPr>
          </a:p>
        </p:txBody>
      </p:sp>
      <p:sp>
        <p:nvSpPr>
          <p:cNvPr id="31" name="Freeform 13"/>
          <p:cNvSpPr>
            <a:spLocks noChangeAspect="1"/>
          </p:cNvSpPr>
          <p:nvPr/>
        </p:nvSpPr>
        <p:spPr bwMode="auto">
          <a:xfrm rot="-5164446">
            <a:off x="830035" y="3549773"/>
            <a:ext cx="377190" cy="312896"/>
          </a:xfrm>
          <a:custGeom>
            <a:avLst/>
            <a:gdLst>
              <a:gd name="T0" fmla="*/ 0 w 1214"/>
              <a:gd name="T1" fmla="*/ 2147483647 h 753"/>
              <a:gd name="T2" fmla="*/ 2147483647 w 1214"/>
              <a:gd name="T3" fmla="*/ 2147483647 h 753"/>
              <a:gd name="T4" fmla="*/ 2147483647 w 1214"/>
              <a:gd name="T5" fmla="*/ 2147483647 h 753"/>
              <a:gd name="T6" fmla="*/ 2147483647 w 1214"/>
              <a:gd name="T7" fmla="*/ 2147483647 h 753"/>
              <a:gd name="T8" fmla="*/ 2147483647 w 1214"/>
              <a:gd name="T9" fmla="*/ 2147483647 h 753"/>
              <a:gd name="T10" fmla="*/ 2147483647 w 1214"/>
              <a:gd name="T11" fmla="*/ 2147483647 h 753"/>
              <a:gd name="T12" fmla="*/ 2147483647 w 1214"/>
              <a:gd name="T13" fmla="*/ 2147483647 h 753"/>
              <a:gd name="T14" fmla="*/ 2147483647 w 1214"/>
              <a:gd name="T15" fmla="*/ 2147483647 h 753"/>
              <a:gd name="T16" fmla="*/ 2147483647 w 1214"/>
              <a:gd name="T17" fmla="*/ 2147483647 h 753"/>
              <a:gd name="T18" fmla="*/ 2147483647 w 1214"/>
              <a:gd name="T19" fmla="*/ 2147483647 h 753"/>
              <a:gd name="T20" fmla="*/ 2147483647 w 1214"/>
              <a:gd name="T21" fmla="*/ 2147483647 h 753"/>
              <a:gd name="T22" fmla="*/ 2147483647 w 1214"/>
              <a:gd name="T23" fmla="*/ 2147483647 h 753"/>
              <a:gd name="T24" fmla="*/ 2147483647 w 1214"/>
              <a:gd name="T25" fmla="*/ 2147483647 h 753"/>
              <a:gd name="T26" fmla="*/ 2147483647 w 1214"/>
              <a:gd name="T27" fmla="*/ 2147483647 h 753"/>
              <a:gd name="T28" fmla="*/ 2147483647 w 1214"/>
              <a:gd name="T29" fmla="*/ 2147483647 h 753"/>
              <a:gd name="T30" fmla="*/ 2147483647 w 1214"/>
              <a:gd name="T31" fmla="*/ 2147483647 h 753"/>
              <a:gd name="T32" fmla="*/ 2147483647 w 1214"/>
              <a:gd name="T33" fmla="*/ 2147483647 h 753"/>
              <a:gd name="T34" fmla="*/ 2147483647 w 1214"/>
              <a:gd name="T35" fmla="*/ 2147483647 h 753"/>
              <a:gd name="T36" fmla="*/ 2147483647 w 1214"/>
              <a:gd name="T37" fmla="*/ 2147483647 h 753"/>
              <a:gd name="T38" fmla="*/ 2147483647 w 1214"/>
              <a:gd name="T39" fmla="*/ 2147483647 h 753"/>
              <a:gd name="T40" fmla="*/ 2147483647 w 1214"/>
              <a:gd name="T41" fmla="*/ 2147483647 h 753"/>
              <a:gd name="T42" fmla="*/ 2147483647 w 1214"/>
              <a:gd name="T43" fmla="*/ 2147483647 h 753"/>
              <a:gd name="T44" fmla="*/ 2147483647 w 1214"/>
              <a:gd name="T45" fmla="*/ 2147483647 h 753"/>
              <a:gd name="T46" fmla="*/ 2147483647 w 1214"/>
              <a:gd name="T47" fmla="*/ 2147483647 h 753"/>
              <a:gd name="T48" fmla="*/ 2147483647 w 1214"/>
              <a:gd name="T49" fmla="*/ 0 h 753"/>
              <a:gd name="T50" fmla="*/ 2147483647 w 1214"/>
              <a:gd name="T51" fmla="*/ 2147483647 h 753"/>
              <a:gd name="T52" fmla="*/ 2147483647 w 1214"/>
              <a:gd name="T53" fmla="*/ 2147483647 h 753"/>
              <a:gd name="T54" fmla="*/ 2147483647 w 1214"/>
              <a:gd name="T55" fmla="*/ 2147483647 h 753"/>
              <a:gd name="T56" fmla="*/ 2147483647 w 1214"/>
              <a:gd name="T57" fmla="*/ 2147483647 h 753"/>
              <a:gd name="T58" fmla="*/ 2147483647 w 1214"/>
              <a:gd name="T59" fmla="*/ 2147483647 h 753"/>
              <a:gd name="T60" fmla="*/ 2147483647 w 1214"/>
              <a:gd name="T61" fmla="*/ 2147483647 h 753"/>
              <a:gd name="T62" fmla="*/ 2147483647 w 1214"/>
              <a:gd name="T63" fmla="*/ 2147483647 h 753"/>
              <a:gd name="T64" fmla="*/ 2147483647 w 1214"/>
              <a:gd name="T65" fmla="*/ 2147483647 h 753"/>
              <a:gd name="T66" fmla="*/ 2147483647 w 1214"/>
              <a:gd name="T67" fmla="*/ 2147483647 h 753"/>
              <a:gd name="T68" fmla="*/ 2147483647 w 1214"/>
              <a:gd name="T69" fmla="*/ 2147483647 h 753"/>
              <a:gd name="T70" fmla="*/ 2147483647 w 1214"/>
              <a:gd name="T71" fmla="*/ 2147483647 h 753"/>
              <a:gd name="T72" fmla="*/ 2147483647 w 1214"/>
              <a:gd name="T73" fmla="*/ 2147483647 h 753"/>
              <a:gd name="T74" fmla="*/ 0 w 1214"/>
              <a:gd name="T75" fmla="*/ 2147483647 h 7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14" h="753">
                <a:moveTo>
                  <a:pt x="0" y="285"/>
                </a:moveTo>
                <a:lnTo>
                  <a:pt x="0" y="285"/>
                </a:lnTo>
                <a:lnTo>
                  <a:pt x="99" y="360"/>
                </a:lnTo>
                <a:lnTo>
                  <a:pt x="115" y="352"/>
                </a:lnTo>
                <a:lnTo>
                  <a:pt x="134" y="390"/>
                </a:lnTo>
                <a:lnTo>
                  <a:pt x="196" y="417"/>
                </a:lnTo>
                <a:lnTo>
                  <a:pt x="232" y="461"/>
                </a:lnTo>
                <a:lnTo>
                  <a:pt x="304" y="501"/>
                </a:lnTo>
                <a:lnTo>
                  <a:pt x="362" y="556"/>
                </a:lnTo>
                <a:lnTo>
                  <a:pt x="396" y="565"/>
                </a:lnTo>
                <a:lnTo>
                  <a:pt x="420" y="536"/>
                </a:lnTo>
                <a:lnTo>
                  <a:pt x="432" y="564"/>
                </a:lnTo>
                <a:lnTo>
                  <a:pt x="424" y="597"/>
                </a:lnTo>
                <a:lnTo>
                  <a:pt x="504" y="668"/>
                </a:lnTo>
                <a:lnTo>
                  <a:pt x="553" y="677"/>
                </a:lnTo>
                <a:lnTo>
                  <a:pt x="611" y="728"/>
                </a:lnTo>
                <a:lnTo>
                  <a:pt x="629" y="752"/>
                </a:lnTo>
                <a:lnTo>
                  <a:pt x="662" y="744"/>
                </a:lnTo>
                <a:lnTo>
                  <a:pt x="682" y="715"/>
                </a:lnTo>
                <a:lnTo>
                  <a:pt x="758" y="673"/>
                </a:lnTo>
                <a:lnTo>
                  <a:pt x="826" y="593"/>
                </a:lnTo>
                <a:lnTo>
                  <a:pt x="938" y="501"/>
                </a:lnTo>
                <a:lnTo>
                  <a:pt x="999" y="431"/>
                </a:lnTo>
                <a:lnTo>
                  <a:pt x="1051" y="363"/>
                </a:lnTo>
                <a:lnTo>
                  <a:pt x="1077" y="373"/>
                </a:lnTo>
                <a:lnTo>
                  <a:pt x="1110" y="340"/>
                </a:lnTo>
                <a:lnTo>
                  <a:pt x="1108" y="288"/>
                </a:lnTo>
                <a:lnTo>
                  <a:pt x="1130" y="308"/>
                </a:lnTo>
                <a:lnTo>
                  <a:pt x="1159" y="288"/>
                </a:lnTo>
                <a:lnTo>
                  <a:pt x="1153" y="272"/>
                </a:lnTo>
                <a:lnTo>
                  <a:pt x="1184" y="274"/>
                </a:lnTo>
                <a:lnTo>
                  <a:pt x="1213" y="248"/>
                </a:lnTo>
                <a:lnTo>
                  <a:pt x="1139" y="240"/>
                </a:lnTo>
                <a:lnTo>
                  <a:pt x="1127" y="262"/>
                </a:lnTo>
                <a:lnTo>
                  <a:pt x="1106" y="255"/>
                </a:lnTo>
                <a:lnTo>
                  <a:pt x="1016" y="258"/>
                </a:lnTo>
                <a:lnTo>
                  <a:pt x="992" y="284"/>
                </a:lnTo>
                <a:lnTo>
                  <a:pt x="956" y="267"/>
                </a:lnTo>
                <a:lnTo>
                  <a:pt x="912" y="255"/>
                </a:lnTo>
                <a:lnTo>
                  <a:pt x="880" y="276"/>
                </a:lnTo>
                <a:lnTo>
                  <a:pt x="816" y="308"/>
                </a:lnTo>
                <a:lnTo>
                  <a:pt x="842" y="286"/>
                </a:lnTo>
                <a:lnTo>
                  <a:pt x="911" y="209"/>
                </a:lnTo>
                <a:lnTo>
                  <a:pt x="912" y="176"/>
                </a:lnTo>
                <a:lnTo>
                  <a:pt x="871" y="204"/>
                </a:lnTo>
                <a:lnTo>
                  <a:pt x="851" y="228"/>
                </a:lnTo>
                <a:lnTo>
                  <a:pt x="854" y="196"/>
                </a:lnTo>
                <a:lnTo>
                  <a:pt x="898" y="124"/>
                </a:lnTo>
                <a:lnTo>
                  <a:pt x="897" y="28"/>
                </a:lnTo>
                <a:lnTo>
                  <a:pt x="887" y="0"/>
                </a:lnTo>
                <a:lnTo>
                  <a:pt x="793" y="3"/>
                </a:lnTo>
                <a:lnTo>
                  <a:pt x="737" y="16"/>
                </a:lnTo>
                <a:lnTo>
                  <a:pt x="613" y="10"/>
                </a:lnTo>
                <a:lnTo>
                  <a:pt x="557" y="19"/>
                </a:lnTo>
                <a:lnTo>
                  <a:pt x="450" y="15"/>
                </a:lnTo>
                <a:lnTo>
                  <a:pt x="408" y="24"/>
                </a:lnTo>
                <a:lnTo>
                  <a:pt x="452" y="57"/>
                </a:lnTo>
                <a:lnTo>
                  <a:pt x="436" y="68"/>
                </a:lnTo>
                <a:lnTo>
                  <a:pt x="391" y="41"/>
                </a:lnTo>
                <a:lnTo>
                  <a:pt x="366" y="42"/>
                </a:lnTo>
                <a:lnTo>
                  <a:pt x="347" y="19"/>
                </a:lnTo>
                <a:lnTo>
                  <a:pt x="292" y="24"/>
                </a:lnTo>
                <a:lnTo>
                  <a:pt x="282" y="63"/>
                </a:lnTo>
                <a:lnTo>
                  <a:pt x="297" y="126"/>
                </a:lnTo>
                <a:lnTo>
                  <a:pt x="297" y="226"/>
                </a:lnTo>
                <a:lnTo>
                  <a:pt x="299" y="264"/>
                </a:lnTo>
                <a:lnTo>
                  <a:pt x="262" y="276"/>
                </a:lnTo>
                <a:lnTo>
                  <a:pt x="192" y="264"/>
                </a:lnTo>
                <a:lnTo>
                  <a:pt x="124" y="277"/>
                </a:lnTo>
                <a:lnTo>
                  <a:pt x="72" y="272"/>
                </a:lnTo>
                <a:lnTo>
                  <a:pt x="65" y="297"/>
                </a:lnTo>
                <a:lnTo>
                  <a:pt x="53" y="291"/>
                </a:lnTo>
                <a:lnTo>
                  <a:pt x="39" y="273"/>
                </a:lnTo>
                <a:lnTo>
                  <a:pt x="3" y="271"/>
                </a:lnTo>
                <a:lnTo>
                  <a:pt x="0" y="285"/>
                </a:lnTo>
              </a:path>
            </a:pathLst>
          </a:custGeom>
          <a:solidFill>
            <a:srgbClr val="C00000"/>
          </a:solidFill>
          <a:ln w="9271" cap="flat" cmpd="sng">
            <a:solidFill>
              <a:srgbClr val="002060"/>
            </a:solidFill>
            <a:prstDash val="solid"/>
            <a:round/>
            <a:headEnd type="none" w="med" len="med"/>
            <a:tailEnd type="none" w="med" len="med"/>
          </a:ln>
        </p:spPr>
        <p:txBody>
          <a:bodyPr/>
          <a:lstStyle/>
          <a:p>
            <a:endParaRPr lang="en-US" b="1" dirty="0">
              <a:solidFill>
                <a:srgbClr val="000099"/>
              </a:solidFill>
              <a:latin typeface="Arial Narrow" panose="020B0606020202030204" pitchFamily="34" charset="0"/>
            </a:endParaRPr>
          </a:p>
        </p:txBody>
      </p:sp>
      <p:sp>
        <p:nvSpPr>
          <p:cNvPr id="19" name="Freeform 13"/>
          <p:cNvSpPr>
            <a:spLocks noChangeAspect="1"/>
          </p:cNvSpPr>
          <p:nvPr/>
        </p:nvSpPr>
        <p:spPr bwMode="auto">
          <a:xfrm rot="-5164446">
            <a:off x="785534" y="4582017"/>
            <a:ext cx="377190" cy="312896"/>
          </a:xfrm>
          <a:custGeom>
            <a:avLst/>
            <a:gdLst>
              <a:gd name="T0" fmla="*/ 0 w 1214"/>
              <a:gd name="T1" fmla="*/ 2147483647 h 753"/>
              <a:gd name="T2" fmla="*/ 2147483647 w 1214"/>
              <a:gd name="T3" fmla="*/ 2147483647 h 753"/>
              <a:gd name="T4" fmla="*/ 2147483647 w 1214"/>
              <a:gd name="T5" fmla="*/ 2147483647 h 753"/>
              <a:gd name="T6" fmla="*/ 2147483647 w 1214"/>
              <a:gd name="T7" fmla="*/ 2147483647 h 753"/>
              <a:gd name="T8" fmla="*/ 2147483647 w 1214"/>
              <a:gd name="T9" fmla="*/ 2147483647 h 753"/>
              <a:gd name="T10" fmla="*/ 2147483647 w 1214"/>
              <a:gd name="T11" fmla="*/ 2147483647 h 753"/>
              <a:gd name="T12" fmla="*/ 2147483647 w 1214"/>
              <a:gd name="T13" fmla="*/ 2147483647 h 753"/>
              <a:gd name="T14" fmla="*/ 2147483647 w 1214"/>
              <a:gd name="T15" fmla="*/ 2147483647 h 753"/>
              <a:gd name="T16" fmla="*/ 2147483647 w 1214"/>
              <a:gd name="T17" fmla="*/ 2147483647 h 753"/>
              <a:gd name="T18" fmla="*/ 2147483647 w 1214"/>
              <a:gd name="T19" fmla="*/ 2147483647 h 753"/>
              <a:gd name="T20" fmla="*/ 2147483647 w 1214"/>
              <a:gd name="T21" fmla="*/ 2147483647 h 753"/>
              <a:gd name="T22" fmla="*/ 2147483647 w 1214"/>
              <a:gd name="T23" fmla="*/ 2147483647 h 753"/>
              <a:gd name="T24" fmla="*/ 2147483647 w 1214"/>
              <a:gd name="T25" fmla="*/ 2147483647 h 753"/>
              <a:gd name="T26" fmla="*/ 2147483647 w 1214"/>
              <a:gd name="T27" fmla="*/ 2147483647 h 753"/>
              <a:gd name="T28" fmla="*/ 2147483647 w 1214"/>
              <a:gd name="T29" fmla="*/ 2147483647 h 753"/>
              <a:gd name="T30" fmla="*/ 2147483647 w 1214"/>
              <a:gd name="T31" fmla="*/ 2147483647 h 753"/>
              <a:gd name="T32" fmla="*/ 2147483647 w 1214"/>
              <a:gd name="T33" fmla="*/ 2147483647 h 753"/>
              <a:gd name="T34" fmla="*/ 2147483647 w 1214"/>
              <a:gd name="T35" fmla="*/ 2147483647 h 753"/>
              <a:gd name="T36" fmla="*/ 2147483647 w 1214"/>
              <a:gd name="T37" fmla="*/ 2147483647 h 753"/>
              <a:gd name="T38" fmla="*/ 2147483647 w 1214"/>
              <a:gd name="T39" fmla="*/ 2147483647 h 753"/>
              <a:gd name="T40" fmla="*/ 2147483647 w 1214"/>
              <a:gd name="T41" fmla="*/ 2147483647 h 753"/>
              <a:gd name="T42" fmla="*/ 2147483647 w 1214"/>
              <a:gd name="T43" fmla="*/ 2147483647 h 753"/>
              <a:gd name="T44" fmla="*/ 2147483647 w 1214"/>
              <a:gd name="T45" fmla="*/ 2147483647 h 753"/>
              <a:gd name="T46" fmla="*/ 2147483647 w 1214"/>
              <a:gd name="T47" fmla="*/ 2147483647 h 753"/>
              <a:gd name="T48" fmla="*/ 2147483647 w 1214"/>
              <a:gd name="T49" fmla="*/ 0 h 753"/>
              <a:gd name="T50" fmla="*/ 2147483647 w 1214"/>
              <a:gd name="T51" fmla="*/ 2147483647 h 753"/>
              <a:gd name="T52" fmla="*/ 2147483647 w 1214"/>
              <a:gd name="T53" fmla="*/ 2147483647 h 753"/>
              <a:gd name="T54" fmla="*/ 2147483647 w 1214"/>
              <a:gd name="T55" fmla="*/ 2147483647 h 753"/>
              <a:gd name="T56" fmla="*/ 2147483647 w 1214"/>
              <a:gd name="T57" fmla="*/ 2147483647 h 753"/>
              <a:gd name="T58" fmla="*/ 2147483647 w 1214"/>
              <a:gd name="T59" fmla="*/ 2147483647 h 753"/>
              <a:gd name="T60" fmla="*/ 2147483647 w 1214"/>
              <a:gd name="T61" fmla="*/ 2147483647 h 753"/>
              <a:gd name="T62" fmla="*/ 2147483647 w 1214"/>
              <a:gd name="T63" fmla="*/ 2147483647 h 753"/>
              <a:gd name="T64" fmla="*/ 2147483647 w 1214"/>
              <a:gd name="T65" fmla="*/ 2147483647 h 753"/>
              <a:gd name="T66" fmla="*/ 2147483647 w 1214"/>
              <a:gd name="T67" fmla="*/ 2147483647 h 753"/>
              <a:gd name="T68" fmla="*/ 2147483647 w 1214"/>
              <a:gd name="T69" fmla="*/ 2147483647 h 753"/>
              <a:gd name="T70" fmla="*/ 2147483647 w 1214"/>
              <a:gd name="T71" fmla="*/ 2147483647 h 753"/>
              <a:gd name="T72" fmla="*/ 2147483647 w 1214"/>
              <a:gd name="T73" fmla="*/ 2147483647 h 753"/>
              <a:gd name="T74" fmla="*/ 0 w 1214"/>
              <a:gd name="T75" fmla="*/ 2147483647 h 7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14" h="753">
                <a:moveTo>
                  <a:pt x="0" y="285"/>
                </a:moveTo>
                <a:lnTo>
                  <a:pt x="0" y="285"/>
                </a:lnTo>
                <a:lnTo>
                  <a:pt x="99" y="360"/>
                </a:lnTo>
                <a:lnTo>
                  <a:pt x="115" y="352"/>
                </a:lnTo>
                <a:lnTo>
                  <a:pt x="134" y="390"/>
                </a:lnTo>
                <a:lnTo>
                  <a:pt x="196" y="417"/>
                </a:lnTo>
                <a:lnTo>
                  <a:pt x="232" y="461"/>
                </a:lnTo>
                <a:lnTo>
                  <a:pt x="304" y="501"/>
                </a:lnTo>
                <a:lnTo>
                  <a:pt x="362" y="556"/>
                </a:lnTo>
                <a:lnTo>
                  <a:pt x="396" y="565"/>
                </a:lnTo>
                <a:lnTo>
                  <a:pt x="420" y="536"/>
                </a:lnTo>
                <a:lnTo>
                  <a:pt x="432" y="564"/>
                </a:lnTo>
                <a:lnTo>
                  <a:pt x="424" y="597"/>
                </a:lnTo>
                <a:lnTo>
                  <a:pt x="504" y="668"/>
                </a:lnTo>
                <a:lnTo>
                  <a:pt x="553" y="677"/>
                </a:lnTo>
                <a:lnTo>
                  <a:pt x="611" y="728"/>
                </a:lnTo>
                <a:lnTo>
                  <a:pt x="629" y="752"/>
                </a:lnTo>
                <a:lnTo>
                  <a:pt x="662" y="744"/>
                </a:lnTo>
                <a:lnTo>
                  <a:pt x="682" y="715"/>
                </a:lnTo>
                <a:lnTo>
                  <a:pt x="758" y="673"/>
                </a:lnTo>
                <a:lnTo>
                  <a:pt x="826" y="593"/>
                </a:lnTo>
                <a:lnTo>
                  <a:pt x="938" y="501"/>
                </a:lnTo>
                <a:lnTo>
                  <a:pt x="999" y="431"/>
                </a:lnTo>
                <a:lnTo>
                  <a:pt x="1051" y="363"/>
                </a:lnTo>
                <a:lnTo>
                  <a:pt x="1077" y="373"/>
                </a:lnTo>
                <a:lnTo>
                  <a:pt x="1110" y="340"/>
                </a:lnTo>
                <a:lnTo>
                  <a:pt x="1108" y="288"/>
                </a:lnTo>
                <a:lnTo>
                  <a:pt x="1130" y="308"/>
                </a:lnTo>
                <a:lnTo>
                  <a:pt x="1159" y="288"/>
                </a:lnTo>
                <a:lnTo>
                  <a:pt x="1153" y="272"/>
                </a:lnTo>
                <a:lnTo>
                  <a:pt x="1184" y="274"/>
                </a:lnTo>
                <a:lnTo>
                  <a:pt x="1213" y="248"/>
                </a:lnTo>
                <a:lnTo>
                  <a:pt x="1139" y="240"/>
                </a:lnTo>
                <a:lnTo>
                  <a:pt x="1127" y="262"/>
                </a:lnTo>
                <a:lnTo>
                  <a:pt x="1106" y="255"/>
                </a:lnTo>
                <a:lnTo>
                  <a:pt x="1016" y="258"/>
                </a:lnTo>
                <a:lnTo>
                  <a:pt x="992" y="284"/>
                </a:lnTo>
                <a:lnTo>
                  <a:pt x="956" y="267"/>
                </a:lnTo>
                <a:lnTo>
                  <a:pt x="912" y="255"/>
                </a:lnTo>
                <a:lnTo>
                  <a:pt x="880" y="276"/>
                </a:lnTo>
                <a:lnTo>
                  <a:pt x="816" y="308"/>
                </a:lnTo>
                <a:lnTo>
                  <a:pt x="842" y="286"/>
                </a:lnTo>
                <a:lnTo>
                  <a:pt x="911" y="209"/>
                </a:lnTo>
                <a:lnTo>
                  <a:pt x="912" y="176"/>
                </a:lnTo>
                <a:lnTo>
                  <a:pt x="871" y="204"/>
                </a:lnTo>
                <a:lnTo>
                  <a:pt x="851" y="228"/>
                </a:lnTo>
                <a:lnTo>
                  <a:pt x="854" y="196"/>
                </a:lnTo>
                <a:lnTo>
                  <a:pt x="898" y="124"/>
                </a:lnTo>
                <a:lnTo>
                  <a:pt x="897" y="28"/>
                </a:lnTo>
                <a:lnTo>
                  <a:pt x="887" y="0"/>
                </a:lnTo>
                <a:lnTo>
                  <a:pt x="793" y="3"/>
                </a:lnTo>
                <a:lnTo>
                  <a:pt x="737" y="16"/>
                </a:lnTo>
                <a:lnTo>
                  <a:pt x="613" y="10"/>
                </a:lnTo>
                <a:lnTo>
                  <a:pt x="557" y="19"/>
                </a:lnTo>
                <a:lnTo>
                  <a:pt x="450" y="15"/>
                </a:lnTo>
                <a:lnTo>
                  <a:pt x="408" y="24"/>
                </a:lnTo>
                <a:lnTo>
                  <a:pt x="452" y="57"/>
                </a:lnTo>
                <a:lnTo>
                  <a:pt x="436" y="68"/>
                </a:lnTo>
                <a:lnTo>
                  <a:pt x="391" y="41"/>
                </a:lnTo>
                <a:lnTo>
                  <a:pt x="366" y="42"/>
                </a:lnTo>
                <a:lnTo>
                  <a:pt x="347" y="19"/>
                </a:lnTo>
                <a:lnTo>
                  <a:pt x="292" y="24"/>
                </a:lnTo>
                <a:lnTo>
                  <a:pt x="282" y="63"/>
                </a:lnTo>
                <a:lnTo>
                  <a:pt x="297" y="126"/>
                </a:lnTo>
                <a:lnTo>
                  <a:pt x="297" y="226"/>
                </a:lnTo>
                <a:lnTo>
                  <a:pt x="299" y="264"/>
                </a:lnTo>
                <a:lnTo>
                  <a:pt x="262" y="276"/>
                </a:lnTo>
                <a:lnTo>
                  <a:pt x="192" y="264"/>
                </a:lnTo>
                <a:lnTo>
                  <a:pt x="124" y="277"/>
                </a:lnTo>
                <a:lnTo>
                  <a:pt x="72" y="272"/>
                </a:lnTo>
                <a:lnTo>
                  <a:pt x="65" y="297"/>
                </a:lnTo>
                <a:lnTo>
                  <a:pt x="53" y="291"/>
                </a:lnTo>
                <a:lnTo>
                  <a:pt x="39" y="273"/>
                </a:lnTo>
                <a:lnTo>
                  <a:pt x="3" y="271"/>
                </a:lnTo>
                <a:lnTo>
                  <a:pt x="0" y="285"/>
                </a:lnTo>
              </a:path>
            </a:pathLst>
          </a:custGeom>
          <a:solidFill>
            <a:srgbClr val="C00000"/>
          </a:solidFill>
          <a:ln w="9271" cap="flat" cmpd="sng">
            <a:solidFill>
              <a:srgbClr val="002060"/>
            </a:solidFill>
            <a:prstDash val="solid"/>
            <a:round/>
            <a:headEnd type="none" w="med" len="med"/>
            <a:tailEnd type="none" w="med" len="med"/>
          </a:ln>
        </p:spPr>
        <p:txBody>
          <a:bodyPr/>
          <a:lstStyle/>
          <a:p>
            <a:endParaRPr lang="en-US" b="1" dirty="0">
              <a:solidFill>
                <a:srgbClr val="000099"/>
              </a:solidFill>
              <a:latin typeface="Arial Narrow" panose="020B0606020202030204" pitchFamily="34" charset="0"/>
            </a:endParaRPr>
          </a:p>
        </p:txBody>
      </p:sp>
      <p:sp>
        <p:nvSpPr>
          <p:cNvPr id="21" name="Line 3"/>
          <p:cNvSpPr>
            <a:spLocks noChangeShapeType="1"/>
          </p:cNvSpPr>
          <p:nvPr/>
        </p:nvSpPr>
        <p:spPr bwMode="auto">
          <a:xfrm>
            <a:off x="407171" y="620688"/>
            <a:ext cx="8745538"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3200" b="1">
              <a:solidFill>
                <a:srgbClr val="000000"/>
              </a:solidFill>
            </a:endParaRPr>
          </a:p>
        </p:txBody>
      </p:sp>
      <p:sp>
        <p:nvSpPr>
          <p:cNvPr id="4" name="Rettangolo 3"/>
          <p:cNvSpPr/>
          <p:nvPr/>
        </p:nvSpPr>
        <p:spPr>
          <a:xfrm>
            <a:off x="1619672" y="1447840"/>
            <a:ext cx="6937573" cy="461665"/>
          </a:xfrm>
          <a:prstGeom prst="rect">
            <a:avLst/>
          </a:prstGeom>
        </p:spPr>
        <p:txBody>
          <a:bodyPr wrap="square">
            <a:spAutoFit/>
          </a:bodyPr>
          <a:lstStyle/>
          <a:p>
            <a:pPr lvl="0"/>
            <a:r>
              <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rPr>
              <a:t>Chimica 1.0  </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Chimica </a:t>
            </a:r>
            <a:r>
              <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rPr>
              <a:t>del Carbone</a:t>
            </a:r>
          </a:p>
        </p:txBody>
      </p:sp>
      <p:sp>
        <p:nvSpPr>
          <p:cNvPr id="5" name="Rettangolo 4"/>
          <p:cNvSpPr/>
          <p:nvPr/>
        </p:nvSpPr>
        <p:spPr>
          <a:xfrm>
            <a:off x="812924" y="2475115"/>
            <a:ext cx="8223572" cy="3323987"/>
          </a:xfrm>
          <a:prstGeom prst="rect">
            <a:avLst/>
          </a:prstGeom>
        </p:spPr>
        <p:txBody>
          <a:bodyPr wrap="square">
            <a:spAutoFit/>
          </a:bodyPr>
          <a:lstStyle/>
          <a:p>
            <a:pPr lvl="0"/>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Chimica </a:t>
            </a:r>
            <a:r>
              <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rPr>
              <a:t>2.0  </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Petrolchimica</a:t>
            </a:r>
          </a:p>
          <a:p>
            <a:pPr lvl="0"/>
            <a:endParaRPr lang="it-IT" sz="2200" b="1" kern="0" dirty="0">
              <a:ln w="12700">
                <a:noFill/>
                <a:prstDash val="solid"/>
              </a:ln>
              <a:solidFill>
                <a:srgbClr val="1F497D">
                  <a:lumMod val="75000"/>
                </a:srgbClr>
              </a:solidFill>
              <a:latin typeface="Arial" panose="020B0604020202020204" pitchFamily="34" charset="0"/>
              <a:cs typeface="Arial" panose="020B0604020202020204" pitchFamily="34" charset="0"/>
            </a:endParaRPr>
          </a:p>
          <a:p>
            <a:pPr lvl="0"/>
            <a:endParaRPr lang="it-IT" sz="2200" b="1" kern="0" dirty="0">
              <a:ln w="12700">
                <a:noFill/>
                <a:prstDash val="solid"/>
              </a:ln>
              <a:solidFill>
                <a:srgbClr val="1F497D">
                  <a:lumMod val="75000"/>
                </a:srgbClr>
              </a:solidFill>
              <a:latin typeface="Arial" panose="020B0604020202020204" pitchFamily="34" charset="0"/>
              <a:cs typeface="Arial" panose="020B0604020202020204" pitchFamily="34" charset="0"/>
            </a:endParaRPr>
          </a:p>
          <a:p>
            <a:pPr lvl="0"/>
            <a:r>
              <a:rPr lang="it-IT" sz="22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Chimica </a:t>
            </a:r>
            <a:r>
              <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rPr>
              <a:t>3.0  </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Specialità </a:t>
            </a:r>
            <a:r>
              <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rPr>
              <a:t>e </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Globalizzazione</a:t>
            </a:r>
          </a:p>
          <a:p>
            <a:pPr lvl="0"/>
            <a:endParaRPr lang="it-IT" sz="2200" b="1" kern="0" dirty="0">
              <a:ln w="12700">
                <a:noFill/>
                <a:prstDash val="solid"/>
              </a:ln>
              <a:solidFill>
                <a:srgbClr val="1F497D">
                  <a:lumMod val="75000"/>
                </a:srgbClr>
              </a:solidFill>
              <a:latin typeface="Arial" panose="020B0604020202020204" pitchFamily="34" charset="0"/>
              <a:cs typeface="Arial" panose="020B0604020202020204" pitchFamily="34" charset="0"/>
            </a:endParaRPr>
          </a:p>
          <a:p>
            <a:pPr lvl="0"/>
            <a:r>
              <a:rPr lang="it-IT" sz="2200" b="1" kern="0" dirty="0">
                <a:ln w="12700">
                  <a:noFill/>
                  <a:prstDash val="solid"/>
                </a:ln>
                <a:solidFill>
                  <a:srgbClr val="1F497D">
                    <a:lumMod val="75000"/>
                  </a:srgbClr>
                </a:solidFill>
                <a:latin typeface="Arial" panose="020B0604020202020204" pitchFamily="34" charset="0"/>
                <a:cs typeface="Arial" panose="020B0604020202020204" pitchFamily="34" charset="0"/>
              </a:rPr>
              <a:t> </a:t>
            </a:r>
            <a:r>
              <a:rPr lang="it-IT" sz="22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Chimica </a:t>
            </a:r>
            <a:r>
              <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rPr>
              <a:t>4.0  </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Digitalizzazione?                                              				     Economia </a:t>
            </a:r>
            <a:r>
              <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rPr>
              <a:t>circolare</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a:t>
            </a:r>
          </a:p>
          <a:p>
            <a:pPr lvl="0"/>
            <a:r>
              <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rPr>
              <a:t>	</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			     </a:t>
            </a:r>
            <a:r>
              <a:rPr lang="it-IT" sz="2400" b="1" kern="0" dirty="0" err="1" smtClean="0">
                <a:ln w="12700">
                  <a:noFill/>
                  <a:prstDash val="solid"/>
                </a:ln>
                <a:solidFill>
                  <a:srgbClr val="1F497D">
                    <a:lumMod val="75000"/>
                  </a:srgbClr>
                </a:solidFill>
                <a:latin typeface="Arial" panose="020B0604020202020204" pitchFamily="34" charset="0"/>
                <a:cs typeface="Arial" panose="020B0604020202020204" pitchFamily="34" charset="0"/>
              </a:rPr>
              <a:t>Bioeconomia</a:t>
            </a:r>
            <a:r>
              <a:rPr lang="it-IT" sz="2400" b="1" kern="0" dirty="0" smtClean="0">
                <a:ln w="12700">
                  <a:noFill/>
                  <a:prstDash val="solid"/>
                </a:ln>
                <a:solidFill>
                  <a:srgbClr val="1F497D">
                    <a:lumMod val="75000"/>
                  </a:srgbClr>
                </a:solidFill>
                <a:latin typeface="Arial" panose="020B0604020202020204" pitchFamily="34" charset="0"/>
                <a:cs typeface="Arial" panose="020B0604020202020204" pitchFamily="34" charset="0"/>
              </a:rPr>
              <a:t>?</a:t>
            </a:r>
            <a:endParaRPr lang="it-IT" sz="2400" b="1" kern="0" dirty="0">
              <a:ln w="12700">
                <a:noFill/>
                <a:prstDash val="solid"/>
              </a:ln>
              <a:solidFill>
                <a:srgbClr val="1F497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69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Line 2"/>
          <p:cNvSpPr>
            <a:spLocks noChangeShapeType="1"/>
          </p:cNvSpPr>
          <p:nvPr/>
        </p:nvSpPr>
        <p:spPr bwMode="auto">
          <a:xfrm>
            <a:off x="395288" y="961397"/>
            <a:ext cx="8745537" cy="0"/>
          </a:xfrm>
          <a:prstGeom prst="line">
            <a:avLst/>
          </a:prstGeom>
          <a:noFill/>
          <a:ln w="22225">
            <a:solidFill>
              <a:srgbClr val="000080"/>
            </a:solidFill>
            <a:round/>
            <a:headEnd/>
            <a:tailEnd/>
          </a:ln>
        </p:spPr>
        <p:txBody>
          <a:bodyPr/>
          <a:lstStyle/>
          <a:p>
            <a:endParaRPr lang="it-IT" sz="1600" b="1">
              <a:solidFill>
                <a:srgbClr val="000000"/>
              </a:solidFill>
              <a:latin typeface="Arial" charset="0"/>
            </a:endParaRPr>
          </a:p>
        </p:txBody>
      </p:sp>
      <p:sp>
        <p:nvSpPr>
          <p:cNvPr id="101378" name="Text Box 4"/>
          <p:cNvSpPr txBox="1">
            <a:spLocks noChangeArrowheads="1"/>
          </p:cNvSpPr>
          <p:nvPr/>
        </p:nvSpPr>
        <p:spPr bwMode="auto">
          <a:xfrm>
            <a:off x="655190" y="437522"/>
            <a:ext cx="8309298" cy="441325"/>
          </a:xfrm>
          <a:prstGeom prst="rect">
            <a:avLst/>
          </a:prstGeom>
          <a:noFill/>
          <a:ln w="9525">
            <a:noFill/>
            <a:miter lim="800000"/>
            <a:headEnd/>
            <a:tailEnd/>
          </a:ln>
        </p:spPr>
        <p:txBody>
          <a:bodyPr lIns="0" tIns="0" rIns="0" bIns="0" anchor="b"/>
          <a:lstStyle/>
          <a:p>
            <a:r>
              <a:rPr lang="en-US" sz="3000" b="1" dirty="0" smtClean="0">
                <a:solidFill>
                  <a:srgbClr val="C00000"/>
                </a:solidFill>
                <a:latin typeface="Arial" charset="0"/>
              </a:rPr>
              <a:t/>
            </a:r>
            <a:br>
              <a:rPr lang="en-US" sz="3000" b="1" dirty="0" smtClean="0">
                <a:solidFill>
                  <a:srgbClr val="C00000"/>
                </a:solidFill>
                <a:latin typeface="Arial" charset="0"/>
              </a:rPr>
            </a:br>
            <a:r>
              <a:rPr lang="en-US" sz="3000" b="1" dirty="0" smtClean="0">
                <a:solidFill>
                  <a:srgbClr val="C00000"/>
                </a:solidFill>
                <a:latin typeface="Arial" charset="0"/>
              </a:rPr>
              <a:t>“</a:t>
            </a:r>
            <a:r>
              <a:rPr lang="it-IT" sz="3000" b="1" dirty="0" err="1" smtClean="0">
                <a:solidFill>
                  <a:srgbClr val="C00000"/>
                </a:solidFill>
                <a:latin typeface="Arial" charset="0"/>
              </a:rPr>
              <a:t>European</a:t>
            </a:r>
            <a:r>
              <a:rPr lang="it-IT" sz="3000" b="1" dirty="0" smtClean="0">
                <a:solidFill>
                  <a:srgbClr val="C00000"/>
                </a:solidFill>
                <a:latin typeface="Arial" charset="0"/>
              </a:rPr>
              <a:t> </a:t>
            </a:r>
            <a:r>
              <a:rPr lang="it-IT" sz="3000" b="1" dirty="0" err="1">
                <a:solidFill>
                  <a:srgbClr val="C00000"/>
                </a:solidFill>
                <a:latin typeface="Arial" charset="0"/>
              </a:rPr>
              <a:t>Chemicals</a:t>
            </a:r>
            <a:r>
              <a:rPr lang="it-IT" sz="3000" b="1" dirty="0">
                <a:solidFill>
                  <a:srgbClr val="C00000"/>
                </a:solidFill>
                <a:latin typeface="Arial" charset="0"/>
              </a:rPr>
              <a:t> </a:t>
            </a:r>
            <a:r>
              <a:rPr lang="it-IT" sz="3000" b="1" dirty="0" err="1" smtClean="0">
                <a:solidFill>
                  <a:srgbClr val="C00000"/>
                </a:solidFill>
                <a:latin typeface="Arial" charset="0"/>
              </a:rPr>
              <a:t>Industry</a:t>
            </a:r>
            <a:r>
              <a:rPr lang="it-IT" sz="3000" b="1" dirty="0" smtClean="0">
                <a:solidFill>
                  <a:srgbClr val="C00000"/>
                </a:solidFill>
                <a:latin typeface="Arial" charset="0"/>
              </a:rPr>
              <a:t>,</a:t>
            </a:r>
            <a:endParaRPr lang="it-IT" sz="3000" b="1" dirty="0">
              <a:solidFill>
                <a:srgbClr val="C00000"/>
              </a:solidFill>
              <a:latin typeface="Arial" charset="0"/>
            </a:endParaRPr>
          </a:p>
          <a:p>
            <a:r>
              <a:rPr lang="en-US" sz="3000" b="1" dirty="0">
                <a:solidFill>
                  <a:srgbClr val="C00000"/>
                </a:solidFill>
                <a:latin typeface="Arial" charset="0"/>
              </a:rPr>
              <a:t>Enabler of a Sustainable </a:t>
            </a:r>
            <a:r>
              <a:rPr lang="en-US" sz="3000" b="1" dirty="0" smtClean="0">
                <a:solidFill>
                  <a:srgbClr val="C00000"/>
                </a:solidFill>
                <a:latin typeface="Arial" charset="0"/>
              </a:rPr>
              <a:t>Future”</a:t>
            </a:r>
            <a:endParaRPr lang="it-IT" sz="3000" b="1" dirty="0">
              <a:solidFill>
                <a:srgbClr val="C00000"/>
              </a:solidFill>
              <a:latin typeface="Arial" charset="0"/>
            </a:endParaRPr>
          </a:p>
        </p:txBody>
      </p:sp>
      <p:sp>
        <p:nvSpPr>
          <p:cNvPr id="101379" name="Text Box 2"/>
          <p:cNvSpPr txBox="1">
            <a:spLocks noChangeArrowheads="1"/>
          </p:cNvSpPr>
          <p:nvPr/>
        </p:nvSpPr>
        <p:spPr bwMode="auto">
          <a:xfrm>
            <a:off x="1362124" y="4964999"/>
            <a:ext cx="6811863" cy="1815882"/>
          </a:xfrm>
          <a:prstGeom prst="rect">
            <a:avLst/>
          </a:prstGeom>
          <a:noFill/>
          <a:ln w="9525">
            <a:noFill/>
            <a:miter lim="800000"/>
            <a:headEnd/>
            <a:tailEnd/>
          </a:ln>
        </p:spPr>
        <p:txBody>
          <a:bodyPr wrap="square">
            <a:spAutoFit/>
          </a:bodyPr>
          <a:lstStyle/>
          <a:p>
            <a:pPr eaLnBrk="0" hangingPunct="0">
              <a:spcBef>
                <a:spcPct val="50000"/>
              </a:spcBef>
              <a:buClr>
                <a:srgbClr val="000000"/>
              </a:buClr>
              <a:buSzPct val="90000"/>
            </a:pPr>
            <a:r>
              <a:rPr lang="it-IT" sz="2800" b="1" dirty="0">
                <a:solidFill>
                  <a:srgbClr val="002060"/>
                </a:solidFill>
                <a:latin typeface="Arial Narrow" pitchFamily="34" charset="0"/>
              </a:rPr>
              <a:t>«Le </a:t>
            </a:r>
            <a:r>
              <a:rPr lang="it-IT" sz="2800" b="1" dirty="0">
                <a:solidFill>
                  <a:srgbClr val="C00000"/>
                </a:solidFill>
                <a:latin typeface="Arial Narrow" pitchFamily="34" charset="0"/>
              </a:rPr>
              <a:t>principali sfide dell’umanità </a:t>
            </a:r>
            <a:br>
              <a:rPr lang="it-IT" sz="2800" b="1" dirty="0">
                <a:solidFill>
                  <a:srgbClr val="C00000"/>
                </a:solidFill>
                <a:latin typeface="Arial Narrow" pitchFamily="34" charset="0"/>
              </a:rPr>
            </a:br>
            <a:r>
              <a:rPr lang="it-IT" sz="2800" b="1" dirty="0">
                <a:solidFill>
                  <a:srgbClr val="002060"/>
                </a:solidFill>
                <a:latin typeface="Arial Narrow" pitchFamily="34" charset="0"/>
              </a:rPr>
              <a:t>richiedono nuove soluzioni </a:t>
            </a:r>
            <a:br>
              <a:rPr lang="it-IT" sz="2800" b="1" dirty="0">
                <a:solidFill>
                  <a:srgbClr val="002060"/>
                </a:solidFill>
                <a:latin typeface="Arial Narrow" pitchFamily="34" charset="0"/>
              </a:rPr>
            </a:br>
            <a:r>
              <a:rPr lang="it-IT" sz="2800" b="1" dirty="0">
                <a:solidFill>
                  <a:srgbClr val="002060"/>
                </a:solidFill>
                <a:latin typeface="Arial Narrow" pitchFamily="34" charset="0"/>
              </a:rPr>
              <a:t>molte delle quali possono essere implementate </a:t>
            </a:r>
            <a:r>
              <a:rPr lang="it-IT" sz="2800" b="1" dirty="0" smtClean="0">
                <a:solidFill>
                  <a:srgbClr val="002060"/>
                </a:solidFill>
                <a:latin typeface="Arial Narrow" pitchFamily="34" charset="0"/>
              </a:rPr>
              <a:t/>
            </a:r>
            <a:br>
              <a:rPr lang="it-IT" sz="2800" b="1" dirty="0" smtClean="0">
                <a:solidFill>
                  <a:srgbClr val="002060"/>
                </a:solidFill>
                <a:latin typeface="Arial Narrow" pitchFamily="34" charset="0"/>
              </a:rPr>
            </a:br>
            <a:r>
              <a:rPr lang="it-IT" sz="2800" b="1" dirty="0" smtClean="0">
                <a:solidFill>
                  <a:srgbClr val="002060"/>
                </a:solidFill>
                <a:latin typeface="Arial Narrow" pitchFamily="34" charset="0"/>
              </a:rPr>
              <a:t>solo </a:t>
            </a:r>
            <a:r>
              <a:rPr lang="it-IT" sz="2800" b="1" dirty="0">
                <a:solidFill>
                  <a:srgbClr val="002060"/>
                </a:solidFill>
                <a:latin typeface="Arial Narrow" pitchFamily="34" charset="0"/>
              </a:rPr>
              <a:t>grazie a </a:t>
            </a:r>
            <a:r>
              <a:rPr lang="it-IT" sz="2800" b="1" dirty="0">
                <a:solidFill>
                  <a:srgbClr val="C00000"/>
                </a:solidFill>
                <a:latin typeface="Arial Narrow" pitchFamily="34" charset="0"/>
              </a:rPr>
              <a:t>nuovi materiali e sostanze</a:t>
            </a:r>
            <a:r>
              <a:rPr lang="it-IT" sz="2800" b="1" dirty="0" smtClean="0">
                <a:solidFill>
                  <a:srgbClr val="002060"/>
                </a:solidFill>
                <a:latin typeface="Arial Narrow" pitchFamily="34" charset="0"/>
              </a:rPr>
              <a:t>»</a:t>
            </a:r>
            <a:endParaRPr lang="it-IT" sz="2800" dirty="0">
              <a:solidFill>
                <a:srgbClr val="002060"/>
              </a:solidFill>
              <a:latin typeface="Arial Narrow" pitchFamily="34" charset="0"/>
            </a:endParaRPr>
          </a:p>
        </p:txBody>
      </p:sp>
      <p:sp>
        <p:nvSpPr>
          <p:cNvPr id="101380" name="Text Box 2"/>
          <p:cNvSpPr txBox="1">
            <a:spLocks noChangeArrowheads="1"/>
          </p:cNvSpPr>
          <p:nvPr/>
        </p:nvSpPr>
        <p:spPr bwMode="auto">
          <a:xfrm>
            <a:off x="844873" y="1479180"/>
            <a:ext cx="5125364" cy="523220"/>
          </a:xfrm>
          <a:prstGeom prst="rect">
            <a:avLst/>
          </a:prstGeom>
          <a:noFill/>
          <a:ln w="9525">
            <a:noFill/>
            <a:miter lim="800000"/>
            <a:headEnd/>
            <a:tailEnd/>
          </a:ln>
        </p:spPr>
        <p:txBody>
          <a:bodyPr wrap="square">
            <a:spAutoFit/>
          </a:bodyPr>
          <a:lstStyle/>
          <a:p>
            <a:pPr marL="457200" indent="-457200" eaLnBrk="0" hangingPunct="0">
              <a:spcBef>
                <a:spcPct val="50000"/>
              </a:spcBef>
              <a:buClr>
                <a:srgbClr val="C00000"/>
              </a:buClr>
              <a:buSzPct val="90000"/>
              <a:buFont typeface="Arial" panose="020B0604020202020204" pitchFamily="34" charset="0"/>
              <a:buChar char="•"/>
            </a:pPr>
            <a:r>
              <a:rPr lang="it-IT" sz="2800" b="1" dirty="0" smtClean="0">
                <a:solidFill>
                  <a:srgbClr val="002060"/>
                </a:solidFill>
                <a:latin typeface="Arial Narrow" pitchFamily="34" charset="0"/>
              </a:rPr>
              <a:t>Sostenibilità alimentare</a:t>
            </a:r>
            <a:endParaRPr lang="it-IT" sz="2800" b="1" dirty="0">
              <a:solidFill>
                <a:srgbClr val="002060"/>
              </a:solidFill>
              <a:latin typeface="Arial Narrow" pitchFamily="34" charset="0"/>
            </a:endParaRPr>
          </a:p>
        </p:txBody>
      </p:sp>
      <p:sp>
        <p:nvSpPr>
          <p:cNvPr id="101384" name="Text Box 2"/>
          <p:cNvSpPr txBox="1">
            <a:spLocks noChangeArrowheads="1"/>
          </p:cNvSpPr>
          <p:nvPr/>
        </p:nvSpPr>
        <p:spPr bwMode="auto">
          <a:xfrm>
            <a:off x="827336" y="3318586"/>
            <a:ext cx="4431299" cy="523220"/>
          </a:xfrm>
          <a:prstGeom prst="rect">
            <a:avLst/>
          </a:prstGeom>
          <a:noFill/>
          <a:ln w="9525">
            <a:noFill/>
            <a:miter lim="800000"/>
            <a:headEnd/>
            <a:tailEnd/>
          </a:ln>
        </p:spPr>
        <p:txBody>
          <a:bodyPr wrap="square">
            <a:spAutoFit/>
          </a:bodyPr>
          <a:lstStyle/>
          <a:p>
            <a:pPr marL="457200" indent="-457200" eaLnBrk="0" hangingPunct="0">
              <a:spcBef>
                <a:spcPct val="50000"/>
              </a:spcBef>
              <a:buClr>
                <a:srgbClr val="C00000"/>
              </a:buClr>
              <a:buSzPct val="90000"/>
              <a:buFont typeface="Arial" panose="020B0604020202020204" pitchFamily="34" charset="0"/>
              <a:buChar char="•"/>
            </a:pPr>
            <a:r>
              <a:rPr lang="it-IT" sz="2800" b="1" dirty="0" smtClean="0">
                <a:solidFill>
                  <a:srgbClr val="002060"/>
                </a:solidFill>
                <a:latin typeface="Arial Narrow" pitchFamily="34" charset="0"/>
              </a:rPr>
              <a:t>Cambiamento climatico</a:t>
            </a:r>
            <a:endParaRPr lang="it-IT" sz="2800" b="1" dirty="0">
              <a:solidFill>
                <a:srgbClr val="002060"/>
              </a:solidFill>
              <a:latin typeface="Arial Narrow" pitchFamily="34" charset="0"/>
            </a:endParaRPr>
          </a:p>
        </p:txBody>
      </p:sp>
      <p:sp>
        <p:nvSpPr>
          <p:cNvPr id="12" name="Text Box 2"/>
          <p:cNvSpPr txBox="1">
            <a:spLocks noChangeArrowheads="1"/>
          </p:cNvSpPr>
          <p:nvPr/>
        </p:nvSpPr>
        <p:spPr bwMode="auto">
          <a:xfrm>
            <a:off x="827336" y="3964257"/>
            <a:ext cx="5125364" cy="523220"/>
          </a:xfrm>
          <a:prstGeom prst="rect">
            <a:avLst/>
          </a:prstGeom>
          <a:noFill/>
          <a:ln w="9525">
            <a:noFill/>
            <a:miter lim="800000"/>
            <a:headEnd/>
            <a:tailEnd/>
          </a:ln>
        </p:spPr>
        <p:txBody>
          <a:bodyPr wrap="square">
            <a:spAutoFit/>
          </a:bodyPr>
          <a:lstStyle/>
          <a:p>
            <a:pPr marL="457200" indent="-457200" eaLnBrk="0" hangingPunct="0">
              <a:spcBef>
                <a:spcPct val="50000"/>
              </a:spcBef>
              <a:buClr>
                <a:srgbClr val="C00000"/>
              </a:buClr>
              <a:buSzPct val="90000"/>
              <a:buFont typeface="Arial" panose="020B0604020202020204" pitchFamily="34" charset="0"/>
              <a:buChar char="•"/>
            </a:pPr>
            <a:r>
              <a:rPr lang="it-IT" sz="2800" b="1" dirty="0" smtClean="0">
                <a:solidFill>
                  <a:srgbClr val="002060"/>
                </a:solidFill>
                <a:latin typeface="Arial Narrow" pitchFamily="34" charset="0"/>
              </a:rPr>
              <a:t>Uso più efficiente delle risorse</a:t>
            </a:r>
            <a:endParaRPr lang="it-IT" sz="2800" b="1" dirty="0">
              <a:solidFill>
                <a:srgbClr val="002060"/>
              </a:solidFill>
              <a:latin typeface="Arial Narrow" pitchFamily="34" charset="0"/>
            </a:endParaRPr>
          </a:p>
        </p:txBody>
      </p:sp>
      <p:grpSp>
        <p:nvGrpSpPr>
          <p:cNvPr id="14" name="Group 17"/>
          <p:cNvGrpSpPr>
            <a:grpSpLocks noChangeAspect="1"/>
          </p:cNvGrpSpPr>
          <p:nvPr/>
        </p:nvGrpSpPr>
        <p:grpSpPr bwMode="auto">
          <a:xfrm rot="15516733" flipH="1" flipV="1">
            <a:off x="601585" y="4678963"/>
            <a:ext cx="714850" cy="452123"/>
            <a:chOff x="4213" y="2409"/>
            <a:chExt cx="1332" cy="987"/>
          </a:xfrm>
          <a:solidFill>
            <a:srgbClr val="C00000"/>
          </a:solidFill>
        </p:grpSpPr>
        <p:sp>
          <p:nvSpPr>
            <p:cNvPr id="15" name="Freeform 18"/>
            <p:cNvSpPr>
              <a:spLocks noChangeAspect="1"/>
            </p:cNvSpPr>
            <p:nvPr/>
          </p:nvSpPr>
          <p:spPr bwMode="auto">
            <a:xfrm flipV="1">
              <a:off x="4266" y="2569"/>
              <a:ext cx="1276" cy="829"/>
            </a:xfrm>
            <a:custGeom>
              <a:avLst/>
              <a:gdLst>
                <a:gd name="T0" fmla="*/ 1260 w 1276"/>
                <a:gd name="T1" fmla="*/ 219 h 828"/>
                <a:gd name="T2" fmla="*/ 1232 w 1276"/>
                <a:gd name="T3" fmla="*/ 277 h 828"/>
                <a:gd name="T4" fmla="*/ 1180 w 1276"/>
                <a:gd name="T5" fmla="*/ 492 h 828"/>
                <a:gd name="T6" fmla="*/ 1148 w 1276"/>
                <a:gd name="T7" fmla="*/ 546 h 828"/>
                <a:gd name="T8" fmla="*/ 1136 w 1276"/>
                <a:gd name="T9" fmla="*/ 671 h 828"/>
                <a:gd name="T10" fmla="*/ 1120 w 1276"/>
                <a:gd name="T11" fmla="*/ 827 h 828"/>
                <a:gd name="T12" fmla="*/ 739 w 1276"/>
                <a:gd name="T13" fmla="*/ 793 h 828"/>
                <a:gd name="T14" fmla="*/ 487 w 1276"/>
                <a:gd name="T15" fmla="*/ 758 h 828"/>
                <a:gd name="T16" fmla="*/ 403 w 1276"/>
                <a:gd name="T17" fmla="*/ 718 h 828"/>
                <a:gd name="T18" fmla="*/ 381 w 1276"/>
                <a:gd name="T19" fmla="*/ 690 h 828"/>
                <a:gd name="T20" fmla="*/ 441 w 1276"/>
                <a:gd name="T21" fmla="*/ 649 h 828"/>
                <a:gd name="T22" fmla="*/ 506 w 1276"/>
                <a:gd name="T23" fmla="*/ 624 h 828"/>
                <a:gd name="T24" fmla="*/ 608 w 1276"/>
                <a:gd name="T25" fmla="*/ 530 h 828"/>
                <a:gd name="T26" fmla="*/ 537 w 1276"/>
                <a:gd name="T27" fmla="*/ 469 h 828"/>
                <a:gd name="T28" fmla="*/ 404 w 1276"/>
                <a:gd name="T29" fmla="*/ 394 h 828"/>
                <a:gd name="T30" fmla="*/ 320 w 1276"/>
                <a:gd name="T31" fmla="*/ 402 h 828"/>
                <a:gd name="T32" fmla="*/ 310 w 1276"/>
                <a:gd name="T33" fmla="*/ 346 h 828"/>
                <a:gd name="T34" fmla="*/ 242 w 1276"/>
                <a:gd name="T35" fmla="*/ 432 h 828"/>
                <a:gd name="T36" fmla="*/ 183 w 1276"/>
                <a:gd name="T37" fmla="*/ 472 h 828"/>
                <a:gd name="T38" fmla="*/ 102 w 1276"/>
                <a:gd name="T39" fmla="*/ 535 h 828"/>
                <a:gd name="T40" fmla="*/ 62 w 1276"/>
                <a:gd name="T41" fmla="*/ 541 h 828"/>
                <a:gd name="T42" fmla="*/ 78 w 1276"/>
                <a:gd name="T43" fmla="*/ 482 h 828"/>
                <a:gd name="T44" fmla="*/ 56 w 1276"/>
                <a:gd name="T45" fmla="*/ 459 h 828"/>
                <a:gd name="T46" fmla="*/ 119 w 1276"/>
                <a:gd name="T47" fmla="*/ 325 h 828"/>
                <a:gd name="T48" fmla="*/ 68 w 1276"/>
                <a:gd name="T49" fmla="*/ 320 h 828"/>
                <a:gd name="T50" fmla="*/ 99 w 1276"/>
                <a:gd name="T51" fmla="*/ 209 h 828"/>
                <a:gd name="T52" fmla="*/ 47 w 1276"/>
                <a:gd name="T53" fmla="*/ 154 h 828"/>
                <a:gd name="T54" fmla="*/ 36 w 1276"/>
                <a:gd name="T55" fmla="*/ 101 h 828"/>
                <a:gd name="T56" fmla="*/ 62 w 1276"/>
                <a:gd name="T57" fmla="*/ 0 h 828"/>
                <a:gd name="T58" fmla="*/ 80 w 1276"/>
                <a:gd name="T59" fmla="*/ 104 h 828"/>
                <a:gd name="T60" fmla="*/ 84 w 1276"/>
                <a:gd name="T61" fmla="*/ 160 h 828"/>
                <a:gd name="T62" fmla="*/ 140 w 1276"/>
                <a:gd name="T63" fmla="*/ 219 h 828"/>
                <a:gd name="T64" fmla="*/ 97 w 1276"/>
                <a:gd name="T65" fmla="*/ 311 h 828"/>
                <a:gd name="T66" fmla="*/ 72 w 1276"/>
                <a:gd name="T67" fmla="*/ 435 h 828"/>
                <a:gd name="T68" fmla="*/ 230 w 1276"/>
                <a:gd name="T69" fmla="*/ 179 h 828"/>
                <a:gd name="T70" fmla="*/ 356 w 1276"/>
                <a:gd name="T71" fmla="*/ 82 h 828"/>
                <a:gd name="T72" fmla="*/ 481 w 1276"/>
                <a:gd name="T73" fmla="*/ 14 h 828"/>
                <a:gd name="T74" fmla="*/ 564 w 1276"/>
                <a:gd name="T75" fmla="*/ 29 h 828"/>
                <a:gd name="T76" fmla="*/ 636 w 1276"/>
                <a:gd name="T77" fmla="*/ 29 h 828"/>
                <a:gd name="T78" fmla="*/ 755 w 1276"/>
                <a:gd name="T79" fmla="*/ 82 h 828"/>
                <a:gd name="T80" fmla="*/ 938 w 1276"/>
                <a:gd name="T81" fmla="*/ 216 h 828"/>
                <a:gd name="T82" fmla="*/ 981 w 1276"/>
                <a:gd name="T83" fmla="*/ 263 h 828"/>
                <a:gd name="T84" fmla="*/ 1002 w 1276"/>
                <a:gd name="T85" fmla="*/ 271 h 828"/>
                <a:gd name="T86" fmla="*/ 1086 w 1276"/>
                <a:gd name="T87" fmla="*/ 194 h 828"/>
                <a:gd name="T88" fmla="*/ 1216 w 1276"/>
                <a:gd name="T89" fmla="*/ 225 h 828"/>
                <a:gd name="T90" fmla="*/ 1170 w 1276"/>
                <a:gd name="T91" fmla="*/ 145 h 828"/>
                <a:gd name="T92" fmla="*/ 1235 w 1276"/>
                <a:gd name="T93" fmla="*/ 126 h 828"/>
                <a:gd name="T94" fmla="*/ 1275 w 1276"/>
                <a:gd name="T95" fmla="*/ 108 h 8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76"/>
                <a:gd name="T145" fmla="*/ 0 h 828"/>
                <a:gd name="T146" fmla="*/ 1276 w 1276"/>
                <a:gd name="T147" fmla="*/ 828 h 8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76" h="828">
                  <a:moveTo>
                    <a:pt x="1275" y="108"/>
                  </a:moveTo>
                  <a:lnTo>
                    <a:pt x="1275" y="108"/>
                  </a:lnTo>
                  <a:lnTo>
                    <a:pt x="1260" y="219"/>
                  </a:lnTo>
                  <a:lnTo>
                    <a:pt x="1229" y="237"/>
                  </a:lnTo>
                  <a:lnTo>
                    <a:pt x="1245" y="260"/>
                  </a:lnTo>
                  <a:lnTo>
                    <a:pt x="1232" y="277"/>
                  </a:lnTo>
                  <a:lnTo>
                    <a:pt x="1242" y="304"/>
                  </a:lnTo>
                  <a:lnTo>
                    <a:pt x="1213" y="329"/>
                  </a:lnTo>
                  <a:lnTo>
                    <a:pt x="1180" y="492"/>
                  </a:lnTo>
                  <a:lnTo>
                    <a:pt x="1163" y="506"/>
                  </a:lnTo>
                  <a:lnTo>
                    <a:pt x="1183" y="535"/>
                  </a:lnTo>
                  <a:lnTo>
                    <a:pt x="1148" y="546"/>
                  </a:lnTo>
                  <a:lnTo>
                    <a:pt x="1160" y="564"/>
                  </a:lnTo>
                  <a:lnTo>
                    <a:pt x="1173" y="562"/>
                  </a:lnTo>
                  <a:lnTo>
                    <a:pt x="1136" y="671"/>
                  </a:lnTo>
                  <a:lnTo>
                    <a:pt x="1117" y="692"/>
                  </a:lnTo>
                  <a:lnTo>
                    <a:pt x="1141" y="706"/>
                  </a:lnTo>
                  <a:lnTo>
                    <a:pt x="1120" y="827"/>
                  </a:lnTo>
                  <a:lnTo>
                    <a:pt x="850" y="797"/>
                  </a:lnTo>
                  <a:lnTo>
                    <a:pt x="822" y="782"/>
                  </a:lnTo>
                  <a:lnTo>
                    <a:pt x="739" y="793"/>
                  </a:lnTo>
                  <a:lnTo>
                    <a:pt x="660" y="765"/>
                  </a:lnTo>
                  <a:lnTo>
                    <a:pt x="638" y="777"/>
                  </a:lnTo>
                  <a:lnTo>
                    <a:pt x="487" y="758"/>
                  </a:lnTo>
                  <a:lnTo>
                    <a:pt x="433" y="777"/>
                  </a:lnTo>
                  <a:lnTo>
                    <a:pt x="440" y="749"/>
                  </a:lnTo>
                  <a:lnTo>
                    <a:pt x="403" y="718"/>
                  </a:lnTo>
                  <a:lnTo>
                    <a:pt x="400" y="755"/>
                  </a:lnTo>
                  <a:lnTo>
                    <a:pt x="343" y="711"/>
                  </a:lnTo>
                  <a:lnTo>
                    <a:pt x="381" y="690"/>
                  </a:lnTo>
                  <a:lnTo>
                    <a:pt x="415" y="671"/>
                  </a:lnTo>
                  <a:lnTo>
                    <a:pt x="443" y="667"/>
                  </a:lnTo>
                  <a:lnTo>
                    <a:pt x="441" y="649"/>
                  </a:lnTo>
                  <a:lnTo>
                    <a:pt x="477" y="634"/>
                  </a:lnTo>
                  <a:lnTo>
                    <a:pt x="527" y="639"/>
                  </a:lnTo>
                  <a:lnTo>
                    <a:pt x="506" y="624"/>
                  </a:lnTo>
                  <a:lnTo>
                    <a:pt x="534" y="596"/>
                  </a:lnTo>
                  <a:lnTo>
                    <a:pt x="571" y="562"/>
                  </a:lnTo>
                  <a:lnTo>
                    <a:pt x="608" y="530"/>
                  </a:lnTo>
                  <a:lnTo>
                    <a:pt x="575" y="503"/>
                  </a:lnTo>
                  <a:lnTo>
                    <a:pt x="569" y="476"/>
                  </a:lnTo>
                  <a:lnTo>
                    <a:pt x="537" y="469"/>
                  </a:lnTo>
                  <a:lnTo>
                    <a:pt x="522" y="438"/>
                  </a:lnTo>
                  <a:lnTo>
                    <a:pt x="475" y="426"/>
                  </a:lnTo>
                  <a:lnTo>
                    <a:pt x="404" y="394"/>
                  </a:lnTo>
                  <a:lnTo>
                    <a:pt x="375" y="407"/>
                  </a:lnTo>
                  <a:lnTo>
                    <a:pt x="325" y="416"/>
                  </a:lnTo>
                  <a:lnTo>
                    <a:pt x="320" y="402"/>
                  </a:lnTo>
                  <a:lnTo>
                    <a:pt x="294" y="413"/>
                  </a:lnTo>
                  <a:lnTo>
                    <a:pt x="276" y="386"/>
                  </a:lnTo>
                  <a:lnTo>
                    <a:pt x="310" y="346"/>
                  </a:lnTo>
                  <a:lnTo>
                    <a:pt x="280" y="354"/>
                  </a:lnTo>
                  <a:lnTo>
                    <a:pt x="242" y="403"/>
                  </a:lnTo>
                  <a:lnTo>
                    <a:pt x="242" y="432"/>
                  </a:lnTo>
                  <a:lnTo>
                    <a:pt x="217" y="451"/>
                  </a:lnTo>
                  <a:lnTo>
                    <a:pt x="205" y="445"/>
                  </a:lnTo>
                  <a:lnTo>
                    <a:pt x="183" y="472"/>
                  </a:lnTo>
                  <a:lnTo>
                    <a:pt x="133" y="515"/>
                  </a:lnTo>
                  <a:lnTo>
                    <a:pt x="114" y="508"/>
                  </a:lnTo>
                  <a:lnTo>
                    <a:pt x="102" y="535"/>
                  </a:lnTo>
                  <a:lnTo>
                    <a:pt x="24" y="626"/>
                  </a:lnTo>
                  <a:lnTo>
                    <a:pt x="0" y="664"/>
                  </a:lnTo>
                  <a:lnTo>
                    <a:pt x="62" y="541"/>
                  </a:lnTo>
                  <a:lnTo>
                    <a:pt x="140" y="386"/>
                  </a:lnTo>
                  <a:lnTo>
                    <a:pt x="128" y="386"/>
                  </a:lnTo>
                  <a:lnTo>
                    <a:pt x="78" y="482"/>
                  </a:lnTo>
                  <a:lnTo>
                    <a:pt x="47" y="521"/>
                  </a:lnTo>
                  <a:lnTo>
                    <a:pt x="40" y="503"/>
                  </a:lnTo>
                  <a:lnTo>
                    <a:pt x="56" y="459"/>
                  </a:lnTo>
                  <a:lnTo>
                    <a:pt x="53" y="423"/>
                  </a:lnTo>
                  <a:lnTo>
                    <a:pt x="80" y="392"/>
                  </a:lnTo>
                  <a:lnTo>
                    <a:pt x="119" y="325"/>
                  </a:lnTo>
                  <a:lnTo>
                    <a:pt x="59" y="377"/>
                  </a:lnTo>
                  <a:lnTo>
                    <a:pt x="56" y="339"/>
                  </a:lnTo>
                  <a:lnTo>
                    <a:pt x="68" y="320"/>
                  </a:lnTo>
                  <a:lnTo>
                    <a:pt x="56" y="289"/>
                  </a:lnTo>
                  <a:lnTo>
                    <a:pt x="59" y="260"/>
                  </a:lnTo>
                  <a:lnTo>
                    <a:pt x="99" y="209"/>
                  </a:lnTo>
                  <a:lnTo>
                    <a:pt x="97" y="181"/>
                  </a:lnTo>
                  <a:lnTo>
                    <a:pt x="53" y="194"/>
                  </a:lnTo>
                  <a:lnTo>
                    <a:pt x="47" y="154"/>
                  </a:lnTo>
                  <a:lnTo>
                    <a:pt x="65" y="135"/>
                  </a:lnTo>
                  <a:lnTo>
                    <a:pt x="56" y="108"/>
                  </a:lnTo>
                  <a:lnTo>
                    <a:pt x="36" y="101"/>
                  </a:lnTo>
                  <a:lnTo>
                    <a:pt x="62" y="43"/>
                  </a:lnTo>
                  <a:lnTo>
                    <a:pt x="49" y="29"/>
                  </a:lnTo>
                  <a:lnTo>
                    <a:pt x="62" y="0"/>
                  </a:lnTo>
                  <a:lnTo>
                    <a:pt x="80" y="40"/>
                  </a:lnTo>
                  <a:lnTo>
                    <a:pt x="62" y="85"/>
                  </a:lnTo>
                  <a:lnTo>
                    <a:pt x="80" y="104"/>
                  </a:lnTo>
                  <a:lnTo>
                    <a:pt x="93" y="65"/>
                  </a:lnTo>
                  <a:lnTo>
                    <a:pt x="114" y="120"/>
                  </a:lnTo>
                  <a:lnTo>
                    <a:pt x="84" y="160"/>
                  </a:lnTo>
                  <a:lnTo>
                    <a:pt x="93" y="163"/>
                  </a:lnTo>
                  <a:lnTo>
                    <a:pt x="124" y="160"/>
                  </a:lnTo>
                  <a:lnTo>
                    <a:pt x="140" y="219"/>
                  </a:lnTo>
                  <a:lnTo>
                    <a:pt x="112" y="268"/>
                  </a:lnTo>
                  <a:lnTo>
                    <a:pt x="80" y="304"/>
                  </a:lnTo>
                  <a:lnTo>
                    <a:pt x="97" y="311"/>
                  </a:lnTo>
                  <a:lnTo>
                    <a:pt x="140" y="263"/>
                  </a:lnTo>
                  <a:lnTo>
                    <a:pt x="145" y="304"/>
                  </a:lnTo>
                  <a:lnTo>
                    <a:pt x="72" y="435"/>
                  </a:lnTo>
                  <a:lnTo>
                    <a:pt x="84" y="445"/>
                  </a:lnTo>
                  <a:lnTo>
                    <a:pt x="183" y="260"/>
                  </a:lnTo>
                  <a:lnTo>
                    <a:pt x="230" y="179"/>
                  </a:lnTo>
                  <a:lnTo>
                    <a:pt x="303" y="99"/>
                  </a:lnTo>
                  <a:lnTo>
                    <a:pt x="390" y="40"/>
                  </a:lnTo>
                  <a:lnTo>
                    <a:pt x="356" y="82"/>
                  </a:lnTo>
                  <a:lnTo>
                    <a:pt x="384" y="71"/>
                  </a:lnTo>
                  <a:lnTo>
                    <a:pt x="419" y="43"/>
                  </a:lnTo>
                  <a:lnTo>
                    <a:pt x="481" y="14"/>
                  </a:lnTo>
                  <a:lnTo>
                    <a:pt x="550" y="8"/>
                  </a:lnTo>
                  <a:lnTo>
                    <a:pt x="534" y="27"/>
                  </a:lnTo>
                  <a:lnTo>
                    <a:pt x="564" y="29"/>
                  </a:lnTo>
                  <a:lnTo>
                    <a:pt x="589" y="14"/>
                  </a:lnTo>
                  <a:lnTo>
                    <a:pt x="631" y="17"/>
                  </a:lnTo>
                  <a:lnTo>
                    <a:pt x="636" y="29"/>
                  </a:lnTo>
                  <a:lnTo>
                    <a:pt x="683" y="40"/>
                  </a:lnTo>
                  <a:lnTo>
                    <a:pt x="760" y="67"/>
                  </a:lnTo>
                  <a:lnTo>
                    <a:pt x="755" y="82"/>
                  </a:lnTo>
                  <a:lnTo>
                    <a:pt x="788" y="101"/>
                  </a:lnTo>
                  <a:lnTo>
                    <a:pt x="863" y="148"/>
                  </a:lnTo>
                  <a:lnTo>
                    <a:pt x="938" y="216"/>
                  </a:lnTo>
                  <a:lnTo>
                    <a:pt x="915" y="235"/>
                  </a:lnTo>
                  <a:lnTo>
                    <a:pt x="944" y="237"/>
                  </a:lnTo>
                  <a:lnTo>
                    <a:pt x="981" y="263"/>
                  </a:lnTo>
                  <a:lnTo>
                    <a:pt x="975" y="289"/>
                  </a:lnTo>
                  <a:lnTo>
                    <a:pt x="990" y="292"/>
                  </a:lnTo>
                  <a:lnTo>
                    <a:pt x="1002" y="271"/>
                  </a:lnTo>
                  <a:lnTo>
                    <a:pt x="1062" y="204"/>
                  </a:lnTo>
                  <a:lnTo>
                    <a:pt x="1086" y="213"/>
                  </a:lnTo>
                  <a:lnTo>
                    <a:pt x="1086" y="194"/>
                  </a:lnTo>
                  <a:lnTo>
                    <a:pt x="1136" y="187"/>
                  </a:lnTo>
                  <a:lnTo>
                    <a:pt x="1207" y="243"/>
                  </a:lnTo>
                  <a:lnTo>
                    <a:pt x="1216" y="225"/>
                  </a:lnTo>
                  <a:lnTo>
                    <a:pt x="1186" y="191"/>
                  </a:lnTo>
                  <a:lnTo>
                    <a:pt x="1205" y="166"/>
                  </a:lnTo>
                  <a:lnTo>
                    <a:pt x="1170" y="145"/>
                  </a:lnTo>
                  <a:lnTo>
                    <a:pt x="1201" y="138"/>
                  </a:lnTo>
                  <a:lnTo>
                    <a:pt x="1225" y="151"/>
                  </a:lnTo>
                  <a:lnTo>
                    <a:pt x="1235" y="126"/>
                  </a:lnTo>
                  <a:lnTo>
                    <a:pt x="1213" y="113"/>
                  </a:lnTo>
                  <a:lnTo>
                    <a:pt x="1254" y="89"/>
                  </a:lnTo>
                  <a:lnTo>
                    <a:pt x="1275" y="108"/>
                  </a:lnTo>
                </a:path>
              </a:pathLst>
            </a:custGeom>
            <a:grpFill/>
            <a:ln w="9144">
              <a:solidFill>
                <a:srgbClr val="002060"/>
              </a:solidFill>
              <a:round/>
              <a:headEnd/>
              <a:tailEnd/>
            </a:ln>
          </p:spPr>
          <p:txBody>
            <a:bodyPr vert="eaVert"/>
            <a:lstStyle/>
            <a:p>
              <a:pPr>
                <a:defRPr/>
              </a:pPr>
              <a:endParaRPr lang="it-IT">
                <a:solidFill>
                  <a:srgbClr val="333399"/>
                </a:solidFill>
              </a:endParaRPr>
            </a:p>
          </p:txBody>
        </p:sp>
        <p:sp>
          <p:nvSpPr>
            <p:cNvPr id="16" name="Freeform 19"/>
            <p:cNvSpPr>
              <a:spLocks noChangeAspect="1"/>
            </p:cNvSpPr>
            <p:nvPr/>
          </p:nvSpPr>
          <p:spPr bwMode="auto">
            <a:xfrm>
              <a:off x="4216" y="2411"/>
              <a:ext cx="103" cy="166"/>
            </a:xfrm>
            <a:custGeom>
              <a:avLst/>
              <a:gdLst>
                <a:gd name="T0" fmla="*/ 0 w 104"/>
                <a:gd name="T1" fmla="*/ 0 h 166"/>
                <a:gd name="T2" fmla="*/ 0 w 104"/>
                <a:gd name="T3" fmla="*/ 0 h 166"/>
                <a:gd name="T4" fmla="*/ 37 w 104"/>
                <a:gd name="T5" fmla="*/ 62 h 166"/>
                <a:gd name="T6" fmla="*/ 78 w 104"/>
                <a:gd name="T7" fmla="*/ 81 h 166"/>
                <a:gd name="T8" fmla="*/ 74 w 104"/>
                <a:gd name="T9" fmla="*/ 108 h 166"/>
                <a:gd name="T10" fmla="*/ 103 w 104"/>
                <a:gd name="T11" fmla="*/ 136 h 166"/>
                <a:gd name="T12" fmla="*/ 74 w 104"/>
                <a:gd name="T13" fmla="*/ 165 h 166"/>
                <a:gd name="T14" fmla="*/ 56 w 104"/>
                <a:gd name="T15" fmla="*/ 105 h 166"/>
                <a:gd name="T16" fmla="*/ 66 w 104"/>
                <a:gd name="T17" fmla="*/ 86 h 166"/>
                <a:gd name="T18" fmla="*/ 29 w 104"/>
                <a:gd name="T19" fmla="*/ 75 h 166"/>
                <a:gd name="T20" fmla="*/ 0 w 104"/>
                <a:gd name="T21" fmla="*/ 0 h 166"/>
                <a:gd name="T22" fmla="*/ 0 w 104"/>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66"/>
                <a:gd name="T38" fmla="*/ 104 w 104"/>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66">
                  <a:moveTo>
                    <a:pt x="0" y="0"/>
                  </a:moveTo>
                  <a:lnTo>
                    <a:pt x="0" y="0"/>
                  </a:lnTo>
                  <a:lnTo>
                    <a:pt x="37" y="62"/>
                  </a:lnTo>
                  <a:lnTo>
                    <a:pt x="78" y="81"/>
                  </a:lnTo>
                  <a:lnTo>
                    <a:pt x="74" y="108"/>
                  </a:lnTo>
                  <a:lnTo>
                    <a:pt x="103" y="136"/>
                  </a:lnTo>
                  <a:lnTo>
                    <a:pt x="74" y="165"/>
                  </a:lnTo>
                  <a:lnTo>
                    <a:pt x="56" y="105"/>
                  </a:lnTo>
                  <a:lnTo>
                    <a:pt x="66" y="86"/>
                  </a:lnTo>
                  <a:lnTo>
                    <a:pt x="29" y="75"/>
                  </a:lnTo>
                  <a:lnTo>
                    <a:pt x="0" y="0"/>
                  </a:lnTo>
                </a:path>
              </a:pathLst>
            </a:custGeom>
            <a:grpFill/>
            <a:ln w="9144">
              <a:solidFill>
                <a:srgbClr val="002060"/>
              </a:solidFill>
              <a:round/>
              <a:headEnd/>
              <a:tailEnd/>
            </a:ln>
          </p:spPr>
          <p:txBody>
            <a:bodyPr rot="10800000" vert="eaVert"/>
            <a:lstStyle/>
            <a:p>
              <a:pPr>
                <a:defRPr/>
              </a:pPr>
              <a:endParaRPr lang="it-IT">
                <a:solidFill>
                  <a:srgbClr val="333399"/>
                </a:solidFill>
              </a:endParaRPr>
            </a:p>
          </p:txBody>
        </p:sp>
        <p:sp>
          <p:nvSpPr>
            <p:cNvPr id="17" name="Freeform 20"/>
            <p:cNvSpPr>
              <a:spLocks noChangeAspect="1"/>
            </p:cNvSpPr>
            <p:nvPr/>
          </p:nvSpPr>
          <p:spPr bwMode="auto">
            <a:xfrm>
              <a:off x="5361" y="2719"/>
              <a:ext cx="87" cy="33"/>
            </a:xfrm>
            <a:custGeom>
              <a:avLst/>
              <a:gdLst>
                <a:gd name="T0" fmla="*/ 59 w 88"/>
                <a:gd name="T1" fmla="*/ 3 h 32"/>
                <a:gd name="T2" fmla="*/ 59 w 88"/>
                <a:gd name="T3" fmla="*/ 3 h 32"/>
                <a:gd name="T4" fmla="*/ 87 w 88"/>
                <a:gd name="T5" fmla="*/ 25 h 32"/>
                <a:gd name="T6" fmla="*/ 66 w 88"/>
                <a:gd name="T7" fmla="*/ 31 h 32"/>
                <a:gd name="T8" fmla="*/ 37 w 88"/>
                <a:gd name="T9" fmla="*/ 15 h 32"/>
                <a:gd name="T10" fmla="*/ 19 w 88"/>
                <a:gd name="T11" fmla="*/ 25 h 32"/>
                <a:gd name="T12" fmla="*/ 0 w 88"/>
                <a:gd name="T13" fmla="*/ 15 h 32"/>
                <a:gd name="T14" fmla="*/ 49 w 88"/>
                <a:gd name="T15" fmla="*/ 0 h 32"/>
                <a:gd name="T16" fmla="*/ 59 w 88"/>
                <a:gd name="T17" fmla="*/ 3 h 32"/>
                <a:gd name="T18" fmla="*/ 59 w 88"/>
                <a:gd name="T19" fmla="*/ 3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2"/>
                <a:gd name="T32" fmla="*/ 88 w 88"/>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2">
                  <a:moveTo>
                    <a:pt x="59" y="3"/>
                  </a:moveTo>
                  <a:lnTo>
                    <a:pt x="59" y="3"/>
                  </a:lnTo>
                  <a:lnTo>
                    <a:pt x="87" y="25"/>
                  </a:lnTo>
                  <a:lnTo>
                    <a:pt x="66" y="31"/>
                  </a:lnTo>
                  <a:lnTo>
                    <a:pt x="37" y="15"/>
                  </a:lnTo>
                  <a:lnTo>
                    <a:pt x="19" y="25"/>
                  </a:lnTo>
                  <a:lnTo>
                    <a:pt x="0" y="15"/>
                  </a:lnTo>
                  <a:lnTo>
                    <a:pt x="49" y="0"/>
                  </a:lnTo>
                  <a:lnTo>
                    <a:pt x="59" y="3"/>
                  </a:lnTo>
                </a:path>
              </a:pathLst>
            </a:custGeom>
            <a:grpFill/>
            <a:ln w="9144">
              <a:solidFill>
                <a:srgbClr val="002060"/>
              </a:solidFill>
              <a:round/>
              <a:headEnd/>
              <a:tailEnd/>
            </a:ln>
          </p:spPr>
          <p:txBody>
            <a:bodyPr rot="10800000" vert="eaVert"/>
            <a:lstStyle/>
            <a:p>
              <a:pPr>
                <a:defRPr/>
              </a:pPr>
              <a:endParaRPr lang="it-IT">
                <a:solidFill>
                  <a:srgbClr val="333399"/>
                </a:solidFill>
              </a:endParaRPr>
            </a:p>
          </p:txBody>
        </p:sp>
        <p:sp>
          <p:nvSpPr>
            <p:cNvPr id="19" name="Freeform 21"/>
            <p:cNvSpPr>
              <a:spLocks noChangeAspect="1"/>
            </p:cNvSpPr>
            <p:nvPr/>
          </p:nvSpPr>
          <p:spPr bwMode="auto">
            <a:xfrm>
              <a:off x="4564" y="3292"/>
              <a:ext cx="56" cy="30"/>
            </a:xfrm>
            <a:custGeom>
              <a:avLst/>
              <a:gdLst>
                <a:gd name="T0" fmla="*/ 41 w 53"/>
                <a:gd name="T1" fmla="*/ 0 h 30"/>
                <a:gd name="T2" fmla="*/ 41 w 53"/>
                <a:gd name="T3" fmla="*/ 0 h 30"/>
                <a:gd name="T4" fmla="*/ 0 w 53"/>
                <a:gd name="T5" fmla="*/ 24 h 30"/>
                <a:gd name="T6" fmla="*/ 21 w 53"/>
                <a:gd name="T7" fmla="*/ 29 h 30"/>
                <a:gd name="T8" fmla="*/ 52 w 53"/>
                <a:gd name="T9" fmla="*/ 26 h 30"/>
                <a:gd name="T10" fmla="*/ 46 w 53"/>
                <a:gd name="T11" fmla="*/ 20 h 30"/>
                <a:gd name="T12" fmla="*/ 41 w 53"/>
                <a:gd name="T13" fmla="*/ 0 h 30"/>
                <a:gd name="T14" fmla="*/ 41 w 53"/>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30"/>
                <a:gd name="T26" fmla="*/ 53 w 53"/>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30">
                  <a:moveTo>
                    <a:pt x="41" y="0"/>
                  </a:moveTo>
                  <a:lnTo>
                    <a:pt x="41" y="0"/>
                  </a:lnTo>
                  <a:lnTo>
                    <a:pt x="0" y="24"/>
                  </a:lnTo>
                  <a:lnTo>
                    <a:pt x="21" y="29"/>
                  </a:lnTo>
                  <a:lnTo>
                    <a:pt x="52" y="26"/>
                  </a:lnTo>
                  <a:lnTo>
                    <a:pt x="46" y="20"/>
                  </a:lnTo>
                  <a:lnTo>
                    <a:pt x="41" y="0"/>
                  </a:lnTo>
                </a:path>
              </a:pathLst>
            </a:custGeom>
            <a:grpFill/>
            <a:ln w="9144">
              <a:solidFill>
                <a:srgbClr val="002060"/>
              </a:solidFill>
              <a:round/>
              <a:headEnd/>
              <a:tailEnd/>
            </a:ln>
          </p:spPr>
          <p:txBody>
            <a:bodyPr rot="10800000" vert="eaVert"/>
            <a:lstStyle/>
            <a:p>
              <a:pPr>
                <a:defRPr/>
              </a:pPr>
              <a:endParaRPr lang="it-IT">
                <a:solidFill>
                  <a:srgbClr val="333399"/>
                </a:solidFill>
              </a:endParaRPr>
            </a:p>
          </p:txBody>
        </p:sp>
      </p:grpSp>
      <p:sp>
        <p:nvSpPr>
          <p:cNvPr id="18" name="Text Box 2"/>
          <p:cNvSpPr txBox="1">
            <a:spLocks noChangeArrowheads="1"/>
          </p:cNvSpPr>
          <p:nvPr/>
        </p:nvSpPr>
        <p:spPr bwMode="auto">
          <a:xfrm>
            <a:off x="827336" y="2243685"/>
            <a:ext cx="5125364" cy="954107"/>
          </a:xfrm>
          <a:prstGeom prst="rect">
            <a:avLst/>
          </a:prstGeom>
          <a:noFill/>
          <a:ln w="9525">
            <a:noFill/>
            <a:miter lim="800000"/>
            <a:headEnd/>
            <a:tailEnd/>
          </a:ln>
        </p:spPr>
        <p:txBody>
          <a:bodyPr wrap="square">
            <a:spAutoFit/>
          </a:bodyPr>
          <a:lstStyle/>
          <a:p>
            <a:pPr marL="457200" indent="-457200" eaLnBrk="0" hangingPunct="0">
              <a:spcBef>
                <a:spcPct val="50000"/>
              </a:spcBef>
              <a:buClr>
                <a:srgbClr val="C00000"/>
              </a:buClr>
              <a:buSzPct val="90000"/>
              <a:buFont typeface="Arial" panose="020B0604020202020204" pitchFamily="34" charset="0"/>
              <a:buChar char="•"/>
            </a:pPr>
            <a:r>
              <a:rPr lang="it-IT" sz="2800" b="1" dirty="0" smtClean="0">
                <a:solidFill>
                  <a:srgbClr val="002060"/>
                </a:solidFill>
                <a:latin typeface="Arial Narrow" pitchFamily="34" charset="0"/>
              </a:rPr>
              <a:t>Nuove esigenze connesse all’invecchiamento</a:t>
            </a:r>
            <a:endParaRPr lang="it-IT" sz="2800" b="1" dirty="0">
              <a:solidFill>
                <a:srgbClr val="002060"/>
              </a:solidFill>
              <a:latin typeface="Arial Narrow" pitchFamily="34" charset="0"/>
            </a:endParaRPr>
          </a:p>
        </p:txBody>
      </p:sp>
      <p:pic>
        <p:nvPicPr>
          <p:cNvPr id="101387" name="Picture 2" descr="Pagine da HLG Final report_1"/>
          <p:cNvPicPr>
            <a:picLocks noChangeAspect="1" noChangeArrowheads="1"/>
          </p:cNvPicPr>
          <p:nvPr/>
        </p:nvPicPr>
        <p:blipFill>
          <a:blip r:embed="rId3"/>
          <a:srcRect/>
          <a:stretch>
            <a:fillRect/>
          </a:stretch>
        </p:blipFill>
        <p:spPr bwMode="auto">
          <a:xfrm>
            <a:off x="6068533" y="1026137"/>
            <a:ext cx="2895955" cy="4097087"/>
          </a:xfrm>
          <a:prstGeom prst="rect">
            <a:avLst/>
          </a:prstGeom>
          <a:noFill/>
          <a:ln w="9525">
            <a:noFill/>
            <a:miter lim="800000"/>
            <a:headEnd/>
            <a:tailEnd/>
          </a:ln>
        </p:spPr>
      </p:pic>
    </p:spTree>
    <p:extLst>
      <p:ext uri="{BB962C8B-B14F-4D97-AF65-F5344CB8AC3E}">
        <p14:creationId xmlns:p14="http://schemas.microsoft.com/office/powerpoint/2010/main" val="1358598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2000" y="1052736"/>
            <a:ext cx="1440000" cy="1440000"/>
          </a:xfrm>
          <a:prstGeom prst="rect">
            <a:avLst/>
          </a:prstGeom>
        </p:spPr>
      </p:pic>
      <p:sp>
        <p:nvSpPr>
          <p:cNvPr id="5" name="Text Box 5"/>
          <p:cNvSpPr txBox="1">
            <a:spLocks noChangeArrowheads="1"/>
          </p:cNvSpPr>
          <p:nvPr/>
        </p:nvSpPr>
        <p:spPr bwMode="auto">
          <a:xfrm>
            <a:off x="504056" y="171255"/>
            <a:ext cx="6372200" cy="52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defTabSz="820738" eaLnBrk="0" hangingPunct="0">
              <a:defRPr sz="1600" b="1">
                <a:solidFill>
                  <a:schemeClr val="tx1"/>
                </a:solidFill>
                <a:latin typeface="Arial" pitchFamily="34" charset="0"/>
              </a:defRPr>
            </a:lvl1pPr>
            <a:lvl2pPr marL="742950" indent="-285750" defTabSz="820738" eaLnBrk="0" hangingPunct="0">
              <a:defRPr sz="1600" b="1">
                <a:solidFill>
                  <a:schemeClr val="tx1"/>
                </a:solidFill>
                <a:latin typeface="Arial" pitchFamily="34" charset="0"/>
              </a:defRPr>
            </a:lvl2pPr>
            <a:lvl3pPr marL="1143000" indent="-228600" defTabSz="820738" eaLnBrk="0" hangingPunct="0">
              <a:defRPr sz="1600" b="1">
                <a:solidFill>
                  <a:schemeClr val="tx1"/>
                </a:solidFill>
                <a:latin typeface="Arial" pitchFamily="34" charset="0"/>
              </a:defRPr>
            </a:lvl3pPr>
            <a:lvl4pPr marL="1600200" indent="-228600" defTabSz="820738" eaLnBrk="0" hangingPunct="0">
              <a:defRPr sz="1600" b="1">
                <a:solidFill>
                  <a:schemeClr val="tx1"/>
                </a:solidFill>
                <a:latin typeface="Arial" pitchFamily="34" charset="0"/>
              </a:defRPr>
            </a:lvl4pPr>
            <a:lvl5pPr marL="2057400" indent="-228600" defTabSz="820738" eaLnBrk="0" hangingPunct="0">
              <a:defRPr sz="1600" b="1">
                <a:solidFill>
                  <a:schemeClr val="tx1"/>
                </a:solidFill>
                <a:latin typeface="Arial" pitchFamily="34" charset="0"/>
              </a:defRPr>
            </a:lvl5pPr>
            <a:lvl6pPr marL="2514600" indent="-228600" defTabSz="820738" eaLnBrk="0" fontAlgn="base" hangingPunct="0">
              <a:spcBef>
                <a:spcPct val="0"/>
              </a:spcBef>
              <a:spcAft>
                <a:spcPct val="0"/>
              </a:spcAft>
              <a:defRPr sz="1600" b="1">
                <a:solidFill>
                  <a:schemeClr val="tx1"/>
                </a:solidFill>
                <a:latin typeface="Arial" pitchFamily="34" charset="0"/>
              </a:defRPr>
            </a:lvl6pPr>
            <a:lvl7pPr marL="2971800" indent="-228600" defTabSz="820738" eaLnBrk="0" fontAlgn="base" hangingPunct="0">
              <a:spcBef>
                <a:spcPct val="0"/>
              </a:spcBef>
              <a:spcAft>
                <a:spcPct val="0"/>
              </a:spcAft>
              <a:defRPr sz="1600" b="1">
                <a:solidFill>
                  <a:schemeClr val="tx1"/>
                </a:solidFill>
                <a:latin typeface="Arial" pitchFamily="34" charset="0"/>
              </a:defRPr>
            </a:lvl7pPr>
            <a:lvl8pPr marL="3429000" indent="-228600" defTabSz="820738" eaLnBrk="0" fontAlgn="base" hangingPunct="0">
              <a:spcBef>
                <a:spcPct val="0"/>
              </a:spcBef>
              <a:spcAft>
                <a:spcPct val="0"/>
              </a:spcAft>
              <a:defRPr sz="1600" b="1">
                <a:solidFill>
                  <a:schemeClr val="tx1"/>
                </a:solidFill>
                <a:latin typeface="Arial" pitchFamily="34" charset="0"/>
              </a:defRPr>
            </a:lvl8pPr>
            <a:lvl9pPr marL="3886200" indent="-228600" defTabSz="820738" eaLnBrk="0" fontAlgn="base" hangingPunct="0">
              <a:spcBef>
                <a:spcPct val="0"/>
              </a:spcBef>
              <a:spcAft>
                <a:spcPct val="0"/>
              </a:spcAft>
              <a:defRPr sz="1600" b="1">
                <a:solidFill>
                  <a:schemeClr val="tx1"/>
                </a:solidFill>
                <a:latin typeface="Arial" pitchFamily="34" charset="0"/>
              </a:defRPr>
            </a:lvl9pPr>
          </a:lstStyle>
          <a:p>
            <a:pPr>
              <a:lnSpc>
                <a:spcPct val="95000"/>
              </a:lnSpc>
              <a:buClr>
                <a:srgbClr val="000000"/>
              </a:buClr>
              <a:buSzPct val="90000"/>
              <a:buFont typeface="Monotype Sorts" pitchFamily="2" charset="2"/>
              <a:buNone/>
            </a:pPr>
            <a:r>
              <a:rPr lang="it-IT" sz="3000" dirty="0" smtClean="0">
                <a:solidFill>
                  <a:srgbClr val="C00000"/>
                </a:solidFill>
              </a:rPr>
              <a:t>Tanta Chimica negli obiettivi ONU</a:t>
            </a:r>
            <a:endParaRPr lang="it-IT" sz="3000" dirty="0">
              <a:solidFill>
                <a:srgbClr val="C00000"/>
              </a:solidFill>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39"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928"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9376"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8852"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2721"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7408"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magin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4759" y="4813338"/>
            <a:ext cx="1404000" cy="1404000"/>
          </a:xfrm>
          <a:prstGeom prst="rect">
            <a:avLst/>
          </a:prstGeom>
        </p:spPr>
      </p:pic>
      <p:pic>
        <p:nvPicPr>
          <p:cNvPr id="28" name="Immagin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4919" y="4818282"/>
            <a:ext cx="1404000" cy="1394113"/>
          </a:xfrm>
          <a:prstGeom prst="rect">
            <a:avLst/>
          </a:prstGeom>
        </p:spPr>
      </p:pic>
      <p:sp>
        <p:nvSpPr>
          <p:cNvPr id="29" name="Line 7"/>
          <p:cNvSpPr>
            <a:spLocks noChangeShapeType="1"/>
          </p:cNvSpPr>
          <p:nvPr/>
        </p:nvSpPr>
        <p:spPr bwMode="auto">
          <a:xfrm>
            <a:off x="407988" y="782922"/>
            <a:ext cx="8748712"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b="1" dirty="0" smtClean="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763542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856"/>
            <a:ext cx="9144000" cy="1323439"/>
          </a:xfrm>
          <a:prstGeom prst="rect">
            <a:avLst/>
          </a:prstGeom>
          <a:solidFill>
            <a:srgbClr val="A6A6A6">
              <a:alpha val="41176"/>
            </a:srgbClr>
          </a:solidFill>
        </p:spPr>
        <p:txBody>
          <a:bodyPr wrap="square" rtlCol="0">
            <a:spAutoFit/>
          </a:bodyPr>
          <a:lstStyle>
            <a:defPPr>
              <a:defRPr lang="it-IT"/>
            </a:defPPr>
            <a:lvl1pPr algn="ctr" fontAlgn="auto">
              <a:spcBef>
                <a:spcPts val="0"/>
              </a:spcBef>
              <a:spcAft>
                <a:spcPts val="0"/>
              </a:spcAft>
              <a:defRPr sz="4000" b="1">
                <a:solidFill>
                  <a:prstClr val="white"/>
                </a:solidFill>
                <a:latin typeface="Arial" panose="020B0604020202020204" pitchFamily="34" charset="0"/>
                <a:cs typeface="Arial" panose="020B0604020202020204" pitchFamily="34" charset="0"/>
              </a:defRPr>
            </a:lvl1pPr>
            <a:lvl2pPr lvl="1" algn="ctr">
              <a:defRPr sz="3600" b="1">
                <a:solidFill>
                  <a:schemeClr val="bg1"/>
                </a:solidFill>
              </a:defRPr>
            </a:lvl2pPr>
          </a:lstStyle>
          <a:p>
            <a:pPr marL="0" lvl="1"/>
            <a:r>
              <a:rPr lang="it-IT" sz="4000" dirty="0">
                <a:solidFill>
                  <a:srgbClr val="002060"/>
                </a:solidFill>
                <a:latin typeface="Arial" panose="020B0604020202020204" pitchFamily="34" charset="0"/>
                <a:cs typeface="Arial" panose="020B0604020202020204" pitchFamily="34" charset="0"/>
              </a:rPr>
              <a:t>Crescente costo </a:t>
            </a:r>
          </a:p>
          <a:p>
            <a:pPr marL="0" lvl="1"/>
            <a:r>
              <a:rPr lang="it-IT" sz="4000" dirty="0">
                <a:solidFill>
                  <a:srgbClr val="002060"/>
                </a:solidFill>
                <a:latin typeface="Arial" panose="020B0604020202020204" pitchFamily="34" charset="0"/>
                <a:cs typeface="Arial" panose="020B0604020202020204" pitchFamily="34" charset="0"/>
              </a:rPr>
              <a:t>della regolamentazione</a:t>
            </a:r>
          </a:p>
        </p:txBody>
      </p:sp>
      <p:graphicFrame>
        <p:nvGraphicFramePr>
          <p:cNvPr id="6" name="Grafico 5"/>
          <p:cNvGraphicFramePr>
            <a:graphicFrameLocks/>
          </p:cNvGraphicFramePr>
          <p:nvPr>
            <p:extLst/>
          </p:nvPr>
        </p:nvGraphicFramePr>
        <p:xfrm>
          <a:off x="142874" y="2407534"/>
          <a:ext cx="4429126" cy="260564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50"/>
          <p:cNvSpPr txBox="1">
            <a:spLocks noChangeArrowheads="1"/>
          </p:cNvSpPr>
          <p:nvPr/>
        </p:nvSpPr>
        <p:spPr bwMode="auto">
          <a:xfrm>
            <a:off x="11546" y="1371223"/>
            <a:ext cx="4704469"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spcBef>
                <a:spcPct val="50000"/>
              </a:spcBef>
              <a:spcAft>
                <a:spcPct val="0"/>
              </a:spcAft>
            </a:pPr>
            <a:r>
              <a:rPr lang="it-IT" sz="2400" b="1" dirty="0" smtClean="0">
                <a:solidFill>
                  <a:srgbClr val="002060"/>
                </a:solidFill>
                <a:latin typeface="Arial" panose="020B0604020202020204" pitchFamily="34" charset="0"/>
                <a:cs typeface="Arial" panose="020B0604020202020204" pitchFamily="34" charset="0"/>
              </a:rPr>
              <a:t>Costi della regolamentazione </a:t>
            </a:r>
            <a:br>
              <a:rPr lang="it-IT" sz="2400" b="1" dirty="0" smtClean="0">
                <a:solidFill>
                  <a:srgbClr val="002060"/>
                </a:solidFill>
                <a:latin typeface="Arial" panose="020B0604020202020204" pitchFamily="34" charset="0"/>
                <a:cs typeface="Arial" panose="020B0604020202020204" pitchFamily="34" charset="0"/>
              </a:rPr>
            </a:br>
            <a:r>
              <a:rPr lang="it-IT" sz="2400" b="1" dirty="0" smtClean="0">
                <a:solidFill>
                  <a:srgbClr val="002060"/>
                </a:solidFill>
                <a:latin typeface="Arial" panose="020B0604020202020204" pitchFamily="34" charset="0"/>
                <a:cs typeface="Arial" panose="020B0604020202020204" pitchFamily="34" charset="0"/>
              </a:rPr>
              <a:t>per l’industria chimica europea</a:t>
            </a:r>
            <a:endParaRPr lang="it-IT" sz="2400" b="1" dirty="0">
              <a:solidFill>
                <a:srgbClr val="002060"/>
              </a:solidFill>
              <a:latin typeface="Arial" panose="020B0604020202020204" pitchFamily="34" charset="0"/>
              <a:cs typeface="Arial" panose="020B0604020202020204" pitchFamily="34" charset="0"/>
            </a:endParaRPr>
          </a:p>
        </p:txBody>
      </p:sp>
      <p:sp>
        <p:nvSpPr>
          <p:cNvPr id="8" name="Text Box 24"/>
          <p:cNvSpPr txBox="1">
            <a:spLocks noChangeArrowheads="1"/>
          </p:cNvSpPr>
          <p:nvPr/>
        </p:nvSpPr>
        <p:spPr bwMode="auto">
          <a:xfrm>
            <a:off x="45328" y="2123564"/>
            <a:ext cx="424847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it-IT" dirty="0" smtClean="0">
                <a:solidFill>
                  <a:srgbClr val="002060"/>
                </a:solidFill>
                <a:latin typeface="Arial" panose="020B0604020202020204" pitchFamily="34" charset="0"/>
                <a:cs typeface="Arial" panose="020B0604020202020204" pitchFamily="34" charset="0"/>
              </a:rPr>
              <a:t>(indici 2004=100)</a:t>
            </a:r>
          </a:p>
        </p:txBody>
      </p:sp>
      <p:sp>
        <p:nvSpPr>
          <p:cNvPr id="9" name="Text Box 50"/>
          <p:cNvSpPr txBox="1">
            <a:spLocks noChangeArrowheads="1"/>
          </p:cNvSpPr>
          <p:nvPr/>
        </p:nvSpPr>
        <p:spPr bwMode="auto">
          <a:xfrm>
            <a:off x="4839087" y="1371223"/>
            <a:ext cx="4542892"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Aft>
                <a:spcPct val="0"/>
              </a:spcAft>
            </a:pPr>
            <a:r>
              <a:rPr lang="it-IT" sz="2200" b="1" dirty="0">
                <a:solidFill>
                  <a:srgbClr val="002060"/>
                </a:solidFill>
                <a:latin typeface="Arial" panose="020B0604020202020204" pitchFamily="34" charset="0"/>
                <a:cs typeface="Arial" panose="020B0604020202020204" pitchFamily="34" charset="0"/>
              </a:rPr>
              <a:t>Costi </a:t>
            </a:r>
            <a:r>
              <a:rPr lang="it-IT" sz="2200" b="1" dirty="0" smtClean="0">
                <a:solidFill>
                  <a:srgbClr val="002060"/>
                </a:solidFill>
                <a:latin typeface="Arial" panose="020B0604020202020204" pitchFamily="34" charset="0"/>
                <a:cs typeface="Arial" panose="020B0604020202020204" pitchFamily="34" charset="0"/>
              </a:rPr>
              <a:t>della </a:t>
            </a:r>
            <a:r>
              <a:rPr lang="it-IT" sz="2200" b="1" dirty="0">
                <a:solidFill>
                  <a:srgbClr val="002060"/>
                </a:solidFill>
                <a:latin typeface="Arial" panose="020B0604020202020204" pitchFamily="34" charset="0"/>
                <a:cs typeface="Arial" panose="020B0604020202020204" pitchFamily="34" charset="0"/>
              </a:rPr>
              <a:t>regolamentazione</a:t>
            </a:r>
            <a:br>
              <a:rPr lang="it-IT" sz="2200" b="1" dirty="0">
                <a:solidFill>
                  <a:srgbClr val="002060"/>
                </a:solidFill>
                <a:latin typeface="Arial" panose="020B0604020202020204" pitchFamily="34" charset="0"/>
                <a:cs typeface="Arial" panose="020B0604020202020204" pitchFamily="34" charset="0"/>
              </a:rPr>
            </a:br>
            <a:r>
              <a:rPr lang="it-IT" sz="2200" b="1" dirty="0">
                <a:solidFill>
                  <a:srgbClr val="002060"/>
                </a:solidFill>
                <a:latin typeface="Arial" panose="020B0604020202020204" pitchFamily="34" charset="0"/>
                <a:cs typeface="Arial" panose="020B0604020202020204" pitchFamily="34" charset="0"/>
              </a:rPr>
              <a:t>per l’industria chimica europea</a:t>
            </a:r>
          </a:p>
        </p:txBody>
      </p:sp>
      <p:sp>
        <p:nvSpPr>
          <p:cNvPr id="10" name="Text Box 24"/>
          <p:cNvSpPr txBox="1">
            <a:spLocks noChangeArrowheads="1"/>
          </p:cNvSpPr>
          <p:nvPr/>
        </p:nvSpPr>
        <p:spPr bwMode="auto">
          <a:xfrm>
            <a:off x="4880321" y="2062008"/>
            <a:ext cx="369076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it-IT" dirty="0" smtClean="0">
                <a:solidFill>
                  <a:srgbClr val="002060"/>
                </a:solidFill>
                <a:latin typeface="Arial" panose="020B0604020202020204" pitchFamily="34" charset="0"/>
                <a:cs typeface="Arial" panose="020B0604020202020204" pitchFamily="34" charset="0"/>
              </a:rPr>
              <a:t>(%, media 2004-2014)</a:t>
            </a:r>
          </a:p>
        </p:txBody>
      </p:sp>
      <p:graphicFrame>
        <p:nvGraphicFramePr>
          <p:cNvPr id="11" name="Grafico 10"/>
          <p:cNvGraphicFramePr/>
          <p:nvPr>
            <p:extLst/>
          </p:nvPr>
        </p:nvGraphicFramePr>
        <p:xfrm>
          <a:off x="5004048" y="2348880"/>
          <a:ext cx="3682240"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71"/>
          <p:cNvSpPr txBox="1">
            <a:spLocks noChangeArrowheads="1"/>
          </p:cNvSpPr>
          <p:nvPr/>
        </p:nvSpPr>
        <p:spPr bwMode="auto">
          <a:xfrm>
            <a:off x="4984384" y="5445224"/>
            <a:ext cx="201622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defTabSz="434975" eaLnBrk="0" hangingPunct="0">
              <a:defRPr sz="1000">
                <a:solidFill>
                  <a:schemeClr val="tx1"/>
                </a:solidFill>
                <a:latin typeface="Arial Black" pitchFamily="34" charset="0"/>
              </a:defRPr>
            </a:lvl1pPr>
            <a:lvl2pPr marL="742950" indent="-285750" defTabSz="434975" eaLnBrk="0" hangingPunct="0">
              <a:defRPr sz="1000">
                <a:solidFill>
                  <a:schemeClr val="tx1"/>
                </a:solidFill>
                <a:latin typeface="Arial Black" pitchFamily="34" charset="0"/>
              </a:defRPr>
            </a:lvl2pPr>
            <a:lvl3pPr marL="1143000" indent="-228600" defTabSz="434975" eaLnBrk="0" hangingPunct="0">
              <a:defRPr sz="1000">
                <a:solidFill>
                  <a:schemeClr val="tx1"/>
                </a:solidFill>
                <a:latin typeface="Arial Black" pitchFamily="34" charset="0"/>
              </a:defRPr>
            </a:lvl3pPr>
            <a:lvl4pPr marL="1600200" indent="-228600" defTabSz="434975" eaLnBrk="0" hangingPunct="0">
              <a:defRPr sz="1000">
                <a:solidFill>
                  <a:schemeClr val="tx1"/>
                </a:solidFill>
                <a:latin typeface="Arial Black" pitchFamily="34" charset="0"/>
              </a:defRPr>
            </a:lvl4pPr>
            <a:lvl5pPr marL="2057400" indent="-228600" defTabSz="434975" eaLnBrk="0" hangingPunct="0">
              <a:defRPr sz="1000">
                <a:solidFill>
                  <a:schemeClr val="tx1"/>
                </a:solidFill>
                <a:latin typeface="Arial Black" pitchFamily="34" charset="0"/>
              </a:defRPr>
            </a:lvl5pPr>
            <a:lvl6pPr marL="2514600" indent="-228600" defTabSz="434975" eaLnBrk="0" fontAlgn="base" hangingPunct="0">
              <a:spcBef>
                <a:spcPct val="0"/>
              </a:spcBef>
              <a:spcAft>
                <a:spcPct val="0"/>
              </a:spcAft>
              <a:defRPr sz="1000">
                <a:solidFill>
                  <a:schemeClr val="tx1"/>
                </a:solidFill>
                <a:latin typeface="Arial Black" pitchFamily="34" charset="0"/>
              </a:defRPr>
            </a:lvl6pPr>
            <a:lvl7pPr marL="2971800" indent="-228600" defTabSz="434975" eaLnBrk="0" fontAlgn="base" hangingPunct="0">
              <a:spcBef>
                <a:spcPct val="0"/>
              </a:spcBef>
              <a:spcAft>
                <a:spcPct val="0"/>
              </a:spcAft>
              <a:defRPr sz="1000">
                <a:solidFill>
                  <a:schemeClr val="tx1"/>
                </a:solidFill>
                <a:latin typeface="Arial Black" pitchFamily="34" charset="0"/>
              </a:defRPr>
            </a:lvl7pPr>
            <a:lvl8pPr marL="3429000" indent="-228600" defTabSz="434975" eaLnBrk="0" fontAlgn="base" hangingPunct="0">
              <a:spcBef>
                <a:spcPct val="0"/>
              </a:spcBef>
              <a:spcAft>
                <a:spcPct val="0"/>
              </a:spcAft>
              <a:defRPr sz="1000">
                <a:solidFill>
                  <a:schemeClr val="tx1"/>
                </a:solidFill>
                <a:latin typeface="Arial Black" pitchFamily="34" charset="0"/>
              </a:defRPr>
            </a:lvl8pPr>
            <a:lvl9pPr marL="3886200" indent="-228600" defTabSz="434975" eaLnBrk="0" fontAlgn="base" hangingPunct="0">
              <a:spcBef>
                <a:spcPct val="0"/>
              </a:spcBef>
              <a:spcAft>
                <a:spcPct val="0"/>
              </a:spcAft>
              <a:defRPr sz="1000">
                <a:solidFill>
                  <a:schemeClr val="tx1"/>
                </a:solidFill>
                <a:latin typeface="Arial Black" pitchFamily="34" charset="0"/>
              </a:defRPr>
            </a:lvl9pPr>
          </a:lstStyle>
          <a:p>
            <a:pPr algn="ctr" eaLnBrk="1" hangingPunct="1">
              <a:spcBef>
                <a:spcPct val="50000"/>
              </a:spcBef>
              <a:buClr>
                <a:srgbClr val="000000"/>
              </a:buClr>
              <a:buSzPct val="90000"/>
              <a:buFont typeface="Monotype Sorts" pitchFamily="2" charset="2"/>
              <a:buNone/>
            </a:pPr>
            <a:r>
              <a:rPr lang="it-IT" sz="1800" b="1" dirty="0" smtClean="0">
                <a:solidFill>
                  <a:srgbClr val="002060"/>
                </a:solidFill>
                <a:latin typeface="Arial" panose="020B0604020202020204" pitchFamily="34" charset="0"/>
                <a:cs typeface="Arial" panose="020B0604020202020204" pitchFamily="34" charset="0"/>
              </a:rPr>
              <a:t>% sul valore </a:t>
            </a:r>
            <a:br>
              <a:rPr lang="it-IT" sz="1800" b="1" dirty="0" smtClean="0">
                <a:solidFill>
                  <a:srgbClr val="002060"/>
                </a:solidFill>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aggiunto</a:t>
            </a:r>
            <a:endParaRPr lang="it-IT" sz="1800" b="1" dirty="0">
              <a:solidFill>
                <a:srgbClr val="002060"/>
              </a:solidFill>
              <a:latin typeface="Arial" panose="020B0604020202020204" pitchFamily="34" charset="0"/>
              <a:cs typeface="Arial" panose="020B0604020202020204" pitchFamily="34" charset="0"/>
            </a:endParaRPr>
          </a:p>
        </p:txBody>
      </p:sp>
      <p:sp>
        <p:nvSpPr>
          <p:cNvPr id="13" name="Text Box 71"/>
          <p:cNvSpPr txBox="1">
            <a:spLocks noChangeArrowheads="1"/>
          </p:cNvSpPr>
          <p:nvPr/>
        </p:nvSpPr>
        <p:spPr bwMode="auto">
          <a:xfrm>
            <a:off x="6722408" y="5437099"/>
            <a:ext cx="201622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defTabSz="434975" eaLnBrk="0" hangingPunct="0">
              <a:defRPr sz="1000">
                <a:solidFill>
                  <a:schemeClr val="tx1"/>
                </a:solidFill>
                <a:latin typeface="Arial Black" pitchFamily="34" charset="0"/>
              </a:defRPr>
            </a:lvl1pPr>
            <a:lvl2pPr marL="742950" indent="-285750" defTabSz="434975" eaLnBrk="0" hangingPunct="0">
              <a:defRPr sz="1000">
                <a:solidFill>
                  <a:schemeClr val="tx1"/>
                </a:solidFill>
                <a:latin typeface="Arial Black" pitchFamily="34" charset="0"/>
              </a:defRPr>
            </a:lvl2pPr>
            <a:lvl3pPr marL="1143000" indent="-228600" defTabSz="434975" eaLnBrk="0" hangingPunct="0">
              <a:defRPr sz="1000">
                <a:solidFill>
                  <a:schemeClr val="tx1"/>
                </a:solidFill>
                <a:latin typeface="Arial Black" pitchFamily="34" charset="0"/>
              </a:defRPr>
            </a:lvl3pPr>
            <a:lvl4pPr marL="1600200" indent="-228600" defTabSz="434975" eaLnBrk="0" hangingPunct="0">
              <a:defRPr sz="1000">
                <a:solidFill>
                  <a:schemeClr val="tx1"/>
                </a:solidFill>
                <a:latin typeface="Arial Black" pitchFamily="34" charset="0"/>
              </a:defRPr>
            </a:lvl4pPr>
            <a:lvl5pPr marL="2057400" indent="-228600" defTabSz="434975" eaLnBrk="0" hangingPunct="0">
              <a:defRPr sz="1000">
                <a:solidFill>
                  <a:schemeClr val="tx1"/>
                </a:solidFill>
                <a:latin typeface="Arial Black" pitchFamily="34" charset="0"/>
              </a:defRPr>
            </a:lvl5pPr>
            <a:lvl6pPr marL="2514600" indent="-228600" defTabSz="434975" eaLnBrk="0" fontAlgn="base" hangingPunct="0">
              <a:spcBef>
                <a:spcPct val="0"/>
              </a:spcBef>
              <a:spcAft>
                <a:spcPct val="0"/>
              </a:spcAft>
              <a:defRPr sz="1000">
                <a:solidFill>
                  <a:schemeClr val="tx1"/>
                </a:solidFill>
                <a:latin typeface="Arial Black" pitchFamily="34" charset="0"/>
              </a:defRPr>
            </a:lvl6pPr>
            <a:lvl7pPr marL="2971800" indent="-228600" defTabSz="434975" eaLnBrk="0" fontAlgn="base" hangingPunct="0">
              <a:spcBef>
                <a:spcPct val="0"/>
              </a:spcBef>
              <a:spcAft>
                <a:spcPct val="0"/>
              </a:spcAft>
              <a:defRPr sz="1000">
                <a:solidFill>
                  <a:schemeClr val="tx1"/>
                </a:solidFill>
                <a:latin typeface="Arial Black" pitchFamily="34" charset="0"/>
              </a:defRPr>
            </a:lvl7pPr>
            <a:lvl8pPr marL="3429000" indent="-228600" defTabSz="434975" eaLnBrk="0" fontAlgn="base" hangingPunct="0">
              <a:spcBef>
                <a:spcPct val="0"/>
              </a:spcBef>
              <a:spcAft>
                <a:spcPct val="0"/>
              </a:spcAft>
              <a:defRPr sz="1000">
                <a:solidFill>
                  <a:schemeClr val="tx1"/>
                </a:solidFill>
                <a:latin typeface="Arial Black" pitchFamily="34" charset="0"/>
              </a:defRPr>
            </a:lvl8pPr>
            <a:lvl9pPr marL="3886200" indent="-228600" defTabSz="434975" eaLnBrk="0" fontAlgn="base" hangingPunct="0">
              <a:spcBef>
                <a:spcPct val="0"/>
              </a:spcBef>
              <a:spcAft>
                <a:spcPct val="0"/>
              </a:spcAft>
              <a:defRPr sz="1000">
                <a:solidFill>
                  <a:schemeClr val="tx1"/>
                </a:solidFill>
                <a:latin typeface="Arial Black" pitchFamily="34" charset="0"/>
              </a:defRPr>
            </a:lvl9pPr>
          </a:lstStyle>
          <a:p>
            <a:pPr algn="ctr" eaLnBrk="1" hangingPunct="1">
              <a:spcBef>
                <a:spcPct val="50000"/>
              </a:spcBef>
              <a:buClr>
                <a:srgbClr val="000000"/>
              </a:buClr>
              <a:buSzPct val="90000"/>
              <a:buFont typeface="Monotype Sorts" pitchFamily="2" charset="2"/>
              <a:buNone/>
            </a:pPr>
            <a:r>
              <a:rPr lang="it-IT" sz="1800" b="1" dirty="0" smtClean="0">
                <a:solidFill>
                  <a:srgbClr val="002060"/>
                </a:solidFill>
                <a:latin typeface="Arial" panose="020B0604020202020204" pitchFamily="34" charset="0"/>
                <a:cs typeface="Arial" panose="020B0604020202020204" pitchFamily="34" charset="0"/>
              </a:rPr>
              <a:t>% sul risultato </a:t>
            </a:r>
            <a:br>
              <a:rPr lang="it-IT" sz="1800" b="1" dirty="0" smtClean="0">
                <a:solidFill>
                  <a:srgbClr val="002060"/>
                </a:solidFill>
                <a:latin typeface="Arial" panose="020B0604020202020204" pitchFamily="34" charset="0"/>
                <a:cs typeface="Arial" panose="020B0604020202020204" pitchFamily="34" charset="0"/>
              </a:rPr>
            </a:br>
            <a:r>
              <a:rPr lang="it-IT" sz="1800" b="1" dirty="0" smtClean="0">
                <a:solidFill>
                  <a:srgbClr val="002060"/>
                </a:solidFill>
                <a:latin typeface="Arial" panose="020B0604020202020204" pitchFamily="34" charset="0"/>
                <a:cs typeface="Arial" panose="020B0604020202020204" pitchFamily="34" charset="0"/>
              </a:rPr>
              <a:t>lordo di gestione</a:t>
            </a:r>
            <a:endParaRPr lang="it-IT" sz="1800" b="1" dirty="0">
              <a:solidFill>
                <a:srgbClr val="002060"/>
              </a:solidFill>
              <a:latin typeface="Arial" panose="020B0604020202020204" pitchFamily="34" charset="0"/>
              <a:cs typeface="Arial" panose="020B0604020202020204" pitchFamily="34" charset="0"/>
            </a:endParaRPr>
          </a:p>
        </p:txBody>
      </p:sp>
      <p:sp>
        <p:nvSpPr>
          <p:cNvPr id="14" name="Text Box 70"/>
          <p:cNvSpPr txBox="1">
            <a:spLocks noChangeArrowheads="1"/>
          </p:cNvSpPr>
          <p:nvPr/>
        </p:nvSpPr>
        <p:spPr bwMode="auto">
          <a:xfrm>
            <a:off x="142874" y="6457745"/>
            <a:ext cx="8943967" cy="27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85000"/>
              </a:lnSpc>
              <a:spcBef>
                <a:spcPct val="50000"/>
              </a:spcBef>
              <a:spcAft>
                <a:spcPct val="0"/>
              </a:spcAft>
            </a:pPr>
            <a:r>
              <a:rPr lang="it-IT" sz="1400" dirty="0">
                <a:solidFill>
                  <a:srgbClr val="002060"/>
                </a:solidFill>
              </a:rPr>
              <a:t>Fonte: </a:t>
            </a:r>
            <a:r>
              <a:rPr lang="it-IT" sz="1400" dirty="0" smtClean="0">
                <a:solidFill>
                  <a:srgbClr val="002060"/>
                </a:solidFill>
              </a:rPr>
              <a:t>CCA Report, «Cumulative </a:t>
            </a:r>
            <a:r>
              <a:rPr lang="it-IT" sz="1400" dirty="0" err="1" smtClean="0">
                <a:solidFill>
                  <a:srgbClr val="002060"/>
                </a:solidFill>
              </a:rPr>
              <a:t>Cost</a:t>
            </a:r>
            <a:r>
              <a:rPr lang="it-IT" sz="1400" dirty="0" smtClean="0">
                <a:solidFill>
                  <a:srgbClr val="002060"/>
                </a:solidFill>
              </a:rPr>
              <a:t> </a:t>
            </a:r>
            <a:r>
              <a:rPr lang="it-IT" sz="1400" dirty="0" err="1" smtClean="0">
                <a:solidFill>
                  <a:srgbClr val="002060"/>
                </a:solidFill>
              </a:rPr>
              <a:t>Assestement</a:t>
            </a:r>
            <a:r>
              <a:rPr lang="it-IT" sz="1400" dirty="0" smtClean="0">
                <a:solidFill>
                  <a:srgbClr val="002060"/>
                </a:solidFill>
              </a:rPr>
              <a:t> for the EU </a:t>
            </a:r>
            <a:r>
              <a:rPr lang="it-IT" sz="1400" dirty="0" err="1" smtClean="0">
                <a:solidFill>
                  <a:srgbClr val="002060"/>
                </a:solidFill>
              </a:rPr>
              <a:t>Chemical</a:t>
            </a:r>
            <a:r>
              <a:rPr lang="it-IT" sz="1400" dirty="0" smtClean="0">
                <a:solidFill>
                  <a:srgbClr val="002060"/>
                </a:solidFill>
              </a:rPr>
              <a:t> </a:t>
            </a:r>
            <a:r>
              <a:rPr lang="it-IT" sz="1400" dirty="0" err="1" smtClean="0">
                <a:solidFill>
                  <a:srgbClr val="002060"/>
                </a:solidFill>
              </a:rPr>
              <a:t>Industry</a:t>
            </a:r>
            <a:r>
              <a:rPr lang="it-IT" sz="1400" dirty="0" smtClean="0">
                <a:solidFill>
                  <a:srgbClr val="002060"/>
                </a:solidFill>
              </a:rPr>
              <a:t>», </a:t>
            </a:r>
            <a:r>
              <a:rPr lang="it-IT" sz="1400" dirty="0" err="1" smtClean="0">
                <a:solidFill>
                  <a:srgbClr val="002060"/>
                </a:solidFill>
              </a:rPr>
              <a:t>Technopolis</a:t>
            </a:r>
            <a:r>
              <a:rPr lang="it-IT" sz="1400" dirty="0">
                <a:solidFill>
                  <a:srgbClr val="002060"/>
                </a:solidFill>
              </a:rPr>
              <a:t> Group, </a:t>
            </a:r>
            <a:r>
              <a:rPr lang="it-IT" sz="1400" dirty="0" smtClean="0">
                <a:solidFill>
                  <a:srgbClr val="002060"/>
                </a:solidFill>
              </a:rPr>
              <a:t>2015</a:t>
            </a:r>
            <a:endParaRPr lang="it-IT" sz="1400" dirty="0">
              <a:solidFill>
                <a:srgbClr val="00206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94" y="5060582"/>
            <a:ext cx="4602163"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496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tangolo 2"/>
          <p:cNvSpPr>
            <a:spLocks noChangeArrowheads="1"/>
          </p:cNvSpPr>
          <p:nvPr/>
        </p:nvSpPr>
        <p:spPr bwMode="auto">
          <a:xfrm>
            <a:off x="107950" y="2060575"/>
            <a:ext cx="86423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a:solidFill>
                  <a:srgbClr val="FF0000"/>
                </a:solidFill>
                <a:latin typeface="Arial" panose="020B0604020202020204" pitchFamily="34" charset="0"/>
              </a:rPr>
              <a:t>REACH </a:t>
            </a:r>
            <a:r>
              <a:rPr lang="en-GB" altLang="en-US" sz="1800">
                <a:latin typeface="Arial" panose="020B0604020202020204" pitchFamily="34" charset="0"/>
              </a:rPr>
              <a:t>is the European Regulation on Registration, Evaluation, Authorisation and Restriction of Chemicals. It entered into force in 2007, replacing the former legislative framework for chemicals in the EU.</a:t>
            </a:r>
          </a:p>
          <a:p>
            <a:pPr>
              <a:spcBef>
                <a:spcPct val="0"/>
              </a:spcBef>
              <a:buFontTx/>
              <a:buNone/>
            </a:pPr>
            <a:endParaRPr lang="en-GB" altLang="en-US" sz="1800">
              <a:latin typeface="Arial" panose="020B0604020202020204" pitchFamily="34" charset="0"/>
            </a:endParaRPr>
          </a:p>
          <a:p>
            <a:pPr>
              <a:spcBef>
                <a:spcPct val="0"/>
              </a:spcBef>
              <a:buFontTx/>
              <a:buNone/>
            </a:pPr>
            <a:r>
              <a:rPr lang="en-GB" altLang="en-US" sz="1800">
                <a:latin typeface="Arial" panose="020B0604020202020204" pitchFamily="34" charset="0"/>
              </a:rPr>
              <a:t>REACH shifts the responsibility from public authorities to industry with regards to assessing and managing the risks posed by chemicals and providing appropriate safety information for their users. It impacts on a wide range of companies across many sectors beyond the chemical industry. It requires new forms of cooperation among companies, enhancing communication along the supply chain.</a:t>
            </a:r>
          </a:p>
          <a:p>
            <a:pPr>
              <a:spcBef>
                <a:spcPct val="0"/>
              </a:spcBef>
              <a:buFontTx/>
              <a:buNone/>
            </a:pPr>
            <a:endParaRPr lang="en-GB" altLang="en-US" sz="1800">
              <a:latin typeface="Arial" panose="020B0604020202020204" pitchFamily="34" charset="0"/>
            </a:endParaRPr>
          </a:p>
          <a:p>
            <a:pPr>
              <a:spcBef>
                <a:spcPct val="0"/>
              </a:spcBef>
              <a:buFontTx/>
              <a:buNone/>
            </a:pPr>
            <a:r>
              <a:rPr lang="en-GB" altLang="en-US" sz="1800">
                <a:latin typeface="Arial" panose="020B0604020202020204" pitchFamily="34" charset="0"/>
              </a:rPr>
              <a:t>Objectives of REACH</a:t>
            </a:r>
          </a:p>
          <a:p>
            <a:pPr>
              <a:spcBef>
                <a:spcPct val="0"/>
              </a:spcBef>
              <a:buFontTx/>
              <a:buNone/>
            </a:pPr>
            <a:r>
              <a:rPr lang="en-GB" altLang="en-US" sz="1800">
                <a:latin typeface="Arial" panose="020B0604020202020204" pitchFamily="34" charset="0"/>
              </a:rPr>
              <a:t>The main aims of REACH are to ensure a high level of protection for human health and the environment.</a:t>
            </a:r>
          </a:p>
        </p:txBody>
      </p:sp>
      <p:sp>
        <p:nvSpPr>
          <p:cNvPr id="47107" name="Rettangolo 3"/>
          <p:cNvSpPr>
            <a:spLocks noChangeArrowheads="1"/>
          </p:cNvSpPr>
          <p:nvPr/>
        </p:nvSpPr>
        <p:spPr bwMode="auto">
          <a:xfrm>
            <a:off x="395288" y="333375"/>
            <a:ext cx="8355012" cy="460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a:latin typeface="Arial" panose="020B0604020202020204" pitchFamily="34" charset="0"/>
              </a:rPr>
              <a:t>https://ec.europa.eu/growth/sectors/chemicals/reach_en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2BC855F5-F70D-4CFE-9458-AD76C287207D}" type="slidenum">
              <a:rPr lang="it-IT" altLang="en-US">
                <a:solidFill>
                  <a:srgbClr val="898989"/>
                </a:solidFill>
              </a:rPr>
              <a:pPr/>
              <a:t>16</a:t>
            </a:fld>
            <a:endParaRPr lang="it-IT" altLang="en-US">
              <a:solidFill>
                <a:srgbClr val="898989"/>
              </a:solidFill>
            </a:endParaRPr>
          </a:p>
        </p:txBody>
      </p:sp>
      <p:pic>
        <p:nvPicPr>
          <p:cNvPr id="48131" name="Immagine 4"/>
          <p:cNvPicPr>
            <a:picLocks noChangeAspect="1"/>
          </p:cNvPicPr>
          <p:nvPr/>
        </p:nvPicPr>
        <p:blipFill>
          <a:blip r:embed="rId2">
            <a:extLst>
              <a:ext uri="{28A0092B-C50C-407E-A947-70E740481C1C}">
                <a14:useLocalDpi xmlns:a14="http://schemas.microsoft.com/office/drawing/2010/main" val="0"/>
              </a:ext>
            </a:extLst>
          </a:blip>
          <a:srcRect b="54449"/>
          <a:stretch>
            <a:fillRect/>
          </a:stretch>
        </p:blipFill>
        <p:spPr bwMode="auto">
          <a:xfrm>
            <a:off x="2428875" y="1384300"/>
            <a:ext cx="58340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Immagine 3"/>
          <p:cNvPicPr>
            <a:picLocks noChangeAspect="1"/>
          </p:cNvPicPr>
          <p:nvPr/>
        </p:nvPicPr>
        <p:blipFill>
          <a:blip r:embed="rId2">
            <a:extLst>
              <a:ext uri="{28A0092B-C50C-407E-A947-70E740481C1C}">
                <a14:useLocalDpi xmlns:a14="http://schemas.microsoft.com/office/drawing/2010/main" val="0"/>
              </a:ext>
            </a:extLst>
          </a:blip>
          <a:srcRect t="43327" r="32933" b="33102"/>
          <a:stretch>
            <a:fillRect/>
          </a:stretch>
        </p:blipFill>
        <p:spPr bwMode="auto">
          <a:xfrm>
            <a:off x="147638" y="3716338"/>
            <a:ext cx="8758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2"/>
          <p:cNvSpPr txBox="1">
            <a:spLocks noChangeArrowheads="1"/>
          </p:cNvSpPr>
          <p:nvPr/>
        </p:nvSpPr>
        <p:spPr bwMode="auto">
          <a:xfrm>
            <a:off x="1381125" y="188913"/>
            <a:ext cx="2736850" cy="830262"/>
          </a:xfrm>
          <a:prstGeom prst="rect">
            <a:avLst/>
          </a:prstGeom>
          <a:solidFill>
            <a:srgbClr val="FFC000"/>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2400">
                <a:latin typeface="Arial" panose="020B0604020202020204" pitchFamily="34" charset="0"/>
              </a:rPr>
              <a:t>NO DATA NO MARKET!</a:t>
            </a:r>
            <a:endParaRPr lang="en-GB" altLang="en-US" sz="2400">
              <a:latin typeface="Arial" panose="020B0604020202020204" pitchFamily="34" charset="0"/>
            </a:endParaRPr>
          </a:p>
        </p:txBody>
      </p:sp>
      <p:sp>
        <p:nvSpPr>
          <p:cNvPr id="48134" name="TextBox 6"/>
          <p:cNvSpPr txBox="1">
            <a:spLocks noChangeArrowheads="1"/>
          </p:cNvSpPr>
          <p:nvPr/>
        </p:nvSpPr>
        <p:spPr bwMode="auto">
          <a:xfrm>
            <a:off x="5100638" y="188913"/>
            <a:ext cx="3395662" cy="922337"/>
          </a:xfrm>
          <a:prstGeom prst="rect">
            <a:avLst/>
          </a:prstGeom>
          <a:solidFill>
            <a:srgbClr val="FFC000"/>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en-US" sz="1800">
                <a:latin typeface="Arial" panose="020B0604020202020204" pitchFamily="34" charset="0"/>
              </a:rPr>
              <a:t>Register information in the data-base of  the European Chemical Agency </a:t>
            </a:r>
            <a:endParaRPr lang="en-GB"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tangolo arrotondato 40"/>
          <p:cNvSpPr/>
          <p:nvPr/>
        </p:nvSpPr>
        <p:spPr>
          <a:xfrm>
            <a:off x="530225" y="1571625"/>
            <a:ext cx="4130675" cy="4256088"/>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b="0" dirty="0">
              <a:solidFill>
                <a:prstClr val="white"/>
              </a:solidFill>
            </a:endParaRPr>
          </a:p>
        </p:txBody>
      </p:sp>
      <p:sp>
        <p:nvSpPr>
          <p:cNvPr id="47" name="Rettangolo arrotondato 46"/>
          <p:cNvSpPr/>
          <p:nvPr/>
        </p:nvSpPr>
        <p:spPr>
          <a:xfrm>
            <a:off x="4918075" y="2139950"/>
            <a:ext cx="4106863" cy="3303588"/>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b="0" dirty="0">
              <a:solidFill>
                <a:prstClr val="white"/>
              </a:solidFill>
            </a:endParaRPr>
          </a:p>
        </p:txBody>
      </p:sp>
      <p:sp>
        <p:nvSpPr>
          <p:cNvPr id="49156" name="Line 84"/>
          <p:cNvSpPr>
            <a:spLocks noChangeShapeType="1"/>
          </p:cNvSpPr>
          <p:nvPr/>
        </p:nvSpPr>
        <p:spPr bwMode="auto">
          <a:xfrm>
            <a:off x="407988" y="1052513"/>
            <a:ext cx="8748712"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57" name="Text Box 32"/>
          <p:cNvSpPr txBox="1">
            <a:spLocks noChangeArrowheads="1"/>
          </p:cNvSpPr>
          <p:nvPr/>
        </p:nvSpPr>
        <p:spPr bwMode="auto">
          <a:xfrm>
            <a:off x="827088" y="3243263"/>
            <a:ext cx="3816350" cy="221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it-IT" altLang="en-US" sz="2600">
                <a:solidFill>
                  <a:srgbClr val="0070C0"/>
                </a:solidFill>
                <a:latin typeface="Arial Narrow" panose="020B0606020202030204" pitchFamily="34" charset="0"/>
                <a:ea typeface="MS PGothic" panose="020B0600070205080204" pitchFamily="34" charset="-128"/>
              </a:rPr>
              <a:t>-80%  </a:t>
            </a:r>
            <a:r>
              <a:rPr lang="it-IT" altLang="en-US" sz="2000">
                <a:solidFill>
                  <a:srgbClr val="002060"/>
                </a:solidFill>
                <a:latin typeface="Arial Narrow" panose="020B0606020202030204" pitchFamily="34" charset="0"/>
                <a:ea typeface="MS PGothic" panose="020B0600070205080204" pitchFamily="34" charset="-128"/>
              </a:rPr>
              <a:t>emissioni in acqua</a:t>
            </a:r>
            <a:br>
              <a:rPr lang="it-IT" altLang="en-US" sz="2000">
                <a:solidFill>
                  <a:srgbClr val="002060"/>
                </a:solidFill>
                <a:latin typeface="Arial Narrow" panose="020B0606020202030204" pitchFamily="34" charset="0"/>
                <a:ea typeface="MS PGothic" panose="020B0600070205080204" pitchFamily="34" charset="-128"/>
              </a:rPr>
            </a:br>
            <a:r>
              <a:rPr lang="it-IT" altLang="en-US" sz="2000">
                <a:solidFill>
                  <a:srgbClr val="002060"/>
                </a:solidFill>
                <a:latin typeface="Arial Narrow" panose="020B0606020202030204" pitchFamily="34" charset="0"/>
                <a:ea typeface="MS PGothic" panose="020B0600070205080204" pitchFamily="34" charset="-128"/>
              </a:rPr>
              <a:t>             dal 1989</a:t>
            </a:r>
            <a:br>
              <a:rPr lang="it-IT" altLang="en-US" sz="2000">
                <a:solidFill>
                  <a:srgbClr val="002060"/>
                </a:solidFill>
                <a:latin typeface="Arial Narrow" panose="020B0606020202030204" pitchFamily="34" charset="0"/>
                <a:ea typeface="MS PGothic" panose="020B0600070205080204" pitchFamily="34" charset="-128"/>
              </a:rPr>
            </a:br>
            <a:r>
              <a:rPr lang="it-IT" altLang="en-US" sz="2600">
                <a:solidFill>
                  <a:srgbClr val="0070C0"/>
                </a:solidFill>
                <a:latin typeface="Arial Narrow" panose="020B0606020202030204" pitchFamily="34" charset="0"/>
                <a:ea typeface="MS PGothic" panose="020B0600070205080204" pitchFamily="34" charset="-128"/>
              </a:rPr>
              <a:t>-95%  </a:t>
            </a:r>
            <a:r>
              <a:rPr lang="it-IT" altLang="en-US" sz="2000">
                <a:solidFill>
                  <a:srgbClr val="002060"/>
                </a:solidFill>
                <a:latin typeface="Arial Narrow" panose="020B0606020202030204" pitchFamily="34" charset="0"/>
                <a:ea typeface="MS PGothic" panose="020B0600070205080204" pitchFamily="34" charset="-128"/>
              </a:rPr>
              <a:t>emissioni in aria</a:t>
            </a:r>
            <a:br>
              <a:rPr lang="it-IT" altLang="en-US" sz="2000">
                <a:solidFill>
                  <a:srgbClr val="002060"/>
                </a:solidFill>
                <a:latin typeface="Arial Narrow" panose="020B0606020202030204" pitchFamily="34" charset="0"/>
                <a:ea typeface="MS PGothic" panose="020B0600070205080204" pitchFamily="34" charset="-128"/>
              </a:rPr>
            </a:br>
            <a:r>
              <a:rPr lang="it-IT" altLang="en-US" sz="2000">
                <a:solidFill>
                  <a:srgbClr val="002060"/>
                </a:solidFill>
                <a:latin typeface="Arial Narrow" panose="020B0606020202030204" pitchFamily="34" charset="0"/>
                <a:ea typeface="MS PGothic" panose="020B0600070205080204" pitchFamily="34" charset="-128"/>
              </a:rPr>
              <a:t>              dal 1989</a:t>
            </a:r>
            <a:br>
              <a:rPr lang="it-IT" altLang="en-US" sz="2000">
                <a:solidFill>
                  <a:srgbClr val="002060"/>
                </a:solidFill>
                <a:latin typeface="Arial Narrow" panose="020B0606020202030204" pitchFamily="34" charset="0"/>
                <a:ea typeface="MS PGothic" panose="020B0600070205080204" pitchFamily="34" charset="-128"/>
              </a:rPr>
            </a:br>
            <a:r>
              <a:rPr lang="it-IT" altLang="en-US" sz="2600">
                <a:solidFill>
                  <a:srgbClr val="0070C0"/>
                </a:solidFill>
                <a:latin typeface="Arial Narrow" panose="020B0606020202030204" pitchFamily="34" charset="0"/>
                <a:ea typeface="MS PGothic" panose="020B0600070205080204" pitchFamily="34" charset="-128"/>
              </a:rPr>
              <a:t>-62% </a:t>
            </a:r>
            <a:r>
              <a:rPr lang="it-IT" altLang="en-US" sz="2000">
                <a:solidFill>
                  <a:srgbClr val="002060"/>
                </a:solidFill>
                <a:latin typeface="Arial Narrow" panose="020B0606020202030204" pitchFamily="34" charset="0"/>
                <a:ea typeface="MS PGothic" panose="020B0600070205080204" pitchFamily="34" charset="-128"/>
              </a:rPr>
              <a:t> emissioni di gas serra</a:t>
            </a:r>
            <a:br>
              <a:rPr lang="it-IT" altLang="en-US" sz="2000">
                <a:solidFill>
                  <a:srgbClr val="002060"/>
                </a:solidFill>
                <a:latin typeface="Arial Narrow" panose="020B0606020202030204" pitchFamily="34" charset="0"/>
                <a:ea typeface="MS PGothic" panose="020B0600070205080204" pitchFamily="34" charset="-128"/>
              </a:rPr>
            </a:br>
            <a:r>
              <a:rPr lang="it-IT" altLang="en-US" sz="2000">
                <a:solidFill>
                  <a:srgbClr val="002060"/>
                </a:solidFill>
                <a:latin typeface="Arial Narrow" panose="020B0606020202030204" pitchFamily="34" charset="0"/>
                <a:ea typeface="MS PGothic" panose="020B0600070205080204" pitchFamily="34" charset="-128"/>
              </a:rPr>
              <a:t>              dal 1990</a:t>
            </a:r>
          </a:p>
        </p:txBody>
      </p:sp>
      <p:pic>
        <p:nvPicPr>
          <p:cNvPr id="491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775" y="1603375"/>
            <a:ext cx="1520825" cy="148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9" name="Text Box 2"/>
          <p:cNvSpPr txBox="1">
            <a:spLocks noChangeArrowheads="1"/>
          </p:cNvSpPr>
          <p:nvPr/>
        </p:nvSpPr>
        <p:spPr bwMode="auto">
          <a:xfrm>
            <a:off x="755650" y="6581775"/>
            <a:ext cx="82835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50000"/>
              </a:spcBef>
              <a:buFontTx/>
              <a:buNone/>
            </a:pPr>
            <a:r>
              <a:rPr lang="it-IT" altLang="en-US" sz="1200" b="0">
                <a:solidFill>
                  <a:srgbClr val="002060"/>
                </a:solidFill>
                <a:latin typeface="Arial" panose="020B0604020202020204" pitchFamily="34" charset="0"/>
                <a:ea typeface="MS PGothic" panose="020B0600070205080204" pitchFamily="34" charset="-128"/>
              </a:rPr>
              <a:t>Fonte: Federchimica - Responsible Care ®, ENEA – ODYSSEE Project, ISPRA, Istat, ICCA - McKinsey</a:t>
            </a:r>
          </a:p>
        </p:txBody>
      </p:sp>
      <p:pic>
        <p:nvPicPr>
          <p:cNvPr id="491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788" y="4603750"/>
            <a:ext cx="1557337"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4650" y="4060825"/>
            <a:ext cx="1460500" cy="77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62" name="Rettangolo 44"/>
          <p:cNvSpPr>
            <a:spLocks noChangeArrowheads="1"/>
          </p:cNvSpPr>
          <p:nvPr/>
        </p:nvSpPr>
        <p:spPr bwMode="auto">
          <a:xfrm>
            <a:off x="4514850" y="2219325"/>
            <a:ext cx="49609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it-IT" altLang="en-US" sz="2400">
                <a:solidFill>
                  <a:srgbClr val="0070C0"/>
                </a:solidFill>
                <a:latin typeface="Arial Narrow" panose="020B0606020202030204" pitchFamily="34" charset="0"/>
                <a:ea typeface="MS PGothic" panose="020B0600070205080204" pitchFamily="34" charset="-128"/>
              </a:rPr>
              <a:t>1 </a:t>
            </a:r>
            <a:r>
              <a:rPr lang="it-IT" altLang="en-US" sz="2400">
                <a:solidFill>
                  <a:srgbClr val="002060"/>
                </a:solidFill>
                <a:latin typeface="Arial Narrow" panose="020B0606020202030204" pitchFamily="34" charset="0"/>
                <a:ea typeface="MS PGothic" panose="020B0600070205080204" pitchFamily="34" charset="-128"/>
              </a:rPr>
              <a:t>tonnellata di CO</a:t>
            </a:r>
            <a:r>
              <a:rPr lang="it-IT" altLang="en-US" sz="2400" baseline="-25000">
                <a:solidFill>
                  <a:srgbClr val="002060"/>
                </a:solidFill>
                <a:latin typeface="Arial Narrow" panose="020B0606020202030204" pitchFamily="34" charset="0"/>
                <a:ea typeface="MS PGothic" panose="020B0600070205080204" pitchFamily="34" charset="-128"/>
              </a:rPr>
              <a:t>2 </a:t>
            </a:r>
            <a:r>
              <a:rPr lang="it-IT" altLang="en-US" sz="2400">
                <a:solidFill>
                  <a:srgbClr val="002060"/>
                </a:solidFill>
                <a:latin typeface="Arial Narrow" panose="020B0606020202030204" pitchFamily="34" charset="0"/>
                <a:ea typeface="MS PGothic" panose="020B0600070205080204" pitchFamily="34" charset="-128"/>
              </a:rPr>
              <a:t>emessa</a:t>
            </a:r>
            <a:br>
              <a:rPr lang="it-IT" altLang="en-US" sz="2400">
                <a:solidFill>
                  <a:srgbClr val="002060"/>
                </a:solidFill>
                <a:latin typeface="Arial Narrow" panose="020B0606020202030204" pitchFamily="34" charset="0"/>
                <a:ea typeface="MS PGothic" panose="020B0600070205080204" pitchFamily="34" charset="-128"/>
              </a:rPr>
            </a:br>
            <a:r>
              <a:rPr lang="it-IT" altLang="en-US" sz="2400">
                <a:solidFill>
                  <a:srgbClr val="002060"/>
                </a:solidFill>
                <a:latin typeface="Arial Narrow" panose="020B0606020202030204" pitchFamily="34" charset="0"/>
                <a:ea typeface="MS PGothic" panose="020B0600070205080204" pitchFamily="34" charset="-128"/>
              </a:rPr>
              <a:t>per la produzione chimica</a:t>
            </a:r>
            <a:br>
              <a:rPr lang="it-IT" altLang="en-US" sz="2400">
                <a:solidFill>
                  <a:srgbClr val="002060"/>
                </a:solidFill>
                <a:latin typeface="Arial Narrow" panose="020B0606020202030204" pitchFamily="34" charset="0"/>
                <a:ea typeface="MS PGothic" panose="020B0600070205080204" pitchFamily="34" charset="-128"/>
              </a:rPr>
            </a:br>
            <a:r>
              <a:rPr lang="it-IT" altLang="en-US" sz="2400">
                <a:solidFill>
                  <a:srgbClr val="0070C0"/>
                </a:solidFill>
                <a:latin typeface="Arial Narrow" panose="020B0606020202030204" pitchFamily="34" charset="0"/>
                <a:ea typeface="MS PGothic" panose="020B0600070205080204" pitchFamily="34" charset="-128"/>
              </a:rPr>
              <a:t>evita 2,6 </a:t>
            </a:r>
            <a:r>
              <a:rPr lang="it-IT" altLang="en-US" sz="2400">
                <a:solidFill>
                  <a:srgbClr val="002060"/>
                </a:solidFill>
                <a:latin typeface="Arial Narrow" panose="020B0606020202030204" pitchFamily="34" charset="0"/>
                <a:ea typeface="MS PGothic" panose="020B0600070205080204" pitchFamily="34" charset="-128"/>
              </a:rPr>
              <a:t>tonnellate</a:t>
            </a:r>
            <a:br>
              <a:rPr lang="it-IT" altLang="en-US" sz="2400">
                <a:solidFill>
                  <a:srgbClr val="002060"/>
                </a:solidFill>
                <a:latin typeface="Arial Narrow" panose="020B0606020202030204" pitchFamily="34" charset="0"/>
                <a:ea typeface="MS PGothic" panose="020B0600070205080204" pitchFamily="34" charset="-128"/>
              </a:rPr>
            </a:br>
            <a:r>
              <a:rPr lang="it-IT" altLang="en-US" sz="2400">
                <a:solidFill>
                  <a:srgbClr val="002060"/>
                </a:solidFill>
                <a:latin typeface="Arial Narrow" panose="020B0606020202030204" pitchFamily="34" charset="0"/>
                <a:ea typeface="MS PGothic" panose="020B0600070205080204" pitchFamily="34" charset="-128"/>
              </a:rPr>
              <a:t>di gas serra</a:t>
            </a:r>
            <a:br>
              <a:rPr lang="it-IT" altLang="en-US" sz="2400">
                <a:solidFill>
                  <a:srgbClr val="002060"/>
                </a:solidFill>
                <a:latin typeface="Arial Narrow" panose="020B0606020202030204" pitchFamily="34" charset="0"/>
                <a:ea typeface="MS PGothic" panose="020B0600070205080204" pitchFamily="34" charset="-128"/>
              </a:rPr>
            </a:br>
            <a:r>
              <a:rPr lang="it-IT" altLang="en-US" sz="2400">
                <a:solidFill>
                  <a:srgbClr val="002060"/>
                </a:solidFill>
                <a:latin typeface="Arial Narrow" panose="020B0606020202030204" pitchFamily="34" charset="0"/>
                <a:ea typeface="MS PGothic" panose="020B0600070205080204" pitchFamily="34" charset="-128"/>
              </a:rPr>
              <a:t>da parte dei </a:t>
            </a:r>
            <a:r>
              <a:rPr lang="it-IT" altLang="en-US" sz="2400">
                <a:solidFill>
                  <a:srgbClr val="0070C0"/>
                </a:solidFill>
                <a:latin typeface="Arial Narrow" panose="020B0606020202030204" pitchFamily="34" charset="0"/>
                <a:ea typeface="MS PGothic" panose="020B0600070205080204" pitchFamily="34" charset="-128"/>
              </a:rPr>
              <a:t>clienti industriali</a:t>
            </a:r>
            <a:r>
              <a:rPr lang="it-IT" altLang="en-US" sz="2400">
                <a:solidFill>
                  <a:srgbClr val="002060"/>
                </a:solidFill>
                <a:latin typeface="Arial Narrow" panose="020B0606020202030204" pitchFamily="34" charset="0"/>
                <a:ea typeface="MS PGothic" panose="020B0600070205080204" pitchFamily="34" charset="-128"/>
              </a:rPr>
              <a:t/>
            </a:r>
            <a:br>
              <a:rPr lang="it-IT" altLang="en-US" sz="2400">
                <a:solidFill>
                  <a:srgbClr val="002060"/>
                </a:solidFill>
                <a:latin typeface="Arial Narrow" panose="020B0606020202030204" pitchFamily="34" charset="0"/>
                <a:ea typeface="MS PGothic" panose="020B0600070205080204" pitchFamily="34" charset="-128"/>
              </a:rPr>
            </a:br>
            <a:r>
              <a:rPr lang="it-IT" altLang="en-US" sz="2400">
                <a:solidFill>
                  <a:srgbClr val="002060"/>
                </a:solidFill>
                <a:latin typeface="Arial Narrow" panose="020B0606020202030204" pitchFamily="34" charset="0"/>
                <a:ea typeface="MS PGothic" panose="020B0600070205080204" pitchFamily="34" charset="-128"/>
              </a:rPr>
              <a:t>o dei </a:t>
            </a:r>
            <a:r>
              <a:rPr lang="it-IT" altLang="en-US" sz="2400">
                <a:solidFill>
                  <a:srgbClr val="0070C0"/>
                </a:solidFill>
                <a:latin typeface="Arial Narrow" panose="020B0606020202030204" pitchFamily="34" charset="0"/>
                <a:ea typeface="MS PGothic" panose="020B0600070205080204" pitchFamily="34" charset="-128"/>
              </a:rPr>
              <a:t>consumatori finali</a:t>
            </a:r>
          </a:p>
        </p:txBody>
      </p:sp>
      <p:sp>
        <p:nvSpPr>
          <p:cNvPr id="48" name="Rettangolo 47"/>
          <p:cNvSpPr/>
          <p:nvPr/>
        </p:nvSpPr>
        <p:spPr>
          <a:xfrm>
            <a:off x="6926263" y="4313238"/>
            <a:ext cx="866775" cy="74612"/>
          </a:xfrm>
          <a:prstGeom prst="rect">
            <a:avLst/>
          </a:prstGeom>
          <a:solidFill>
            <a:srgbClr val="0070C0"/>
          </a:solidFill>
          <a:ln w="25400" cap="flat" cmpd="sng" algn="ctr">
            <a:solidFill>
              <a:srgbClr val="0070C0"/>
            </a:solidFill>
            <a:prstDash val="solid"/>
          </a:ln>
          <a:effectLst/>
        </p:spPr>
        <p:txBody>
          <a:bodyPr anchor="ctr"/>
          <a:lstStyle/>
          <a:p>
            <a:pPr algn="ctr" eaLnBrk="1" fontAlgn="auto" hangingPunct="1">
              <a:spcBef>
                <a:spcPts val="0"/>
              </a:spcBef>
              <a:spcAft>
                <a:spcPts val="0"/>
              </a:spcAft>
              <a:defRPr/>
            </a:pPr>
            <a:endParaRPr lang="it-IT" b="0" kern="0" dirty="0">
              <a:solidFill>
                <a:srgbClr val="0070C0"/>
              </a:solidFill>
              <a:latin typeface="Arial"/>
              <a:ea typeface="ＭＳ Ｐゴシック" pitchFamily="34" charset="-128"/>
              <a:cs typeface="+mn-cs"/>
            </a:endParaRPr>
          </a:p>
        </p:txBody>
      </p:sp>
      <p:sp>
        <p:nvSpPr>
          <p:cNvPr id="49" name="Freccia in giù 48"/>
          <p:cNvSpPr/>
          <p:nvPr/>
        </p:nvSpPr>
        <p:spPr>
          <a:xfrm>
            <a:off x="7700963" y="4389438"/>
            <a:ext cx="117475" cy="311150"/>
          </a:xfrm>
          <a:prstGeom prst="downArrow">
            <a:avLst/>
          </a:prstGeom>
          <a:solidFill>
            <a:srgbClr val="0070C0"/>
          </a:solidFill>
          <a:ln w="25400" cap="flat" cmpd="sng" algn="ctr">
            <a:solidFill>
              <a:srgbClr val="0070C0"/>
            </a:solidFill>
            <a:prstDash val="solid"/>
          </a:ln>
          <a:effectLst/>
        </p:spPr>
        <p:txBody>
          <a:bodyPr anchor="ctr"/>
          <a:lstStyle/>
          <a:p>
            <a:pPr algn="ctr" eaLnBrk="1" fontAlgn="auto" hangingPunct="1">
              <a:spcBef>
                <a:spcPts val="0"/>
              </a:spcBef>
              <a:spcAft>
                <a:spcPts val="0"/>
              </a:spcAft>
              <a:defRPr/>
            </a:pPr>
            <a:endParaRPr lang="it-IT" b="0" kern="0" dirty="0">
              <a:solidFill>
                <a:srgbClr val="0070C0"/>
              </a:solidFill>
              <a:latin typeface="Arial"/>
              <a:ea typeface="ＭＳ Ｐゴシック" pitchFamily="34" charset="-128"/>
              <a:cs typeface="+mn-cs"/>
            </a:endParaRPr>
          </a:p>
        </p:txBody>
      </p:sp>
      <p:pic>
        <p:nvPicPr>
          <p:cNvPr id="49165" name="Immagin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163" y="5867400"/>
            <a:ext cx="19113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p:cNvSpPr txBox="1">
            <a:spLocks noChangeArrowheads="1"/>
          </p:cNvSpPr>
          <p:nvPr/>
        </p:nvSpPr>
        <p:spPr bwMode="auto">
          <a:xfrm>
            <a:off x="1004888" y="77788"/>
            <a:ext cx="6696075" cy="1077912"/>
          </a:xfrm>
          <a:prstGeom prst="rect">
            <a:avLst/>
          </a:prstGeom>
          <a:solidFill>
            <a:schemeClr val="accent3">
              <a:lumMod val="75000"/>
            </a:schemeClr>
          </a:solidFill>
          <a:ln w="19050">
            <a:solidFill>
              <a:schemeClr val="tx1"/>
            </a:solidFill>
            <a:miter lim="800000"/>
            <a:headEnd/>
            <a:tailEnd/>
          </a:ln>
          <a:effectLst>
            <a:outerShdw dist="107763" dir="2700000" algn="ctr" rotWithShape="0">
              <a:srgbClr val="000066"/>
            </a:outerShdw>
          </a:effectLst>
        </p:spPr>
        <p:txBody>
          <a:bodyPr>
            <a:spAutoFit/>
          </a:bodyPr>
          <a:lstStyle/>
          <a:p>
            <a:pPr algn="ctr" eaLnBrk="1" fontAlgn="auto" hangingPunct="1">
              <a:spcBef>
                <a:spcPts val="0"/>
              </a:spcBef>
              <a:spcAft>
                <a:spcPts val="0"/>
              </a:spcAft>
              <a:defRPr/>
            </a:pPr>
            <a:r>
              <a:rPr lang="en-GB" altLang="zh-CN" sz="3200" dirty="0" err="1">
                <a:solidFill>
                  <a:prstClr val="white"/>
                </a:solidFill>
                <a:latin typeface="Calibri"/>
                <a:cs typeface="+mn-cs"/>
              </a:rPr>
              <a:t>Sostenibilita</a:t>
            </a:r>
            <a:r>
              <a:rPr lang="en-GB" altLang="zh-CN" sz="3200" dirty="0">
                <a:solidFill>
                  <a:prstClr val="white"/>
                </a:solidFill>
                <a:latin typeface="Calibri"/>
                <a:cs typeface="+mn-cs"/>
              </a:rPr>
              <a:t>: </a:t>
            </a:r>
            <a:r>
              <a:rPr lang="en-GB" altLang="zh-CN" sz="3200" dirty="0" err="1">
                <a:solidFill>
                  <a:prstClr val="white"/>
                </a:solidFill>
                <a:latin typeface="Calibri"/>
                <a:cs typeface="+mn-cs"/>
              </a:rPr>
              <a:t>dall’innovazione</a:t>
            </a:r>
            <a:r>
              <a:rPr lang="en-GB" altLang="zh-CN" sz="3200" dirty="0">
                <a:solidFill>
                  <a:prstClr val="white"/>
                </a:solidFill>
                <a:latin typeface="Calibri"/>
                <a:cs typeface="+mn-cs"/>
              </a:rPr>
              <a:t> di </a:t>
            </a:r>
            <a:r>
              <a:rPr lang="en-GB" altLang="zh-CN" sz="3200" dirty="0" err="1">
                <a:solidFill>
                  <a:prstClr val="white"/>
                </a:solidFill>
                <a:latin typeface="Calibri"/>
                <a:cs typeface="+mn-cs"/>
              </a:rPr>
              <a:t>processo</a:t>
            </a:r>
            <a:r>
              <a:rPr lang="en-GB" altLang="zh-CN" sz="3200" dirty="0">
                <a:solidFill>
                  <a:prstClr val="white"/>
                </a:solidFill>
                <a:latin typeface="Calibri"/>
                <a:cs typeface="+mn-cs"/>
              </a:rPr>
              <a:t>  </a:t>
            </a:r>
            <a:r>
              <a:rPr lang="en-GB" altLang="zh-CN" sz="3200" dirty="0" err="1">
                <a:solidFill>
                  <a:prstClr val="white"/>
                </a:solidFill>
                <a:latin typeface="Calibri"/>
                <a:cs typeface="+mn-cs"/>
              </a:rPr>
              <a:t>all’innovazione</a:t>
            </a:r>
            <a:r>
              <a:rPr lang="en-GB" altLang="zh-CN" sz="3200" dirty="0">
                <a:solidFill>
                  <a:prstClr val="white"/>
                </a:solidFill>
                <a:latin typeface="Calibri"/>
                <a:cs typeface="+mn-cs"/>
              </a:rPr>
              <a:t> di </a:t>
            </a:r>
            <a:r>
              <a:rPr lang="en-GB" altLang="zh-CN" sz="3200" dirty="0" err="1">
                <a:solidFill>
                  <a:prstClr val="white"/>
                </a:solidFill>
                <a:latin typeface="Calibri"/>
                <a:cs typeface="+mn-cs"/>
              </a:rPr>
              <a:t>prodotto</a:t>
            </a:r>
            <a:endParaRPr lang="en-GB" altLang="zh-CN" sz="3200" dirty="0">
              <a:solidFill>
                <a:prstClr val="white"/>
              </a:solidFill>
              <a:latin typeface="Calibri"/>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6" descr="sm_Annu_Glb_T_noCld_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91440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5391" name="Group 47"/>
          <p:cNvGraphicFramePr>
            <a:graphicFrameLocks noGrp="1"/>
          </p:cNvGraphicFramePr>
          <p:nvPr/>
        </p:nvGraphicFramePr>
        <p:xfrm>
          <a:off x="179388" y="1341438"/>
          <a:ext cx="8929687" cy="2620964"/>
        </p:xfrm>
        <a:graphic>
          <a:graphicData uri="http://schemas.openxmlformats.org/drawingml/2006/table">
            <a:tbl>
              <a:tblPr/>
              <a:tblGrid>
                <a:gridCol w="2089150">
                  <a:extLst>
                    <a:ext uri="{9D8B030D-6E8A-4147-A177-3AD203B41FA5}">
                      <a16:colId xmlns:a16="http://schemas.microsoft.com/office/drawing/2014/main" val="20000"/>
                    </a:ext>
                  </a:extLst>
                </a:gridCol>
                <a:gridCol w="3311525">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822929">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1" i="0" u="none" strike="noStrike" cap="none" normalizeH="0" baseline="0" smtClean="0">
                          <a:ln>
                            <a:noFill/>
                          </a:ln>
                          <a:solidFill>
                            <a:schemeClr val="tx1"/>
                          </a:solidFill>
                          <a:effectLst/>
                          <a:latin typeface="Times New Roman" pitchFamily="18" charset="0"/>
                          <a:cs typeface="Times New Roman" pitchFamily="18" charset="0"/>
                        </a:rPr>
                        <a:t>Industry</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1" i="0" u="none" strike="noStrike" cap="none" normalizeH="0" baseline="0" smtClean="0">
                          <a:ln>
                            <a:noFill/>
                          </a:ln>
                          <a:solidFill>
                            <a:schemeClr val="tx1"/>
                          </a:solidFill>
                          <a:effectLst/>
                          <a:latin typeface="Times New Roman" pitchFamily="18" charset="0"/>
                          <a:cs typeface="Times New Roman" pitchFamily="18" charset="0"/>
                        </a:rPr>
                        <a:t>Product scale (t/year)</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1" i="0" u="none" strike="noStrike" cap="none" normalizeH="0" baseline="0" smtClean="0">
                          <a:ln>
                            <a:noFill/>
                          </a:ln>
                          <a:solidFill>
                            <a:schemeClr val="tx1"/>
                          </a:solidFill>
                          <a:effectLst/>
                          <a:latin typeface="Times New Roman" pitchFamily="18" charset="0"/>
                          <a:cs typeface="Times New Roman" pitchFamily="18" charset="0"/>
                        </a:rPr>
                        <a:t>Kg waste / Kg product </a:t>
                      </a:r>
                    </a:p>
                    <a:p>
                      <a:pPr marL="0" marR="0" lvl="0" indent="0" algn="l"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1" i="0" u="none" strike="noStrike" cap="none" normalizeH="0" baseline="0" smtClean="0">
                          <a:ln>
                            <a:noFill/>
                          </a:ln>
                          <a:solidFill>
                            <a:schemeClr val="tx1"/>
                          </a:solidFill>
                          <a:effectLst/>
                          <a:latin typeface="Times New Roman" pitchFamily="18" charset="0"/>
                          <a:cs typeface="Times New Roman" pitchFamily="18" charset="0"/>
                        </a:rPr>
                        <a:t>(</a:t>
                      </a:r>
                      <a:r>
                        <a:rPr kumimoji="0" lang="it-IT" sz="2400" b="1" i="1" u="none" strike="noStrike" cap="none" normalizeH="0" baseline="0" smtClean="0">
                          <a:ln>
                            <a:noFill/>
                          </a:ln>
                          <a:solidFill>
                            <a:schemeClr val="tx1"/>
                          </a:solidFill>
                          <a:effectLst/>
                          <a:latin typeface="Times New Roman" pitchFamily="18" charset="0"/>
                          <a:cs typeface="Times New Roman" pitchFamily="18" charset="0"/>
                        </a:rPr>
                        <a:t>E</a:t>
                      </a:r>
                      <a:r>
                        <a:rPr kumimoji="0" lang="it-IT" sz="2400" b="1" i="0" u="none" strike="noStrike" cap="none" normalizeH="0" baseline="0" smtClean="0">
                          <a:ln>
                            <a:noFill/>
                          </a:ln>
                          <a:solidFill>
                            <a:schemeClr val="tx1"/>
                          </a:solidFill>
                          <a:effectLst/>
                          <a:latin typeface="Times New Roman" pitchFamily="18" charset="0"/>
                          <a:cs typeface="Times New Roman" pitchFamily="18" charset="0"/>
                        </a:rPr>
                        <a:t> factor)</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9828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Oil refining</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10</a:t>
                      </a:r>
                      <a:r>
                        <a:rPr kumimoji="0" lang="it-IT" sz="2400" b="0" i="0" u="none" strike="noStrike" cap="none" normalizeH="0" baseline="30000" smtClean="0">
                          <a:ln>
                            <a:noFill/>
                          </a:ln>
                          <a:solidFill>
                            <a:schemeClr val="tx1"/>
                          </a:solidFill>
                          <a:effectLst/>
                          <a:latin typeface="Palatino Linotype" pitchFamily="18" charset="0"/>
                          <a:cs typeface="Times New Roman" pitchFamily="18" charset="0"/>
                        </a:rPr>
                        <a:t>6</a:t>
                      </a: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-10</a:t>
                      </a:r>
                      <a:r>
                        <a:rPr kumimoji="0" lang="it-IT" sz="2400" b="0" i="0" u="none" strike="noStrike" cap="none" normalizeH="0" baseline="30000" smtClean="0">
                          <a:ln>
                            <a:noFill/>
                          </a:ln>
                          <a:solidFill>
                            <a:schemeClr val="tx1"/>
                          </a:solidFill>
                          <a:effectLst/>
                          <a:latin typeface="Palatino Linotype" pitchFamily="18" charset="0"/>
                          <a:cs typeface="Times New Roman" pitchFamily="18" charset="0"/>
                        </a:rPr>
                        <a:t>8</a:t>
                      </a:r>
                      <a:endParaRPr kumimoji="0" lang="it-IT" sz="2400" b="0" i="0" u="none" strike="noStrike" cap="none" normalizeH="0" baseline="30000" smtClean="0">
                        <a:ln>
                          <a:noFill/>
                        </a:ln>
                        <a:solidFill>
                          <a:schemeClr val="tx1"/>
                        </a:solidFill>
                        <a:effectLst/>
                        <a:latin typeface="Palatino Linotype" pitchFamily="18"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&lt;&lt;0.1</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99873">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Bulk chemicals</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10</a:t>
                      </a:r>
                      <a:r>
                        <a:rPr kumimoji="0" lang="it-IT" sz="2400" b="0" i="0" u="none" strike="noStrike" cap="none" normalizeH="0" baseline="30000" smtClean="0">
                          <a:ln>
                            <a:noFill/>
                          </a:ln>
                          <a:solidFill>
                            <a:schemeClr val="tx1"/>
                          </a:solidFill>
                          <a:effectLst/>
                          <a:latin typeface="Times New Roman" pitchFamily="18" charset="0"/>
                          <a:cs typeface="Times New Roman" pitchFamily="18" charset="0"/>
                        </a:rPr>
                        <a:t>4</a:t>
                      </a: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 - 10</a:t>
                      </a:r>
                      <a:r>
                        <a:rPr kumimoji="0" lang="it-IT" sz="2400" b="0" i="0" u="none" strike="noStrike" cap="none" normalizeH="0" baseline="30000" smtClean="0">
                          <a:ln>
                            <a:noFill/>
                          </a:ln>
                          <a:solidFill>
                            <a:schemeClr val="tx1"/>
                          </a:solidFill>
                          <a:effectLst/>
                          <a:latin typeface="Palatino Linotype" pitchFamily="18" charset="0"/>
                          <a:cs typeface="Times New Roman" pitchFamily="18" charset="0"/>
                        </a:rPr>
                        <a:t>6</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1-5</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99873">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Fine chemicals</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10- 10</a:t>
                      </a:r>
                      <a:r>
                        <a:rPr kumimoji="0" lang="it-IT" sz="2400" b="0" i="0" u="none" strike="noStrike" cap="none" normalizeH="0" baseline="30000" smtClean="0">
                          <a:ln>
                            <a:noFill/>
                          </a:ln>
                          <a:solidFill>
                            <a:schemeClr val="tx1"/>
                          </a:solidFill>
                          <a:effectLst/>
                          <a:latin typeface="Times New Roman" pitchFamily="18" charset="0"/>
                          <a:cs typeface="Times New Roman" pitchFamily="18" charset="0"/>
                        </a:rPr>
                        <a:t>4</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743200" algn="ctr"/>
                          <a:tab pos="5486400" algn="r"/>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5 - 50</a:t>
                      </a:r>
                      <a:endParaRPr kumimoji="0" lang="it-IT" sz="2400" b="0" i="0" u="none" strike="noStrike" cap="none" normalizeH="0" baseline="0" smtClean="0">
                        <a:ln>
                          <a:noFill/>
                        </a:ln>
                        <a:solidFill>
                          <a:schemeClr val="tx1"/>
                        </a:solidFill>
                        <a:effectLst/>
                        <a:latin typeface="Arial"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17433" name="Rectangle 24"/>
          <p:cNvSpPr>
            <a:spLocks noChangeArrowheads="1"/>
          </p:cNvSpPr>
          <p:nvPr/>
        </p:nvSpPr>
        <p:spPr bwMode="auto">
          <a:xfrm>
            <a:off x="0" y="403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GB" altLang="it-IT" sz="1800" b="0">
              <a:solidFill>
                <a:prstClr val="black"/>
              </a:solidFill>
              <a:cs typeface="+mn-cs"/>
            </a:endParaRPr>
          </a:p>
        </p:txBody>
      </p:sp>
      <p:pic>
        <p:nvPicPr>
          <p:cNvPr id="52250"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750"/>
            <a:ext cx="3779837"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371" name="Text Box 27"/>
          <p:cNvSpPr txBox="1">
            <a:spLocks noChangeArrowheads="1"/>
          </p:cNvSpPr>
          <p:nvPr/>
        </p:nvSpPr>
        <p:spPr bwMode="auto">
          <a:xfrm>
            <a:off x="117475" y="184150"/>
            <a:ext cx="5111750" cy="954088"/>
          </a:xfrm>
          <a:prstGeom prst="rect">
            <a:avLst/>
          </a:prstGeom>
          <a:solidFill>
            <a:schemeClr val="accent3">
              <a:lumMod val="50000"/>
            </a:schemeClr>
          </a:solidFill>
          <a:ln w="19050">
            <a:solidFill>
              <a:schemeClr val="folHlink"/>
            </a:solidFill>
            <a:miter lim="800000"/>
            <a:headEnd/>
            <a:tailEnd/>
          </a:ln>
          <a:effectLst>
            <a:outerShdw dist="107763" dir="2700000" algn="ctr" rotWithShape="0">
              <a:srgbClr val="000066"/>
            </a:outerShdw>
          </a:effectLst>
        </p:spPr>
        <p:txBody>
          <a:bodyPr>
            <a:spAutoFit/>
          </a:bodyPr>
          <a:lstStyle/>
          <a:p>
            <a:pPr eaLnBrk="1" fontAlgn="auto" hangingPunct="1">
              <a:spcBef>
                <a:spcPts val="0"/>
              </a:spcBef>
              <a:spcAft>
                <a:spcPts val="0"/>
              </a:spcAft>
              <a:defRPr/>
            </a:pPr>
            <a:r>
              <a:rPr lang="en-US" sz="2800" dirty="0">
                <a:solidFill>
                  <a:srgbClr val="FFFFFF"/>
                </a:solidFill>
                <a:latin typeface="Times New Roman" pitchFamily="18" charset="0"/>
                <a:cs typeface="+mn-cs"/>
              </a:rPr>
              <a:t>Production of waste by various branches of chemical industry</a:t>
            </a:r>
          </a:p>
        </p:txBody>
      </p:sp>
      <p:sp>
        <p:nvSpPr>
          <p:cNvPr id="17436" name="Text Box 28"/>
          <p:cNvSpPr txBox="1">
            <a:spLocks noChangeArrowheads="1"/>
          </p:cNvSpPr>
          <p:nvPr/>
        </p:nvSpPr>
        <p:spPr bwMode="auto">
          <a:xfrm>
            <a:off x="4122738" y="4437063"/>
            <a:ext cx="5021262" cy="3365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it-IT" altLang="it-IT" sz="1600" b="0">
                <a:solidFill>
                  <a:prstClr val="black"/>
                </a:solidFill>
                <a:cs typeface="+mn-cs"/>
              </a:rPr>
              <a:t>Sheldon R.A., Green Chemistry, 2007, 9, 1273-1283. </a:t>
            </a:r>
          </a:p>
        </p:txBody>
      </p:sp>
      <p:graphicFrame>
        <p:nvGraphicFramePr>
          <p:cNvPr id="825390" name="Group 46"/>
          <p:cNvGraphicFramePr>
            <a:graphicFrameLocks noGrp="1"/>
          </p:cNvGraphicFramePr>
          <p:nvPr>
            <p:ph/>
          </p:nvPr>
        </p:nvGraphicFramePr>
        <p:xfrm>
          <a:off x="179388" y="3836988"/>
          <a:ext cx="8929687" cy="457200"/>
        </p:xfrm>
        <a:graphic>
          <a:graphicData uri="http://schemas.openxmlformats.org/drawingml/2006/table">
            <a:tbl>
              <a:tblPr/>
              <a:tblGrid>
                <a:gridCol w="2089150">
                  <a:extLst>
                    <a:ext uri="{9D8B030D-6E8A-4147-A177-3AD203B41FA5}">
                      <a16:colId xmlns:a16="http://schemas.microsoft.com/office/drawing/2014/main" val="20000"/>
                    </a:ext>
                  </a:extLst>
                </a:gridCol>
                <a:gridCol w="3311525">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4318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Pharma</a:t>
                      </a:r>
                      <a:endParaRPr kumimoji="0" lang="it-IT"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1- 10</a:t>
                      </a:r>
                      <a:r>
                        <a:rPr kumimoji="0" lang="it-IT" sz="2400" b="0" i="0" u="none" strike="noStrike" cap="none" normalizeH="0" baseline="30000" smtClean="0">
                          <a:ln>
                            <a:noFill/>
                          </a:ln>
                          <a:solidFill>
                            <a:schemeClr val="tx1"/>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cs typeface="Times New Roman" pitchFamily="18" charset="0"/>
                        </a:rPr>
                        <a:t>25 - &gt; 100</a:t>
                      </a:r>
                      <a:endParaRPr kumimoji="0" lang="it-IT"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sp>
        <p:nvSpPr>
          <p:cNvPr id="17447" name="CasellaDiTesto 1"/>
          <p:cNvSpPr txBox="1">
            <a:spLocks noChangeArrowheads="1"/>
          </p:cNvSpPr>
          <p:nvPr/>
        </p:nvSpPr>
        <p:spPr bwMode="auto">
          <a:xfrm>
            <a:off x="2535238" y="6394450"/>
            <a:ext cx="4518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it-IT" altLang="it-IT" sz="1800" b="0">
                <a:solidFill>
                  <a:prstClr val="white"/>
                </a:solidFill>
                <a:cs typeface="+mn-cs"/>
              </a:rPr>
              <a:t>CHEMISTRY ENVOROMENTAL IMPACT!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title"/>
          </p:nvPr>
        </p:nvSpPr>
        <p:spPr/>
        <p:txBody>
          <a:bodyPr/>
          <a:lstStyle/>
          <a:p>
            <a:endParaRPr lang="en-GB" altLang="en-US" smtClean="0"/>
          </a:p>
        </p:txBody>
      </p:sp>
      <p:sp>
        <p:nvSpPr>
          <p:cNvPr id="54275" name="Segnaposto contenuto 2"/>
          <p:cNvSpPr>
            <a:spLocks noGrp="1"/>
          </p:cNvSpPr>
          <p:nvPr>
            <p:ph idx="1"/>
          </p:nvPr>
        </p:nvSpPr>
        <p:spPr/>
        <p:txBody>
          <a:bodyPr/>
          <a:lstStyle/>
          <a:p>
            <a:endParaRPr lang="en-GB" altLang="en-US" smtClean="0"/>
          </a:p>
        </p:txBody>
      </p:sp>
      <p:sp>
        <p:nvSpPr>
          <p:cNvPr id="54276"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53295D-9B4A-477E-A9E5-35325A11D227}" type="slidenum">
              <a:rPr lang="it-IT" altLang="en-US" sz="1400"/>
              <a:pPr>
                <a:spcBef>
                  <a:spcPct val="0"/>
                </a:spcBef>
                <a:buFontTx/>
                <a:buNone/>
              </a:pPr>
              <a:t>19</a:t>
            </a:fld>
            <a:endParaRPr lang="it-IT" altLang="en-US" sz="1400"/>
          </a:p>
        </p:txBody>
      </p:sp>
      <p:pic>
        <p:nvPicPr>
          <p:cNvPr id="54277"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052513"/>
            <a:ext cx="8870950"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solidFill>
            <a:srgbClr val="92D050"/>
          </a:solidFill>
        </p:spPr>
        <p:txBody>
          <a:bodyPr/>
          <a:lstStyle/>
          <a:p>
            <a:r>
              <a:rPr lang="it-IT" altLang="en-US" smtClean="0"/>
              <a:t>Green chemistry</a:t>
            </a:r>
            <a:endParaRPr lang="en-GB" altLang="en-US" smtClean="0"/>
          </a:p>
        </p:txBody>
      </p:sp>
      <p:sp>
        <p:nvSpPr>
          <p:cNvPr id="41987" name="Content Placeholder 2"/>
          <p:cNvSpPr>
            <a:spLocks noGrp="1"/>
          </p:cNvSpPr>
          <p:nvPr>
            <p:ph idx="1"/>
          </p:nvPr>
        </p:nvSpPr>
        <p:spPr/>
        <p:txBody>
          <a:bodyPr/>
          <a:lstStyle/>
          <a:p>
            <a:r>
              <a:rPr lang="it-IT" altLang="en-US" smtClean="0"/>
              <a:t>The chemistry sector, its impact on economy and society</a:t>
            </a:r>
          </a:p>
          <a:p>
            <a:r>
              <a:rPr lang="it-IT" altLang="en-US" smtClean="0"/>
              <a:t>Evolution of chemistry to meet environmental urgencies </a:t>
            </a:r>
            <a:endParaRPr lang="en-GB"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ttangolo 7"/>
          <p:cNvSpPr>
            <a:spLocks noChangeArrowheads="1"/>
          </p:cNvSpPr>
          <p:nvPr/>
        </p:nvSpPr>
        <p:spPr bwMode="auto">
          <a:xfrm>
            <a:off x="34925" y="1870075"/>
            <a:ext cx="849788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33337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3337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3337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3337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3337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3337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3337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3337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33375" algn="l"/>
              </a:tabLst>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it-IT" altLang="it-IT" sz="2800" b="0">
                <a:solidFill>
                  <a:srgbClr val="262673"/>
                </a:solidFill>
                <a:latin typeface="Times New Roman" panose="02020603050405020304" pitchFamily="18" charset="0"/>
                <a:cs typeface="Times New Roman" panose="02020603050405020304" pitchFamily="18" charset="0"/>
              </a:rPr>
              <a:t>Environmental quotient, EQ, </a:t>
            </a:r>
          </a:p>
          <a:p>
            <a:pPr algn="just" eaLnBrk="1" hangingPunct="1">
              <a:lnSpc>
                <a:spcPct val="150000"/>
              </a:lnSpc>
              <a:spcBef>
                <a:spcPct val="0"/>
              </a:spcBef>
              <a:buFontTx/>
              <a:buNone/>
            </a:pPr>
            <a:r>
              <a:rPr lang="it-IT" altLang="it-IT" sz="2000" b="0" baseline="30000">
                <a:solidFill>
                  <a:srgbClr val="000000"/>
                </a:solidFill>
                <a:latin typeface="Times New Roman" panose="02020603050405020304" pitchFamily="18" charset="0"/>
                <a:cs typeface="Times New Roman" panose="02020603050405020304" pitchFamily="18" charset="0"/>
              </a:rPr>
              <a:t>                                                  </a:t>
            </a:r>
            <a:r>
              <a:rPr lang="it-IT" altLang="it-IT">
                <a:solidFill>
                  <a:srgbClr val="FF0000"/>
                </a:solidFill>
                <a:latin typeface="Times New Roman" panose="02020603050405020304" pitchFamily="18" charset="0"/>
                <a:cs typeface="Times New Roman" panose="02020603050405020304" pitchFamily="18" charset="0"/>
              </a:rPr>
              <a:t>EQ = Environmental Factor × Q</a:t>
            </a:r>
            <a:endParaRPr lang="it-IT" altLang="it-IT">
              <a:solidFill>
                <a:srgbClr val="FF0000"/>
              </a:solidFill>
              <a:latin typeface="Times New Roman" panose="02020603050405020304" pitchFamily="18" charset="0"/>
              <a:ea typeface="Andale Sans UI" charset="0"/>
              <a:cs typeface="Andale Sans UI" charset="0"/>
            </a:endParaRPr>
          </a:p>
          <a:p>
            <a:pPr algn="just" eaLnBrk="1" hangingPunct="1">
              <a:lnSpc>
                <a:spcPct val="150000"/>
              </a:lnSpc>
              <a:spcBef>
                <a:spcPct val="0"/>
              </a:spcBef>
              <a:buFontTx/>
              <a:buNone/>
            </a:pPr>
            <a:r>
              <a:rPr lang="it-IT" altLang="it-IT" sz="1800" b="0">
                <a:solidFill>
                  <a:srgbClr val="000000"/>
                </a:solidFill>
                <a:latin typeface="Times New Roman" panose="02020603050405020304" pitchFamily="18" charset="0"/>
                <a:cs typeface="Times New Roman" panose="02020603050405020304" pitchFamily="18" charset="0"/>
              </a:rPr>
              <a:t> </a:t>
            </a:r>
            <a:endParaRPr lang="it-IT" altLang="it-IT" sz="1800" b="0">
              <a:solidFill>
                <a:srgbClr val="000000"/>
              </a:solidFill>
              <a:latin typeface="Times New Roman" panose="02020603050405020304" pitchFamily="18" charset="0"/>
              <a:ea typeface="Andale Sans UI" charset="0"/>
              <a:cs typeface="Andale Sans UI" charset="0"/>
            </a:endParaRPr>
          </a:p>
        </p:txBody>
      </p:sp>
      <p:sp>
        <p:nvSpPr>
          <p:cNvPr id="19459" name="Rettangolo 1"/>
          <p:cNvSpPr>
            <a:spLocks noChangeArrowheads="1"/>
          </p:cNvSpPr>
          <p:nvPr/>
        </p:nvSpPr>
        <p:spPr bwMode="auto">
          <a:xfrm>
            <a:off x="161925" y="152400"/>
            <a:ext cx="574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it-IT" altLang="it-IT" sz="2400" b="0">
                <a:solidFill>
                  <a:prstClr val="black"/>
                </a:solidFill>
                <a:cs typeface="+mn-cs"/>
              </a:rPr>
              <a:t>http://www.sheldon.nl/bi/EFactor.aspx</a:t>
            </a:r>
          </a:p>
        </p:txBody>
      </p:sp>
      <p:pic>
        <p:nvPicPr>
          <p:cNvPr id="53252" name="Picture 1" descr="http://www.sheldon.nl/bi/images/Roger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601663"/>
            <a:ext cx="873918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 descr="Skip Navigation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descr="Expand Bi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Expand Public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5" descr="Expand Le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6" descr="Expand Green Chemi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295275" y="3382963"/>
            <a:ext cx="8664575" cy="3170237"/>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en-US" sz="2000" b="0" dirty="0">
                <a:solidFill>
                  <a:prstClr val="black"/>
                </a:solidFill>
                <a:latin typeface="Calibri"/>
                <a:cs typeface="+mn-cs"/>
              </a:rPr>
              <a:t>What is important is the environmental impact of this waste, not just its amount. One kg of sodium chloride is obviously not equivalent to one kg of a chromium salt. </a:t>
            </a:r>
          </a:p>
          <a:p>
            <a:pPr eaLnBrk="1" fontAlgn="auto" hangingPunct="1">
              <a:spcBef>
                <a:spcPts val="0"/>
              </a:spcBef>
              <a:spcAft>
                <a:spcPts val="0"/>
              </a:spcAft>
              <a:defRPr/>
            </a:pPr>
            <a:r>
              <a:rPr lang="en-US" sz="2000" b="0" dirty="0">
                <a:solidFill>
                  <a:prstClr val="black"/>
                </a:solidFill>
                <a:latin typeface="Calibri"/>
                <a:cs typeface="+mn-cs"/>
              </a:rPr>
              <a:t>EQ, is obtained by multiplying the E factor with an arbitrarily assigned unfriendliness quotient, Q. For example, one could arbitrarily assign a Q value of 1 to </a:t>
            </a:r>
            <a:r>
              <a:rPr lang="en-US" sz="2000" b="0" dirty="0" err="1">
                <a:solidFill>
                  <a:prstClr val="black"/>
                </a:solidFill>
                <a:latin typeface="Calibri"/>
                <a:cs typeface="+mn-cs"/>
              </a:rPr>
              <a:t>NaCl</a:t>
            </a:r>
            <a:r>
              <a:rPr lang="en-US" sz="2000" b="0" dirty="0">
                <a:solidFill>
                  <a:prstClr val="black"/>
                </a:solidFill>
                <a:latin typeface="Calibri"/>
                <a:cs typeface="+mn-cs"/>
              </a:rPr>
              <a:t> and, say, 100-1000 to a heavy metal salt, such as chromium, depending on its toxicity, ease of recycling, etc. The magnitude of Q is obviously debatable and difficult to quantify but, importantly, ‘quantitative assessment’ of the environmental impact of chemical processes is, in principle, possible. </a:t>
            </a:r>
            <a:endParaRPr lang="it-IT" sz="2000" b="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290638"/>
            <a:ext cx="6850063"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CasellaDiTesto 3"/>
          <p:cNvSpPr txBox="1">
            <a:spLocks noChangeArrowheads="1"/>
          </p:cNvSpPr>
          <p:nvPr/>
        </p:nvSpPr>
        <p:spPr bwMode="auto">
          <a:xfrm>
            <a:off x="1403350" y="476250"/>
            <a:ext cx="453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Steps of an industrial chemical process</a:t>
            </a:r>
          </a:p>
        </p:txBody>
      </p:sp>
      <p:sp>
        <p:nvSpPr>
          <p:cNvPr id="55300" name="CasellaDiTesto 1"/>
          <p:cNvSpPr txBox="1">
            <a:spLocks noChangeArrowheads="1"/>
          </p:cNvSpPr>
          <p:nvPr/>
        </p:nvSpPr>
        <p:spPr bwMode="auto">
          <a:xfrm>
            <a:off x="755650" y="295275"/>
            <a:ext cx="7129463" cy="8302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t>The efficiency and sustainability of a process depend on all steps taken as a whole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ttangolo 2"/>
          <p:cNvSpPr>
            <a:spLocks noChangeArrowheads="1"/>
          </p:cNvSpPr>
          <p:nvPr/>
        </p:nvSpPr>
        <p:spPr bwMode="auto">
          <a:xfrm>
            <a:off x="4903788" y="276225"/>
            <a:ext cx="4090987" cy="107791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a:t>12 Principles of Green Chemistry</a:t>
            </a:r>
          </a:p>
        </p:txBody>
      </p:sp>
      <p:sp>
        <p:nvSpPr>
          <p:cNvPr id="56323" name="Rettangolo 3"/>
          <p:cNvSpPr>
            <a:spLocks noChangeArrowheads="1"/>
          </p:cNvSpPr>
          <p:nvPr/>
        </p:nvSpPr>
        <p:spPr bwMode="auto">
          <a:xfrm>
            <a:off x="5522913" y="2181225"/>
            <a:ext cx="3284537" cy="3046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2400"/>
              <a:t>Developed by Paul Anastas and John Warner:</a:t>
            </a:r>
          </a:p>
          <a:p>
            <a:pPr algn="ctr">
              <a:spcBef>
                <a:spcPct val="0"/>
              </a:spcBef>
              <a:buFontTx/>
              <a:buNone/>
            </a:pPr>
            <a:r>
              <a:rPr lang="en-US" altLang="it-IT" sz="2400"/>
              <a:t> the list outlines an early conception of what would make a greener chemical, process, or product.</a:t>
            </a:r>
            <a:endParaRPr lang="it-IT" altLang="it-IT" sz="2400"/>
          </a:p>
        </p:txBody>
      </p:sp>
      <p:sp>
        <p:nvSpPr>
          <p:cNvPr id="56324" name="Rettangolo 4"/>
          <p:cNvSpPr>
            <a:spLocks noChangeArrowheads="1"/>
          </p:cNvSpPr>
          <p:nvPr/>
        </p:nvSpPr>
        <p:spPr bwMode="auto">
          <a:xfrm>
            <a:off x="5278438" y="5651500"/>
            <a:ext cx="35290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600"/>
              <a:t>Anastas, P. T.; Warner, J. C. Green Chemistry: Theory and Practice, Oxford University Press: New York, 1998, p.30. B</a:t>
            </a:r>
            <a:endParaRPr lang="it-IT" altLang="it-IT" sz="1600"/>
          </a:p>
        </p:txBody>
      </p:sp>
      <p:pic>
        <p:nvPicPr>
          <p:cNvPr id="56325" name="Picture 2" descr="Green Chemistry Pocket Guid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10236"/>
          <a:stretch>
            <a:fillRect/>
          </a:stretch>
        </p:blipFill>
        <p:spPr bwMode="auto">
          <a:xfrm>
            <a:off x="9525" y="-7938"/>
            <a:ext cx="4948238"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6" name="Connettore 2 2"/>
          <p:cNvCxnSpPr>
            <a:cxnSpLocks noChangeShapeType="1"/>
          </p:cNvCxnSpPr>
          <p:nvPr/>
        </p:nvCxnSpPr>
        <p:spPr bwMode="auto">
          <a:xfrm>
            <a:off x="250825" y="4076700"/>
            <a:ext cx="504825" cy="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ttangolo 2"/>
          <p:cNvSpPr>
            <a:spLocks noChangeArrowheads="1"/>
          </p:cNvSpPr>
          <p:nvPr/>
        </p:nvSpPr>
        <p:spPr bwMode="auto">
          <a:xfrm>
            <a:off x="323850" y="6165850"/>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it-IT" sz="1600" b="0" i="1" smtClean="0">
                <a:solidFill>
                  <a:srgbClr val="000000"/>
                </a:solidFill>
                <a:cs typeface="+mn-cs"/>
              </a:rPr>
              <a:t>Anastas, P. T.; Warner, J. C. Green Chemistry: Theory and Practice, Oxford University Press: New York, 1998, p.30. B</a:t>
            </a:r>
            <a:endParaRPr lang="it-IT" altLang="it-IT" sz="1600" b="0" i="1" smtClean="0">
              <a:solidFill>
                <a:srgbClr val="000000"/>
              </a:solidFill>
              <a:cs typeface="+mn-cs"/>
            </a:endParaRPr>
          </a:p>
        </p:txBody>
      </p:sp>
      <p:sp>
        <p:nvSpPr>
          <p:cNvPr id="4" name="Rectangle 1"/>
          <p:cNvSpPr>
            <a:spLocks noChangeArrowheads="1"/>
          </p:cNvSpPr>
          <p:nvPr/>
        </p:nvSpPr>
        <p:spPr bwMode="auto">
          <a:xfrm>
            <a:off x="144463" y="573088"/>
            <a:ext cx="8999537"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buFont typeface="+mj-lt"/>
              <a:buAutoNum type="arabicPeriod"/>
              <a:defRPr/>
            </a:pPr>
            <a:r>
              <a:rPr lang="it-IT" altLang="it-IT" sz="2400" i="1" dirty="0" err="1">
                <a:solidFill>
                  <a:srgbClr val="000000"/>
                </a:solidFill>
                <a:cs typeface="+mn-cs"/>
                <a:hlinkClick r:id="rId2"/>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It</a:t>
            </a:r>
            <a:r>
              <a:rPr lang="it-IT" altLang="it-IT" sz="2400" b="0" i="1" dirty="0">
                <a:solidFill>
                  <a:srgbClr val="000000"/>
                </a:solidFill>
                <a:cs typeface="+mn-cs"/>
              </a:rPr>
              <a:t> </a:t>
            </a:r>
            <a:r>
              <a:rPr lang="it-IT" altLang="it-IT" sz="2400" b="0" i="1" dirty="0" err="1">
                <a:solidFill>
                  <a:srgbClr val="000000"/>
                </a:solidFill>
                <a:cs typeface="+mn-cs"/>
              </a:rPr>
              <a:t>is</a:t>
            </a:r>
            <a:r>
              <a:rPr lang="it-IT" altLang="it-IT" sz="2400" b="0" i="1" dirty="0">
                <a:solidFill>
                  <a:srgbClr val="000000"/>
                </a:solidFill>
                <a:cs typeface="+mn-cs"/>
              </a:rPr>
              <a:t> </a:t>
            </a:r>
            <a:r>
              <a:rPr lang="it-IT" altLang="it-IT" sz="2400" b="0" i="1" dirty="0" err="1">
                <a:solidFill>
                  <a:srgbClr val="000000"/>
                </a:solidFill>
                <a:cs typeface="+mn-cs"/>
              </a:rPr>
              <a:t>better</a:t>
            </a:r>
            <a:r>
              <a:rPr lang="it-IT" altLang="it-IT" sz="2400" b="0" i="1" dirty="0">
                <a:solidFill>
                  <a:srgbClr val="000000"/>
                </a:solidFill>
                <a:cs typeface="+mn-cs"/>
              </a:rPr>
              <a:t> to </a:t>
            </a:r>
            <a:r>
              <a:rPr lang="it-IT" altLang="it-IT" sz="2400" b="0" i="1" dirty="0" err="1">
                <a:solidFill>
                  <a:srgbClr val="000000"/>
                </a:solidFill>
                <a:cs typeface="+mn-cs"/>
              </a:rPr>
              <a:t>prevent</a:t>
            </a:r>
            <a:r>
              <a:rPr lang="it-IT" altLang="it-IT" sz="2400" b="0" i="1" dirty="0">
                <a:solidFill>
                  <a:srgbClr val="000000"/>
                </a:solidFill>
                <a:cs typeface="+mn-cs"/>
              </a:rPr>
              <a:t> </a:t>
            </a:r>
            <a:r>
              <a:rPr lang="it-IT" altLang="it-IT" sz="2400" b="0" i="1" dirty="0" err="1">
                <a:solidFill>
                  <a:srgbClr val="000000"/>
                </a:solidFill>
                <a:cs typeface="+mn-cs"/>
              </a:rPr>
              <a:t>waste</a:t>
            </a:r>
            <a:r>
              <a:rPr lang="it-IT" altLang="it-IT" sz="2400" b="0" i="1" dirty="0">
                <a:solidFill>
                  <a:srgbClr val="000000"/>
                </a:solidFill>
                <a:cs typeface="+mn-cs"/>
              </a:rPr>
              <a:t> </a:t>
            </a:r>
            <a:r>
              <a:rPr lang="it-IT" altLang="it-IT" sz="2400" b="0" i="1" dirty="0" err="1">
                <a:solidFill>
                  <a:srgbClr val="000000"/>
                </a:solidFill>
                <a:cs typeface="+mn-cs"/>
              </a:rPr>
              <a:t>than</a:t>
            </a:r>
            <a:r>
              <a:rPr lang="it-IT" altLang="it-IT" sz="2400" b="0" i="1" dirty="0">
                <a:solidFill>
                  <a:srgbClr val="000000"/>
                </a:solidFill>
                <a:cs typeface="+mn-cs"/>
              </a:rPr>
              <a:t> to </a:t>
            </a:r>
            <a:r>
              <a:rPr lang="it-IT" altLang="it-IT" sz="2400" b="0" i="1" dirty="0" err="1">
                <a:solidFill>
                  <a:srgbClr val="000000"/>
                </a:solidFill>
                <a:cs typeface="+mn-cs"/>
              </a:rPr>
              <a:t>treat</a:t>
            </a:r>
            <a:r>
              <a:rPr lang="it-IT" altLang="it-IT" sz="2400" b="0" i="1" dirty="0">
                <a:solidFill>
                  <a:srgbClr val="000000"/>
                </a:solidFill>
                <a:cs typeface="+mn-cs"/>
              </a:rPr>
              <a:t> or </a:t>
            </a:r>
            <a:r>
              <a:rPr lang="it-IT" altLang="it-IT" sz="2400" b="0" i="1" dirty="0" err="1">
                <a:solidFill>
                  <a:srgbClr val="000000"/>
                </a:solidFill>
                <a:cs typeface="+mn-cs"/>
              </a:rPr>
              <a:t>clean</a:t>
            </a:r>
            <a:r>
              <a:rPr lang="it-IT" altLang="it-IT" sz="2400" b="0" i="1" dirty="0">
                <a:solidFill>
                  <a:srgbClr val="000000"/>
                </a:solidFill>
                <a:cs typeface="+mn-cs"/>
              </a:rPr>
              <a:t> up </a:t>
            </a:r>
            <a:r>
              <a:rPr lang="it-IT" altLang="it-IT" sz="2400" b="0" i="1" dirty="0" err="1">
                <a:solidFill>
                  <a:srgbClr val="000000"/>
                </a:solidFill>
                <a:cs typeface="+mn-cs"/>
              </a:rPr>
              <a:t>waste</a:t>
            </a:r>
            <a:r>
              <a:rPr lang="it-IT" altLang="it-IT" sz="2400" b="0" i="1" dirty="0">
                <a:solidFill>
                  <a:srgbClr val="000000"/>
                </a:solidFill>
                <a:cs typeface="+mn-cs"/>
              </a:rPr>
              <a:t> </a:t>
            </a:r>
            <a:r>
              <a:rPr lang="it-IT" altLang="it-IT" sz="2400" b="0" i="1" dirty="0" err="1">
                <a:solidFill>
                  <a:srgbClr val="000000"/>
                </a:solidFill>
                <a:cs typeface="+mn-cs"/>
              </a:rPr>
              <a:t>after</a:t>
            </a:r>
            <a:r>
              <a:rPr lang="it-IT" altLang="it-IT" sz="2400" b="0" i="1" dirty="0">
                <a:solidFill>
                  <a:srgbClr val="000000"/>
                </a:solidFill>
                <a:cs typeface="+mn-cs"/>
              </a:rPr>
              <a:t> </a:t>
            </a:r>
            <a:r>
              <a:rPr lang="it-IT" altLang="it-IT" sz="2400" b="0" i="1" dirty="0" err="1">
                <a:solidFill>
                  <a:srgbClr val="000000"/>
                </a:solidFill>
                <a:cs typeface="+mn-cs"/>
              </a:rPr>
              <a:t>it</a:t>
            </a:r>
            <a:r>
              <a:rPr lang="it-IT" altLang="it-IT" sz="2400" b="0" i="1" dirty="0">
                <a:solidFill>
                  <a:srgbClr val="000000"/>
                </a:solidFill>
                <a:cs typeface="+mn-cs"/>
              </a:rPr>
              <a:t> </a:t>
            </a:r>
            <a:r>
              <a:rPr lang="it-IT" altLang="it-IT" sz="2400" b="0" i="1" dirty="0" err="1">
                <a:solidFill>
                  <a:srgbClr val="000000"/>
                </a:solidFill>
                <a:cs typeface="+mn-cs"/>
              </a:rPr>
              <a:t>has</a:t>
            </a:r>
            <a:r>
              <a:rPr lang="it-IT" altLang="it-IT" sz="2400" b="0" i="1" dirty="0">
                <a:solidFill>
                  <a:srgbClr val="000000"/>
                </a:solidFill>
                <a:cs typeface="+mn-cs"/>
              </a:rPr>
              <a:t> </a:t>
            </a:r>
            <a:r>
              <a:rPr lang="it-IT" altLang="it-IT" sz="2400" b="0" i="1" dirty="0" err="1">
                <a:solidFill>
                  <a:srgbClr val="000000"/>
                </a:solidFill>
                <a:cs typeface="+mn-cs"/>
              </a:rPr>
              <a:t>been</a:t>
            </a:r>
            <a:r>
              <a:rPr lang="it-IT" altLang="it-IT" sz="2400" b="0" i="1" dirty="0">
                <a:solidFill>
                  <a:srgbClr val="000000"/>
                </a:solidFill>
                <a:cs typeface="+mn-cs"/>
              </a:rPr>
              <a:t> </a:t>
            </a:r>
            <a:r>
              <a:rPr lang="it-IT" altLang="it-IT" sz="2400" b="0" i="1" dirty="0" err="1">
                <a:solidFill>
                  <a:srgbClr val="000000"/>
                </a:solidFill>
                <a:cs typeface="+mn-cs"/>
              </a:rPr>
              <a:t>created</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3"/>
              </a:rPr>
              <a:t>Atom</a:t>
            </a:r>
            <a:r>
              <a:rPr lang="it-IT" altLang="it-IT" sz="2400" i="1" dirty="0">
                <a:solidFill>
                  <a:srgbClr val="000000"/>
                </a:solidFill>
                <a:cs typeface="+mn-cs"/>
                <a:hlinkClick r:id="rId3"/>
              </a:rPr>
              <a:t> Economy</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a:t>
            </a:r>
            <a:r>
              <a:rPr lang="it-IT" altLang="it-IT" sz="2400" b="0" i="1" dirty="0" err="1">
                <a:solidFill>
                  <a:srgbClr val="000000"/>
                </a:solidFill>
                <a:cs typeface="+mn-cs"/>
              </a:rPr>
              <a:t>maximize</a:t>
            </a:r>
            <a:r>
              <a:rPr lang="it-IT" altLang="it-IT" sz="2400" b="0" i="1" dirty="0">
                <a:solidFill>
                  <a:srgbClr val="000000"/>
                </a:solidFill>
                <a:cs typeface="+mn-cs"/>
              </a:rPr>
              <a:t> the </a:t>
            </a:r>
            <a:r>
              <a:rPr lang="it-IT" altLang="it-IT" sz="2400" b="0" i="1" dirty="0" err="1">
                <a:solidFill>
                  <a:srgbClr val="000000"/>
                </a:solidFill>
                <a:cs typeface="+mn-cs"/>
              </a:rPr>
              <a:t>incorporation</a:t>
            </a:r>
            <a:r>
              <a:rPr lang="it-IT" altLang="it-IT" sz="2400" b="0" i="1" dirty="0">
                <a:solidFill>
                  <a:srgbClr val="000000"/>
                </a:solidFill>
                <a:cs typeface="+mn-cs"/>
              </a:rPr>
              <a:t> of </a:t>
            </a:r>
            <a:r>
              <a:rPr lang="it-IT" altLang="it-IT" sz="2400" b="0" i="1" dirty="0" err="1">
                <a:solidFill>
                  <a:srgbClr val="000000"/>
                </a:solidFill>
                <a:cs typeface="+mn-cs"/>
              </a:rPr>
              <a:t>all</a:t>
            </a:r>
            <a:r>
              <a:rPr lang="it-IT" altLang="it-IT" sz="2400" b="0" i="1" dirty="0">
                <a:solidFill>
                  <a:srgbClr val="000000"/>
                </a:solidFill>
                <a:cs typeface="+mn-cs"/>
              </a:rPr>
              <a:t> </a:t>
            </a:r>
            <a:r>
              <a:rPr lang="it-IT" altLang="it-IT" sz="2400" b="0" i="1" dirty="0" err="1">
                <a:solidFill>
                  <a:srgbClr val="000000"/>
                </a:solidFill>
                <a:cs typeface="+mn-cs"/>
              </a:rPr>
              <a:t>materials</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in the </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into</a:t>
            </a:r>
            <a:r>
              <a:rPr lang="it-IT" altLang="it-IT" sz="2400" b="0" i="1" dirty="0">
                <a:solidFill>
                  <a:srgbClr val="000000"/>
                </a:solidFill>
                <a:cs typeface="+mn-cs"/>
              </a:rPr>
              <a:t> the </a:t>
            </a:r>
            <a:r>
              <a:rPr lang="it-IT" altLang="it-IT" sz="2400" b="0" i="1" dirty="0" err="1">
                <a:solidFill>
                  <a:srgbClr val="000000"/>
                </a:solidFill>
                <a:cs typeface="+mn-cs"/>
              </a:rPr>
              <a:t>final</a:t>
            </a:r>
            <a:r>
              <a:rPr lang="it-IT" altLang="it-IT" sz="2400" b="0" i="1" dirty="0">
                <a:solidFill>
                  <a:srgbClr val="000000"/>
                </a:solidFill>
                <a:cs typeface="+mn-cs"/>
              </a:rPr>
              <a:t> </a:t>
            </a:r>
            <a:r>
              <a:rPr lang="it-IT" altLang="it-IT" sz="2400" b="0" i="1" dirty="0" err="1">
                <a:solidFill>
                  <a:srgbClr val="000000"/>
                </a:solidFill>
                <a:cs typeface="+mn-cs"/>
              </a:rPr>
              <a:t>product</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4"/>
              </a:rPr>
              <a:t>Less</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Hazardous</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Chemical</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Syntheses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Wherever</a:t>
            </a:r>
            <a:r>
              <a:rPr lang="it-IT" altLang="it-IT" sz="2400" b="0" i="1" dirty="0">
                <a:solidFill>
                  <a:srgbClr val="000000"/>
                </a:solidFill>
                <a:cs typeface="+mn-cs"/>
              </a:rPr>
              <a:t> </a:t>
            </a:r>
            <a:r>
              <a:rPr lang="it-IT" altLang="it-IT" sz="2400" b="0" i="1" dirty="0" err="1">
                <a:solidFill>
                  <a:srgbClr val="000000"/>
                </a:solidFill>
                <a:cs typeface="+mn-cs"/>
              </a:rPr>
              <a:t>practicable</a:t>
            </a:r>
            <a:r>
              <a:rPr lang="it-IT" altLang="it-IT" sz="2400" b="0" i="1" dirty="0">
                <a:solidFill>
                  <a:srgbClr val="000000"/>
                </a:solidFill>
                <a:cs typeface="+mn-cs"/>
              </a:rPr>
              <a:t>, </a:t>
            </a: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use and generate </a:t>
            </a:r>
            <a:r>
              <a:rPr lang="it-IT" altLang="it-IT" sz="2400" b="0" i="1" dirty="0" err="1">
                <a:solidFill>
                  <a:srgbClr val="000000"/>
                </a:solidFill>
                <a:cs typeface="+mn-cs"/>
              </a:rPr>
              <a:t>substances</a:t>
            </a:r>
            <a:r>
              <a:rPr lang="it-IT" altLang="it-IT" sz="2400" b="0" i="1" dirty="0">
                <a:solidFill>
                  <a:srgbClr val="000000"/>
                </a:solidFill>
                <a:cs typeface="+mn-cs"/>
              </a:rPr>
              <a:t> </a:t>
            </a:r>
            <a:r>
              <a:rPr lang="it-IT" altLang="it-IT" sz="2400" b="0" i="1" dirty="0" err="1">
                <a:solidFill>
                  <a:srgbClr val="000000"/>
                </a:solidFill>
                <a:cs typeface="+mn-cs"/>
              </a:rPr>
              <a:t>that</a:t>
            </a:r>
            <a:r>
              <a:rPr lang="it-IT" altLang="it-IT" sz="2400" b="0" i="1" dirty="0">
                <a:solidFill>
                  <a:srgbClr val="000000"/>
                </a:solidFill>
                <a:cs typeface="+mn-cs"/>
              </a:rPr>
              <a:t> </a:t>
            </a:r>
            <a:r>
              <a:rPr lang="it-IT" altLang="it-IT" sz="2400" b="0" i="1" dirty="0" err="1">
                <a:solidFill>
                  <a:srgbClr val="000000"/>
                </a:solidFill>
                <a:cs typeface="+mn-cs"/>
              </a:rPr>
              <a:t>possess</a:t>
            </a:r>
            <a:r>
              <a:rPr lang="it-IT" altLang="it-IT" sz="2400" b="0" i="1" dirty="0">
                <a:solidFill>
                  <a:srgbClr val="000000"/>
                </a:solidFill>
                <a:cs typeface="+mn-cs"/>
              </a:rPr>
              <a:t> </a:t>
            </a:r>
            <a:r>
              <a:rPr lang="it-IT" altLang="it-IT" sz="2400" b="0" i="1" dirty="0" err="1">
                <a:solidFill>
                  <a:srgbClr val="000000"/>
                </a:solidFill>
                <a:cs typeface="+mn-cs"/>
              </a:rPr>
              <a:t>little</a:t>
            </a:r>
            <a:r>
              <a:rPr lang="it-IT" altLang="it-IT" sz="2400" b="0" i="1" dirty="0">
                <a:solidFill>
                  <a:srgbClr val="000000"/>
                </a:solidFill>
                <a:cs typeface="+mn-cs"/>
              </a:rPr>
              <a:t> or no </a:t>
            </a:r>
            <a:r>
              <a:rPr lang="it-IT" altLang="it-IT" sz="2400" b="0" i="1" dirty="0" err="1">
                <a:solidFill>
                  <a:srgbClr val="000000"/>
                </a:solidFill>
                <a:cs typeface="+mn-cs"/>
              </a:rPr>
              <a:t>toxicity</a:t>
            </a:r>
            <a:r>
              <a:rPr lang="it-IT" altLang="it-IT" sz="2400" b="0" i="1" dirty="0">
                <a:solidFill>
                  <a:srgbClr val="000000"/>
                </a:solidFill>
                <a:cs typeface="+mn-cs"/>
              </a:rPr>
              <a:t> to human </a:t>
            </a:r>
            <a:r>
              <a:rPr lang="it-IT" altLang="it-IT" sz="2400" b="0" i="1" dirty="0" err="1">
                <a:solidFill>
                  <a:srgbClr val="000000"/>
                </a:solidFill>
                <a:cs typeface="+mn-cs"/>
              </a:rPr>
              <a:t>health</a:t>
            </a:r>
            <a:r>
              <a:rPr lang="it-IT" altLang="it-IT" sz="2400" b="0" i="1" dirty="0">
                <a:solidFill>
                  <a:srgbClr val="000000"/>
                </a:solidFill>
                <a:cs typeface="+mn-cs"/>
              </a:rPr>
              <a:t> and the </a:t>
            </a:r>
            <a:r>
              <a:rPr lang="it-IT" altLang="it-IT" sz="2400" b="0" i="1" dirty="0" err="1">
                <a:solidFill>
                  <a:srgbClr val="000000"/>
                </a:solidFill>
                <a:cs typeface="+mn-cs"/>
              </a:rPr>
              <a:t>environment</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5"/>
              </a:rPr>
              <a:t>Designing</a:t>
            </a:r>
            <a:r>
              <a:rPr lang="it-IT" altLang="it-IT" sz="2400" i="1" dirty="0">
                <a:solidFill>
                  <a:srgbClr val="000000"/>
                </a:solidFill>
                <a:cs typeface="+mn-cs"/>
                <a:hlinkClick r:id="rId5"/>
              </a:rPr>
              <a:t> </a:t>
            </a:r>
            <a:r>
              <a:rPr lang="it-IT" altLang="it-IT" sz="2400" i="1" dirty="0" err="1">
                <a:solidFill>
                  <a:srgbClr val="000000"/>
                </a:solidFill>
                <a:cs typeface="+mn-cs"/>
                <a:hlinkClick r:id="rId5"/>
              </a:rPr>
              <a:t>Safer</a:t>
            </a:r>
            <a:r>
              <a:rPr lang="it-IT" altLang="it-IT" sz="2400" i="1" dirty="0">
                <a:solidFill>
                  <a:srgbClr val="000000"/>
                </a:solidFill>
                <a:cs typeface="+mn-cs"/>
                <a:hlinkClick r:id="rId5"/>
              </a:rPr>
              <a:t> </a:t>
            </a:r>
            <a:r>
              <a:rPr lang="it-IT" altLang="it-IT" sz="2400" i="1" dirty="0" err="1">
                <a:solidFill>
                  <a:srgbClr val="000000"/>
                </a:solidFill>
                <a:cs typeface="+mn-cs"/>
                <a:hlinkClick r:id="rId5"/>
              </a:rPr>
              <a:t>Chemicals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products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a:t>
            </a:r>
            <a:r>
              <a:rPr lang="it-IT" altLang="it-IT" sz="2400" b="0" i="1" dirty="0" err="1">
                <a:solidFill>
                  <a:srgbClr val="000000"/>
                </a:solidFill>
                <a:cs typeface="+mn-cs"/>
              </a:rPr>
              <a:t>affect</a:t>
            </a:r>
            <a:r>
              <a:rPr lang="it-IT" altLang="it-IT" sz="2400" b="0" i="1" dirty="0">
                <a:solidFill>
                  <a:srgbClr val="000000"/>
                </a:solidFill>
                <a:cs typeface="+mn-cs"/>
              </a:rPr>
              <a:t> </a:t>
            </a:r>
            <a:r>
              <a:rPr lang="it-IT" altLang="it-IT" sz="2400" b="0" i="1" dirty="0" err="1">
                <a:solidFill>
                  <a:srgbClr val="000000"/>
                </a:solidFill>
                <a:cs typeface="+mn-cs"/>
              </a:rPr>
              <a:t>their</a:t>
            </a:r>
            <a:r>
              <a:rPr lang="it-IT" altLang="it-IT" sz="2400" b="0" i="1" dirty="0">
                <a:solidFill>
                  <a:srgbClr val="000000"/>
                </a:solidFill>
                <a:cs typeface="+mn-cs"/>
              </a:rPr>
              <a:t> </a:t>
            </a:r>
            <a:r>
              <a:rPr lang="it-IT" altLang="it-IT" sz="2400" b="0" i="1" dirty="0" err="1">
                <a:solidFill>
                  <a:srgbClr val="000000"/>
                </a:solidFill>
                <a:cs typeface="+mn-cs"/>
              </a:rPr>
              <a:t>desired</a:t>
            </a:r>
            <a:r>
              <a:rPr lang="it-IT" altLang="it-IT" sz="2400" b="0" i="1" dirty="0">
                <a:solidFill>
                  <a:srgbClr val="000000"/>
                </a:solidFill>
                <a:cs typeface="+mn-cs"/>
              </a:rPr>
              <a:t> </a:t>
            </a:r>
            <a:r>
              <a:rPr lang="it-IT" altLang="it-IT" sz="2400" b="0" i="1" dirty="0" err="1">
                <a:solidFill>
                  <a:srgbClr val="000000"/>
                </a:solidFill>
                <a:cs typeface="+mn-cs"/>
              </a:rPr>
              <a:t>function</a:t>
            </a:r>
            <a:r>
              <a:rPr lang="it-IT" altLang="it-IT" sz="2400" b="0" i="1" dirty="0">
                <a:solidFill>
                  <a:srgbClr val="000000"/>
                </a:solidFill>
                <a:cs typeface="+mn-cs"/>
              </a:rPr>
              <a:t> </a:t>
            </a:r>
            <a:r>
              <a:rPr lang="it-IT" altLang="it-IT" sz="2400" b="0" i="1" dirty="0" err="1">
                <a:solidFill>
                  <a:srgbClr val="000000"/>
                </a:solidFill>
                <a:cs typeface="+mn-cs"/>
              </a:rPr>
              <a:t>while</a:t>
            </a:r>
            <a:r>
              <a:rPr lang="it-IT" altLang="it-IT" sz="2400" b="0" i="1" dirty="0">
                <a:solidFill>
                  <a:srgbClr val="000000"/>
                </a:solidFill>
                <a:cs typeface="+mn-cs"/>
              </a:rPr>
              <a:t> </a:t>
            </a:r>
            <a:r>
              <a:rPr lang="it-IT" altLang="it-IT" sz="2400" b="0" i="1" dirty="0" err="1">
                <a:solidFill>
                  <a:srgbClr val="000000"/>
                </a:solidFill>
                <a:cs typeface="+mn-cs"/>
              </a:rPr>
              <a:t>minimizing</a:t>
            </a:r>
            <a:r>
              <a:rPr lang="it-IT" altLang="it-IT" sz="2400" b="0" i="1" dirty="0">
                <a:solidFill>
                  <a:srgbClr val="000000"/>
                </a:solidFill>
                <a:cs typeface="+mn-cs"/>
              </a:rPr>
              <a:t> </a:t>
            </a:r>
            <a:r>
              <a:rPr lang="it-IT" altLang="it-IT" sz="2400" b="0" i="1" dirty="0" err="1">
                <a:solidFill>
                  <a:srgbClr val="000000"/>
                </a:solidFill>
                <a:cs typeface="+mn-cs"/>
              </a:rPr>
              <a:t>their</a:t>
            </a:r>
            <a:r>
              <a:rPr lang="it-IT" altLang="it-IT" sz="2400" b="0" i="1" dirty="0">
                <a:solidFill>
                  <a:srgbClr val="000000"/>
                </a:solidFill>
                <a:cs typeface="+mn-cs"/>
              </a:rPr>
              <a:t> </a:t>
            </a:r>
            <a:r>
              <a:rPr lang="it-IT" altLang="it-IT" sz="2400" b="0" i="1" dirty="0" err="1">
                <a:solidFill>
                  <a:srgbClr val="000000"/>
                </a:solidFill>
                <a:cs typeface="+mn-cs"/>
              </a:rPr>
              <a:t>toxicity</a:t>
            </a:r>
            <a:r>
              <a:rPr lang="it-IT" altLang="it-IT" sz="2400" b="0" i="1" dirty="0">
                <a:solidFill>
                  <a:srgbClr val="000000"/>
                </a:solidFill>
                <a:cs typeface="+mn-cs"/>
              </a:rPr>
              <a:t>. </a:t>
            </a:r>
          </a:p>
          <a:p>
            <a:pPr>
              <a:defRPr/>
            </a:pPr>
            <a:endParaRPr lang="it-IT" altLang="it-IT" sz="2400" b="0" i="1" dirty="0">
              <a:solidFill>
                <a:srgbClr val="000000"/>
              </a:solidFill>
              <a:cs typeface="+mn-cs"/>
            </a:endParaRPr>
          </a:p>
        </p:txBody>
      </p:sp>
      <p:sp>
        <p:nvSpPr>
          <p:cNvPr id="21508" name="Freccia a destra rientrata 5"/>
          <p:cNvSpPr>
            <a:spLocks noChangeArrowheads="1"/>
          </p:cNvSpPr>
          <p:nvPr/>
        </p:nvSpPr>
        <p:spPr bwMode="auto">
          <a:xfrm rot="9634678">
            <a:off x="2994025" y="1614488"/>
            <a:ext cx="971550" cy="576262"/>
          </a:xfrm>
          <a:prstGeom prst="notchedRightArrow">
            <a:avLst>
              <a:gd name="adj1" fmla="val 50000"/>
              <a:gd name="adj2" fmla="val 49978"/>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it-IT" altLang="it-IT" sz="2400" b="0" i="1" smtClean="0">
              <a:solidFill>
                <a:srgbClr val="000000"/>
              </a:solidFill>
              <a:latin typeface="Times New Roman" panose="02020603050405020304" pitchFamily="18" charset="0"/>
              <a:cs typeface="+mn-cs"/>
            </a:endParaRPr>
          </a:p>
        </p:txBody>
      </p:sp>
      <p:sp>
        <p:nvSpPr>
          <p:cNvPr id="21509" name="Freccia a destra rientrata 5"/>
          <p:cNvSpPr>
            <a:spLocks noChangeArrowheads="1"/>
          </p:cNvSpPr>
          <p:nvPr/>
        </p:nvSpPr>
        <p:spPr bwMode="auto">
          <a:xfrm rot="9634678">
            <a:off x="6151563" y="3052763"/>
            <a:ext cx="971550" cy="576262"/>
          </a:xfrm>
          <a:prstGeom prst="notchedRightArrow">
            <a:avLst>
              <a:gd name="adj1" fmla="val 50000"/>
              <a:gd name="adj2" fmla="val 49978"/>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it-IT" altLang="it-IT" sz="2400" b="0" i="1" smtClean="0">
              <a:solidFill>
                <a:srgbClr val="000000"/>
              </a:solidFill>
              <a:latin typeface="Times New Roman" panose="02020603050405020304" pitchFamily="18" charset="0"/>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ttangolo 2"/>
          <p:cNvSpPr>
            <a:spLocks noChangeArrowheads="1"/>
          </p:cNvSpPr>
          <p:nvPr/>
        </p:nvSpPr>
        <p:spPr bwMode="auto">
          <a:xfrm>
            <a:off x="323850" y="6165850"/>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it-IT" sz="1600" b="0" i="1" smtClean="0">
                <a:solidFill>
                  <a:srgbClr val="000000"/>
                </a:solidFill>
                <a:cs typeface="+mn-cs"/>
              </a:rPr>
              <a:t>Anastas, P. T.; Warner, J. C. Green Chemistry: Theory and Practice, Oxford University Press: New York, 1998, p.30. By permission of Oxford University Press.</a:t>
            </a:r>
            <a:endParaRPr lang="it-IT" altLang="it-IT" sz="1600" b="0" i="1" smtClean="0">
              <a:solidFill>
                <a:srgbClr val="000000"/>
              </a:solidFill>
              <a:cs typeface="+mn-cs"/>
            </a:endParaRPr>
          </a:p>
        </p:txBody>
      </p:sp>
      <p:sp>
        <p:nvSpPr>
          <p:cNvPr id="4" name="Rectangle 1"/>
          <p:cNvSpPr>
            <a:spLocks noChangeArrowheads="1"/>
          </p:cNvSpPr>
          <p:nvPr/>
        </p:nvSpPr>
        <p:spPr bwMode="auto">
          <a:xfrm>
            <a:off x="468313" y="-4851400"/>
            <a:ext cx="8675687" cy="2372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buFont typeface="+mj-lt"/>
              <a:buAutoNum type="arabicPeriod"/>
              <a:defRPr/>
            </a:pPr>
            <a:r>
              <a:rPr lang="it-IT" altLang="it-IT" sz="2400" i="1" dirty="0" err="1">
                <a:solidFill>
                  <a:srgbClr val="000000"/>
                </a:solidFill>
                <a:cs typeface="+mn-cs"/>
                <a:hlinkClick r:id="rId2"/>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It</a:t>
            </a:r>
            <a:r>
              <a:rPr lang="it-IT" altLang="it-IT" sz="2400" b="0" i="1" dirty="0">
                <a:solidFill>
                  <a:srgbClr val="000000"/>
                </a:solidFill>
                <a:cs typeface="+mn-cs"/>
              </a:rPr>
              <a:t> </a:t>
            </a:r>
            <a:r>
              <a:rPr lang="it-IT" altLang="it-IT" sz="2400" b="0" i="1" dirty="0" err="1">
                <a:solidFill>
                  <a:srgbClr val="000000"/>
                </a:solidFill>
                <a:cs typeface="+mn-cs"/>
              </a:rPr>
              <a:t>is</a:t>
            </a:r>
            <a:r>
              <a:rPr lang="it-IT" altLang="it-IT" sz="2400" b="0" i="1" dirty="0">
                <a:solidFill>
                  <a:srgbClr val="000000"/>
                </a:solidFill>
                <a:cs typeface="+mn-cs"/>
              </a:rPr>
              <a:t> </a:t>
            </a:r>
            <a:r>
              <a:rPr lang="it-IT" altLang="it-IT" sz="2400" b="0" i="1" dirty="0" err="1">
                <a:solidFill>
                  <a:srgbClr val="000000"/>
                </a:solidFill>
                <a:cs typeface="+mn-cs"/>
              </a:rPr>
              <a:t>better</a:t>
            </a:r>
            <a:r>
              <a:rPr lang="it-IT" altLang="it-IT" sz="2400" b="0" i="1" dirty="0">
                <a:solidFill>
                  <a:srgbClr val="000000"/>
                </a:solidFill>
                <a:cs typeface="+mn-cs"/>
              </a:rPr>
              <a:t> to </a:t>
            </a:r>
            <a:r>
              <a:rPr lang="it-IT" altLang="it-IT" sz="2400" b="0" i="1" dirty="0" err="1">
                <a:solidFill>
                  <a:srgbClr val="000000"/>
                </a:solidFill>
                <a:cs typeface="+mn-cs"/>
              </a:rPr>
              <a:t>prevent</a:t>
            </a:r>
            <a:r>
              <a:rPr lang="it-IT" altLang="it-IT" sz="2400" b="0" i="1" dirty="0">
                <a:solidFill>
                  <a:srgbClr val="000000"/>
                </a:solidFill>
                <a:cs typeface="+mn-cs"/>
              </a:rPr>
              <a:t> </a:t>
            </a:r>
            <a:r>
              <a:rPr lang="it-IT" altLang="it-IT" sz="2400" b="0" i="1" dirty="0" err="1">
                <a:solidFill>
                  <a:srgbClr val="000000"/>
                </a:solidFill>
                <a:cs typeface="+mn-cs"/>
              </a:rPr>
              <a:t>waste</a:t>
            </a:r>
            <a:r>
              <a:rPr lang="it-IT" altLang="it-IT" sz="2400" b="0" i="1" dirty="0">
                <a:solidFill>
                  <a:srgbClr val="000000"/>
                </a:solidFill>
                <a:cs typeface="+mn-cs"/>
              </a:rPr>
              <a:t> </a:t>
            </a:r>
            <a:r>
              <a:rPr lang="it-IT" altLang="it-IT" sz="2400" b="0" i="1" dirty="0" err="1">
                <a:solidFill>
                  <a:srgbClr val="000000"/>
                </a:solidFill>
                <a:cs typeface="+mn-cs"/>
              </a:rPr>
              <a:t>than</a:t>
            </a:r>
            <a:r>
              <a:rPr lang="it-IT" altLang="it-IT" sz="2400" b="0" i="1" dirty="0">
                <a:solidFill>
                  <a:srgbClr val="000000"/>
                </a:solidFill>
                <a:cs typeface="+mn-cs"/>
              </a:rPr>
              <a:t> to </a:t>
            </a:r>
            <a:r>
              <a:rPr lang="it-IT" altLang="it-IT" sz="2400" b="0" i="1" dirty="0" err="1">
                <a:solidFill>
                  <a:srgbClr val="000000"/>
                </a:solidFill>
                <a:cs typeface="+mn-cs"/>
              </a:rPr>
              <a:t>treat</a:t>
            </a:r>
            <a:r>
              <a:rPr lang="it-IT" altLang="it-IT" sz="2400" b="0" i="1" dirty="0">
                <a:solidFill>
                  <a:srgbClr val="000000"/>
                </a:solidFill>
                <a:cs typeface="+mn-cs"/>
              </a:rPr>
              <a:t> or </a:t>
            </a:r>
            <a:r>
              <a:rPr lang="it-IT" altLang="it-IT" sz="2400" b="0" i="1" dirty="0" err="1">
                <a:solidFill>
                  <a:srgbClr val="000000"/>
                </a:solidFill>
                <a:cs typeface="+mn-cs"/>
              </a:rPr>
              <a:t>clean</a:t>
            </a:r>
            <a:r>
              <a:rPr lang="it-IT" altLang="it-IT" sz="2400" b="0" i="1" dirty="0">
                <a:solidFill>
                  <a:srgbClr val="000000"/>
                </a:solidFill>
                <a:cs typeface="+mn-cs"/>
              </a:rPr>
              <a:t> up </a:t>
            </a:r>
            <a:r>
              <a:rPr lang="it-IT" altLang="it-IT" sz="2400" b="0" i="1" dirty="0" err="1">
                <a:solidFill>
                  <a:srgbClr val="000000"/>
                </a:solidFill>
                <a:cs typeface="+mn-cs"/>
              </a:rPr>
              <a:t>waste</a:t>
            </a:r>
            <a:r>
              <a:rPr lang="it-IT" altLang="it-IT" sz="2400" b="0" i="1" dirty="0">
                <a:solidFill>
                  <a:srgbClr val="000000"/>
                </a:solidFill>
                <a:cs typeface="+mn-cs"/>
              </a:rPr>
              <a:t> </a:t>
            </a:r>
            <a:r>
              <a:rPr lang="it-IT" altLang="it-IT" sz="2400" b="0" i="1" dirty="0" err="1">
                <a:solidFill>
                  <a:srgbClr val="000000"/>
                </a:solidFill>
                <a:cs typeface="+mn-cs"/>
              </a:rPr>
              <a:t>after</a:t>
            </a:r>
            <a:r>
              <a:rPr lang="it-IT" altLang="it-IT" sz="2400" b="0" i="1" dirty="0">
                <a:solidFill>
                  <a:srgbClr val="000000"/>
                </a:solidFill>
                <a:cs typeface="+mn-cs"/>
              </a:rPr>
              <a:t> </a:t>
            </a:r>
            <a:r>
              <a:rPr lang="it-IT" altLang="it-IT" sz="2400" b="0" i="1" dirty="0" err="1">
                <a:solidFill>
                  <a:srgbClr val="000000"/>
                </a:solidFill>
                <a:cs typeface="+mn-cs"/>
              </a:rPr>
              <a:t>it</a:t>
            </a:r>
            <a:r>
              <a:rPr lang="it-IT" altLang="it-IT" sz="2400" b="0" i="1" dirty="0">
                <a:solidFill>
                  <a:srgbClr val="000000"/>
                </a:solidFill>
                <a:cs typeface="+mn-cs"/>
              </a:rPr>
              <a:t> </a:t>
            </a:r>
            <a:r>
              <a:rPr lang="it-IT" altLang="it-IT" sz="2400" b="0" i="1" dirty="0" err="1">
                <a:solidFill>
                  <a:srgbClr val="000000"/>
                </a:solidFill>
                <a:cs typeface="+mn-cs"/>
              </a:rPr>
              <a:t>has</a:t>
            </a:r>
            <a:r>
              <a:rPr lang="it-IT" altLang="it-IT" sz="2400" b="0" i="1" dirty="0">
                <a:solidFill>
                  <a:srgbClr val="000000"/>
                </a:solidFill>
                <a:cs typeface="+mn-cs"/>
              </a:rPr>
              <a:t> </a:t>
            </a:r>
            <a:r>
              <a:rPr lang="it-IT" altLang="it-IT" sz="2400" b="0" i="1" dirty="0" err="1">
                <a:solidFill>
                  <a:srgbClr val="000000"/>
                </a:solidFill>
                <a:cs typeface="+mn-cs"/>
              </a:rPr>
              <a:t>been</a:t>
            </a:r>
            <a:r>
              <a:rPr lang="it-IT" altLang="it-IT" sz="2400" b="0" i="1" dirty="0">
                <a:solidFill>
                  <a:srgbClr val="000000"/>
                </a:solidFill>
                <a:cs typeface="+mn-cs"/>
              </a:rPr>
              <a:t> </a:t>
            </a:r>
            <a:r>
              <a:rPr lang="it-IT" altLang="it-IT" sz="2400" b="0" i="1" dirty="0" err="1">
                <a:solidFill>
                  <a:srgbClr val="000000"/>
                </a:solidFill>
                <a:cs typeface="+mn-cs"/>
              </a:rPr>
              <a:t>created</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3"/>
              </a:rPr>
              <a:t>Atom</a:t>
            </a:r>
            <a:r>
              <a:rPr lang="it-IT" altLang="it-IT" sz="2400" i="1" dirty="0">
                <a:solidFill>
                  <a:srgbClr val="000000"/>
                </a:solidFill>
                <a:cs typeface="+mn-cs"/>
                <a:hlinkClick r:id="rId3"/>
              </a:rPr>
              <a:t> Economy</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a:t>
            </a:r>
            <a:r>
              <a:rPr lang="it-IT" altLang="it-IT" sz="2400" b="0" i="1" dirty="0" err="1">
                <a:solidFill>
                  <a:srgbClr val="000000"/>
                </a:solidFill>
                <a:cs typeface="+mn-cs"/>
              </a:rPr>
              <a:t>maximize</a:t>
            </a:r>
            <a:r>
              <a:rPr lang="it-IT" altLang="it-IT" sz="2400" b="0" i="1" dirty="0">
                <a:solidFill>
                  <a:srgbClr val="000000"/>
                </a:solidFill>
                <a:cs typeface="+mn-cs"/>
              </a:rPr>
              <a:t> the </a:t>
            </a:r>
            <a:r>
              <a:rPr lang="it-IT" altLang="it-IT" sz="2400" b="0" i="1" dirty="0" err="1">
                <a:solidFill>
                  <a:srgbClr val="000000"/>
                </a:solidFill>
                <a:cs typeface="+mn-cs"/>
              </a:rPr>
              <a:t>incorporation</a:t>
            </a:r>
            <a:r>
              <a:rPr lang="it-IT" altLang="it-IT" sz="2400" b="0" i="1" dirty="0">
                <a:solidFill>
                  <a:srgbClr val="000000"/>
                </a:solidFill>
                <a:cs typeface="+mn-cs"/>
              </a:rPr>
              <a:t> of </a:t>
            </a:r>
            <a:r>
              <a:rPr lang="it-IT" altLang="it-IT" sz="2400" b="0" i="1" dirty="0" err="1">
                <a:solidFill>
                  <a:srgbClr val="000000"/>
                </a:solidFill>
                <a:cs typeface="+mn-cs"/>
              </a:rPr>
              <a:t>all</a:t>
            </a:r>
            <a:r>
              <a:rPr lang="it-IT" altLang="it-IT" sz="2400" b="0" i="1" dirty="0">
                <a:solidFill>
                  <a:srgbClr val="000000"/>
                </a:solidFill>
                <a:cs typeface="+mn-cs"/>
              </a:rPr>
              <a:t> </a:t>
            </a:r>
            <a:r>
              <a:rPr lang="it-IT" altLang="it-IT" sz="2400" b="0" i="1" dirty="0" err="1">
                <a:solidFill>
                  <a:srgbClr val="000000"/>
                </a:solidFill>
                <a:cs typeface="+mn-cs"/>
              </a:rPr>
              <a:t>materials</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in the </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into</a:t>
            </a:r>
            <a:r>
              <a:rPr lang="it-IT" altLang="it-IT" sz="2400" b="0" i="1" dirty="0">
                <a:solidFill>
                  <a:srgbClr val="000000"/>
                </a:solidFill>
                <a:cs typeface="+mn-cs"/>
              </a:rPr>
              <a:t> the </a:t>
            </a:r>
            <a:r>
              <a:rPr lang="it-IT" altLang="it-IT" sz="2400" b="0" i="1" dirty="0" err="1">
                <a:solidFill>
                  <a:srgbClr val="000000"/>
                </a:solidFill>
                <a:cs typeface="+mn-cs"/>
              </a:rPr>
              <a:t>final</a:t>
            </a:r>
            <a:r>
              <a:rPr lang="it-IT" altLang="it-IT" sz="2400" b="0" i="1" dirty="0">
                <a:solidFill>
                  <a:srgbClr val="000000"/>
                </a:solidFill>
                <a:cs typeface="+mn-cs"/>
              </a:rPr>
              <a:t> </a:t>
            </a:r>
            <a:r>
              <a:rPr lang="it-IT" altLang="it-IT" sz="2400" b="0" i="1" dirty="0" err="1">
                <a:solidFill>
                  <a:srgbClr val="000000"/>
                </a:solidFill>
                <a:cs typeface="+mn-cs"/>
              </a:rPr>
              <a:t>product</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4"/>
              </a:rPr>
              <a:t>Less</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Hazardous</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Chemical</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Syntheses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Wherever</a:t>
            </a:r>
            <a:r>
              <a:rPr lang="it-IT" altLang="it-IT" sz="2400" b="0" i="1" dirty="0">
                <a:solidFill>
                  <a:srgbClr val="000000"/>
                </a:solidFill>
                <a:cs typeface="+mn-cs"/>
              </a:rPr>
              <a:t> </a:t>
            </a:r>
            <a:r>
              <a:rPr lang="it-IT" altLang="it-IT" sz="2400" b="0" i="1" dirty="0" err="1">
                <a:solidFill>
                  <a:srgbClr val="000000"/>
                </a:solidFill>
                <a:cs typeface="+mn-cs"/>
              </a:rPr>
              <a:t>practicable</a:t>
            </a:r>
            <a:r>
              <a:rPr lang="it-IT" altLang="it-IT" sz="2400" b="0" i="1" dirty="0">
                <a:solidFill>
                  <a:srgbClr val="000000"/>
                </a:solidFill>
                <a:cs typeface="+mn-cs"/>
              </a:rPr>
              <a:t>, </a:t>
            </a: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use and generate </a:t>
            </a:r>
            <a:r>
              <a:rPr lang="it-IT" altLang="it-IT" sz="2400" b="0" i="1" dirty="0" err="1">
                <a:solidFill>
                  <a:srgbClr val="000000"/>
                </a:solidFill>
                <a:cs typeface="+mn-cs"/>
              </a:rPr>
              <a:t>substances</a:t>
            </a:r>
            <a:r>
              <a:rPr lang="it-IT" altLang="it-IT" sz="2400" b="0" i="1" dirty="0">
                <a:solidFill>
                  <a:srgbClr val="000000"/>
                </a:solidFill>
                <a:cs typeface="+mn-cs"/>
              </a:rPr>
              <a:t> </a:t>
            </a:r>
            <a:r>
              <a:rPr lang="it-IT" altLang="it-IT" sz="2400" b="0" i="1" dirty="0" err="1">
                <a:solidFill>
                  <a:srgbClr val="000000"/>
                </a:solidFill>
                <a:cs typeface="+mn-cs"/>
              </a:rPr>
              <a:t>that</a:t>
            </a:r>
            <a:r>
              <a:rPr lang="it-IT" altLang="it-IT" sz="2400" b="0" i="1" dirty="0">
                <a:solidFill>
                  <a:srgbClr val="000000"/>
                </a:solidFill>
                <a:cs typeface="+mn-cs"/>
              </a:rPr>
              <a:t> </a:t>
            </a:r>
            <a:r>
              <a:rPr lang="it-IT" altLang="it-IT" sz="2400" b="0" i="1" dirty="0" err="1">
                <a:solidFill>
                  <a:srgbClr val="000000"/>
                </a:solidFill>
                <a:cs typeface="+mn-cs"/>
              </a:rPr>
              <a:t>possess</a:t>
            </a:r>
            <a:r>
              <a:rPr lang="it-IT" altLang="it-IT" sz="2400" b="0" i="1" dirty="0">
                <a:solidFill>
                  <a:srgbClr val="000000"/>
                </a:solidFill>
                <a:cs typeface="+mn-cs"/>
              </a:rPr>
              <a:t> </a:t>
            </a:r>
            <a:r>
              <a:rPr lang="it-IT" altLang="it-IT" sz="2400" b="0" i="1" dirty="0" err="1">
                <a:solidFill>
                  <a:srgbClr val="000000"/>
                </a:solidFill>
                <a:cs typeface="+mn-cs"/>
              </a:rPr>
              <a:t>little</a:t>
            </a:r>
            <a:r>
              <a:rPr lang="it-IT" altLang="it-IT" sz="2400" b="0" i="1" dirty="0">
                <a:solidFill>
                  <a:srgbClr val="000000"/>
                </a:solidFill>
                <a:cs typeface="+mn-cs"/>
              </a:rPr>
              <a:t> or no </a:t>
            </a:r>
            <a:r>
              <a:rPr lang="it-IT" altLang="it-IT" sz="2400" b="0" i="1" dirty="0" err="1">
                <a:solidFill>
                  <a:srgbClr val="000000"/>
                </a:solidFill>
                <a:cs typeface="+mn-cs"/>
              </a:rPr>
              <a:t>toxicity</a:t>
            </a:r>
            <a:r>
              <a:rPr lang="it-IT" altLang="it-IT" sz="2400" b="0" i="1" dirty="0">
                <a:solidFill>
                  <a:srgbClr val="000000"/>
                </a:solidFill>
                <a:cs typeface="+mn-cs"/>
              </a:rPr>
              <a:t> to human </a:t>
            </a:r>
            <a:r>
              <a:rPr lang="it-IT" altLang="it-IT" sz="2400" b="0" i="1" dirty="0" err="1">
                <a:solidFill>
                  <a:srgbClr val="000000"/>
                </a:solidFill>
                <a:cs typeface="+mn-cs"/>
              </a:rPr>
              <a:t>health</a:t>
            </a:r>
            <a:r>
              <a:rPr lang="it-IT" altLang="it-IT" sz="2400" b="0" i="1" dirty="0">
                <a:solidFill>
                  <a:srgbClr val="000000"/>
                </a:solidFill>
                <a:cs typeface="+mn-cs"/>
              </a:rPr>
              <a:t> and the </a:t>
            </a:r>
            <a:r>
              <a:rPr lang="it-IT" altLang="it-IT" sz="2400" b="0" i="1" dirty="0" err="1">
                <a:solidFill>
                  <a:srgbClr val="000000"/>
                </a:solidFill>
                <a:cs typeface="+mn-cs"/>
              </a:rPr>
              <a:t>environment</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5"/>
              </a:rPr>
              <a:t>Designing</a:t>
            </a:r>
            <a:r>
              <a:rPr lang="it-IT" altLang="it-IT" sz="2400" i="1" dirty="0">
                <a:solidFill>
                  <a:srgbClr val="000000"/>
                </a:solidFill>
                <a:cs typeface="+mn-cs"/>
                <a:hlinkClick r:id="rId5"/>
              </a:rPr>
              <a:t> </a:t>
            </a:r>
            <a:r>
              <a:rPr lang="it-IT" altLang="it-IT" sz="2400" i="1" dirty="0" err="1">
                <a:solidFill>
                  <a:srgbClr val="000000"/>
                </a:solidFill>
                <a:cs typeface="+mn-cs"/>
                <a:hlinkClick r:id="rId5"/>
              </a:rPr>
              <a:t>Safer</a:t>
            </a:r>
            <a:r>
              <a:rPr lang="it-IT" altLang="it-IT" sz="2400" i="1" dirty="0">
                <a:solidFill>
                  <a:srgbClr val="000000"/>
                </a:solidFill>
                <a:cs typeface="+mn-cs"/>
                <a:hlinkClick r:id="rId5"/>
              </a:rPr>
              <a:t> </a:t>
            </a:r>
            <a:r>
              <a:rPr lang="it-IT" altLang="it-IT" sz="2400" i="1" dirty="0" err="1">
                <a:solidFill>
                  <a:srgbClr val="000000"/>
                </a:solidFill>
                <a:cs typeface="+mn-cs"/>
                <a:hlinkClick r:id="rId5"/>
              </a:rPr>
              <a:t>Chemicals</a:t>
            </a:r>
            <a:r>
              <a:rPr lang="it-IT" altLang="it-IT" sz="2400" b="0" i="1" dirty="0">
                <a:solidFill>
                  <a:srgbClr val="000000"/>
                </a:solidFill>
                <a:cs typeface="+mn-cs"/>
              </a:rPr>
              <a:t/>
            </a:r>
            <a:br>
              <a:rPr lang="it-IT" altLang="it-IT" sz="2400" b="0" i="1" dirty="0">
                <a:solidFill>
                  <a:srgbClr val="000000"/>
                </a:solidFill>
                <a:cs typeface="+mn-cs"/>
              </a:rPr>
            </a:b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err="1">
                <a:solidFill>
                  <a:srgbClr val="000000"/>
                </a:solidFill>
                <a:cs typeface="+mn-cs"/>
                <a:hlinkClick r:id="rId6"/>
              </a:rPr>
              <a:t>Safer</a:t>
            </a:r>
            <a:r>
              <a:rPr lang="it-IT" altLang="it-IT" sz="2400" i="1" dirty="0">
                <a:solidFill>
                  <a:srgbClr val="000000"/>
                </a:solidFill>
                <a:cs typeface="+mn-cs"/>
                <a:hlinkClick r:id="rId6"/>
              </a:rPr>
              <a:t> </a:t>
            </a:r>
            <a:r>
              <a:rPr lang="it-IT" altLang="it-IT" sz="2400" i="1" dirty="0" err="1">
                <a:solidFill>
                  <a:srgbClr val="000000"/>
                </a:solidFill>
                <a:cs typeface="+mn-cs"/>
                <a:hlinkClick r:id="rId6"/>
              </a:rPr>
              <a:t>Solvents</a:t>
            </a:r>
            <a:r>
              <a:rPr lang="it-IT" altLang="it-IT" sz="2400" i="1" dirty="0">
                <a:solidFill>
                  <a:srgbClr val="000000"/>
                </a:solidFill>
                <a:cs typeface="+mn-cs"/>
                <a:hlinkClick r:id="rId6"/>
              </a:rPr>
              <a:t> and </a:t>
            </a:r>
            <a:r>
              <a:rPr lang="it-IT" altLang="it-IT" sz="2400" i="1" dirty="0" err="1">
                <a:solidFill>
                  <a:srgbClr val="000000"/>
                </a:solidFill>
                <a:cs typeface="+mn-cs"/>
                <a:hlinkClick r:id="rId6"/>
              </a:rPr>
              <a:t>Auxiliaries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The use of </a:t>
            </a:r>
            <a:r>
              <a:rPr lang="it-IT" altLang="it-IT" sz="2400" b="0" i="1" dirty="0" err="1">
                <a:solidFill>
                  <a:srgbClr val="000000"/>
                </a:solidFill>
                <a:cs typeface="+mn-cs"/>
              </a:rPr>
              <a:t>auxiliary</a:t>
            </a:r>
            <a:r>
              <a:rPr lang="it-IT" altLang="it-IT" sz="2400" b="0" i="1" dirty="0">
                <a:solidFill>
                  <a:srgbClr val="000000"/>
                </a:solidFill>
                <a:cs typeface="+mn-cs"/>
              </a:rPr>
              <a:t> </a:t>
            </a:r>
            <a:r>
              <a:rPr lang="it-IT" altLang="it-IT" sz="2400" b="0" i="1" dirty="0" err="1">
                <a:solidFill>
                  <a:srgbClr val="000000"/>
                </a:solidFill>
                <a:cs typeface="+mn-cs"/>
              </a:rPr>
              <a:t>substances</a:t>
            </a:r>
            <a:r>
              <a:rPr lang="it-IT" altLang="it-IT" sz="2400" b="0" i="1" dirty="0">
                <a:solidFill>
                  <a:srgbClr val="000000"/>
                </a:solidFill>
                <a:cs typeface="+mn-cs"/>
              </a:rPr>
              <a:t> (e.g., </a:t>
            </a:r>
            <a:r>
              <a:rPr lang="it-IT" altLang="it-IT" sz="2400" b="0" i="1" dirty="0" err="1">
                <a:solidFill>
                  <a:srgbClr val="000000"/>
                </a:solidFill>
                <a:cs typeface="+mn-cs"/>
              </a:rPr>
              <a:t>solvents</a:t>
            </a:r>
            <a:r>
              <a:rPr lang="it-IT" altLang="it-IT" sz="2400" b="0" i="1" dirty="0">
                <a:solidFill>
                  <a:srgbClr val="000000"/>
                </a:solidFill>
                <a:cs typeface="+mn-cs"/>
              </a:rPr>
              <a:t>, </a:t>
            </a:r>
            <a:r>
              <a:rPr lang="it-IT" altLang="it-IT" sz="2400" b="0" i="1" dirty="0" err="1">
                <a:solidFill>
                  <a:srgbClr val="000000"/>
                </a:solidFill>
                <a:cs typeface="+mn-cs"/>
              </a:rPr>
              <a:t>separation</a:t>
            </a:r>
            <a:r>
              <a:rPr lang="it-IT" altLang="it-IT" sz="2400" b="0" i="1" dirty="0">
                <a:solidFill>
                  <a:srgbClr val="000000"/>
                </a:solidFill>
                <a:cs typeface="+mn-cs"/>
              </a:rPr>
              <a:t> agents, etc.) </a:t>
            </a:r>
            <a:r>
              <a:rPr lang="it-IT" altLang="it-IT" sz="2400" b="0" i="1" dirty="0" err="1">
                <a:solidFill>
                  <a:srgbClr val="000000"/>
                </a:solidFill>
                <a:cs typeface="+mn-cs"/>
              </a:rPr>
              <a:t>should</a:t>
            </a:r>
            <a:r>
              <a:rPr lang="it-IT" altLang="it-IT" sz="2400" b="0" i="1" dirty="0">
                <a:solidFill>
                  <a:srgbClr val="000000"/>
                </a:solidFill>
                <a:cs typeface="+mn-cs"/>
              </a:rPr>
              <a:t> be made </a:t>
            </a:r>
            <a:r>
              <a:rPr lang="it-IT" altLang="it-IT" sz="2400" b="0" i="1" dirty="0" err="1">
                <a:solidFill>
                  <a:srgbClr val="000000"/>
                </a:solidFill>
                <a:cs typeface="+mn-cs"/>
              </a:rPr>
              <a:t>unnecessary</a:t>
            </a:r>
            <a:r>
              <a:rPr lang="it-IT" altLang="it-IT" sz="2400" b="0" i="1" dirty="0">
                <a:solidFill>
                  <a:srgbClr val="000000"/>
                </a:solidFill>
                <a:cs typeface="+mn-cs"/>
              </a:rPr>
              <a:t> </a:t>
            </a:r>
            <a:r>
              <a:rPr lang="it-IT" altLang="it-IT" sz="2400" b="0" i="1" dirty="0" err="1">
                <a:solidFill>
                  <a:srgbClr val="000000"/>
                </a:solidFill>
                <a:cs typeface="+mn-cs"/>
              </a:rPr>
              <a:t>wherever</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and </a:t>
            </a:r>
            <a:r>
              <a:rPr lang="it-IT" altLang="it-IT" sz="2400" b="0" i="1" dirty="0" err="1">
                <a:solidFill>
                  <a:srgbClr val="000000"/>
                </a:solidFill>
                <a:cs typeface="+mn-cs"/>
              </a:rPr>
              <a:t>innocuous</a:t>
            </a:r>
            <a:r>
              <a:rPr lang="it-IT" altLang="it-IT" sz="2400" b="0" i="1" dirty="0">
                <a:solidFill>
                  <a:srgbClr val="000000"/>
                </a:solidFill>
                <a:cs typeface="+mn-cs"/>
              </a:rPr>
              <a:t> </a:t>
            </a:r>
            <a:r>
              <a:rPr lang="it-IT" altLang="it-IT" sz="2400" b="0" i="1" dirty="0" err="1">
                <a:solidFill>
                  <a:srgbClr val="000000"/>
                </a:solidFill>
                <a:cs typeface="+mn-cs"/>
              </a:rPr>
              <a:t>when</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a:t>
            </a:r>
          </a:p>
          <a:p>
            <a:pPr marL="457200" indent="-457200">
              <a:buFont typeface="+mj-lt"/>
              <a:buAutoNum type="arabicPeriod"/>
              <a:defRPr/>
            </a:pPr>
            <a:r>
              <a:rPr lang="it-IT" altLang="it-IT" sz="2400" i="1" dirty="0">
                <a:solidFill>
                  <a:srgbClr val="000000"/>
                </a:solidFill>
                <a:cs typeface="+mn-cs"/>
                <a:hlinkClick r:id="rId7"/>
              </a:rPr>
              <a:t>Design for Energy </a:t>
            </a:r>
            <a:r>
              <a:rPr lang="it-IT" altLang="it-IT" sz="2400" i="1" dirty="0" err="1">
                <a:solidFill>
                  <a:srgbClr val="000000"/>
                </a:solidFill>
                <a:cs typeface="+mn-cs"/>
                <a:hlinkClick r:id="rId7"/>
              </a:rPr>
              <a:t>Efficiency</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Energy </a:t>
            </a:r>
            <a:r>
              <a:rPr lang="it-IT" altLang="it-IT" sz="2400" b="0" i="1" dirty="0" err="1">
                <a:solidFill>
                  <a:srgbClr val="000000"/>
                </a:solidFill>
                <a:cs typeface="+mn-cs"/>
              </a:rPr>
              <a:t>requirements</a:t>
            </a:r>
            <a:r>
              <a:rPr lang="it-IT" altLang="it-IT" sz="2400" b="0" i="1" dirty="0">
                <a:solidFill>
                  <a:srgbClr val="000000"/>
                </a:solidFill>
                <a:cs typeface="+mn-cs"/>
              </a:rPr>
              <a:t> of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processes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recognized</a:t>
            </a:r>
            <a:r>
              <a:rPr lang="it-IT" altLang="it-IT" sz="2400" b="0" i="1" dirty="0">
                <a:solidFill>
                  <a:srgbClr val="000000"/>
                </a:solidFill>
                <a:cs typeface="+mn-cs"/>
              </a:rPr>
              <a:t> for </a:t>
            </a:r>
            <a:r>
              <a:rPr lang="it-IT" altLang="it-IT" sz="2400" b="0" i="1" dirty="0" err="1">
                <a:solidFill>
                  <a:srgbClr val="000000"/>
                </a:solidFill>
                <a:cs typeface="+mn-cs"/>
              </a:rPr>
              <a:t>their</a:t>
            </a:r>
            <a:r>
              <a:rPr lang="it-IT" altLang="it-IT" sz="2400" b="0" i="1" dirty="0">
                <a:solidFill>
                  <a:srgbClr val="000000"/>
                </a:solidFill>
                <a:cs typeface="+mn-cs"/>
              </a:rPr>
              <a:t> </a:t>
            </a:r>
            <a:r>
              <a:rPr lang="it-IT" altLang="it-IT" sz="2400" b="0" i="1" dirty="0" err="1">
                <a:solidFill>
                  <a:srgbClr val="000000"/>
                </a:solidFill>
                <a:cs typeface="+mn-cs"/>
              </a:rPr>
              <a:t>environmental</a:t>
            </a:r>
            <a:r>
              <a:rPr lang="it-IT" altLang="it-IT" sz="2400" b="0" i="1" dirty="0">
                <a:solidFill>
                  <a:srgbClr val="000000"/>
                </a:solidFill>
                <a:cs typeface="+mn-cs"/>
              </a:rPr>
              <a:t> and </a:t>
            </a:r>
            <a:r>
              <a:rPr lang="it-IT" altLang="it-IT" sz="2400" b="0" i="1" dirty="0" err="1">
                <a:solidFill>
                  <a:srgbClr val="000000"/>
                </a:solidFill>
                <a:cs typeface="+mn-cs"/>
              </a:rPr>
              <a:t>economic</a:t>
            </a:r>
            <a:r>
              <a:rPr lang="it-IT" altLang="it-IT" sz="2400" b="0" i="1" dirty="0">
                <a:solidFill>
                  <a:srgbClr val="000000"/>
                </a:solidFill>
                <a:cs typeface="+mn-cs"/>
              </a:rPr>
              <a:t> </a:t>
            </a:r>
            <a:r>
              <a:rPr lang="it-IT" altLang="it-IT" sz="2400" b="0" i="1" dirty="0" err="1">
                <a:solidFill>
                  <a:srgbClr val="000000"/>
                </a:solidFill>
                <a:cs typeface="+mn-cs"/>
              </a:rPr>
              <a:t>impacts</a:t>
            </a:r>
            <a:r>
              <a:rPr lang="it-IT" altLang="it-IT" sz="2400" b="0" i="1" dirty="0">
                <a:solidFill>
                  <a:srgbClr val="000000"/>
                </a:solidFill>
                <a:cs typeface="+mn-cs"/>
              </a:rPr>
              <a:t> and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minimized</a:t>
            </a:r>
            <a:r>
              <a:rPr lang="it-IT" altLang="it-IT" sz="2400" b="0" i="1" dirty="0">
                <a:solidFill>
                  <a:srgbClr val="000000"/>
                </a:solidFill>
                <a:cs typeface="+mn-cs"/>
              </a:rPr>
              <a:t>. </a:t>
            </a:r>
            <a:r>
              <a:rPr lang="it-IT" altLang="it-IT" sz="2400" b="0" i="1" dirty="0" err="1">
                <a:solidFill>
                  <a:srgbClr val="000000"/>
                </a:solidFill>
                <a:cs typeface="+mn-cs"/>
              </a:rPr>
              <a:t>If</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t>
            </a: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conducted</a:t>
            </a:r>
            <a:r>
              <a:rPr lang="it-IT" altLang="it-IT" sz="2400" b="0" i="1" dirty="0">
                <a:solidFill>
                  <a:srgbClr val="000000"/>
                </a:solidFill>
                <a:cs typeface="+mn-cs"/>
              </a:rPr>
              <a:t> </a:t>
            </a:r>
            <a:r>
              <a:rPr lang="it-IT" altLang="it-IT" sz="2400" b="0" i="1" dirty="0" err="1">
                <a:solidFill>
                  <a:srgbClr val="000000"/>
                </a:solidFill>
                <a:cs typeface="+mn-cs"/>
              </a:rPr>
              <a:t>at</a:t>
            </a:r>
            <a:r>
              <a:rPr lang="it-IT" altLang="it-IT" sz="2400" b="0" i="1" dirty="0">
                <a:solidFill>
                  <a:srgbClr val="000000"/>
                </a:solidFill>
                <a:cs typeface="+mn-cs"/>
              </a:rPr>
              <a:t> ambient temperature and pressure. </a:t>
            </a:r>
          </a:p>
          <a:p>
            <a:pPr marL="457200" indent="-457200">
              <a:buFont typeface="+mj-lt"/>
              <a:buAutoNum type="arabicPeriod"/>
              <a:defRPr/>
            </a:pPr>
            <a:r>
              <a:rPr lang="it-IT" altLang="it-IT" sz="2400" i="1" dirty="0">
                <a:solidFill>
                  <a:srgbClr val="000000"/>
                </a:solidFill>
                <a:cs typeface="+mn-cs"/>
                <a:hlinkClick r:id="rId8"/>
              </a:rPr>
              <a:t>Use of </a:t>
            </a:r>
            <a:r>
              <a:rPr lang="it-IT" altLang="it-IT" sz="2400" i="1" dirty="0" err="1">
                <a:solidFill>
                  <a:srgbClr val="000000"/>
                </a:solidFill>
                <a:cs typeface="+mn-cs"/>
                <a:hlinkClick r:id="rId8"/>
              </a:rPr>
              <a:t>Renewable</a:t>
            </a:r>
            <a:r>
              <a:rPr lang="it-IT" altLang="it-IT" sz="2400" i="1" dirty="0">
                <a:solidFill>
                  <a:srgbClr val="000000"/>
                </a:solidFill>
                <a:cs typeface="+mn-cs"/>
                <a:hlinkClick r:id="rId8"/>
              </a:rPr>
              <a:t> </a:t>
            </a:r>
            <a:r>
              <a:rPr lang="it-IT" altLang="it-IT" sz="2400" i="1" dirty="0" err="1">
                <a:solidFill>
                  <a:srgbClr val="000000"/>
                </a:solidFill>
                <a:cs typeface="+mn-cs"/>
                <a:hlinkClick r:id="rId8"/>
              </a:rPr>
              <a:t>Feedstocks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A </a:t>
            </a:r>
            <a:r>
              <a:rPr lang="it-IT" altLang="it-IT" sz="2400" b="0" i="1" dirty="0" err="1">
                <a:solidFill>
                  <a:srgbClr val="000000"/>
                </a:solidFill>
                <a:cs typeface="+mn-cs"/>
              </a:rPr>
              <a:t>raw</a:t>
            </a:r>
            <a:r>
              <a:rPr lang="it-IT" altLang="it-IT" sz="2400" b="0" i="1" dirty="0">
                <a:solidFill>
                  <a:srgbClr val="000000"/>
                </a:solidFill>
                <a:cs typeface="+mn-cs"/>
              </a:rPr>
              <a:t> </a:t>
            </a:r>
            <a:r>
              <a:rPr lang="it-IT" altLang="it-IT" sz="2400" b="0" i="1" dirty="0" err="1">
                <a:solidFill>
                  <a:srgbClr val="000000"/>
                </a:solidFill>
                <a:cs typeface="+mn-cs"/>
              </a:rPr>
              <a:t>material</a:t>
            </a:r>
            <a:r>
              <a:rPr lang="it-IT" altLang="it-IT" sz="2400" b="0" i="1" dirty="0">
                <a:solidFill>
                  <a:srgbClr val="000000"/>
                </a:solidFill>
                <a:cs typeface="+mn-cs"/>
              </a:rPr>
              <a:t> or </a:t>
            </a:r>
            <a:r>
              <a:rPr lang="it-IT" altLang="it-IT" sz="2400" b="0" i="1" dirty="0" err="1">
                <a:solidFill>
                  <a:srgbClr val="000000"/>
                </a:solidFill>
                <a:cs typeface="+mn-cs"/>
              </a:rPr>
              <a:t>feedstock</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renewable</a:t>
            </a:r>
            <a:r>
              <a:rPr lang="it-IT" altLang="it-IT" sz="2400" b="0" i="1" dirty="0">
                <a:solidFill>
                  <a:srgbClr val="000000"/>
                </a:solidFill>
                <a:cs typeface="+mn-cs"/>
              </a:rPr>
              <a:t> </a:t>
            </a:r>
            <a:r>
              <a:rPr lang="it-IT" altLang="it-IT" sz="2400" b="0" i="1" dirty="0" err="1">
                <a:solidFill>
                  <a:srgbClr val="000000"/>
                </a:solidFill>
                <a:cs typeface="+mn-cs"/>
              </a:rPr>
              <a:t>rather</a:t>
            </a:r>
            <a:r>
              <a:rPr lang="it-IT" altLang="it-IT" sz="2400" b="0" i="1" dirty="0">
                <a:solidFill>
                  <a:srgbClr val="000000"/>
                </a:solidFill>
                <a:cs typeface="+mn-cs"/>
              </a:rPr>
              <a:t> </a:t>
            </a:r>
            <a:r>
              <a:rPr lang="it-IT" altLang="it-IT" sz="2400" b="0" i="1" dirty="0" err="1">
                <a:solidFill>
                  <a:srgbClr val="000000"/>
                </a:solidFill>
                <a:cs typeface="+mn-cs"/>
              </a:rPr>
              <a:t>than</a:t>
            </a:r>
            <a:r>
              <a:rPr lang="it-IT" altLang="it-IT" sz="2400" b="0" i="1" dirty="0">
                <a:solidFill>
                  <a:srgbClr val="000000"/>
                </a:solidFill>
                <a:cs typeface="+mn-cs"/>
              </a:rPr>
              <a:t> </a:t>
            </a:r>
            <a:r>
              <a:rPr lang="it-IT" altLang="it-IT" sz="2400" b="0" i="1" dirty="0" err="1">
                <a:solidFill>
                  <a:srgbClr val="000000"/>
                </a:solidFill>
                <a:cs typeface="+mn-cs"/>
              </a:rPr>
              <a:t>depleting</a:t>
            </a:r>
            <a:r>
              <a:rPr lang="it-IT" altLang="it-IT" sz="2400" b="0" i="1" dirty="0">
                <a:solidFill>
                  <a:srgbClr val="000000"/>
                </a:solidFill>
                <a:cs typeface="+mn-cs"/>
              </a:rPr>
              <a:t> </a:t>
            </a:r>
            <a:r>
              <a:rPr lang="it-IT" altLang="it-IT" sz="2400" b="0" i="1" dirty="0" err="1">
                <a:solidFill>
                  <a:srgbClr val="000000"/>
                </a:solidFill>
                <a:cs typeface="+mn-cs"/>
              </a:rPr>
              <a:t>whenever</a:t>
            </a:r>
            <a:r>
              <a:rPr lang="it-IT" altLang="it-IT" sz="2400" b="0" i="1" dirty="0">
                <a:solidFill>
                  <a:srgbClr val="000000"/>
                </a:solidFill>
                <a:cs typeface="+mn-cs"/>
              </a:rPr>
              <a:t> </a:t>
            </a:r>
            <a:r>
              <a:rPr lang="it-IT" altLang="it-IT" sz="2400" b="0" i="1" dirty="0" err="1">
                <a:solidFill>
                  <a:srgbClr val="000000"/>
                </a:solidFill>
                <a:cs typeface="+mn-cs"/>
              </a:rPr>
              <a:t>technically</a:t>
            </a:r>
            <a:r>
              <a:rPr lang="it-IT" altLang="it-IT" sz="2400" b="0" i="1" dirty="0">
                <a:solidFill>
                  <a:srgbClr val="000000"/>
                </a:solidFill>
                <a:cs typeface="+mn-cs"/>
              </a:rPr>
              <a:t> and </a:t>
            </a:r>
            <a:r>
              <a:rPr lang="it-IT" altLang="it-IT" sz="2400" b="0" i="1" dirty="0" err="1">
                <a:solidFill>
                  <a:srgbClr val="000000"/>
                </a:solidFill>
                <a:cs typeface="+mn-cs"/>
              </a:rPr>
              <a:t>economically</a:t>
            </a:r>
            <a:r>
              <a:rPr lang="it-IT" altLang="it-IT" sz="2400" b="0" i="1" dirty="0">
                <a:solidFill>
                  <a:srgbClr val="000000"/>
                </a:solidFill>
                <a:cs typeface="+mn-cs"/>
              </a:rPr>
              <a:t> </a:t>
            </a:r>
            <a:r>
              <a:rPr lang="it-IT" altLang="it-IT" sz="2400" b="0" i="1" dirty="0" err="1">
                <a:solidFill>
                  <a:srgbClr val="000000"/>
                </a:solidFill>
                <a:cs typeface="+mn-cs"/>
              </a:rPr>
              <a:t>practicable</a:t>
            </a:r>
            <a:r>
              <a:rPr lang="it-IT" altLang="it-IT" sz="2400" b="0" i="1" dirty="0">
                <a:solidFill>
                  <a:srgbClr val="000000"/>
                </a:solidFill>
                <a:cs typeface="+mn-cs"/>
              </a:rPr>
              <a:t>.</a:t>
            </a: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b="0" i="1" dirty="0">
                <a:solidFill>
                  <a:srgbClr val="000000"/>
                </a:solidFill>
                <a:cs typeface="+mn-cs"/>
              </a:rPr>
              <a:t> </a:t>
            </a:r>
          </a:p>
          <a:p>
            <a:pPr marL="457200" indent="-457200">
              <a:buFont typeface="+mj-lt"/>
              <a:buAutoNum type="arabicPeriod"/>
              <a:defRPr/>
            </a:pPr>
            <a:r>
              <a:rPr lang="it-IT" altLang="it-IT" sz="2400" i="1" dirty="0">
                <a:solidFill>
                  <a:srgbClr val="000000"/>
                </a:solidFill>
                <a:cs typeface="+mn-cs"/>
                <a:hlinkClick r:id="rId9"/>
              </a:rPr>
              <a:t>Reduce </a:t>
            </a:r>
            <a:r>
              <a:rPr lang="it-IT" altLang="it-IT" sz="2400" i="1" dirty="0" err="1">
                <a:solidFill>
                  <a:srgbClr val="000000"/>
                </a:solidFill>
                <a:cs typeface="+mn-cs"/>
                <a:hlinkClick r:id="rId9"/>
              </a:rPr>
              <a:t>Derivatives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Unnecessary</a:t>
            </a:r>
            <a:r>
              <a:rPr lang="it-IT" altLang="it-IT" sz="2400" b="0" i="1" dirty="0">
                <a:solidFill>
                  <a:srgbClr val="000000"/>
                </a:solidFill>
                <a:cs typeface="+mn-cs"/>
              </a:rPr>
              <a:t> </a:t>
            </a:r>
            <a:r>
              <a:rPr lang="it-IT" altLang="it-IT" sz="2400" b="0" i="1" dirty="0" err="1">
                <a:solidFill>
                  <a:srgbClr val="000000"/>
                </a:solidFill>
                <a:cs typeface="+mn-cs"/>
              </a:rPr>
              <a:t>derivatization</a:t>
            </a:r>
            <a:r>
              <a:rPr lang="it-IT" altLang="it-IT" sz="2400" b="0" i="1" dirty="0">
                <a:solidFill>
                  <a:srgbClr val="000000"/>
                </a:solidFill>
                <a:cs typeface="+mn-cs"/>
              </a:rPr>
              <a:t> (use of </a:t>
            </a:r>
            <a:r>
              <a:rPr lang="it-IT" altLang="it-IT" sz="2400" b="0" i="1" dirty="0" err="1">
                <a:solidFill>
                  <a:srgbClr val="000000"/>
                </a:solidFill>
                <a:cs typeface="+mn-cs"/>
              </a:rPr>
              <a:t>blocking</a:t>
            </a:r>
            <a:r>
              <a:rPr lang="it-IT" altLang="it-IT" sz="2400" b="0" i="1" dirty="0">
                <a:solidFill>
                  <a:srgbClr val="000000"/>
                </a:solidFill>
                <a:cs typeface="+mn-cs"/>
              </a:rPr>
              <a:t> </a:t>
            </a:r>
            <a:r>
              <a:rPr lang="it-IT" altLang="it-IT" sz="2400" b="0" i="1" dirty="0" err="1">
                <a:solidFill>
                  <a:srgbClr val="000000"/>
                </a:solidFill>
                <a:cs typeface="+mn-cs"/>
              </a:rPr>
              <a:t>groups</a:t>
            </a:r>
            <a:r>
              <a:rPr lang="it-IT" altLang="it-IT" sz="2400" b="0" i="1" dirty="0">
                <a:solidFill>
                  <a:srgbClr val="000000"/>
                </a:solidFill>
                <a:cs typeface="+mn-cs"/>
              </a:rPr>
              <a:t>, </a:t>
            </a:r>
            <a:r>
              <a:rPr lang="it-IT" altLang="it-IT" sz="2400" b="0" i="1" dirty="0" err="1">
                <a:solidFill>
                  <a:srgbClr val="000000"/>
                </a:solidFill>
                <a:cs typeface="+mn-cs"/>
              </a:rPr>
              <a:t>protection</a:t>
            </a:r>
            <a:r>
              <a:rPr lang="it-IT" altLang="it-IT" sz="2400" b="0" i="1" dirty="0">
                <a:solidFill>
                  <a:srgbClr val="000000"/>
                </a:solidFill>
                <a:cs typeface="+mn-cs"/>
              </a:rPr>
              <a:t>/ </a:t>
            </a:r>
            <a:r>
              <a:rPr lang="it-IT" altLang="it-IT" sz="2400" b="0" i="1" dirty="0" err="1">
                <a:solidFill>
                  <a:srgbClr val="000000"/>
                </a:solidFill>
                <a:cs typeface="+mn-cs"/>
              </a:rPr>
              <a:t>deprotection</a:t>
            </a:r>
            <a:r>
              <a:rPr lang="it-IT" altLang="it-IT" sz="2400" b="0" i="1" dirty="0">
                <a:solidFill>
                  <a:srgbClr val="000000"/>
                </a:solidFill>
                <a:cs typeface="+mn-cs"/>
              </a:rPr>
              <a:t>, </a:t>
            </a:r>
            <a:r>
              <a:rPr lang="it-IT" altLang="it-IT" sz="2400" b="0" i="1" dirty="0" err="1">
                <a:solidFill>
                  <a:srgbClr val="000000"/>
                </a:solidFill>
                <a:cs typeface="+mn-cs"/>
              </a:rPr>
              <a:t>temporary</a:t>
            </a:r>
            <a:r>
              <a:rPr lang="it-IT" altLang="it-IT" sz="2400" b="0" i="1" dirty="0">
                <a:solidFill>
                  <a:srgbClr val="000000"/>
                </a:solidFill>
                <a:cs typeface="+mn-cs"/>
              </a:rPr>
              <a:t> </a:t>
            </a:r>
            <a:r>
              <a:rPr lang="it-IT" altLang="it-IT" sz="2400" b="0" i="1" dirty="0" err="1">
                <a:solidFill>
                  <a:srgbClr val="000000"/>
                </a:solidFill>
                <a:cs typeface="+mn-cs"/>
              </a:rPr>
              <a:t>modification</a:t>
            </a:r>
            <a:r>
              <a:rPr lang="it-IT" altLang="it-IT" sz="2400" b="0" i="1" dirty="0">
                <a:solidFill>
                  <a:srgbClr val="000000"/>
                </a:solidFill>
                <a:cs typeface="+mn-cs"/>
              </a:rPr>
              <a:t> of </a:t>
            </a:r>
            <a:r>
              <a:rPr lang="it-IT" altLang="it-IT" sz="2400" b="0" i="1" dirty="0" err="1">
                <a:solidFill>
                  <a:srgbClr val="000000"/>
                </a:solidFill>
                <a:cs typeface="+mn-cs"/>
              </a:rPr>
              <a:t>physical</a:t>
            </a:r>
            <a:r>
              <a:rPr lang="it-IT" altLang="it-IT" sz="2400" b="0" i="1" dirty="0">
                <a:solidFill>
                  <a:srgbClr val="000000"/>
                </a:solidFill>
                <a:cs typeface="+mn-cs"/>
              </a:rPr>
              <a:t>/</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processes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minimized</a:t>
            </a:r>
            <a:r>
              <a:rPr lang="it-IT" altLang="it-IT" sz="2400" b="0" i="1" dirty="0">
                <a:solidFill>
                  <a:srgbClr val="000000"/>
                </a:solidFill>
                <a:cs typeface="+mn-cs"/>
              </a:rPr>
              <a:t> or </a:t>
            </a:r>
            <a:r>
              <a:rPr lang="it-IT" altLang="it-IT" sz="2400" b="0" i="1" dirty="0" err="1">
                <a:solidFill>
                  <a:srgbClr val="000000"/>
                </a:solidFill>
                <a:cs typeface="+mn-cs"/>
              </a:rPr>
              <a:t>avoided</a:t>
            </a:r>
            <a:r>
              <a:rPr lang="it-IT" altLang="it-IT" sz="2400" b="0" i="1" dirty="0">
                <a:solidFill>
                  <a:srgbClr val="000000"/>
                </a:solidFill>
                <a:cs typeface="+mn-cs"/>
              </a:rPr>
              <a:t> </a:t>
            </a:r>
            <a:r>
              <a:rPr lang="it-IT" altLang="it-IT" sz="2400" b="0" i="1" dirty="0" err="1">
                <a:solidFill>
                  <a:srgbClr val="000000"/>
                </a:solidFill>
                <a:cs typeface="+mn-cs"/>
              </a:rPr>
              <a:t>if</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t>
            </a:r>
            <a:r>
              <a:rPr lang="it-IT" altLang="it-IT" sz="2400" b="0" i="1" dirty="0" err="1">
                <a:solidFill>
                  <a:srgbClr val="000000"/>
                </a:solidFill>
                <a:cs typeface="+mn-cs"/>
              </a:rPr>
              <a:t>because</a:t>
            </a:r>
            <a:r>
              <a:rPr lang="it-IT" altLang="it-IT" sz="2400" b="0" i="1" dirty="0">
                <a:solidFill>
                  <a:srgbClr val="000000"/>
                </a:solidFill>
                <a:cs typeface="+mn-cs"/>
              </a:rPr>
              <a:t> </a:t>
            </a:r>
            <a:r>
              <a:rPr lang="it-IT" altLang="it-IT" sz="2400" b="0" i="1" dirty="0" err="1">
                <a:solidFill>
                  <a:srgbClr val="000000"/>
                </a:solidFill>
                <a:cs typeface="+mn-cs"/>
              </a:rPr>
              <a:t>such</a:t>
            </a:r>
            <a:r>
              <a:rPr lang="it-IT" altLang="it-IT" sz="2400" b="0" i="1" dirty="0">
                <a:solidFill>
                  <a:srgbClr val="000000"/>
                </a:solidFill>
                <a:cs typeface="+mn-cs"/>
              </a:rPr>
              <a:t> </a:t>
            </a:r>
            <a:r>
              <a:rPr lang="it-IT" altLang="it-IT" sz="2400" b="0" i="1" dirty="0" err="1">
                <a:solidFill>
                  <a:srgbClr val="000000"/>
                </a:solidFill>
                <a:cs typeface="+mn-cs"/>
              </a:rPr>
              <a:t>steps</a:t>
            </a:r>
            <a:r>
              <a:rPr lang="it-IT" altLang="it-IT" sz="2400" b="0" i="1" dirty="0">
                <a:solidFill>
                  <a:srgbClr val="000000"/>
                </a:solidFill>
                <a:cs typeface="+mn-cs"/>
              </a:rPr>
              <a:t> </a:t>
            </a:r>
            <a:r>
              <a:rPr lang="it-IT" altLang="it-IT" sz="2400" b="0" i="1" dirty="0" err="1">
                <a:solidFill>
                  <a:srgbClr val="000000"/>
                </a:solidFill>
                <a:cs typeface="+mn-cs"/>
              </a:rPr>
              <a:t>require</a:t>
            </a:r>
            <a:r>
              <a:rPr lang="it-IT" altLang="it-IT" sz="2400" b="0" i="1" dirty="0">
                <a:solidFill>
                  <a:srgbClr val="000000"/>
                </a:solidFill>
                <a:cs typeface="+mn-cs"/>
              </a:rPr>
              <a:t> </a:t>
            </a:r>
            <a:r>
              <a:rPr lang="it-IT" altLang="it-IT" sz="2400" b="0" i="1" dirty="0" err="1">
                <a:solidFill>
                  <a:srgbClr val="000000"/>
                </a:solidFill>
                <a:cs typeface="+mn-cs"/>
              </a:rPr>
              <a:t>additional</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and can generate </a:t>
            </a:r>
            <a:r>
              <a:rPr lang="it-IT" altLang="it-IT" sz="2400" b="0" i="1" dirty="0" err="1">
                <a:solidFill>
                  <a:srgbClr val="000000"/>
                </a:solidFill>
                <a:cs typeface="+mn-cs"/>
              </a:rPr>
              <a:t>waste</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10"/>
              </a:rPr>
              <a:t>Catalysis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Catalytic</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t>
            </a:r>
            <a:r>
              <a:rPr lang="it-IT" altLang="it-IT" sz="2400" b="0" i="1" dirty="0" err="1">
                <a:solidFill>
                  <a:srgbClr val="000000"/>
                </a:solidFill>
                <a:cs typeface="+mn-cs"/>
              </a:rPr>
              <a:t>as</a:t>
            </a:r>
            <a:r>
              <a:rPr lang="it-IT" altLang="it-IT" sz="2400" b="0" i="1" dirty="0">
                <a:solidFill>
                  <a:srgbClr val="000000"/>
                </a:solidFill>
                <a:cs typeface="+mn-cs"/>
              </a:rPr>
              <a:t> </a:t>
            </a:r>
            <a:r>
              <a:rPr lang="it-IT" altLang="it-IT" sz="2400" b="0" i="1" dirty="0" err="1">
                <a:solidFill>
                  <a:srgbClr val="000000"/>
                </a:solidFill>
                <a:cs typeface="+mn-cs"/>
              </a:rPr>
              <a:t>selective</a:t>
            </a:r>
            <a:r>
              <a:rPr lang="it-IT" altLang="it-IT" sz="2400" b="0" i="1" dirty="0">
                <a:solidFill>
                  <a:srgbClr val="000000"/>
                </a:solidFill>
                <a:cs typeface="+mn-cs"/>
              </a:rPr>
              <a:t> </a:t>
            </a:r>
            <a:r>
              <a:rPr lang="it-IT" altLang="it-IT" sz="2400" b="0" i="1" dirty="0" err="1">
                <a:solidFill>
                  <a:srgbClr val="000000"/>
                </a:solidFill>
                <a:cs typeface="+mn-cs"/>
              </a:rPr>
              <a:t>as</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are </a:t>
            </a:r>
            <a:r>
              <a:rPr lang="it-IT" altLang="it-IT" sz="2400" b="0" i="1" dirty="0" err="1">
                <a:solidFill>
                  <a:srgbClr val="000000"/>
                </a:solidFill>
                <a:cs typeface="+mn-cs"/>
              </a:rPr>
              <a:t>superior</a:t>
            </a:r>
            <a:r>
              <a:rPr lang="it-IT" altLang="it-IT" sz="2400" b="0" i="1" dirty="0">
                <a:solidFill>
                  <a:srgbClr val="000000"/>
                </a:solidFill>
                <a:cs typeface="+mn-cs"/>
              </a:rPr>
              <a:t> to </a:t>
            </a:r>
            <a:r>
              <a:rPr lang="it-IT" altLang="it-IT" sz="2400" b="0" i="1" dirty="0" err="1">
                <a:solidFill>
                  <a:srgbClr val="000000"/>
                </a:solidFill>
                <a:cs typeface="+mn-cs"/>
              </a:rPr>
              <a:t>stoichiometric</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t>
            </a:r>
          </a:p>
          <a:p>
            <a:pPr marL="457200" indent="-457200">
              <a:buFont typeface="+mj-lt"/>
              <a:buAutoNum type="arabicPeriod"/>
              <a:defRPr/>
            </a:pPr>
            <a:r>
              <a:rPr lang="it-IT" altLang="it-IT" sz="2400" i="1" dirty="0">
                <a:solidFill>
                  <a:srgbClr val="000000"/>
                </a:solidFill>
                <a:cs typeface="+mn-cs"/>
                <a:hlinkClick r:id="rId11"/>
              </a:rPr>
              <a:t>Design for </a:t>
            </a:r>
            <a:r>
              <a:rPr lang="it-IT" altLang="it-IT" sz="2400" i="1" dirty="0" err="1">
                <a:solidFill>
                  <a:srgbClr val="000000"/>
                </a:solidFill>
                <a:cs typeface="+mn-cs"/>
                <a:hlinkClick r:id="rId11"/>
              </a:rPr>
              <a:t>Degradation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products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so </a:t>
            </a:r>
            <a:r>
              <a:rPr lang="it-IT" altLang="it-IT" sz="2400" b="0" i="1" dirty="0" err="1">
                <a:solidFill>
                  <a:srgbClr val="000000"/>
                </a:solidFill>
                <a:cs typeface="+mn-cs"/>
              </a:rPr>
              <a:t>that</a:t>
            </a:r>
            <a:r>
              <a:rPr lang="it-IT" altLang="it-IT" sz="2400" b="0" i="1" dirty="0">
                <a:solidFill>
                  <a:srgbClr val="000000"/>
                </a:solidFill>
                <a:cs typeface="+mn-cs"/>
              </a:rPr>
              <a:t> </a:t>
            </a:r>
            <a:r>
              <a:rPr lang="it-IT" altLang="it-IT" sz="2400" b="0" i="1" dirty="0" err="1">
                <a:solidFill>
                  <a:srgbClr val="000000"/>
                </a:solidFill>
                <a:cs typeface="+mn-cs"/>
              </a:rPr>
              <a:t>at</a:t>
            </a:r>
            <a:r>
              <a:rPr lang="it-IT" altLang="it-IT" sz="2400" b="0" i="1" dirty="0">
                <a:solidFill>
                  <a:srgbClr val="000000"/>
                </a:solidFill>
                <a:cs typeface="+mn-cs"/>
              </a:rPr>
              <a:t> the end of </a:t>
            </a:r>
            <a:r>
              <a:rPr lang="it-IT" altLang="it-IT" sz="2400" b="0" i="1" dirty="0" err="1">
                <a:solidFill>
                  <a:srgbClr val="000000"/>
                </a:solidFill>
                <a:cs typeface="+mn-cs"/>
              </a:rPr>
              <a:t>their</a:t>
            </a:r>
            <a:r>
              <a:rPr lang="it-IT" altLang="it-IT" sz="2400" b="0" i="1" dirty="0">
                <a:solidFill>
                  <a:srgbClr val="000000"/>
                </a:solidFill>
                <a:cs typeface="+mn-cs"/>
              </a:rPr>
              <a:t> </a:t>
            </a:r>
            <a:r>
              <a:rPr lang="it-IT" altLang="it-IT" sz="2400" b="0" i="1" dirty="0" err="1">
                <a:solidFill>
                  <a:srgbClr val="000000"/>
                </a:solidFill>
                <a:cs typeface="+mn-cs"/>
              </a:rPr>
              <a:t>function</a:t>
            </a:r>
            <a:r>
              <a:rPr lang="it-IT" altLang="it-IT" sz="2400" b="0" i="1" dirty="0">
                <a:solidFill>
                  <a:srgbClr val="000000"/>
                </a:solidFill>
                <a:cs typeface="+mn-cs"/>
              </a:rPr>
              <a:t> </a:t>
            </a:r>
            <a:r>
              <a:rPr lang="it-IT" altLang="it-IT" sz="2400" b="0" i="1" dirty="0" err="1">
                <a:solidFill>
                  <a:srgbClr val="000000"/>
                </a:solidFill>
                <a:cs typeface="+mn-cs"/>
              </a:rPr>
              <a:t>they</a:t>
            </a:r>
            <a:r>
              <a:rPr lang="it-IT" altLang="it-IT" sz="2400" b="0" i="1" dirty="0">
                <a:solidFill>
                  <a:srgbClr val="000000"/>
                </a:solidFill>
                <a:cs typeface="+mn-cs"/>
              </a:rPr>
              <a:t> break down </a:t>
            </a:r>
            <a:r>
              <a:rPr lang="it-IT" altLang="it-IT" sz="2400" b="0" i="1" dirty="0" err="1">
                <a:solidFill>
                  <a:srgbClr val="000000"/>
                </a:solidFill>
                <a:cs typeface="+mn-cs"/>
              </a:rPr>
              <a:t>into</a:t>
            </a:r>
            <a:r>
              <a:rPr lang="it-IT" altLang="it-IT" sz="2400" b="0" i="1" dirty="0">
                <a:solidFill>
                  <a:srgbClr val="000000"/>
                </a:solidFill>
                <a:cs typeface="+mn-cs"/>
              </a:rPr>
              <a:t> </a:t>
            </a:r>
            <a:r>
              <a:rPr lang="it-IT" altLang="it-IT" sz="2400" b="0" i="1" dirty="0" err="1">
                <a:solidFill>
                  <a:srgbClr val="000000"/>
                </a:solidFill>
                <a:cs typeface="+mn-cs"/>
              </a:rPr>
              <a:t>innocuous</a:t>
            </a:r>
            <a:r>
              <a:rPr lang="it-IT" altLang="it-IT" sz="2400" b="0" i="1" dirty="0">
                <a:solidFill>
                  <a:srgbClr val="000000"/>
                </a:solidFill>
                <a:cs typeface="+mn-cs"/>
              </a:rPr>
              <a:t> </a:t>
            </a:r>
            <a:r>
              <a:rPr lang="it-IT" altLang="it-IT" sz="2400" b="0" i="1" dirty="0" err="1">
                <a:solidFill>
                  <a:srgbClr val="000000"/>
                </a:solidFill>
                <a:cs typeface="+mn-cs"/>
              </a:rPr>
              <a:t>degradation</a:t>
            </a:r>
            <a:r>
              <a:rPr lang="it-IT" altLang="it-IT" sz="2400" b="0" i="1" dirty="0">
                <a:solidFill>
                  <a:srgbClr val="000000"/>
                </a:solidFill>
                <a:cs typeface="+mn-cs"/>
              </a:rPr>
              <a:t> </a:t>
            </a:r>
            <a:r>
              <a:rPr lang="it-IT" altLang="it-IT" sz="2400" b="0" i="1" dirty="0" err="1">
                <a:solidFill>
                  <a:srgbClr val="000000"/>
                </a:solidFill>
                <a:cs typeface="+mn-cs"/>
              </a:rPr>
              <a:t>products</a:t>
            </a:r>
            <a:r>
              <a:rPr lang="it-IT" altLang="it-IT" sz="2400" b="0" i="1" dirty="0">
                <a:solidFill>
                  <a:srgbClr val="000000"/>
                </a:solidFill>
                <a:cs typeface="+mn-cs"/>
              </a:rPr>
              <a:t> and do </a:t>
            </a:r>
            <a:r>
              <a:rPr lang="it-IT" altLang="it-IT" sz="2400" b="0" i="1" dirty="0" err="1">
                <a:solidFill>
                  <a:srgbClr val="000000"/>
                </a:solidFill>
                <a:cs typeface="+mn-cs"/>
              </a:rPr>
              <a:t>not</a:t>
            </a:r>
            <a:r>
              <a:rPr lang="it-IT" altLang="it-IT" sz="2400" b="0" i="1" dirty="0">
                <a:solidFill>
                  <a:srgbClr val="000000"/>
                </a:solidFill>
                <a:cs typeface="+mn-cs"/>
              </a:rPr>
              <a:t> </a:t>
            </a:r>
            <a:r>
              <a:rPr lang="it-IT" altLang="it-IT" sz="2400" b="0" i="1" dirty="0" err="1">
                <a:solidFill>
                  <a:srgbClr val="000000"/>
                </a:solidFill>
                <a:cs typeface="+mn-cs"/>
              </a:rPr>
              <a:t>persist</a:t>
            </a:r>
            <a:r>
              <a:rPr lang="it-IT" altLang="it-IT" sz="2400" b="0" i="1" dirty="0">
                <a:solidFill>
                  <a:srgbClr val="000000"/>
                </a:solidFill>
                <a:cs typeface="+mn-cs"/>
              </a:rPr>
              <a:t> in the </a:t>
            </a:r>
            <a:r>
              <a:rPr lang="it-IT" altLang="it-IT" sz="2400" b="0" i="1" dirty="0" err="1">
                <a:solidFill>
                  <a:srgbClr val="000000"/>
                </a:solidFill>
                <a:cs typeface="+mn-cs"/>
              </a:rPr>
              <a:t>environment</a:t>
            </a:r>
            <a:r>
              <a:rPr lang="it-IT" altLang="it-IT" sz="2400" b="0" i="1" dirty="0">
                <a:solidFill>
                  <a:srgbClr val="000000"/>
                </a:solidFill>
                <a:cs typeface="+mn-cs"/>
              </a:rPr>
              <a:t>. </a:t>
            </a:r>
          </a:p>
          <a:p>
            <a:pPr marL="457200" indent="-457200">
              <a:buFont typeface="+mj-lt"/>
              <a:buAutoNum type="arabicPeriod"/>
              <a:defRPr/>
            </a:pPr>
            <a:r>
              <a:rPr lang="it-IT" altLang="it-IT" sz="2400" i="1" dirty="0">
                <a:solidFill>
                  <a:srgbClr val="000000"/>
                </a:solidFill>
                <a:cs typeface="+mn-cs"/>
                <a:hlinkClick r:id="rId12"/>
              </a:rPr>
              <a:t>Real-time </a:t>
            </a:r>
            <a:r>
              <a:rPr lang="it-IT" altLang="it-IT" sz="2400" i="1" dirty="0" err="1">
                <a:solidFill>
                  <a:srgbClr val="000000"/>
                </a:solidFill>
                <a:cs typeface="+mn-cs"/>
                <a:hlinkClick r:id="rId12"/>
              </a:rPr>
              <a:t>analysis</a:t>
            </a:r>
            <a:r>
              <a:rPr lang="it-IT" altLang="it-IT" sz="2400" i="1" dirty="0">
                <a:solidFill>
                  <a:srgbClr val="000000"/>
                </a:solidFill>
                <a:cs typeface="+mn-cs"/>
                <a:hlinkClick r:id="rId12"/>
              </a:rPr>
              <a:t> for </a:t>
            </a:r>
            <a:r>
              <a:rPr lang="it-IT" altLang="it-IT" sz="2400" i="1" dirty="0" err="1">
                <a:solidFill>
                  <a:srgbClr val="000000"/>
                </a:solidFill>
                <a:cs typeface="+mn-cs"/>
                <a:hlinkClick r:id="rId12"/>
              </a:rPr>
              <a:t>Pollution</a:t>
            </a:r>
            <a:r>
              <a:rPr lang="it-IT" altLang="it-IT" sz="2400" i="1" dirty="0">
                <a:solidFill>
                  <a:srgbClr val="000000"/>
                </a:solidFill>
                <a:cs typeface="+mn-cs"/>
                <a:hlinkClick r:id="rId12"/>
              </a:rPr>
              <a:t> </a:t>
            </a:r>
            <a:r>
              <a:rPr lang="it-IT" altLang="it-IT" sz="2400" i="1" dirty="0" err="1">
                <a:solidFill>
                  <a:srgbClr val="000000"/>
                </a:solidFill>
                <a:cs typeface="+mn-cs"/>
                <a:hlinkClick r:id="rId12"/>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Analytical</a:t>
            </a:r>
            <a:r>
              <a:rPr lang="it-IT" altLang="it-IT" sz="2400" b="0" i="1" dirty="0">
                <a:solidFill>
                  <a:srgbClr val="000000"/>
                </a:solidFill>
                <a:cs typeface="+mn-cs"/>
              </a:rPr>
              <a:t> </a:t>
            </a:r>
            <a:r>
              <a:rPr lang="it-IT" altLang="it-IT" sz="2400" b="0" i="1" dirty="0" err="1">
                <a:solidFill>
                  <a:srgbClr val="000000"/>
                </a:solidFill>
                <a:cs typeface="+mn-cs"/>
              </a:rPr>
              <a:t>methodologies</a:t>
            </a:r>
            <a:r>
              <a:rPr lang="it-IT" altLang="it-IT" sz="2400" b="0" i="1" dirty="0">
                <a:solidFill>
                  <a:srgbClr val="000000"/>
                </a:solidFill>
                <a:cs typeface="+mn-cs"/>
              </a:rPr>
              <a:t> </a:t>
            </a:r>
            <a:r>
              <a:rPr lang="it-IT" altLang="it-IT" sz="2400" b="0" i="1" dirty="0" err="1">
                <a:solidFill>
                  <a:srgbClr val="000000"/>
                </a:solidFill>
                <a:cs typeface="+mn-cs"/>
              </a:rPr>
              <a:t>need</a:t>
            </a:r>
            <a:r>
              <a:rPr lang="it-IT" altLang="it-IT" sz="2400" b="0" i="1" dirty="0">
                <a:solidFill>
                  <a:srgbClr val="000000"/>
                </a:solidFill>
                <a:cs typeface="+mn-cs"/>
              </a:rPr>
              <a:t> to be </a:t>
            </a:r>
            <a:r>
              <a:rPr lang="it-IT" altLang="it-IT" sz="2400" b="0" i="1" dirty="0" err="1">
                <a:solidFill>
                  <a:srgbClr val="000000"/>
                </a:solidFill>
                <a:cs typeface="+mn-cs"/>
              </a:rPr>
              <a:t>further</a:t>
            </a:r>
            <a:r>
              <a:rPr lang="it-IT" altLang="it-IT" sz="2400" b="0" i="1" dirty="0">
                <a:solidFill>
                  <a:srgbClr val="000000"/>
                </a:solidFill>
                <a:cs typeface="+mn-cs"/>
              </a:rPr>
              <a:t> </a:t>
            </a:r>
            <a:r>
              <a:rPr lang="it-IT" altLang="it-IT" sz="2400" b="0" i="1" dirty="0" err="1">
                <a:solidFill>
                  <a:srgbClr val="000000"/>
                </a:solidFill>
                <a:cs typeface="+mn-cs"/>
              </a:rPr>
              <a:t>developed</a:t>
            </a:r>
            <a:r>
              <a:rPr lang="it-IT" altLang="it-IT" sz="2400" b="0" i="1" dirty="0">
                <a:solidFill>
                  <a:srgbClr val="000000"/>
                </a:solidFill>
                <a:cs typeface="+mn-cs"/>
              </a:rPr>
              <a:t> to </a:t>
            </a:r>
            <a:r>
              <a:rPr lang="it-IT" altLang="it-IT" sz="2400" b="0" i="1" dirty="0" err="1">
                <a:solidFill>
                  <a:srgbClr val="000000"/>
                </a:solidFill>
                <a:cs typeface="+mn-cs"/>
              </a:rPr>
              <a:t>allow</a:t>
            </a:r>
            <a:r>
              <a:rPr lang="it-IT" altLang="it-IT" sz="2400" b="0" i="1" dirty="0">
                <a:solidFill>
                  <a:srgbClr val="000000"/>
                </a:solidFill>
                <a:cs typeface="+mn-cs"/>
              </a:rPr>
              <a:t> for real-time, in-</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monitoring</a:t>
            </a:r>
            <a:r>
              <a:rPr lang="it-IT" altLang="it-IT" sz="2400" b="0" i="1" dirty="0">
                <a:solidFill>
                  <a:srgbClr val="000000"/>
                </a:solidFill>
                <a:cs typeface="+mn-cs"/>
              </a:rPr>
              <a:t> and control </a:t>
            </a:r>
            <a:r>
              <a:rPr lang="it-IT" altLang="it-IT" sz="2400" b="0" i="1" dirty="0" err="1">
                <a:solidFill>
                  <a:srgbClr val="000000"/>
                </a:solidFill>
                <a:cs typeface="+mn-cs"/>
              </a:rPr>
              <a:t>prior</a:t>
            </a:r>
            <a:r>
              <a:rPr lang="it-IT" altLang="it-IT" sz="2400" b="0" i="1" dirty="0">
                <a:solidFill>
                  <a:srgbClr val="000000"/>
                </a:solidFill>
                <a:cs typeface="+mn-cs"/>
              </a:rPr>
              <a:t> to the </a:t>
            </a:r>
            <a:r>
              <a:rPr lang="it-IT" altLang="it-IT" sz="2400" b="0" i="1" dirty="0" err="1">
                <a:solidFill>
                  <a:srgbClr val="000000"/>
                </a:solidFill>
                <a:cs typeface="+mn-cs"/>
              </a:rPr>
              <a:t>formation</a:t>
            </a:r>
            <a:r>
              <a:rPr lang="it-IT" altLang="it-IT" sz="2400" b="0" i="1" dirty="0">
                <a:solidFill>
                  <a:srgbClr val="000000"/>
                </a:solidFill>
                <a:cs typeface="+mn-cs"/>
              </a:rPr>
              <a:t> of </a:t>
            </a:r>
            <a:r>
              <a:rPr lang="it-IT" altLang="it-IT" sz="2400" b="0" i="1" dirty="0" err="1">
                <a:solidFill>
                  <a:srgbClr val="000000"/>
                </a:solidFill>
                <a:cs typeface="+mn-cs"/>
              </a:rPr>
              <a:t>hazardous</a:t>
            </a:r>
            <a:r>
              <a:rPr lang="it-IT" altLang="it-IT" sz="2400" b="0" i="1" dirty="0">
                <a:solidFill>
                  <a:srgbClr val="000000"/>
                </a:solidFill>
                <a:cs typeface="+mn-cs"/>
              </a:rPr>
              <a:t> </a:t>
            </a:r>
            <a:r>
              <a:rPr lang="it-IT" altLang="it-IT" sz="2400" b="0" i="1" dirty="0" err="1">
                <a:solidFill>
                  <a:srgbClr val="000000"/>
                </a:solidFill>
                <a:cs typeface="+mn-cs"/>
              </a:rPr>
              <a:t>substances</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13"/>
              </a:rPr>
              <a:t>Inherently</a:t>
            </a:r>
            <a:r>
              <a:rPr lang="it-IT" altLang="it-IT" sz="2400" i="1" dirty="0">
                <a:solidFill>
                  <a:srgbClr val="000000"/>
                </a:solidFill>
                <a:cs typeface="+mn-cs"/>
                <a:hlinkClick r:id="rId13"/>
              </a:rPr>
              <a:t> </a:t>
            </a:r>
            <a:r>
              <a:rPr lang="it-IT" altLang="it-IT" sz="2400" i="1" dirty="0" err="1">
                <a:solidFill>
                  <a:srgbClr val="000000"/>
                </a:solidFill>
                <a:cs typeface="+mn-cs"/>
                <a:hlinkClick r:id="rId13"/>
              </a:rPr>
              <a:t>Safer</a:t>
            </a:r>
            <a:r>
              <a:rPr lang="it-IT" altLang="it-IT" sz="2400" i="1" dirty="0">
                <a:solidFill>
                  <a:srgbClr val="000000"/>
                </a:solidFill>
                <a:cs typeface="+mn-cs"/>
                <a:hlinkClick r:id="rId13"/>
              </a:rPr>
              <a:t> </a:t>
            </a:r>
            <a:r>
              <a:rPr lang="it-IT" altLang="it-IT" sz="2400" i="1" dirty="0" err="1">
                <a:solidFill>
                  <a:srgbClr val="000000"/>
                </a:solidFill>
                <a:cs typeface="+mn-cs"/>
                <a:hlinkClick r:id="rId13"/>
              </a:rPr>
              <a:t>Chemistry</a:t>
            </a:r>
            <a:r>
              <a:rPr lang="it-IT" altLang="it-IT" sz="2400" i="1" dirty="0">
                <a:solidFill>
                  <a:srgbClr val="000000"/>
                </a:solidFill>
                <a:cs typeface="+mn-cs"/>
                <a:hlinkClick r:id="rId13"/>
              </a:rPr>
              <a:t> for </a:t>
            </a:r>
            <a:r>
              <a:rPr lang="it-IT" altLang="it-IT" sz="2400" i="1" dirty="0" err="1">
                <a:solidFill>
                  <a:srgbClr val="000000"/>
                </a:solidFill>
                <a:cs typeface="+mn-cs"/>
                <a:hlinkClick r:id="rId13"/>
              </a:rPr>
              <a:t>Accident</a:t>
            </a:r>
            <a:r>
              <a:rPr lang="it-IT" altLang="it-IT" sz="2400" i="1" dirty="0">
                <a:solidFill>
                  <a:srgbClr val="000000"/>
                </a:solidFill>
                <a:cs typeface="+mn-cs"/>
                <a:hlinkClick r:id="rId13"/>
              </a:rPr>
              <a:t> </a:t>
            </a:r>
            <a:r>
              <a:rPr lang="it-IT" altLang="it-IT" sz="2400" i="1" dirty="0" err="1">
                <a:solidFill>
                  <a:srgbClr val="000000"/>
                </a:solidFill>
                <a:cs typeface="+mn-cs"/>
                <a:hlinkClick r:id="rId13"/>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Substances</a:t>
            </a:r>
            <a:r>
              <a:rPr lang="it-IT" altLang="it-IT" sz="2400" b="0" i="1" dirty="0">
                <a:solidFill>
                  <a:srgbClr val="000000"/>
                </a:solidFill>
                <a:cs typeface="+mn-cs"/>
              </a:rPr>
              <a:t> and the </a:t>
            </a:r>
            <a:r>
              <a:rPr lang="it-IT" altLang="it-IT" sz="2400" b="0" i="1" dirty="0" err="1">
                <a:solidFill>
                  <a:srgbClr val="000000"/>
                </a:solidFill>
                <a:cs typeface="+mn-cs"/>
              </a:rPr>
              <a:t>form</a:t>
            </a:r>
            <a:r>
              <a:rPr lang="it-IT" altLang="it-IT" sz="2400" b="0" i="1" dirty="0">
                <a:solidFill>
                  <a:srgbClr val="000000"/>
                </a:solidFill>
                <a:cs typeface="+mn-cs"/>
              </a:rPr>
              <a:t> of a </a:t>
            </a:r>
            <a:r>
              <a:rPr lang="it-IT" altLang="it-IT" sz="2400" b="0" i="1" dirty="0" err="1">
                <a:solidFill>
                  <a:srgbClr val="000000"/>
                </a:solidFill>
                <a:cs typeface="+mn-cs"/>
              </a:rPr>
              <a:t>substance</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in a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chosen</a:t>
            </a:r>
            <a:r>
              <a:rPr lang="it-IT" altLang="it-IT" sz="2400" b="0" i="1" dirty="0">
                <a:solidFill>
                  <a:srgbClr val="000000"/>
                </a:solidFill>
                <a:cs typeface="+mn-cs"/>
              </a:rPr>
              <a:t> to </a:t>
            </a:r>
            <a:r>
              <a:rPr lang="it-IT" altLang="it-IT" sz="2400" b="0" i="1" dirty="0" err="1">
                <a:solidFill>
                  <a:srgbClr val="000000"/>
                </a:solidFill>
                <a:cs typeface="+mn-cs"/>
              </a:rPr>
              <a:t>minimize</a:t>
            </a:r>
            <a:r>
              <a:rPr lang="it-IT" altLang="it-IT" sz="2400" b="0" i="1" dirty="0">
                <a:solidFill>
                  <a:srgbClr val="000000"/>
                </a:solidFill>
                <a:cs typeface="+mn-cs"/>
              </a:rPr>
              <a:t> the </a:t>
            </a:r>
            <a:r>
              <a:rPr lang="it-IT" altLang="it-IT" sz="2400" b="0" i="1" dirty="0" err="1">
                <a:solidFill>
                  <a:srgbClr val="000000"/>
                </a:solidFill>
                <a:cs typeface="+mn-cs"/>
              </a:rPr>
              <a:t>potential</a:t>
            </a:r>
            <a:r>
              <a:rPr lang="it-IT" altLang="it-IT" sz="2400" b="0" i="1" dirty="0">
                <a:solidFill>
                  <a:srgbClr val="000000"/>
                </a:solidFill>
                <a:cs typeface="+mn-cs"/>
              </a:rPr>
              <a:t> for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accidents</a:t>
            </a:r>
            <a:r>
              <a:rPr lang="it-IT" altLang="it-IT" sz="2400" b="0" i="1" dirty="0">
                <a:solidFill>
                  <a:srgbClr val="000000"/>
                </a:solidFill>
                <a:cs typeface="+mn-cs"/>
              </a:rPr>
              <a:t>, </a:t>
            </a:r>
            <a:r>
              <a:rPr lang="it-IT" altLang="it-IT" sz="2400" b="0" i="1" dirty="0" err="1">
                <a:solidFill>
                  <a:srgbClr val="000000"/>
                </a:solidFill>
                <a:cs typeface="+mn-cs"/>
              </a:rPr>
              <a:t>including</a:t>
            </a:r>
            <a:r>
              <a:rPr lang="it-IT" altLang="it-IT" sz="2400" b="0" i="1" dirty="0">
                <a:solidFill>
                  <a:srgbClr val="000000"/>
                </a:solidFill>
                <a:cs typeface="+mn-cs"/>
              </a:rPr>
              <a:t> </a:t>
            </a:r>
            <a:r>
              <a:rPr lang="it-IT" altLang="it-IT" sz="2400" b="0" i="1" dirty="0" err="1">
                <a:solidFill>
                  <a:srgbClr val="000000"/>
                </a:solidFill>
                <a:cs typeface="+mn-cs"/>
              </a:rPr>
              <a:t>releases</a:t>
            </a:r>
            <a:r>
              <a:rPr lang="it-IT" altLang="it-IT" sz="2400" b="0" i="1" dirty="0">
                <a:solidFill>
                  <a:srgbClr val="000000"/>
                </a:solidFill>
                <a:cs typeface="+mn-cs"/>
              </a:rPr>
              <a:t>, </a:t>
            </a:r>
            <a:r>
              <a:rPr lang="it-IT" altLang="it-IT" sz="2400" b="0" i="1" dirty="0" err="1">
                <a:solidFill>
                  <a:srgbClr val="000000"/>
                </a:solidFill>
                <a:cs typeface="+mn-cs"/>
              </a:rPr>
              <a:t>explosions</a:t>
            </a:r>
            <a:r>
              <a:rPr lang="it-IT" altLang="it-IT" sz="2400" b="0" i="1" dirty="0">
                <a:solidFill>
                  <a:srgbClr val="000000"/>
                </a:solidFill>
                <a:cs typeface="+mn-cs"/>
              </a:rPr>
              <a:t>, and </a:t>
            </a:r>
            <a:r>
              <a:rPr lang="it-IT" altLang="it-IT" sz="2400" b="0" i="1" dirty="0" err="1">
                <a:solidFill>
                  <a:srgbClr val="000000"/>
                </a:solidFill>
                <a:cs typeface="+mn-cs"/>
              </a:rPr>
              <a:t>fires</a:t>
            </a:r>
            <a:r>
              <a:rPr lang="it-IT" altLang="it-IT" sz="2400" b="0" i="1" dirty="0">
                <a:solidFill>
                  <a:srgbClr val="000000"/>
                </a:solidFill>
                <a:cs typeface="+mn-cs"/>
              </a:rPr>
              <a:t>. </a:t>
            </a:r>
          </a:p>
          <a:p>
            <a:pPr>
              <a:defRPr/>
            </a:pPr>
            <a:endParaRPr lang="it-IT" altLang="it-IT" sz="2400" b="0" i="1" dirty="0">
              <a:solidFill>
                <a:srgbClr val="000000"/>
              </a:solidFill>
              <a:cs typeface="+mn-cs"/>
            </a:endParaRPr>
          </a:p>
        </p:txBody>
      </p:sp>
      <p:sp>
        <p:nvSpPr>
          <p:cNvPr id="22532" name="Freccia a destra rientrata 4"/>
          <p:cNvSpPr>
            <a:spLocks noChangeArrowheads="1"/>
          </p:cNvSpPr>
          <p:nvPr/>
        </p:nvSpPr>
        <p:spPr bwMode="auto">
          <a:xfrm rot="-3589183">
            <a:off x="259557" y="4569618"/>
            <a:ext cx="971550" cy="576263"/>
          </a:xfrm>
          <a:prstGeom prst="notchedRightArrow">
            <a:avLst>
              <a:gd name="adj1" fmla="val 50000"/>
              <a:gd name="adj2" fmla="val 49977"/>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it-IT" altLang="it-IT" sz="2400" b="0" i="1" smtClean="0">
              <a:solidFill>
                <a:srgbClr val="000000"/>
              </a:solidFill>
              <a:latin typeface="Times New Roman" panose="02020603050405020304" pitchFamily="18" charset="0"/>
              <a:cs typeface="+mn-cs"/>
            </a:endParaRPr>
          </a:p>
        </p:txBody>
      </p:sp>
      <p:sp>
        <p:nvSpPr>
          <p:cNvPr id="22533" name="Freccia a destra rientrata 5"/>
          <p:cNvSpPr>
            <a:spLocks noChangeArrowheads="1"/>
          </p:cNvSpPr>
          <p:nvPr/>
        </p:nvSpPr>
        <p:spPr bwMode="auto">
          <a:xfrm rot="9637752">
            <a:off x="5503863" y="1989138"/>
            <a:ext cx="971550" cy="576262"/>
          </a:xfrm>
          <a:prstGeom prst="notchedRightArrow">
            <a:avLst>
              <a:gd name="adj1" fmla="val 50000"/>
              <a:gd name="adj2" fmla="val 49978"/>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it-IT" altLang="it-IT" sz="2400" b="0" i="1" smtClean="0">
              <a:solidFill>
                <a:srgbClr val="000000"/>
              </a:solidFill>
              <a:latin typeface="Times New Roman" panose="02020603050405020304" pitchFamily="18" charset="0"/>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ttangolo 2"/>
          <p:cNvSpPr>
            <a:spLocks noChangeArrowheads="1"/>
          </p:cNvSpPr>
          <p:nvPr/>
        </p:nvSpPr>
        <p:spPr bwMode="auto">
          <a:xfrm>
            <a:off x="323850" y="6165850"/>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it-IT" sz="1600" b="0" i="1" smtClean="0">
                <a:solidFill>
                  <a:srgbClr val="000000"/>
                </a:solidFill>
                <a:cs typeface="+mn-cs"/>
              </a:rPr>
              <a:t>Anastas, P. T.; Warner, J. C. Green Chemistry: Theory and Practice, Oxford University Press: New York, 1998, p.30. By permission of Oxford University Press.</a:t>
            </a:r>
            <a:endParaRPr lang="it-IT" altLang="it-IT" sz="1600" b="0" i="1" smtClean="0">
              <a:solidFill>
                <a:srgbClr val="000000"/>
              </a:solidFill>
              <a:cs typeface="+mn-cs"/>
            </a:endParaRPr>
          </a:p>
        </p:txBody>
      </p:sp>
      <p:sp>
        <p:nvSpPr>
          <p:cNvPr id="4" name="Rectangle 1"/>
          <p:cNvSpPr>
            <a:spLocks noChangeArrowheads="1"/>
          </p:cNvSpPr>
          <p:nvPr/>
        </p:nvSpPr>
        <p:spPr bwMode="auto">
          <a:xfrm>
            <a:off x="588963" y="-11552238"/>
            <a:ext cx="8231187" cy="2446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buFont typeface="+mj-lt"/>
              <a:buAutoNum type="arabicPeriod"/>
              <a:defRPr/>
            </a:pPr>
            <a:r>
              <a:rPr lang="it-IT" altLang="it-IT" sz="2400" i="1" dirty="0" err="1">
                <a:solidFill>
                  <a:srgbClr val="000000"/>
                </a:solidFill>
                <a:cs typeface="+mn-cs"/>
                <a:hlinkClick r:id="rId2"/>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It</a:t>
            </a:r>
            <a:r>
              <a:rPr lang="it-IT" altLang="it-IT" sz="2400" b="0" i="1" dirty="0">
                <a:solidFill>
                  <a:srgbClr val="000000"/>
                </a:solidFill>
                <a:cs typeface="+mn-cs"/>
              </a:rPr>
              <a:t> </a:t>
            </a:r>
            <a:r>
              <a:rPr lang="it-IT" altLang="it-IT" sz="2400" b="0" i="1" dirty="0" err="1">
                <a:solidFill>
                  <a:srgbClr val="000000"/>
                </a:solidFill>
                <a:cs typeface="+mn-cs"/>
              </a:rPr>
              <a:t>is</a:t>
            </a:r>
            <a:r>
              <a:rPr lang="it-IT" altLang="it-IT" sz="2400" b="0" i="1" dirty="0">
                <a:solidFill>
                  <a:srgbClr val="000000"/>
                </a:solidFill>
                <a:cs typeface="+mn-cs"/>
              </a:rPr>
              <a:t> </a:t>
            </a:r>
            <a:r>
              <a:rPr lang="it-IT" altLang="it-IT" sz="2400" b="0" i="1" dirty="0" err="1">
                <a:solidFill>
                  <a:srgbClr val="000000"/>
                </a:solidFill>
                <a:cs typeface="+mn-cs"/>
              </a:rPr>
              <a:t>better</a:t>
            </a:r>
            <a:r>
              <a:rPr lang="it-IT" altLang="it-IT" sz="2400" b="0" i="1" dirty="0">
                <a:solidFill>
                  <a:srgbClr val="000000"/>
                </a:solidFill>
                <a:cs typeface="+mn-cs"/>
              </a:rPr>
              <a:t> to </a:t>
            </a:r>
            <a:r>
              <a:rPr lang="it-IT" altLang="it-IT" sz="2400" b="0" i="1" dirty="0" err="1">
                <a:solidFill>
                  <a:srgbClr val="000000"/>
                </a:solidFill>
                <a:cs typeface="+mn-cs"/>
              </a:rPr>
              <a:t>prevent</a:t>
            </a:r>
            <a:r>
              <a:rPr lang="it-IT" altLang="it-IT" sz="2400" b="0" i="1" dirty="0">
                <a:solidFill>
                  <a:srgbClr val="000000"/>
                </a:solidFill>
                <a:cs typeface="+mn-cs"/>
              </a:rPr>
              <a:t> </a:t>
            </a:r>
            <a:r>
              <a:rPr lang="it-IT" altLang="it-IT" sz="2400" b="0" i="1" dirty="0" err="1">
                <a:solidFill>
                  <a:srgbClr val="000000"/>
                </a:solidFill>
                <a:cs typeface="+mn-cs"/>
              </a:rPr>
              <a:t>waste</a:t>
            </a:r>
            <a:r>
              <a:rPr lang="it-IT" altLang="it-IT" sz="2400" b="0" i="1" dirty="0">
                <a:solidFill>
                  <a:srgbClr val="000000"/>
                </a:solidFill>
                <a:cs typeface="+mn-cs"/>
              </a:rPr>
              <a:t> </a:t>
            </a:r>
            <a:r>
              <a:rPr lang="it-IT" altLang="it-IT" sz="2400" b="0" i="1" dirty="0" err="1">
                <a:solidFill>
                  <a:srgbClr val="000000"/>
                </a:solidFill>
                <a:cs typeface="+mn-cs"/>
              </a:rPr>
              <a:t>than</a:t>
            </a:r>
            <a:r>
              <a:rPr lang="it-IT" altLang="it-IT" sz="2400" b="0" i="1" dirty="0">
                <a:solidFill>
                  <a:srgbClr val="000000"/>
                </a:solidFill>
                <a:cs typeface="+mn-cs"/>
              </a:rPr>
              <a:t> to </a:t>
            </a:r>
            <a:r>
              <a:rPr lang="it-IT" altLang="it-IT" sz="2400" b="0" i="1" dirty="0" err="1">
                <a:solidFill>
                  <a:srgbClr val="000000"/>
                </a:solidFill>
                <a:cs typeface="+mn-cs"/>
              </a:rPr>
              <a:t>treat</a:t>
            </a:r>
            <a:r>
              <a:rPr lang="it-IT" altLang="it-IT" sz="2400" b="0" i="1" dirty="0">
                <a:solidFill>
                  <a:srgbClr val="000000"/>
                </a:solidFill>
                <a:cs typeface="+mn-cs"/>
              </a:rPr>
              <a:t> or </a:t>
            </a:r>
            <a:r>
              <a:rPr lang="it-IT" altLang="it-IT" sz="2400" b="0" i="1" dirty="0" err="1">
                <a:solidFill>
                  <a:srgbClr val="000000"/>
                </a:solidFill>
                <a:cs typeface="+mn-cs"/>
              </a:rPr>
              <a:t>clean</a:t>
            </a:r>
            <a:r>
              <a:rPr lang="it-IT" altLang="it-IT" sz="2400" b="0" i="1" dirty="0">
                <a:solidFill>
                  <a:srgbClr val="000000"/>
                </a:solidFill>
                <a:cs typeface="+mn-cs"/>
              </a:rPr>
              <a:t> up </a:t>
            </a:r>
            <a:r>
              <a:rPr lang="it-IT" altLang="it-IT" sz="2400" b="0" i="1" dirty="0" err="1">
                <a:solidFill>
                  <a:srgbClr val="000000"/>
                </a:solidFill>
                <a:cs typeface="+mn-cs"/>
              </a:rPr>
              <a:t>waste</a:t>
            </a:r>
            <a:r>
              <a:rPr lang="it-IT" altLang="it-IT" sz="2400" b="0" i="1" dirty="0">
                <a:solidFill>
                  <a:srgbClr val="000000"/>
                </a:solidFill>
                <a:cs typeface="+mn-cs"/>
              </a:rPr>
              <a:t> </a:t>
            </a:r>
            <a:r>
              <a:rPr lang="it-IT" altLang="it-IT" sz="2400" b="0" i="1" dirty="0" err="1">
                <a:solidFill>
                  <a:srgbClr val="000000"/>
                </a:solidFill>
                <a:cs typeface="+mn-cs"/>
              </a:rPr>
              <a:t>after</a:t>
            </a:r>
            <a:r>
              <a:rPr lang="it-IT" altLang="it-IT" sz="2400" b="0" i="1" dirty="0">
                <a:solidFill>
                  <a:srgbClr val="000000"/>
                </a:solidFill>
                <a:cs typeface="+mn-cs"/>
              </a:rPr>
              <a:t> </a:t>
            </a:r>
            <a:r>
              <a:rPr lang="it-IT" altLang="it-IT" sz="2400" b="0" i="1" dirty="0" err="1">
                <a:solidFill>
                  <a:srgbClr val="000000"/>
                </a:solidFill>
                <a:cs typeface="+mn-cs"/>
              </a:rPr>
              <a:t>it</a:t>
            </a:r>
            <a:r>
              <a:rPr lang="it-IT" altLang="it-IT" sz="2400" b="0" i="1" dirty="0">
                <a:solidFill>
                  <a:srgbClr val="000000"/>
                </a:solidFill>
                <a:cs typeface="+mn-cs"/>
              </a:rPr>
              <a:t> </a:t>
            </a:r>
            <a:r>
              <a:rPr lang="it-IT" altLang="it-IT" sz="2400" b="0" i="1" dirty="0" err="1">
                <a:solidFill>
                  <a:srgbClr val="000000"/>
                </a:solidFill>
                <a:cs typeface="+mn-cs"/>
              </a:rPr>
              <a:t>has</a:t>
            </a:r>
            <a:r>
              <a:rPr lang="it-IT" altLang="it-IT" sz="2400" b="0" i="1" dirty="0">
                <a:solidFill>
                  <a:srgbClr val="000000"/>
                </a:solidFill>
                <a:cs typeface="+mn-cs"/>
              </a:rPr>
              <a:t> </a:t>
            </a:r>
            <a:r>
              <a:rPr lang="it-IT" altLang="it-IT" sz="2400" b="0" i="1" dirty="0" err="1">
                <a:solidFill>
                  <a:srgbClr val="000000"/>
                </a:solidFill>
                <a:cs typeface="+mn-cs"/>
              </a:rPr>
              <a:t>been</a:t>
            </a:r>
            <a:r>
              <a:rPr lang="it-IT" altLang="it-IT" sz="2400" b="0" i="1" dirty="0">
                <a:solidFill>
                  <a:srgbClr val="000000"/>
                </a:solidFill>
                <a:cs typeface="+mn-cs"/>
              </a:rPr>
              <a:t> </a:t>
            </a:r>
            <a:r>
              <a:rPr lang="it-IT" altLang="it-IT" sz="2400" b="0" i="1" dirty="0" err="1">
                <a:solidFill>
                  <a:srgbClr val="000000"/>
                </a:solidFill>
                <a:cs typeface="+mn-cs"/>
              </a:rPr>
              <a:t>created</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3"/>
              </a:rPr>
              <a:t>Atom</a:t>
            </a:r>
            <a:r>
              <a:rPr lang="it-IT" altLang="it-IT" sz="2400" i="1" dirty="0">
                <a:solidFill>
                  <a:srgbClr val="000000"/>
                </a:solidFill>
                <a:cs typeface="+mn-cs"/>
                <a:hlinkClick r:id="rId3"/>
              </a:rPr>
              <a:t> Economy</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a:t>
            </a:r>
            <a:r>
              <a:rPr lang="it-IT" altLang="it-IT" sz="2400" b="0" i="1" dirty="0" err="1">
                <a:solidFill>
                  <a:srgbClr val="000000"/>
                </a:solidFill>
                <a:cs typeface="+mn-cs"/>
              </a:rPr>
              <a:t>maximize</a:t>
            </a:r>
            <a:r>
              <a:rPr lang="it-IT" altLang="it-IT" sz="2400" b="0" i="1" dirty="0">
                <a:solidFill>
                  <a:srgbClr val="000000"/>
                </a:solidFill>
                <a:cs typeface="+mn-cs"/>
              </a:rPr>
              <a:t> the </a:t>
            </a:r>
            <a:r>
              <a:rPr lang="it-IT" altLang="it-IT" sz="2400" b="0" i="1" dirty="0" err="1">
                <a:solidFill>
                  <a:srgbClr val="000000"/>
                </a:solidFill>
                <a:cs typeface="+mn-cs"/>
              </a:rPr>
              <a:t>incorporation</a:t>
            </a:r>
            <a:r>
              <a:rPr lang="it-IT" altLang="it-IT" sz="2400" b="0" i="1" dirty="0">
                <a:solidFill>
                  <a:srgbClr val="000000"/>
                </a:solidFill>
                <a:cs typeface="+mn-cs"/>
              </a:rPr>
              <a:t> of </a:t>
            </a:r>
            <a:r>
              <a:rPr lang="it-IT" altLang="it-IT" sz="2400" b="0" i="1" dirty="0" err="1">
                <a:solidFill>
                  <a:srgbClr val="000000"/>
                </a:solidFill>
                <a:cs typeface="+mn-cs"/>
              </a:rPr>
              <a:t>all</a:t>
            </a:r>
            <a:r>
              <a:rPr lang="it-IT" altLang="it-IT" sz="2400" b="0" i="1" dirty="0">
                <a:solidFill>
                  <a:srgbClr val="000000"/>
                </a:solidFill>
                <a:cs typeface="+mn-cs"/>
              </a:rPr>
              <a:t> </a:t>
            </a:r>
            <a:r>
              <a:rPr lang="it-IT" altLang="it-IT" sz="2400" b="0" i="1" dirty="0" err="1">
                <a:solidFill>
                  <a:srgbClr val="000000"/>
                </a:solidFill>
                <a:cs typeface="+mn-cs"/>
              </a:rPr>
              <a:t>materials</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in the </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into</a:t>
            </a:r>
            <a:r>
              <a:rPr lang="it-IT" altLang="it-IT" sz="2400" b="0" i="1" dirty="0">
                <a:solidFill>
                  <a:srgbClr val="000000"/>
                </a:solidFill>
                <a:cs typeface="+mn-cs"/>
              </a:rPr>
              <a:t> the </a:t>
            </a:r>
            <a:r>
              <a:rPr lang="it-IT" altLang="it-IT" sz="2400" b="0" i="1" dirty="0" err="1">
                <a:solidFill>
                  <a:srgbClr val="000000"/>
                </a:solidFill>
                <a:cs typeface="+mn-cs"/>
              </a:rPr>
              <a:t>final</a:t>
            </a:r>
            <a:r>
              <a:rPr lang="it-IT" altLang="it-IT" sz="2400" b="0" i="1" dirty="0">
                <a:solidFill>
                  <a:srgbClr val="000000"/>
                </a:solidFill>
                <a:cs typeface="+mn-cs"/>
              </a:rPr>
              <a:t> </a:t>
            </a:r>
            <a:r>
              <a:rPr lang="it-IT" altLang="it-IT" sz="2400" b="0" i="1" dirty="0" err="1">
                <a:solidFill>
                  <a:srgbClr val="000000"/>
                </a:solidFill>
                <a:cs typeface="+mn-cs"/>
              </a:rPr>
              <a:t>product</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4"/>
              </a:rPr>
              <a:t>Less</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Hazardous</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Chemical</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Syntheses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Wherever</a:t>
            </a:r>
            <a:r>
              <a:rPr lang="it-IT" altLang="it-IT" sz="2400" b="0" i="1" dirty="0">
                <a:solidFill>
                  <a:srgbClr val="000000"/>
                </a:solidFill>
                <a:cs typeface="+mn-cs"/>
              </a:rPr>
              <a:t> </a:t>
            </a:r>
            <a:r>
              <a:rPr lang="it-IT" altLang="it-IT" sz="2400" b="0" i="1" dirty="0" err="1">
                <a:solidFill>
                  <a:srgbClr val="000000"/>
                </a:solidFill>
                <a:cs typeface="+mn-cs"/>
              </a:rPr>
              <a:t>practicable</a:t>
            </a:r>
            <a:r>
              <a:rPr lang="it-IT" altLang="it-IT" sz="2400" b="0" i="1" dirty="0">
                <a:solidFill>
                  <a:srgbClr val="000000"/>
                </a:solidFill>
                <a:cs typeface="+mn-cs"/>
              </a:rPr>
              <a:t>, </a:t>
            </a: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use and generate </a:t>
            </a:r>
            <a:r>
              <a:rPr lang="it-IT" altLang="it-IT" sz="2400" b="0" i="1" dirty="0" err="1">
                <a:solidFill>
                  <a:srgbClr val="000000"/>
                </a:solidFill>
                <a:cs typeface="+mn-cs"/>
              </a:rPr>
              <a:t>substances</a:t>
            </a:r>
            <a:r>
              <a:rPr lang="it-IT" altLang="it-IT" sz="2400" b="0" i="1" dirty="0">
                <a:solidFill>
                  <a:srgbClr val="000000"/>
                </a:solidFill>
                <a:cs typeface="+mn-cs"/>
              </a:rPr>
              <a:t> </a:t>
            </a:r>
            <a:r>
              <a:rPr lang="it-IT" altLang="it-IT" sz="2400" b="0" i="1" dirty="0" err="1">
                <a:solidFill>
                  <a:srgbClr val="000000"/>
                </a:solidFill>
                <a:cs typeface="+mn-cs"/>
              </a:rPr>
              <a:t>that</a:t>
            </a:r>
            <a:r>
              <a:rPr lang="it-IT" altLang="it-IT" sz="2400" b="0" i="1" dirty="0">
                <a:solidFill>
                  <a:srgbClr val="000000"/>
                </a:solidFill>
                <a:cs typeface="+mn-cs"/>
              </a:rPr>
              <a:t> </a:t>
            </a:r>
            <a:r>
              <a:rPr lang="it-IT" altLang="it-IT" sz="2400" b="0" i="1" dirty="0" err="1">
                <a:solidFill>
                  <a:srgbClr val="000000"/>
                </a:solidFill>
                <a:cs typeface="+mn-cs"/>
              </a:rPr>
              <a:t>possess</a:t>
            </a:r>
            <a:r>
              <a:rPr lang="it-IT" altLang="it-IT" sz="2400" b="0" i="1" dirty="0">
                <a:solidFill>
                  <a:srgbClr val="000000"/>
                </a:solidFill>
                <a:cs typeface="+mn-cs"/>
              </a:rPr>
              <a:t> </a:t>
            </a:r>
            <a:r>
              <a:rPr lang="it-IT" altLang="it-IT" sz="2400" b="0" i="1" dirty="0" err="1">
                <a:solidFill>
                  <a:srgbClr val="000000"/>
                </a:solidFill>
                <a:cs typeface="+mn-cs"/>
              </a:rPr>
              <a:t>little</a:t>
            </a:r>
            <a:r>
              <a:rPr lang="it-IT" altLang="it-IT" sz="2400" b="0" i="1" dirty="0">
                <a:solidFill>
                  <a:srgbClr val="000000"/>
                </a:solidFill>
                <a:cs typeface="+mn-cs"/>
              </a:rPr>
              <a:t> or no </a:t>
            </a:r>
            <a:r>
              <a:rPr lang="it-IT" altLang="it-IT" sz="2400" b="0" i="1" dirty="0" err="1">
                <a:solidFill>
                  <a:srgbClr val="000000"/>
                </a:solidFill>
                <a:cs typeface="+mn-cs"/>
              </a:rPr>
              <a:t>toxicity</a:t>
            </a:r>
            <a:r>
              <a:rPr lang="it-IT" altLang="it-IT" sz="2400" b="0" i="1" dirty="0">
                <a:solidFill>
                  <a:srgbClr val="000000"/>
                </a:solidFill>
                <a:cs typeface="+mn-cs"/>
              </a:rPr>
              <a:t> to human </a:t>
            </a:r>
            <a:r>
              <a:rPr lang="it-IT" altLang="it-IT" sz="2400" b="0" i="1" dirty="0" err="1">
                <a:solidFill>
                  <a:srgbClr val="000000"/>
                </a:solidFill>
                <a:cs typeface="+mn-cs"/>
              </a:rPr>
              <a:t>health</a:t>
            </a:r>
            <a:r>
              <a:rPr lang="it-IT" altLang="it-IT" sz="2400" b="0" i="1" dirty="0">
                <a:solidFill>
                  <a:srgbClr val="000000"/>
                </a:solidFill>
                <a:cs typeface="+mn-cs"/>
              </a:rPr>
              <a:t> and the </a:t>
            </a:r>
            <a:r>
              <a:rPr lang="it-IT" altLang="it-IT" sz="2400" b="0" i="1" dirty="0" err="1">
                <a:solidFill>
                  <a:srgbClr val="000000"/>
                </a:solidFill>
                <a:cs typeface="+mn-cs"/>
              </a:rPr>
              <a:t>environment</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5"/>
              </a:rPr>
              <a:t>Designing</a:t>
            </a:r>
            <a:r>
              <a:rPr lang="it-IT" altLang="it-IT" sz="2400" i="1" dirty="0">
                <a:solidFill>
                  <a:srgbClr val="000000"/>
                </a:solidFill>
                <a:cs typeface="+mn-cs"/>
                <a:hlinkClick r:id="rId5"/>
              </a:rPr>
              <a:t> </a:t>
            </a:r>
            <a:r>
              <a:rPr lang="it-IT" altLang="it-IT" sz="2400" i="1" dirty="0" err="1">
                <a:solidFill>
                  <a:srgbClr val="000000"/>
                </a:solidFill>
                <a:cs typeface="+mn-cs"/>
                <a:hlinkClick r:id="rId5"/>
              </a:rPr>
              <a:t>Safer</a:t>
            </a:r>
            <a:r>
              <a:rPr lang="it-IT" altLang="it-IT" sz="2400" i="1" dirty="0">
                <a:solidFill>
                  <a:srgbClr val="000000"/>
                </a:solidFill>
                <a:cs typeface="+mn-cs"/>
                <a:hlinkClick r:id="rId5"/>
              </a:rPr>
              <a:t> </a:t>
            </a:r>
            <a:r>
              <a:rPr lang="it-IT" altLang="it-IT" sz="2400" i="1" dirty="0" err="1">
                <a:solidFill>
                  <a:srgbClr val="000000"/>
                </a:solidFill>
                <a:cs typeface="+mn-cs"/>
                <a:hlinkClick r:id="rId5"/>
              </a:rPr>
              <a:t>Chemicals</a:t>
            </a:r>
            <a:r>
              <a:rPr lang="it-IT" altLang="it-IT" sz="2400" b="0" i="1" dirty="0">
                <a:solidFill>
                  <a:srgbClr val="000000"/>
                </a:solidFill>
                <a:cs typeface="+mn-cs"/>
              </a:rPr>
              <a:t/>
            </a:r>
            <a:br>
              <a:rPr lang="it-IT" altLang="it-IT" sz="2400" b="0" i="1" dirty="0">
                <a:solidFill>
                  <a:srgbClr val="000000"/>
                </a:solidFill>
                <a:cs typeface="+mn-cs"/>
              </a:rPr>
            </a:b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err="1">
                <a:solidFill>
                  <a:srgbClr val="000000"/>
                </a:solidFill>
                <a:cs typeface="+mn-cs"/>
                <a:hlinkClick r:id="rId6"/>
              </a:rPr>
              <a:t>Safer</a:t>
            </a:r>
            <a:r>
              <a:rPr lang="it-IT" altLang="it-IT" sz="2400" i="1" dirty="0">
                <a:solidFill>
                  <a:srgbClr val="000000"/>
                </a:solidFill>
                <a:cs typeface="+mn-cs"/>
                <a:hlinkClick r:id="rId6"/>
              </a:rPr>
              <a:t> </a:t>
            </a:r>
            <a:r>
              <a:rPr lang="it-IT" altLang="it-IT" sz="2400" i="1" dirty="0" err="1">
                <a:solidFill>
                  <a:srgbClr val="000000"/>
                </a:solidFill>
                <a:cs typeface="+mn-cs"/>
                <a:hlinkClick r:id="rId6"/>
              </a:rPr>
              <a:t>Solvents</a:t>
            </a:r>
            <a:r>
              <a:rPr lang="it-IT" altLang="it-IT" sz="2400" i="1" dirty="0">
                <a:solidFill>
                  <a:srgbClr val="000000"/>
                </a:solidFill>
                <a:cs typeface="+mn-cs"/>
                <a:hlinkClick r:id="rId6"/>
              </a:rPr>
              <a:t> and </a:t>
            </a:r>
            <a:r>
              <a:rPr lang="it-IT" altLang="it-IT" sz="2400" i="1" dirty="0" err="1">
                <a:solidFill>
                  <a:srgbClr val="000000"/>
                </a:solidFill>
                <a:cs typeface="+mn-cs"/>
                <a:hlinkClick r:id="rId6"/>
              </a:rPr>
              <a:t>Auxiliaries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The use of </a:t>
            </a:r>
            <a:r>
              <a:rPr lang="it-IT" altLang="it-IT" sz="2400" b="0" i="1" dirty="0" err="1">
                <a:solidFill>
                  <a:srgbClr val="000000"/>
                </a:solidFill>
                <a:cs typeface="+mn-cs"/>
              </a:rPr>
              <a:t>auxiliary</a:t>
            </a:r>
            <a:r>
              <a:rPr lang="it-IT" altLang="it-IT" sz="2400" b="0" i="1" dirty="0">
                <a:solidFill>
                  <a:srgbClr val="000000"/>
                </a:solidFill>
                <a:cs typeface="+mn-cs"/>
              </a:rPr>
              <a:t> </a:t>
            </a:r>
            <a:r>
              <a:rPr lang="it-IT" altLang="it-IT" sz="2400" b="0" i="1" dirty="0" err="1">
                <a:solidFill>
                  <a:srgbClr val="000000"/>
                </a:solidFill>
                <a:cs typeface="+mn-cs"/>
              </a:rPr>
              <a:t>substances</a:t>
            </a:r>
            <a:r>
              <a:rPr lang="it-IT" altLang="it-IT" sz="2400" b="0" i="1" dirty="0">
                <a:solidFill>
                  <a:srgbClr val="000000"/>
                </a:solidFill>
                <a:cs typeface="+mn-cs"/>
              </a:rPr>
              <a:t> (e.g., </a:t>
            </a:r>
            <a:r>
              <a:rPr lang="it-IT" altLang="it-IT" sz="2400" b="0" i="1" dirty="0" err="1">
                <a:solidFill>
                  <a:srgbClr val="000000"/>
                </a:solidFill>
                <a:cs typeface="+mn-cs"/>
              </a:rPr>
              <a:t>solvents</a:t>
            </a:r>
            <a:r>
              <a:rPr lang="it-IT" altLang="it-IT" sz="2400" b="0" i="1" dirty="0">
                <a:solidFill>
                  <a:srgbClr val="000000"/>
                </a:solidFill>
                <a:cs typeface="+mn-cs"/>
              </a:rPr>
              <a:t>, </a:t>
            </a:r>
            <a:r>
              <a:rPr lang="it-IT" altLang="it-IT" sz="2400" b="0" i="1" dirty="0" err="1">
                <a:solidFill>
                  <a:srgbClr val="000000"/>
                </a:solidFill>
                <a:cs typeface="+mn-cs"/>
              </a:rPr>
              <a:t>separation</a:t>
            </a:r>
            <a:r>
              <a:rPr lang="it-IT" altLang="it-IT" sz="2400" b="0" i="1" dirty="0">
                <a:solidFill>
                  <a:srgbClr val="000000"/>
                </a:solidFill>
                <a:cs typeface="+mn-cs"/>
              </a:rPr>
              <a:t> agents, etc.) </a:t>
            </a:r>
            <a:r>
              <a:rPr lang="it-IT" altLang="it-IT" sz="2400" b="0" i="1" dirty="0" err="1">
                <a:solidFill>
                  <a:srgbClr val="000000"/>
                </a:solidFill>
                <a:cs typeface="+mn-cs"/>
              </a:rPr>
              <a:t>should</a:t>
            </a:r>
            <a:r>
              <a:rPr lang="it-IT" altLang="it-IT" sz="2400" b="0" i="1" dirty="0">
                <a:solidFill>
                  <a:srgbClr val="000000"/>
                </a:solidFill>
                <a:cs typeface="+mn-cs"/>
              </a:rPr>
              <a:t> be made </a:t>
            </a:r>
            <a:r>
              <a:rPr lang="it-IT" altLang="it-IT" sz="2400" b="0" i="1" dirty="0" err="1">
                <a:solidFill>
                  <a:srgbClr val="000000"/>
                </a:solidFill>
                <a:cs typeface="+mn-cs"/>
              </a:rPr>
              <a:t>unnecessary</a:t>
            </a:r>
            <a:r>
              <a:rPr lang="it-IT" altLang="it-IT" sz="2400" b="0" i="1" dirty="0">
                <a:solidFill>
                  <a:srgbClr val="000000"/>
                </a:solidFill>
                <a:cs typeface="+mn-cs"/>
              </a:rPr>
              <a:t> </a:t>
            </a:r>
            <a:r>
              <a:rPr lang="it-IT" altLang="it-IT" sz="2400" b="0" i="1" dirty="0" err="1">
                <a:solidFill>
                  <a:srgbClr val="000000"/>
                </a:solidFill>
                <a:cs typeface="+mn-cs"/>
              </a:rPr>
              <a:t>wherever</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and </a:t>
            </a:r>
            <a:r>
              <a:rPr lang="it-IT" altLang="it-IT" sz="2400" b="0" i="1" dirty="0" err="1">
                <a:solidFill>
                  <a:srgbClr val="000000"/>
                </a:solidFill>
                <a:cs typeface="+mn-cs"/>
              </a:rPr>
              <a:t>innocuous</a:t>
            </a:r>
            <a:r>
              <a:rPr lang="it-IT" altLang="it-IT" sz="2400" b="0" i="1" dirty="0">
                <a:solidFill>
                  <a:srgbClr val="000000"/>
                </a:solidFill>
                <a:cs typeface="+mn-cs"/>
              </a:rPr>
              <a:t> </a:t>
            </a:r>
            <a:r>
              <a:rPr lang="it-IT" altLang="it-IT" sz="2400" b="0" i="1" dirty="0" err="1">
                <a:solidFill>
                  <a:srgbClr val="000000"/>
                </a:solidFill>
                <a:cs typeface="+mn-cs"/>
              </a:rPr>
              <a:t>when</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a:t>
            </a:r>
          </a:p>
          <a:p>
            <a:pPr marL="457200" indent="-457200">
              <a:buFont typeface="+mj-lt"/>
              <a:buAutoNum type="arabicPeriod"/>
              <a:defRPr/>
            </a:pPr>
            <a:r>
              <a:rPr lang="it-IT" altLang="it-IT" sz="2400" i="1" dirty="0">
                <a:solidFill>
                  <a:srgbClr val="000000"/>
                </a:solidFill>
                <a:cs typeface="+mn-cs"/>
                <a:hlinkClick r:id="rId7"/>
              </a:rPr>
              <a:t>Design for Energy </a:t>
            </a:r>
            <a:r>
              <a:rPr lang="it-IT" altLang="it-IT" sz="2400" i="1" dirty="0" err="1">
                <a:solidFill>
                  <a:srgbClr val="000000"/>
                </a:solidFill>
                <a:cs typeface="+mn-cs"/>
                <a:hlinkClick r:id="rId7"/>
              </a:rPr>
              <a:t>Efficiency</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Energy </a:t>
            </a:r>
            <a:r>
              <a:rPr lang="it-IT" altLang="it-IT" sz="2400" b="0" i="1" dirty="0" err="1">
                <a:solidFill>
                  <a:srgbClr val="000000"/>
                </a:solidFill>
                <a:cs typeface="+mn-cs"/>
              </a:rPr>
              <a:t>requirements</a:t>
            </a:r>
            <a:r>
              <a:rPr lang="it-IT" altLang="it-IT" sz="2400" b="0" i="1" dirty="0">
                <a:solidFill>
                  <a:srgbClr val="000000"/>
                </a:solidFill>
                <a:cs typeface="+mn-cs"/>
              </a:rPr>
              <a:t> of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processes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recognized</a:t>
            </a:r>
            <a:r>
              <a:rPr lang="it-IT" altLang="it-IT" sz="2400" b="0" i="1" dirty="0">
                <a:solidFill>
                  <a:srgbClr val="000000"/>
                </a:solidFill>
                <a:cs typeface="+mn-cs"/>
              </a:rPr>
              <a:t> for </a:t>
            </a:r>
            <a:r>
              <a:rPr lang="it-IT" altLang="it-IT" sz="2400" b="0" i="1" dirty="0" err="1">
                <a:solidFill>
                  <a:srgbClr val="000000"/>
                </a:solidFill>
                <a:cs typeface="+mn-cs"/>
              </a:rPr>
              <a:t>their</a:t>
            </a:r>
            <a:r>
              <a:rPr lang="it-IT" altLang="it-IT" sz="2400" b="0" i="1" dirty="0">
                <a:solidFill>
                  <a:srgbClr val="000000"/>
                </a:solidFill>
                <a:cs typeface="+mn-cs"/>
              </a:rPr>
              <a:t> </a:t>
            </a:r>
            <a:r>
              <a:rPr lang="it-IT" altLang="it-IT" sz="2400" b="0" i="1" dirty="0" err="1">
                <a:solidFill>
                  <a:srgbClr val="000000"/>
                </a:solidFill>
                <a:cs typeface="+mn-cs"/>
              </a:rPr>
              <a:t>environmental</a:t>
            </a:r>
            <a:r>
              <a:rPr lang="it-IT" altLang="it-IT" sz="2400" b="0" i="1" dirty="0">
                <a:solidFill>
                  <a:srgbClr val="000000"/>
                </a:solidFill>
                <a:cs typeface="+mn-cs"/>
              </a:rPr>
              <a:t> and </a:t>
            </a:r>
            <a:r>
              <a:rPr lang="it-IT" altLang="it-IT" sz="2400" b="0" i="1" dirty="0" err="1">
                <a:solidFill>
                  <a:srgbClr val="000000"/>
                </a:solidFill>
                <a:cs typeface="+mn-cs"/>
              </a:rPr>
              <a:t>economic</a:t>
            </a:r>
            <a:r>
              <a:rPr lang="it-IT" altLang="it-IT" sz="2400" b="0" i="1" dirty="0">
                <a:solidFill>
                  <a:srgbClr val="000000"/>
                </a:solidFill>
                <a:cs typeface="+mn-cs"/>
              </a:rPr>
              <a:t> </a:t>
            </a:r>
            <a:r>
              <a:rPr lang="it-IT" altLang="it-IT" sz="2400" b="0" i="1" dirty="0" err="1">
                <a:solidFill>
                  <a:srgbClr val="000000"/>
                </a:solidFill>
                <a:cs typeface="+mn-cs"/>
              </a:rPr>
              <a:t>impacts</a:t>
            </a:r>
            <a:r>
              <a:rPr lang="it-IT" altLang="it-IT" sz="2400" b="0" i="1" dirty="0">
                <a:solidFill>
                  <a:srgbClr val="000000"/>
                </a:solidFill>
                <a:cs typeface="+mn-cs"/>
              </a:rPr>
              <a:t> and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minimized</a:t>
            </a:r>
            <a:r>
              <a:rPr lang="it-IT" altLang="it-IT" sz="2400" b="0" i="1" dirty="0">
                <a:solidFill>
                  <a:srgbClr val="000000"/>
                </a:solidFill>
                <a:cs typeface="+mn-cs"/>
              </a:rPr>
              <a:t>. </a:t>
            </a:r>
            <a:r>
              <a:rPr lang="it-IT" altLang="it-IT" sz="2400" b="0" i="1" dirty="0" err="1">
                <a:solidFill>
                  <a:srgbClr val="000000"/>
                </a:solidFill>
                <a:cs typeface="+mn-cs"/>
              </a:rPr>
              <a:t>If</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t>
            </a: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conducted</a:t>
            </a:r>
            <a:r>
              <a:rPr lang="it-IT" altLang="it-IT" sz="2400" b="0" i="1" dirty="0">
                <a:solidFill>
                  <a:srgbClr val="000000"/>
                </a:solidFill>
                <a:cs typeface="+mn-cs"/>
              </a:rPr>
              <a:t> </a:t>
            </a:r>
            <a:r>
              <a:rPr lang="it-IT" altLang="it-IT" sz="2400" b="0" i="1" dirty="0" err="1">
                <a:solidFill>
                  <a:srgbClr val="000000"/>
                </a:solidFill>
                <a:cs typeface="+mn-cs"/>
              </a:rPr>
              <a:t>at</a:t>
            </a:r>
            <a:r>
              <a:rPr lang="it-IT" altLang="it-IT" sz="2400" b="0" i="1" dirty="0">
                <a:solidFill>
                  <a:srgbClr val="000000"/>
                </a:solidFill>
                <a:cs typeface="+mn-cs"/>
              </a:rPr>
              <a:t> ambient temperature and pressure. </a:t>
            </a:r>
          </a:p>
          <a:p>
            <a:pPr marL="457200" indent="-457200">
              <a:buFont typeface="+mj-lt"/>
              <a:buAutoNum type="arabicPeriod"/>
              <a:defRPr/>
            </a:pPr>
            <a:r>
              <a:rPr lang="it-IT" altLang="it-IT" sz="2400" i="1" dirty="0">
                <a:solidFill>
                  <a:srgbClr val="000000"/>
                </a:solidFill>
                <a:cs typeface="+mn-cs"/>
                <a:hlinkClick r:id="rId8"/>
              </a:rPr>
              <a:t>Use of </a:t>
            </a:r>
            <a:r>
              <a:rPr lang="it-IT" altLang="it-IT" sz="2400" i="1" dirty="0" err="1">
                <a:solidFill>
                  <a:srgbClr val="000000"/>
                </a:solidFill>
                <a:cs typeface="+mn-cs"/>
                <a:hlinkClick r:id="rId8"/>
              </a:rPr>
              <a:t>Renewable</a:t>
            </a:r>
            <a:r>
              <a:rPr lang="it-IT" altLang="it-IT" sz="2400" i="1" dirty="0">
                <a:solidFill>
                  <a:srgbClr val="000000"/>
                </a:solidFill>
                <a:cs typeface="+mn-cs"/>
                <a:hlinkClick r:id="rId8"/>
              </a:rPr>
              <a:t> </a:t>
            </a:r>
            <a:r>
              <a:rPr lang="it-IT" altLang="it-IT" sz="2400" i="1" dirty="0" err="1">
                <a:solidFill>
                  <a:srgbClr val="000000"/>
                </a:solidFill>
                <a:cs typeface="+mn-cs"/>
                <a:hlinkClick r:id="rId8"/>
              </a:rPr>
              <a:t>Feedstocks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A </a:t>
            </a:r>
            <a:r>
              <a:rPr lang="it-IT" altLang="it-IT" sz="2400" b="0" i="1" dirty="0" err="1">
                <a:solidFill>
                  <a:srgbClr val="000000"/>
                </a:solidFill>
                <a:cs typeface="+mn-cs"/>
              </a:rPr>
              <a:t>raw</a:t>
            </a:r>
            <a:r>
              <a:rPr lang="it-IT" altLang="it-IT" sz="2400" b="0" i="1" dirty="0">
                <a:solidFill>
                  <a:srgbClr val="000000"/>
                </a:solidFill>
                <a:cs typeface="+mn-cs"/>
              </a:rPr>
              <a:t> </a:t>
            </a:r>
            <a:r>
              <a:rPr lang="it-IT" altLang="it-IT" sz="2400" b="0" i="1" dirty="0" err="1">
                <a:solidFill>
                  <a:srgbClr val="000000"/>
                </a:solidFill>
                <a:cs typeface="+mn-cs"/>
              </a:rPr>
              <a:t>material</a:t>
            </a:r>
            <a:r>
              <a:rPr lang="it-IT" altLang="it-IT" sz="2400" b="0" i="1" dirty="0">
                <a:solidFill>
                  <a:srgbClr val="000000"/>
                </a:solidFill>
                <a:cs typeface="+mn-cs"/>
              </a:rPr>
              <a:t> or </a:t>
            </a:r>
            <a:r>
              <a:rPr lang="it-IT" altLang="it-IT" sz="2400" b="0" i="1" dirty="0" err="1">
                <a:solidFill>
                  <a:srgbClr val="000000"/>
                </a:solidFill>
                <a:cs typeface="+mn-cs"/>
              </a:rPr>
              <a:t>feedstock</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renewable</a:t>
            </a:r>
            <a:r>
              <a:rPr lang="it-IT" altLang="it-IT" sz="2400" b="0" i="1" dirty="0">
                <a:solidFill>
                  <a:srgbClr val="000000"/>
                </a:solidFill>
                <a:cs typeface="+mn-cs"/>
              </a:rPr>
              <a:t> </a:t>
            </a:r>
            <a:r>
              <a:rPr lang="it-IT" altLang="it-IT" sz="2400" b="0" i="1" dirty="0" err="1">
                <a:solidFill>
                  <a:srgbClr val="000000"/>
                </a:solidFill>
                <a:cs typeface="+mn-cs"/>
              </a:rPr>
              <a:t>rather</a:t>
            </a:r>
            <a:r>
              <a:rPr lang="it-IT" altLang="it-IT" sz="2400" b="0" i="1" dirty="0">
                <a:solidFill>
                  <a:srgbClr val="000000"/>
                </a:solidFill>
                <a:cs typeface="+mn-cs"/>
              </a:rPr>
              <a:t> </a:t>
            </a:r>
            <a:r>
              <a:rPr lang="it-IT" altLang="it-IT" sz="2400" b="0" i="1" dirty="0" err="1">
                <a:solidFill>
                  <a:srgbClr val="000000"/>
                </a:solidFill>
                <a:cs typeface="+mn-cs"/>
              </a:rPr>
              <a:t>than</a:t>
            </a:r>
            <a:r>
              <a:rPr lang="it-IT" altLang="it-IT" sz="2400" b="0" i="1" dirty="0">
                <a:solidFill>
                  <a:srgbClr val="000000"/>
                </a:solidFill>
                <a:cs typeface="+mn-cs"/>
              </a:rPr>
              <a:t> </a:t>
            </a:r>
            <a:r>
              <a:rPr lang="it-IT" altLang="it-IT" sz="2400" b="0" i="1" dirty="0" err="1">
                <a:solidFill>
                  <a:srgbClr val="000000"/>
                </a:solidFill>
                <a:cs typeface="+mn-cs"/>
              </a:rPr>
              <a:t>depleting</a:t>
            </a:r>
            <a:r>
              <a:rPr lang="it-IT" altLang="it-IT" sz="2400" b="0" i="1" dirty="0">
                <a:solidFill>
                  <a:srgbClr val="000000"/>
                </a:solidFill>
                <a:cs typeface="+mn-cs"/>
              </a:rPr>
              <a:t> </a:t>
            </a:r>
            <a:r>
              <a:rPr lang="it-IT" altLang="it-IT" sz="2400" b="0" i="1" dirty="0" err="1">
                <a:solidFill>
                  <a:srgbClr val="000000"/>
                </a:solidFill>
                <a:cs typeface="+mn-cs"/>
              </a:rPr>
              <a:t>whenever</a:t>
            </a:r>
            <a:r>
              <a:rPr lang="it-IT" altLang="it-IT" sz="2400" b="0" i="1" dirty="0">
                <a:solidFill>
                  <a:srgbClr val="000000"/>
                </a:solidFill>
                <a:cs typeface="+mn-cs"/>
              </a:rPr>
              <a:t> </a:t>
            </a:r>
            <a:r>
              <a:rPr lang="it-IT" altLang="it-IT" sz="2400" b="0" i="1" dirty="0" err="1">
                <a:solidFill>
                  <a:srgbClr val="000000"/>
                </a:solidFill>
                <a:cs typeface="+mn-cs"/>
              </a:rPr>
              <a:t>technically</a:t>
            </a:r>
            <a:r>
              <a:rPr lang="it-IT" altLang="it-IT" sz="2400" b="0" i="1" dirty="0">
                <a:solidFill>
                  <a:srgbClr val="000000"/>
                </a:solidFill>
                <a:cs typeface="+mn-cs"/>
              </a:rPr>
              <a:t> and </a:t>
            </a:r>
            <a:r>
              <a:rPr lang="it-IT" altLang="it-IT" sz="2400" b="0" i="1" dirty="0" err="1">
                <a:solidFill>
                  <a:srgbClr val="000000"/>
                </a:solidFill>
                <a:cs typeface="+mn-cs"/>
              </a:rPr>
              <a:t>economically</a:t>
            </a:r>
            <a:r>
              <a:rPr lang="it-IT" altLang="it-IT" sz="2400" b="0" i="1" dirty="0">
                <a:solidFill>
                  <a:srgbClr val="000000"/>
                </a:solidFill>
                <a:cs typeface="+mn-cs"/>
              </a:rPr>
              <a:t> </a:t>
            </a:r>
            <a:r>
              <a:rPr lang="it-IT" altLang="it-IT" sz="2400" b="0" i="1" dirty="0" err="1">
                <a:solidFill>
                  <a:srgbClr val="000000"/>
                </a:solidFill>
                <a:cs typeface="+mn-cs"/>
              </a:rPr>
              <a:t>practicable</a:t>
            </a:r>
            <a:r>
              <a:rPr lang="it-IT" altLang="it-IT" sz="2400" b="0" i="1" dirty="0">
                <a:solidFill>
                  <a:srgbClr val="000000"/>
                </a:solidFill>
                <a:cs typeface="+mn-cs"/>
              </a:rPr>
              <a:t>.</a:t>
            </a: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a:solidFill>
                  <a:srgbClr val="000000"/>
                </a:solidFill>
                <a:cs typeface="+mn-cs"/>
                <a:hlinkClick r:id="rId9"/>
              </a:rPr>
              <a:t>Reduce </a:t>
            </a:r>
            <a:r>
              <a:rPr lang="it-IT" altLang="it-IT" sz="2400" i="1" dirty="0" err="1">
                <a:solidFill>
                  <a:srgbClr val="000000"/>
                </a:solidFill>
                <a:cs typeface="+mn-cs"/>
                <a:hlinkClick r:id="rId9"/>
              </a:rPr>
              <a:t>Derivatives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Unnecessary</a:t>
            </a:r>
            <a:r>
              <a:rPr lang="it-IT" altLang="it-IT" sz="2400" b="0" i="1" dirty="0">
                <a:solidFill>
                  <a:srgbClr val="000000"/>
                </a:solidFill>
                <a:cs typeface="+mn-cs"/>
              </a:rPr>
              <a:t> </a:t>
            </a:r>
            <a:r>
              <a:rPr lang="it-IT" altLang="it-IT" sz="2400" b="0" i="1" dirty="0" err="1">
                <a:solidFill>
                  <a:srgbClr val="000000"/>
                </a:solidFill>
                <a:cs typeface="+mn-cs"/>
              </a:rPr>
              <a:t>derivatization</a:t>
            </a:r>
            <a:r>
              <a:rPr lang="it-IT" altLang="it-IT" sz="2400" b="0" i="1" dirty="0">
                <a:solidFill>
                  <a:srgbClr val="000000"/>
                </a:solidFill>
                <a:cs typeface="+mn-cs"/>
              </a:rPr>
              <a:t> (use of </a:t>
            </a:r>
            <a:r>
              <a:rPr lang="it-IT" altLang="it-IT" sz="2400" b="0" i="1" dirty="0" err="1">
                <a:solidFill>
                  <a:srgbClr val="000000"/>
                </a:solidFill>
                <a:cs typeface="+mn-cs"/>
              </a:rPr>
              <a:t>blocking</a:t>
            </a:r>
            <a:r>
              <a:rPr lang="it-IT" altLang="it-IT" sz="2400" b="0" i="1" dirty="0">
                <a:solidFill>
                  <a:srgbClr val="000000"/>
                </a:solidFill>
                <a:cs typeface="+mn-cs"/>
              </a:rPr>
              <a:t> </a:t>
            </a:r>
            <a:r>
              <a:rPr lang="it-IT" altLang="it-IT" sz="2400" b="0" i="1" dirty="0" err="1">
                <a:solidFill>
                  <a:srgbClr val="000000"/>
                </a:solidFill>
                <a:cs typeface="+mn-cs"/>
              </a:rPr>
              <a:t>groups</a:t>
            </a:r>
            <a:r>
              <a:rPr lang="it-IT" altLang="it-IT" sz="2400" b="0" i="1" dirty="0">
                <a:solidFill>
                  <a:srgbClr val="000000"/>
                </a:solidFill>
                <a:cs typeface="+mn-cs"/>
              </a:rPr>
              <a:t>, </a:t>
            </a:r>
            <a:r>
              <a:rPr lang="it-IT" altLang="it-IT" sz="2400" b="0" i="1" dirty="0" err="1">
                <a:solidFill>
                  <a:srgbClr val="000000"/>
                </a:solidFill>
                <a:cs typeface="+mn-cs"/>
              </a:rPr>
              <a:t>protection</a:t>
            </a:r>
            <a:r>
              <a:rPr lang="it-IT" altLang="it-IT" sz="2400" b="0" i="1" dirty="0">
                <a:solidFill>
                  <a:srgbClr val="000000"/>
                </a:solidFill>
                <a:cs typeface="+mn-cs"/>
              </a:rPr>
              <a:t>/ </a:t>
            </a:r>
            <a:r>
              <a:rPr lang="it-IT" altLang="it-IT" sz="2400" b="0" i="1" dirty="0" err="1">
                <a:solidFill>
                  <a:srgbClr val="000000"/>
                </a:solidFill>
                <a:cs typeface="+mn-cs"/>
              </a:rPr>
              <a:t>deprotection</a:t>
            </a:r>
            <a:r>
              <a:rPr lang="it-IT" altLang="it-IT" sz="2400" b="0" i="1" dirty="0">
                <a:solidFill>
                  <a:srgbClr val="000000"/>
                </a:solidFill>
                <a:cs typeface="+mn-cs"/>
              </a:rPr>
              <a:t>, </a:t>
            </a:r>
            <a:r>
              <a:rPr lang="it-IT" altLang="it-IT" sz="2400" b="0" i="1" dirty="0" err="1">
                <a:solidFill>
                  <a:srgbClr val="000000"/>
                </a:solidFill>
                <a:cs typeface="+mn-cs"/>
              </a:rPr>
              <a:t>temporary</a:t>
            </a:r>
            <a:r>
              <a:rPr lang="it-IT" altLang="it-IT" sz="2400" b="0" i="1" dirty="0">
                <a:solidFill>
                  <a:srgbClr val="000000"/>
                </a:solidFill>
                <a:cs typeface="+mn-cs"/>
              </a:rPr>
              <a:t> </a:t>
            </a:r>
            <a:r>
              <a:rPr lang="it-IT" altLang="it-IT" sz="2400" b="0" i="1" dirty="0" err="1">
                <a:solidFill>
                  <a:srgbClr val="000000"/>
                </a:solidFill>
                <a:cs typeface="+mn-cs"/>
              </a:rPr>
              <a:t>modification</a:t>
            </a:r>
            <a:r>
              <a:rPr lang="it-IT" altLang="it-IT" sz="2400" b="0" i="1" dirty="0">
                <a:solidFill>
                  <a:srgbClr val="000000"/>
                </a:solidFill>
                <a:cs typeface="+mn-cs"/>
              </a:rPr>
              <a:t> of </a:t>
            </a:r>
            <a:r>
              <a:rPr lang="it-IT" altLang="it-IT" sz="2400" b="0" i="1" dirty="0" err="1">
                <a:solidFill>
                  <a:srgbClr val="000000"/>
                </a:solidFill>
                <a:cs typeface="+mn-cs"/>
              </a:rPr>
              <a:t>physical</a:t>
            </a:r>
            <a:r>
              <a:rPr lang="it-IT" altLang="it-IT" sz="2400" b="0" i="1" dirty="0">
                <a:solidFill>
                  <a:srgbClr val="000000"/>
                </a:solidFill>
                <a:cs typeface="+mn-cs"/>
              </a:rPr>
              <a:t>/</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processes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minimized</a:t>
            </a:r>
            <a:r>
              <a:rPr lang="it-IT" altLang="it-IT" sz="2400" b="0" i="1" dirty="0">
                <a:solidFill>
                  <a:srgbClr val="000000"/>
                </a:solidFill>
                <a:cs typeface="+mn-cs"/>
              </a:rPr>
              <a:t> or </a:t>
            </a:r>
            <a:r>
              <a:rPr lang="it-IT" altLang="it-IT" sz="2400" b="0" i="1" dirty="0" err="1">
                <a:solidFill>
                  <a:srgbClr val="000000"/>
                </a:solidFill>
                <a:cs typeface="+mn-cs"/>
              </a:rPr>
              <a:t>avoided</a:t>
            </a:r>
            <a:r>
              <a:rPr lang="it-IT" altLang="it-IT" sz="2400" b="0" i="1" dirty="0">
                <a:solidFill>
                  <a:srgbClr val="000000"/>
                </a:solidFill>
                <a:cs typeface="+mn-cs"/>
              </a:rPr>
              <a:t> </a:t>
            </a:r>
            <a:r>
              <a:rPr lang="it-IT" altLang="it-IT" sz="2400" b="0" i="1" dirty="0" err="1">
                <a:solidFill>
                  <a:srgbClr val="000000"/>
                </a:solidFill>
                <a:cs typeface="+mn-cs"/>
              </a:rPr>
              <a:t>if</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t>
            </a:r>
            <a:r>
              <a:rPr lang="it-IT" altLang="it-IT" sz="2400" b="0" i="1" dirty="0" err="1">
                <a:solidFill>
                  <a:srgbClr val="000000"/>
                </a:solidFill>
                <a:cs typeface="+mn-cs"/>
              </a:rPr>
              <a:t>because</a:t>
            </a:r>
            <a:r>
              <a:rPr lang="it-IT" altLang="it-IT" sz="2400" b="0" i="1" dirty="0">
                <a:solidFill>
                  <a:srgbClr val="000000"/>
                </a:solidFill>
                <a:cs typeface="+mn-cs"/>
              </a:rPr>
              <a:t> </a:t>
            </a:r>
            <a:r>
              <a:rPr lang="it-IT" altLang="it-IT" sz="2400" b="0" i="1" dirty="0" err="1">
                <a:solidFill>
                  <a:srgbClr val="000000"/>
                </a:solidFill>
                <a:cs typeface="+mn-cs"/>
              </a:rPr>
              <a:t>such</a:t>
            </a:r>
            <a:r>
              <a:rPr lang="it-IT" altLang="it-IT" sz="2400" b="0" i="1" dirty="0">
                <a:solidFill>
                  <a:srgbClr val="000000"/>
                </a:solidFill>
                <a:cs typeface="+mn-cs"/>
              </a:rPr>
              <a:t> </a:t>
            </a:r>
            <a:r>
              <a:rPr lang="it-IT" altLang="it-IT" sz="2400" b="0" i="1" dirty="0" err="1">
                <a:solidFill>
                  <a:srgbClr val="000000"/>
                </a:solidFill>
                <a:cs typeface="+mn-cs"/>
              </a:rPr>
              <a:t>steps</a:t>
            </a:r>
            <a:r>
              <a:rPr lang="it-IT" altLang="it-IT" sz="2400" b="0" i="1" dirty="0">
                <a:solidFill>
                  <a:srgbClr val="000000"/>
                </a:solidFill>
                <a:cs typeface="+mn-cs"/>
              </a:rPr>
              <a:t> </a:t>
            </a:r>
            <a:r>
              <a:rPr lang="it-IT" altLang="it-IT" sz="2400" b="0" i="1" dirty="0" err="1">
                <a:solidFill>
                  <a:srgbClr val="000000"/>
                </a:solidFill>
                <a:cs typeface="+mn-cs"/>
              </a:rPr>
              <a:t>require</a:t>
            </a:r>
            <a:r>
              <a:rPr lang="it-IT" altLang="it-IT" sz="2400" b="0" i="1" dirty="0">
                <a:solidFill>
                  <a:srgbClr val="000000"/>
                </a:solidFill>
                <a:cs typeface="+mn-cs"/>
              </a:rPr>
              <a:t> </a:t>
            </a:r>
            <a:r>
              <a:rPr lang="it-IT" altLang="it-IT" sz="2400" b="0" i="1" dirty="0" err="1">
                <a:solidFill>
                  <a:srgbClr val="000000"/>
                </a:solidFill>
                <a:cs typeface="+mn-cs"/>
              </a:rPr>
              <a:t>additional</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and can generate </a:t>
            </a:r>
            <a:r>
              <a:rPr lang="it-IT" altLang="it-IT" sz="2400" b="0" i="1" dirty="0" err="1">
                <a:solidFill>
                  <a:srgbClr val="000000"/>
                </a:solidFill>
                <a:cs typeface="+mn-cs"/>
              </a:rPr>
              <a:t>waste</a:t>
            </a:r>
            <a:r>
              <a:rPr lang="it-IT" altLang="it-IT" sz="2400" b="0" i="1" dirty="0">
                <a:solidFill>
                  <a:srgbClr val="000000"/>
                </a:solidFill>
                <a:cs typeface="+mn-cs"/>
              </a:rPr>
              <a:t>. </a:t>
            </a: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err="1">
                <a:solidFill>
                  <a:srgbClr val="000000"/>
                </a:solidFill>
                <a:cs typeface="+mn-cs"/>
                <a:hlinkClick r:id="rId10"/>
              </a:rPr>
              <a:t>Catalysis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Catalytic</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t>
            </a:r>
            <a:r>
              <a:rPr lang="it-IT" altLang="it-IT" sz="2400" b="0" i="1" dirty="0" err="1">
                <a:solidFill>
                  <a:srgbClr val="000000"/>
                </a:solidFill>
                <a:cs typeface="+mn-cs"/>
              </a:rPr>
              <a:t>as</a:t>
            </a:r>
            <a:r>
              <a:rPr lang="it-IT" altLang="it-IT" sz="2400" b="0" i="1" dirty="0">
                <a:solidFill>
                  <a:srgbClr val="000000"/>
                </a:solidFill>
                <a:cs typeface="+mn-cs"/>
              </a:rPr>
              <a:t> </a:t>
            </a:r>
            <a:r>
              <a:rPr lang="it-IT" altLang="it-IT" sz="2400" b="0" i="1" dirty="0" err="1">
                <a:solidFill>
                  <a:srgbClr val="000000"/>
                </a:solidFill>
                <a:cs typeface="+mn-cs"/>
              </a:rPr>
              <a:t>selective</a:t>
            </a:r>
            <a:r>
              <a:rPr lang="it-IT" altLang="it-IT" sz="2400" b="0" i="1" dirty="0">
                <a:solidFill>
                  <a:srgbClr val="000000"/>
                </a:solidFill>
                <a:cs typeface="+mn-cs"/>
              </a:rPr>
              <a:t> </a:t>
            </a:r>
            <a:r>
              <a:rPr lang="it-IT" altLang="it-IT" sz="2400" b="0" i="1" dirty="0" err="1">
                <a:solidFill>
                  <a:srgbClr val="000000"/>
                </a:solidFill>
                <a:cs typeface="+mn-cs"/>
              </a:rPr>
              <a:t>as</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are </a:t>
            </a:r>
            <a:r>
              <a:rPr lang="it-IT" altLang="it-IT" sz="2400" b="0" i="1" dirty="0" err="1">
                <a:solidFill>
                  <a:srgbClr val="000000"/>
                </a:solidFill>
                <a:cs typeface="+mn-cs"/>
              </a:rPr>
              <a:t>superior</a:t>
            </a:r>
            <a:r>
              <a:rPr lang="it-IT" altLang="it-IT" sz="2400" b="0" i="1" dirty="0">
                <a:solidFill>
                  <a:srgbClr val="000000"/>
                </a:solidFill>
                <a:cs typeface="+mn-cs"/>
              </a:rPr>
              <a:t> to </a:t>
            </a:r>
            <a:r>
              <a:rPr lang="it-IT" altLang="it-IT" sz="2400" b="0" i="1" dirty="0" err="1">
                <a:solidFill>
                  <a:srgbClr val="000000"/>
                </a:solidFill>
                <a:cs typeface="+mn-cs"/>
              </a:rPr>
              <a:t>stoichiometric</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t>
            </a:r>
          </a:p>
          <a:p>
            <a:pPr>
              <a:defRPr/>
            </a:pPr>
            <a:endParaRPr lang="it-IT" altLang="it-IT" sz="2400" b="0" i="1" dirty="0">
              <a:solidFill>
                <a:srgbClr val="000000"/>
              </a:solidFill>
              <a:cs typeface="+mn-cs"/>
            </a:endParaRPr>
          </a:p>
          <a:p>
            <a:pPr>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a:solidFill>
                  <a:srgbClr val="000000"/>
                </a:solidFill>
                <a:cs typeface="+mn-cs"/>
                <a:hlinkClick r:id="rId11"/>
              </a:rPr>
              <a:t>Real-time </a:t>
            </a:r>
            <a:r>
              <a:rPr lang="it-IT" altLang="it-IT" sz="2400" i="1" dirty="0" err="1">
                <a:solidFill>
                  <a:srgbClr val="000000"/>
                </a:solidFill>
                <a:cs typeface="+mn-cs"/>
                <a:hlinkClick r:id="rId11"/>
              </a:rPr>
              <a:t>analysis</a:t>
            </a:r>
            <a:r>
              <a:rPr lang="it-IT" altLang="it-IT" sz="2400" i="1" dirty="0">
                <a:solidFill>
                  <a:srgbClr val="000000"/>
                </a:solidFill>
                <a:cs typeface="+mn-cs"/>
                <a:hlinkClick r:id="rId11"/>
              </a:rPr>
              <a:t> for </a:t>
            </a:r>
            <a:r>
              <a:rPr lang="it-IT" altLang="it-IT" sz="2400" i="1" dirty="0" err="1">
                <a:solidFill>
                  <a:srgbClr val="000000"/>
                </a:solidFill>
                <a:cs typeface="+mn-cs"/>
                <a:hlinkClick r:id="rId11"/>
              </a:rPr>
              <a:t>Pollution</a:t>
            </a:r>
            <a:r>
              <a:rPr lang="it-IT" altLang="it-IT" sz="2400" i="1" dirty="0">
                <a:solidFill>
                  <a:srgbClr val="000000"/>
                </a:solidFill>
                <a:cs typeface="+mn-cs"/>
                <a:hlinkClick r:id="rId11"/>
              </a:rPr>
              <a:t> </a:t>
            </a:r>
            <a:r>
              <a:rPr lang="it-IT" altLang="it-IT" sz="2400" i="1" dirty="0" err="1">
                <a:solidFill>
                  <a:srgbClr val="000000"/>
                </a:solidFill>
                <a:cs typeface="+mn-cs"/>
                <a:hlinkClick r:id="rId11"/>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Analytical</a:t>
            </a:r>
            <a:r>
              <a:rPr lang="it-IT" altLang="it-IT" sz="2400" b="0" i="1" dirty="0">
                <a:solidFill>
                  <a:srgbClr val="000000"/>
                </a:solidFill>
                <a:cs typeface="+mn-cs"/>
              </a:rPr>
              <a:t> </a:t>
            </a:r>
            <a:r>
              <a:rPr lang="it-IT" altLang="it-IT" sz="2400" b="0" i="1" dirty="0" err="1">
                <a:solidFill>
                  <a:srgbClr val="000000"/>
                </a:solidFill>
                <a:cs typeface="+mn-cs"/>
              </a:rPr>
              <a:t>methodologies</a:t>
            </a:r>
            <a:r>
              <a:rPr lang="it-IT" altLang="it-IT" sz="2400" b="0" i="1" dirty="0">
                <a:solidFill>
                  <a:srgbClr val="000000"/>
                </a:solidFill>
                <a:cs typeface="+mn-cs"/>
              </a:rPr>
              <a:t> </a:t>
            </a:r>
            <a:r>
              <a:rPr lang="it-IT" altLang="it-IT" sz="2400" b="0" i="1" dirty="0" err="1">
                <a:solidFill>
                  <a:srgbClr val="000000"/>
                </a:solidFill>
                <a:cs typeface="+mn-cs"/>
              </a:rPr>
              <a:t>need</a:t>
            </a:r>
            <a:r>
              <a:rPr lang="it-IT" altLang="it-IT" sz="2400" b="0" i="1" dirty="0">
                <a:solidFill>
                  <a:srgbClr val="000000"/>
                </a:solidFill>
                <a:cs typeface="+mn-cs"/>
              </a:rPr>
              <a:t> to be </a:t>
            </a:r>
            <a:r>
              <a:rPr lang="it-IT" altLang="it-IT" sz="2400" b="0" i="1" dirty="0" err="1">
                <a:solidFill>
                  <a:srgbClr val="000000"/>
                </a:solidFill>
                <a:cs typeface="+mn-cs"/>
              </a:rPr>
              <a:t>further</a:t>
            </a:r>
            <a:r>
              <a:rPr lang="it-IT" altLang="it-IT" sz="2400" b="0" i="1" dirty="0">
                <a:solidFill>
                  <a:srgbClr val="000000"/>
                </a:solidFill>
                <a:cs typeface="+mn-cs"/>
              </a:rPr>
              <a:t> </a:t>
            </a:r>
            <a:r>
              <a:rPr lang="it-IT" altLang="it-IT" sz="2400" b="0" i="1" dirty="0" err="1">
                <a:solidFill>
                  <a:srgbClr val="000000"/>
                </a:solidFill>
                <a:cs typeface="+mn-cs"/>
              </a:rPr>
              <a:t>developed</a:t>
            </a:r>
            <a:r>
              <a:rPr lang="it-IT" altLang="it-IT" sz="2400" b="0" i="1" dirty="0">
                <a:solidFill>
                  <a:srgbClr val="000000"/>
                </a:solidFill>
                <a:cs typeface="+mn-cs"/>
              </a:rPr>
              <a:t> to </a:t>
            </a:r>
            <a:r>
              <a:rPr lang="it-IT" altLang="it-IT" sz="2400" b="0" i="1" dirty="0" err="1">
                <a:solidFill>
                  <a:srgbClr val="000000"/>
                </a:solidFill>
                <a:cs typeface="+mn-cs"/>
              </a:rPr>
              <a:t>allow</a:t>
            </a:r>
            <a:r>
              <a:rPr lang="it-IT" altLang="it-IT" sz="2400" b="0" i="1" dirty="0">
                <a:solidFill>
                  <a:srgbClr val="000000"/>
                </a:solidFill>
                <a:cs typeface="+mn-cs"/>
              </a:rPr>
              <a:t> for real-time, in-</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monitoring</a:t>
            </a:r>
            <a:r>
              <a:rPr lang="it-IT" altLang="it-IT" sz="2400" b="0" i="1" dirty="0">
                <a:solidFill>
                  <a:srgbClr val="000000"/>
                </a:solidFill>
                <a:cs typeface="+mn-cs"/>
              </a:rPr>
              <a:t> and control </a:t>
            </a:r>
            <a:r>
              <a:rPr lang="it-IT" altLang="it-IT" sz="2400" b="0" i="1" dirty="0" err="1">
                <a:solidFill>
                  <a:srgbClr val="000000"/>
                </a:solidFill>
                <a:cs typeface="+mn-cs"/>
              </a:rPr>
              <a:t>prior</a:t>
            </a:r>
            <a:r>
              <a:rPr lang="it-IT" altLang="it-IT" sz="2400" b="0" i="1" dirty="0">
                <a:solidFill>
                  <a:srgbClr val="000000"/>
                </a:solidFill>
                <a:cs typeface="+mn-cs"/>
              </a:rPr>
              <a:t> to the </a:t>
            </a:r>
            <a:r>
              <a:rPr lang="it-IT" altLang="it-IT" sz="2400" b="0" i="1" dirty="0" err="1">
                <a:solidFill>
                  <a:srgbClr val="000000"/>
                </a:solidFill>
                <a:cs typeface="+mn-cs"/>
              </a:rPr>
              <a:t>formation</a:t>
            </a:r>
            <a:r>
              <a:rPr lang="it-IT" altLang="it-IT" sz="2400" b="0" i="1" dirty="0">
                <a:solidFill>
                  <a:srgbClr val="000000"/>
                </a:solidFill>
                <a:cs typeface="+mn-cs"/>
              </a:rPr>
              <a:t> of </a:t>
            </a:r>
            <a:r>
              <a:rPr lang="it-IT" altLang="it-IT" sz="2400" b="0" i="1" dirty="0" err="1">
                <a:solidFill>
                  <a:srgbClr val="000000"/>
                </a:solidFill>
                <a:cs typeface="+mn-cs"/>
              </a:rPr>
              <a:t>hazardous</a:t>
            </a:r>
            <a:r>
              <a:rPr lang="it-IT" altLang="it-IT" sz="2400" b="0" i="1" dirty="0">
                <a:solidFill>
                  <a:srgbClr val="000000"/>
                </a:solidFill>
                <a:cs typeface="+mn-cs"/>
              </a:rPr>
              <a:t> </a:t>
            </a:r>
            <a:r>
              <a:rPr lang="it-IT" altLang="it-IT" sz="2400" b="0" i="1" dirty="0" err="1">
                <a:solidFill>
                  <a:srgbClr val="000000"/>
                </a:solidFill>
                <a:cs typeface="+mn-cs"/>
              </a:rPr>
              <a:t>substances</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12"/>
              </a:rPr>
              <a:t>Inherently</a:t>
            </a:r>
            <a:r>
              <a:rPr lang="it-IT" altLang="it-IT" sz="2400" i="1" dirty="0">
                <a:solidFill>
                  <a:srgbClr val="000000"/>
                </a:solidFill>
                <a:cs typeface="+mn-cs"/>
                <a:hlinkClick r:id="rId12"/>
              </a:rPr>
              <a:t> </a:t>
            </a:r>
            <a:r>
              <a:rPr lang="it-IT" altLang="it-IT" sz="2400" i="1" dirty="0" err="1">
                <a:solidFill>
                  <a:srgbClr val="000000"/>
                </a:solidFill>
                <a:cs typeface="+mn-cs"/>
                <a:hlinkClick r:id="rId12"/>
              </a:rPr>
              <a:t>Safer</a:t>
            </a:r>
            <a:r>
              <a:rPr lang="it-IT" altLang="it-IT" sz="2400" i="1" dirty="0">
                <a:solidFill>
                  <a:srgbClr val="000000"/>
                </a:solidFill>
                <a:cs typeface="+mn-cs"/>
                <a:hlinkClick r:id="rId12"/>
              </a:rPr>
              <a:t> </a:t>
            </a:r>
            <a:r>
              <a:rPr lang="it-IT" altLang="it-IT" sz="2400" i="1" dirty="0" err="1">
                <a:solidFill>
                  <a:srgbClr val="000000"/>
                </a:solidFill>
                <a:cs typeface="+mn-cs"/>
                <a:hlinkClick r:id="rId12"/>
              </a:rPr>
              <a:t>Chemistry</a:t>
            </a:r>
            <a:r>
              <a:rPr lang="it-IT" altLang="it-IT" sz="2400" i="1" dirty="0">
                <a:solidFill>
                  <a:srgbClr val="000000"/>
                </a:solidFill>
                <a:cs typeface="+mn-cs"/>
                <a:hlinkClick r:id="rId12"/>
              </a:rPr>
              <a:t> for </a:t>
            </a:r>
            <a:r>
              <a:rPr lang="it-IT" altLang="it-IT" sz="2400" i="1" dirty="0" err="1">
                <a:solidFill>
                  <a:srgbClr val="000000"/>
                </a:solidFill>
                <a:cs typeface="+mn-cs"/>
                <a:hlinkClick r:id="rId12"/>
              </a:rPr>
              <a:t>Accident</a:t>
            </a:r>
            <a:r>
              <a:rPr lang="it-IT" altLang="it-IT" sz="2400" i="1" dirty="0">
                <a:solidFill>
                  <a:srgbClr val="000000"/>
                </a:solidFill>
                <a:cs typeface="+mn-cs"/>
                <a:hlinkClick r:id="rId12"/>
              </a:rPr>
              <a:t> </a:t>
            </a:r>
            <a:r>
              <a:rPr lang="it-IT" altLang="it-IT" sz="2400" i="1" dirty="0" err="1">
                <a:solidFill>
                  <a:srgbClr val="000000"/>
                </a:solidFill>
                <a:cs typeface="+mn-cs"/>
                <a:hlinkClick r:id="rId12"/>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Substances</a:t>
            </a:r>
            <a:r>
              <a:rPr lang="it-IT" altLang="it-IT" sz="2400" b="0" i="1" dirty="0">
                <a:solidFill>
                  <a:srgbClr val="000000"/>
                </a:solidFill>
                <a:cs typeface="+mn-cs"/>
              </a:rPr>
              <a:t> and the </a:t>
            </a:r>
            <a:r>
              <a:rPr lang="it-IT" altLang="it-IT" sz="2400" b="0" i="1" dirty="0" err="1">
                <a:solidFill>
                  <a:srgbClr val="000000"/>
                </a:solidFill>
                <a:cs typeface="+mn-cs"/>
              </a:rPr>
              <a:t>form</a:t>
            </a:r>
            <a:r>
              <a:rPr lang="it-IT" altLang="it-IT" sz="2400" b="0" i="1" dirty="0">
                <a:solidFill>
                  <a:srgbClr val="000000"/>
                </a:solidFill>
                <a:cs typeface="+mn-cs"/>
              </a:rPr>
              <a:t> of a </a:t>
            </a:r>
            <a:r>
              <a:rPr lang="it-IT" altLang="it-IT" sz="2400" b="0" i="1" dirty="0" err="1">
                <a:solidFill>
                  <a:srgbClr val="000000"/>
                </a:solidFill>
                <a:cs typeface="+mn-cs"/>
              </a:rPr>
              <a:t>substance</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in a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chosen</a:t>
            </a:r>
            <a:r>
              <a:rPr lang="it-IT" altLang="it-IT" sz="2400" b="0" i="1" dirty="0">
                <a:solidFill>
                  <a:srgbClr val="000000"/>
                </a:solidFill>
                <a:cs typeface="+mn-cs"/>
              </a:rPr>
              <a:t> to </a:t>
            </a:r>
            <a:r>
              <a:rPr lang="it-IT" altLang="it-IT" sz="2400" b="0" i="1" dirty="0" err="1">
                <a:solidFill>
                  <a:srgbClr val="000000"/>
                </a:solidFill>
                <a:cs typeface="+mn-cs"/>
              </a:rPr>
              <a:t>minimize</a:t>
            </a:r>
            <a:r>
              <a:rPr lang="it-IT" altLang="it-IT" sz="2400" b="0" i="1" dirty="0">
                <a:solidFill>
                  <a:srgbClr val="000000"/>
                </a:solidFill>
                <a:cs typeface="+mn-cs"/>
              </a:rPr>
              <a:t> the </a:t>
            </a:r>
            <a:r>
              <a:rPr lang="it-IT" altLang="it-IT" sz="2400" b="0" i="1" dirty="0" err="1">
                <a:solidFill>
                  <a:srgbClr val="000000"/>
                </a:solidFill>
                <a:cs typeface="+mn-cs"/>
              </a:rPr>
              <a:t>potential</a:t>
            </a:r>
            <a:r>
              <a:rPr lang="it-IT" altLang="it-IT" sz="2400" b="0" i="1" dirty="0">
                <a:solidFill>
                  <a:srgbClr val="000000"/>
                </a:solidFill>
                <a:cs typeface="+mn-cs"/>
              </a:rPr>
              <a:t> for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accidents</a:t>
            </a:r>
            <a:r>
              <a:rPr lang="it-IT" altLang="it-IT" sz="2400" b="0" i="1" dirty="0">
                <a:solidFill>
                  <a:srgbClr val="000000"/>
                </a:solidFill>
                <a:cs typeface="+mn-cs"/>
              </a:rPr>
              <a:t>, </a:t>
            </a:r>
            <a:r>
              <a:rPr lang="it-IT" altLang="it-IT" sz="2400" b="0" i="1" dirty="0" err="1">
                <a:solidFill>
                  <a:srgbClr val="000000"/>
                </a:solidFill>
                <a:cs typeface="+mn-cs"/>
              </a:rPr>
              <a:t>including</a:t>
            </a:r>
            <a:r>
              <a:rPr lang="it-IT" altLang="it-IT" sz="2400" b="0" i="1" dirty="0">
                <a:solidFill>
                  <a:srgbClr val="000000"/>
                </a:solidFill>
                <a:cs typeface="+mn-cs"/>
              </a:rPr>
              <a:t> </a:t>
            </a:r>
            <a:r>
              <a:rPr lang="it-IT" altLang="it-IT" sz="2400" b="0" i="1" dirty="0" err="1">
                <a:solidFill>
                  <a:srgbClr val="000000"/>
                </a:solidFill>
                <a:cs typeface="+mn-cs"/>
              </a:rPr>
              <a:t>releases</a:t>
            </a:r>
            <a:r>
              <a:rPr lang="it-IT" altLang="it-IT" sz="2400" b="0" i="1" dirty="0">
                <a:solidFill>
                  <a:srgbClr val="000000"/>
                </a:solidFill>
                <a:cs typeface="+mn-cs"/>
              </a:rPr>
              <a:t>, </a:t>
            </a:r>
            <a:r>
              <a:rPr lang="it-IT" altLang="it-IT" sz="2400" b="0" i="1" dirty="0" err="1">
                <a:solidFill>
                  <a:srgbClr val="000000"/>
                </a:solidFill>
                <a:cs typeface="+mn-cs"/>
              </a:rPr>
              <a:t>explosions</a:t>
            </a:r>
            <a:r>
              <a:rPr lang="it-IT" altLang="it-IT" sz="2400" b="0" i="1" dirty="0">
                <a:solidFill>
                  <a:srgbClr val="000000"/>
                </a:solidFill>
                <a:cs typeface="+mn-cs"/>
              </a:rPr>
              <a:t>, and </a:t>
            </a:r>
            <a:r>
              <a:rPr lang="it-IT" altLang="it-IT" sz="2400" b="0" i="1" dirty="0" err="1">
                <a:solidFill>
                  <a:srgbClr val="000000"/>
                </a:solidFill>
                <a:cs typeface="+mn-cs"/>
              </a:rPr>
              <a:t>fires</a:t>
            </a:r>
            <a:r>
              <a:rPr lang="it-IT" altLang="it-IT" sz="2400" b="0" i="1" dirty="0">
                <a:solidFill>
                  <a:srgbClr val="000000"/>
                </a:solidFill>
                <a:cs typeface="+mn-cs"/>
              </a:rPr>
              <a:t>. </a:t>
            </a:r>
          </a:p>
          <a:p>
            <a:pPr>
              <a:defRPr/>
            </a:pPr>
            <a:endParaRPr lang="it-IT" altLang="it-IT" sz="2400" b="0" i="1" dirty="0">
              <a:solidFill>
                <a:srgbClr val="000000"/>
              </a:solidFill>
              <a:cs typeface="+mn-cs"/>
            </a:endParaRPr>
          </a:p>
        </p:txBody>
      </p:sp>
      <p:sp>
        <p:nvSpPr>
          <p:cNvPr id="23556" name="Freccia a destra rientrata 1"/>
          <p:cNvSpPr>
            <a:spLocks noChangeArrowheads="1"/>
          </p:cNvSpPr>
          <p:nvPr/>
        </p:nvSpPr>
        <p:spPr bwMode="auto">
          <a:xfrm>
            <a:off x="179388" y="4437063"/>
            <a:ext cx="720725" cy="215900"/>
          </a:xfrm>
          <a:prstGeom prst="notchedRightArrow">
            <a:avLst>
              <a:gd name="adj1" fmla="val 50000"/>
              <a:gd name="adj2" fmla="val 5007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it-IT" altLang="it-IT" sz="2400" b="0" i="1" smtClean="0">
              <a:solidFill>
                <a:srgbClr val="000000"/>
              </a:solidFill>
              <a:latin typeface="Times New Roman" panose="02020603050405020304" pitchFamily="18" charset="0"/>
              <a:cs typeface="+mn-cs"/>
            </a:endParaRPr>
          </a:p>
        </p:txBody>
      </p:sp>
      <p:sp>
        <p:nvSpPr>
          <p:cNvPr id="23557" name="Freccia a destra rientrata 4"/>
          <p:cNvSpPr>
            <a:spLocks noChangeArrowheads="1"/>
          </p:cNvSpPr>
          <p:nvPr/>
        </p:nvSpPr>
        <p:spPr bwMode="auto">
          <a:xfrm>
            <a:off x="53975" y="4365625"/>
            <a:ext cx="971550" cy="576263"/>
          </a:xfrm>
          <a:prstGeom prst="notchedRightArrow">
            <a:avLst>
              <a:gd name="adj1" fmla="val 50000"/>
              <a:gd name="adj2" fmla="val 49977"/>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it-IT" altLang="it-IT" sz="2400" b="0" i="1" smtClean="0">
              <a:solidFill>
                <a:srgbClr val="000000"/>
              </a:solidFill>
              <a:latin typeface="Times New Roman" panose="02020603050405020304" pitchFamily="18" charset="0"/>
              <a:cs typeface="+mn-cs"/>
            </a:endParaRPr>
          </a:p>
        </p:txBody>
      </p:sp>
      <p:sp>
        <p:nvSpPr>
          <p:cNvPr id="23558" name="Freccia a destra rientrata 4"/>
          <p:cNvSpPr>
            <a:spLocks noChangeArrowheads="1"/>
          </p:cNvSpPr>
          <p:nvPr/>
        </p:nvSpPr>
        <p:spPr bwMode="auto">
          <a:xfrm rot="1934884">
            <a:off x="339725" y="836613"/>
            <a:ext cx="971550" cy="576262"/>
          </a:xfrm>
          <a:prstGeom prst="notchedRightArrow">
            <a:avLst>
              <a:gd name="adj1" fmla="val 50000"/>
              <a:gd name="adj2" fmla="val 49978"/>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it-IT" altLang="it-IT" sz="2400" b="0" i="1" smtClean="0">
              <a:solidFill>
                <a:srgbClr val="000000"/>
              </a:solidFill>
              <a:latin typeface="Times New Roman" panose="02020603050405020304" pitchFamily="18" charset="0"/>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ttangolo 2"/>
          <p:cNvSpPr>
            <a:spLocks noChangeArrowheads="1"/>
          </p:cNvSpPr>
          <p:nvPr/>
        </p:nvSpPr>
        <p:spPr bwMode="auto">
          <a:xfrm>
            <a:off x="323850" y="6165850"/>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it-IT" sz="1600" b="0" i="1" smtClean="0">
                <a:solidFill>
                  <a:srgbClr val="000000"/>
                </a:solidFill>
                <a:cs typeface="+mn-cs"/>
              </a:rPr>
              <a:t>Anastas, P. T.; Warner, J. C. Green Chemistry: Theory and Practice, Oxford University Press: New York, 1998, p.30. By permission of Oxford University Press.</a:t>
            </a:r>
            <a:endParaRPr lang="it-IT" altLang="it-IT" sz="1600" b="0" i="1" smtClean="0">
              <a:solidFill>
                <a:srgbClr val="000000"/>
              </a:solidFill>
              <a:cs typeface="+mn-cs"/>
            </a:endParaRPr>
          </a:p>
        </p:txBody>
      </p:sp>
      <p:sp>
        <p:nvSpPr>
          <p:cNvPr id="4" name="Rectangle 1"/>
          <p:cNvSpPr>
            <a:spLocks noChangeArrowheads="1"/>
          </p:cNvSpPr>
          <p:nvPr/>
        </p:nvSpPr>
        <p:spPr bwMode="auto">
          <a:xfrm>
            <a:off x="250825" y="-16425863"/>
            <a:ext cx="9001125" cy="2262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buFont typeface="+mj-lt"/>
              <a:buAutoNum type="arabicPeriod"/>
              <a:defRPr/>
            </a:pPr>
            <a:r>
              <a:rPr lang="it-IT" altLang="it-IT" sz="2400" i="1" dirty="0" err="1">
                <a:solidFill>
                  <a:srgbClr val="000000"/>
                </a:solidFill>
                <a:cs typeface="+mn-cs"/>
                <a:hlinkClick r:id="rId2"/>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It</a:t>
            </a:r>
            <a:r>
              <a:rPr lang="it-IT" altLang="it-IT" sz="2400" b="0" i="1" dirty="0">
                <a:solidFill>
                  <a:srgbClr val="000000"/>
                </a:solidFill>
                <a:cs typeface="+mn-cs"/>
              </a:rPr>
              <a:t> </a:t>
            </a:r>
            <a:r>
              <a:rPr lang="it-IT" altLang="it-IT" sz="2400" b="0" i="1" dirty="0" err="1">
                <a:solidFill>
                  <a:srgbClr val="000000"/>
                </a:solidFill>
                <a:cs typeface="+mn-cs"/>
              </a:rPr>
              <a:t>is</a:t>
            </a:r>
            <a:r>
              <a:rPr lang="it-IT" altLang="it-IT" sz="2400" b="0" i="1" dirty="0">
                <a:solidFill>
                  <a:srgbClr val="000000"/>
                </a:solidFill>
                <a:cs typeface="+mn-cs"/>
              </a:rPr>
              <a:t> </a:t>
            </a:r>
            <a:r>
              <a:rPr lang="it-IT" altLang="it-IT" sz="2400" b="0" i="1" dirty="0" err="1">
                <a:solidFill>
                  <a:srgbClr val="000000"/>
                </a:solidFill>
                <a:cs typeface="+mn-cs"/>
              </a:rPr>
              <a:t>better</a:t>
            </a:r>
            <a:r>
              <a:rPr lang="it-IT" altLang="it-IT" sz="2400" b="0" i="1" dirty="0">
                <a:solidFill>
                  <a:srgbClr val="000000"/>
                </a:solidFill>
                <a:cs typeface="+mn-cs"/>
              </a:rPr>
              <a:t> to </a:t>
            </a:r>
            <a:r>
              <a:rPr lang="it-IT" altLang="it-IT" sz="2400" b="0" i="1" dirty="0" err="1">
                <a:solidFill>
                  <a:srgbClr val="000000"/>
                </a:solidFill>
                <a:cs typeface="+mn-cs"/>
              </a:rPr>
              <a:t>prevent</a:t>
            </a:r>
            <a:r>
              <a:rPr lang="it-IT" altLang="it-IT" sz="2400" b="0" i="1" dirty="0">
                <a:solidFill>
                  <a:srgbClr val="000000"/>
                </a:solidFill>
                <a:cs typeface="+mn-cs"/>
              </a:rPr>
              <a:t> </a:t>
            </a:r>
            <a:r>
              <a:rPr lang="it-IT" altLang="it-IT" sz="2400" b="0" i="1" dirty="0" err="1">
                <a:solidFill>
                  <a:srgbClr val="000000"/>
                </a:solidFill>
                <a:cs typeface="+mn-cs"/>
              </a:rPr>
              <a:t>waste</a:t>
            </a:r>
            <a:r>
              <a:rPr lang="it-IT" altLang="it-IT" sz="2400" b="0" i="1" dirty="0">
                <a:solidFill>
                  <a:srgbClr val="000000"/>
                </a:solidFill>
                <a:cs typeface="+mn-cs"/>
              </a:rPr>
              <a:t> </a:t>
            </a:r>
            <a:r>
              <a:rPr lang="it-IT" altLang="it-IT" sz="2400" b="0" i="1" dirty="0" err="1">
                <a:solidFill>
                  <a:srgbClr val="000000"/>
                </a:solidFill>
                <a:cs typeface="+mn-cs"/>
              </a:rPr>
              <a:t>than</a:t>
            </a:r>
            <a:r>
              <a:rPr lang="it-IT" altLang="it-IT" sz="2400" b="0" i="1" dirty="0">
                <a:solidFill>
                  <a:srgbClr val="000000"/>
                </a:solidFill>
                <a:cs typeface="+mn-cs"/>
              </a:rPr>
              <a:t> to </a:t>
            </a:r>
            <a:r>
              <a:rPr lang="it-IT" altLang="it-IT" sz="2400" b="0" i="1" dirty="0" err="1">
                <a:solidFill>
                  <a:srgbClr val="000000"/>
                </a:solidFill>
                <a:cs typeface="+mn-cs"/>
              </a:rPr>
              <a:t>treat</a:t>
            </a:r>
            <a:r>
              <a:rPr lang="it-IT" altLang="it-IT" sz="2400" b="0" i="1" dirty="0">
                <a:solidFill>
                  <a:srgbClr val="000000"/>
                </a:solidFill>
                <a:cs typeface="+mn-cs"/>
              </a:rPr>
              <a:t> or </a:t>
            </a:r>
            <a:r>
              <a:rPr lang="it-IT" altLang="it-IT" sz="2400" b="0" i="1" dirty="0" err="1">
                <a:solidFill>
                  <a:srgbClr val="000000"/>
                </a:solidFill>
                <a:cs typeface="+mn-cs"/>
              </a:rPr>
              <a:t>clean</a:t>
            </a:r>
            <a:r>
              <a:rPr lang="it-IT" altLang="it-IT" sz="2400" b="0" i="1" dirty="0">
                <a:solidFill>
                  <a:srgbClr val="000000"/>
                </a:solidFill>
                <a:cs typeface="+mn-cs"/>
              </a:rPr>
              <a:t> up </a:t>
            </a:r>
            <a:r>
              <a:rPr lang="it-IT" altLang="it-IT" sz="2400" b="0" i="1" dirty="0" err="1">
                <a:solidFill>
                  <a:srgbClr val="000000"/>
                </a:solidFill>
                <a:cs typeface="+mn-cs"/>
              </a:rPr>
              <a:t>waste</a:t>
            </a:r>
            <a:r>
              <a:rPr lang="it-IT" altLang="it-IT" sz="2400" b="0" i="1" dirty="0">
                <a:solidFill>
                  <a:srgbClr val="000000"/>
                </a:solidFill>
                <a:cs typeface="+mn-cs"/>
              </a:rPr>
              <a:t> </a:t>
            </a:r>
            <a:r>
              <a:rPr lang="it-IT" altLang="it-IT" sz="2400" b="0" i="1" dirty="0" err="1">
                <a:solidFill>
                  <a:srgbClr val="000000"/>
                </a:solidFill>
                <a:cs typeface="+mn-cs"/>
              </a:rPr>
              <a:t>after</a:t>
            </a:r>
            <a:r>
              <a:rPr lang="it-IT" altLang="it-IT" sz="2400" b="0" i="1" dirty="0">
                <a:solidFill>
                  <a:srgbClr val="000000"/>
                </a:solidFill>
                <a:cs typeface="+mn-cs"/>
              </a:rPr>
              <a:t> </a:t>
            </a:r>
            <a:r>
              <a:rPr lang="it-IT" altLang="it-IT" sz="2400" b="0" i="1" dirty="0" err="1">
                <a:solidFill>
                  <a:srgbClr val="000000"/>
                </a:solidFill>
                <a:cs typeface="+mn-cs"/>
              </a:rPr>
              <a:t>it</a:t>
            </a:r>
            <a:r>
              <a:rPr lang="it-IT" altLang="it-IT" sz="2400" b="0" i="1" dirty="0">
                <a:solidFill>
                  <a:srgbClr val="000000"/>
                </a:solidFill>
                <a:cs typeface="+mn-cs"/>
              </a:rPr>
              <a:t> </a:t>
            </a:r>
            <a:r>
              <a:rPr lang="it-IT" altLang="it-IT" sz="2400" b="0" i="1" dirty="0" err="1">
                <a:solidFill>
                  <a:srgbClr val="000000"/>
                </a:solidFill>
                <a:cs typeface="+mn-cs"/>
              </a:rPr>
              <a:t>has</a:t>
            </a:r>
            <a:r>
              <a:rPr lang="it-IT" altLang="it-IT" sz="2400" b="0" i="1" dirty="0">
                <a:solidFill>
                  <a:srgbClr val="000000"/>
                </a:solidFill>
                <a:cs typeface="+mn-cs"/>
              </a:rPr>
              <a:t> </a:t>
            </a:r>
            <a:r>
              <a:rPr lang="it-IT" altLang="it-IT" sz="2400" b="0" i="1" dirty="0" err="1">
                <a:solidFill>
                  <a:srgbClr val="000000"/>
                </a:solidFill>
                <a:cs typeface="+mn-cs"/>
              </a:rPr>
              <a:t>been</a:t>
            </a:r>
            <a:r>
              <a:rPr lang="it-IT" altLang="it-IT" sz="2400" b="0" i="1" dirty="0">
                <a:solidFill>
                  <a:srgbClr val="000000"/>
                </a:solidFill>
                <a:cs typeface="+mn-cs"/>
              </a:rPr>
              <a:t> </a:t>
            </a:r>
            <a:r>
              <a:rPr lang="it-IT" altLang="it-IT" sz="2400" b="0" i="1" dirty="0" err="1">
                <a:solidFill>
                  <a:srgbClr val="000000"/>
                </a:solidFill>
                <a:cs typeface="+mn-cs"/>
              </a:rPr>
              <a:t>created</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3"/>
              </a:rPr>
              <a:t>Atom</a:t>
            </a:r>
            <a:r>
              <a:rPr lang="it-IT" altLang="it-IT" sz="2400" i="1" dirty="0">
                <a:solidFill>
                  <a:srgbClr val="000000"/>
                </a:solidFill>
                <a:cs typeface="+mn-cs"/>
                <a:hlinkClick r:id="rId3"/>
              </a:rPr>
              <a:t> Economy</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a:t>
            </a:r>
            <a:r>
              <a:rPr lang="it-IT" altLang="it-IT" sz="2400" b="0" i="1" dirty="0" err="1">
                <a:solidFill>
                  <a:srgbClr val="000000"/>
                </a:solidFill>
                <a:cs typeface="+mn-cs"/>
              </a:rPr>
              <a:t>maximize</a:t>
            </a:r>
            <a:r>
              <a:rPr lang="it-IT" altLang="it-IT" sz="2400" b="0" i="1" dirty="0">
                <a:solidFill>
                  <a:srgbClr val="000000"/>
                </a:solidFill>
                <a:cs typeface="+mn-cs"/>
              </a:rPr>
              <a:t> the </a:t>
            </a:r>
            <a:r>
              <a:rPr lang="it-IT" altLang="it-IT" sz="2400" b="0" i="1" dirty="0" err="1">
                <a:solidFill>
                  <a:srgbClr val="000000"/>
                </a:solidFill>
                <a:cs typeface="+mn-cs"/>
              </a:rPr>
              <a:t>incorporation</a:t>
            </a:r>
            <a:r>
              <a:rPr lang="it-IT" altLang="it-IT" sz="2400" b="0" i="1" dirty="0">
                <a:solidFill>
                  <a:srgbClr val="000000"/>
                </a:solidFill>
                <a:cs typeface="+mn-cs"/>
              </a:rPr>
              <a:t> of </a:t>
            </a:r>
            <a:r>
              <a:rPr lang="it-IT" altLang="it-IT" sz="2400" b="0" i="1" dirty="0" err="1">
                <a:solidFill>
                  <a:srgbClr val="000000"/>
                </a:solidFill>
                <a:cs typeface="+mn-cs"/>
              </a:rPr>
              <a:t>all</a:t>
            </a:r>
            <a:r>
              <a:rPr lang="it-IT" altLang="it-IT" sz="2400" b="0" i="1" dirty="0">
                <a:solidFill>
                  <a:srgbClr val="000000"/>
                </a:solidFill>
                <a:cs typeface="+mn-cs"/>
              </a:rPr>
              <a:t> </a:t>
            </a:r>
            <a:r>
              <a:rPr lang="it-IT" altLang="it-IT" sz="2400" b="0" i="1" dirty="0" err="1">
                <a:solidFill>
                  <a:srgbClr val="000000"/>
                </a:solidFill>
                <a:cs typeface="+mn-cs"/>
              </a:rPr>
              <a:t>materials</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in the </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into</a:t>
            </a:r>
            <a:r>
              <a:rPr lang="it-IT" altLang="it-IT" sz="2400" b="0" i="1" dirty="0">
                <a:solidFill>
                  <a:srgbClr val="000000"/>
                </a:solidFill>
                <a:cs typeface="+mn-cs"/>
              </a:rPr>
              <a:t> the </a:t>
            </a:r>
            <a:r>
              <a:rPr lang="it-IT" altLang="it-IT" sz="2400" b="0" i="1" dirty="0" err="1">
                <a:solidFill>
                  <a:srgbClr val="000000"/>
                </a:solidFill>
                <a:cs typeface="+mn-cs"/>
              </a:rPr>
              <a:t>final</a:t>
            </a:r>
            <a:r>
              <a:rPr lang="it-IT" altLang="it-IT" sz="2400" b="0" i="1" dirty="0">
                <a:solidFill>
                  <a:srgbClr val="000000"/>
                </a:solidFill>
                <a:cs typeface="+mn-cs"/>
              </a:rPr>
              <a:t> </a:t>
            </a:r>
            <a:r>
              <a:rPr lang="it-IT" altLang="it-IT" sz="2400" b="0" i="1" dirty="0" err="1">
                <a:solidFill>
                  <a:srgbClr val="000000"/>
                </a:solidFill>
                <a:cs typeface="+mn-cs"/>
              </a:rPr>
              <a:t>product</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4"/>
              </a:rPr>
              <a:t>Less</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Hazardous</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Chemical</a:t>
            </a:r>
            <a:r>
              <a:rPr lang="it-IT" altLang="it-IT" sz="2400" i="1" dirty="0">
                <a:solidFill>
                  <a:srgbClr val="000000"/>
                </a:solidFill>
                <a:cs typeface="+mn-cs"/>
                <a:hlinkClick r:id="rId4"/>
              </a:rPr>
              <a:t> </a:t>
            </a:r>
            <a:r>
              <a:rPr lang="it-IT" altLang="it-IT" sz="2400" i="1" dirty="0" err="1">
                <a:solidFill>
                  <a:srgbClr val="000000"/>
                </a:solidFill>
                <a:cs typeface="+mn-cs"/>
                <a:hlinkClick r:id="rId4"/>
              </a:rPr>
              <a:t>Syntheses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Wherever</a:t>
            </a:r>
            <a:r>
              <a:rPr lang="it-IT" altLang="it-IT" sz="2400" b="0" i="1" dirty="0">
                <a:solidFill>
                  <a:srgbClr val="000000"/>
                </a:solidFill>
                <a:cs typeface="+mn-cs"/>
              </a:rPr>
              <a:t> </a:t>
            </a:r>
            <a:r>
              <a:rPr lang="it-IT" altLang="it-IT" sz="2400" b="0" i="1" dirty="0" err="1">
                <a:solidFill>
                  <a:srgbClr val="000000"/>
                </a:solidFill>
                <a:cs typeface="+mn-cs"/>
              </a:rPr>
              <a:t>practicable</a:t>
            </a:r>
            <a:r>
              <a:rPr lang="it-IT" altLang="it-IT" sz="2400" b="0" i="1" dirty="0">
                <a:solidFill>
                  <a:srgbClr val="000000"/>
                </a:solidFill>
                <a:cs typeface="+mn-cs"/>
              </a:rPr>
              <a:t>, </a:t>
            </a: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to use and generate </a:t>
            </a:r>
            <a:r>
              <a:rPr lang="it-IT" altLang="it-IT" sz="2400" b="0" i="1" dirty="0" err="1">
                <a:solidFill>
                  <a:srgbClr val="000000"/>
                </a:solidFill>
                <a:cs typeface="+mn-cs"/>
              </a:rPr>
              <a:t>substances</a:t>
            </a:r>
            <a:r>
              <a:rPr lang="it-IT" altLang="it-IT" sz="2400" b="0" i="1" dirty="0">
                <a:solidFill>
                  <a:srgbClr val="000000"/>
                </a:solidFill>
                <a:cs typeface="+mn-cs"/>
              </a:rPr>
              <a:t> </a:t>
            </a:r>
            <a:r>
              <a:rPr lang="it-IT" altLang="it-IT" sz="2400" b="0" i="1" dirty="0" err="1">
                <a:solidFill>
                  <a:srgbClr val="000000"/>
                </a:solidFill>
                <a:cs typeface="+mn-cs"/>
              </a:rPr>
              <a:t>that</a:t>
            </a:r>
            <a:r>
              <a:rPr lang="it-IT" altLang="it-IT" sz="2400" b="0" i="1" dirty="0">
                <a:solidFill>
                  <a:srgbClr val="000000"/>
                </a:solidFill>
                <a:cs typeface="+mn-cs"/>
              </a:rPr>
              <a:t> </a:t>
            </a:r>
            <a:r>
              <a:rPr lang="it-IT" altLang="it-IT" sz="2400" b="0" i="1" dirty="0" err="1">
                <a:solidFill>
                  <a:srgbClr val="000000"/>
                </a:solidFill>
                <a:cs typeface="+mn-cs"/>
              </a:rPr>
              <a:t>possess</a:t>
            </a:r>
            <a:r>
              <a:rPr lang="it-IT" altLang="it-IT" sz="2400" b="0" i="1" dirty="0">
                <a:solidFill>
                  <a:srgbClr val="000000"/>
                </a:solidFill>
                <a:cs typeface="+mn-cs"/>
              </a:rPr>
              <a:t> </a:t>
            </a:r>
            <a:r>
              <a:rPr lang="it-IT" altLang="it-IT" sz="2400" b="0" i="1" dirty="0" err="1">
                <a:solidFill>
                  <a:srgbClr val="000000"/>
                </a:solidFill>
                <a:cs typeface="+mn-cs"/>
              </a:rPr>
              <a:t>little</a:t>
            </a:r>
            <a:r>
              <a:rPr lang="it-IT" altLang="it-IT" sz="2400" b="0" i="1" dirty="0">
                <a:solidFill>
                  <a:srgbClr val="000000"/>
                </a:solidFill>
                <a:cs typeface="+mn-cs"/>
              </a:rPr>
              <a:t> or no </a:t>
            </a:r>
            <a:r>
              <a:rPr lang="it-IT" altLang="it-IT" sz="2400" b="0" i="1" dirty="0" err="1">
                <a:solidFill>
                  <a:srgbClr val="000000"/>
                </a:solidFill>
                <a:cs typeface="+mn-cs"/>
              </a:rPr>
              <a:t>toxicity</a:t>
            </a:r>
            <a:r>
              <a:rPr lang="it-IT" altLang="it-IT" sz="2400" b="0" i="1" dirty="0">
                <a:solidFill>
                  <a:srgbClr val="000000"/>
                </a:solidFill>
                <a:cs typeface="+mn-cs"/>
              </a:rPr>
              <a:t> to human </a:t>
            </a:r>
            <a:r>
              <a:rPr lang="it-IT" altLang="it-IT" sz="2400" b="0" i="1" dirty="0" err="1">
                <a:solidFill>
                  <a:srgbClr val="000000"/>
                </a:solidFill>
                <a:cs typeface="+mn-cs"/>
              </a:rPr>
              <a:t>health</a:t>
            </a:r>
            <a:r>
              <a:rPr lang="it-IT" altLang="it-IT" sz="2400" b="0" i="1" dirty="0">
                <a:solidFill>
                  <a:srgbClr val="000000"/>
                </a:solidFill>
                <a:cs typeface="+mn-cs"/>
              </a:rPr>
              <a:t> and the </a:t>
            </a:r>
            <a:r>
              <a:rPr lang="it-IT" altLang="it-IT" sz="2400" b="0" i="1" dirty="0" err="1">
                <a:solidFill>
                  <a:srgbClr val="000000"/>
                </a:solidFill>
                <a:cs typeface="+mn-cs"/>
              </a:rPr>
              <a:t>environment</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5"/>
              </a:rPr>
              <a:t>Designing</a:t>
            </a:r>
            <a:r>
              <a:rPr lang="it-IT" altLang="it-IT" sz="2400" i="1" dirty="0">
                <a:solidFill>
                  <a:srgbClr val="000000"/>
                </a:solidFill>
                <a:cs typeface="+mn-cs"/>
                <a:hlinkClick r:id="rId5"/>
              </a:rPr>
              <a:t> </a:t>
            </a:r>
            <a:r>
              <a:rPr lang="it-IT" altLang="it-IT" sz="2400" i="1" dirty="0" err="1">
                <a:solidFill>
                  <a:srgbClr val="000000"/>
                </a:solidFill>
                <a:cs typeface="+mn-cs"/>
                <a:hlinkClick r:id="rId5"/>
              </a:rPr>
              <a:t>Safer</a:t>
            </a:r>
            <a:r>
              <a:rPr lang="it-IT" altLang="it-IT" sz="2400" i="1" dirty="0">
                <a:solidFill>
                  <a:srgbClr val="000000"/>
                </a:solidFill>
                <a:cs typeface="+mn-cs"/>
                <a:hlinkClick r:id="rId5"/>
              </a:rPr>
              <a:t> </a:t>
            </a:r>
            <a:r>
              <a:rPr lang="it-IT" altLang="it-IT" sz="2400" i="1" dirty="0" err="1">
                <a:solidFill>
                  <a:srgbClr val="000000"/>
                </a:solidFill>
                <a:cs typeface="+mn-cs"/>
                <a:hlinkClick r:id="rId5"/>
              </a:rPr>
              <a:t>Chemicals</a:t>
            </a:r>
            <a:r>
              <a:rPr lang="it-IT" altLang="it-IT" sz="2400" b="0" i="1" dirty="0">
                <a:solidFill>
                  <a:srgbClr val="000000"/>
                </a:solidFill>
                <a:cs typeface="+mn-cs"/>
              </a:rPr>
              <a:t/>
            </a:r>
            <a:br>
              <a:rPr lang="it-IT" altLang="it-IT" sz="2400" b="0" i="1" dirty="0">
                <a:solidFill>
                  <a:srgbClr val="000000"/>
                </a:solidFill>
                <a:cs typeface="+mn-cs"/>
              </a:rPr>
            </a:b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err="1">
                <a:solidFill>
                  <a:srgbClr val="000000"/>
                </a:solidFill>
                <a:cs typeface="+mn-cs"/>
                <a:hlinkClick r:id="rId6"/>
              </a:rPr>
              <a:t>Safer</a:t>
            </a:r>
            <a:r>
              <a:rPr lang="it-IT" altLang="it-IT" sz="2400" i="1" dirty="0">
                <a:solidFill>
                  <a:srgbClr val="000000"/>
                </a:solidFill>
                <a:cs typeface="+mn-cs"/>
                <a:hlinkClick r:id="rId6"/>
              </a:rPr>
              <a:t> </a:t>
            </a:r>
            <a:r>
              <a:rPr lang="it-IT" altLang="it-IT" sz="2400" i="1" dirty="0" err="1">
                <a:solidFill>
                  <a:srgbClr val="000000"/>
                </a:solidFill>
                <a:cs typeface="+mn-cs"/>
                <a:hlinkClick r:id="rId6"/>
              </a:rPr>
              <a:t>Solvents</a:t>
            </a:r>
            <a:r>
              <a:rPr lang="it-IT" altLang="it-IT" sz="2400" i="1" dirty="0">
                <a:solidFill>
                  <a:srgbClr val="000000"/>
                </a:solidFill>
                <a:cs typeface="+mn-cs"/>
                <a:hlinkClick r:id="rId6"/>
              </a:rPr>
              <a:t> and </a:t>
            </a:r>
            <a:r>
              <a:rPr lang="it-IT" altLang="it-IT" sz="2400" i="1" dirty="0" err="1">
                <a:solidFill>
                  <a:srgbClr val="000000"/>
                </a:solidFill>
                <a:cs typeface="+mn-cs"/>
                <a:hlinkClick r:id="rId6"/>
              </a:rPr>
              <a:t>Auxiliaries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The use of </a:t>
            </a:r>
            <a:r>
              <a:rPr lang="it-IT" altLang="it-IT" sz="2400" b="0" i="1" dirty="0" err="1">
                <a:solidFill>
                  <a:srgbClr val="000000"/>
                </a:solidFill>
                <a:cs typeface="+mn-cs"/>
              </a:rPr>
              <a:t>auxiliary</a:t>
            </a:r>
            <a:r>
              <a:rPr lang="it-IT" altLang="it-IT" sz="2400" b="0" i="1" dirty="0">
                <a:solidFill>
                  <a:srgbClr val="000000"/>
                </a:solidFill>
                <a:cs typeface="+mn-cs"/>
              </a:rPr>
              <a:t> </a:t>
            </a:r>
            <a:r>
              <a:rPr lang="it-IT" altLang="it-IT" sz="2400" b="0" i="1" dirty="0" err="1">
                <a:solidFill>
                  <a:srgbClr val="000000"/>
                </a:solidFill>
                <a:cs typeface="+mn-cs"/>
              </a:rPr>
              <a:t>substances</a:t>
            </a:r>
            <a:r>
              <a:rPr lang="it-IT" altLang="it-IT" sz="2400" b="0" i="1" dirty="0">
                <a:solidFill>
                  <a:srgbClr val="000000"/>
                </a:solidFill>
                <a:cs typeface="+mn-cs"/>
              </a:rPr>
              <a:t> (e.g., </a:t>
            </a:r>
            <a:r>
              <a:rPr lang="it-IT" altLang="it-IT" sz="2400" b="0" i="1" dirty="0" err="1">
                <a:solidFill>
                  <a:srgbClr val="000000"/>
                </a:solidFill>
                <a:cs typeface="+mn-cs"/>
              </a:rPr>
              <a:t>solvents</a:t>
            </a:r>
            <a:r>
              <a:rPr lang="it-IT" altLang="it-IT" sz="2400" b="0" i="1" dirty="0">
                <a:solidFill>
                  <a:srgbClr val="000000"/>
                </a:solidFill>
                <a:cs typeface="+mn-cs"/>
              </a:rPr>
              <a:t>, </a:t>
            </a:r>
            <a:r>
              <a:rPr lang="it-IT" altLang="it-IT" sz="2400" b="0" i="1" dirty="0" err="1">
                <a:solidFill>
                  <a:srgbClr val="000000"/>
                </a:solidFill>
                <a:cs typeface="+mn-cs"/>
              </a:rPr>
              <a:t>separation</a:t>
            </a:r>
            <a:r>
              <a:rPr lang="it-IT" altLang="it-IT" sz="2400" b="0" i="1" dirty="0">
                <a:solidFill>
                  <a:srgbClr val="000000"/>
                </a:solidFill>
                <a:cs typeface="+mn-cs"/>
              </a:rPr>
              <a:t> agents, etc.) </a:t>
            </a:r>
            <a:r>
              <a:rPr lang="it-IT" altLang="it-IT" sz="2400" b="0" i="1" dirty="0" err="1">
                <a:solidFill>
                  <a:srgbClr val="000000"/>
                </a:solidFill>
                <a:cs typeface="+mn-cs"/>
              </a:rPr>
              <a:t>should</a:t>
            </a:r>
            <a:r>
              <a:rPr lang="it-IT" altLang="it-IT" sz="2400" b="0" i="1" dirty="0">
                <a:solidFill>
                  <a:srgbClr val="000000"/>
                </a:solidFill>
                <a:cs typeface="+mn-cs"/>
              </a:rPr>
              <a:t> be made </a:t>
            </a:r>
            <a:r>
              <a:rPr lang="it-IT" altLang="it-IT" sz="2400" b="0" i="1" dirty="0" err="1">
                <a:solidFill>
                  <a:srgbClr val="000000"/>
                </a:solidFill>
                <a:cs typeface="+mn-cs"/>
              </a:rPr>
              <a:t>unnecessary</a:t>
            </a:r>
            <a:r>
              <a:rPr lang="it-IT" altLang="it-IT" sz="2400" b="0" i="1" dirty="0">
                <a:solidFill>
                  <a:srgbClr val="000000"/>
                </a:solidFill>
                <a:cs typeface="+mn-cs"/>
              </a:rPr>
              <a:t> </a:t>
            </a:r>
            <a:r>
              <a:rPr lang="it-IT" altLang="it-IT" sz="2400" b="0" i="1" dirty="0" err="1">
                <a:solidFill>
                  <a:srgbClr val="000000"/>
                </a:solidFill>
                <a:cs typeface="+mn-cs"/>
              </a:rPr>
              <a:t>wherever</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and </a:t>
            </a:r>
            <a:r>
              <a:rPr lang="it-IT" altLang="it-IT" sz="2400" b="0" i="1" dirty="0" err="1">
                <a:solidFill>
                  <a:srgbClr val="000000"/>
                </a:solidFill>
                <a:cs typeface="+mn-cs"/>
              </a:rPr>
              <a:t>innocuous</a:t>
            </a:r>
            <a:r>
              <a:rPr lang="it-IT" altLang="it-IT" sz="2400" b="0" i="1" dirty="0">
                <a:solidFill>
                  <a:srgbClr val="000000"/>
                </a:solidFill>
                <a:cs typeface="+mn-cs"/>
              </a:rPr>
              <a:t> </a:t>
            </a:r>
            <a:r>
              <a:rPr lang="it-IT" altLang="it-IT" sz="2400" b="0" i="1" dirty="0" err="1">
                <a:solidFill>
                  <a:srgbClr val="000000"/>
                </a:solidFill>
                <a:cs typeface="+mn-cs"/>
              </a:rPr>
              <a:t>when</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a:t>
            </a:r>
          </a:p>
          <a:p>
            <a:pPr marL="457200" indent="-457200">
              <a:buFont typeface="+mj-lt"/>
              <a:buAutoNum type="arabicPeriod"/>
              <a:defRPr/>
            </a:pPr>
            <a:r>
              <a:rPr lang="it-IT" altLang="it-IT" sz="2400" i="1" dirty="0">
                <a:solidFill>
                  <a:srgbClr val="000000"/>
                </a:solidFill>
                <a:cs typeface="+mn-cs"/>
                <a:hlinkClick r:id="rId7"/>
              </a:rPr>
              <a:t>Design for Energy </a:t>
            </a:r>
            <a:r>
              <a:rPr lang="it-IT" altLang="it-IT" sz="2400" i="1" dirty="0" err="1">
                <a:solidFill>
                  <a:srgbClr val="000000"/>
                </a:solidFill>
                <a:cs typeface="+mn-cs"/>
                <a:hlinkClick r:id="rId7"/>
              </a:rPr>
              <a:t>Efficiency</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Energy </a:t>
            </a:r>
            <a:r>
              <a:rPr lang="it-IT" altLang="it-IT" sz="2400" b="0" i="1" dirty="0" err="1">
                <a:solidFill>
                  <a:srgbClr val="000000"/>
                </a:solidFill>
                <a:cs typeface="+mn-cs"/>
              </a:rPr>
              <a:t>requirements</a:t>
            </a:r>
            <a:r>
              <a:rPr lang="it-IT" altLang="it-IT" sz="2400" b="0" i="1" dirty="0">
                <a:solidFill>
                  <a:srgbClr val="000000"/>
                </a:solidFill>
                <a:cs typeface="+mn-cs"/>
              </a:rPr>
              <a:t> of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processes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recognized</a:t>
            </a:r>
            <a:r>
              <a:rPr lang="it-IT" altLang="it-IT" sz="2400" b="0" i="1" dirty="0">
                <a:solidFill>
                  <a:srgbClr val="000000"/>
                </a:solidFill>
                <a:cs typeface="+mn-cs"/>
              </a:rPr>
              <a:t> for </a:t>
            </a:r>
            <a:r>
              <a:rPr lang="it-IT" altLang="it-IT" sz="2400" b="0" i="1" dirty="0" err="1">
                <a:solidFill>
                  <a:srgbClr val="000000"/>
                </a:solidFill>
                <a:cs typeface="+mn-cs"/>
              </a:rPr>
              <a:t>their</a:t>
            </a:r>
            <a:r>
              <a:rPr lang="it-IT" altLang="it-IT" sz="2400" b="0" i="1" dirty="0">
                <a:solidFill>
                  <a:srgbClr val="000000"/>
                </a:solidFill>
                <a:cs typeface="+mn-cs"/>
              </a:rPr>
              <a:t> </a:t>
            </a:r>
            <a:r>
              <a:rPr lang="it-IT" altLang="it-IT" sz="2400" b="0" i="1" dirty="0" err="1">
                <a:solidFill>
                  <a:srgbClr val="000000"/>
                </a:solidFill>
                <a:cs typeface="+mn-cs"/>
              </a:rPr>
              <a:t>environmental</a:t>
            </a:r>
            <a:r>
              <a:rPr lang="it-IT" altLang="it-IT" sz="2400" b="0" i="1" dirty="0">
                <a:solidFill>
                  <a:srgbClr val="000000"/>
                </a:solidFill>
                <a:cs typeface="+mn-cs"/>
              </a:rPr>
              <a:t> and </a:t>
            </a:r>
            <a:r>
              <a:rPr lang="it-IT" altLang="it-IT" sz="2400" b="0" i="1" dirty="0" err="1">
                <a:solidFill>
                  <a:srgbClr val="000000"/>
                </a:solidFill>
                <a:cs typeface="+mn-cs"/>
              </a:rPr>
              <a:t>economic</a:t>
            </a:r>
            <a:r>
              <a:rPr lang="it-IT" altLang="it-IT" sz="2400" b="0" i="1" dirty="0">
                <a:solidFill>
                  <a:srgbClr val="000000"/>
                </a:solidFill>
                <a:cs typeface="+mn-cs"/>
              </a:rPr>
              <a:t> </a:t>
            </a:r>
            <a:r>
              <a:rPr lang="it-IT" altLang="it-IT" sz="2400" b="0" i="1" dirty="0" err="1">
                <a:solidFill>
                  <a:srgbClr val="000000"/>
                </a:solidFill>
                <a:cs typeface="+mn-cs"/>
              </a:rPr>
              <a:t>impacts</a:t>
            </a:r>
            <a:r>
              <a:rPr lang="it-IT" altLang="it-IT" sz="2400" b="0" i="1" dirty="0">
                <a:solidFill>
                  <a:srgbClr val="000000"/>
                </a:solidFill>
                <a:cs typeface="+mn-cs"/>
              </a:rPr>
              <a:t> and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minimized</a:t>
            </a:r>
            <a:r>
              <a:rPr lang="it-IT" altLang="it-IT" sz="2400" b="0" i="1" dirty="0">
                <a:solidFill>
                  <a:srgbClr val="000000"/>
                </a:solidFill>
                <a:cs typeface="+mn-cs"/>
              </a:rPr>
              <a:t>. </a:t>
            </a:r>
            <a:r>
              <a:rPr lang="it-IT" altLang="it-IT" sz="2400" b="0" i="1" dirty="0" err="1">
                <a:solidFill>
                  <a:srgbClr val="000000"/>
                </a:solidFill>
                <a:cs typeface="+mn-cs"/>
              </a:rPr>
              <a:t>If</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t>
            </a:r>
            <a:r>
              <a:rPr lang="it-IT" altLang="it-IT" sz="2400" b="0" i="1" dirty="0" err="1">
                <a:solidFill>
                  <a:srgbClr val="000000"/>
                </a:solidFill>
                <a:cs typeface="+mn-cs"/>
              </a:rPr>
              <a:t>synthetic</a:t>
            </a:r>
            <a:r>
              <a:rPr lang="it-IT" altLang="it-IT" sz="2400" b="0" i="1" dirty="0">
                <a:solidFill>
                  <a:srgbClr val="000000"/>
                </a:solidFill>
                <a:cs typeface="+mn-cs"/>
              </a:rPr>
              <a:t> </a:t>
            </a:r>
            <a:r>
              <a:rPr lang="it-IT" altLang="it-IT" sz="2400" b="0" i="1" dirty="0" err="1">
                <a:solidFill>
                  <a:srgbClr val="000000"/>
                </a:solidFill>
                <a:cs typeface="+mn-cs"/>
              </a:rPr>
              <a:t>methods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conducted</a:t>
            </a:r>
            <a:r>
              <a:rPr lang="it-IT" altLang="it-IT" sz="2400" b="0" i="1" dirty="0">
                <a:solidFill>
                  <a:srgbClr val="000000"/>
                </a:solidFill>
                <a:cs typeface="+mn-cs"/>
              </a:rPr>
              <a:t> </a:t>
            </a:r>
            <a:r>
              <a:rPr lang="it-IT" altLang="it-IT" sz="2400" b="0" i="1" dirty="0" err="1">
                <a:solidFill>
                  <a:srgbClr val="000000"/>
                </a:solidFill>
                <a:cs typeface="+mn-cs"/>
              </a:rPr>
              <a:t>at</a:t>
            </a:r>
            <a:r>
              <a:rPr lang="it-IT" altLang="it-IT" sz="2400" b="0" i="1" dirty="0">
                <a:solidFill>
                  <a:srgbClr val="000000"/>
                </a:solidFill>
                <a:cs typeface="+mn-cs"/>
              </a:rPr>
              <a:t> ambient temperature and pressure. </a:t>
            </a:r>
          </a:p>
          <a:p>
            <a:pPr marL="457200" indent="-457200">
              <a:buFont typeface="+mj-lt"/>
              <a:buAutoNum type="arabicPeriod"/>
              <a:defRPr/>
            </a:pPr>
            <a:r>
              <a:rPr lang="it-IT" altLang="it-IT" sz="2400" i="1" dirty="0">
                <a:solidFill>
                  <a:srgbClr val="000000"/>
                </a:solidFill>
                <a:cs typeface="+mn-cs"/>
                <a:hlinkClick r:id="rId8"/>
              </a:rPr>
              <a:t>Use of </a:t>
            </a:r>
            <a:r>
              <a:rPr lang="it-IT" altLang="it-IT" sz="2400" i="1" dirty="0" err="1">
                <a:solidFill>
                  <a:srgbClr val="000000"/>
                </a:solidFill>
                <a:cs typeface="+mn-cs"/>
                <a:hlinkClick r:id="rId8"/>
              </a:rPr>
              <a:t>Renewable</a:t>
            </a:r>
            <a:r>
              <a:rPr lang="it-IT" altLang="it-IT" sz="2400" i="1" dirty="0">
                <a:solidFill>
                  <a:srgbClr val="000000"/>
                </a:solidFill>
                <a:cs typeface="+mn-cs"/>
                <a:hlinkClick r:id="rId8"/>
              </a:rPr>
              <a:t> </a:t>
            </a:r>
            <a:r>
              <a:rPr lang="it-IT" altLang="it-IT" sz="2400" i="1" dirty="0" err="1">
                <a:solidFill>
                  <a:srgbClr val="000000"/>
                </a:solidFill>
                <a:cs typeface="+mn-cs"/>
                <a:hlinkClick r:id="rId8"/>
              </a:rPr>
              <a:t>Feedstocks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a:solidFill>
                  <a:srgbClr val="000000"/>
                </a:solidFill>
                <a:cs typeface="+mn-cs"/>
              </a:rPr>
              <a:t>A </a:t>
            </a:r>
            <a:r>
              <a:rPr lang="it-IT" altLang="it-IT" sz="2400" b="0" i="1" dirty="0" err="1">
                <a:solidFill>
                  <a:srgbClr val="000000"/>
                </a:solidFill>
                <a:cs typeface="+mn-cs"/>
              </a:rPr>
              <a:t>raw</a:t>
            </a:r>
            <a:r>
              <a:rPr lang="it-IT" altLang="it-IT" sz="2400" b="0" i="1" dirty="0">
                <a:solidFill>
                  <a:srgbClr val="000000"/>
                </a:solidFill>
                <a:cs typeface="+mn-cs"/>
              </a:rPr>
              <a:t> </a:t>
            </a:r>
            <a:r>
              <a:rPr lang="it-IT" altLang="it-IT" sz="2400" b="0" i="1" dirty="0" err="1">
                <a:solidFill>
                  <a:srgbClr val="000000"/>
                </a:solidFill>
                <a:cs typeface="+mn-cs"/>
              </a:rPr>
              <a:t>material</a:t>
            </a:r>
            <a:r>
              <a:rPr lang="it-IT" altLang="it-IT" sz="2400" b="0" i="1" dirty="0">
                <a:solidFill>
                  <a:srgbClr val="000000"/>
                </a:solidFill>
                <a:cs typeface="+mn-cs"/>
              </a:rPr>
              <a:t> or </a:t>
            </a:r>
            <a:r>
              <a:rPr lang="it-IT" altLang="it-IT" sz="2400" b="0" i="1" dirty="0" err="1">
                <a:solidFill>
                  <a:srgbClr val="000000"/>
                </a:solidFill>
                <a:cs typeface="+mn-cs"/>
              </a:rPr>
              <a:t>feedstock</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renewable</a:t>
            </a:r>
            <a:r>
              <a:rPr lang="it-IT" altLang="it-IT" sz="2400" b="0" i="1" dirty="0">
                <a:solidFill>
                  <a:srgbClr val="000000"/>
                </a:solidFill>
                <a:cs typeface="+mn-cs"/>
              </a:rPr>
              <a:t> </a:t>
            </a:r>
            <a:r>
              <a:rPr lang="it-IT" altLang="it-IT" sz="2400" b="0" i="1" dirty="0" err="1">
                <a:solidFill>
                  <a:srgbClr val="000000"/>
                </a:solidFill>
                <a:cs typeface="+mn-cs"/>
              </a:rPr>
              <a:t>rather</a:t>
            </a:r>
            <a:r>
              <a:rPr lang="it-IT" altLang="it-IT" sz="2400" b="0" i="1" dirty="0">
                <a:solidFill>
                  <a:srgbClr val="000000"/>
                </a:solidFill>
                <a:cs typeface="+mn-cs"/>
              </a:rPr>
              <a:t> </a:t>
            </a:r>
            <a:r>
              <a:rPr lang="it-IT" altLang="it-IT" sz="2400" b="0" i="1" dirty="0" err="1">
                <a:solidFill>
                  <a:srgbClr val="000000"/>
                </a:solidFill>
                <a:cs typeface="+mn-cs"/>
              </a:rPr>
              <a:t>than</a:t>
            </a:r>
            <a:r>
              <a:rPr lang="it-IT" altLang="it-IT" sz="2400" b="0" i="1" dirty="0">
                <a:solidFill>
                  <a:srgbClr val="000000"/>
                </a:solidFill>
                <a:cs typeface="+mn-cs"/>
              </a:rPr>
              <a:t> </a:t>
            </a:r>
            <a:r>
              <a:rPr lang="it-IT" altLang="it-IT" sz="2400" b="0" i="1" dirty="0" err="1">
                <a:solidFill>
                  <a:srgbClr val="000000"/>
                </a:solidFill>
                <a:cs typeface="+mn-cs"/>
              </a:rPr>
              <a:t>depleting</a:t>
            </a:r>
            <a:r>
              <a:rPr lang="it-IT" altLang="it-IT" sz="2400" b="0" i="1" dirty="0">
                <a:solidFill>
                  <a:srgbClr val="000000"/>
                </a:solidFill>
                <a:cs typeface="+mn-cs"/>
              </a:rPr>
              <a:t> </a:t>
            </a:r>
            <a:r>
              <a:rPr lang="it-IT" altLang="it-IT" sz="2400" b="0" i="1" dirty="0" err="1">
                <a:solidFill>
                  <a:srgbClr val="000000"/>
                </a:solidFill>
                <a:cs typeface="+mn-cs"/>
              </a:rPr>
              <a:t>whenever</a:t>
            </a:r>
            <a:r>
              <a:rPr lang="it-IT" altLang="it-IT" sz="2400" b="0" i="1" dirty="0">
                <a:solidFill>
                  <a:srgbClr val="000000"/>
                </a:solidFill>
                <a:cs typeface="+mn-cs"/>
              </a:rPr>
              <a:t> </a:t>
            </a:r>
            <a:r>
              <a:rPr lang="it-IT" altLang="it-IT" sz="2400" b="0" i="1" dirty="0" err="1">
                <a:solidFill>
                  <a:srgbClr val="000000"/>
                </a:solidFill>
                <a:cs typeface="+mn-cs"/>
              </a:rPr>
              <a:t>technically</a:t>
            </a:r>
            <a:r>
              <a:rPr lang="it-IT" altLang="it-IT" sz="2400" b="0" i="1" dirty="0">
                <a:solidFill>
                  <a:srgbClr val="000000"/>
                </a:solidFill>
                <a:cs typeface="+mn-cs"/>
              </a:rPr>
              <a:t> and </a:t>
            </a:r>
            <a:r>
              <a:rPr lang="it-IT" altLang="it-IT" sz="2400" b="0" i="1" dirty="0" err="1">
                <a:solidFill>
                  <a:srgbClr val="000000"/>
                </a:solidFill>
                <a:cs typeface="+mn-cs"/>
              </a:rPr>
              <a:t>economically</a:t>
            </a:r>
            <a:r>
              <a:rPr lang="it-IT" altLang="it-IT" sz="2400" b="0" i="1" dirty="0">
                <a:solidFill>
                  <a:srgbClr val="000000"/>
                </a:solidFill>
                <a:cs typeface="+mn-cs"/>
              </a:rPr>
              <a:t> </a:t>
            </a:r>
            <a:r>
              <a:rPr lang="it-IT" altLang="it-IT" sz="2400" b="0" i="1" dirty="0" err="1">
                <a:solidFill>
                  <a:srgbClr val="000000"/>
                </a:solidFill>
                <a:cs typeface="+mn-cs"/>
              </a:rPr>
              <a:t>practicable</a:t>
            </a:r>
            <a:r>
              <a:rPr lang="it-IT" altLang="it-IT" sz="2400" b="0" i="1" dirty="0">
                <a:solidFill>
                  <a:srgbClr val="000000"/>
                </a:solidFill>
                <a:cs typeface="+mn-cs"/>
              </a:rPr>
              <a:t>.</a:t>
            </a: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a:solidFill>
                  <a:srgbClr val="000000"/>
                </a:solidFill>
                <a:cs typeface="+mn-cs"/>
                <a:hlinkClick r:id="rId9"/>
              </a:rPr>
              <a:t>Reduce </a:t>
            </a:r>
            <a:r>
              <a:rPr lang="it-IT" altLang="it-IT" sz="2400" i="1" dirty="0" err="1">
                <a:solidFill>
                  <a:srgbClr val="000000"/>
                </a:solidFill>
                <a:cs typeface="+mn-cs"/>
                <a:hlinkClick r:id="rId9"/>
              </a:rPr>
              <a:t>Derivatives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Unnecessary</a:t>
            </a:r>
            <a:r>
              <a:rPr lang="it-IT" altLang="it-IT" sz="2400" b="0" i="1" dirty="0">
                <a:solidFill>
                  <a:srgbClr val="000000"/>
                </a:solidFill>
                <a:cs typeface="+mn-cs"/>
              </a:rPr>
              <a:t> </a:t>
            </a:r>
            <a:r>
              <a:rPr lang="it-IT" altLang="it-IT" sz="2400" b="0" i="1" dirty="0" err="1">
                <a:solidFill>
                  <a:srgbClr val="000000"/>
                </a:solidFill>
                <a:cs typeface="+mn-cs"/>
              </a:rPr>
              <a:t>derivatization</a:t>
            </a:r>
            <a:r>
              <a:rPr lang="it-IT" altLang="it-IT" sz="2400" b="0" i="1" dirty="0">
                <a:solidFill>
                  <a:srgbClr val="000000"/>
                </a:solidFill>
                <a:cs typeface="+mn-cs"/>
              </a:rPr>
              <a:t> (use of </a:t>
            </a:r>
            <a:r>
              <a:rPr lang="it-IT" altLang="it-IT" sz="2400" b="0" i="1" dirty="0" err="1">
                <a:solidFill>
                  <a:srgbClr val="000000"/>
                </a:solidFill>
                <a:cs typeface="+mn-cs"/>
              </a:rPr>
              <a:t>blocking</a:t>
            </a:r>
            <a:r>
              <a:rPr lang="it-IT" altLang="it-IT" sz="2400" b="0" i="1" dirty="0">
                <a:solidFill>
                  <a:srgbClr val="000000"/>
                </a:solidFill>
                <a:cs typeface="+mn-cs"/>
              </a:rPr>
              <a:t> </a:t>
            </a:r>
            <a:r>
              <a:rPr lang="it-IT" altLang="it-IT" sz="2400" b="0" i="1" dirty="0" err="1">
                <a:solidFill>
                  <a:srgbClr val="000000"/>
                </a:solidFill>
                <a:cs typeface="+mn-cs"/>
              </a:rPr>
              <a:t>groups</a:t>
            </a:r>
            <a:r>
              <a:rPr lang="it-IT" altLang="it-IT" sz="2400" b="0" i="1" dirty="0">
                <a:solidFill>
                  <a:srgbClr val="000000"/>
                </a:solidFill>
                <a:cs typeface="+mn-cs"/>
              </a:rPr>
              <a:t>, </a:t>
            </a:r>
            <a:r>
              <a:rPr lang="it-IT" altLang="it-IT" sz="2400" b="0" i="1" dirty="0" err="1">
                <a:solidFill>
                  <a:srgbClr val="000000"/>
                </a:solidFill>
                <a:cs typeface="+mn-cs"/>
              </a:rPr>
              <a:t>protection</a:t>
            </a:r>
            <a:r>
              <a:rPr lang="it-IT" altLang="it-IT" sz="2400" b="0" i="1" dirty="0">
                <a:solidFill>
                  <a:srgbClr val="000000"/>
                </a:solidFill>
                <a:cs typeface="+mn-cs"/>
              </a:rPr>
              <a:t>/ </a:t>
            </a:r>
            <a:r>
              <a:rPr lang="it-IT" altLang="it-IT" sz="2400" b="0" i="1" dirty="0" err="1">
                <a:solidFill>
                  <a:srgbClr val="000000"/>
                </a:solidFill>
                <a:cs typeface="+mn-cs"/>
              </a:rPr>
              <a:t>deprotection</a:t>
            </a:r>
            <a:r>
              <a:rPr lang="it-IT" altLang="it-IT" sz="2400" b="0" i="1" dirty="0">
                <a:solidFill>
                  <a:srgbClr val="000000"/>
                </a:solidFill>
                <a:cs typeface="+mn-cs"/>
              </a:rPr>
              <a:t>, </a:t>
            </a:r>
            <a:r>
              <a:rPr lang="it-IT" altLang="it-IT" sz="2400" b="0" i="1" dirty="0" err="1">
                <a:solidFill>
                  <a:srgbClr val="000000"/>
                </a:solidFill>
                <a:cs typeface="+mn-cs"/>
              </a:rPr>
              <a:t>temporary</a:t>
            </a:r>
            <a:r>
              <a:rPr lang="it-IT" altLang="it-IT" sz="2400" b="0" i="1" dirty="0">
                <a:solidFill>
                  <a:srgbClr val="000000"/>
                </a:solidFill>
                <a:cs typeface="+mn-cs"/>
              </a:rPr>
              <a:t> </a:t>
            </a:r>
            <a:r>
              <a:rPr lang="it-IT" altLang="it-IT" sz="2400" b="0" i="1" dirty="0" err="1">
                <a:solidFill>
                  <a:srgbClr val="000000"/>
                </a:solidFill>
                <a:cs typeface="+mn-cs"/>
              </a:rPr>
              <a:t>modification</a:t>
            </a:r>
            <a:r>
              <a:rPr lang="it-IT" altLang="it-IT" sz="2400" b="0" i="1" dirty="0">
                <a:solidFill>
                  <a:srgbClr val="000000"/>
                </a:solidFill>
                <a:cs typeface="+mn-cs"/>
              </a:rPr>
              <a:t> of </a:t>
            </a:r>
            <a:r>
              <a:rPr lang="it-IT" altLang="it-IT" sz="2400" b="0" i="1" dirty="0" err="1">
                <a:solidFill>
                  <a:srgbClr val="000000"/>
                </a:solidFill>
                <a:cs typeface="+mn-cs"/>
              </a:rPr>
              <a:t>physical</a:t>
            </a:r>
            <a:r>
              <a:rPr lang="it-IT" altLang="it-IT" sz="2400" b="0" i="1" dirty="0">
                <a:solidFill>
                  <a:srgbClr val="000000"/>
                </a:solidFill>
                <a:cs typeface="+mn-cs"/>
              </a:rPr>
              <a:t>/</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processes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minimized</a:t>
            </a:r>
            <a:r>
              <a:rPr lang="it-IT" altLang="it-IT" sz="2400" b="0" i="1" dirty="0">
                <a:solidFill>
                  <a:srgbClr val="000000"/>
                </a:solidFill>
                <a:cs typeface="+mn-cs"/>
              </a:rPr>
              <a:t> or </a:t>
            </a:r>
            <a:r>
              <a:rPr lang="it-IT" altLang="it-IT" sz="2400" b="0" i="1" dirty="0" err="1">
                <a:solidFill>
                  <a:srgbClr val="000000"/>
                </a:solidFill>
                <a:cs typeface="+mn-cs"/>
              </a:rPr>
              <a:t>avoided</a:t>
            </a:r>
            <a:r>
              <a:rPr lang="it-IT" altLang="it-IT" sz="2400" b="0" i="1" dirty="0">
                <a:solidFill>
                  <a:srgbClr val="000000"/>
                </a:solidFill>
                <a:cs typeface="+mn-cs"/>
              </a:rPr>
              <a:t> </a:t>
            </a:r>
            <a:r>
              <a:rPr lang="it-IT" altLang="it-IT" sz="2400" b="0" i="1" dirty="0" err="1">
                <a:solidFill>
                  <a:srgbClr val="000000"/>
                </a:solidFill>
                <a:cs typeface="+mn-cs"/>
              </a:rPr>
              <a:t>if</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t>
            </a:r>
            <a:r>
              <a:rPr lang="it-IT" altLang="it-IT" sz="2400" b="0" i="1" dirty="0" err="1">
                <a:solidFill>
                  <a:srgbClr val="000000"/>
                </a:solidFill>
                <a:cs typeface="+mn-cs"/>
              </a:rPr>
              <a:t>because</a:t>
            </a:r>
            <a:r>
              <a:rPr lang="it-IT" altLang="it-IT" sz="2400" b="0" i="1" dirty="0">
                <a:solidFill>
                  <a:srgbClr val="000000"/>
                </a:solidFill>
                <a:cs typeface="+mn-cs"/>
              </a:rPr>
              <a:t> </a:t>
            </a:r>
            <a:r>
              <a:rPr lang="it-IT" altLang="it-IT" sz="2400" b="0" i="1" dirty="0" err="1">
                <a:solidFill>
                  <a:srgbClr val="000000"/>
                </a:solidFill>
                <a:cs typeface="+mn-cs"/>
              </a:rPr>
              <a:t>such</a:t>
            </a:r>
            <a:r>
              <a:rPr lang="it-IT" altLang="it-IT" sz="2400" b="0" i="1" dirty="0">
                <a:solidFill>
                  <a:srgbClr val="000000"/>
                </a:solidFill>
                <a:cs typeface="+mn-cs"/>
              </a:rPr>
              <a:t> </a:t>
            </a:r>
            <a:r>
              <a:rPr lang="it-IT" altLang="it-IT" sz="2400" b="0" i="1" dirty="0" err="1">
                <a:solidFill>
                  <a:srgbClr val="000000"/>
                </a:solidFill>
                <a:cs typeface="+mn-cs"/>
              </a:rPr>
              <a:t>steps</a:t>
            </a:r>
            <a:r>
              <a:rPr lang="it-IT" altLang="it-IT" sz="2400" b="0" i="1" dirty="0">
                <a:solidFill>
                  <a:srgbClr val="000000"/>
                </a:solidFill>
                <a:cs typeface="+mn-cs"/>
              </a:rPr>
              <a:t> </a:t>
            </a:r>
            <a:r>
              <a:rPr lang="it-IT" altLang="it-IT" sz="2400" b="0" i="1" dirty="0" err="1">
                <a:solidFill>
                  <a:srgbClr val="000000"/>
                </a:solidFill>
                <a:cs typeface="+mn-cs"/>
              </a:rPr>
              <a:t>require</a:t>
            </a:r>
            <a:r>
              <a:rPr lang="it-IT" altLang="it-IT" sz="2400" b="0" i="1" dirty="0">
                <a:solidFill>
                  <a:srgbClr val="000000"/>
                </a:solidFill>
                <a:cs typeface="+mn-cs"/>
              </a:rPr>
              <a:t> </a:t>
            </a:r>
            <a:r>
              <a:rPr lang="it-IT" altLang="it-IT" sz="2400" b="0" i="1" dirty="0" err="1">
                <a:solidFill>
                  <a:srgbClr val="000000"/>
                </a:solidFill>
                <a:cs typeface="+mn-cs"/>
              </a:rPr>
              <a:t>additional</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and can generate </a:t>
            </a:r>
            <a:r>
              <a:rPr lang="it-IT" altLang="it-IT" sz="2400" b="0" i="1" dirty="0" err="1">
                <a:solidFill>
                  <a:srgbClr val="000000"/>
                </a:solidFill>
                <a:cs typeface="+mn-cs"/>
              </a:rPr>
              <a:t>waste</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10"/>
              </a:rPr>
              <a:t>Catalysis</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Catalytic</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t>
            </a:r>
            <a:r>
              <a:rPr lang="it-IT" altLang="it-IT" sz="2400" b="0" i="1" dirty="0" err="1">
                <a:solidFill>
                  <a:srgbClr val="000000"/>
                </a:solidFill>
                <a:cs typeface="+mn-cs"/>
              </a:rPr>
              <a:t>as</a:t>
            </a:r>
            <a:r>
              <a:rPr lang="it-IT" altLang="it-IT" sz="2400" b="0" i="1" dirty="0">
                <a:solidFill>
                  <a:srgbClr val="000000"/>
                </a:solidFill>
                <a:cs typeface="+mn-cs"/>
              </a:rPr>
              <a:t> </a:t>
            </a:r>
            <a:r>
              <a:rPr lang="it-IT" altLang="it-IT" sz="2400" b="0" i="1" dirty="0" err="1">
                <a:solidFill>
                  <a:srgbClr val="000000"/>
                </a:solidFill>
                <a:cs typeface="+mn-cs"/>
              </a:rPr>
              <a:t>selective</a:t>
            </a:r>
            <a:r>
              <a:rPr lang="it-IT" altLang="it-IT" sz="2400" b="0" i="1" dirty="0">
                <a:solidFill>
                  <a:srgbClr val="000000"/>
                </a:solidFill>
                <a:cs typeface="+mn-cs"/>
              </a:rPr>
              <a:t> </a:t>
            </a:r>
            <a:r>
              <a:rPr lang="it-IT" altLang="it-IT" sz="2400" b="0" i="1" dirty="0" err="1">
                <a:solidFill>
                  <a:srgbClr val="000000"/>
                </a:solidFill>
                <a:cs typeface="+mn-cs"/>
              </a:rPr>
              <a:t>as</a:t>
            </a:r>
            <a:r>
              <a:rPr lang="it-IT" altLang="it-IT" sz="2400" b="0" i="1" dirty="0">
                <a:solidFill>
                  <a:srgbClr val="000000"/>
                </a:solidFill>
                <a:cs typeface="+mn-cs"/>
              </a:rPr>
              <a:t> </a:t>
            </a:r>
            <a:r>
              <a:rPr lang="it-IT" altLang="it-IT" sz="2400" b="0" i="1" dirty="0" err="1">
                <a:solidFill>
                  <a:srgbClr val="000000"/>
                </a:solidFill>
                <a:cs typeface="+mn-cs"/>
              </a:rPr>
              <a:t>possible</a:t>
            </a:r>
            <a:r>
              <a:rPr lang="it-IT" altLang="it-IT" sz="2400" b="0" i="1" dirty="0">
                <a:solidFill>
                  <a:srgbClr val="000000"/>
                </a:solidFill>
                <a:cs typeface="+mn-cs"/>
              </a:rPr>
              <a:t>) are </a:t>
            </a:r>
            <a:r>
              <a:rPr lang="it-IT" altLang="it-IT" sz="2400" b="0" i="1" dirty="0" err="1">
                <a:solidFill>
                  <a:srgbClr val="000000"/>
                </a:solidFill>
                <a:cs typeface="+mn-cs"/>
              </a:rPr>
              <a:t>superior</a:t>
            </a:r>
            <a:r>
              <a:rPr lang="it-IT" altLang="it-IT" sz="2400" b="0" i="1" dirty="0">
                <a:solidFill>
                  <a:srgbClr val="000000"/>
                </a:solidFill>
                <a:cs typeface="+mn-cs"/>
              </a:rPr>
              <a:t> to </a:t>
            </a:r>
            <a:r>
              <a:rPr lang="it-IT" altLang="it-IT" sz="2400" b="0" i="1" dirty="0" err="1">
                <a:solidFill>
                  <a:srgbClr val="000000"/>
                </a:solidFill>
                <a:cs typeface="+mn-cs"/>
              </a:rPr>
              <a:t>stoichiometric</a:t>
            </a:r>
            <a:r>
              <a:rPr lang="it-IT" altLang="it-IT" sz="2400" b="0" i="1" dirty="0">
                <a:solidFill>
                  <a:srgbClr val="000000"/>
                </a:solidFill>
                <a:cs typeface="+mn-cs"/>
              </a:rPr>
              <a:t> </a:t>
            </a:r>
            <a:r>
              <a:rPr lang="it-IT" altLang="it-IT" sz="2400" b="0" i="1" dirty="0" err="1">
                <a:solidFill>
                  <a:srgbClr val="000000"/>
                </a:solidFill>
                <a:cs typeface="+mn-cs"/>
              </a:rPr>
              <a:t>reagents</a:t>
            </a:r>
            <a:r>
              <a:rPr lang="it-IT" altLang="it-IT" sz="2400" b="0" i="1" dirty="0">
                <a:solidFill>
                  <a:srgbClr val="000000"/>
                </a:solidFill>
                <a:cs typeface="+mn-cs"/>
              </a:rPr>
              <a:t>. </a:t>
            </a: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a:solidFill>
                  <a:srgbClr val="000000"/>
                </a:solidFill>
                <a:cs typeface="+mn-cs"/>
                <a:hlinkClick r:id="rId11"/>
              </a:rPr>
              <a:t>Design for </a:t>
            </a:r>
            <a:r>
              <a:rPr lang="it-IT" altLang="it-IT" sz="2400" i="1" dirty="0" err="1">
                <a:solidFill>
                  <a:srgbClr val="000000"/>
                </a:solidFill>
                <a:cs typeface="+mn-cs"/>
                <a:hlinkClick r:id="rId11"/>
              </a:rPr>
              <a:t>Degradation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products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designed</a:t>
            </a:r>
            <a:r>
              <a:rPr lang="it-IT" altLang="it-IT" sz="2400" b="0" i="1" dirty="0">
                <a:solidFill>
                  <a:srgbClr val="000000"/>
                </a:solidFill>
                <a:cs typeface="+mn-cs"/>
              </a:rPr>
              <a:t> so </a:t>
            </a:r>
            <a:r>
              <a:rPr lang="it-IT" altLang="it-IT" sz="2400" b="0" i="1" dirty="0" err="1">
                <a:solidFill>
                  <a:srgbClr val="000000"/>
                </a:solidFill>
                <a:cs typeface="+mn-cs"/>
              </a:rPr>
              <a:t>that</a:t>
            </a:r>
            <a:r>
              <a:rPr lang="it-IT" altLang="it-IT" sz="2400" b="0" i="1" dirty="0">
                <a:solidFill>
                  <a:srgbClr val="000000"/>
                </a:solidFill>
                <a:cs typeface="+mn-cs"/>
              </a:rPr>
              <a:t> </a:t>
            </a:r>
            <a:r>
              <a:rPr lang="it-IT" altLang="it-IT" sz="2400" b="0" i="1" dirty="0" err="1">
                <a:solidFill>
                  <a:srgbClr val="000000"/>
                </a:solidFill>
                <a:cs typeface="+mn-cs"/>
              </a:rPr>
              <a:t>at</a:t>
            </a:r>
            <a:r>
              <a:rPr lang="it-IT" altLang="it-IT" sz="2400" b="0" i="1" dirty="0">
                <a:solidFill>
                  <a:srgbClr val="000000"/>
                </a:solidFill>
                <a:cs typeface="+mn-cs"/>
              </a:rPr>
              <a:t> the end of </a:t>
            </a:r>
            <a:r>
              <a:rPr lang="it-IT" altLang="it-IT" sz="2400" b="0" i="1" dirty="0" err="1">
                <a:solidFill>
                  <a:srgbClr val="000000"/>
                </a:solidFill>
                <a:cs typeface="+mn-cs"/>
              </a:rPr>
              <a:t>their</a:t>
            </a:r>
            <a:r>
              <a:rPr lang="it-IT" altLang="it-IT" sz="2400" b="0" i="1" dirty="0">
                <a:solidFill>
                  <a:srgbClr val="000000"/>
                </a:solidFill>
                <a:cs typeface="+mn-cs"/>
              </a:rPr>
              <a:t> </a:t>
            </a:r>
            <a:r>
              <a:rPr lang="it-IT" altLang="it-IT" sz="2400" b="0" i="1" dirty="0" err="1">
                <a:solidFill>
                  <a:srgbClr val="000000"/>
                </a:solidFill>
                <a:cs typeface="+mn-cs"/>
              </a:rPr>
              <a:t>function</a:t>
            </a:r>
            <a:r>
              <a:rPr lang="it-IT" altLang="it-IT" sz="2400" b="0" i="1" dirty="0">
                <a:solidFill>
                  <a:srgbClr val="000000"/>
                </a:solidFill>
                <a:cs typeface="+mn-cs"/>
              </a:rPr>
              <a:t> </a:t>
            </a:r>
            <a:r>
              <a:rPr lang="it-IT" altLang="it-IT" sz="2400" b="0" i="1" dirty="0" err="1">
                <a:solidFill>
                  <a:srgbClr val="000000"/>
                </a:solidFill>
                <a:cs typeface="+mn-cs"/>
              </a:rPr>
              <a:t>they</a:t>
            </a:r>
            <a:r>
              <a:rPr lang="it-IT" altLang="it-IT" sz="2400" b="0" i="1" dirty="0">
                <a:solidFill>
                  <a:srgbClr val="000000"/>
                </a:solidFill>
                <a:cs typeface="+mn-cs"/>
              </a:rPr>
              <a:t> break down </a:t>
            </a:r>
            <a:r>
              <a:rPr lang="it-IT" altLang="it-IT" sz="2400" b="0" i="1" dirty="0" err="1">
                <a:solidFill>
                  <a:srgbClr val="000000"/>
                </a:solidFill>
                <a:cs typeface="+mn-cs"/>
              </a:rPr>
              <a:t>into</a:t>
            </a:r>
            <a:r>
              <a:rPr lang="it-IT" altLang="it-IT" sz="2400" b="0" i="1" dirty="0">
                <a:solidFill>
                  <a:srgbClr val="000000"/>
                </a:solidFill>
                <a:cs typeface="+mn-cs"/>
              </a:rPr>
              <a:t> </a:t>
            </a:r>
            <a:r>
              <a:rPr lang="it-IT" altLang="it-IT" sz="2400" b="0" i="1" dirty="0" err="1">
                <a:solidFill>
                  <a:srgbClr val="000000"/>
                </a:solidFill>
                <a:cs typeface="+mn-cs"/>
              </a:rPr>
              <a:t>innocuous</a:t>
            </a:r>
            <a:r>
              <a:rPr lang="it-IT" altLang="it-IT" sz="2400" b="0" i="1" dirty="0">
                <a:solidFill>
                  <a:srgbClr val="000000"/>
                </a:solidFill>
                <a:cs typeface="+mn-cs"/>
              </a:rPr>
              <a:t> </a:t>
            </a:r>
            <a:r>
              <a:rPr lang="it-IT" altLang="it-IT" sz="2400" b="0" i="1" dirty="0" err="1">
                <a:solidFill>
                  <a:srgbClr val="000000"/>
                </a:solidFill>
                <a:cs typeface="+mn-cs"/>
              </a:rPr>
              <a:t>degradation</a:t>
            </a:r>
            <a:r>
              <a:rPr lang="it-IT" altLang="it-IT" sz="2400" b="0" i="1" dirty="0">
                <a:solidFill>
                  <a:srgbClr val="000000"/>
                </a:solidFill>
                <a:cs typeface="+mn-cs"/>
              </a:rPr>
              <a:t> </a:t>
            </a:r>
            <a:r>
              <a:rPr lang="it-IT" altLang="it-IT" sz="2400" b="0" i="1" dirty="0" err="1">
                <a:solidFill>
                  <a:srgbClr val="000000"/>
                </a:solidFill>
                <a:cs typeface="+mn-cs"/>
              </a:rPr>
              <a:t>products</a:t>
            </a:r>
            <a:r>
              <a:rPr lang="it-IT" altLang="it-IT" sz="2400" b="0" i="1" dirty="0">
                <a:solidFill>
                  <a:srgbClr val="000000"/>
                </a:solidFill>
                <a:cs typeface="+mn-cs"/>
              </a:rPr>
              <a:t> and do </a:t>
            </a:r>
            <a:r>
              <a:rPr lang="it-IT" altLang="it-IT" sz="2400" b="0" i="1" dirty="0" err="1">
                <a:solidFill>
                  <a:srgbClr val="000000"/>
                </a:solidFill>
                <a:cs typeface="+mn-cs"/>
              </a:rPr>
              <a:t>not</a:t>
            </a:r>
            <a:r>
              <a:rPr lang="it-IT" altLang="it-IT" sz="2400" b="0" i="1" dirty="0">
                <a:solidFill>
                  <a:srgbClr val="000000"/>
                </a:solidFill>
                <a:cs typeface="+mn-cs"/>
              </a:rPr>
              <a:t> </a:t>
            </a:r>
            <a:r>
              <a:rPr lang="it-IT" altLang="it-IT" sz="2400" b="0" i="1" dirty="0" err="1">
                <a:solidFill>
                  <a:srgbClr val="000000"/>
                </a:solidFill>
                <a:cs typeface="+mn-cs"/>
              </a:rPr>
              <a:t>persist</a:t>
            </a:r>
            <a:r>
              <a:rPr lang="it-IT" altLang="it-IT" sz="2400" b="0" i="1" dirty="0">
                <a:solidFill>
                  <a:srgbClr val="000000"/>
                </a:solidFill>
                <a:cs typeface="+mn-cs"/>
              </a:rPr>
              <a:t> in the </a:t>
            </a:r>
            <a:r>
              <a:rPr lang="it-IT" altLang="it-IT" sz="2400" b="0" i="1" dirty="0" err="1">
                <a:solidFill>
                  <a:srgbClr val="000000"/>
                </a:solidFill>
                <a:cs typeface="+mn-cs"/>
              </a:rPr>
              <a:t>environment</a:t>
            </a:r>
            <a:r>
              <a:rPr lang="it-IT" altLang="it-IT" sz="2400" b="0" i="1" dirty="0">
                <a:solidFill>
                  <a:srgbClr val="000000"/>
                </a:solidFill>
                <a:cs typeface="+mn-cs"/>
              </a:rPr>
              <a:t>. </a:t>
            </a:r>
          </a:p>
          <a:p>
            <a:pPr marL="457200" indent="-457200">
              <a:buFont typeface="+mj-lt"/>
              <a:buAutoNum type="arabicPeriod"/>
              <a:defRPr/>
            </a:pPr>
            <a:endParaRPr lang="it-IT" altLang="it-IT" sz="2400" b="0" i="1" dirty="0">
              <a:solidFill>
                <a:srgbClr val="000000"/>
              </a:solidFill>
              <a:cs typeface="+mn-cs"/>
            </a:endParaRPr>
          </a:p>
          <a:p>
            <a:pPr marL="457200" indent="-457200">
              <a:buFont typeface="+mj-lt"/>
              <a:buAutoNum type="arabicPeriod"/>
              <a:defRPr/>
            </a:pPr>
            <a:r>
              <a:rPr lang="it-IT" altLang="it-IT" sz="2400" i="1" dirty="0">
                <a:solidFill>
                  <a:srgbClr val="000000"/>
                </a:solidFill>
                <a:cs typeface="+mn-cs"/>
                <a:hlinkClick r:id="rId12"/>
              </a:rPr>
              <a:t>Real-time </a:t>
            </a:r>
            <a:r>
              <a:rPr lang="it-IT" altLang="it-IT" sz="2400" i="1" dirty="0" err="1">
                <a:solidFill>
                  <a:srgbClr val="000000"/>
                </a:solidFill>
                <a:cs typeface="+mn-cs"/>
                <a:hlinkClick r:id="rId12"/>
              </a:rPr>
              <a:t>analysis</a:t>
            </a:r>
            <a:r>
              <a:rPr lang="it-IT" altLang="it-IT" sz="2400" i="1" dirty="0">
                <a:solidFill>
                  <a:srgbClr val="000000"/>
                </a:solidFill>
                <a:cs typeface="+mn-cs"/>
                <a:hlinkClick r:id="rId12"/>
              </a:rPr>
              <a:t> for </a:t>
            </a:r>
            <a:r>
              <a:rPr lang="it-IT" altLang="it-IT" sz="2400" i="1" dirty="0" err="1">
                <a:solidFill>
                  <a:srgbClr val="000000"/>
                </a:solidFill>
                <a:cs typeface="+mn-cs"/>
                <a:hlinkClick r:id="rId12"/>
              </a:rPr>
              <a:t>Pollution</a:t>
            </a:r>
            <a:r>
              <a:rPr lang="it-IT" altLang="it-IT" sz="2400" i="1" dirty="0">
                <a:solidFill>
                  <a:srgbClr val="000000"/>
                </a:solidFill>
                <a:cs typeface="+mn-cs"/>
                <a:hlinkClick r:id="rId12"/>
              </a:rPr>
              <a:t> </a:t>
            </a:r>
            <a:r>
              <a:rPr lang="it-IT" altLang="it-IT" sz="2400" i="1" dirty="0" err="1">
                <a:solidFill>
                  <a:srgbClr val="000000"/>
                </a:solidFill>
                <a:cs typeface="+mn-cs"/>
                <a:hlinkClick r:id="rId12"/>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Analytical</a:t>
            </a:r>
            <a:r>
              <a:rPr lang="it-IT" altLang="it-IT" sz="2400" b="0" i="1" dirty="0">
                <a:solidFill>
                  <a:srgbClr val="000000"/>
                </a:solidFill>
                <a:cs typeface="+mn-cs"/>
              </a:rPr>
              <a:t> </a:t>
            </a:r>
            <a:r>
              <a:rPr lang="it-IT" altLang="it-IT" sz="2400" b="0" i="1" dirty="0" err="1">
                <a:solidFill>
                  <a:srgbClr val="000000"/>
                </a:solidFill>
                <a:cs typeface="+mn-cs"/>
              </a:rPr>
              <a:t>methodologies</a:t>
            </a:r>
            <a:r>
              <a:rPr lang="it-IT" altLang="it-IT" sz="2400" b="0" i="1" dirty="0">
                <a:solidFill>
                  <a:srgbClr val="000000"/>
                </a:solidFill>
                <a:cs typeface="+mn-cs"/>
              </a:rPr>
              <a:t> </a:t>
            </a:r>
            <a:r>
              <a:rPr lang="it-IT" altLang="it-IT" sz="2400" b="0" i="1" dirty="0" err="1">
                <a:solidFill>
                  <a:srgbClr val="000000"/>
                </a:solidFill>
                <a:cs typeface="+mn-cs"/>
              </a:rPr>
              <a:t>need</a:t>
            </a:r>
            <a:r>
              <a:rPr lang="it-IT" altLang="it-IT" sz="2400" b="0" i="1" dirty="0">
                <a:solidFill>
                  <a:srgbClr val="000000"/>
                </a:solidFill>
                <a:cs typeface="+mn-cs"/>
              </a:rPr>
              <a:t> to be </a:t>
            </a:r>
            <a:r>
              <a:rPr lang="it-IT" altLang="it-IT" sz="2400" b="0" i="1" dirty="0" err="1">
                <a:solidFill>
                  <a:srgbClr val="000000"/>
                </a:solidFill>
                <a:cs typeface="+mn-cs"/>
              </a:rPr>
              <a:t>further</a:t>
            </a:r>
            <a:r>
              <a:rPr lang="it-IT" altLang="it-IT" sz="2400" b="0" i="1" dirty="0">
                <a:solidFill>
                  <a:srgbClr val="000000"/>
                </a:solidFill>
                <a:cs typeface="+mn-cs"/>
              </a:rPr>
              <a:t> </a:t>
            </a:r>
            <a:r>
              <a:rPr lang="it-IT" altLang="it-IT" sz="2400" b="0" i="1" dirty="0" err="1">
                <a:solidFill>
                  <a:srgbClr val="000000"/>
                </a:solidFill>
                <a:cs typeface="+mn-cs"/>
              </a:rPr>
              <a:t>developed</a:t>
            </a:r>
            <a:r>
              <a:rPr lang="it-IT" altLang="it-IT" sz="2400" b="0" i="1" dirty="0">
                <a:solidFill>
                  <a:srgbClr val="000000"/>
                </a:solidFill>
                <a:cs typeface="+mn-cs"/>
              </a:rPr>
              <a:t> to </a:t>
            </a:r>
            <a:r>
              <a:rPr lang="it-IT" altLang="it-IT" sz="2400" b="0" i="1" dirty="0" err="1">
                <a:solidFill>
                  <a:srgbClr val="000000"/>
                </a:solidFill>
                <a:cs typeface="+mn-cs"/>
              </a:rPr>
              <a:t>allow</a:t>
            </a:r>
            <a:r>
              <a:rPr lang="it-IT" altLang="it-IT" sz="2400" b="0" i="1" dirty="0">
                <a:solidFill>
                  <a:srgbClr val="000000"/>
                </a:solidFill>
                <a:cs typeface="+mn-cs"/>
              </a:rPr>
              <a:t> for real-time, in-</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monitoring</a:t>
            </a:r>
            <a:r>
              <a:rPr lang="it-IT" altLang="it-IT" sz="2400" b="0" i="1" dirty="0">
                <a:solidFill>
                  <a:srgbClr val="000000"/>
                </a:solidFill>
                <a:cs typeface="+mn-cs"/>
              </a:rPr>
              <a:t> and control </a:t>
            </a:r>
            <a:r>
              <a:rPr lang="it-IT" altLang="it-IT" sz="2400" b="0" i="1" dirty="0" err="1">
                <a:solidFill>
                  <a:srgbClr val="000000"/>
                </a:solidFill>
                <a:cs typeface="+mn-cs"/>
              </a:rPr>
              <a:t>prior</a:t>
            </a:r>
            <a:r>
              <a:rPr lang="it-IT" altLang="it-IT" sz="2400" b="0" i="1" dirty="0">
                <a:solidFill>
                  <a:srgbClr val="000000"/>
                </a:solidFill>
                <a:cs typeface="+mn-cs"/>
              </a:rPr>
              <a:t> to the </a:t>
            </a:r>
            <a:r>
              <a:rPr lang="it-IT" altLang="it-IT" sz="2400" b="0" i="1" dirty="0" err="1">
                <a:solidFill>
                  <a:srgbClr val="000000"/>
                </a:solidFill>
                <a:cs typeface="+mn-cs"/>
              </a:rPr>
              <a:t>formation</a:t>
            </a:r>
            <a:r>
              <a:rPr lang="it-IT" altLang="it-IT" sz="2400" b="0" i="1" dirty="0">
                <a:solidFill>
                  <a:srgbClr val="000000"/>
                </a:solidFill>
                <a:cs typeface="+mn-cs"/>
              </a:rPr>
              <a:t> of </a:t>
            </a:r>
            <a:r>
              <a:rPr lang="it-IT" altLang="it-IT" sz="2400" b="0" i="1" dirty="0" err="1">
                <a:solidFill>
                  <a:srgbClr val="000000"/>
                </a:solidFill>
                <a:cs typeface="+mn-cs"/>
              </a:rPr>
              <a:t>hazardous</a:t>
            </a:r>
            <a:r>
              <a:rPr lang="it-IT" altLang="it-IT" sz="2400" b="0" i="1" dirty="0">
                <a:solidFill>
                  <a:srgbClr val="000000"/>
                </a:solidFill>
                <a:cs typeface="+mn-cs"/>
              </a:rPr>
              <a:t> </a:t>
            </a:r>
            <a:r>
              <a:rPr lang="it-IT" altLang="it-IT" sz="2400" b="0" i="1" dirty="0" err="1">
                <a:solidFill>
                  <a:srgbClr val="000000"/>
                </a:solidFill>
                <a:cs typeface="+mn-cs"/>
              </a:rPr>
              <a:t>substances</a:t>
            </a:r>
            <a:r>
              <a:rPr lang="it-IT" altLang="it-IT" sz="2400" b="0" i="1" dirty="0">
                <a:solidFill>
                  <a:srgbClr val="000000"/>
                </a:solidFill>
                <a:cs typeface="+mn-cs"/>
              </a:rPr>
              <a:t>. </a:t>
            </a:r>
          </a:p>
          <a:p>
            <a:pPr marL="457200" indent="-457200">
              <a:buFont typeface="+mj-lt"/>
              <a:buAutoNum type="arabicPeriod"/>
              <a:defRPr/>
            </a:pPr>
            <a:r>
              <a:rPr lang="it-IT" altLang="it-IT" sz="2400" i="1" dirty="0" err="1">
                <a:solidFill>
                  <a:srgbClr val="000000"/>
                </a:solidFill>
                <a:cs typeface="+mn-cs"/>
                <a:hlinkClick r:id="rId13"/>
              </a:rPr>
              <a:t>Inherently</a:t>
            </a:r>
            <a:r>
              <a:rPr lang="it-IT" altLang="it-IT" sz="2400" i="1" dirty="0">
                <a:solidFill>
                  <a:srgbClr val="000000"/>
                </a:solidFill>
                <a:cs typeface="+mn-cs"/>
                <a:hlinkClick r:id="rId13"/>
              </a:rPr>
              <a:t> </a:t>
            </a:r>
            <a:r>
              <a:rPr lang="it-IT" altLang="it-IT" sz="2400" i="1" dirty="0" err="1">
                <a:solidFill>
                  <a:srgbClr val="000000"/>
                </a:solidFill>
                <a:cs typeface="+mn-cs"/>
                <a:hlinkClick r:id="rId13"/>
              </a:rPr>
              <a:t>Safer</a:t>
            </a:r>
            <a:r>
              <a:rPr lang="it-IT" altLang="it-IT" sz="2400" i="1" dirty="0">
                <a:solidFill>
                  <a:srgbClr val="000000"/>
                </a:solidFill>
                <a:cs typeface="+mn-cs"/>
                <a:hlinkClick r:id="rId13"/>
              </a:rPr>
              <a:t> </a:t>
            </a:r>
            <a:r>
              <a:rPr lang="it-IT" altLang="it-IT" sz="2400" i="1" dirty="0" err="1">
                <a:solidFill>
                  <a:srgbClr val="000000"/>
                </a:solidFill>
                <a:cs typeface="+mn-cs"/>
                <a:hlinkClick r:id="rId13"/>
              </a:rPr>
              <a:t>Chemistry</a:t>
            </a:r>
            <a:r>
              <a:rPr lang="it-IT" altLang="it-IT" sz="2400" i="1" dirty="0">
                <a:solidFill>
                  <a:srgbClr val="000000"/>
                </a:solidFill>
                <a:cs typeface="+mn-cs"/>
                <a:hlinkClick r:id="rId13"/>
              </a:rPr>
              <a:t> for </a:t>
            </a:r>
            <a:r>
              <a:rPr lang="it-IT" altLang="it-IT" sz="2400" i="1" dirty="0" err="1">
                <a:solidFill>
                  <a:srgbClr val="000000"/>
                </a:solidFill>
                <a:cs typeface="+mn-cs"/>
                <a:hlinkClick r:id="rId13"/>
              </a:rPr>
              <a:t>Accident</a:t>
            </a:r>
            <a:r>
              <a:rPr lang="it-IT" altLang="it-IT" sz="2400" i="1" dirty="0">
                <a:solidFill>
                  <a:srgbClr val="000000"/>
                </a:solidFill>
                <a:cs typeface="+mn-cs"/>
                <a:hlinkClick r:id="rId13"/>
              </a:rPr>
              <a:t> </a:t>
            </a:r>
            <a:r>
              <a:rPr lang="it-IT" altLang="it-IT" sz="2400" i="1" dirty="0" err="1">
                <a:solidFill>
                  <a:srgbClr val="000000"/>
                </a:solidFill>
                <a:cs typeface="+mn-cs"/>
                <a:hlinkClick r:id="rId13"/>
              </a:rPr>
              <a:t>Prevention</a:t>
            </a:r>
            <a:r>
              <a:rPr lang="it-IT" altLang="it-IT" sz="2400" b="0" i="1" dirty="0">
                <a:solidFill>
                  <a:srgbClr val="000000"/>
                </a:solidFill>
                <a:cs typeface="+mn-cs"/>
              </a:rPr>
              <a:t/>
            </a:r>
            <a:br>
              <a:rPr lang="it-IT" altLang="it-IT" sz="2400" b="0" i="1" dirty="0">
                <a:solidFill>
                  <a:srgbClr val="000000"/>
                </a:solidFill>
                <a:cs typeface="+mn-cs"/>
              </a:rPr>
            </a:br>
            <a:r>
              <a:rPr lang="it-IT" altLang="it-IT" sz="2400" b="0" i="1" dirty="0" err="1">
                <a:solidFill>
                  <a:srgbClr val="000000"/>
                </a:solidFill>
                <a:cs typeface="+mn-cs"/>
              </a:rPr>
              <a:t>Substances</a:t>
            </a:r>
            <a:r>
              <a:rPr lang="it-IT" altLang="it-IT" sz="2400" b="0" i="1" dirty="0">
                <a:solidFill>
                  <a:srgbClr val="000000"/>
                </a:solidFill>
                <a:cs typeface="+mn-cs"/>
              </a:rPr>
              <a:t> and the </a:t>
            </a:r>
            <a:r>
              <a:rPr lang="it-IT" altLang="it-IT" sz="2400" b="0" i="1" dirty="0" err="1">
                <a:solidFill>
                  <a:srgbClr val="000000"/>
                </a:solidFill>
                <a:cs typeface="+mn-cs"/>
              </a:rPr>
              <a:t>form</a:t>
            </a:r>
            <a:r>
              <a:rPr lang="it-IT" altLang="it-IT" sz="2400" b="0" i="1" dirty="0">
                <a:solidFill>
                  <a:srgbClr val="000000"/>
                </a:solidFill>
                <a:cs typeface="+mn-cs"/>
              </a:rPr>
              <a:t> of a </a:t>
            </a:r>
            <a:r>
              <a:rPr lang="it-IT" altLang="it-IT" sz="2400" b="0" i="1" dirty="0" err="1">
                <a:solidFill>
                  <a:srgbClr val="000000"/>
                </a:solidFill>
                <a:cs typeface="+mn-cs"/>
              </a:rPr>
              <a:t>substance</a:t>
            </a:r>
            <a:r>
              <a:rPr lang="it-IT" altLang="it-IT" sz="2400" b="0" i="1" dirty="0">
                <a:solidFill>
                  <a:srgbClr val="000000"/>
                </a:solidFill>
                <a:cs typeface="+mn-cs"/>
              </a:rPr>
              <a:t> </a:t>
            </a:r>
            <a:r>
              <a:rPr lang="it-IT" altLang="it-IT" sz="2400" b="0" i="1" dirty="0" err="1">
                <a:solidFill>
                  <a:srgbClr val="000000"/>
                </a:solidFill>
                <a:cs typeface="+mn-cs"/>
              </a:rPr>
              <a:t>used</a:t>
            </a:r>
            <a:r>
              <a:rPr lang="it-IT" altLang="it-IT" sz="2400" b="0" i="1" dirty="0">
                <a:solidFill>
                  <a:srgbClr val="000000"/>
                </a:solidFill>
                <a:cs typeface="+mn-cs"/>
              </a:rPr>
              <a:t> in a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process</a:t>
            </a:r>
            <a:r>
              <a:rPr lang="it-IT" altLang="it-IT" sz="2400" b="0" i="1" dirty="0">
                <a:solidFill>
                  <a:srgbClr val="000000"/>
                </a:solidFill>
                <a:cs typeface="+mn-cs"/>
              </a:rPr>
              <a:t> </a:t>
            </a:r>
            <a:r>
              <a:rPr lang="it-IT" altLang="it-IT" sz="2400" b="0" i="1" dirty="0" err="1">
                <a:solidFill>
                  <a:srgbClr val="000000"/>
                </a:solidFill>
                <a:cs typeface="+mn-cs"/>
              </a:rPr>
              <a:t>should</a:t>
            </a:r>
            <a:r>
              <a:rPr lang="it-IT" altLang="it-IT" sz="2400" b="0" i="1" dirty="0">
                <a:solidFill>
                  <a:srgbClr val="000000"/>
                </a:solidFill>
                <a:cs typeface="+mn-cs"/>
              </a:rPr>
              <a:t> be </a:t>
            </a:r>
            <a:r>
              <a:rPr lang="it-IT" altLang="it-IT" sz="2400" b="0" i="1" dirty="0" err="1">
                <a:solidFill>
                  <a:srgbClr val="000000"/>
                </a:solidFill>
                <a:cs typeface="+mn-cs"/>
              </a:rPr>
              <a:t>chosen</a:t>
            </a:r>
            <a:r>
              <a:rPr lang="it-IT" altLang="it-IT" sz="2400" b="0" i="1" dirty="0">
                <a:solidFill>
                  <a:srgbClr val="000000"/>
                </a:solidFill>
                <a:cs typeface="+mn-cs"/>
              </a:rPr>
              <a:t> to </a:t>
            </a:r>
            <a:r>
              <a:rPr lang="it-IT" altLang="it-IT" sz="2400" b="0" i="1" dirty="0" err="1">
                <a:solidFill>
                  <a:srgbClr val="000000"/>
                </a:solidFill>
                <a:cs typeface="+mn-cs"/>
              </a:rPr>
              <a:t>minimize</a:t>
            </a:r>
            <a:r>
              <a:rPr lang="it-IT" altLang="it-IT" sz="2400" b="0" i="1" dirty="0">
                <a:solidFill>
                  <a:srgbClr val="000000"/>
                </a:solidFill>
                <a:cs typeface="+mn-cs"/>
              </a:rPr>
              <a:t> the </a:t>
            </a:r>
            <a:r>
              <a:rPr lang="it-IT" altLang="it-IT" sz="2400" b="0" i="1" dirty="0" err="1">
                <a:solidFill>
                  <a:srgbClr val="000000"/>
                </a:solidFill>
                <a:cs typeface="+mn-cs"/>
              </a:rPr>
              <a:t>potential</a:t>
            </a:r>
            <a:r>
              <a:rPr lang="it-IT" altLang="it-IT" sz="2400" b="0" i="1" dirty="0">
                <a:solidFill>
                  <a:srgbClr val="000000"/>
                </a:solidFill>
                <a:cs typeface="+mn-cs"/>
              </a:rPr>
              <a:t> for </a:t>
            </a:r>
            <a:r>
              <a:rPr lang="it-IT" altLang="it-IT" sz="2400" b="0" i="1" dirty="0" err="1">
                <a:solidFill>
                  <a:srgbClr val="000000"/>
                </a:solidFill>
                <a:cs typeface="+mn-cs"/>
              </a:rPr>
              <a:t>chemical</a:t>
            </a:r>
            <a:r>
              <a:rPr lang="it-IT" altLang="it-IT" sz="2400" b="0" i="1" dirty="0">
                <a:solidFill>
                  <a:srgbClr val="000000"/>
                </a:solidFill>
                <a:cs typeface="+mn-cs"/>
              </a:rPr>
              <a:t> </a:t>
            </a:r>
            <a:r>
              <a:rPr lang="it-IT" altLang="it-IT" sz="2400" b="0" i="1" dirty="0" err="1">
                <a:solidFill>
                  <a:srgbClr val="000000"/>
                </a:solidFill>
                <a:cs typeface="+mn-cs"/>
              </a:rPr>
              <a:t>accidents</a:t>
            </a:r>
            <a:r>
              <a:rPr lang="it-IT" altLang="it-IT" sz="2400" b="0" i="1" dirty="0">
                <a:solidFill>
                  <a:srgbClr val="000000"/>
                </a:solidFill>
                <a:cs typeface="+mn-cs"/>
              </a:rPr>
              <a:t>, </a:t>
            </a:r>
            <a:r>
              <a:rPr lang="it-IT" altLang="it-IT" sz="2400" b="0" i="1" dirty="0" err="1">
                <a:solidFill>
                  <a:srgbClr val="000000"/>
                </a:solidFill>
                <a:cs typeface="+mn-cs"/>
              </a:rPr>
              <a:t>including</a:t>
            </a:r>
            <a:r>
              <a:rPr lang="it-IT" altLang="it-IT" sz="2400" b="0" i="1" dirty="0">
                <a:solidFill>
                  <a:srgbClr val="000000"/>
                </a:solidFill>
                <a:cs typeface="+mn-cs"/>
              </a:rPr>
              <a:t> </a:t>
            </a:r>
            <a:r>
              <a:rPr lang="it-IT" altLang="it-IT" sz="2400" b="0" i="1" dirty="0" err="1">
                <a:solidFill>
                  <a:srgbClr val="000000"/>
                </a:solidFill>
                <a:cs typeface="+mn-cs"/>
              </a:rPr>
              <a:t>releases</a:t>
            </a:r>
            <a:r>
              <a:rPr lang="it-IT" altLang="it-IT" sz="2400" b="0" i="1" dirty="0">
                <a:solidFill>
                  <a:srgbClr val="000000"/>
                </a:solidFill>
                <a:cs typeface="+mn-cs"/>
              </a:rPr>
              <a:t>, </a:t>
            </a:r>
            <a:r>
              <a:rPr lang="it-IT" altLang="it-IT" sz="2400" b="0" i="1" dirty="0" err="1">
                <a:solidFill>
                  <a:srgbClr val="000000"/>
                </a:solidFill>
                <a:cs typeface="+mn-cs"/>
              </a:rPr>
              <a:t>explosions</a:t>
            </a:r>
            <a:r>
              <a:rPr lang="it-IT" altLang="it-IT" sz="2400" b="0" i="1" dirty="0">
                <a:solidFill>
                  <a:srgbClr val="000000"/>
                </a:solidFill>
                <a:cs typeface="+mn-cs"/>
              </a:rPr>
              <a:t>, and </a:t>
            </a:r>
            <a:r>
              <a:rPr lang="it-IT" altLang="it-IT" sz="2400" b="0" i="1" dirty="0" err="1">
                <a:solidFill>
                  <a:srgbClr val="000000"/>
                </a:solidFill>
                <a:cs typeface="+mn-cs"/>
              </a:rPr>
              <a:t>fires</a:t>
            </a:r>
            <a:r>
              <a:rPr lang="it-IT" altLang="it-IT" sz="2400" b="0" i="1" dirty="0">
                <a:solidFill>
                  <a:srgbClr val="000000"/>
                </a:solidFill>
                <a:cs typeface="+mn-cs"/>
              </a:rPr>
              <a:t>. </a:t>
            </a:r>
          </a:p>
          <a:p>
            <a:pPr>
              <a:defRPr/>
            </a:pPr>
            <a:endParaRPr lang="it-IT" altLang="it-IT" sz="2400" b="0" i="1" dirty="0">
              <a:solidFill>
                <a:srgbClr val="000000"/>
              </a:solidFill>
              <a:cs typeface="+mn-cs"/>
            </a:endParaRPr>
          </a:p>
        </p:txBody>
      </p:sp>
      <p:sp>
        <p:nvSpPr>
          <p:cNvPr id="24580" name="Freccia a destra rientrata 4"/>
          <p:cNvSpPr>
            <a:spLocks noChangeArrowheads="1"/>
          </p:cNvSpPr>
          <p:nvPr/>
        </p:nvSpPr>
        <p:spPr bwMode="auto">
          <a:xfrm rot="2226622">
            <a:off x="379413" y="279400"/>
            <a:ext cx="971550" cy="576263"/>
          </a:xfrm>
          <a:prstGeom prst="notchedRightArrow">
            <a:avLst>
              <a:gd name="adj1" fmla="val 50000"/>
              <a:gd name="adj2" fmla="val 49977"/>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it-IT" altLang="it-IT" sz="2400" b="0" i="1" smtClean="0">
              <a:solidFill>
                <a:srgbClr val="000000"/>
              </a:solidFill>
              <a:latin typeface="Times New Roman" panose="02020603050405020304" pitchFamily="18" charset="0"/>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olo 1"/>
          <p:cNvSpPr>
            <a:spLocks noGrp="1"/>
          </p:cNvSpPr>
          <p:nvPr>
            <p:ph type="title"/>
          </p:nvPr>
        </p:nvSpPr>
        <p:spPr>
          <a:solidFill>
            <a:srgbClr val="DCEFF0"/>
          </a:solidFill>
        </p:spPr>
        <p:txBody>
          <a:bodyPr/>
          <a:lstStyle/>
          <a:p>
            <a:r>
              <a:rPr lang="it-IT" altLang="it-IT" sz="2800" b="1" smtClean="0"/>
              <a:t>Comparison between </a:t>
            </a:r>
            <a:br>
              <a:rPr lang="it-IT" altLang="it-IT" sz="2800" b="1" smtClean="0"/>
            </a:br>
            <a:r>
              <a:rPr lang="it-IT" altLang="it-IT" sz="2800" b="1" smtClean="0"/>
              <a:t>stoichiometric and catalytic reactions</a:t>
            </a:r>
          </a:p>
        </p:txBody>
      </p:sp>
      <p:pic>
        <p:nvPicPr>
          <p:cNvPr id="61443" name="Picture 4"/>
          <p:cNvPicPr>
            <a:picLocks noChangeAspect="1" noChangeArrowheads="1"/>
          </p:cNvPicPr>
          <p:nvPr/>
        </p:nvPicPr>
        <p:blipFill>
          <a:blip r:embed="rId2">
            <a:extLst>
              <a:ext uri="{28A0092B-C50C-407E-A947-70E740481C1C}">
                <a14:useLocalDpi xmlns:a14="http://schemas.microsoft.com/office/drawing/2010/main" val="0"/>
              </a:ext>
            </a:extLst>
          </a:blip>
          <a:srcRect b="64874"/>
          <a:stretch>
            <a:fillRect/>
          </a:stretch>
        </p:blipFill>
        <p:spPr bwMode="auto">
          <a:xfrm>
            <a:off x="755576" y="1928565"/>
            <a:ext cx="7974200" cy="281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ttangolo 4"/>
          <p:cNvSpPr>
            <a:spLocks noChangeArrowheads="1"/>
          </p:cNvSpPr>
          <p:nvPr/>
        </p:nvSpPr>
        <p:spPr bwMode="auto">
          <a:xfrm>
            <a:off x="611188" y="5516563"/>
            <a:ext cx="8640762" cy="187325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2" name="Rettangolo 1"/>
          <p:cNvSpPr/>
          <p:nvPr/>
        </p:nvSpPr>
        <p:spPr>
          <a:xfrm>
            <a:off x="4355976" y="5516563"/>
            <a:ext cx="4213225" cy="368300"/>
          </a:xfrm>
          <a:prstGeom prst="rect">
            <a:avLst/>
          </a:prstGeom>
          <a:solidFill>
            <a:schemeClr val="accent3">
              <a:lumMod val="95000"/>
            </a:schemeClr>
          </a:solidFill>
        </p:spPr>
        <p:txBody>
          <a:bodyPr wrap="none">
            <a:spAutoFit/>
          </a:bodyPr>
          <a:lstStyle/>
          <a:p>
            <a:pPr>
              <a:defRPr/>
            </a:pPr>
            <a:r>
              <a:rPr lang="it-IT" dirty="0" err="1">
                <a:solidFill>
                  <a:srgbClr val="FF0000"/>
                </a:solidFill>
                <a:latin typeface="Times New Roman" panose="02020603050405020304" pitchFamily="18" charset="0"/>
                <a:cs typeface="Times New Roman" panose="02020603050405020304" pitchFamily="18" charset="0"/>
              </a:rPr>
              <a:t>Atom</a:t>
            </a:r>
            <a:r>
              <a:rPr lang="it-IT" dirty="0">
                <a:solidFill>
                  <a:srgbClr val="FF0000"/>
                </a:solidFill>
                <a:latin typeface="Times New Roman" panose="02020603050405020304" pitchFamily="18" charset="0"/>
                <a:cs typeface="Times New Roman" panose="02020603050405020304" pitchFamily="18" charset="0"/>
              </a:rPr>
              <a:t> </a:t>
            </a:r>
            <a:r>
              <a:rPr lang="it-IT" dirty="0" err="1">
                <a:solidFill>
                  <a:srgbClr val="FF0000"/>
                </a:solidFill>
                <a:latin typeface="Times New Roman" panose="02020603050405020304" pitchFamily="18" charset="0"/>
                <a:cs typeface="Times New Roman" panose="02020603050405020304" pitchFamily="18" charset="0"/>
              </a:rPr>
              <a:t>Utilisation</a:t>
            </a:r>
            <a:r>
              <a:rPr lang="it-IT" dirty="0">
                <a:solidFill>
                  <a:srgbClr val="FF0000"/>
                </a:solidFill>
                <a:latin typeface="Times New Roman" panose="02020603050405020304" pitchFamily="18" charset="0"/>
                <a:cs typeface="Times New Roman" panose="02020603050405020304" pitchFamily="18" charset="0"/>
              </a:rPr>
              <a:t>: </a:t>
            </a:r>
            <a:r>
              <a:rPr lang="it-IT" dirty="0" err="1">
                <a:solidFill>
                  <a:srgbClr val="FF0000"/>
                </a:solidFill>
                <a:latin typeface="Times New Roman" panose="02020603050405020304" pitchFamily="18" charset="0"/>
                <a:cs typeface="Times New Roman" panose="02020603050405020304" pitchFamily="18" charset="0"/>
              </a:rPr>
              <a:t>catalyst</a:t>
            </a:r>
            <a:r>
              <a:rPr lang="it-IT" dirty="0">
                <a:solidFill>
                  <a:srgbClr val="FF0000"/>
                </a:solidFill>
                <a:latin typeface="Times New Roman" panose="02020603050405020304" pitchFamily="18" charset="0"/>
                <a:cs typeface="Times New Roman" panose="02020603050405020304" pitchFamily="18" charset="0"/>
              </a:rPr>
              <a:t> </a:t>
            </a:r>
            <a:r>
              <a:rPr lang="it-IT" dirty="0" err="1">
                <a:solidFill>
                  <a:srgbClr val="FF0000"/>
                </a:solidFill>
                <a:latin typeface="Times New Roman" panose="02020603050405020304" pitchFamily="18" charset="0"/>
                <a:cs typeface="Times New Roman" panose="02020603050405020304" pitchFamily="18" charset="0"/>
              </a:rPr>
              <a:t>is</a:t>
            </a:r>
            <a:r>
              <a:rPr lang="it-IT" dirty="0">
                <a:solidFill>
                  <a:srgbClr val="FF0000"/>
                </a:solidFill>
                <a:latin typeface="Times New Roman" panose="02020603050405020304" pitchFamily="18" charset="0"/>
                <a:cs typeface="Times New Roman" panose="02020603050405020304" pitchFamily="18" charset="0"/>
              </a:rPr>
              <a:t> </a:t>
            </a:r>
            <a:r>
              <a:rPr lang="it-IT" dirty="0" err="1">
                <a:solidFill>
                  <a:srgbClr val="FF0000"/>
                </a:solidFill>
                <a:latin typeface="Times New Roman" panose="02020603050405020304" pitchFamily="18" charset="0"/>
                <a:cs typeface="Times New Roman" panose="02020603050405020304" pitchFamily="18" charset="0"/>
              </a:rPr>
              <a:t>regenerated</a:t>
            </a:r>
            <a:r>
              <a:rPr lang="it-IT" dirty="0">
                <a:solidFill>
                  <a:srgbClr val="FF0000"/>
                </a:solidFill>
                <a:latin typeface="Times New Roman" panose="02020603050405020304" pitchFamily="18" charset="0"/>
                <a:cs typeface="Times New Roman" panose="02020603050405020304" pitchFamily="18" charset="0"/>
              </a:rPr>
              <a:t> </a:t>
            </a:r>
            <a:endParaRPr lang="it-IT"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628650"/>
            <a:ext cx="7802563"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395288" y="404813"/>
            <a:ext cx="8208962" cy="2592387"/>
          </a:xfrm>
          <a:prstGeom prst="rect">
            <a:avLst/>
          </a:prstGeom>
          <a:solidFill>
            <a:srgbClr val="9966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2800">
              <a:solidFill>
                <a:schemeClr val="bg1"/>
              </a:solidFill>
            </a:endParaRPr>
          </a:p>
        </p:txBody>
      </p:sp>
      <p:sp>
        <p:nvSpPr>
          <p:cNvPr id="62468" name="Text Box 4"/>
          <p:cNvSpPr txBox="1">
            <a:spLocks noChangeArrowheads="1"/>
          </p:cNvSpPr>
          <p:nvPr/>
        </p:nvSpPr>
        <p:spPr bwMode="auto">
          <a:xfrm>
            <a:off x="755650" y="3933825"/>
            <a:ext cx="1365250" cy="1465263"/>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chemeClr val="bg1"/>
                </a:solidFill>
              </a:rPr>
              <a:t>Sugar</a:t>
            </a:r>
          </a:p>
          <a:p>
            <a:pPr eaLnBrk="1" hangingPunct="1">
              <a:spcBef>
                <a:spcPct val="0"/>
              </a:spcBef>
              <a:buFontTx/>
              <a:buNone/>
            </a:pPr>
            <a:r>
              <a:rPr lang="it-IT" altLang="it-IT" sz="1800">
                <a:solidFill>
                  <a:schemeClr val="bg1"/>
                </a:solidFill>
              </a:rPr>
              <a:t>Fats</a:t>
            </a:r>
          </a:p>
          <a:p>
            <a:pPr eaLnBrk="1" hangingPunct="1">
              <a:spcBef>
                <a:spcPct val="0"/>
              </a:spcBef>
              <a:buFontTx/>
              <a:buNone/>
            </a:pPr>
            <a:r>
              <a:rPr lang="it-IT" altLang="it-IT" sz="1800">
                <a:solidFill>
                  <a:schemeClr val="bg1"/>
                </a:solidFill>
              </a:rPr>
              <a:t>Aminoacids</a:t>
            </a:r>
          </a:p>
          <a:p>
            <a:pPr eaLnBrk="1" hangingPunct="1">
              <a:spcBef>
                <a:spcPct val="0"/>
              </a:spcBef>
              <a:buFontTx/>
              <a:buNone/>
            </a:pPr>
            <a:r>
              <a:rPr lang="it-IT" altLang="it-IT" sz="1800">
                <a:solidFill>
                  <a:schemeClr val="bg1"/>
                </a:solidFill>
              </a:rPr>
              <a:t>Etc…</a:t>
            </a:r>
          </a:p>
          <a:p>
            <a:pPr eaLnBrk="1" hangingPunct="1">
              <a:spcBef>
                <a:spcPct val="0"/>
              </a:spcBef>
              <a:buFontTx/>
              <a:buNone/>
            </a:pPr>
            <a:endParaRPr lang="it-IT" altLang="it-IT" sz="1800">
              <a:solidFill>
                <a:schemeClr val="bg1"/>
              </a:solidFill>
            </a:endParaRPr>
          </a:p>
        </p:txBody>
      </p:sp>
      <p:sp>
        <p:nvSpPr>
          <p:cNvPr id="62469" name="Text Box 5"/>
          <p:cNvSpPr txBox="1">
            <a:spLocks noChangeArrowheads="1"/>
          </p:cNvSpPr>
          <p:nvPr/>
        </p:nvSpPr>
        <p:spPr bwMode="auto">
          <a:xfrm>
            <a:off x="7000875" y="3567113"/>
            <a:ext cx="1454150" cy="2225675"/>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a:solidFill>
                  <a:schemeClr val="bg1"/>
                </a:solidFill>
              </a:rPr>
              <a:t>Chemicals</a:t>
            </a:r>
          </a:p>
          <a:p>
            <a:pPr eaLnBrk="1" hangingPunct="1">
              <a:spcBef>
                <a:spcPct val="0"/>
              </a:spcBef>
              <a:buFontTx/>
              <a:buNone/>
            </a:pPr>
            <a:endParaRPr lang="it-IT" altLang="it-IT" sz="2000">
              <a:solidFill>
                <a:schemeClr val="bg1"/>
              </a:solidFill>
            </a:endParaRPr>
          </a:p>
          <a:p>
            <a:pPr eaLnBrk="1" hangingPunct="1">
              <a:spcBef>
                <a:spcPct val="0"/>
              </a:spcBef>
              <a:buFontTx/>
              <a:buNone/>
            </a:pPr>
            <a:r>
              <a:rPr lang="it-IT" altLang="it-IT" sz="2000">
                <a:solidFill>
                  <a:schemeClr val="bg1"/>
                </a:solidFill>
              </a:rPr>
              <a:t>Materials</a:t>
            </a:r>
          </a:p>
          <a:p>
            <a:pPr eaLnBrk="1" hangingPunct="1">
              <a:spcBef>
                <a:spcPct val="0"/>
              </a:spcBef>
              <a:buFontTx/>
              <a:buNone/>
            </a:pPr>
            <a:endParaRPr lang="it-IT" altLang="it-IT" sz="2000">
              <a:solidFill>
                <a:schemeClr val="bg1"/>
              </a:solidFill>
            </a:endParaRPr>
          </a:p>
          <a:p>
            <a:pPr eaLnBrk="1" hangingPunct="1">
              <a:spcBef>
                <a:spcPct val="0"/>
              </a:spcBef>
              <a:buFontTx/>
              <a:buNone/>
            </a:pPr>
            <a:r>
              <a:rPr lang="it-IT" altLang="it-IT" sz="2000">
                <a:solidFill>
                  <a:schemeClr val="bg1"/>
                </a:solidFill>
              </a:rPr>
              <a:t>Drugs</a:t>
            </a:r>
          </a:p>
          <a:p>
            <a:pPr eaLnBrk="1" hangingPunct="1">
              <a:spcBef>
                <a:spcPct val="0"/>
              </a:spcBef>
              <a:buFontTx/>
              <a:buNone/>
            </a:pPr>
            <a:endParaRPr lang="it-IT" altLang="it-IT" sz="2000">
              <a:solidFill>
                <a:schemeClr val="bg1"/>
              </a:solidFill>
            </a:endParaRPr>
          </a:p>
          <a:p>
            <a:pPr eaLnBrk="1" hangingPunct="1">
              <a:spcBef>
                <a:spcPct val="0"/>
              </a:spcBef>
              <a:buFontTx/>
              <a:buNone/>
            </a:pPr>
            <a:r>
              <a:rPr lang="it-IT" altLang="it-IT" sz="2000">
                <a:solidFill>
                  <a:schemeClr val="bg1"/>
                </a:solidFill>
              </a:rPr>
              <a:t>Fuels</a:t>
            </a:r>
          </a:p>
        </p:txBody>
      </p:sp>
      <p:sp>
        <p:nvSpPr>
          <p:cNvPr id="62470" name="Text Box 6"/>
          <p:cNvSpPr txBox="1">
            <a:spLocks noChangeArrowheads="1"/>
          </p:cNvSpPr>
          <p:nvPr/>
        </p:nvSpPr>
        <p:spPr bwMode="auto">
          <a:xfrm>
            <a:off x="3635375" y="6302375"/>
            <a:ext cx="1593850" cy="366713"/>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chemeClr val="bg1"/>
                </a:solidFill>
              </a:rPr>
              <a:t>bioconversion</a:t>
            </a:r>
          </a:p>
        </p:txBody>
      </p:sp>
      <p:sp>
        <p:nvSpPr>
          <p:cNvPr id="62471" name="Rectangle 7"/>
          <p:cNvSpPr>
            <a:spLocks noChangeArrowheads="1"/>
          </p:cNvSpPr>
          <p:nvPr/>
        </p:nvSpPr>
        <p:spPr bwMode="auto">
          <a:xfrm>
            <a:off x="539750" y="2997200"/>
            <a:ext cx="215900" cy="331311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62472" name="Text Box 8"/>
          <p:cNvSpPr txBox="1">
            <a:spLocks noChangeArrowheads="1"/>
          </p:cNvSpPr>
          <p:nvPr/>
        </p:nvSpPr>
        <p:spPr bwMode="auto">
          <a:xfrm>
            <a:off x="395288" y="404813"/>
            <a:ext cx="8280400" cy="2547937"/>
          </a:xfrm>
          <a:prstGeom prst="rect">
            <a:avLst/>
          </a:prstGeom>
          <a:gradFill rotWithShape="1">
            <a:gsLst>
              <a:gs pos="0">
                <a:srgbClr val="FEE6F9"/>
              </a:gs>
              <a:gs pos="100000">
                <a:schemeClr val="accent2"/>
              </a:gs>
            </a:gsLst>
            <a:path path="rect">
              <a:fillToRect l="100000" b="100000"/>
            </a:path>
          </a:gradFill>
          <a:ln w="19050">
            <a:solidFill>
              <a:schemeClr val="folHlink"/>
            </a:solidFill>
            <a:miter lim="800000"/>
            <a:headEnd/>
            <a:tailEnd/>
          </a:ln>
          <a:effectLst>
            <a:outerShdw dist="107763" dir="2700000" algn="ctr" rotWithShape="0">
              <a:srgbClr val="000066"/>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it-IT">
              <a:solidFill>
                <a:srgbClr val="FFFFFF"/>
              </a:solidFill>
              <a:latin typeface="Times New Roman" panose="02020603050405020304" pitchFamily="18" charset="0"/>
            </a:endParaRPr>
          </a:p>
          <a:p>
            <a:pPr algn="ctr">
              <a:spcBef>
                <a:spcPct val="0"/>
              </a:spcBef>
              <a:buFontTx/>
              <a:buNone/>
            </a:pPr>
            <a:r>
              <a:rPr lang="it-IT" altLang="it-IT">
                <a:solidFill>
                  <a:srgbClr val="FFFFFF"/>
                </a:solidFill>
              </a:rPr>
              <a:t>The cell: </a:t>
            </a:r>
          </a:p>
          <a:p>
            <a:pPr algn="ctr">
              <a:spcBef>
                <a:spcPct val="0"/>
              </a:spcBef>
              <a:buFontTx/>
              <a:buNone/>
            </a:pPr>
            <a:r>
              <a:rPr lang="it-IT" altLang="it-IT">
                <a:solidFill>
                  <a:srgbClr val="FFFFFF"/>
                </a:solidFill>
              </a:rPr>
              <a:t>The most complex and efficient </a:t>
            </a:r>
          </a:p>
          <a:p>
            <a:pPr algn="ctr">
              <a:spcBef>
                <a:spcPct val="0"/>
              </a:spcBef>
              <a:buFontTx/>
              <a:buNone/>
            </a:pPr>
            <a:r>
              <a:rPr lang="it-IT" altLang="it-IT">
                <a:solidFill>
                  <a:srgbClr val="FFFFFF"/>
                </a:solidFill>
              </a:rPr>
              <a:t>chemical laboratory </a:t>
            </a:r>
          </a:p>
          <a:p>
            <a:pPr algn="ctr">
              <a:spcBef>
                <a:spcPct val="0"/>
              </a:spcBef>
              <a:buFontTx/>
              <a:buNone/>
            </a:pPr>
            <a:r>
              <a:rPr lang="it-IT" altLang="it-IT">
                <a:solidFill>
                  <a:srgbClr val="FFFFFF"/>
                </a:solidFill>
              </a:rPr>
              <a:t>at low environmental impact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olo 1"/>
          <p:cNvSpPr>
            <a:spLocks noGrp="1"/>
          </p:cNvSpPr>
          <p:nvPr>
            <p:ph type="title"/>
          </p:nvPr>
        </p:nvSpPr>
        <p:spPr/>
        <p:txBody>
          <a:bodyPr/>
          <a:lstStyle/>
          <a:p>
            <a:endParaRPr lang="en-GB" altLang="en-US" smtClean="0"/>
          </a:p>
        </p:txBody>
      </p:sp>
      <p:sp>
        <p:nvSpPr>
          <p:cNvPr id="63491" name="Segnaposto contenuto 2"/>
          <p:cNvSpPr>
            <a:spLocks noGrp="1"/>
          </p:cNvSpPr>
          <p:nvPr>
            <p:ph idx="1"/>
          </p:nvPr>
        </p:nvSpPr>
        <p:spPr/>
        <p:txBody>
          <a:bodyPr/>
          <a:lstStyle/>
          <a:p>
            <a:endParaRPr lang="en-GB" altLang="en-US" smtClean="0"/>
          </a:p>
        </p:txBody>
      </p:sp>
      <p:pic>
        <p:nvPicPr>
          <p:cNvPr id="6349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88913"/>
            <a:ext cx="87693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ttangolo 1"/>
          <p:cNvSpPr>
            <a:spLocks noChangeArrowheads="1"/>
          </p:cNvSpPr>
          <p:nvPr/>
        </p:nvSpPr>
        <p:spPr bwMode="auto">
          <a:xfrm>
            <a:off x="130175" y="3535363"/>
            <a:ext cx="65373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solidFill>
                  <a:srgbClr val="FF0000"/>
                </a:solidFill>
                <a:latin typeface="AdvOT999035f4"/>
              </a:rPr>
              <a:t>Specialty chemicals </a:t>
            </a:r>
          </a:p>
          <a:p>
            <a:pPr eaLnBrk="1" hangingPunct="1">
              <a:spcBef>
                <a:spcPct val="0"/>
              </a:spcBef>
              <a:buFontTx/>
              <a:buNone/>
            </a:pPr>
            <a:r>
              <a:rPr lang="en-US" altLang="it-IT" sz="2000">
                <a:latin typeface="AdvOT999035f4"/>
              </a:rPr>
              <a:t>low volume–high value products that constitute raw materials for the production of pharmaceuticals, auxiliaries for industry, crop protection and pigments among others. </a:t>
            </a:r>
          </a:p>
          <a:p>
            <a:pPr eaLnBrk="1" hangingPunct="1">
              <a:spcBef>
                <a:spcPct val="0"/>
              </a:spcBef>
              <a:buFontTx/>
              <a:buNone/>
            </a:pPr>
            <a:endParaRPr lang="en-US" altLang="it-IT" sz="2000">
              <a:latin typeface="AdvOT999035f4"/>
            </a:endParaRPr>
          </a:p>
          <a:p>
            <a:pPr eaLnBrk="1" hangingPunct="1">
              <a:spcBef>
                <a:spcPct val="0"/>
              </a:spcBef>
              <a:buFontTx/>
              <a:buNone/>
            </a:pPr>
            <a:r>
              <a:rPr lang="en-US" altLang="it-IT" sz="2000">
                <a:solidFill>
                  <a:srgbClr val="FF0000"/>
                </a:solidFill>
                <a:latin typeface="AdvOT999035f4"/>
              </a:rPr>
              <a:t>Consumer chemicals</a:t>
            </a:r>
          </a:p>
          <a:p>
            <a:pPr eaLnBrk="1" hangingPunct="1">
              <a:spcBef>
                <a:spcPct val="0"/>
              </a:spcBef>
              <a:buFontTx/>
              <a:buNone/>
            </a:pPr>
            <a:r>
              <a:rPr lang="en-US" altLang="it-IT" sz="2000">
                <a:latin typeface="AdvOT999035f4"/>
              </a:rPr>
              <a:t>products such as detergents, perfumes and cosmetics sold </a:t>
            </a:r>
            <a:r>
              <a:rPr lang="it-IT" altLang="it-IT" sz="2000">
                <a:latin typeface="AdvOT999035f4"/>
              </a:rPr>
              <a:t>directly to consumers.</a:t>
            </a:r>
            <a:r>
              <a:rPr lang="en-US" altLang="it-IT" sz="2000">
                <a:latin typeface="AdvOT999035f4"/>
              </a:rPr>
              <a:t> </a:t>
            </a:r>
            <a:endParaRPr lang="it-IT" altLang="it-IT" sz="2000"/>
          </a:p>
        </p:txBody>
      </p:sp>
      <p:sp>
        <p:nvSpPr>
          <p:cNvPr id="44035" name="Rettangolo 3"/>
          <p:cNvSpPr>
            <a:spLocks noChangeArrowheads="1"/>
          </p:cNvSpPr>
          <p:nvPr/>
        </p:nvSpPr>
        <p:spPr bwMode="auto">
          <a:xfrm>
            <a:off x="107950" y="908050"/>
            <a:ext cx="57594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solidFill>
                  <a:srgbClr val="FF0000"/>
                </a:solidFill>
              </a:rPr>
              <a:t>Commodities: </a:t>
            </a:r>
          </a:p>
          <a:p>
            <a:pPr eaLnBrk="1" hangingPunct="1">
              <a:spcBef>
                <a:spcPct val="0"/>
              </a:spcBef>
              <a:buFontTx/>
              <a:buNone/>
            </a:pPr>
            <a:r>
              <a:rPr lang="en-US" altLang="it-IT" sz="2000"/>
              <a:t>A basic good used in commerce that is interchangeable with other commodities of the same type. Most </a:t>
            </a:r>
            <a:r>
              <a:rPr lang="en-US" altLang="it-IT" sz="2000">
                <a:solidFill>
                  <a:srgbClr val="FF0000"/>
                </a:solidFill>
              </a:rPr>
              <a:t>often used as inputs in the production of other goods or services</a:t>
            </a:r>
            <a:r>
              <a:rPr lang="en-US" altLang="it-IT" sz="2000"/>
              <a:t>. The quality of a given commodity may differ slightly, but must meet specified </a:t>
            </a:r>
            <a:r>
              <a:rPr lang="en-US" altLang="it-IT" sz="2000">
                <a:solidFill>
                  <a:srgbClr val="FF0000"/>
                </a:solidFill>
              </a:rPr>
              <a:t>minimum standards</a:t>
            </a:r>
            <a:r>
              <a:rPr lang="en-US" altLang="it-IT" sz="2000"/>
              <a:t>.</a:t>
            </a:r>
          </a:p>
          <a:p>
            <a:pPr eaLnBrk="1" hangingPunct="1">
              <a:spcBef>
                <a:spcPct val="0"/>
              </a:spcBef>
              <a:buFontTx/>
              <a:buNone/>
            </a:pPr>
            <a:endParaRPr lang="en-US" altLang="it-IT" sz="2000">
              <a:solidFill>
                <a:srgbClr val="000000"/>
              </a:solidFill>
            </a:endParaRPr>
          </a:p>
        </p:txBody>
      </p:sp>
      <p:sp>
        <p:nvSpPr>
          <p:cNvPr id="44036" name="Rettangolo 5"/>
          <p:cNvSpPr>
            <a:spLocks noChangeArrowheads="1"/>
          </p:cNvSpPr>
          <p:nvPr/>
        </p:nvSpPr>
        <p:spPr bwMode="auto">
          <a:xfrm>
            <a:off x="611188" y="271463"/>
            <a:ext cx="6848475" cy="4619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400">
                <a:latin typeface="AdvOT999035f4"/>
              </a:rPr>
              <a:t>What chemical industry produces: definitions</a:t>
            </a:r>
          </a:p>
        </p:txBody>
      </p:sp>
      <p:pic>
        <p:nvPicPr>
          <p:cNvPr id="44037" name="Picture 1" descr="ls-samp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088" y="1063625"/>
            <a:ext cx="276701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Immagine 5"/>
          <p:cNvPicPr>
            <a:picLocks noChangeAspect="1"/>
          </p:cNvPicPr>
          <p:nvPr/>
        </p:nvPicPr>
        <p:blipFill>
          <a:blip r:embed="rId3">
            <a:extLst>
              <a:ext uri="{28A0092B-C50C-407E-A947-70E740481C1C}">
                <a14:useLocalDpi xmlns:a14="http://schemas.microsoft.com/office/drawing/2010/main" val="0"/>
              </a:ext>
            </a:extLst>
          </a:blip>
          <a:srcRect r="59248"/>
          <a:stretch>
            <a:fillRect/>
          </a:stretch>
        </p:blipFill>
        <p:spPr bwMode="auto">
          <a:xfrm>
            <a:off x="6948488" y="3279775"/>
            <a:ext cx="16256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Immagin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1588" y="5373688"/>
            <a:ext cx="262413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p:cNvSpPr>
            <a:spLocks noGrp="1"/>
          </p:cNvSpPr>
          <p:nvPr>
            <p:ph type="title"/>
          </p:nvPr>
        </p:nvSpPr>
        <p:spPr/>
        <p:txBody>
          <a:bodyPr/>
          <a:lstStyle/>
          <a:p>
            <a:endParaRPr lang="en-GB" altLang="en-US" smtClean="0"/>
          </a:p>
        </p:txBody>
      </p:sp>
      <p:sp>
        <p:nvSpPr>
          <p:cNvPr id="64515" name="Segnaposto contenuto 2"/>
          <p:cNvSpPr>
            <a:spLocks noGrp="1"/>
          </p:cNvSpPr>
          <p:nvPr>
            <p:ph idx="1"/>
          </p:nvPr>
        </p:nvSpPr>
        <p:spPr/>
        <p:txBody>
          <a:bodyPr/>
          <a:lstStyle/>
          <a:p>
            <a:endParaRPr lang="en-GB" altLang="en-US" smtClean="0"/>
          </a:p>
        </p:txBody>
      </p:sp>
      <p:pic>
        <p:nvPicPr>
          <p:cNvPr id="30724" name="Immagine 3"/>
          <p:cNvPicPr>
            <a:picLocks noChangeAspect="1"/>
          </p:cNvPicPr>
          <p:nvPr/>
        </p:nvPicPr>
        <p:blipFill rotWithShape="1">
          <a:blip r:embed="rId2"/>
          <a:srcRect l="1840" b="1417"/>
          <a:stretch/>
        </p:blipFill>
        <p:spPr bwMode="auto">
          <a:xfrm>
            <a:off x="672833" y="274638"/>
            <a:ext cx="8237537" cy="6408737"/>
          </a:xfrm>
          <a:prstGeom prst="rect">
            <a:avLst/>
          </a:prstGeom>
          <a:solidFill>
            <a:schemeClr val="accent3">
              <a:lumMod val="50000"/>
            </a:schemeClr>
          </a:solidFill>
          <a:ln>
            <a:noFill/>
          </a:ln>
          <a:ex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3843338"/>
            <a:ext cx="47323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292080" y="5138738"/>
            <a:ext cx="2699274" cy="523220"/>
          </a:xfrm>
          <a:prstGeom prst="rect">
            <a:avLst/>
          </a:prstGeom>
          <a:solidFill>
            <a:srgbClr val="92D050"/>
          </a:solidFill>
        </p:spPr>
        <p:txBody>
          <a:bodyPr wrap="square" rtlCol="0">
            <a:spAutoFit/>
          </a:bodyPr>
          <a:lstStyle/>
          <a:p>
            <a:r>
              <a:rPr lang="it-IT" sz="1400" dirty="0" err="1" smtClean="0">
                <a:solidFill>
                  <a:schemeClr val="bg1"/>
                </a:solidFill>
              </a:rPr>
              <a:t>Insoluble</a:t>
            </a:r>
            <a:r>
              <a:rPr lang="it-IT" sz="1400" dirty="0" smtClean="0">
                <a:solidFill>
                  <a:schemeClr val="bg1"/>
                </a:solidFill>
              </a:rPr>
              <a:t> </a:t>
            </a:r>
            <a:r>
              <a:rPr lang="it-IT" sz="1400" dirty="0" err="1" smtClean="0">
                <a:solidFill>
                  <a:schemeClr val="bg1"/>
                </a:solidFill>
              </a:rPr>
              <a:t>immobilized</a:t>
            </a:r>
            <a:r>
              <a:rPr lang="it-IT" sz="1400" dirty="0" smtClean="0">
                <a:solidFill>
                  <a:schemeClr val="bg1"/>
                </a:solidFill>
              </a:rPr>
              <a:t> industrial </a:t>
            </a:r>
            <a:r>
              <a:rPr lang="it-IT" sz="1400" dirty="0" err="1" smtClean="0">
                <a:solidFill>
                  <a:schemeClr val="bg1"/>
                </a:solidFill>
              </a:rPr>
              <a:t>enzyme</a:t>
            </a:r>
            <a:endParaRPr lang="en-GB"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olo 1"/>
          <p:cNvSpPr>
            <a:spLocks noGrp="1"/>
          </p:cNvSpPr>
          <p:nvPr>
            <p:ph type="title"/>
          </p:nvPr>
        </p:nvSpPr>
        <p:spPr>
          <a:xfrm>
            <a:off x="468313" y="549275"/>
            <a:ext cx="8229600" cy="2509838"/>
          </a:xfrm>
          <a:solidFill>
            <a:srgbClr val="92D050"/>
          </a:solidFill>
        </p:spPr>
        <p:txBody>
          <a:bodyPr/>
          <a:lstStyle/>
          <a:p>
            <a:r>
              <a:rPr lang="it-IT" altLang="it-IT" smtClean="0"/>
              <a:t>Some comparison between chemical and biocatalyzed processes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ChangeArrowheads="1"/>
          </p:cNvSpPr>
          <p:nvPr/>
        </p:nvSpPr>
        <p:spPr bwMode="auto">
          <a:xfrm>
            <a:off x="0" y="1581150"/>
            <a:ext cx="184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8" rIns="91415" bIns="45708" anchor="ctr">
            <a:spAutoFit/>
          </a:bodyPr>
          <a:lstStyle>
            <a:lvl1pPr>
              <a:spcBef>
                <a:spcPct val="20000"/>
              </a:spcBef>
              <a:buChar char="•"/>
              <a:defRPr sz="2200">
                <a:solidFill>
                  <a:schemeClr val="tx1"/>
                </a:solidFill>
                <a:latin typeface="Times New Roman" panose="02020603050405020304" pitchFamily="18" charset="0"/>
              </a:defRPr>
            </a:lvl1pPr>
            <a:lvl2pPr marL="742950" indent="-285750">
              <a:spcBef>
                <a:spcPct val="20000"/>
              </a:spcBef>
              <a:buChar char="–"/>
              <a:defRPr sz="1900">
                <a:solidFill>
                  <a:schemeClr val="tx1"/>
                </a:solidFill>
                <a:latin typeface="Times New Roman" panose="02020603050405020304" pitchFamily="18" charset="0"/>
              </a:defRPr>
            </a:lvl2pPr>
            <a:lvl3pPr marL="1143000" indent="-228600">
              <a:spcBef>
                <a:spcPct val="20000"/>
              </a:spcBef>
              <a:buChar char="•"/>
              <a:defRPr sz="1600">
                <a:solidFill>
                  <a:schemeClr val="tx1"/>
                </a:solidFill>
                <a:latin typeface="Times New Roman" panose="02020603050405020304" pitchFamily="18" charset="0"/>
              </a:defRPr>
            </a:lvl3pPr>
            <a:lvl4pPr marL="1600200" indent="-228600">
              <a:spcBef>
                <a:spcPct val="20000"/>
              </a:spcBef>
              <a:buChar char="–"/>
              <a:defRPr sz="1400">
                <a:solidFill>
                  <a:schemeClr val="tx1"/>
                </a:solidFill>
                <a:latin typeface="Times New Roman" panose="02020603050405020304" pitchFamily="18" charset="0"/>
              </a:defRPr>
            </a:lvl4pPr>
            <a:lvl5pPr marL="2057400" indent="-228600">
              <a:spcBef>
                <a:spcPct val="20000"/>
              </a:spcBef>
              <a:buChar char="»"/>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Times New Roman" panose="02020603050405020304" pitchFamily="18" charset="0"/>
              </a:defRPr>
            </a:lvl9pPr>
          </a:lstStyle>
          <a:p>
            <a:pPr eaLnBrk="1" hangingPunct="1">
              <a:spcBef>
                <a:spcPct val="0"/>
              </a:spcBef>
              <a:buFontTx/>
              <a:buNone/>
              <a:defRPr/>
            </a:pPr>
            <a:endParaRPr lang="it-IT" sz="3514" smtClean="0"/>
          </a:p>
        </p:txBody>
      </p:sp>
      <p:sp>
        <p:nvSpPr>
          <p:cNvPr id="4" name="Rectangle 3"/>
          <p:cNvSpPr/>
          <p:nvPr/>
        </p:nvSpPr>
        <p:spPr>
          <a:xfrm>
            <a:off x="92075" y="260648"/>
            <a:ext cx="7726363" cy="3784600"/>
          </a:xfrm>
          <a:prstGeom prst="rect">
            <a:avLst/>
          </a:prstGeom>
        </p:spPr>
        <p:txBody>
          <a:bodyPr>
            <a:spAutoFit/>
          </a:bodyPr>
          <a:lstStyle/>
          <a:p>
            <a:pPr eaLnBrk="1" hangingPunct="1">
              <a:defRPr/>
            </a:pPr>
            <a:r>
              <a:rPr lang="it-IT" sz="3200" dirty="0" err="1">
                <a:effectLst>
                  <a:outerShdw blurRad="38100" dist="38100" dir="2700000" algn="tl">
                    <a:srgbClr val="000000"/>
                  </a:outerShdw>
                </a:effectLst>
              </a:rPr>
              <a:t>Chemical</a:t>
            </a:r>
            <a:r>
              <a:rPr lang="it-IT" sz="3200" dirty="0">
                <a:effectLst>
                  <a:outerShdw blurRad="38100" dist="38100" dir="2700000" algn="tl">
                    <a:srgbClr val="000000"/>
                  </a:outerShdw>
                </a:effectLst>
              </a:rPr>
              <a:t> </a:t>
            </a:r>
            <a:r>
              <a:rPr lang="it-IT" sz="3200" i="1" dirty="0">
                <a:effectLst>
                  <a:outerShdw blurRad="38100" dist="38100" dir="2700000" algn="tl">
                    <a:srgbClr val="000000"/>
                  </a:outerShdw>
                </a:effectLst>
              </a:rPr>
              <a:t>vs</a:t>
            </a:r>
            <a:r>
              <a:rPr lang="it-IT" sz="3200" dirty="0">
                <a:effectLst>
                  <a:outerShdw blurRad="38100" dist="38100" dir="2700000" algn="tl">
                    <a:srgbClr val="000000"/>
                  </a:outerShdw>
                </a:effectLst>
              </a:rPr>
              <a:t> </a:t>
            </a:r>
            <a:r>
              <a:rPr lang="it-IT" sz="3200" dirty="0" err="1">
                <a:effectLst>
                  <a:outerShdw blurRad="38100" dist="38100" dir="2700000" algn="tl">
                    <a:srgbClr val="000000"/>
                  </a:outerShdw>
                </a:effectLst>
              </a:rPr>
              <a:t>enzymatic</a:t>
            </a:r>
            <a:r>
              <a:rPr lang="it-IT" sz="3200" dirty="0">
                <a:effectLst>
                  <a:outerShdw blurRad="38100" dist="38100" dir="2700000" algn="tl">
                    <a:srgbClr val="000000"/>
                  </a:outerShdw>
                </a:effectLst>
              </a:rPr>
              <a:t> </a:t>
            </a:r>
            <a:r>
              <a:rPr lang="it-IT" sz="3200" dirty="0" err="1">
                <a:effectLst>
                  <a:outerShdw blurRad="38100" dist="38100" dir="2700000" algn="tl">
                    <a:srgbClr val="000000"/>
                  </a:outerShdw>
                </a:effectLst>
              </a:rPr>
              <a:t>reactions</a:t>
            </a:r>
            <a:r>
              <a:rPr lang="it-IT" sz="3200" dirty="0">
                <a:effectLst>
                  <a:outerShdw blurRad="38100" dist="38100" dir="2700000" algn="tl">
                    <a:srgbClr val="000000"/>
                  </a:outerShdw>
                </a:effectLst>
              </a:rPr>
              <a:t>:</a:t>
            </a:r>
          </a:p>
          <a:p>
            <a:pPr eaLnBrk="1" hangingPunct="1">
              <a:defRPr/>
            </a:pPr>
            <a:r>
              <a:rPr lang="it-IT" sz="3200" dirty="0" err="1">
                <a:effectLst>
                  <a:outerShdw blurRad="38100" dist="38100" dir="2700000" algn="tl">
                    <a:srgbClr val="000000"/>
                  </a:outerShdw>
                </a:effectLst>
              </a:rPr>
              <a:t>Peptides</a:t>
            </a:r>
            <a:r>
              <a:rPr lang="it-IT" sz="3200" dirty="0">
                <a:effectLst>
                  <a:outerShdw blurRad="38100" dist="38100" dir="2700000" algn="tl">
                    <a:srgbClr val="000000"/>
                  </a:outerShdw>
                </a:effectLst>
              </a:rPr>
              <a:t> and </a:t>
            </a:r>
            <a:r>
              <a:rPr lang="it-IT" sz="3200" dirty="0" err="1">
                <a:effectLst>
                  <a:outerShdw blurRad="38100" dist="38100" dir="2700000" algn="tl">
                    <a:srgbClr val="000000"/>
                  </a:outerShdw>
                </a:effectLst>
              </a:rPr>
              <a:t>proteins</a:t>
            </a:r>
            <a:r>
              <a:rPr lang="it-IT" sz="3200" dirty="0">
                <a:effectLst>
                  <a:outerShdw blurRad="38100" dist="38100" dir="2700000" algn="tl">
                    <a:srgbClr val="000000"/>
                  </a:outerShdw>
                </a:effectLst>
              </a:rPr>
              <a:t> are </a:t>
            </a:r>
            <a:r>
              <a:rPr lang="it-IT" sz="3200" dirty="0" err="1">
                <a:effectLst>
                  <a:outerShdw blurRad="38100" dist="38100" dir="2700000" algn="tl">
                    <a:srgbClr val="000000"/>
                  </a:outerShdw>
                </a:effectLst>
              </a:rPr>
              <a:t>hydrolyzed</a:t>
            </a:r>
            <a:r>
              <a:rPr lang="it-IT" sz="3200" dirty="0">
                <a:effectLst>
                  <a:outerShdw blurRad="38100" dist="38100" dir="2700000" algn="tl">
                    <a:srgbClr val="000000"/>
                  </a:outerShdw>
                </a:effectLst>
              </a:rPr>
              <a:t> </a:t>
            </a:r>
            <a:r>
              <a:rPr lang="it-IT" sz="3200" dirty="0" err="1">
                <a:solidFill>
                  <a:srgbClr val="FF0000"/>
                </a:solidFill>
                <a:effectLst>
                  <a:outerShdw blurRad="38100" dist="38100" dir="2700000" algn="tl">
                    <a:srgbClr val="000000"/>
                  </a:outerShdw>
                </a:effectLst>
              </a:rPr>
              <a:t>chemically</a:t>
            </a:r>
            <a:r>
              <a:rPr lang="it-IT" sz="3200" dirty="0">
                <a:solidFill>
                  <a:srgbClr val="FF0000"/>
                </a:solidFill>
                <a:effectLst>
                  <a:outerShdw blurRad="38100" dist="38100" dir="2700000" algn="tl">
                    <a:srgbClr val="000000"/>
                  </a:outerShdw>
                </a:effectLst>
              </a:rPr>
              <a:t> </a:t>
            </a:r>
            <a:r>
              <a:rPr lang="it-IT" sz="3200" dirty="0" err="1">
                <a:effectLst>
                  <a:outerShdw blurRad="38100" dist="38100" dir="2700000" algn="tl">
                    <a:srgbClr val="000000"/>
                  </a:outerShdw>
                </a:effectLst>
              </a:rPr>
              <a:t>at</a:t>
            </a:r>
            <a:r>
              <a:rPr lang="it-IT" sz="3200" dirty="0">
                <a:effectLst>
                  <a:outerShdw blurRad="38100" dist="38100" dir="2700000" algn="tl">
                    <a:srgbClr val="000000"/>
                  </a:outerShdw>
                </a:effectLst>
              </a:rPr>
              <a:t> </a:t>
            </a:r>
            <a:r>
              <a:rPr lang="it-IT" sz="3200" dirty="0" err="1">
                <a:effectLst>
                  <a:outerShdw blurRad="38100" dist="38100" dir="2700000" algn="tl">
                    <a:srgbClr val="000000"/>
                  </a:outerShdw>
                </a:effectLst>
              </a:rPr>
              <a:t>very</a:t>
            </a:r>
            <a:r>
              <a:rPr lang="it-IT" sz="3200" dirty="0">
                <a:effectLst>
                  <a:outerShdw blurRad="38100" dist="38100" dir="2700000" algn="tl">
                    <a:srgbClr val="000000"/>
                  </a:outerShdw>
                </a:effectLst>
              </a:rPr>
              <a:t> </a:t>
            </a:r>
            <a:r>
              <a:rPr lang="it-IT" sz="3200" dirty="0" err="1">
                <a:effectLst>
                  <a:outerShdw blurRad="38100" dist="38100" dir="2700000" algn="tl">
                    <a:srgbClr val="000000"/>
                  </a:outerShdw>
                </a:effectLst>
              </a:rPr>
              <a:t>harsh</a:t>
            </a:r>
            <a:r>
              <a:rPr lang="it-IT" sz="3200" dirty="0">
                <a:effectLst>
                  <a:outerShdw blurRad="38100" dist="38100" dir="2700000" algn="tl">
                    <a:srgbClr val="000000"/>
                  </a:outerShdw>
                </a:effectLst>
              </a:rPr>
              <a:t> </a:t>
            </a:r>
            <a:r>
              <a:rPr lang="it-IT" sz="3200" dirty="0" err="1">
                <a:effectLst>
                  <a:outerShdw blurRad="38100" dist="38100" dir="2700000" algn="tl">
                    <a:srgbClr val="000000"/>
                  </a:outerShdw>
                </a:effectLst>
              </a:rPr>
              <a:t>conditions</a:t>
            </a:r>
            <a:r>
              <a:rPr lang="it-IT" sz="3200" dirty="0">
                <a:effectLst>
                  <a:outerShdw blurRad="38100" dist="38100" dir="2700000" algn="tl">
                    <a:srgbClr val="000000"/>
                  </a:outerShdw>
                </a:effectLst>
              </a:rPr>
              <a:t>:</a:t>
            </a:r>
          </a:p>
          <a:p>
            <a:pPr eaLnBrk="1" hangingPunct="1">
              <a:defRPr/>
            </a:pPr>
            <a:endParaRPr lang="it-IT" dirty="0">
              <a:effectLst>
                <a:outerShdw blurRad="38100" dist="38100" dir="2700000" algn="tl">
                  <a:srgbClr val="000000"/>
                </a:outerShdw>
              </a:effectLst>
            </a:endParaRPr>
          </a:p>
          <a:p>
            <a:pPr eaLnBrk="1" hangingPunct="1">
              <a:defRPr/>
            </a:pPr>
            <a:endParaRPr lang="it-IT" dirty="0">
              <a:effectLst>
                <a:outerShdw blurRad="38100" dist="38100" dir="2700000" algn="tl">
                  <a:srgbClr val="000000"/>
                </a:outerShdw>
              </a:effectLst>
            </a:endParaRPr>
          </a:p>
          <a:p>
            <a:pPr eaLnBrk="1" hangingPunct="1">
              <a:defRPr/>
            </a:pPr>
            <a:r>
              <a:rPr lang="it-IT" dirty="0" err="1">
                <a:effectLst>
                  <a:outerShdw blurRad="38100" dist="38100" dir="2700000" algn="tl">
                    <a:srgbClr val="000000"/>
                  </a:outerShdw>
                </a:effectLst>
              </a:rPr>
              <a:t>Options</a:t>
            </a:r>
            <a:r>
              <a:rPr lang="it-IT" dirty="0">
                <a:effectLst>
                  <a:outerShdw blurRad="38100" dist="38100" dir="2700000" algn="tl">
                    <a:srgbClr val="000000"/>
                  </a:outerShdw>
                </a:effectLst>
              </a:rPr>
              <a:t>:</a:t>
            </a:r>
          </a:p>
          <a:p>
            <a:pPr eaLnBrk="1" hangingPunct="1">
              <a:defRPr/>
            </a:pPr>
            <a:r>
              <a:rPr lang="it-IT" dirty="0">
                <a:effectLst>
                  <a:outerShdw blurRad="38100" dist="38100" dir="2700000" algn="tl">
                    <a:srgbClr val="000000"/>
                  </a:outerShdw>
                </a:effectLst>
              </a:rPr>
              <a:t>a)</a:t>
            </a:r>
            <a:r>
              <a:rPr lang="it-IT" dirty="0" err="1">
                <a:effectLst>
                  <a:outerShdw blurRad="38100" dist="38100" dir="2700000" algn="tl">
                    <a:srgbClr val="000000"/>
                  </a:outerShdw>
                </a:effectLst>
              </a:rPr>
              <a:t>Aqueous</a:t>
            </a:r>
            <a:r>
              <a:rPr lang="it-IT" dirty="0">
                <a:effectLst>
                  <a:outerShdw blurRad="38100" dist="38100" dir="2700000" algn="tl">
                    <a:srgbClr val="000000"/>
                  </a:outerShdw>
                </a:effectLst>
              </a:rPr>
              <a:t> </a:t>
            </a:r>
            <a:r>
              <a:rPr lang="it-IT" dirty="0" err="1">
                <a:effectLst>
                  <a:outerShdw blurRad="38100" dist="38100" dir="2700000" algn="tl">
                    <a:srgbClr val="000000"/>
                  </a:outerShdw>
                </a:effectLst>
              </a:rPr>
              <a:t>HCl</a:t>
            </a:r>
            <a:r>
              <a:rPr lang="it-IT" dirty="0">
                <a:effectLst>
                  <a:outerShdw blurRad="38100" dist="38100" dir="2700000" algn="tl">
                    <a:srgbClr val="000000"/>
                  </a:outerShdw>
                </a:effectLst>
              </a:rPr>
              <a:t> 6M, 100 °C for </a:t>
            </a:r>
            <a:r>
              <a:rPr lang="it-IT" dirty="0" err="1">
                <a:effectLst>
                  <a:outerShdw blurRad="38100" dist="38100" dir="2700000" algn="tl">
                    <a:srgbClr val="000000"/>
                  </a:outerShdw>
                </a:effectLst>
              </a:rPr>
              <a:t>several</a:t>
            </a:r>
            <a:r>
              <a:rPr lang="it-IT" dirty="0">
                <a:effectLst>
                  <a:outerShdw blurRad="38100" dist="38100" dir="2700000" algn="tl">
                    <a:srgbClr val="000000"/>
                  </a:outerShdw>
                </a:effectLst>
              </a:rPr>
              <a:t> hours</a:t>
            </a:r>
          </a:p>
          <a:p>
            <a:pPr eaLnBrk="1" hangingPunct="1">
              <a:defRPr/>
            </a:pPr>
            <a:endParaRPr lang="it-IT" dirty="0">
              <a:effectLst>
                <a:outerShdw blurRad="38100" dist="38100" dir="2700000" algn="tl">
                  <a:srgbClr val="000000"/>
                </a:outerShdw>
              </a:effectLst>
            </a:endParaRPr>
          </a:p>
          <a:p>
            <a:pPr eaLnBrk="1" hangingPunct="1">
              <a:defRPr/>
            </a:pPr>
            <a:r>
              <a:rPr lang="it-IT" dirty="0">
                <a:effectLst>
                  <a:outerShdw blurRad="38100" dist="38100" dir="2700000" algn="tl">
                    <a:srgbClr val="000000"/>
                  </a:outerShdw>
                </a:effectLst>
              </a:rPr>
              <a:t>b)</a:t>
            </a:r>
            <a:r>
              <a:rPr lang="it-IT" dirty="0" err="1">
                <a:effectLst>
                  <a:outerShdw blurRad="38100" dist="38100" dir="2700000" algn="tl">
                    <a:srgbClr val="000000"/>
                  </a:outerShdw>
                </a:effectLst>
              </a:rPr>
              <a:t>Sodium</a:t>
            </a:r>
            <a:r>
              <a:rPr lang="it-IT" dirty="0">
                <a:effectLst>
                  <a:outerShdw blurRad="38100" dist="38100" dir="2700000" algn="tl">
                    <a:srgbClr val="000000"/>
                  </a:outerShdw>
                </a:effectLst>
              </a:rPr>
              <a:t> </a:t>
            </a:r>
            <a:r>
              <a:rPr lang="it-IT" dirty="0" err="1">
                <a:effectLst>
                  <a:outerShdw blurRad="38100" dist="38100" dir="2700000" algn="tl">
                    <a:srgbClr val="000000"/>
                  </a:outerShdw>
                </a:effectLst>
              </a:rPr>
              <a:t>hydroxide</a:t>
            </a:r>
            <a:endParaRPr lang="it-IT" dirty="0">
              <a:effectLst>
                <a:outerShdw blurRad="38100" dist="38100" dir="2700000" algn="tl">
                  <a:srgbClr val="000000"/>
                </a:outerShdw>
              </a:effectLst>
            </a:endParaRPr>
          </a:p>
          <a:p>
            <a:pPr eaLnBrk="1" hangingPunct="1">
              <a:defRPr/>
            </a:pPr>
            <a:endParaRPr lang="it-IT" dirty="0">
              <a:effectLst>
                <a:outerShdw blurRad="38100" dist="38100" dir="2700000" algn="tl">
                  <a:srgbClr val="000000"/>
                </a:outerShdw>
              </a:effectLst>
            </a:endParaRPr>
          </a:p>
          <a:p>
            <a:pPr eaLnBrk="1" hangingPunct="1">
              <a:defRPr/>
            </a:pPr>
            <a:endParaRPr lang="it-IT" dirty="0">
              <a:effectLst>
                <a:outerShdw blurRad="38100" dist="38100" dir="2700000" algn="tl">
                  <a:srgbClr val="000000"/>
                </a:outerShdw>
              </a:effectLst>
            </a:endParaRPr>
          </a:p>
        </p:txBody>
      </p:sp>
      <p:graphicFrame>
        <p:nvGraphicFramePr>
          <p:cNvPr id="68612" name="Object 2"/>
          <p:cNvGraphicFramePr>
            <a:graphicFrameLocks noChangeAspect="1"/>
          </p:cNvGraphicFramePr>
          <p:nvPr/>
        </p:nvGraphicFramePr>
        <p:xfrm>
          <a:off x="561975" y="4941888"/>
          <a:ext cx="8067675" cy="1468437"/>
        </p:xfrm>
        <a:graphic>
          <a:graphicData uri="http://schemas.openxmlformats.org/presentationml/2006/ole">
            <mc:AlternateContent xmlns:mc="http://schemas.openxmlformats.org/markup-compatibility/2006">
              <mc:Choice xmlns:v="urn:schemas-microsoft-com:vml" Requires="v">
                <p:oleObj spid="_x0000_s68625" name="CS ChemDraw Drawing" r:id="rId3" imgW="5877000" imgH="1073520" progId="MDLDrawOLE.MDLDrawObject.1">
                  <p:embed/>
                </p:oleObj>
              </mc:Choice>
              <mc:Fallback>
                <p:oleObj name="CS ChemDraw Drawing" r:id="rId3" imgW="5877000" imgH="1073520" progId="MDLDrawOLE.MDLDrawObject.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4941888"/>
                        <a:ext cx="806767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8613" name="Picture 5" descr="cap-11_0008"/>
          <p:cNvPicPr>
            <a:picLocks noChangeAspect="1" noChangeArrowheads="1"/>
          </p:cNvPicPr>
          <p:nvPr/>
        </p:nvPicPr>
        <p:blipFill>
          <a:blip r:embed="rId5">
            <a:extLst>
              <a:ext uri="{28A0092B-C50C-407E-A947-70E740481C1C}">
                <a14:useLocalDpi xmlns:a14="http://schemas.microsoft.com/office/drawing/2010/main" val="0"/>
              </a:ext>
            </a:extLst>
          </a:blip>
          <a:srcRect l="28091" r="35857" b="19978"/>
          <a:stretch>
            <a:fillRect/>
          </a:stretch>
        </p:blipFill>
        <p:spPr bwMode="auto">
          <a:xfrm>
            <a:off x="6429017" y="1824691"/>
            <a:ext cx="2446250" cy="16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p:nvSpPr>
        <p:spPr bwMode="auto">
          <a:xfrm>
            <a:off x="5724128" y="3509413"/>
            <a:ext cx="3313112" cy="13096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Times New Roman" panose="02020603050405020304" pitchFamily="18" charset="0"/>
              </a:defRPr>
            </a:lvl1pPr>
            <a:lvl2pPr marL="742950" indent="-285750">
              <a:spcBef>
                <a:spcPct val="20000"/>
              </a:spcBef>
              <a:buChar char="–"/>
              <a:defRPr sz="1900">
                <a:solidFill>
                  <a:schemeClr val="tx1"/>
                </a:solidFill>
                <a:latin typeface="Times New Roman" panose="02020603050405020304" pitchFamily="18" charset="0"/>
              </a:defRPr>
            </a:lvl2pPr>
            <a:lvl3pPr marL="1143000" indent="-228600">
              <a:spcBef>
                <a:spcPct val="20000"/>
              </a:spcBef>
              <a:buChar char="•"/>
              <a:defRPr sz="1600">
                <a:solidFill>
                  <a:schemeClr val="tx1"/>
                </a:solidFill>
                <a:latin typeface="Times New Roman" panose="02020603050405020304" pitchFamily="18" charset="0"/>
              </a:defRPr>
            </a:lvl3pPr>
            <a:lvl4pPr marL="1600200" indent="-228600">
              <a:spcBef>
                <a:spcPct val="20000"/>
              </a:spcBef>
              <a:buChar char="–"/>
              <a:defRPr sz="1400">
                <a:solidFill>
                  <a:schemeClr val="tx1"/>
                </a:solidFill>
                <a:latin typeface="Times New Roman" panose="02020603050405020304" pitchFamily="18" charset="0"/>
              </a:defRPr>
            </a:lvl4pPr>
            <a:lvl5pPr marL="2057400" indent="-228600">
              <a:spcBef>
                <a:spcPct val="20000"/>
              </a:spcBef>
              <a:buChar char="»"/>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Times New Roman" panose="02020603050405020304" pitchFamily="18" charset="0"/>
              </a:defRPr>
            </a:lvl9pPr>
          </a:lstStyle>
          <a:p>
            <a:pPr algn="ctr" eaLnBrk="1" hangingPunct="1">
              <a:spcBef>
                <a:spcPct val="0"/>
              </a:spcBef>
              <a:buFontTx/>
              <a:buNone/>
              <a:defRPr/>
            </a:pPr>
            <a:r>
              <a:rPr lang="it-IT" sz="2636" dirty="0" err="1" smtClean="0"/>
              <a:t>Increasing</a:t>
            </a:r>
            <a:r>
              <a:rPr lang="it-IT" sz="2636" dirty="0" smtClean="0"/>
              <a:t> the </a:t>
            </a:r>
            <a:r>
              <a:rPr lang="it-IT" sz="2636" dirty="0" err="1" smtClean="0"/>
              <a:t>energy</a:t>
            </a:r>
            <a:r>
              <a:rPr lang="it-IT" sz="2636" dirty="0" smtClean="0"/>
              <a:t> of the </a:t>
            </a:r>
            <a:r>
              <a:rPr lang="it-IT" sz="2636" dirty="0" err="1" smtClean="0"/>
              <a:t>system</a:t>
            </a:r>
            <a:r>
              <a:rPr lang="it-IT" sz="2636" dirty="0" smtClean="0"/>
              <a:t>: Highly </a:t>
            </a:r>
            <a:r>
              <a:rPr lang="it-IT" sz="2636" dirty="0" err="1" smtClean="0"/>
              <a:t>active</a:t>
            </a:r>
            <a:r>
              <a:rPr lang="it-IT" sz="2636" dirty="0" smtClean="0"/>
              <a:t> </a:t>
            </a:r>
            <a:r>
              <a:rPr lang="it-IT" sz="2636" dirty="0" err="1" smtClean="0"/>
              <a:t>reactants</a:t>
            </a:r>
            <a:endParaRPr lang="it-IT" sz="2636"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ChangeArrowheads="1"/>
          </p:cNvSpPr>
          <p:nvPr/>
        </p:nvSpPr>
        <p:spPr bwMode="auto">
          <a:xfrm>
            <a:off x="0" y="2660650"/>
            <a:ext cx="184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8" rIns="91415" bIns="45708" anchor="ctr">
            <a:spAutoFit/>
          </a:bodyPr>
          <a:lstStyle>
            <a:lvl1pPr>
              <a:spcBef>
                <a:spcPct val="20000"/>
              </a:spcBef>
              <a:buChar char="•"/>
              <a:defRPr sz="2200">
                <a:solidFill>
                  <a:schemeClr val="tx1"/>
                </a:solidFill>
                <a:latin typeface="Times New Roman" panose="02020603050405020304" pitchFamily="18" charset="0"/>
              </a:defRPr>
            </a:lvl1pPr>
            <a:lvl2pPr marL="742950" indent="-285750">
              <a:spcBef>
                <a:spcPct val="20000"/>
              </a:spcBef>
              <a:buChar char="–"/>
              <a:defRPr sz="1900">
                <a:solidFill>
                  <a:schemeClr val="tx1"/>
                </a:solidFill>
                <a:latin typeface="Times New Roman" panose="02020603050405020304" pitchFamily="18" charset="0"/>
              </a:defRPr>
            </a:lvl2pPr>
            <a:lvl3pPr marL="1143000" indent="-228600">
              <a:spcBef>
                <a:spcPct val="20000"/>
              </a:spcBef>
              <a:buChar char="•"/>
              <a:defRPr sz="1600">
                <a:solidFill>
                  <a:schemeClr val="tx1"/>
                </a:solidFill>
                <a:latin typeface="Times New Roman" panose="02020603050405020304" pitchFamily="18" charset="0"/>
              </a:defRPr>
            </a:lvl3pPr>
            <a:lvl4pPr marL="1600200" indent="-228600">
              <a:spcBef>
                <a:spcPct val="20000"/>
              </a:spcBef>
              <a:buChar char="–"/>
              <a:defRPr sz="1400">
                <a:solidFill>
                  <a:schemeClr val="tx1"/>
                </a:solidFill>
                <a:latin typeface="Times New Roman" panose="02020603050405020304" pitchFamily="18" charset="0"/>
              </a:defRPr>
            </a:lvl4pPr>
            <a:lvl5pPr marL="2057400" indent="-228600">
              <a:spcBef>
                <a:spcPct val="20000"/>
              </a:spcBef>
              <a:buChar char="»"/>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Times New Roman" panose="02020603050405020304" pitchFamily="18" charset="0"/>
              </a:defRPr>
            </a:lvl9pPr>
          </a:lstStyle>
          <a:p>
            <a:pPr eaLnBrk="1" hangingPunct="1">
              <a:spcBef>
                <a:spcPct val="0"/>
              </a:spcBef>
              <a:buFontTx/>
              <a:buNone/>
              <a:defRPr/>
            </a:pPr>
            <a:endParaRPr lang="it-IT" sz="3514" smtClean="0"/>
          </a:p>
        </p:txBody>
      </p:sp>
      <p:sp>
        <p:nvSpPr>
          <p:cNvPr id="69636" name="TextBox 4"/>
          <p:cNvSpPr txBox="1">
            <a:spLocks noChangeArrowheads="1"/>
          </p:cNvSpPr>
          <p:nvPr/>
        </p:nvSpPr>
        <p:spPr bwMode="auto">
          <a:xfrm>
            <a:off x="611188" y="333375"/>
            <a:ext cx="8013700" cy="13223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4000">
                <a:latin typeface="Times New Roman" panose="02020603050405020304" pitchFamily="18" charset="0"/>
              </a:rPr>
              <a:t>Enzymes make reactions happen at mild teperature and pH  </a:t>
            </a:r>
          </a:p>
        </p:txBody>
      </p:sp>
      <p:graphicFrame>
        <p:nvGraphicFramePr>
          <p:cNvPr id="69637" name="Object 2"/>
          <p:cNvGraphicFramePr>
            <a:graphicFrameLocks noChangeAspect="1"/>
          </p:cNvGraphicFramePr>
          <p:nvPr/>
        </p:nvGraphicFramePr>
        <p:xfrm>
          <a:off x="584200" y="5300663"/>
          <a:ext cx="8067675" cy="1468437"/>
        </p:xfrm>
        <a:graphic>
          <a:graphicData uri="http://schemas.openxmlformats.org/presentationml/2006/ole">
            <mc:AlternateContent xmlns:mc="http://schemas.openxmlformats.org/markup-compatibility/2006">
              <mc:Choice xmlns:v="urn:schemas-microsoft-com:vml" Requires="v">
                <p:oleObj spid="_x0000_s69649" name="CS ChemDraw Drawing" r:id="rId3" imgW="5877000" imgH="1073520" progId="MDLDrawOLE.MDLDrawObject.1">
                  <p:embed/>
                </p:oleObj>
              </mc:Choice>
              <mc:Fallback>
                <p:oleObj name="CS ChemDraw Drawing" r:id="rId3" imgW="5877000" imgH="1073520" progId="MDLDrawOLE.MDLDrawObject.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5300663"/>
                        <a:ext cx="806767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9638" name="Picture 5" descr="cap-11_0008"/>
          <p:cNvPicPr>
            <a:picLocks noChangeAspect="1" noChangeArrowheads="1"/>
          </p:cNvPicPr>
          <p:nvPr/>
        </p:nvPicPr>
        <p:blipFill>
          <a:blip r:embed="rId5">
            <a:extLst>
              <a:ext uri="{28A0092B-C50C-407E-A947-70E740481C1C}">
                <a14:useLocalDpi xmlns:a14="http://schemas.microsoft.com/office/drawing/2010/main" val="0"/>
              </a:ext>
            </a:extLst>
          </a:blip>
          <a:srcRect l="28091" r="35693" b="19978"/>
          <a:stretch>
            <a:fillRect/>
          </a:stretch>
        </p:blipFill>
        <p:spPr bwMode="auto">
          <a:xfrm>
            <a:off x="5292725" y="2660650"/>
            <a:ext cx="345598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ap-11_0008"/>
          <p:cNvPicPr>
            <a:picLocks noChangeAspect="1" noChangeArrowheads="1"/>
          </p:cNvPicPr>
          <p:nvPr/>
        </p:nvPicPr>
        <p:blipFill rotWithShape="1">
          <a:blip r:embed="rId5">
            <a:extLst>
              <a:ext uri="{28A0092B-C50C-407E-A947-70E740481C1C}">
                <a14:useLocalDpi xmlns:a14="http://schemas.microsoft.com/office/drawing/2010/main" val="0"/>
              </a:ext>
            </a:extLst>
          </a:blip>
          <a:srcRect l="65724"/>
          <a:stretch/>
        </p:blipFill>
        <p:spPr>
          <a:xfrm>
            <a:off x="5386353" y="1808956"/>
            <a:ext cx="3277344" cy="2970213"/>
          </a:xfrm>
          <a:prstGeom prst="rect">
            <a:avLst/>
          </a:prstGeom>
          <a:noFill/>
        </p:spPr>
      </p:pic>
      <p:sp>
        <p:nvSpPr>
          <p:cNvPr id="9" name="TextBox 10"/>
          <p:cNvSpPr txBox="1">
            <a:spLocks noChangeArrowheads="1"/>
          </p:cNvSpPr>
          <p:nvPr/>
        </p:nvSpPr>
        <p:spPr bwMode="auto">
          <a:xfrm>
            <a:off x="5666497" y="3990976"/>
            <a:ext cx="2997200" cy="1309687"/>
          </a:xfrm>
          <a:prstGeom prst="rect">
            <a:avLst/>
          </a:prstGeom>
          <a:solidFill>
            <a:srgbClr val="92D050"/>
          </a:solidFill>
          <a:ln>
            <a:noFill/>
          </a:ln>
          <a:extLst/>
        </p:spPr>
        <p:txBody>
          <a:bodyPr>
            <a:spAutoFit/>
          </a:bodyPr>
          <a:lstStyle>
            <a:lvl1pPr>
              <a:spcBef>
                <a:spcPct val="20000"/>
              </a:spcBef>
              <a:buChar char="•"/>
              <a:defRPr sz="2200">
                <a:solidFill>
                  <a:schemeClr val="tx1"/>
                </a:solidFill>
                <a:latin typeface="Times New Roman" panose="02020603050405020304" pitchFamily="18" charset="0"/>
              </a:defRPr>
            </a:lvl1pPr>
            <a:lvl2pPr marL="742950" indent="-285750">
              <a:spcBef>
                <a:spcPct val="20000"/>
              </a:spcBef>
              <a:buChar char="–"/>
              <a:defRPr sz="1900">
                <a:solidFill>
                  <a:schemeClr val="tx1"/>
                </a:solidFill>
                <a:latin typeface="Times New Roman" panose="02020603050405020304" pitchFamily="18" charset="0"/>
              </a:defRPr>
            </a:lvl2pPr>
            <a:lvl3pPr marL="1143000" indent="-228600">
              <a:spcBef>
                <a:spcPct val="20000"/>
              </a:spcBef>
              <a:buChar char="•"/>
              <a:defRPr sz="1600">
                <a:solidFill>
                  <a:schemeClr val="tx1"/>
                </a:solidFill>
                <a:latin typeface="Times New Roman" panose="02020603050405020304" pitchFamily="18" charset="0"/>
              </a:defRPr>
            </a:lvl3pPr>
            <a:lvl4pPr marL="1600200" indent="-228600">
              <a:spcBef>
                <a:spcPct val="20000"/>
              </a:spcBef>
              <a:buChar char="–"/>
              <a:defRPr sz="1400">
                <a:solidFill>
                  <a:schemeClr val="tx1"/>
                </a:solidFill>
                <a:latin typeface="Times New Roman" panose="02020603050405020304" pitchFamily="18" charset="0"/>
              </a:defRPr>
            </a:lvl4pPr>
            <a:lvl5pPr marL="2057400" indent="-228600">
              <a:spcBef>
                <a:spcPct val="20000"/>
              </a:spcBef>
              <a:buChar char="»"/>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Times New Roman" panose="02020603050405020304" pitchFamily="18" charset="0"/>
              </a:defRPr>
            </a:lvl9pPr>
          </a:lstStyle>
          <a:p>
            <a:pPr algn="ctr" eaLnBrk="1" hangingPunct="1">
              <a:spcBef>
                <a:spcPct val="0"/>
              </a:spcBef>
              <a:buFontTx/>
              <a:buNone/>
              <a:defRPr/>
            </a:pPr>
            <a:r>
              <a:rPr lang="it-IT" sz="2636" dirty="0" err="1" smtClean="0"/>
              <a:t>Decreasing</a:t>
            </a:r>
            <a:r>
              <a:rPr lang="it-IT" sz="2636" dirty="0" smtClean="0"/>
              <a:t> </a:t>
            </a:r>
            <a:r>
              <a:rPr lang="it-IT" sz="2636" dirty="0" err="1" smtClean="0"/>
              <a:t>energy</a:t>
            </a:r>
            <a:r>
              <a:rPr lang="it-IT" sz="2636" dirty="0" smtClean="0"/>
              <a:t> by </a:t>
            </a:r>
            <a:r>
              <a:rPr lang="it-IT" sz="2636" dirty="0" err="1" smtClean="0"/>
              <a:t>stabilization</a:t>
            </a:r>
            <a:r>
              <a:rPr lang="it-IT" sz="2636" dirty="0" smtClean="0"/>
              <a:t>: CATALYSIS</a:t>
            </a:r>
          </a:p>
        </p:txBody>
      </p:sp>
      <p:sp>
        <p:nvSpPr>
          <p:cNvPr id="10" name="Rettangolo 1"/>
          <p:cNvSpPr>
            <a:spLocks noChangeArrowheads="1"/>
          </p:cNvSpPr>
          <p:nvPr/>
        </p:nvSpPr>
        <p:spPr bwMode="auto">
          <a:xfrm>
            <a:off x="-761902" y="1913229"/>
            <a:ext cx="2386013" cy="252095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magine 1"/>
          <p:cNvPicPr>
            <a:picLocks noChangeAspect="1"/>
          </p:cNvPicPr>
          <p:nvPr/>
        </p:nvPicPr>
        <p:blipFill>
          <a:blip r:embed="rId2">
            <a:extLst>
              <a:ext uri="{28A0092B-C50C-407E-A947-70E740481C1C}">
                <a14:useLocalDpi xmlns:a14="http://schemas.microsoft.com/office/drawing/2010/main" val="0"/>
              </a:ext>
            </a:extLst>
          </a:blip>
          <a:srcRect l="56979" t="23872"/>
          <a:stretch>
            <a:fillRect/>
          </a:stretch>
        </p:blipFill>
        <p:spPr bwMode="auto">
          <a:xfrm>
            <a:off x="5292725" y="1781175"/>
            <a:ext cx="4133850"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CasellaDiTesto 1"/>
          <p:cNvSpPr txBox="1">
            <a:spLocks noChangeArrowheads="1"/>
          </p:cNvSpPr>
          <p:nvPr/>
        </p:nvSpPr>
        <p:spPr bwMode="auto">
          <a:xfrm>
            <a:off x="827088" y="260350"/>
            <a:ext cx="80660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rPr>
              <a:t>Subtilisine</a:t>
            </a:r>
            <a:r>
              <a:rPr lang="it-IT" altLang="it-IT" sz="2400"/>
              <a:t> from </a:t>
            </a:r>
            <a:r>
              <a:rPr lang="it-IT" altLang="it-IT" sz="2400" i="1"/>
              <a:t>Bacillus specie</a:t>
            </a:r>
            <a:r>
              <a:rPr lang="it-IT" altLang="it-IT" sz="2400"/>
              <a:t>: digests proteins under mild conditions</a:t>
            </a:r>
          </a:p>
          <a:p>
            <a:pPr>
              <a:spcBef>
                <a:spcPct val="0"/>
              </a:spcBef>
              <a:buFontTx/>
              <a:buNone/>
            </a:pPr>
            <a:endParaRPr lang="it-IT" altLang="it-IT" sz="2400"/>
          </a:p>
          <a:p>
            <a:pPr>
              <a:spcBef>
                <a:spcPct val="0"/>
              </a:spcBef>
              <a:buFontTx/>
              <a:buNone/>
            </a:pPr>
            <a:endParaRPr lang="it-IT" altLang="it-IT" sz="800"/>
          </a:p>
          <a:p>
            <a:pPr>
              <a:spcBef>
                <a:spcPct val="0"/>
              </a:spcBef>
              <a:buFontTx/>
              <a:buNone/>
            </a:pPr>
            <a:r>
              <a:rPr lang="it-IT" altLang="it-IT" sz="2400"/>
              <a:t>In 2002 produced 900 tons for additives in </a:t>
            </a:r>
            <a:r>
              <a:rPr lang="it-IT" altLang="it-IT" sz="2400">
                <a:solidFill>
                  <a:srgbClr val="FF0000"/>
                </a:solidFill>
              </a:rPr>
              <a:t>detergents</a:t>
            </a:r>
          </a:p>
        </p:txBody>
      </p:sp>
      <p:pic>
        <p:nvPicPr>
          <p:cNvPr id="706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33600"/>
            <a:ext cx="4192588"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1"/>
          <p:cNvSpPr>
            <a:spLocks noChangeArrowheads="1"/>
          </p:cNvSpPr>
          <p:nvPr/>
        </p:nvSpPr>
        <p:spPr bwMode="auto">
          <a:xfrm>
            <a:off x="4067175" y="6175375"/>
            <a:ext cx="404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800"/>
              <a:t>Also known as </a:t>
            </a:r>
            <a:r>
              <a:rPr lang="it-IT" altLang="en-US" sz="1800" i="1"/>
              <a:t>Subtilisin Carlsberg</a:t>
            </a:r>
          </a:p>
        </p:txBody>
      </p:sp>
      <p:sp>
        <p:nvSpPr>
          <p:cNvPr id="70662" name="AutoShape 6" descr="Risultati immagini per carlsberg beer"/>
          <p:cNvSpPr>
            <a:spLocks noChangeAspect="1" noChangeArrowheads="1"/>
          </p:cNvSpPr>
          <p:nvPr/>
        </p:nvSpPr>
        <p:spPr bwMode="auto">
          <a:xfrm>
            <a:off x="155575" y="-571500"/>
            <a:ext cx="676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0663" name="AutoShape 8" descr="Risultati immagini per carlsberg beer"/>
          <p:cNvSpPr>
            <a:spLocks noChangeAspect="1" noChangeArrowheads="1"/>
          </p:cNvSpPr>
          <p:nvPr/>
        </p:nvSpPr>
        <p:spPr bwMode="auto">
          <a:xfrm>
            <a:off x="307975" y="-419100"/>
            <a:ext cx="676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35850" name="Picture 10" descr="https://encrypted-tbn3.gstatic.com/images?q=tbn:ANd9GcSQeJmYCl7dEwfxoRwlCARhy0lIzJ9Sfe9CWxB02pefI1WpGmURgvqlY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838" y="4941888"/>
            <a:ext cx="125412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4"/>
          <p:cNvSpPr>
            <a:spLocks noChangeArrowheads="1"/>
          </p:cNvSpPr>
          <p:nvPr/>
        </p:nvSpPr>
        <p:spPr bwMode="auto">
          <a:xfrm>
            <a:off x="4716463" y="5060950"/>
            <a:ext cx="228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rPr>
              <a:t>A serine protease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p:cNvSpPr>
            <a:spLocks noGrp="1"/>
          </p:cNvSpPr>
          <p:nvPr>
            <p:ph type="title"/>
          </p:nvPr>
        </p:nvSpPr>
        <p:spPr>
          <a:xfrm>
            <a:off x="107950" y="220663"/>
            <a:ext cx="6937375" cy="795337"/>
          </a:xfrm>
        </p:spPr>
        <p:txBody>
          <a:bodyPr/>
          <a:lstStyle/>
          <a:p>
            <a:r>
              <a:rPr lang="it-IT" altLang="en-US" b="1" smtClean="0"/>
              <a:t>Why traditions matter!</a:t>
            </a:r>
            <a:endParaRPr lang="en-GB" altLang="en-US" b="1" smtClean="0"/>
          </a:p>
        </p:txBody>
      </p:sp>
      <p:sp>
        <p:nvSpPr>
          <p:cNvPr id="71683"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A88389-EE1B-466B-8183-C5E0D71DC79F}" type="slidenum">
              <a:rPr lang="en-GB" altLang="en-US" sz="1400"/>
              <a:pPr>
                <a:spcBef>
                  <a:spcPct val="0"/>
                </a:spcBef>
                <a:buFontTx/>
                <a:buNone/>
              </a:pPr>
              <a:t>35</a:t>
            </a:fld>
            <a:endParaRPr lang="en-GB" altLang="en-US" sz="1400"/>
          </a:p>
        </p:txBody>
      </p:sp>
      <p:pic>
        <p:nvPicPr>
          <p:cNvPr id="71684"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8725" y="3395663"/>
            <a:ext cx="27654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AutoShape 4" descr="Risultati immagini per danimarca"/>
          <p:cNvSpPr>
            <a:spLocks noChangeAspect="1" noChangeArrowheads="1"/>
          </p:cNvSpPr>
          <p:nvPr/>
        </p:nvSpPr>
        <p:spPr bwMode="auto">
          <a:xfrm>
            <a:off x="468313" y="2479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800"/>
          </a:p>
        </p:txBody>
      </p:sp>
      <p:pic>
        <p:nvPicPr>
          <p:cNvPr id="71686" name="Picture 6" descr="Risultati immagini per danimarc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01613"/>
            <a:ext cx="2476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7"/>
          <p:cNvSpPr>
            <a:spLocks noChangeArrowheads="1"/>
          </p:cNvSpPr>
          <p:nvPr/>
        </p:nvSpPr>
        <p:spPr bwMode="auto">
          <a:xfrm>
            <a:off x="69850" y="5454650"/>
            <a:ext cx="5329238"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900" b="0"/>
              <a:t>A statue of company founder Jacobson. C. Carlsberg stands outside the Carlsberg Laboratory in Valby, Copenhagen.</a:t>
            </a:r>
          </a:p>
        </p:txBody>
      </p:sp>
      <p:sp>
        <p:nvSpPr>
          <p:cNvPr id="71688" name="AutoShape 8" descr="A statue of company founder J. C. Carlsberg stands outside the Carlsberg Laboratory in Valby, Copenhagen."/>
          <p:cNvSpPr>
            <a:spLocks noChangeAspect="1" noChangeArrowheads="1"/>
          </p:cNvSpPr>
          <p:nvPr/>
        </p:nvSpPr>
        <p:spPr bwMode="auto">
          <a:xfrm>
            <a:off x="6156325" y="4533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800"/>
          </a:p>
        </p:txBody>
      </p:sp>
      <p:sp>
        <p:nvSpPr>
          <p:cNvPr id="71689" name="Rettangolo 9"/>
          <p:cNvSpPr>
            <a:spLocks noChangeArrowheads="1"/>
          </p:cNvSpPr>
          <p:nvPr/>
        </p:nvSpPr>
        <p:spPr bwMode="auto">
          <a:xfrm>
            <a:off x="196850" y="819150"/>
            <a:ext cx="6265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a:t>“Jacobson specifically wanted a laboratory that expanded science for the benefit of society,” Its charter declares that “the principal task of The Carlsberg Laboratory shall be to develop as complete a scientific basis as possible for malting, brewing and fermenting operations.” And on the wall of the building’s central grand staircase, the following mantra is inscribed in gold leaf: “No result of the Laboratory’s activities which is of theoretical or practical importance shall be kept secret.” </a:t>
            </a:r>
          </a:p>
        </p:txBody>
      </p:sp>
      <p:pic>
        <p:nvPicPr>
          <p:cNvPr id="71690" name="Immagin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513" y="3416300"/>
            <a:ext cx="31115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Rettangolo 16"/>
          <p:cNvSpPr>
            <a:spLocks noChangeArrowheads="1"/>
          </p:cNvSpPr>
          <p:nvPr/>
        </p:nvSpPr>
        <p:spPr bwMode="auto">
          <a:xfrm>
            <a:off x="3463925" y="3552825"/>
            <a:ext cx="2968625" cy="1476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a:t>Carlsberg Foundation was founded in 1876 and owns 30.3% of the shares in </a:t>
            </a:r>
            <a:r>
              <a:rPr lang="en-GB" altLang="en-US" sz="1800">
                <a:hlinkClick r:id="rId6" tooltip="Carlsberg Group"/>
              </a:rPr>
              <a:t>Carlsberg Group</a:t>
            </a:r>
            <a:r>
              <a:rPr lang="en-GB" altLang="en-US" sz="1800"/>
              <a:t> and has 74.2% of the voting power.</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816133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07" name="Rectangle 4"/>
          <p:cNvSpPr>
            <a:spLocks noChangeArrowheads="1"/>
          </p:cNvSpPr>
          <p:nvPr/>
        </p:nvSpPr>
        <p:spPr bwMode="auto">
          <a:xfrm>
            <a:off x="764698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08" name="Rectangle 5"/>
          <p:cNvSpPr>
            <a:spLocks noChangeArrowheads="1"/>
          </p:cNvSpPr>
          <p:nvPr/>
        </p:nvSpPr>
        <p:spPr bwMode="auto">
          <a:xfrm>
            <a:off x="713263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09" name="Rectangle 6"/>
          <p:cNvSpPr>
            <a:spLocks noChangeArrowheads="1"/>
          </p:cNvSpPr>
          <p:nvPr/>
        </p:nvSpPr>
        <p:spPr bwMode="auto">
          <a:xfrm>
            <a:off x="661828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0" name="Rectangle 7"/>
          <p:cNvSpPr>
            <a:spLocks noChangeArrowheads="1"/>
          </p:cNvSpPr>
          <p:nvPr/>
        </p:nvSpPr>
        <p:spPr bwMode="auto">
          <a:xfrm>
            <a:off x="610393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1" name="Rectangle 8"/>
          <p:cNvSpPr>
            <a:spLocks noChangeArrowheads="1"/>
          </p:cNvSpPr>
          <p:nvPr/>
        </p:nvSpPr>
        <p:spPr bwMode="auto">
          <a:xfrm>
            <a:off x="558958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2" name="Rectangle 9"/>
          <p:cNvSpPr>
            <a:spLocks noChangeArrowheads="1"/>
          </p:cNvSpPr>
          <p:nvPr/>
        </p:nvSpPr>
        <p:spPr bwMode="auto">
          <a:xfrm>
            <a:off x="507523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3" name="Rectangle 10"/>
          <p:cNvSpPr>
            <a:spLocks noChangeArrowheads="1"/>
          </p:cNvSpPr>
          <p:nvPr/>
        </p:nvSpPr>
        <p:spPr bwMode="auto">
          <a:xfrm>
            <a:off x="456088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4" name="Rectangle 11"/>
          <p:cNvSpPr>
            <a:spLocks noChangeArrowheads="1"/>
          </p:cNvSpPr>
          <p:nvPr/>
        </p:nvSpPr>
        <p:spPr bwMode="auto">
          <a:xfrm>
            <a:off x="404653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5" name="Rectangle 12"/>
          <p:cNvSpPr>
            <a:spLocks noChangeArrowheads="1"/>
          </p:cNvSpPr>
          <p:nvPr/>
        </p:nvSpPr>
        <p:spPr bwMode="auto">
          <a:xfrm>
            <a:off x="353218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6" name="Rectangle 13"/>
          <p:cNvSpPr>
            <a:spLocks noChangeArrowheads="1"/>
          </p:cNvSpPr>
          <p:nvPr/>
        </p:nvSpPr>
        <p:spPr bwMode="auto">
          <a:xfrm>
            <a:off x="301783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7" name="Rectangle 14"/>
          <p:cNvSpPr>
            <a:spLocks noChangeArrowheads="1"/>
          </p:cNvSpPr>
          <p:nvPr/>
        </p:nvSpPr>
        <p:spPr bwMode="auto">
          <a:xfrm>
            <a:off x="250348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8" name="Rectangle 15"/>
          <p:cNvSpPr>
            <a:spLocks noChangeArrowheads="1"/>
          </p:cNvSpPr>
          <p:nvPr/>
        </p:nvSpPr>
        <p:spPr bwMode="auto">
          <a:xfrm>
            <a:off x="198913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19" name="Rectangle 16"/>
          <p:cNvSpPr>
            <a:spLocks noChangeArrowheads="1"/>
          </p:cNvSpPr>
          <p:nvPr/>
        </p:nvSpPr>
        <p:spPr bwMode="auto">
          <a:xfrm>
            <a:off x="1474788" y="4057650"/>
            <a:ext cx="5143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0" name="Rectangle 17"/>
          <p:cNvSpPr>
            <a:spLocks noChangeArrowheads="1"/>
          </p:cNvSpPr>
          <p:nvPr/>
        </p:nvSpPr>
        <p:spPr bwMode="auto">
          <a:xfrm>
            <a:off x="446088" y="4057650"/>
            <a:ext cx="1028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1" name="Rectangle 18"/>
          <p:cNvSpPr>
            <a:spLocks noChangeArrowheads="1"/>
          </p:cNvSpPr>
          <p:nvPr/>
        </p:nvSpPr>
        <p:spPr bwMode="auto">
          <a:xfrm>
            <a:off x="816133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2" name="Rectangle 20"/>
          <p:cNvSpPr>
            <a:spLocks noChangeArrowheads="1"/>
          </p:cNvSpPr>
          <p:nvPr/>
        </p:nvSpPr>
        <p:spPr bwMode="auto">
          <a:xfrm>
            <a:off x="6370638" y="3573463"/>
            <a:ext cx="9302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r>
              <a:rPr lang="it-IT" altLang="en-US" sz="2400">
                <a:latin typeface="Verdana" panose="020B0604030504040204" pitchFamily="34" charset="0"/>
              </a:rPr>
              <a:t>DK</a:t>
            </a:r>
            <a:endParaRPr lang="en-GB" altLang="en-US" sz="2400">
              <a:latin typeface="Verdana" panose="020B0604030504040204" pitchFamily="34" charset="0"/>
            </a:endParaRPr>
          </a:p>
        </p:txBody>
      </p:sp>
      <p:sp>
        <p:nvSpPr>
          <p:cNvPr id="72723" name="Rectangle 21"/>
          <p:cNvSpPr>
            <a:spLocks noChangeArrowheads="1"/>
          </p:cNvSpPr>
          <p:nvPr/>
        </p:nvSpPr>
        <p:spPr bwMode="auto">
          <a:xfrm>
            <a:off x="661828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4" name="Rectangle 23"/>
          <p:cNvSpPr>
            <a:spLocks noChangeArrowheads="1"/>
          </p:cNvSpPr>
          <p:nvPr/>
        </p:nvSpPr>
        <p:spPr bwMode="auto">
          <a:xfrm>
            <a:off x="558958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5" name="Rectangle 24"/>
          <p:cNvSpPr>
            <a:spLocks noChangeArrowheads="1"/>
          </p:cNvSpPr>
          <p:nvPr/>
        </p:nvSpPr>
        <p:spPr bwMode="auto">
          <a:xfrm>
            <a:off x="507523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6" name="Rectangle 25"/>
          <p:cNvSpPr>
            <a:spLocks noChangeArrowheads="1"/>
          </p:cNvSpPr>
          <p:nvPr/>
        </p:nvSpPr>
        <p:spPr bwMode="auto">
          <a:xfrm>
            <a:off x="456088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7" name="Rectangle 26"/>
          <p:cNvSpPr>
            <a:spLocks noChangeArrowheads="1"/>
          </p:cNvSpPr>
          <p:nvPr/>
        </p:nvSpPr>
        <p:spPr bwMode="auto">
          <a:xfrm>
            <a:off x="404653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8" name="Rectangle 27"/>
          <p:cNvSpPr>
            <a:spLocks noChangeArrowheads="1"/>
          </p:cNvSpPr>
          <p:nvPr/>
        </p:nvSpPr>
        <p:spPr bwMode="auto">
          <a:xfrm>
            <a:off x="353218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29" name="Rectangle 28"/>
          <p:cNvSpPr>
            <a:spLocks noChangeArrowheads="1"/>
          </p:cNvSpPr>
          <p:nvPr/>
        </p:nvSpPr>
        <p:spPr bwMode="auto">
          <a:xfrm>
            <a:off x="301783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30" name="Rectangle 29"/>
          <p:cNvSpPr>
            <a:spLocks noChangeArrowheads="1"/>
          </p:cNvSpPr>
          <p:nvPr/>
        </p:nvSpPr>
        <p:spPr bwMode="auto">
          <a:xfrm>
            <a:off x="250348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31" name="Rectangle 30"/>
          <p:cNvSpPr>
            <a:spLocks noChangeArrowheads="1"/>
          </p:cNvSpPr>
          <p:nvPr/>
        </p:nvSpPr>
        <p:spPr bwMode="auto">
          <a:xfrm>
            <a:off x="198913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32" name="Rectangle 31"/>
          <p:cNvSpPr>
            <a:spLocks noChangeArrowheads="1"/>
          </p:cNvSpPr>
          <p:nvPr/>
        </p:nvSpPr>
        <p:spPr bwMode="auto">
          <a:xfrm>
            <a:off x="147478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33" name="Rectangle 32"/>
          <p:cNvSpPr>
            <a:spLocks noChangeArrowheads="1"/>
          </p:cNvSpPr>
          <p:nvPr/>
        </p:nvSpPr>
        <p:spPr bwMode="auto">
          <a:xfrm>
            <a:off x="96043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34" name="Rectangle 33"/>
          <p:cNvSpPr>
            <a:spLocks noChangeArrowheads="1"/>
          </p:cNvSpPr>
          <p:nvPr/>
        </p:nvSpPr>
        <p:spPr bwMode="auto">
          <a:xfrm>
            <a:off x="446088" y="3573463"/>
            <a:ext cx="5143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1000">
              <a:latin typeface="Verdana" panose="020B0604030504040204" pitchFamily="34" charset="0"/>
            </a:endParaRPr>
          </a:p>
        </p:txBody>
      </p:sp>
      <p:sp>
        <p:nvSpPr>
          <p:cNvPr id="72735" name="Rectangle 53"/>
          <p:cNvSpPr>
            <a:spLocks noChangeArrowheads="1"/>
          </p:cNvSpPr>
          <p:nvPr/>
        </p:nvSpPr>
        <p:spPr bwMode="auto">
          <a:xfrm>
            <a:off x="6232525" y="3003550"/>
            <a:ext cx="1543050" cy="5857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r>
              <a:rPr lang="en-GB" altLang="en-US" sz="1000" u="sng">
                <a:latin typeface="Verdana" panose="020B0604030504040204" pitchFamily="34" charset="0"/>
              </a:rPr>
              <a:t>Microorganisms</a:t>
            </a:r>
          </a:p>
        </p:txBody>
      </p:sp>
      <p:sp>
        <p:nvSpPr>
          <p:cNvPr id="72736" name="Rectangle 54"/>
          <p:cNvSpPr>
            <a:spLocks noChangeArrowheads="1"/>
          </p:cNvSpPr>
          <p:nvPr/>
        </p:nvSpPr>
        <p:spPr bwMode="auto">
          <a:xfrm>
            <a:off x="4689475" y="3003550"/>
            <a:ext cx="1543050" cy="5857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r>
              <a:rPr lang="en-GB" altLang="en-US" sz="1000" u="sng">
                <a:latin typeface="Verdana" panose="020B0604030504040204" pitchFamily="34" charset="0"/>
              </a:rPr>
              <a:t>Feed enzymes</a:t>
            </a:r>
          </a:p>
        </p:txBody>
      </p:sp>
      <p:sp>
        <p:nvSpPr>
          <p:cNvPr id="72737" name="Rectangle 55"/>
          <p:cNvSpPr>
            <a:spLocks noChangeArrowheads="1"/>
          </p:cNvSpPr>
          <p:nvPr/>
        </p:nvSpPr>
        <p:spPr bwMode="auto">
          <a:xfrm>
            <a:off x="3146425" y="3003550"/>
            <a:ext cx="1543050" cy="5857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r>
              <a:rPr lang="en-GB" altLang="en-US" sz="1000" u="sng">
                <a:latin typeface="Verdana" panose="020B0604030504040204" pitchFamily="34" charset="0"/>
              </a:rPr>
              <a:t>Food enzymes</a:t>
            </a:r>
          </a:p>
        </p:txBody>
      </p:sp>
      <p:sp>
        <p:nvSpPr>
          <p:cNvPr id="72738" name="Rectangle 56"/>
          <p:cNvSpPr>
            <a:spLocks noChangeArrowheads="1"/>
          </p:cNvSpPr>
          <p:nvPr/>
        </p:nvSpPr>
        <p:spPr bwMode="auto">
          <a:xfrm>
            <a:off x="1603375" y="3003550"/>
            <a:ext cx="1543050" cy="5857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r>
              <a:rPr lang="en-GB" altLang="en-US" sz="1000" u="sng">
                <a:latin typeface="Verdana" panose="020B0604030504040204" pitchFamily="34" charset="0"/>
              </a:rPr>
              <a:t>Technical enzymes</a:t>
            </a:r>
            <a:r>
              <a:rPr lang="en-GB" altLang="en-US" sz="1000">
                <a:latin typeface="Verdana" panose="020B0604030504040204" pitchFamily="34" charset="0"/>
              </a:rPr>
              <a:t/>
            </a:r>
            <a:br>
              <a:rPr lang="en-GB" altLang="en-US" sz="1000">
                <a:latin typeface="Verdana" panose="020B0604030504040204" pitchFamily="34" charset="0"/>
              </a:rPr>
            </a:br>
            <a:endParaRPr lang="en-GB" altLang="en-US" sz="1000">
              <a:latin typeface="Verdana" panose="020B0604030504040204" pitchFamily="34" charset="0"/>
            </a:endParaRPr>
          </a:p>
        </p:txBody>
      </p:sp>
      <p:sp>
        <p:nvSpPr>
          <p:cNvPr id="72739" name="Rectangle 58"/>
          <p:cNvSpPr>
            <a:spLocks noChangeArrowheads="1"/>
          </p:cNvSpPr>
          <p:nvPr/>
        </p:nvSpPr>
        <p:spPr bwMode="auto">
          <a:xfrm>
            <a:off x="828992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0" name="Rectangle 59"/>
          <p:cNvSpPr>
            <a:spLocks noChangeArrowheads="1"/>
          </p:cNvSpPr>
          <p:nvPr/>
        </p:nvSpPr>
        <p:spPr bwMode="auto">
          <a:xfrm>
            <a:off x="777557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1" name="Rectangle 60"/>
          <p:cNvSpPr>
            <a:spLocks noChangeArrowheads="1"/>
          </p:cNvSpPr>
          <p:nvPr/>
        </p:nvSpPr>
        <p:spPr bwMode="auto">
          <a:xfrm>
            <a:off x="726122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2" name="Rectangle 61"/>
          <p:cNvSpPr>
            <a:spLocks noChangeArrowheads="1"/>
          </p:cNvSpPr>
          <p:nvPr/>
        </p:nvSpPr>
        <p:spPr bwMode="auto">
          <a:xfrm>
            <a:off x="674687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3" name="Rectangle 62"/>
          <p:cNvSpPr>
            <a:spLocks noChangeArrowheads="1"/>
          </p:cNvSpPr>
          <p:nvPr/>
        </p:nvSpPr>
        <p:spPr bwMode="auto">
          <a:xfrm>
            <a:off x="623252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4" name="Rectangle 63"/>
          <p:cNvSpPr>
            <a:spLocks noChangeArrowheads="1"/>
          </p:cNvSpPr>
          <p:nvPr/>
        </p:nvSpPr>
        <p:spPr bwMode="auto">
          <a:xfrm>
            <a:off x="571817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5" name="Rectangle 64"/>
          <p:cNvSpPr>
            <a:spLocks noChangeArrowheads="1"/>
          </p:cNvSpPr>
          <p:nvPr/>
        </p:nvSpPr>
        <p:spPr bwMode="auto">
          <a:xfrm>
            <a:off x="520382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6" name="Rectangle 65"/>
          <p:cNvSpPr>
            <a:spLocks noChangeArrowheads="1"/>
          </p:cNvSpPr>
          <p:nvPr/>
        </p:nvSpPr>
        <p:spPr bwMode="auto">
          <a:xfrm>
            <a:off x="468947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7" name="Rectangle 66"/>
          <p:cNvSpPr>
            <a:spLocks noChangeArrowheads="1"/>
          </p:cNvSpPr>
          <p:nvPr/>
        </p:nvSpPr>
        <p:spPr bwMode="auto">
          <a:xfrm>
            <a:off x="417512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8" name="Rectangle 67"/>
          <p:cNvSpPr>
            <a:spLocks noChangeArrowheads="1"/>
          </p:cNvSpPr>
          <p:nvPr/>
        </p:nvSpPr>
        <p:spPr bwMode="auto">
          <a:xfrm>
            <a:off x="366077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49" name="Rectangle 68"/>
          <p:cNvSpPr>
            <a:spLocks noChangeArrowheads="1"/>
          </p:cNvSpPr>
          <p:nvPr/>
        </p:nvSpPr>
        <p:spPr bwMode="auto">
          <a:xfrm>
            <a:off x="314642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0" name="Rectangle 69"/>
          <p:cNvSpPr>
            <a:spLocks noChangeArrowheads="1"/>
          </p:cNvSpPr>
          <p:nvPr/>
        </p:nvSpPr>
        <p:spPr bwMode="auto">
          <a:xfrm>
            <a:off x="263207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1" name="Rectangle 70"/>
          <p:cNvSpPr>
            <a:spLocks noChangeArrowheads="1"/>
          </p:cNvSpPr>
          <p:nvPr/>
        </p:nvSpPr>
        <p:spPr bwMode="auto">
          <a:xfrm>
            <a:off x="211772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2" name="Rectangle 71"/>
          <p:cNvSpPr>
            <a:spLocks noChangeArrowheads="1"/>
          </p:cNvSpPr>
          <p:nvPr/>
        </p:nvSpPr>
        <p:spPr bwMode="auto">
          <a:xfrm>
            <a:off x="160337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3" name="Rectangle 72"/>
          <p:cNvSpPr>
            <a:spLocks noChangeArrowheads="1"/>
          </p:cNvSpPr>
          <p:nvPr/>
        </p:nvSpPr>
        <p:spPr bwMode="auto">
          <a:xfrm>
            <a:off x="108902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4" name="Rectangle 73"/>
          <p:cNvSpPr>
            <a:spLocks noChangeArrowheads="1"/>
          </p:cNvSpPr>
          <p:nvPr/>
        </p:nvSpPr>
        <p:spPr bwMode="auto">
          <a:xfrm>
            <a:off x="574675" y="2297113"/>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3600">
              <a:latin typeface="Verdana" panose="020B0604030504040204" pitchFamily="34" charset="0"/>
            </a:endParaRPr>
          </a:p>
        </p:txBody>
      </p:sp>
      <p:sp>
        <p:nvSpPr>
          <p:cNvPr id="72755" name="Rectangle 74"/>
          <p:cNvSpPr>
            <a:spLocks noChangeArrowheads="1"/>
          </p:cNvSpPr>
          <p:nvPr/>
        </p:nvSpPr>
        <p:spPr bwMode="auto">
          <a:xfrm>
            <a:off x="7786688" y="-62230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6" name="Rectangle 75"/>
          <p:cNvSpPr>
            <a:spLocks noChangeArrowheads="1"/>
          </p:cNvSpPr>
          <p:nvPr/>
        </p:nvSpPr>
        <p:spPr bwMode="auto">
          <a:xfrm>
            <a:off x="7529513" y="-250825"/>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7" name="Rectangle 76"/>
          <p:cNvSpPr>
            <a:spLocks noChangeArrowheads="1"/>
          </p:cNvSpPr>
          <p:nvPr/>
        </p:nvSpPr>
        <p:spPr bwMode="auto">
          <a:xfrm>
            <a:off x="8982075" y="1557338"/>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8" name="Rectangle 77"/>
          <p:cNvSpPr>
            <a:spLocks noChangeArrowheads="1"/>
          </p:cNvSpPr>
          <p:nvPr/>
        </p:nvSpPr>
        <p:spPr bwMode="auto">
          <a:xfrm>
            <a:off x="671195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59" name="Rectangle 78"/>
          <p:cNvSpPr>
            <a:spLocks noChangeArrowheads="1"/>
          </p:cNvSpPr>
          <p:nvPr/>
        </p:nvSpPr>
        <p:spPr bwMode="auto">
          <a:xfrm>
            <a:off x="619760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0" name="Rectangle 79"/>
          <p:cNvSpPr>
            <a:spLocks noChangeArrowheads="1"/>
          </p:cNvSpPr>
          <p:nvPr/>
        </p:nvSpPr>
        <p:spPr bwMode="auto">
          <a:xfrm>
            <a:off x="568325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1" name="Rectangle 80"/>
          <p:cNvSpPr>
            <a:spLocks noChangeArrowheads="1"/>
          </p:cNvSpPr>
          <p:nvPr/>
        </p:nvSpPr>
        <p:spPr bwMode="auto">
          <a:xfrm>
            <a:off x="516890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2" name="Rectangle 81"/>
          <p:cNvSpPr>
            <a:spLocks noChangeArrowheads="1"/>
          </p:cNvSpPr>
          <p:nvPr/>
        </p:nvSpPr>
        <p:spPr bwMode="auto">
          <a:xfrm>
            <a:off x="465455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3" name="Rectangle 82"/>
          <p:cNvSpPr>
            <a:spLocks noChangeArrowheads="1"/>
          </p:cNvSpPr>
          <p:nvPr/>
        </p:nvSpPr>
        <p:spPr bwMode="auto">
          <a:xfrm>
            <a:off x="414020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4" name="Rectangle 83"/>
          <p:cNvSpPr>
            <a:spLocks noChangeArrowheads="1"/>
          </p:cNvSpPr>
          <p:nvPr/>
        </p:nvSpPr>
        <p:spPr bwMode="auto">
          <a:xfrm>
            <a:off x="362585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5" name="Rectangle 84"/>
          <p:cNvSpPr>
            <a:spLocks noChangeArrowheads="1"/>
          </p:cNvSpPr>
          <p:nvPr/>
        </p:nvSpPr>
        <p:spPr bwMode="auto">
          <a:xfrm>
            <a:off x="311150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6" name="Rectangle 86"/>
          <p:cNvSpPr>
            <a:spLocks noChangeArrowheads="1"/>
          </p:cNvSpPr>
          <p:nvPr/>
        </p:nvSpPr>
        <p:spPr bwMode="auto">
          <a:xfrm>
            <a:off x="208280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7" name="Rectangle 87"/>
          <p:cNvSpPr>
            <a:spLocks noChangeArrowheads="1"/>
          </p:cNvSpPr>
          <p:nvPr/>
        </p:nvSpPr>
        <p:spPr bwMode="auto">
          <a:xfrm>
            <a:off x="156845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8" name="Rectangle 88"/>
          <p:cNvSpPr>
            <a:spLocks noChangeArrowheads="1"/>
          </p:cNvSpPr>
          <p:nvPr/>
        </p:nvSpPr>
        <p:spPr bwMode="auto">
          <a:xfrm>
            <a:off x="105410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69" name="Rectangle 89"/>
          <p:cNvSpPr>
            <a:spLocks noChangeArrowheads="1"/>
          </p:cNvSpPr>
          <p:nvPr/>
        </p:nvSpPr>
        <p:spPr bwMode="auto">
          <a:xfrm>
            <a:off x="539750" y="0"/>
            <a:ext cx="51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Aft>
                <a:spcPct val="20000"/>
              </a:spcAft>
              <a:buFont typeface="Wingdings" panose="05000000000000000000" pitchFamily="2" charset="2"/>
              <a:buNone/>
            </a:pPr>
            <a:endParaRPr lang="en-GB" altLang="en-US" sz="2400">
              <a:latin typeface="Verdana" panose="020B0604030504040204" pitchFamily="34" charset="0"/>
            </a:endParaRPr>
          </a:p>
        </p:txBody>
      </p:sp>
      <p:sp>
        <p:nvSpPr>
          <p:cNvPr id="72770" name="Line 90"/>
          <p:cNvSpPr>
            <a:spLocks noChangeShapeType="1"/>
          </p:cNvSpPr>
          <p:nvPr/>
        </p:nvSpPr>
        <p:spPr bwMode="auto">
          <a:xfrm>
            <a:off x="53975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1" name="Line 91"/>
          <p:cNvSpPr>
            <a:spLocks noChangeShapeType="1"/>
          </p:cNvSpPr>
          <p:nvPr/>
        </p:nvSpPr>
        <p:spPr bwMode="auto">
          <a:xfrm>
            <a:off x="446088" y="4541838"/>
            <a:ext cx="1028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2" name="Line 92"/>
          <p:cNvSpPr>
            <a:spLocks noChangeShapeType="1"/>
          </p:cNvSpPr>
          <p:nvPr/>
        </p:nvSpPr>
        <p:spPr bwMode="auto">
          <a:xfrm>
            <a:off x="539750" y="0"/>
            <a:ext cx="0" cy="12096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3" name="Line 93"/>
          <p:cNvSpPr>
            <a:spLocks noChangeShapeType="1"/>
          </p:cNvSpPr>
          <p:nvPr/>
        </p:nvSpPr>
        <p:spPr bwMode="auto">
          <a:xfrm>
            <a:off x="10525125" y="1557338"/>
            <a:ext cx="0" cy="12096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4" name="Line 94"/>
          <p:cNvSpPr>
            <a:spLocks noChangeShapeType="1"/>
          </p:cNvSpPr>
          <p:nvPr/>
        </p:nvSpPr>
        <p:spPr bwMode="auto">
          <a:xfrm>
            <a:off x="105410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5" name="Line 95"/>
          <p:cNvSpPr>
            <a:spLocks noChangeShapeType="1"/>
          </p:cNvSpPr>
          <p:nvPr/>
        </p:nvSpPr>
        <p:spPr bwMode="auto">
          <a:xfrm>
            <a:off x="574675" y="2297113"/>
            <a:ext cx="0" cy="706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6" name="Line 96"/>
          <p:cNvSpPr>
            <a:spLocks noChangeShapeType="1"/>
          </p:cNvSpPr>
          <p:nvPr/>
        </p:nvSpPr>
        <p:spPr bwMode="auto">
          <a:xfrm>
            <a:off x="156845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7" name="Line 97"/>
          <p:cNvSpPr>
            <a:spLocks noChangeShapeType="1"/>
          </p:cNvSpPr>
          <p:nvPr/>
        </p:nvSpPr>
        <p:spPr bwMode="auto">
          <a:xfrm>
            <a:off x="208280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8" name="Line 98"/>
          <p:cNvSpPr>
            <a:spLocks noChangeShapeType="1"/>
          </p:cNvSpPr>
          <p:nvPr/>
        </p:nvSpPr>
        <p:spPr bwMode="auto">
          <a:xfrm>
            <a:off x="259715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79" name="Line 99"/>
          <p:cNvSpPr>
            <a:spLocks noChangeShapeType="1"/>
          </p:cNvSpPr>
          <p:nvPr/>
        </p:nvSpPr>
        <p:spPr bwMode="auto">
          <a:xfrm>
            <a:off x="311150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0" name="Line 100"/>
          <p:cNvSpPr>
            <a:spLocks noChangeShapeType="1"/>
          </p:cNvSpPr>
          <p:nvPr/>
        </p:nvSpPr>
        <p:spPr bwMode="auto">
          <a:xfrm>
            <a:off x="362585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1" name="Line 101"/>
          <p:cNvSpPr>
            <a:spLocks noChangeShapeType="1"/>
          </p:cNvSpPr>
          <p:nvPr/>
        </p:nvSpPr>
        <p:spPr bwMode="auto">
          <a:xfrm>
            <a:off x="414020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2" name="Line 102"/>
          <p:cNvSpPr>
            <a:spLocks noChangeShapeType="1"/>
          </p:cNvSpPr>
          <p:nvPr/>
        </p:nvSpPr>
        <p:spPr bwMode="auto">
          <a:xfrm>
            <a:off x="465455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3" name="Line 103"/>
          <p:cNvSpPr>
            <a:spLocks noChangeShapeType="1"/>
          </p:cNvSpPr>
          <p:nvPr/>
        </p:nvSpPr>
        <p:spPr bwMode="auto">
          <a:xfrm>
            <a:off x="516890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4" name="Line 104"/>
          <p:cNvSpPr>
            <a:spLocks noChangeShapeType="1"/>
          </p:cNvSpPr>
          <p:nvPr/>
        </p:nvSpPr>
        <p:spPr bwMode="auto">
          <a:xfrm>
            <a:off x="568325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5" name="Line 105"/>
          <p:cNvSpPr>
            <a:spLocks noChangeShapeType="1"/>
          </p:cNvSpPr>
          <p:nvPr/>
        </p:nvSpPr>
        <p:spPr bwMode="auto">
          <a:xfrm>
            <a:off x="619760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6" name="Line 106"/>
          <p:cNvSpPr>
            <a:spLocks noChangeShapeType="1"/>
          </p:cNvSpPr>
          <p:nvPr/>
        </p:nvSpPr>
        <p:spPr bwMode="auto">
          <a:xfrm>
            <a:off x="6711950" y="0"/>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7" name="Line 107"/>
          <p:cNvSpPr>
            <a:spLocks noChangeShapeType="1"/>
          </p:cNvSpPr>
          <p:nvPr/>
        </p:nvSpPr>
        <p:spPr bwMode="auto">
          <a:xfrm>
            <a:off x="8982075" y="15573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8" name="Line 108"/>
          <p:cNvSpPr>
            <a:spLocks noChangeShapeType="1"/>
          </p:cNvSpPr>
          <p:nvPr/>
        </p:nvSpPr>
        <p:spPr bwMode="auto">
          <a:xfrm>
            <a:off x="9496425" y="15573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89" name="Line 109"/>
          <p:cNvSpPr>
            <a:spLocks noChangeShapeType="1"/>
          </p:cNvSpPr>
          <p:nvPr/>
        </p:nvSpPr>
        <p:spPr bwMode="auto">
          <a:xfrm>
            <a:off x="10010775" y="15573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0" name="Line 110"/>
          <p:cNvSpPr>
            <a:spLocks noChangeShapeType="1"/>
          </p:cNvSpPr>
          <p:nvPr/>
        </p:nvSpPr>
        <p:spPr bwMode="auto">
          <a:xfrm>
            <a:off x="8804275" y="2297113"/>
            <a:ext cx="0" cy="706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1" name="Line 111"/>
          <p:cNvSpPr>
            <a:spLocks noChangeShapeType="1"/>
          </p:cNvSpPr>
          <p:nvPr/>
        </p:nvSpPr>
        <p:spPr bwMode="auto">
          <a:xfrm>
            <a:off x="574675" y="3003550"/>
            <a:ext cx="0" cy="5857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2" name="Line 112"/>
          <p:cNvSpPr>
            <a:spLocks noChangeShapeType="1"/>
          </p:cNvSpPr>
          <p:nvPr/>
        </p:nvSpPr>
        <p:spPr bwMode="auto">
          <a:xfrm>
            <a:off x="8804275" y="3003550"/>
            <a:ext cx="0" cy="5857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3" name="Line 119"/>
          <p:cNvSpPr>
            <a:spLocks noChangeShapeType="1"/>
          </p:cNvSpPr>
          <p:nvPr/>
        </p:nvSpPr>
        <p:spPr bwMode="auto">
          <a:xfrm>
            <a:off x="446088" y="3573463"/>
            <a:ext cx="0" cy="4841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4" name="Line 120"/>
          <p:cNvSpPr>
            <a:spLocks noChangeShapeType="1"/>
          </p:cNvSpPr>
          <p:nvPr/>
        </p:nvSpPr>
        <p:spPr bwMode="auto">
          <a:xfrm>
            <a:off x="8675688" y="3573463"/>
            <a:ext cx="0" cy="4841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5" name="Line 121"/>
          <p:cNvSpPr>
            <a:spLocks noChangeShapeType="1"/>
          </p:cNvSpPr>
          <p:nvPr/>
        </p:nvSpPr>
        <p:spPr bwMode="auto">
          <a:xfrm>
            <a:off x="446088" y="4057650"/>
            <a:ext cx="0" cy="4841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6" name="Line 122"/>
          <p:cNvSpPr>
            <a:spLocks noChangeShapeType="1"/>
          </p:cNvSpPr>
          <p:nvPr/>
        </p:nvSpPr>
        <p:spPr bwMode="auto">
          <a:xfrm>
            <a:off x="8675688" y="4057650"/>
            <a:ext cx="0" cy="4841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7" name="Line 123"/>
          <p:cNvSpPr>
            <a:spLocks noChangeShapeType="1"/>
          </p:cNvSpPr>
          <p:nvPr/>
        </p:nvSpPr>
        <p:spPr bwMode="auto">
          <a:xfrm>
            <a:off x="147478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8" name="Line 124"/>
          <p:cNvSpPr>
            <a:spLocks noChangeShapeType="1"/>
          </p:cNvSpPr>
          <p:nvPr/>
        </p:nvSpPr>
        <p:spPr bwMode="auto">
          <a:xfrm>
            <a:off x="198913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799" name="Line 125"/>
          <p:cNvSpPr>
            <a:spLocks noChangeShapeType="1"/>
          </p:cNvSpPr>
          <p:nvPr/>
        </p:nvSpPr>
        <p:spPr bwMode="auto">
          <a:xfrm>
            <a:off x="250348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0" name="Line 126"/>
          <p:cNvSpPr>
            <a:spLocks noChangeShapeType="1"/>
          </p:cNvSpPr>
          <p:nvPr/>
        </p:nvSpPr>
        <p:spPr bwMode="auto">
          <a:xfrm>
            <a:off x="301783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1" name="Line 127"/>
          <p:cNvSpPr>
            <a:spLocks noChangeShapeType="1"/>
          </p:cNvSpPr>
          <p:nvPr/>
        </p:nvSpPr>
        <p:spPr bwMode="auto">
          <a:xfrm>
            <a:off x="353218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2" name="Line 128"/>
          <p:cNvSpPr>
            <a:spLocks noChangeShapeType="1"/>
          </p:cNvSpPr>
          <p:nvPr/>
        </p:nvSpPr>
        <p:spPr bwMode="auto">
          <a:xfrm>
            <a:off x="404653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3" name="Line 129"/>
          <p:cNvSpPr>
            <a:spLocks noChangeShapeType="1"/>
          </p:cNvSpPr>
          <p:nvPr/>
        </p:nvSpPr>
        <p:spPr bwMode="auto">
          <a:xfrm>
            <a:off x="456088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4" name="Line 130"/>
          <p:cNvSpPr>
            <a:spLocks noChangeShapeType="1"/>
          </p:cNvSpPr>
          <p:nvPr/>
        </p:nvSpPr>
        <p:spPr bwMode="auto">
          <a:xfrm>
            <a:off x="507523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5" name="Line 131"/>
          <p:cNvSpPr>
            <a:spLocks noChangeShapeType="1"/>
          </p:cNvSpPr>
          <p:nvPr/>
        </p:nvSpPr>
        <p:spPr bwMode="auto">
          <a:xfrm>
            <a:off x="558958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6" name="Line 132"/>
          <p:cNvSpPr>
            <a:spLocks noChangeShapeType="1"/>
          </p:cNvSpPr>
          <p:nvPr/>
        </p:nvSpPr>
        <p:spPr bwMode="auto">
          <a:xfrm>
            <a:off x="610393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7" name="Line 133"/>
          <p:cNvSpPr>
            <a:spLocks noChangeShapeType="1"/>
          </p:cNvSpPr>
          <p:nvPr/>
        </p:nvSpPr>
        <p:spPr bwMode="auto">
          <a:xfrm>
            <a:off x="661828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8" name="Line 134"/>
          <p:cNvSpPr>
            <a:spLocks noChangeShapeType="1"/>
          </p:cNvSpPr>
          <p:nvPr/>
        </p:nvSpPr>
        <p:spPr bwMode="auto">
          <a:xfrm>
            <a:off x="713263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09" name="Line 135"/>
          <p:cNvSpPr>
            <a:spLocks noChangeShapeType="1"/>
          </p:cNvSpPr>
          <p:nvPr/>
        </p:nvSpPr>
        <p:spPr bwMode="auto">
          <a:xfrm>
            <a:off x="764698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sp>
        <p:nvSpPr>
          <p:cNvPr id="72810" name="Line 136"/>
          <p:cNvSpPr>
            <a:spLocks noChangeShapeType="1"/>
          </p:cNvSpPr>
          <p:nvPr/>
        </p:nvSpPr>
        <p:spPr bwMode="auto">
          <a:xfrm>
            <a:off x="8161338" y="4541838"/>
            <a:ext cx="5143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anchor="ctr"/>
          <a:lstStyle/>
          <a:p>
            <a:endParaRPr lang="en-GB"/>
          </a:p>
        </p:txBody>
      </p:sp>
      <p:pic>
        <p:nvPicPr>
          <p:cNvPr id="72811" name="Picture 137" descr="1000-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413" y="1916113"/>
            <a:ext cx="13525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812" name="Group 138"/>
          <p:cNvGrpSpPr>
            <a:grpSpLocks noChangeAspect="1"/>
          </p:cNvGrpSpPr>
          <p:nvPr/>
        </p:nvGrpSpPr>
        <p:grpSpPr bwMode="auto">
          <a:xfrm>
            <a:off x="1582738" y="1925638"/>
            <a:ext cx="1343025" cy="1076325"/>
            <a:chOff x="3952" y="2433"/>
            <a:chExt cx="1615" cy="1339"/>
          </a:xfrm>
        </p:grpSpPr>
        <p:pic>
          <p:nvPicPr>
            <p:cNvPr id="72872" name="Picture 139" descr="02268"/>
            <p:cNvPicPr>
              <a:picLocks noChangeAspect="1" noChangeArrowheads="1"/>
            </p:cNvPicPr>
            <p:nvPr/>
          </p:nvPicPr>
          <p:blipFill>
            <a:blip r:embed="rId4">
              <a:extLst>
                <a:ext uri="{28A0092B-C50C-407E-A947-70E740481C1C}">
                  <a14:useLocalDpi xmlns:a14="http://schemas.microsoft.com/office/drawing/2010/main" val="0"/>
                </a:ext>
              </a:extLst>
            </a:blip>
            <a:srcRect l="737" t="10001" r="10356"/>
            <a:stretch>
              <a:fillRect/>
            </a:stretch>
          </p:blipFill>
          <p:spPr bwMode="auto">
            <a:xfrm>
              <a:off x="4653" y="3072"/>
              <a:ext cx="914" cy="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73" name="Picture 140" descr="jeans"/>
            <p:cNvPicPr>
              <a:picLocks noChangeAspect="1" noChangeArrowheads="1"/>
            </p:cNvPicPr>
            <p:nvPr/>
          </p:nvPicPr>
          <p:blipFill>
            <a:blip r:embed="rId5">
              <a:extLst>
                <a:ext uri="{28A0092B-C50C-407E-A947-70E740481C1C}">
                  <a14:useLocalDpi xmlns:a14="http://schemas.microsoft.com/office/drawing/2010/main" val="0"/>
                </a:ext>
              </a:extLst>
            </a:blip>
            <a:srcRect l="50000" t="34763"/>
            <a:stretch>
              <a:fillRect/>
            </a:stretch>
          </p:blipFill>
          <p:spPr bwMode="auto">
            <a:xfrm>
              <a:off x="3953" y="3052"/>
              <a:ext cx="70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74" name="Picture 141" descr="laederlapper"/>
            <p:cNvPicPr>
              <a:picLocks noChangeAspect="1" noChangeArrowheads="1"/>
            </p:cNvPicPr>
            <p:nvPr/>
          </p:nvPicPr>
          <p:blipFill>
            <a:blip r:embed="rId6">
              <a:extLst>
                <a:ext uri="{28A0092B-C50C-407E-A947-70E740481C1C}">
                  <a14:useLocalDpi xmlns:a14="http://schemas.microsoft.com/office/drawing/2010/main" val="0"/>
                </a:ext>
              </a:extLst>
            </a:blip>
            <a:srcRect l="36501" b="27628"/>
            <a:stretch>
              <a:fillRect/>
            </a:stretch>
          </p:blipFill>
          <p:spPr bwMode="auto">
            <a:xfrm>
              <a:off x="3952" y="2433"/>
              <a:ext cx="704"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75" name="Picture 142" descr="saebepp"/>
            <p:cNvPicPr>
              <a:picLocks noChangeAspect="1" noChangeArrowheads="1"/>
            </p:cNvPicPr>
            <p:nvPr/>
          </p:nvPicPr>
          <p:blipFill>
            <a:blip r:embed="rId7">
              <a:extLst>
                <a:ext uri="{28A0092B-C50C-407E-A947-70E740481C1C}">
                  <a14:useLocalDpi xmlns:a14="http://schemas.microsoft.com/office/drawing/2010/main" val="0"/>
                </a:ext>
              </a:extLst>
            </a:blip>
            <a:srcRect l="59468" b="40897"/>
            <a:stretch>
              <a:fillRect/>
            </a:stretch>
          </p:blipFill>
          <p:spPr bwMode="auto">
            <a:xfrm>
              <a:off x="4656" y="2433"/>
              <a:ext cx="911"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813" name="Group 143"/>
          <p:cNvGrpSpPr>
            <a:grpSpLocks/>
          </p:cNvGrpSpPr>
          <p:nvPr/>
        </p:nvGrpSpPr>
        <p:grpSpPr bwMode="auto">
          <a:xfrm>
            <a:off x="3132138" y="1916113"/>
            <a:ext cx="1352550" cy="1077912"/>
            <a:chOff x="240" y="2448"/>
            <a:chExt cx="1548" cy="1323"/>
          </a:xfrm>
        </p:grpSpPr>
        <p:pic>
          <p:nvPicPr>
            <p:cNvPr id="72868" name="Picture 144" descr="oelglas"/>
            <p:cNvPicPr>
              <a:picLocks noChangeArrowheads="1"/>
            </p:cNvPicPr>
            <p:nvPr/>
          </p:nvPicPr>
          <p:blipFill>
            <a:blip r:embed="rId8">
              <a:extLst>
                <a:ext uri="{28A0092B-C50C-407E-A947-70E740481C1C}">
                  <a14:useLocalDpi xmlns:a14="http://schemas.microsoft.com/office/drawing/2010/main" val="0"/>
                </a:ext>
              </a:extLst>
            </a:blip>
            <a:srcRect l="24492" t="12061"/>
            <a:stretch>
              <a:fillRect/>
            </a:stretch>
          </p:blipFill>
          <p:spPr bwMode="auto">
            <a:xfrm>
              <a:off x="995" y="3147"/>
              <a:ext cx="793"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69" name="Picture 145" descr="roedvin"/>
            <p:cNvPicPr>
              <a:picLocks noChangeArrowheads="1"/>
            </p:cNvPicPr>
            <p:nvPr/>
          </p:nvPicPr>
          <p:blipFill>
            <a:blip r:embed="rId9">
              <a:extLst>
                <a:ext uri="{28A0092B-C50C-407E-A947-70E740481C1C}">
                  <a14:useLocalDpi xmlns:a14="http://schemas.microsoft.com/office/drawing/2010/main" val="0"/>
                </a:ext>
              </a:extLst>
            </a:blip>
            <a:srcRect l="41000"/>
            <a:stretch>
              <a:fillRect/>
            </a:stretch>
          </p:blipFill>
          <p:spPr bwMode="auto">
            <a:xfrm>
              <a:off x="999" y="2448"/>
              <a:ext cx="786"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70" name="Picture 146" descr="Flutes_XL_280"/>
            <p:cNvPicPr>
              <a:picLocks noChangeArrowheads="1"/>
            </p:cNvPicPr>
            <p:nvPr/>
          </p:nvPicPr>
          <p:blipFill>
            <a:blip r:embed="rId10">
              <a:extLst>
                <a:ext uri="{28A0092B-C50C-407E-A947-70E740481C1C}">
                  <a14:useLocalDpi xmlns:a14="http://schemas.microsoft.com/office/drawing/2010/main" val="0"/>
                </a:ext>
              </a:extLst>
            </a:blip>
            <a:srcRect l="16470" r="44000" b="30199"/>
            <a:stretch>
              <a:fillRect/>
            </a:stretch>
          </p:blipFill>
          <p:spPr bwMode="auto">
            <a:xfrm>
              <a:off x="240" y="2451"/>
              <a:ext cx="759"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71" name="Picture 147" descr="toast"/>
            <p:cNvPicPr>
              <a:picLocks noChangeArrowheads="1"/>
            </p:cNvPicPr>
            <p:nvPr/>
          </p:nvPicPr>
          <p:blipFill>
            <a:blip r:embed="rId11">
              <a:extLst>
                <a:ext uri="{28A0092B-C50C-407E-A947-70E740481C1C}">
                  <a14:useLocalDpi xmlns:a14="http://schemas.microsoft.com/office/drawing/2010/main" val="0"/>
                </a:ext>
              </a:extLst>
            </a:blip>
            <a:srcRect t="7538" r="50000" b="49385"/>
            <a:stretch>
              <a:fillRect/>
            </a:stretch>
          </p:blipFill>
          <p:spPr bwMode="auto">
            <a:xfrm>
              <a:off x="240" y="3153"/>
              <a:ext cx="75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72814" name="Object 148"/>
          <p:cNvGraphicFramePr>
            <a:graphicFrameLocks/>
          </p:cNvGraphicFramePr>
          <p:nvPr/>
        </p:nvGraphicFramePr>
        <p:xfrm>
          <a:off x="4678363" y="1924050"/>
          <a:ext cx="1352550" cy="1079500"/>
        </p:xfrm>
        <a:graphic>
          <a:graphicData uri="http://schemas.openxmlformats.org/presentationml/2006/ole">
            <mc:AlternateContent xmlns:mc="http://schemas.openxmlformats.org/markup-compatibility/2006">
              <mc:Choice xmlns:v="urn:schemas-microsoft-com:vml" Requires="v">
                <p:oleObj spid="_x0000_s72906" name="Image Document" r:id="rId12" imgW="4572000" imgH="3453493" progId="Imaging.Document">
                  <p:embed/>
                </p:oleObj>
              </mc:Choice>
              <mc:Fallback>
                <p:oleObj name="Image Document" r:id="rId12" imgW="4572000" imgH="3453493" progId="Imaging.Document">
                  <p:embed/>
                  <p:pic>
                    <p:nvPicPr>
                      <p:cNvPr id="0" name="Object 148"/>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8363" y="1924050"/>
                        <a:ext cx="13525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815" name="Rectangle 149"/>
          <p:cNvSpPr>
            <a:spLocks noChangeArrowheads="1"/>
          </p:cNvSpPr>
          <p:nvPr/>
        </p:nvSpPr>
        <p:spPr bwMode="auto">
          <a:xfrm>
            <a:off x="858838" y="776288"/>
            <a:ext cx="77406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Pct val="35000"/>
              <a:buFontTx/>
              <a:buNone/>
            </a:pPr>
            <a:r>
              <a:rPr lang="en-GB" altLang="en-US" sz="2800">
                <a:latin typeface="Verdana" panose="020B0604030504040204" pitchFamily="34" charset="0"/>
              </a:rPr>
              <a:t>World leaders in enzymes &amp; microorganisms</a:t>
            </a:r>
          </a:p>
        </p:txBody>
      </p:sp>
      <p:sp>
        <p:nvSpPr>
          <p:cNvPr id="72816" name="Text Box 153"/>
          <p:cNvSpPr txBox="1">
            <a:spLocks noChangeArrowheads="1"/>
          </p:cNvSpPr>
          <p:nvPr/>
        </p:nvSpPr>
        <p:spPr bwMode="auto">
          <a:xfrm>
            <a:off x="1865313" y="49180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800"/>
          </a:p>
        </p:txBody>
      </p:sp>
      <p:grpSp>
        <p:nvGrpSpPr>
          <p:cNvPr id="72817" name="Group 154"/>
          <p:cNvGrpSpPr>
            <a:grpSpLocks/>
          </p:cNvGrpSpPr>
          <p:nvPr/>
        </p:nvGrpSpPr>
        <p:grpSpPr bwMode="auto">
          <a:xfrm>
            <a:off x="3470275" y="5600700"/>
            <a:ext cx="1187450" cy="422275"/>
            <a:chOff x="2528" y="3751"/>
            <a:chExt cx="748" cy="266"/>
          </a:xfrm>
        </p:grpSpPr>
        <p:pic>
          <p:nvPicPr>
            <p:cNvPr id="72866" name="Picture 15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28" y="3751"/>
              <a:ext cx="7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67" name="Picture 15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28" y="3751"/>
              <a:ext cx="7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72818" name="Object 159"/>
          <p:cNvGraphicFramePr>
            <a:graphicFrameLocks/>
          </p:cNvGraphicFramePr>
          <p:nvPr/>
        </p:nvGraphicFramePr>
        <p:xfrm>
          <a:off x="3973513" y="4106863"/>
          <a:ext cx="3646487" cy="1735137"/>
        </p:xfrm>
        <a:graphic>
          <a:graphicData uri="http://schemas.openxmlformats.org/presentationml/2006/ole">
            <mc:AlternateContent xmlns:mc="http://schemas.openxmlformats.org/markup-compatibility/2006">
              <mc:Choice xmlns:v="urn:schemas-microsoft-com:vml" Requires="v">
                <p:oleObj spid="_x0000_s72907" name="CorelDRAW" r:id="rId16" imgW="5572125" imgH="2657475" progId="CorelDraw.Graphic.7">
                  <p:embed/>
                </p:oleObj>
              </mc:Choice>
              <mc:Fallback>
                <p:oleObj name="CorelDRAW" r:id="rId16" imgW="5572125" imgH="2657475" progId="CorelDraw.Graphic.7">
                  <p:embed/>
                  <p:pic>
                    <p:nvPicPr>
                      <p:cNvPr id="0" name="Object 159"/>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73513" y="4106863"/>
                        <a:ext cx="3646487"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819" name="Oval 160"/>
          <p:cNvSpPr>
            <a:spLocks noChangeAspect="1" noChangeArrowheads="1"/>
          </p:cNvSpPr>
          <p:nvPr/>
        </p:nvSpPr>
        <p:spPr bwMode="auto">
          <a:xfrm>
            <a:off x="6172200" y="4306888"/>
            <a:ext cx="55563" cy="57150"/>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0" name="Oval 161"/>
          <p:cNvSpPr>
            <a:spLocks noChangeAspect="1" noChangeArrowheads="1"/>
          </p:cNvSpPr>
          <p:nvPr/>
        </p:nvSpPr>
        <p:spPr bwMode="auto">
          <a:xfrm>
            <a:off x="5691188" y="4487863"/>
            <a:ext cx="55562" cy="53975"/>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1" name="Oval 162"/>
          <p:cNvSpPr>
            <a:spLocks noChangeAspect="1" noChangeArrowheads="1"/>
          </p:cNvSpPr>
          <p:nvPr/>
        </p:nvSpPr>
        <p:spPr bwMode="auto">
          <a:xfrm>
            <a:off x="5826125" y="4352925"/>
            <a:ext cx="55563" cy="55563"/>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2" name="Oval 163"/>
          <p:cNvSpPr>
            <a:spLocks noChangeAspect="1" noChangeArrowheads="1"/>
          </p:cNvSpPr>
          <p:nvPr/>
        </p:nvSpPr>
        <p:spPr bwMode="auto">
          <a:xfrm>
            <a:off x="5938838" y="4416425"/>
            <a:ext cx="55562" cy="55563"/>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3" name="Oval 164"/>
          <p:cNvSpPr>
            <a:spLocks noChangeAspect="1" noChangeArrowheads="1"/>
          </p:cNvSpPr>
          <p:nvPr/>
        </p:nvSpPr>
        <p:spPr bwMode="auto">
          <a:xfrm>
            <a:off x="5949950" y="4532313"/>
            <a:ext cx="55563" cy="55562"/>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4" name="Oval 165"/>
          <p:cNvSpPr>
            <a:spLocks noChangeAspect="1" noChangeArrowheads="1"/>
          </p:cNvSpPr>
          <p:nvPr/>
        </p:nvSpPr>
        <p:spPr bwMode="auto">
          <a:xfrm>
            <a:off x="5810250" y="4441825"/>
            <a:ext cx="55563" cy="57150"/>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5" name="Oval 166"/>
          <p:cNvSpPr>
            <a:spLocks noChangeAspect="1" noChangeArrowheads="1"/>
          </p:cNvSpPr>
          <p:nvPr/>
        </p:nvSpPr>
        <p:spPr bwMode="auto">
          <a:xfrm>
            <a:off x="6051550" y="4543425"/>
            <a:ext cx="55563" cy="55563"/>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6" name="Oval 167"/>
          <p:cNvSpPr>
            <a:spLocks noChangeAspect="1" noChangeArrowheads="1"/>
          </p:cNvSpPr>
          <p:nvPr/>
        </p:nvSpPr>
        <p:spPr bwMode="auto">
          <a:xfrm>
            <a:off x="7129463" y="4487863"/>
            <a:ext cx="57150" cy="53975"/>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7" name="Oval 168"/>
          <p:cNvSpPr>
            <a:spLocks noChangeAspect="1" noChangeArrowheads="1"/>
          </p:cNvSpPr>
          <p:nvPr/>
        </p:nvSpPr>
        <p:spPr bwMode="auto">
          <a:xfrm>
            <a:off x="6996113" y="4487863"/>
            <a:ext cx="53975" cy="53975"/>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8" name="Oval 169"/>
          <p:cNvSpPr>
            <a:spLocks noChangeAspect="1" noChangeArrowheads="1"/>
          </p:cNvSpPr>
          <p:nvPr/>
        </p:nvSpPr>
        <p:spPr bwMode="auto">
          <a:xfrm>
            <a:off x="6823075" y="5041900"/>
            <a:ext cx="55563" cy="55563"/>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29" name="Oval 170"/>
          <p:cNvSpPr>
            <a:spLocks noChangeAspect="1" noChangeArrowheads="1"/>
          </p:cNvSpPr>
          <p:nvPr/>
        </p:nvSpPr>
        <p:spPr bwMode="auto">
          <a:xfrm>
            <a:off x="6546850" y="4924425"/>
            <a:ext cx="53975" cy="55563"/>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30" name="Oval 171"/>
          <p:cNvSpPr>
            <a:spLocks noChangeAspect="1" noChangeArrowheads="1"/>
          </p:cNvSpPr>
          <p:nvPr/>
        </p:nvSpPr>
        <p:spPr bwMode="auto">
          <a:xfrm>
            <a:off x="5926138" y="5492750"/>
            <a:ext cx="55562" cy="55563"/>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31" name="Oval 172"/>
          <p:cNvSpPr>
            <a:spLocks noChangeAspect="1" noChangeArrowheads="1"/>
          </p:cNvSpPr>
          <p:nvPr/>
        </p:nvSpPr>
        <p:spPr bwMode="auto">
          <a:xfrm>
            <a:off x="7310438" y="5607050"/>
            <a:ext cx="55562" cy="53975"/>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32" name="Oval 173"/>
          <p:cNvSpPr>
            <a:spLocks noChangeAspect="1" noChangeArrowheads="1"/>
          </p:cNvSpPr>
          <p:nvPr/>
        </p:nvSpPr>
        <p:spPr bwMode="auto">
          <a:xfrm>
            <a:off x="4483100" y="4751388"/>
            <a:ext cx="55563" cy="53975"/>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33" name="Oval 174"/>
          <p:cNvSpPr>
            <a:spLocks noChangeAspect="1" noChangeArrowheads="1"/>
          </p:cNvSpPr>
          <p:nvPr/>
        </p:nvSpPr>
        <p:spPr bwMode="auto">
          <a:xfrm>
            <a:off x="5859463" y="4402138"/>
            <a:ext cx="55562" cy="53975"/>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34" name="Oval 175"/>
          <p:cNvSpPr>
            <a:spLocks noChangeAspect="1" noChangeArrowheads="1"/>
          </p:cNvSpPr>
          <p:nvPr/>
        </p:nvSpPr>
        <p:spPr bwMode="auto">
          <a:xfrm>
            <a:off x="5864225" y="4454525"/>
            <a:ext cx="53975" cy="53975"/>
          </a:xfrm>
          <a:prstGeom prst="ellipse">
            <a:avLst/>
          </a:prstGeom>
          <a:solidFill>
            <a:srgbClr val="FF9900"/>
          </a:solidFill>
          <a:ln w="9525">
            <a:solidFill>
              <a:srgbClr val="FF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en-US" sz="1600">
              <a:latin typeface="Verdana" panose="020B0604030504040204" pitchFamily="34" charset="0"/>
            </a:endParaRPr>
          </a:p>
        </p:txBody>
      </p:sp>
      <p:sp>
        <p:nvSpPr>
          <p:cNvPr id="72835" name="Rectangle 176"/>
          <p:cNvSpPr>
            <a:spLocks noChangeArrowheads="1"/>
          </p:cNvSpPr>
          <p:nvPr/>
        </p:nvSpPr>
        <p:spPr bwMode="auto">
          <a:xfrm>
            <a:off x="7454900" y="4400550"/>
            <a:ext cx="10350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071" tIns="43536" rIns="87071" bIns="43536">
            <a:spAutoFit/>
          </a:bodyP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buFontTx/>
              <a:buNone/>
            </a:pPr>
            <a:r>
              <a:rPr lang="da-DK" altLang="en-US" sz="1500">
                <a:latin typeface="TrueFrutigerLight"/>
              </a:rPr>
              <a:t>Research</a:t>
            </a:r>
          </a:p>
        </p:txBody>
      </p:sp>
      <p:sp>
        <p:nvSpPr>
          <p:cNvPr id="72836" name="Rectangle 177"/>
          <p:cNvSpPr>
            <a:spLocks noChangeArrowheads="1"/>
          </p:cNvSpPr>
          <p:nvPr/>
        </p:nvSpPr>
        <p:spPr bwMode="auto">
          <a:xfrm>
            <a:off x="7454900" y="4651375"/>
            <a:ext cx="1177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071" tIns="43536" rIns="87071" bIns="43536">
            <a:spAutoFit/>
          </a:bodyP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buFontTx/>
              <a:buNone/>
            </a:pPr>
            <a:r>
              <a:rPr lang="da-DK" altLang="en-US" sz="1500">
                <a:latin typeface="TrueFrutigerLight"/>
              </a:rPr>
              <a:t>Production</a:t>
            </a:r>
          </a:p>
        </p:txBody>
      </p:sp>
      <p:sp>
        <p:nvSpPr>
          <p:cNvPr id="14514" name="Oval 178"/>
          <p:cNvSpPr>
            <a:spLocks noChangeAspect="1" noChangeArrowheads="1"/>
          </p:cNvSpPr>
          <p:nvPr/>
        </p:nvSpPr>
        <p:spPr bwMode="auto">
          <a:xfrm>
            <a:off x="4281488" y="4535488"/>
            <a:ext cx="58737" cy="66675"/>
          </a:xfrm>
          <a:prstGeom prst="ellipse">
            <a:avLst/>
          </a:prstGeom>
          <a:solidFill>
            <a:schemeClr val="tx1"/>
          </a:solidFill>
          <a:ln w="9525">
            <a:solidFill>
              <a:schemeClr val="accent2"/>
            </a:solidFill>
            <a:round/>
            <a:headEnd/>
            <a:tailEnd/>
          </a:ln>
          <a:effectLst/>
        </p:spPr>
        <p:txBody>
          <a:bodyPr wrap="none" lIns="86470" tIns="43235" rIns="86470" bIns="43235" anchor="ctr"/>
          <a:lstStyle/>
          <a:p>
            <a:pPr algn="ctr" defTabSz="720725">
              <a:lnSpc>
                <a:spcPct val="90000"/>
              </a:lnSpc>
              <a:defRPr/>
            </a:pPr>
            <a:endParaRPr lang="en-US" sz="1500">
              <a:effectLst>
                <a:outerShdw blurRad="38100" dist="38100" dir="2700000" algn="tl">
                  <a:srgbClr val="000000"/>
                </a:outerShdw>
              </a:effectLst>
              <a:latin typeface="Arial" charset="0"/>
            </a:endParaRPr>
          </a:p>
        </p:txBody>
      </p:sp>
      <p:sp>
        <p:nvSpPr>
          <p:cNvPr id="14515" name="Oval 179"/>
          <p:cNvSpPr>
            <a:spLocks noChangeAspect="1" noChangeArrowheads="1"/>
          </p:cNvSpPr>
          <p:nvPr/>
        </p:nvSpPr>
        <p:spPr bwMode="auto">
          <a:xfrm>
            <a:off x="7386638" y="4411663"/>
            <a:ext cx="76200" cy="87312"/>
          </a:xfrm>
          <a:prstGeom prst="ellipse">
            <a:avLst/>
          </a:prstGeom>
          <a:solidFill>
            <a:schemeClr val="tx1"/>
          </a:solidFill>
          <a:ln w="9525">
            <a:solidFill>
              <a:schemeClr val="accent2"/>
            </a:solidFill>
            <a:round/>
            <a:headEnd/>
            <a:tailEnd/>
          </a:ln>
          <a:effectLst>
            <a:outerShdw dist="35921" dir="2700000" algn="ctr" rotWithShape="0">
              <a:schemeClr val="tx2"/>
            </a:outerShdw>
          </a:effectLst>
        </p:spPr>
        <p:txBody>
          <a:bodyPr wrap="none" lIns="86470" tIns="43235" rIns="86470" bIns="43235" anchor="ctr"/>
          <a:lstStyle/>
          <a:p>
            <a:pPr algn="ctr" defTabSz="720725">
              <a:lnSpc>
                <a:spcPct val="90000"/>
              </a:lnSpc>
              <a:defRPr/>
            </a:pPr>
            <a:endParaRPr lang="en-US" sz="1500">
              <a:effectLst>
                <a:outerShdw blurRad="38100" dist="38100" dir="2700000" algn="tl">
                  <a:srgbClr val="000000"/>
                </a:outerShdw>
              </a:effectLst>
              <a:latin typeface="Arial" charset="0"/>
            </a:endParaRPr>
          </a:p>
        </p:txBody>
      </p:sp>
      <p:sp>
        <p:nvSpPr>
          <p:cNvPr id="72839" name="Oval 180"/>
          <p:cNvSpPr>
            <a:spLocks noChangeAspect="1" noChangeArrowheads="1"/>
          </p:cNvSpPr>
          <p:nvPr/>
        </p:nvSpPr>
        <p:spPr bwMode="auto">
          <a:xfrm>
            <a:off x="6921500" y="4492625"/>
            <a:ext cx="57150" cy="66675"/>
          </a:xfrm>
          <a:prstGeom prst="ellipse">
            <a:avLst/>
          </a:prstGeom>
          <a:solidFill>
            <a:schemeClr val="tx1"/>
          </a:solidFill>
          <a:ln w="9525">
            <a:solidFill>
              <a:schemeClr val="accent2"/>
            </a:solidFill>
            <a:round/>
            <a:headEnd/>
            <a:tailEnd/>
          </a:ln>
        </p:spPr>
        <p:txBody>
          <a:bodyPr wrap="none" lIns="86470" tIns="43235" rIns="86470" bIns="43235" anchor="ct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1500"/>
          </a:p>
        </p:txBody>
      </p:sp>
      <p:sp>
        <p:nvSpPr>
          <p:cNvPr id="72840" name="Oval 181"/>
          <p:cNvSpPr>
            <a:spLocks noChangeAspect="1" noChangeArrowheads="1"/>
          </p:cNvSpPr>
          <p:nvPr/>
        </p:nvSpPr>
        <p:spPr bwMode="auto">
          <a:xfrm>
            <a:off x="7134225" y="4611688"/>
            <a:ext cx="58738" cy="68262"/>
          </a:xfrm>
          <a:prstGeom prst="ellipse">
            <a:avLst/>
          </a:prstGeom>
          <a:solidFill>
            <a:srgbClr val="FF9900"/>
          </a:solidFill>
          <a:ln w="9525">
            <a:solidFill>
              <a:schemeClr val="accent2"/>
            </a:solidFill>
            <a:round/>
            <a:headEnd/>
            <a:tailEnd/>
          </a:ln>
        </p:spPr>
        <p:txBody>
          <a:bodyPr wrap="none" lIns="86470" tIns="43235" rIns="86470" bIns="43235" anchor="ct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1500"/>
          </a:p>
        </p:txBody>
      </p:sp>
      <p:sp>
        <p:nvSpPr>
          <p:cNvPr id="72841" name="Oval 182"/>
          <p:cNvSpPr>
            <a:spLocks noChangeAspect="1" noChangeArrowheads="1"/>
          </p:cNvSpPr>
          <p:nvPr/>
        </p:nvSpPr>
        <p:spPr bwMode="auto">
          <a:xfrm>
            <a:off x="5040313" y="5429250"/>
            <a:ext cx="60325" cy="66675"/>
          </a:xfrm>
          <a:prstGeom prst="ellipse">
            <a:avLst/>
          </a:prstGeom>
          <a:solidFill>
            <a:srgbClr val="FF0000"/>
          </a:solidFill>
          <a:ln w="9525">
            <a:solidFill>
              <a:schemeClr val="hlink"/>
            </a:solidFill>
            <a:round/>
            <a:headEnd/>
            <a:tailEnd/>
          </a:ln>
        </p:spPr>
        <p:txBody>
          <a:bodyPr wrap="none" lIns="86470" tIns="43235" rIns="86470" bIns="43235" anchor="ct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1500"/>
          </a:p>
        </p:txBody>
      </p:sp>
      <p:sp>
        <p:nvSpPr>
          <p:cNvPr id="72842" name="Oval 183"/>
          <p:cNvSpPr>
            <a:spLocks noChangeAspect="1" noChangeArrowheads="1"/>
          </p:cNvSpPr>
          <p:nvPr/>
        </p:nvSpPr>
        <p:spPr bwMode="auto">
          <a:xfrm>
            <a:off x="4699000" y="4511675"/>
            <a:ext cx="58738" cy="66675"/>
          </a:xfrm>
          <a:prstGeom prst="ellipse">
            <a:avLst/>
          </a:prstGeom>
          <a:solidFill>
            <a:srgbClr val="FF0000"/>
          </a:solidFill>
          <a:ln w="9525">
            <a:solidFill>
              <a:schemeClr val="hlink"/>
            </a:solidFill>
            <a:round/>
            <a:headEnd/>
            <a:tailEnd/>
          </a:ln>
        </p:spPr>
        <p:txBody>
          <a:bodyPr wrap="none" lIns="86470" tIns="43235" rIns="86470" bIns="43235" anchor="ct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1500"/>
          </a:p>
        </p:txBody>
      </p:sp>
      <p:sp>
        <p:nvSpPr>
          <p:cNvPr id="72843" name="Oval 184"/>
          <p:cNvSpPr>
            <a:spLocks noChangeAspect="1" noChangeArrowheads="1"/>
          </p:cNvSpPr>
          <p:nvPr/>
        </p:nvSpPr>
        <p:spPr bwMode="auto">
          <a:xfrm>
            <a:off x="5948363" y="4318000"/>
            <a:ext cx="58737" cy="66675"/>
          </a:xfrm>
          <a:prstGeom prst="ellipse">
            <a:avLst/>
          </a:prstGeom>
          <a:solidFill>
            <a:srgbClr val="FF0000"/>
          </a:solidFill>
          <a:ln w="9525">
            <a:solidFill>
              <a:schemeClr val="hlink"/>
            </a:solidFill>
            <a:round/>
            <a:headEnd/>
            <a:tailEnd/>
          </a:ln>
        </p:spPr>
        <p:txBody>
          <a:bodyPr wrap="none" lIns="86470" tIns="43235" rIns="86470" bIns="43235" anchor="ct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1500"/>
          </a:p>
        </p:txBody>
      </p:sp>
      <p:sp>
        <p:nvSpPr>
          <p:cNvPr id="72844" name="Oval 185"/>
          <p:cNvSpPr>
            <a:spLocks noChangeAspect="1" noChangeArrowheads="1"/>
          </p:cNvSpPr>
          <p:nvPr/>
        </p:nvSpPr>
        <p:spPr bwMode="auto">
          <a:xfrm>
            <a:off x="6923088" y="4559300"/>
            <a:ext cx="58737" cy="66675"/>
          </a:xfrm>
          <a:prstGeom prst="ellipse">
            <a:avLst/>
          </a:prstGeom>
          <a:solidFill>
            <a:srgbClr val="FF0000"/>
          </a:solidFill>
          <a:ln w="9525">
            <a:solidFill>
              <a:schemeClr val="hlink"/>
            </a:solidFill>
            <a:round/>
            <a:headEnd/>
            <a:tailEnd/>
          </a:ln>
        </p:spPr>
        <p:txBody>
          <a:bodyPr wrap="none" lIns="86470" tIns="43235" rIns="86470" bIns="43235" anchor="ct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1500"/>
          </a:p>
        </p:txBody>
      </p:sp>
      <p:sp>
        <p:nvSpPr>
          <p:cNvPr id="72845" name="Rectangle 186"/>
          <p:cNvSpPr>
            <a:spLocks noChangeArrowheads="1"/>
          </p:cNvSpPr>
          <p:nvPr/>
        </p:nvSpPr>
        <p:spPr bwMode="auto">
          <a:xfrm>
            <a:off x="7454900" y="4891088"/>
            <a:ext cx="13398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071" tIns="43536" rIns="87071" bIns="43536">
            <a:spAutoFit/>
          </a:bodyPr>
          <a:lstStyle>
            <a:lvl1pPr defTabSz="720725">
              <a:spcBef>
                <a:spcPct val="20000"/>
              </a:spcBef>
              <a:buChar char="•"/>
              <a:defRPr sz="3200">
                <a:solidFill>
                  <a:schemeClr val="tx1"/>
                </a:solidFill>
                <a:latin typeface="Arial" panose="020B0604020202020204" pitchFamily="34" charset="0"/>
              </a:defRPr>
            </a:lvl1pPr>
            <a:lvl2pPr marL="742950" indent="-285750" defTabSz="720725">
              <a:spcBef>
                <a:spcPct val="20000"/>
              </a:spcBef>
              <a:buChar char="–"/>
              <a:defRPr sz="2800">
                <a:solidFill>
                  <a:schemeClr val="tx1"/>
                </a:solidFill>
                <a:latin typeface="Arial" panose="020B0604020202020204" pitchFamily="34" charset="0"/>
              </a:defRPr>
            </a:lvl2pPr>
            <a:lvl3pPr marL="1143000" indent="-228600" defTabSz="720725">
              <a:spcBef>
                <a:spcPct val="20000"/>
              </a:spcBef>
              <a:buChar char="•"/>
              <a:defRPr sz="2400">
                <a:solidFill>
                  <a:schemeClr val="tx1"/>
                </a:solidFill>
                <a:latin typeface="Arial" panose="020B0604020202020204" pitchFamily="34" charset="0"/>
              </a:defRPr>
            </a:lvl3pPr>
            <a:lvl4pPr marL="1600200" indent="-228600" defTabSz="720725">
              <a:spcBef>
                <a:spcPct val="20000"/>
              </a:spcBef>
              <a:buChar char="–"/>
              <a:defRPr sz="2000">
                <a:solidFill>
                  <a:schemeClr val="tx1"/>
                </a:solidFill>
                <a:latin typeface="Arial" panose="020B0604020202020204" pitchFamily="34" charset="0"/>
              </a:defRPr>
            </a:lvl4pPr>
            <a:lvl5pPr marL="2057400" indent="-228600" defTabSz="720725">
              <a:spcBef>
                <a:spcPct val="20000"/>
              </a:spcBef>
              <a:buChar char="»"/>
              <a:defRPr sz="2000">
                <a:solidFill>
                  <a:schemeClr val="tx1"/>
                </a:solidFill>
                <a:latin typeface="Arial" panose="020B0604020202020204" pitchFamily="34" charset="0"/>
              </a:defRPr>
            </a:lvl5pPr>
            <a:lvl6pPr marL="25146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20725"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buFontTx/>
              <a:buNone/>
            </a:pPr>
            <a:r>
              <a:rPr lang="da-DK" altLang="en-US" sz="1500">
                <a:latin typeface="TrueFrutigerLight"/>
              </a:rPr>
              <a:t>Sales offices</a:t>
            </a:r>
          </a:p>
        </p:txBody>
      </p:sp>
      <p:sp>
        <p:nvSpPr>
          <p:cNvPr id="14523" name="Oval 187"/>
          <p:cNvSpPr>
            <a:spLocks noChangeAspect="1" noChangeArrowheads="1"/>
          </p:cNvSpPr>
          <p:nvPr/>
        </p:nvSpPr>
        <p:spPr bwMode="auto">
          <a:xfrm>
            <a:off x="7386638" y="4903788"/>
            <a:ext cx="76200" cy="85725"/>
          </a:xfrm>
          <a:prstGeom prst="ellipse">
            <a:avLst/>
          </a:prstGeom>
          <a:solidFill>
            <a:srgbClr val="FF9900"/>
          </a:solidFill>
          <a:ln w="9525">
            <a:solidFill>
              <a:schemeClr val="accent2"/>
            </a:solidFill>
            <a:round/>
            <a:headEnd/>
            <a:tailEnd/>
          </a:ln>
          <a:effectLst>
            <a:outerShdw dist="35921" dir="2700000" algn="ctr" rotWithShape="0">
              <a:schemeClr val="tx2"/>
            </a:outerShdw>
          </a:effectLst>
        </p:spPr>
        <p:txBody>
          <a:bodyPr wrap="none" lIns="86470" tIns="43235" rIns="86470" bIns="43235" anchor="ctr"/>
          <a:lstStyle/>
          <a:p>
            <a:pPr algn="ctr" defTabSz="720725">
              <a:lnSpc>
                <a:spcPct val="90000"/>
              </a:lnSpc>
              <a:defRPr/>
            </a:pPr>
            <a:endParaRPr lang="en-US" sz="1500">
              <a:effectLst>
                <a:outerShdw blurRad="38100" dist="38100" dir="2700000" algn="tl">
                  <a:srgbClr val="000000"/>
                </a:outerShdw>
              </a:effectLst>
              <a:latin typeface="Arial" charset="0"/>
            </a:endParaRPr>
          </a:p>
        </p:txBody>
      </p:sp>
      <p:sp>
        <p:nvSpPr>
          <p:cNvPr id="14524" name="Oval 188"/>
          <p:cNvSpPr>
            <a:spLocks noChangeAspect="1" noChangeArrowheads="1"/>
          </p:cNvSpPr>
          <p:nvPr/>
        </p:nvSpPr>
        <p:spPr bwMode="auto">
          <a:xfrm>
            <a:off x="7386638" y="4679950"/>
            <a:ext cx="76200" cy="87313"/>
          </a:xfrm>
          <a:prstGeom prst="ellipse">
            <a:avLst/>
          </a:prstGeom>
          <a:solidFill>
            <a:srgbClr val="FF0000"/>
          </a:solidFill>
          <a:ln w="9525">
            <a:solidFill>
              <a:schemeClr val="accent2"/>
            </a:solidFill>
            <a:round/>
            <a:headEnd/>
            <a:tailEnd/>
          </a:ln>
          <a:effectLst>
            <a:outerShdw dist="35921" dir="2700000" algn="ctr" rotWithShape="0">
              <a:schemeClr val="tx1"/>
            </a:outerShdw>
          </a:effectLst>
        </p:spPr>
        <p:txBody>
          <a:bodyPr wrap="none" lIns="86470" tIns="43235" rIns="86470" bIns="43235" anchor="ctr"/>
          <a:lstStyle/>
          <a:p>
            <a:pPr algn="ctr" defTabSz="720725">
              <a:lnSpc>
                <a:spcPct val="90000"/>
              </a:lnSpc>
              <a:defRPr/>
            </a:pPr>
            <a:endParaRPr lang="en-US" sz="1500">
              <a:effectLst>
                <a:outerShdw blurRad="38100" dist="38100" dir="2700000" algn="tl">
                  <a:srgbClr val="000000"/>
                </a:outerShdw>
              </a:effectLst>
              <a:latin typeface="Arial" charset="0"/>
            </a:endParaRPr>
          </a:p>
        </p:txBody>
      </p:sp>
      <p:graphicFrame>
        <p:nvGraphicFramePr>
          <p:cNvPr id="72848" name="Object 190"/>
          <p:cNvGraphicFramePr>
            <a:graphicFrameLocks noGrp="1" noChangeAspect="1"/>
          </p:cNvGraphicFramePr>
          <p:nvPr>
            <p:ph idx="1"/>
          </p:nvPr>
        </p:nvGraphicFramePr>
        <p:xfrm>
          <a:off x="-757238" y="3532188"/>
          <a:ext cx="5578476" cy="3325812"/>
        </p:xfrm>
        <a:graphic>
          <a:graphicData uri="http://schemas.openxmlformats.org/presentationml/2006/ole">
            <mc:AlternateContent xmlns:mc="http://schemas.openxmlformats.org/markup-compatibility/2006">
              <mc:Choice xmlns:v="urn:schemas-microsoft-com:vml" Requires="v">
                <p:oleObj spid="_x0000_s72908" r:id="rId18" imgW="0" imgH="0" progId="PowerPlugsChart.Document">
                  <p:embed/>
                </p:oleObj>
              </mc:Choice>
              <mc:Fallback>
                <p:oleObj r:id="rId18" imgW="0" imgH="0" progId="PowerPlugsChart.Document">
                  <p:embed/>
                  <p:pic>
                    <p:nvPicPr>
                      <p:cNvPr id="0" name="Object 190"/>
                      <p:cNvPicPr>
                        <a:picLocks noGrp="1"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7238" y="3532188"/>
                        <a:ext cx="5578476" cy="33258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849" name="Rectangle 191"/>
          <p:cNvSpPr>
            <a:spLocks noChangeArrowheads="1"/>
          </p:cNvSpPr>
          <p:nvPr/>
        </p:nvSpPr>
        <p:spPr bwMode="auto">
          <a:xfrm>
            <a:off x="2771775" y="4221163"/>
            <a:ext cx="67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600">
                <a:latin typeface="TrueFrutiger"/>
              </a:rPr>
              <a:t>Others</a:t>
            </a:r>
          </a:p>
        </p:txBody>
      </p:sp>
      <p:sp>
        <p:nvSpPr>
          <p:cNvPr id="72850" name="Rectangle 192"/>
          <p:cNvSpPr>
            <a:spLocks noChangeArrowheads="1"/>
          </p:cNvSpPr>
          <p:nvPr/>
        </p:nvSpPr>
        <p:spPr bwMode="auto">
          <a:xfrm>
            <a:off x="1908175" y="6165850"/>
            <a:ext cx="12398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600">
                <a:latin typeface="TrueFrutiger"/>
              </a:rPr>
              <a:t>Novozymes</a:t>
            </a:r>
          </a:p>
        </p:txBody>
      </p:sp>
      <p:sp>
        <p:nvSpPr>
          <p:cNvPr id="72851" name="Rectangle 193"/>
          <p:cNvSpPr>
            <a:spLocks noChangeArrowheads="1"/>
          </p:cNvSpPr>
          <p:nvPr/>
        </p:nvSpPr>
        <p:spPr bwMode="auto">
          <a:xfrm>
            <a:off x="250825" y="5300663"/>
            <a:ext cx="6746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70" tIns="43235" rIns="86470" bIns="4323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400">
                <a:latin typeface="TrueFrutiger"/>
              </a:rPr>
              <a:t>DSM</a:t>
            </a:r>
          </a:p>
        </p:txBody>
      </p:sp>
      <p:sp>
        <p:nvSpPr>
          <p:cNvPr id="72852" name="Rectangle 194"/>
          <p:cNvSpPr>
            <a:spLocks noChangeArrowheads="1"/>
          </p:cNvSpPr>
          <p:nvPr/>
        </p:nvSpPr>
        <p:spPr bwMode="auto">
          <a:xfrm>
            <a:off x="0" y="4365625"/>
            <a:ext cx="12017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600">
                <a:latin typeface="TrueFrutiger"/>
              </a:rPr>
              <a:t>Genencor</a:t>
            </a:r>
          </a:p>
        </p:txBody>
      </p:sp>
      <p:sp>
        <p:nvSpPr>
          <p:cNvPr id="14531" name="Rectangle 195"/>
          <p:cNvSpPr>
            <a:spLocks noChangeArrowheads="1"/>
          </p:cNvSpPr>
          <p:nvPr/>
        </p:nvSpPr>
        <p:spPr bwMode="auto">
          <a:xfrm>
            <a:off x="1116013" y="5084763"/>
            <a:ext cx="366712" cy="304800"/>
          </a:xfrm>
          <a:prstGeom prst="rect">
            <a:avLst/>
          </a:prstGeom>
          <a:noFill/>
          <a:ln w="9525">
            <a:noFill/>
            <a:miter lim="800000"/>
            <a:headEnd/>
            <a:tailEnd/>
          </a:ln>
          <a:effectLst/>
        </p:spPr>
        <p:txBody>
          <a:bodyPr wrap="none" lIns="0" tIns="0" rIns="0" bIns="0">
            <a:spAutoFit/>
          </a:bodyPr>
          <a:lstStyle/>
          <a:p>
            <a:pPr algn="ctr">
              <a:defRPr/>
            </a:pPr>
            <a:r>
              <a:rPr lang="en-GB" sz="2000">
                <a:effectLst>
                  <a:outerShdw blurRad="38100" dist="38100" dir="2700000" algn="tl">
                    <a:srgbClr val="C0C0C0"/>
                  </a:outerShdw>
                </a:effectLst>
                <a:latin typeface="TrueFrutiger" pitchFamily="2" charset="0"/>
              </a:rPr>
              <a:t>6%</a:t>
            </a:r>
            <a:endParaRPr lang="en-GB" sz="2000">
              <a:latin typeface="TrueFrutiger" pitchFamily="2" charset="0"/>
            </a:endParaRPr>
          </a:p>
        </p:txBody>
      </p:sp>
      <p:sp>
        <p:nvSpPr>
          <p:cNvPr id="14532" name="Rectangle 196"/>
          <p:cNvSpPr>
            <a:spLocks noChangeArrowheads="1"/>
          </p:cNvSpPr>
          <p:nvPr/>
        </p:nvSpPr>
        <p:spPr bwMode="auto">
          <a:xfrm>
            <a:off x="1403350" y="4581525"/>
            <a:ext cx="508000" cy="304800"/>
          </a:xfrm>
          <a:prstGeom prst="rect">
            <a:avLst/>
          </a:prstGeom>
          <a:noFill/>
          <a:ln w="9525">
            <a:noFill/>
            <a:miter lim="800000"/>
            <a:headEnd/>
            <a:tailEnd/>
          </a:ln>
          <a:effectLst/>
        </p:spPr>
        <p:txBody>
          <a:bodyPr lIns="0" tIns="0" rIns="0" bIns="0">
            <a:spAutoFit/>
          </a:bodyPr>
          <a:lstStyle/>
          <a:p>
            <a:pPr algn="ctr">
              <a:defRPr/>
            </a:pPr>
            <a:r>
              <a:rPr lang="en-GB" sz="2000">
                <a:effectLst>
                  <a:outerShdw blurRad="38100" dist="38100" dir="2700000" algn="tl">
                    <a:srgbClr val="C0C0C0"/>
                  </a:outerShdw>
                </a:effectLst>
                <a:latin typeface="TrueFrutiger" pitchFamily="2" charset="0"/>
              </a:rPr>
              <a:t>20%</a:t>
            </a:r>
            <a:endParaRPr lang="en-GB" sz="2000">
              <a:latin typeface="TrueFrutiger" pitchFamily="2" charset="0"/>
            </a:endParaRPr>
          </a:p>
        </p:txBody>
      </p:sp>
      <p:sp>
        <p:nvSpPr>
          <p:cNvPr id="14533" name="Rectangle 197"/>
          <p:cNvSpPr>
            <a:spLocks noChangeArrowheads="1"/>
          </p:cNvSpPr>
          <p:nvPr/>
        </p:nvSpPr>
        <p:spPr bwMode="auto">
          <a:xfrm>
            <a:off x="2124075" y="4581525"/>
            <a:ext cx="555625" cy="304800"/>
          </a:xfrm>
          <a:prstGeom prst="rect">
            <a:avLst/>
          </a:prstGeom>
          <a:noFill/>
          <a:ln w="9525">
            <a:noFill/>
            <a:miter lim="800000"/>
            <a:headEnd/>
            <a:tailEnd/>
          </a:ln>
          <a:effectLst/>
        </p:spPr>
        <p:txBody>
          <a:bodyPr lIns="0" tIns="0" rIns="0" bIns="0">
            <a:spAutoFit/>
          </a:bodyPr>
          <a:lstStyle/>
          <a:p>
            <a:pPr algn="ctr">
              <a:defRPr/>
            </a:pPr>
            <a:r>
              <a:rPr lang="en-GB" sz="2000">
                <a:effectLst>
                  <a:outerShdw blurRad="38100" dist="38100" dir="2700000" algn="tl">
                    <a:srgbClr val="C0C0C0"/>
                  </a:outerShdw>
                </a:effectLst>
                <a:latin typeface="TrueFrutiger" pitchFamily="2" charset="0"/>
              </a:rPr>
              <a:t>25%</a:t>
            </a:r>
            <a:endParaRPr lang="en-GB" sz="2000">
              <a:latin typeface="TrueFrutiger" pitchFamily="2" charset="0"/>
            </a:endParaRPr>
          </a:p>
        </p:txBody>
      </p:sp>
      <p:sp>
        <p:nvSpPr>
          <p:cNvPr id="14534" name="Rectangle 198"/>
          <p:cNvSpPr>
            <a:spLocks noChangeArrowheads="1"/>
          </p:cNvSpPr>
          <p:nvPr/>
        </p:nvSpPr>
        <p:spPr bwMode="auto">
          <a:xfrm>
            <a:off x="2051050" y="5157788"/>
            <a:ext cx="609600" cy="304800"/>
          </a:xfrm>
          <a:prstGeom prst="rect">
            <a:avLst/>
          </a:prstGeom>
          <a:noFill/>
          <a:ln w="9525">
            <a:noFill/>
            <a:miter lim="800000"/>
            <a:headEnd/>
            <a:tailEnd/>
          </a:ln>
          <a:effectLst/>
        </p:spPr>
        <p:txBody>
          <a:bodyPr lIns="0" tIns="0" rIns="0" bIns="0">
            <a:spAutoFit/>
          </a:bodyPr>
          <a:lstStyle/>
          <a:p>
            <a:pPr algn="ctr">
              <a:defRPr/>
            </a:pPr>
            <a:r>
              <a:rPr lang="en-GB" sz="2000">
                <a:effectLst>
                  <a:outerShdw blurRad="38100" dist="38100" dir="2700000" algn="tl">
                    <a:srgbClr val="C0C0C0"/>
                  </a:outerShdw>
                </a:effectLst>
                <a:latin typeface="TrueFrutiger" pitchFamily="2" charset="0"/>
              </a:rPr>
              <a:t>45%</a:t>
            </a:r>
            <a:endParaRPr lang="en-GB" sz="2000">
              <a:latin typeface="TrueFrutiger" pitchFamily="2" charset="0"/>
            </a:endParaRPr>
          </a:p>
        </p:txBody>
      </p:sp>
      <p:sp>
        <p:nvSpPr>
          <p:cNvPr id="14535" name="Rectangle 199"/>
          <p:cNvSpPr>
            <a:spLocks noChangeArrowheads="1"/>
          </p:cNvSpPr>
          <p:nvPr/>
        </p:nvSpPr>
        <p:spPr bwMode="auto">
          <a:xfrm>
            <a:off x="1258888" y="4868863"/>
            <a:ext cx="366712" cy="304800"/>
          </a:xfrm>
          <a:prstGeom prst="rect">
            <a:avLst/>
          </a:prstGeom>
          <a:noFill/>
          <a:ln w="9525">
            <a:noFill/>
            <a:miter lim="800000"/>
            <a:headEnd/>
            <a:tailEnd/>
          </a:ln>
          <a:effectLst/>
        </p:spPr>
        <p:txBody>
          <a:bodyPr wrap="none" lIns="0" tIns="0" rIns="0" bIns="0">
            <a:spAutoFit/>
          </a:bodyPr>
          <a:lstStyle/>
          <a:p>
            <a:pPr algn="ctr">
              <a:defRPr/>
            </a:pPr>
            <a:r>
              <a:rPr lang="en-GB" sz="2000">
                <a:effectLst>
                  <a:outerShdw blurRad="38100" dist="38100" dir="2700000" algn="tl">
                    <a:srgbClr val="C0C0C0"/>
                  </a:outerShdw>
                </a:effectLst>
                <a:latin typeface="TrueFrutiger" pitchFamily="2" charset="0"/>
              </a:rPr>
              <a:t>4%</a:t>
            </a:r>
            <a:endParaRPr lang="en-GB" sz="2000">
              <a:latin typeface="TrueFrutiger" pitchFamily="2" charset="0"/>
            </a:endParaRPr>
          </a:p>
        </p:txBody>
      </p:sp>
      <p:sp>
        <p:nvSpPr>
          <p:cNvPr id="72858" name="Rectangle 200"/>
          <p:cNvSpPr>
            <a:spLocks noChangeArrowheads="1"/>
          </p:cNvSpPr>
          <p:nvPr/>
        </p:nvSpPr>
        <p:spPr bwMode="auto">
          <a:xfrm>
            <a:off x="179388" y="5013325"/>
            <a:ext cx="6985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70" tIns="43235" rIns="86470" bIns="4323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400">
                <a:latin typeface="TrueFrutiger"/>
              </a:rPr>
              <a:t>BASF</a:t>
            </a:r>
          </a:p>
        </p:txBody>
      </p:sp>
      <p:sp>
        <p:nvSpPr>
          <p:cNvPr id="72859" name="Text Box 204"/>
          <p:cNvSpPr txBox="1">
            <a:spLocks noChangeArrowheads="1"/>
          </p:cNvSpPr>
          <p:nvPr/>
        </p:nvSpPr>
        <p:spPr bwMode="auto">
          <a:xfrm>
            <a:off x="3187700" y="5592763"/>
            <a:ext cx="1506538" cy="457200"/>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a-DK" altLang="en-US" sz="2400">
                <a:latin typeface="Verdana" panose="020B0604030504040204" pitchFamily="34" charset="0"/>
              </a:rPr>
              <a:t> </a:t>
            </a:r>
            <a:r>
              <a:rPr lang="da-DK" altLang="en-US" sz="1600">
                <a:latin typeface="Verdana" panose="020B0604030504040204" pitchFamily="34" charset="0"/>
              </a:rPr>
              <a:t>                 </a:t>
            </a:r>
          </a:p>
        </p:txBody>
      </p:sp>
      <p:sp>
        <p:nvSpPr>
          <p:cNvPr id="14542" name="Oval 206"/>
          <p:cNvSpPr>
            <a:spLocks noChangeAspect="1" noChangeArrowheads="1"/>
          </p:cNvSpPr>
          <p:nvPr/>
        </p:nvSpPr>
        <p:spPr bwMode="auto">
          <a:xfrm>
            <a:off x="5724525" y="4437063"/>
            <a:ext cx="76200" cy="87312"/>
          </a:xfrm>
          <a:prstGeom prst="ellipse">
            <a:avLst/>
          </a:prstGeom>
          <a:solidFill>
            <a:schemeClr val="tx1"/>
          </a:solidFill>
          <a:ln w="9525">
            <a:solidFill>
              <a:schemeClr val="accent2"/>
            </a:solidFill>
            <a:round/>
            <a:headEnd/>
            <a:tailEnd/>
          </a:ln>
          <a:effectLst>
            <a:outerShdw dist="35921" dir="2700000" algn="ctr" rotWithShape="0">
              <a:schemeClr val="tx2"/>
            </a:outerShdw>
          </a:effectLst>
        </p:spPr>
        <p:txBody>
          <a:bodyPr wrap="none" lIns="86470" tIns="43235" rIns="86470" bIns="43235" anchor="ctr"/>
          <a:lstStyle/>
          <a:p>
            <a:pPr algn="ctr" defTabSz="720725">
              <a:lnSpc>
                <a:spcPct val="90000"/>
              </a:lnSpc>
              <a:defRPr/>
            </a:pPr>
            <a:endParaRPr lang="en-US" sz="1500">
              <a:effectLst>
                <a:outerShdw blurRad="38100" dist="38100" dir="2700000" algn="tl">
                  <a:srgbClr val="000000"/>
                </a:outerShdw>
              </a:effectLst>
              <a:latin typeface="Arial" charset="0"/>
            </a:endParaRPr>
          </a:p>
        </p:txBody>
      </p:sp>
      <p:sp>
        <p:nvSpPr>
          <p:cNvPr id="14543" name="Oval 207"/>
          <p:cNvSpPr>
            <a:spLocks noChangeAspect="1" noChangeArrowheads="1"/>
          </p:cNvSpPr>
          <p:nvPr/>
        </p:nvSpPr>
        <p:spPr bwMode="auto">
          <a:xfrm>
            <a:off x="6516688" y="4797425"/>
            <a:ext cx="76200" cy="87313"/>
          </a:xfrm>
          <a:prstGeom prst="ellipse">
            <a:avLst/>
          </a:prstGeom>
          <a:solidFill>
            <a:schemeClr val="tx1"/>
          </a:solidFill>
          <a:ln w="9525">
            <a:solidFill>
              <a:schemeClr val="accent2"/>
            </a:solidFill>
            <a:round/>
            <a:headEnd/>
            <a:tailEnd/>
          </a:ln>
          <a:effectLst>
            <a:outerShdw dist="35921" dir="2700000" algn="ctr" rotWithShape="0">
              <a:schemeClr val="tx2"/>
            </a:outerShdw>
          </a:effectLst>
        </p:spPr>
        <p:txBody>
          <a:bodyPr wrap="none" lIns="86470" tIns="43235" rIns="86470" bIns="43235" anchor="ctr"/>
          <a:lstStyle/>
          <a:p>
            <a:pPr algn="ctr" defTabSz="720725">
              <a:lnSpc>
                <a:spcPct val="90000"/>
              </a:lnSpc>
              <a:defRPr/>
            </a:pPr>
            <a:endParaRPr lang="en-US" sz="1500">
              <a:effectLst>
                <a:outerShdw blurRad="38100" dist="38100" dir="2700000" algn="tl">
                  <a:srgbClr val="000000"/>
                </a:outerShdw>
              </a:effectLst>
              <a:latin typeface="Arial" charset="0"/>
            </a:endParaRPr>
          </a:p>
        </p:txBody>
      </p:sp>
      <p:sp>
        <p:nvSpPr>
          <p:cNvPr id="14544" name="Oval 208"/>
          <p:cNvSpPr>
            <a:spLocks noChangeAspect="1" noChangeArrowheads="1"/>
          </p:cNvSpPr>
          <p:nvPr/>
        </p:nvSpPr>
        <p:spPr bwMode="auto">
          <a:xfrm>
            <a:off x="7308850" y="5445125"/>
            <a:ext cx="76200" cy="87313"/>
          </a:xfrm>
          <a:prstGeom prst="ellipse">
            <a:avLst/>
          </a:prstGeom>
          <a:solidFill>
            <a:schemeClr val="tx1"/>
          </a:solidFill>
          <a:ln w="9525">
            <a:solidFill>
              <a:schemeClr val="accent2"/>
            </a:solidFill>
            <a:round/>
            <a:headEnd/>
            <a:tailEnd/>
          </a:ln>
          <a:effectLst>
            <a:outerShdw dist="35921" dir="2700000" algn="ctr" rotWithShape="0">
              <a:schemeClr val="tx2"/>
            </a:outerShdw>
          </a:effectLst>
        </p:spPr>
        <p:txBody>
          <a:bodyPr wrap="none" lIns="86470" tIns="43235" rIns="86470" bIns="43235" anchor="ctr"/>
          <a:lstStyle/>
          <a:p>
            <a:pPr algn="ctr" defTabSz="720725">
              <a:lnSpc>
                <a:spcPct val="90000"/>
              </a:lnSpc>
              <a:defRPr/>
            </a:pPr>
            <a:endParaRPr lang="en-US" sz="1500">
              <a:effectLst>
                <a:outerShdw blurRad="38100" dist="38100" dir="2700000" algn="tl">
                  <a:srgbClr val="000000"/>
                </a:outerShdw>
              </a:effectLst>
              <a:latin typeface="Arial" charset="0"/>
            </a:endParaRPr>
          </a:p>
        </p:txBody>
      </p:sp>
      <p:sp>
        <p:nvSpPr>
          <p:cNvPr id="14545" name="Text Box 209"/>
          <p:cNvSpPr txBox="1">
            <a:spLocks noChangeArrowheads="1"/>
          </p:cNvSpPr>
          <p:nvPr/>
        </p:nvSpPr>
        <p:spPr bwMode="auto">
          <a:xfrm>
            <a:off x="900113" y="3429000"/>
            <a:ext cx="2066925" cy="519113"/>
          </a:xfrm>
          <a:prstGeom prst="rect">
            <a:avLst/>
          </a:prstGeom>
          <a:solidFill>
            <a:schemeClr val="bg2"/>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a-DK" altLang="en-US" sz="1600">
                <a:latin typeface="Verdana" panose="020B0604030504040204" pitchFamily="34" charset="0"/>
              </a:rPr>
              <a:t>Biocatalysis</a:t>
            </a:r>
          </a:p>
          <a:p>
            <a:pPr eaLnBrk="1" hangingPunct="1">
              <a:spcBef>
                <a:spcPct val="0"/>
              </a:spcBef>
              <a:buFontTx/>
              <a:buNone/>
            </a:pPr>
            <a:r>
              <a:rPr lang="da-DK" altLang="en-US" sz="1200">
                <a:latin typeface="Verdana" panose="020B0604030504040204" pitchFamily="34" charset="0"/>
              </a:rPr>
              <a:t>Small part to increase</a:t>
            </a:r>
          </a:p>
        </p:txBody>
      </p:sp>
      <p:sp>
        <p:nvSpPr>
          <p:cNvPr id="14546" name="Line 210"/>
          <p:cNvSpPr>
            <a:spLocks noChangeShapeType="1"/>
          </p:cNvSpPr>
          <p:nvPr/>
        </p:nvSpPr>
        <p:spPr bwMode="auto">
          <a:xfrm flipH="1">
            <a:off x="1692275" y="3284538"/>
            <a:ext cx="0" cy="14446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 name="Freccia in giù 1"/>
          <p:cNvSpPr/>
          <p:nvPr/>
        </p:nvSpPr>
        <p:spPr>
          <a:xfrm rot="1910857">
            <a:off x="5967413" y="3589338"/>
            <a:ext cx="393700" cy="717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476250"/>
            <a:ext cx="375285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1" name="Rectangle 1"/>
          <p:cNvSpPr>
            <a:spLocks noChangeArrowheads="1"/>
          </p:cNvSpPr>
          <p:nvPr/>
        </p:nvSpPr>
        <p:spPr bwMode="auto">
          <a:xfrm>
            <a:off x="409575" y="60864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800"/>
              <a:t>http://www.novozymes.com</a:t>
            </a:r>
          </a:p>
        </p:txBody>
      </p:sp>
      <p:sp>
        <p:nvSpPr>
          <p:cNvPr id="73732" name="Rectangle 2"/>
          <p:cNvSpPr>
            <a:spLocks noChangeArrowheads="1"/>
          </p:cNvSpPr>
          <p:nvPr/>
        </p:nvSpPr>
        <p:spPr bwMode="auto">
          <a:xfrm>
            <a:off x="4211638" y="1125538"/>
            <a:ext cx="45720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rgbClr val="000000"/>
                </a:solidFill>
              </a:rPr>
              <a:t>The global market for enzymes was estimated at about 4.5 bln dollar in 2012 and is expected to grow at almost 8 bln dollar in 2020. Europe is the world leader in key industrial biotechnologies such as enzyme technologies, with </a:t>
            </a:r>
            <a:r>
              <a:rPr lang="it-IT" altLang="it-IT" sz="1800">
                <a:solidFill>
                  <a:srgbClr val="FF0000"/>
                </a:solidFill>
              </a:rPr>
              <a:t>Novozymes from Denmark holding a market share of &gt;45% worldwide</a:t>
            </a:r>
            <a:r>
              <a:rPr lang="it-IT" altLang="it-IT" sz="1800">
                <a:solidFill>
                  <a:srgbClr val="000000"/>
                </a:solidFill>
              </a:rPr>
              <a:t>.  </a:t>
            </a:r>
          </a:p>
          <a:p>
            <a:pPr eaLnBrk="1" hangingPunct="1">
              <a:spcBef>
                <a:spcPct val="0"/>
              </a:spcBef>
              <a:buFontTx/>
              <a:buNone/>
            </a:pPr>
            <a:endParaRPr lang="it-IT" altLang="it-IT" sz="1800">
              <a:solidFill>
                <a:srgbClr val="000000"/>
              </a:solidFill>
            </a:endParaRPr>
          </a:p>
          <a:p>
            <a:pPr eaLnBrk="1" hangingPunct="1">
              <a:spcBef>
                <a:spcPct val="0"/>
              </a:spcBef>
              <a:buFontTx/>
              <a:buNone/>
            </a:pPr>
            <a:r>
              <a:rPr lang="it-IT" altLang="it-IT" sz="1200">
                <a:solidFill>
                  <a:srgbClr val="000000"/>
                </a:solidFill>
              </a:rPr>
              <a:t>Source. Festel G., Detzel C. and Maas R., Industrial Biotechnology – Markets and industry structure, Journal of Commercial Biotechnology, Volume 18, No. 1, 2012</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2"/>
          <a:srcRect t="56388" r="41420" b="1947"/>
          <a:stretch/>
        </p:blipFill>
        <p:spPr>
          <a:xfrm>
            <a:off x="179512" y="3803519"/>
            <a:ext cx="3248138" cy="2952079"/>
          </a:xfrm>
          <a:prstGeom prst="rect">
            <a:avLst/>
          </a:prstGeom>
        </p:spPr>
      </p:pic>
      <p:pic>
        <p:nvPicPr>
          <p:cNvPr id="11" name="Immagine 10"/>
          <p:cNvPicPr>
            <a:picLocks noChangeAspect="1"/>
          </p:cNvPicPr>
          <p:nvPr/>
        </p:nvPicPr>
        <p:blipFill rotWithShape="1">
          <a:blip r:embed="rId2"/>
          <a:srcRect t="17555" b="46634"/>
          <a:stretch/>
        </p:blipFill>
        <p:spPr>
          <a:xfrm>
            <a:off x="215644" y="1629805"/>
            <a:ext cx="4750245" cy="2173714"/>
          </a:xfrm>
          <a:prstGeom prst="rect">
            <a:avLst/>
          </a:prstGeom>
        </p:spPr>
      </p:pic>
      <p:pic>
        <p:nvPicPr>
          <p:cNvPr id="12" name="Immagine 11"/>
          <p:cNvPicPr>
            <a:picLocks noChangeAspect="1"/>
          </p:cNvPicPr>
          <p:nvPr/>
        </p:nvPicPr>
        <p:blipFill rotWithShape="1">
          <a:blip r:embed="rId2"/>
          <a:srcRect t="-117" b="84682"/>
          <a:stretch/>
        </p:blipFill>
        <p:spPr>
          <a:xfrm>
            <a:off x="176830" y="562237"/>
            <a:ext cx="5111351" cy="1008112"/>
          </a:xfrm>
          <a:prstGeom prst="rect">
            <a:avLst/>
          </a:prstGeom>
        </p:spPr>
      </p:pic>
      <p:pic>
        <p:nvPicPr>
          <p:cNvPr id="6" name="Picture 2" descr="Risultati immagini per frances arnol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3645024"/>
            <a:ext cx="2714253" cy="2714254"/>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5"/>
          <a:stretch>
            <a:fillRect/>
          </a:stretch>
        </p:blipFill>
        <p:spPr>
          <a:xfrm>
            <a:off x="5204875" y="1182527"/>
            <a:ext cx="3939125" cy="2530931"/>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1459" y="3710227"/>
            <a:ext cx="1644430" cy="2326462"/>
          </a:xfrm>
          <a:prstGeom prst="rect">
            <a:avLst/>
          </a:prstGeom>
        </p:spPr>
      </p:pic>
    </p:spTree>
    <p:extLst>
      <p:ext uri="{BB962C8B-B14F-4D97-AF65-F5344CB8AC3E}">
        <p14:creationId xmlns:p14="http://schemas.microsoft.com/office/powerpoint/2010/main" val="26566562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4860032" y="476672"/>
            <a:ext cx="4047804" cy="3816424"/>
          </a:xfrm>
          <a:prstGeom prst="rect">
            <a:avLst/>
          </a:prstGeom>
        </p:spPr>
      </p:pic>
      <p:pic>
        <p:nvPicPr>
          <p:cNvPr id="6" name="Immagine 5"/>
          <p:cNvPicPr>
            <a:picLocks noChangeAspect="1"/>
          </p:cNvPicPr>
          <p:nvPr/>
        </p:nvPicPr>
        <p:blipFill>
          <a:blip r:embed="rId3"/>
          <a:stretch>
            <a:fillRect/>
          </a:stretch>
        </p:blipFill>
        <p:spPr>
          <a:xfrm>
            <a:off x="66080" y="404664"/>
            <a:ext cx="4793952" cy="6086520"/>
          </a:xfrm>
          <a:prstGeom prst="rect">
            <a:avLst/>
          </a:prstGeom>
        </p:spPr>
      </p:pic>
    </p:spTree>
    <p:extLst>
      <p:ext uri="{BB962C8B-B14F-4D97-AF65-F5344CB8AC3E}">
        <p14:creationId xmlns:p14="http://schemas.microsoft.com/office/powerpoint/2010/main" val="1294598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755650" y="5118100"/>
            <a:ext cx="79914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latin typeface="Arial Narrow" panose="020B0606020202030204" pitchFamily="34" charset="0"/>
                <a:cs typeface="Times New Roman" panose="02020603050405020304" pitchFamily="18" charset="0"/>
              </a:rPr>
              <a:t>During economic crisis of 2008-2009 the world consumption of chemical products has increased by +3.9% per year</a:t>
            </a:r>
          </a:p>
          <a:p>
            <a:pPr>
              <a:spcBef>
                <a:spcPct val="0"/>
              </a:spcBef>
              <a:buFontTx/>
              <a:buNone/>
            </a:pPr>
            <a:r>
              <a:rPr lang="it-IT" altLang="it-IT" sz="2400">
                <a:latin typeface="Arial Narrow" panose="020B0606020202030204" pitchFamily="34" charset="0"/>
                <a:cs typeface="Times New Roman" panose="02020603050405020304" pitchFamily="18" charset="0"/>
              </a:rPr>
              <a:t>Projections: +4.5% growth in 2011-2020. </a:t>
            </a:r>
            <a:endParaRPr lang="it-IT" altLang="it-IT" sz="2400"/>
          </a:p>
        </p:txBody>
      </p:sp>
      <p:sp>
        <p:nvSpPr>
          <p:cNvPr id="43011" name="Rettangolo 2"/>
          <p:cNvSpPr>
            <a:spLocks noChangeArrowheads="1"/>
          </p:cNvSpPr>
          <p:nvPr/>
        </p:nvSpPr>
        <p:spPr bwMode="auto">
          <a:xfrm>
            <a:off x="755650" y="2071688"/>
            <a:ext cx="8010525" cy="306228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buFontTx/>
              <a:buNone/>
            </a:pPr>
            <a:r>
              <a:rPr lang="it-IT" altLang="it-IT" sz="2400">
                <a:solidFill>
                  <a:schemeClr val="bg1"/>
                </a:solidFill>
                <a:latin typeface="Arial Narrow" panose="020B0606020202030204" pitchFamily="34" charset="0"/>
                <a:cs typeface="Times New Roman" panose="02020603050405020304" pitchFamily="18" charset="0"/>
              </a:rPr>
              <a:t>15% of EU GDP</a:t>
            </a:r>
          </a:p>
          <a:p>
            <a:pPr algn="just">
              <a:spcBef>
                <a:spcPts val="600"/>
              </a:spcBef>
              <a:buFontTx/>
              <a:buNone/>
            </a:pPr>
            <a:r>
              <a:rPr lang="it-IT" altLang="it-IT" sz="2400">
                <a:solidFill>
                  <a:schemeClr val="bg1"/>
                </a:solidFill>
                <a:latin typeface="Arial Narrow" panose="020B0606020202030204" pitchFamily="34" charset="0"/>
                <a:cs typeface="Times New Roman" panose="02020603050405020304" pitchFamily="18" charset="0"/>
              </a:rPr>
              <a:t>20% of global production</a:t>
            </a:r>
          </a:p>
          <a:p>
            <a:pPr algn="just">
              <a:spcBef>
                <a:spcPts val="600"/>
              </a:spcBef>
              <a:buFontTx/>
              <a:buNone/>
            </a:pPr>
            <a:endParaRPr lang="it-IT" altLang="it-IT" sz="2400">
              <a:solidFill>
                <a:schemeClr val="bg1"/>
              </a:solidFill>
              <a:latin typeface="Arial Narrow" panose="020B0606020202030204" pitchFamily="34" charset="0"/>
              <a:cs typeface="Times New Roman" panose="02020603050405020304" pitchFamily="18" charset="0"/>
            </a:endParaRPr>
          </a:p>
          <a:p>
            <a:pPr algn="just">
              <a:spcBef>
                <a:spcPts val="600"/>
              </a:spcBef>
              <a:buFontTx/>
              <a:buNone/>
            </a:pPr>
            <a:r>
              <a:rPr lang="it-IT" altLang="it-IT" sz="2400">
                <a:solidFill>
                  <a:schemeClr val="bg1"/>
                </a:solidFill>
                <a:latin typeface="Arial Narrow" panose="020B0606020202030204" pitchFamily="34" charset="0"/>
                <a:cs typeface="Times New Roman" panose="02020603050405020304" pitchFamily="18" charset="0"/>
              </a:rPr>
              <a:t>Italy: </a:t>
            </a:r>
          </a:p>
          <a:p>
            <a:pPr algn="just">
              <a:spcBef>
                <a:spcPts val="600"/>
              </a:spcBef>
              <a:buFontTx/>
              <a:buNone/>
            </a:pPr>
            <a:r>
              <a:rPr lang="it-IT" altLang="it-IT" sz="2400">
                <a:solidFill>
                  <a:schemeClr val="bg1"/>
                </a:solidFill>
                <a:latin typeface="Arial Narrow" panose="020B0606020202030204" pitchFamily="34" charset="0"/>
                <a:cs typeface="Times New Roman" panose="02020603050405020304" pitchFamily="18" charset="0"/>
              </a:rPr>
              <a:t>-ranked 10 globally</a:t>
            </a:r>
          </a:p>
          <a:p>
            <a:pPr algn="just">
              <a:spcBef>
                <a:spcPts val="600"/>
              </a:spcBef>
              <a:buFontTx/>
              <a:buNone/>
            </a:pPr>
            <a:r>
              <a:rPr lang="it-IT" altLang="it-IT" sz="2400">
                <a:solidFill>
                  <a:schemeClr val="bg1"/>
                </a:solidFill>
                <a:latin typeface="Arial Narrow" panose="020B0606020202030204" pitchFamily="34" charset="0"/>
                <a:cs typeface="Times New Roman" panose="02020603050405020304" pitchFamily="18" charset="0"/>
              </a:rPr>
              <a:t>-ranked 3 in EU (excellence in fine chemistry and specialty chemistry)</a:t>
            </a:r>
          </a:p>
        </p:txBody>
      </p:sp>
      <p:sp>
        <p:nvSpPr>
          <p:cNvPr id="4" name="Text Box 9"/>
          <p:cNvSpPr txBox="1">
            <a:spLocks noChangeArrowheads="1"/>
          </p:cNvSpPr>
          <p:nvPr/>
        </p:nvSpPr>
        <p:spPr bwMode="auto">
          <a:xfrm>
            <a:off x="611188" y="490538"/>
            <a:ext cx="7848600" cy="1384300"/>
          </a:xfrm>
          <a:prstGeom prst="rect">
            <a:avLst/>
          </a:prstGeom>
          <a:solidFill>
            <a:schemeClr val="bg1"/>
          </a:solidFill>
          <a:ln w="19050">
            <a:solidFill>
              <a:schemeClr val="tx1"/>
            </a:solidFill>
            <a:miter lim="800000"/>
            <a:headEnd/>
            <a:tailEnd/>
          </a:ln>
          <a:effectLst>
            <a:outerShdw dist="107763" dir="2700000" algn="ctr" rotWithShape="0">
              <a:srgbClr val="000066"/>
            </a:outerShdw>
          </a:effectLst>
        </p:spPr>
        <p:txBody>
          <a:bodyPr>
            <a:spAutoFit/>
          </a:bodyPr>
          <a:lstStyle/>
          <a:p>
            <a:pPr fontAlgn="auto">
              <a:spcBef>
                <a:spcPts val="0"/>
              </a:spcBef>
              <a:spcAft>
                <a:spcPts val="0"/>
              </a:spcAft>
              <a:defRPr/>
            </a:pPr>
            <a:r>
              <a:rPr lang="en-GB" altLang="zh-CN" sz="2800" dirty="0">
                <a:latin typeface="+mn-lt"/>
              </a:rPr>
              <a:t>Chemistry is the manufacturing sector that delivers products with the highest added value in Europe</a:t>
            </a:r>
          </a:p>
        </p:txBody>
      </p:sp>
      <p:sp>
        <p:nvSpPr>
          <p:cNvPr id="43013" name="Rettangolo 1"/>
          <p:cNvSpPr>
            <a:spLocks noChangeArrowheads="1"/>
          </p:cNvSpPr>
          <p:nvPr/>
        </p:nvSpPr>
        <p:spPr bwMode="auto">
          <a:xfrm>
            <a:off x="5148263" y="6453188"/>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buFontTx/>
              <a:buNone/>
            </a:pPr>
            <a:r>
              <a:rPr lang="it-IT" altLang="it-IT" sz="1600">
                <a:latin typeface="Arial Narrow" panose="020B0606020202030204" pitchFamily="34" charset="0"/>
                <a:cs typeface="Times New Roman" panose="02020603050405020304" pitchFamily="18" charset="0"/>
              </a:rPr>
              <a:t>L’Industria chimica in cifre, Federchimica, 2014.</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07505" y="564679"/>
            <a:ext cx="3600400" cy="3394594"/>
          </a:xfrm>
          <a:prstGeom prst="rect">
            <a:avLst/>
          </a:prstGeom>
        </p:spPr>
      </p:pic>
      <p:pic>
        <p:nvPicPr>
          <p:cNvPr id="5" name="Immagine 4"/>
          <p:cNvPicPr>
            <a:picLocks noChangeAspect="1"/>
          </p:cNvPicPr>
          <p:nvPr/>
        </p:nvPicPr>
        <p:blipFill>
          <a:blip r:embed="rId3"/>
          <a:stretch>
            <a:fillRect/>
          </a:stretch>
        </p:blipFill>
        <p:spPr>
          <a:xfrm>
            <a:off x="3491880" y="2420888"/>
            <a:ext cx="5535168" cy="4336086"/>
          </a:xfrm>
          <a:prstGeom prst="rect">
            <a:avLst/>
          </a:prstGeom>
        </p:spPr>
      </p:pic>
    </p:spTree>
    <p:extLst>
      <p:ext uri="{BB962C8B-B14F-4D97-AF65-F5344CB8AC3E}">
        <p14:creationId xmlns:p14="http://schemas.microsoft.com/office/powerpoint/2010/main" val="1175410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defRPr/>
            </a:pPr>
            <a:r>
              <a:rPr lang="it-IT" sz="1171">
                <a:solidFill>
                  <a:schemeClr val="bg1"/>
                </a:solidFill>
              </a:rPr>
              <a:t>Figura 11.5 Effetto del cambiamento di energia di reagenti e stato di transizione sulla velocità di reazione. (a) Un’energia dei reagenti più elevata (curva rossa) corrisponde ad una reazione più veloce (DG‡ più piccolo). (b) Un’energia dello stato di transizione più alta (curva rossa) corrisponde a una reazione più lenta (DG‡ più grande). </a:t>
            </a:r>
          </a:p>
        </p:txBody>
      </p:sp>
      <p:pic>
        <p:nvPicPr>
          <p:cNvPr id="66563" name="Picture 5" descr="cap-11_000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8675" y="2971800"/>
            <a:ext cx="9561513" cy="2970213"/>
          </a:xfrm>
          <a:noFill/>
        </p:spPr>
      </p:pic>
      <p:sp>
        <p:nvSpPr>
          <p:cNvPr id="66564" name="Text Box 8"/>
          <p:cNvSpPr txBox="1">
            <a:spLocks noChangeArrowheads="1"/>
          </p:cNvSpPr>
          <p:nvPr/>
        </p:nvSpPr>
        <p:spPr bwMode="auto">
          <a:xfrm>
            <a:off x="144463" y="266700"/>
            <a:ext cx="8788400" cy="237013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3600" dirty="0">
                <a:latin typeface="Times New Roman" panose="02020603050405020304" pitchFamily="18" charset="0"/>
              </a:rPr>
              <a:t>How can </a:t>
            </a:r>
            <a:r>
              <a:rPr lang="it-IT" altLang="it-IT" sz="3600" dirty="0" err="1">
                <a:latin typeface="Times New Roman" panose="02020603050405020304" pitchFamily="18" charset="0"/>
              </a:rPr>
              <a:t>we</a:t>
            </a:r>
            <a:r>
              <a:rPr lang="it-IT" altLang="it-IT" sz="3600" dirty="0">
                <a:latin typeface="Times New Roman" panose="02020603050405020304" pitchFamily="18" charset="0"/>
              </a:rPr>
              <a:t> accelerate </a:t>
            </a:r>
            <a:r>
              <a:rPr lang="it-IT" altLang="it-IT" sz="3600" dirty="0" err="1">
                <a:latin typeface="Times New Roman" panose="02020603050405020304" pitchFamily="18" charset="0"/>
              </a:rPr>
              <a:t>chemical</a:t>
            </a:r>
            <a:r>
              <a:rPr lang="it-IT" altLang="it-IT" sz="3600" dirty="0">
                <a:latin typeface="Times New Roman" panose="02020603050405020304" pitchFamily="18" charset="0"/>
              </a:rPr>
              <a:t> </a:t>
            </a:r>
            <a:r>
              <a:rPr lang="it-IT" altLang="it-IT" sz="3600" dirty="0" err="1">
                <a:latin typeface="Times New Roman" panose="02020603050405020304" pitchFamily="18" charset="0"/>
              </a:rPr>
              <a:t>reactions</a:t>
            </a:r>
            <a:r>
              <a:rPr lang="it-IT" altLang="it-IT" sz="3600" dirty="0">
                <a:latin typeface="Times New Roman" panose="02020603050405020304" pitchFamily="18" charset="0"/>
              </a:rPr>
              <a:t>?</a:t>
            </a:r>
          </a:p>
          <a:p>
            <a:pPr eaLnBrk="1" hangingPunct="1">
              <a:spcBef>
                <a:spcPct val="0"/>
              </a:spcBef>
              <a:buFontTx/>
              <a:buNone/>
            </a:pPr>
            <a:r>
              <a:rPr lang="it-IT" altLang="it-IT" sz="2800" dirty="0">
                <a:latin typeface="Times New Roman" panose="02020603050405020304" pitchFamily="18" charset="0"/>
              </a:rPr>
              <a:t>-</a:t>
            </a:r>
            <a:r>
              <a:rPr lang="it-IT" altLang="it-IT" sz="2800" dirty="0" err="1">
                <a:latin typeface="Times New Roman" panose="02020603050405020304" pitchFamily="18" charset="0"/>
              </a:rPr>
              <a:t>using</a:t>
            </a:r>
            <a:r>
              <a:rPr lang="it-IT" altLang="it-IT" sz="2800" dirty="0">
                <a:latin typeface="Times New Roman" panose="02020603050405020304" pitchFamily="18" charset="0"/>
              </a:rPr>
              <a:t> more </a:t>
            </a:r>
            <a:r>
              <a:rPr lang="it-IT" altLang="it-IT" sz="2800" dirty="0" err="1">
                <a:latin typeface="Times New Roman" panose="02020603050405020304" pitchFamily="18" charset="0"/>
              </a:rPr>
              <a:t>reactive</a:t>
            </a:r>
            <a:r>
              <a:rPr lang="it-IT" altLang="it-IT" sz="2800" dirty="0">
                <a:latin typeface="Times New Roman" panose="02020603050405020304" pitchFamily="18" charset="0"/>
              </a:rPr>
              <a:t> </a:t>
            </a:r>
            <a:r>
              <a:rPr lang="it-IT" altLang="it-IT" sz="2800" dirty="0" err="1">
                <a:latin typeface="Times New Roman" panose="02020603050405020304" pitchFamily="18" charset="0"/>
              </a:rPr>
              <a:t>substrates</a:t>
            </a:r>
            <a:r>
              <a:rPr lang="it-IT" altLang="it-IT" sz="2800" dirty="0">
                <a:latin typeface="Times New Roman" panose="02020603050405020304" pitchFamily="18" charset="0"/>
              </a:rPr>
              <a:t> (high </a:t>
            </a:r>
            <a:r>
              <a:rPr lang="it-IT" altLang="it-IT" sz="2800" dirty="0" err="1">
                <a:latin typeface="Times New Roman" panose="02020603050405020304" pitchFamily="18" charset="0"/>
              </a:rPr>
              <a:t>energy</a:t>
            </a:r>
            <a:r>
              <a:rPr lang="it-IT" altLang="it-IT" sz="2800" dirty="0">
                <a:latin typeface="Times New Roman" panose="02020603050405020304" pitchFamily="18" charset="0"/>
              </a:rPr>
              <a:t>, </a:t>
            </a:r>
            <a:r>
              <a:rPr lang="it-IT" altLang="it-IT" sz="2800" dirty="0" err="1">
                <a:latin typeface="Times New Roman" panose="02020603050405020304" pitchFamily="18" charset="0"/>
              </a:rPr>
              <a:t>low</a:t>
            </a:r>
            <a:r>
              <a:rPr lang="it-IT" altLang="it-IT" sz="2800" dirty="0">
                <a:latin typeface="Times New Roman" panose="02020603050405020304" pitchFamily="18" charset="0"/>
              </a:rPr>
              <a:t> </a:t>
            </a:r>
            <a:r>
              <a:rPr lang="it-IT" altLang="it-IT" sz="2800" dirty="0" err="1">
                <a:latin typeface="Times New Roman" panose="02020603050405020304" pitchFamily="18" charset="0"/>
              </a:rPr>
              <a:t>selectivity</a:t>
            </a:r>
            <a:r>
              <a:rPr lang="it-IT" altLang="it-IT" sz="2800" dirty="0">
                <a:latin typeface="Times New Roman" panose="02020603050405020304" pitchFamily="18" charset="0"/>
              </a:rPr>
              <a:t>, side </a:t>
            </a:r>
            <a:r>
              <a:rPr lang="it-IT" altLang="it-IT" sz="2800" dirty="0" err="1">
                <a:latin typeface="Times New Roman" panose="02020603050405020304" pitchFamily="18" charset="0"/>
              </a:rPr>
              <a:t>products</a:t>
            </a:r>
            <a:r>
              <a:rPr lang="it-IT" altLang="it-IT" sz="2800" dirty="0">
                <a:latin typeface="Times New Roman" panose="02020603050405020304" pitchFamily="18" charset="0"/>
              </a:rPr>
              <a:t>)</a:t>
            </a:r>
          </a:p>
          <a:p>
            <a:pPr eaLnBrk="1" hangingPunct="1">
              <a:spcBef>
                <a:spcPct val="0"/>
              </a:spcBef>
              <a:buFontTx/>
              <a:buNone/>
            </a:pPr>
            <a:r>
              <a:rPr lang="it-IT" altLang="it-IT" sz="2800" dirty="0">
                <a:latin typeface="Times New Roman" panose="02020603050405020304" pitchFamily="18" charset="0"/>
              </a:rPr>
              <a:t>-</a:t>
            </a:r>
            <a:r>
              <a:rPr lang="it-IT" altLang="it-IT" sz="2800" dirty="0" err="1">
                <a:latin typeface="Times New Roman" panose="02020603050405020304" pitchFamily="18" charset="0"/>
              </a:rPr>
              <a:t>decreasing</a:t>
            </a:r>
            <a:r>
              <a:rPr lang="it-IT" altLang="it-IT" sz="2800" dirty="0">
                <a:latin typeface="Times New Roman" panose="02020603050405020304" pitchFamily="18" charset="0"/>
              </a:rPr>
              <a:t> the </a:t>
            </a:r>
            <a:r>
              <a:rPr lang="it-IT" altLang="it-IT" sz="2800" dirty="0" err="1">
                <a:latin typeface="Times New Roman" panose="02020603050405020304" pitchFamily="18" charset="0"/>
              </a:rPr>
              <a:t>energy</a:t>
            </a:r>
            <a:r>
              <a:rPr lang="it-IT" altLang="it-IT" sz="2800" dirty="0">
                <a:latin typeface="Times New Roman" panose="02020603050405020304" pitchFamily="18" charset="0"/>
              </a:rPr>
              <a:t> of the </a:t>
            </a:r>
            <a:r>
              <a:rPr lang="it-IT" altLang="it-IT" sz="2800" dirty="0" err="1">
                <a:latin typeface="Times New Roman" panose="02020603050405020304" pitchFamily="18" charset="0"/>
              </a:rPr>
              <a:t>transformation</a:t>
            </a:r>
            <a:r>
              <a:rPr lang="it-IT" altLang="it-IT" sz="2800" dirty="0">
                <a:latin typeface="Times New Roman" panose="02020603050405020304" pitchFamily="18" charset="0"/>
              </a:rPr>
              <a:t> </a:t>
            </a:r>
            <a:r>
              <a:rPr lang="it-IT" altLang="it-IT" sz="2800" dirty="0" err="1">
                <a:latin typeface="Times New Roman" panose="02020603050405020304" pitchFamily="18" charset="0"/>
              </a:rPr>
              <a:t>path</a:t>
            </a:r>
            <a:r>
              <a:rPr lang="it-IT" altLang="it-IT" sz="2800" dirty="0">
                <a:latin typeface="Times New Roman" panose="02020603050405020304" pitchFamily="18" charset="0"/>
              </a:rPr>
              <a:t> </a:t>
            </a:r>
            <a:r>
              <a:rPr lang="it-IT" altLang="it-IT" sz="2800" dirty="0" err="1">
                <a:latin typeface="Times New Roman" panose="02020603050405020304" pitchFamily="18" charset="0"/>
              </a:rPr>
              <a:t>through</a:t>
            </a:r>
            <a:r>
              <a:rPr lang="it-IT" altLang="it-IT" sz="2800" dirty="0">
                <a:latin typeface="Times New Roman" panose="02020603050405020304" pitchFamily="18" charset="0"/>
              </a:rPr>
              <a:t> </a:t>
            </a:r>
            <a:r>
              <a:rPr lang="it-IT" altLang="it-IT" sz="2800" dirty="0" err="1">
                <a:latin typeface="Times New Roman" panose="02020603050405020304" pitchFamily="18" charset="0"/>
              </a:rPr>
              <a:t>stabilization</a:t>
            </a:r>
            <a:r>
              <a:rPr lang="it-IT" altLang="it-IT" sz="2800" dirty="0">
                <a:latin typeface="Times New Roman" panose="02020603050405020304" pitchFamily="18" charset="0"/>
              </a:rPr>
              <a:t> of the </a:t>
            </a:r>
            <a:r>
              <a:rPr lang="it-IT" altLang="it-IT" sz="2800" dirty="0" err="1">
                <a:latin typeface="Times New Roman" panose="02020603050405020304" pitchFamily="18" charset="0"/>
              </a:rPr>
              <a:t>highest</a:t>
            </a:r>
            <a:r>
              <a:rPr lang="it-IT" altLang="it-IT" sz="2800" dirty="0">
                <a:latin typeface="Times New Roman" panose="02020603050405020304" pitchFamily="18" charset="0"/>
              </a:rPr>
              <a:t> </a:t>
            </a:r>
            <a:r>
              <a:rPr lang="it-IT" altLang="it-IT" sz="2800" dirty="0" err="1">
                <a:latin typeface="Times New Roman" panose="02020603050405020304" pitchFamily="18" charset="0"/>
              </a:rPr>
              <a:t>energy</a:t>
            </a:r>
            <a:r>
              <a:rPr lang="it-IT" altLang="it-IT" sz="2800" dirty="0">
                <a:latin typeface="Times New Roman" panose="02020603050405020304" pitchFamily="18" charset="0"/>
              </a:rPr>
              <a:t> state.</a:t>
            </a:r>
          </a:p>
        </p:txBody>
      </p:sp>
      <p:sp>
        <p:nvSpPr>
          <p:cNvPr id="26629" name="TextBox 9"/>
          <p:cNvSpPr txBox="1">
            <a:spLocks noChangeArrowheads="1"/>
          </p:cNvSpPr>
          <p:nvPr/>
        </p:nvSpPr>
        <p:spPr bwMode="auto">
          <a:xfrm>
            <a:off x="2033588" y="5373688"/>
            <a:ext cx="3313112" cy="13096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Times New Roman" panose="02020603050405020304" pitchFamily="18" charset="0"/>
              </a:defRPr>
            </a:lvl1pPr>
            <a:lvl2pPr marL="742950" indent="-285750">
              <a:spcBef>
                <a:spcPct val="20000"/>
              </a:spcBef>
              <a:buChar char="–"/>
              <a:defRPr sz="1900">
                <a:solidFill>
                  <a:schemeClr val="tx1"/>
                </a:solidFill>
                <a:latin typeface="Times New Roman" panose="02020603050405020304" pitchFamily="18" charset="0"/>
              </a:defRPr>
            </a:lvl2pPr>
            <a:lvl3pPr marL="1143000" indent="-228600">
              <a:spcBef>
                <a:spcPct val="20000"/>
              </a:spcBef>
              <a:buChar char="•"/>
              <a:defRPr sz="1600">
                <a:solidFill>
                  <a:schemeClr val="tx1"/>
                </a:solidFill>
                <a:latin typeface="Times New Roman" panose="02020603050405020304" pitchFamily="18" charset="0"/>
              </a:defRPr>
            </a:lvl3pPr>
            <a:lvl4pPr marL="1600200" indent="-228600">
              <a:spcBef>
                <a:spcPct val="20000"/>
              </a:spcBef>
              <a:buChar char="–"/>
              <a:defRPr sz="1400">
                <a:solidFill>
                  <a:schemeClr val="tx1"/>
                </a:solidFill>
                <a:latin typeface="Times New Roman" panose="02020603050405020304" pitchFamily="18" charset="0"/>
              </a:defRPr>
            </a:lvl4pPr>
            <a:lvl5pPr marL="2057400" indent="-228600">
              <a:spcBef>
                <a:spcPct val="20000"/>
              </a:spcBef>
              <a:buChar char="»"/>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Times New Roman" panose="02020603050405020304" pitchFamily="18" charset="0"/>
              </a:defRPr>
            </a:lvl9pPr>
          </a:lstStyle>
          <a:p>
            <a:pPr algn="ctr" eaLnBrk="1" hangingPunct="1">
              <a:spcBef>
                <a:spcPct val="0"/>
              </a:spcBef>
              <a:buFontTx/>
              <a:buNone/>
              <a:defRPr/>
            </a:pPr>
            <a:r>
              <a:rPr lang="it-IT" sz="2636" dirty="0" err="1" smtClean="0"/>
              <a:t>Increasing</a:t>
            </a:r>
            <a:r>
              <a:rPr lang="it-IT" sz="2636" dirty="0" smtClean="0"/>
              <a:t> the </a:t>
            </a:r>
            <a:r>
              <a:rPr lang="it-IT" sz="2636" dirty="0" err="1" smtClean="0"/>
              <a:t>energy</a:t>
            </a:r>
            <a:r>
              <a:rPr lang="it-IT" sz="2636" dirty="0" smtClean="0"/>
              <a:t> of the </a:t>
            </a:r>
            <a:r>
              <a:rPr lang="it-IT" sz="2636" dirty="0" err="1" smtClean="0"/>
              <a:t>system</a:t>
            </a:r>
            <a:r>
              <a:rPr lang="it-IT" sz="2636" dirty="0" smtClean="0"/>
              <a:t>: Highly </a:t>
            </a:r>
            <a:r>
              <a:rPr lang="it-IT" sz="2636" dirty="0" err="1" smtClean="0"/>
              <a:t>active</a:t>
            </a:r>
            <a:r>
              <a:rPr lang="it-IT" sz="2636" dirty="0" smtClean="0"/>
              <a:t> </a:t>
            </a:r>
            <a:r>
              <a:rPr lang="it-IT" sz="2636" dirty="0" err="1" smtClean="0"/>
              <a:t>reactants</a:t>
            </a:r>
            <a:endParaRPr lang="it-IT" sz="2636" dirty="0" smtClean="0"/>
          </a:p>
        </p:txBody>
      </p:sp>
      <p:sp>
        <p:nvSpPr>
          <p:cNvPr id="26630" name="TextBox 10"/>
          <p:cNvSpPr txBox="1">
            <a:spLocks noChangeArrowheads="1"/>
          </p:cNvSpPr>
          <p:nvPr/>
        </p:nvSpPr>
        <p:spPr bwMode="auto">
          <a:xfrm>
            <a:off x="5822950" y="5373688"/>
            <a:ext cx="2997200" cy="1309687"/>
          </a:xfrm>
          <a:prstGeom prst="rect">
            <a:avLst/>
          </a:prstGeom>
          <a:solidFill>
            <a:srgbClr val="92D050"/>
          </a:solidFill>
          <a:ln>
            <a:noFill/>
          </a:ln>
          <a:extLst/>
        </p:spPr>
        <p:txBody>
          <a:bodyPr>
            <a:spAutoFit/>
          </a:bodyPr>
          <a:lstStyle>
            <a:lvl1pPr>
              <a:spcBef>
                <a:spcPct val="20000"/>
              </a:spcBef>
              <a:buChar char="•"/>
              <a:defRPr sz="2200">
                <a:solidFill>
                  <a:schemeClr val="tx1"/>
                </a:solidFill>
                <a:latin typeface="Times New Roman" panose="02020603050405020304" pitchFamily="18" charset="0"/>
              </a:defRPr>
            </a:lvl1pPr>
            <a:lvl2pPr marL="742950" indent="-285750">
              <a:spcBef>
                <a:spcPct val="20000"/>
              </a:spcBef>
              <a:buChar char="–"/>
              <a:defRPr sz="1900">
                <a:solidFill>
                  <a:schemeClr val="tx1"/>
                </a:solidFill>
                <a:latin typeface="Times New Roman" panose="02020603050405020304" pitchFamily="18" charset="0"/>
              </a:defRPr>
            </a:lvl2pPr>
            <a:lvl3pPr marL="1143000" indent="-228600">
              <a:spcBef>
                <a:spcPct val="20000"/>
              </a:spcBef>
              <a:buChar char="•"/>
              <a:defRPr sz="1600">
                <a:solidFill>
                  <a:schemeClr val="tx1"/>
                </a:solidFill>
                <a:latin typeface="Times New Roman" panose="02020603050405020304" pitchFamily="18" charset="0"/>
              </a:defRPr>
            </a:lvl3pPr>
            <a:lvl4pPr marL="1600200" indent="-228600">
              <a:spcBef>
                <a:spcPct val="20000"/>
              </a:spcBef>
              <a:buChar char="–"/>
              <a:defRPr sz="1400">
                <a:solidFill>
                  <a:schemeClr val="tx1"/>
                </a:solidFill>
                <a:latin typeface="Times New Roman" panose="02020603050405020304" pitchFamily="18" charset="0"/>
              </a:defRPr>
            </a:lvl4pPr>
            <a:lvl5pPr marL="2057400" indent="-228600">
              <a:spcBef>
                <a:spcPct val="20000"/>
              </a:spcBef>
              <a:buChar char="»"/>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400">
                <a:solidFill>
                  <a:schemeClr val="tx1"/>
                </a:solidFill>
                <a:latin typeface="Times New Roman" panose="02020603050405020304" pitchFamily="18" charset="0"/>
              </a:defRPr>
            </a:lvl9pPr>
          </a:lstStyle>
          <a:p>
            <a:pPr algn="ctr" eaLnBrk="1" hangingPunct="1">
              <a:spcBef>
                <a:spcPct val="0"/>
              </a:spcBef>
              <a:buFontTx/>
              <a:buNone/>
              <a:defRPr/>
            </a:pPr>
            <a:r>
              <a:rPr lang="it-IT" sz="2636" dirty="0" err="1" smtClean="0"/>
              <a:t>Decreasing</a:t>
            </a:r>
            <a:r>
              <a:rPr lang="it-IT" sz="2636" dirty="0" smtClean="0"/>
              <a:t> </a:t>
            </a:r>
            <a:r>
              <a:rPr lang="it-IT" sz="2636" dirty="0" err="1" smtClean="0"/>
              <a:t>energy</a:t>
            </a:r>
            <a:r>
              <a:rPr lang="it-IT" sz="2636" dirty="0" smtClean="0"/>
              <a:t> by </a:t>
            </a:r>
            <a:r>
              <a:rPr lang="it-IT" sz="2636" dirty="0" err="1" smtClean="0"/>
              <a:t>stabilization</a:t>
            </a:r>
            <a:r>
              <a:rPr lang="it-IT" sz="2636" dirty="0" smtClean="0"/>
              <a:t>: CATALYSIS</a:t>
            </a:r>
          </a:p>
        </p:txBody>
      </p:sp>
      <p:sp>
        <p:nvSpPr>
          <p:cNvPr id="66567" name="Rettangolo 1"/>
          <p:cNvSpPr>
            <a:spLocks noChangeArrowheads="1"/>
          </p:cNvSpPr>
          <p:nvPr/>
        </p:nvSpPr>
        <p:spPr bwMode="auto">
          <a:xfrm>
            <a:off x="-598488" y="2938463"/>
            <a:ext cx="2386013" cy="2520950"/>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p:cNvSpPr txBox="1">
            <a:spLocks noChangeArrowheads="1"/>
          </p:cNvSpPr>
          <p:nvPr/>
        </p:nvSpPr>
        <p:spPr bwMode="auto">
          <a:xfrm>
            <a:off x="755650" y="207963"/>
            <a:ext cx="8208963" cy="12001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a:t>How can enzyme hydolyse the peptide bond at room temperature and neutral pH? </a:t>
            </a:r>
          </a:p>
          <a:p>
            <a:pPr eaLnBrk="1" hangingPunct="1">
              <a:spcBef>
                <a:spcPct val="0"/>
              </a:spcBef>
              <a:buFontTx/>
              <a:buNone/>
            </a:pPr>
            <a:r>
              <a:rPr lang="it-IT" altLang="it-IT" sz="2400"/>
              <a:t>Why enzymes are more efficient than «chemists»??</a:t>
            </a:r>
          </a:p>
        </p:txBody>
      </p:sp>
      <p:pic>
        <p:nvPicPr>
          <p:cNvPr id="757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484313"/>
            <a:ext cx="4176713" cy="5264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CasellaDiTesto 2"/>
          <p:cNvSpPr txBox="1">
            <a:spLocks noChangeArrowheads="1"/>
          </p:cNvSpPr>
          <p:nvPr/>
        </p:nvSpPr>
        <p:spPr bwMode="auto">
          <a:xfrm>
            <a:off x="6300788" y="3284538"/>
            <a:ext cx="2287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solidFill>
                  <a:srgbClr val="FF0000"/>
                </a:solidFill>
              </a:rPr>
              <a:t>Enzymatic reaction</a:t>
            </a:r>
          </a:p>
        </p:txBody>
      </p:sp>
      <p:pic>
        <p:nvPicPr>
          <p:cNvPr id="75781" name="Immagine 1"/>
          <p:cNvPicPr>
            <a:picLocks noChangeAspect="1"/>
          </p:cNvPicPr>
          <p:nvPr/>
        </p:nvPicPr>
        <p:blipFill>
          <a:blip r:embed="rId3">
            <a:extLst>
              <a:ext uri="{28A0092B-C50C-407E-A947-70E740481C1C}">
                <a14:useLocalDpi xmlns:a14="http://schemas.microsoft.com/office/drawing/2010/main" val="0"/>
              </a:ext>
            </a:extLst>
          </a:blip>
          <a:srcRect l="56979" t="23872"/>
          <a:stretch>
            <a:fillRect/>
          </a:stretch>
        </p:blipFill>
        <p:spPr bwMode="auto">
          <a:xfrm>
            <a:off x="6372225" y="3927475"/>
            <a:ext cx="192881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5" descr="cap-11_0008"/>
          <p:cNvPicPr>
            <a:picLocks noChangeAspect="1" noChangeArrowheads="1"/>
          </p:cNvPicPr>
          <p:nvPr/>
        </p:nvPicPr>
        <p:blipFill>
          <a:blip r:embed="rId4">
            <a:extLst>
              <a:ext uri="{28A0092B-C50C-407E-A947-70E740481C1C}">
                <a14:useLocalDpi xmlns:a14="http://schemas.microsoft.com/office/drawing/2010/main" val="0"/>
              </a:ext>
            </a:extLst>
          </a:blip>
          <a:srcRect l="28091" r="2" b="19978"/>
          <a:stretch>
            <a:fillRect/>
          </a:stretch>
        </p:blipFill>
        <p:spPr bwMode="auto">
          <a:xfrm>
            <a:off x="-2028825" y="3946525"/>
            <a:ext cx="40576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4"/>
          <p:cNvGraphicFramePr>
            <a:graphicFrameLocks noChangeAspect="1"/>
          </p:cNvGraphicFramePr>
          <p:nvPr/>
        </p:nvGraphicFramePr>
        <p:xfrm>
          <a:off x="1835150" y="692150"/>
          <a:ext cx="5295900" cy="5057775"/>
        </p:xfrm>
        <a:graphic>
          <a:graphicData uri="http://schemas.openxmlformats.org/presentationml/2006/ole">
            <mc:AlternateContent xmlns:mc="http://schemas.openxmlformats.org/markup-compatibility/2006">
              <mc:Choice xmlns:v="urn:schemas-microsoft-com:vml" Requires="v">
                <p:oleObj spid="_x0000_s76833" name="MDLDrawObject Class" r:id="rId3" imgW="2105025" imgH="2019300" progId="MDLDrawOLE.MDLDrawObject.1">
                  <p:embed/>
                </p:oleObj>
              </mc:Choice>
              <mc:Fallback>
                <p:oleObj name="MDLDrawObject Class" r:id="rId3" imgW="2105025" imgH="2019300" progId="MDLDrawOLE.MDLDrawObject.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692150"/>
                        <a:ext cx="52959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3" name="Rectangle 5"/>
          <p:cNvSpPr>
            <a:spLocks noChangeArrowheads="1"/>
          </p:cNvSpPr>
          <p:nvPr/>
        </p:nvSpPr>
        <p:spPr bwMode="auto">
          <a:xfrm>
            <a:off x="179388" y="71438"/>
            <a:ext cx="3702050" cy="36988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1800" i="1"/>
              <a:t>A serine protease mechanism .</a:t>
            </a:r>
          </a:p>
        </p:txBody>
      </p:sp>
      <p:sp>
        <p:nvSpPr>
          <p:cNvPr id="76804" name="CasellaDiTesto 11"/>
          <p:cNvSpPr txBox="1">
            <a:spLocks noChangeArrowheads="1"/>
          </p:cNvSpPr>
          <p:nvPr/>
        </p:nvSpPr>
        <p:spPr bwMode="auto">
          <a:xfrm>
            <a:off x="5580063" y="1127125"/>
            <a:ext cx="517525"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100" b="0">
                <a:latin typeface="Times New Roman" panose="02020603050405020304" pitchFamily="18" charset="0"/>
                <a:cs typeface="Times New Roman" panose="02020603050405020304" pitchFamily="18" charset="0"/>
              </a:rPr>
              <a:t>NHR</a:t>
            </a:r>
            <a:r>
              <a:rPr lang="it-IT" altLang="it-IT" sz="800" b="0" baseline="30000">
                <a:latin typeface="Times New Roman" panose="02020603050405020304" pitchFamily="18" charset="0"/>
                <a:cs typeface="Times New Roman" panose="02020603050405020304" pitchFamily="18" charset="0"/>
              </a:rPr>
              <a:t>2</a:t>
            </a:r>
          </a:p>
        </p:txBody>
      </p:sp>
      <p:cxnSp>
        <p:nvCxnSpPr>
          <p:cNvPr id="76805" name="Connettore 1 13"/>
          <p:cNvCxnSpPr>
            <a:cxnSpLocks noChangeShapeType="1"/>
          </p:cNvCxnSpPr>
          <p:nvPr/>
        </p:nvCxnSpPr>
        <p:spPr bwMode="auto">
          <a:xfrm>
            <a:off x="5551488" y="1127125"/>
            <a:ext cx="100012" cy="650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806" name="CasellaDiTesto 27"/>
          <p:cNvSpPr txBox="1">
            <a:spLocks noChangeArrowheads="1"/>
          </p:cNvSpPr>
          <p:nvPr/>
        </p:nvSpPr>
        <p:spPr bwMode="auto">
          <a:xfrm>
            <a:off x="6627813" y="1063625"/>
            <a:ext cx="563562"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100" b="0">
                <a:latin typeface="Times New Roman" panose="02020603050405020304" pitchFamily="18" charset="0"/>
                <a:cs typeface="Times New Roman" panose="02020603050405020304" pitchFamily="18" charset="0"/>
              </a:rPr>
              <a:t>H</a:t>
            </a:r>
            <a:r>
              <a:rPr lang="it-IT" altLang="it-IT" sz="1100" b="0" baseline="-25000">
                <a:latin typeface="Times New Roman" panose="02020603050405020304" pitchFamily="18" charset="0"/>
                <a:cs typeface="Times New Roman" panose="02020603050405020304" pitchFamily="18" charset="0"/>
              </a:rPr>
              <a:t>2</a:t>
            </a:r>
            <a:r>
              <a:rPr lang="it-IT" altLang="it-IT" sz="1100" b="0">
                <a:latin typeface="Times New Roman" panose="02020603050405020304" pitchFamily="18" charset="0"/>
                <a:cs typeface="Times New Roman" panose="02020603050405020304" pitchFamily="18" charset="0"/>
              </a:rPr>
              <a:t>NR</a:t>
            </a:r>
            <a:r>
              <a:rPr lang="it-IT" altLang="it-IT" sz="800" b="0" baseline="30000">
                <a:latin typeface="Times New Roman" panose="02020603050405020304" pitchFamily="18" charset="0"/>
                <a:cs typeface="Times New Roman" panose="02020603050405020304" pitchFamily="18" charset="0"/>
              </a:rPr>
              <a:t>2</a:t>
            </a:r>
          </a:p>
        </p:txBody>
      </p:sp>
      <p:sp>
        <p:nvSpPr>
          <p:cNvPr id="76807" name="CasellaDiTesto 22"/>
          <p:cNvSpPr txBox="1">
            <a:spLocks noChangeArrowheads="1"/>
          </p:cNvSpPr>
          <p:nvPr/>
        </p:nvSpPr>
        <p:spPr bwMode="auto">
          <a:xfrm>
            <a:off x="3903663" y="2944813"/>
            <a:ext cx="191135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200">
                <a:latin typeface="Times New Roman" panose="02020603050405020304" pitchFamily="18" charset="0"/>
                <a:cs typeface="Times New Roman" panose="02020603050405020304" pitchFamily="18" charset="0"/>
              </a:rPr>
              <a:t>Acyl-enzyme intermediate</a:t>
            </a:r>
          </a:p>
          <a:p>
            <a:pPr>
              <a:spcBef>
                <a:spcPct val="0"/>
              </a:spcBef>
              <a:buFontTx/>
              <a:buNone/>
            </a:pPr>
            <a:endParaRPr lang="it-IT" altLang="it-IT" sz="800">
              <a:latin typeface="Times New Roman" panose="02020603050405020304" pitchFamily="18" charset="0"/>
              <a:cs typeface="Times New Roman" panose="02020603050405020304" pitchFamily="18" charset="0"/>
            </a:endParaRPr>
          </a:p>
        </p:txBody>
      </p:sp>
      <p:sp>
        <p:nvSpPr>
          <p:cNvPr id="76808" name="Freccia in giù 2"/>
          <p:cNvSpPr>
            <a:spLocks noChangeArrowheads="1"/>
          </p:cNvSpPr>
          <p:nvPr/>
        </p:nvSpPr>
        <p:spPr bwMode="auto">
          <a:xfrm rot="2402300">
            <a:off x="5181600" y="1306513"/>
            <a:ext cx="228600" cy="879475"/>
          </a:xfrm>
          <a:prstGeom prst="downArrow">
            <a:avLst>
              <a:gd name="adj1" fmla="val 50000"/>
              <a:gd name="adj2" fmla="val 50103"/>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6809" name="CasellaDiTesto 3"/>
          <p:cNvSpPr txBox="1">
            <a:spLocks noChangeArrowheads="1"/>
          </p:cNvSpPr>
          <p:nvPr/>
        </p:nvSpPr>
        <p:spPr bwMode="auto">
          <a:xfrm>
            <a:off x="4237038" y="2592388"/>
            <a:ext cx="4921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solidFill>
                  <a:srgbClr val="FF0000"/>
                </a:solidFill>
              </a:rPr>
              <a:t>Nu</a:t>
            </a:r>
          </a:p>
        </p:txBody>
      </p:sp>
      <p:sp>
        <p:nvSpPr>
          <p:cNvPr id="76810" name="Rectangle 1"/>
          <p:cNvSpPr>
            <a:spLocks noChangeArrowheads="1"/>
          </p:cNvSpPr>
          <p:nvPr/>
        </p:nvSpPr>
        <p:spPr bwMode="auto">
          <a:xfrm>
            <a:off x="971550" y="3213100"/>
            <a:ext cx="6769100" cy="24606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aphicFrame>
        <p:nvGraphicFramePr>
          <p:cNvPr id="76811" name="Object 2"/>
          <p:cNvGraphicFramePr>
            <a:graphicFrameLocks noChangeAspect="1"/>
          </p:cNvGraphicFramePr>
          <p:nvPr/>
        </p:nvGraphicFramePr>
        <p:xfrm>
          <a:off x="471488" y="5300663"/>
          <a:ext cx="7394575" cy="1346200"/>
        </p:xfrm>
        <a:graphic>
          <a:graphicData uri="http://schemas.openxmlformats.org/presentationml/2006/ole">
            <mc:AlternateContent xmlns:mc="http://schemas.openxmlformats.org/markup-compatibility/2006">
              <mc:Choice xmlns:v="urn:schemas-microsoft-com:vml" Requires="v">
                <p:oleObj spid="_x0000_s76834" name="CS ChemDraw Drawing" r:id="rId5" imgW="5877000" imgH="1073520" progId="MDLDrawOLE.MDLDrawObject.1">
                  <p:embed/>
                </p:oleObj>
              </mc:Choice>
              <mc:Fallback>
                <p:oleObj name="CS ChemDraw Drawing" r:id="rId5" imgW="5877000" imgH="1073520" progId="MDLDrawOLE.MDLDrawObject.1">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8" y="5300663"/>
                        <a:ext cx="7394575" cy="13462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12" name="CasellaDiTesto 2"/>
          <p:cNvSpPr txBox="1">
            <a:spLocks noChangeArrowheads="1"/>
          </p:cNvSpPr>
          <p:nvPr/>
        </p:nvSpPr>
        <p:spPr bwMode="auto">
          <a:xfrm>
            <a:off x="6927850" y="4443413"/>
            <a:ext cx="1482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Chemical reaction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magine 6"/>
          <p:cNvPicPr>
            <a:picLocks noChangeAspect="1"/>
          </p:cNvPicPr>
          <p:nvPr/>
        </p:nvPicPr>
        <p:blipFill>
          <a:blip r:embed="rId2">
            <a:extLst>
              <a:ext uri="{28A0092B-C50C-407E-A947-70E740481C1C}">
                <a14:useLocalDpi xmlns:a14="http://schemas.microsoft.com/office/drawing/2010/main" val="0"/>
              </a:ext>
            </a:extLst>
          </a:blip>
          <a:srcRect l="39114" t="17598" r="5467" b="6079"/>
          <a:stretch>
            <a:fillRect/>
          </a:stretch>
        </p:blipFill>
        <p:spPr bwMode="auto">
          <a:xfrm>
            <a:off x="2338388" y="1628775"/>
            <a:ext cx="5449887"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10"/>
          <p:cNvSpPr txBox="1">
            <a:spLocks noChangeArrowheads="1"/>
          </p:cNvSpPr>
          <p:nvPr/>
        </p:nvSpPr>
        <p:spPr bwMode="auto">
          <a:xfrm>
            <a:off x="323850" y="333375"/>
            <a:ext cx="7848600" cy="1200150"/>
          </a:xfrm>
          <a:prstGeom prst="rect">
            <a:avLst/>
          </a:prstGeom>
          <a:solidFill>
            <a:srgbClr val="FFC000"/>
          </a:solidFill>
          <a:ln w="9525">
            <a:solidFill>
              <a:srgbClr val="FF99CC"/>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2400">
                <a:latin typeface="Times New Roman" panose="02020603050405020304" pitchFamily="18" charset="0"/>
                <a:cs typeface="Times New Roman" panose="02020603050405020304" pitchFamily="18" charset="0"/>
              </a:rPr>
              <a:t>     «……the catalytic power of enzymes is largely due to the preorganized  electrostatic environment of their active site» </a:t>
            </a:r>
          </a:p>
        </p:txBody>
      </p:sp>
      <p:sp>
        <p:nvSpPr>
          <p:cNvPr id="77828" name="Rettangolo 3"/>
          <p:cNvSpPr>
            <a:spLocks noChangeArrowheads="1"/>
          </p:cNvSpPr>
          <p:nvPr/>
        </p:nvSpPr>
        <p:spPr bwMode="auto">
          <a:xfrm>
            <a:off x="179388" y="1700213"/>
            <a:ext cx="229552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0"/>
              </a:spcBef>
              <a:buFontTx/>
              <a:buNone/>
            </a:pPr>
            <a:r>
              <a:rPr lang="en-US" altLang="it-IT" sz="1400">
                <a:latin typeface="Calibri" panose="020F0502020204030204" pitchFamily="34" charset="0"/>
              </a:rPr>
              <a:t>A Warshel et al, Chem Rev, </a:t>
            </a:r>
          </a:p>
          <a:p>
            <a:pPr algn="just" eaLnBrk="1" hangingPunct="1">
              <a:lnSpc>
                <a:spcPct val="115000"/>
              </a:lnSpc>
              <a:spcBef>
                <a:spcPct val="0"/>
              </a:spcBef>
              <a:buFontTx/>
              <a:buNone/>
            </a:pPr>
            <a:r>
              <a:rPr lang="en-US" altLang="it-IT" sz="1400">
                <a:latin typeface="Calibri" panose="020F0502020204030204" pitchFamily="34" charset="0"/>
              </a:rPr>
              <a:t>2006, 106, 3210.</a:t>
            </a:r>
            <a:endParaRPr lang="it-IT" altLang="it-IT" sz="1400">
              <a:latin typeface="Calibri" panose="020F0502020204030204" pitchFamily="34" charset="0"/>
              <a:ea typeface="Calibri" panose="020F0502020204030204" pitchFamily="34" charset="0"/>
              <a:cs typeface="Times New Roman" panose="02020603050405020304" pitchFamily="18" charset="0"/>
            </a:endParaRPr>
          </a:p>
        </p:txBody>
      </p:sp>
      <p:sp>
        <p:nvSpPr>
          <p:cNvPr id="77829" name="CasellaDiTesto 4"/>
          <p:cNvSpPr txBox="1">
            <a:spLocks noChangeArrowheads="1"/>
          </p:cNvSpPr>
          <p:nvPr/>
        </p:nvSpPr>
        <p:spPr bwMode="auto">
          <a:xfrm>
            <a:off x="250825" y="6392863"/>
            <a:ext cx="387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Nobel laureate for chemistry 2013</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7" name="Group 5"/>
          <p:cNvGrpSpPr>
            <a:grpSpLocks/>
          </p:cNvGrpSpPr>
          <p:nvPr/>
        </p:nvGrpSpPr>
        <p:grpSpPr bwMode="auto">
          <a:xfrm>
            <a:off x="585201" y="88981"/>
            <a:ext cx="7993260" cy="1036637"/>
            <a:chOff x="107504" y="620688"/>
            <a:chExt cx="8928992" cy="830997"/>
          </a:xfrm>
          <a:solidFill>
            <a:srgbClr val="92D050"/>
          </a:solidFill>
        </p:grpSpPr>
        <p:sp>
          <p:nvSpPr>
            <p:cNvPr id="4" name="Rounded Rectangle 3"/>
            <p:cNvSpPr/>
            <p:nvPr/>
          </p:nvSpPr>
          <p:spPr>
            <a:xfrm>
              <a:off x="107504" y="620688"/>
              <a:ext cx="8928992" cy="8309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3200"/>
            </a:p>
          </p:txBody>
        </p:sp>
        <p:sp>
          <p:nvSpPr>
            <p:cNvPr id="36882" name="TextBox 4"/>
            <p:cNvSpPr txBox="1">
              <a:spLocks noChangeArrowheads="1"/>
            </p:cNvSpPr>
            <p:nvPr/>
          </p:nvSpPr>
          <p:spPr bwMode="auto">
            <a:xfrm>
              <a:off x="323528" y="620688"/>
              <a:ext cx="8496944" cy="5852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GB" altLang="it-IT" smtClean="0">
                <a:latin typeface="Aharoni"/>
                <a:ea typeface="Aharoni"/>
                <a:cs typeface="Aharoni"/>
              </a:endParaRPr>
            </a:p>
          </p:txBody>
        </p:sp>
      </p:grpSp>
      <p:pic>
        <p:nvPicPr>
          <p:cNvPr id="788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212850"/>
            <a:ext cx="7183438"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ttangolo 1"/>
          <p:cNvSpPr>
            <a:spLocks noChangeArrowheads="1"/>
          </p:cNvSpPr>
          <p:nvPr/>
        </p:nvSpPr>
        <p:spPr bwMode="auto">
          <a:xfrm>
            <a:off x="7475538" y="1708150"/>
            <a:ext cx="1655762" cy="719138"/>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8853" name="Rettangolo 6"/>
          <p:cNvSpPr>
            <a:spLocks noChangeArrowheads="1"/>
          </p:cNvSpPr>
          <p:nvPr/>
        </p:nvSpPr>
        <p:spPr bwMode="auto">
          <a:xfrm>
            <a:off x="3744913" y="6165850"/>
            <a:ext cx="1654175" cy="719138"/>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8854" name="Rettangolo 7"/>
          <p:cNvSpPr>
            <a:spLocks noChangeArrowheads="1"/>
          </p:cNvSpPr>
          <p:nvPr/>
        </p:nvSpPr>
        <p:spPr bwMode="auto">
          <a:xfrm>
            <a:off x="7131050" y="4462463"/>
            <a:ext cx="506413" cy="287337"/>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8855" name="Rettangolo 8"/>
          <p:cNvSpPr>
            <a:spLocks noChangeArrowheads="1"/>
          </p:cNvSpPr>
          <p:nvPr/>
        </p:nvSpPr>
        <p:spPr bwMode="auto">
          <a:xfrm>
            <a:off x="6148388" y="4941888"/>
            <a:ext cx="727075" cy="287337"/>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8856" name="CasellaDiTesto 9"/>
          <p:cNvSpPr txBox="1">
            <a:spLocks noChangeArrowheads="1"/>
          </p:cNvSpPr>
          <p:nvPr/>
        </p:nvSpPr>
        <p:spPr bwMode="auto">
          <a:xfrm rot="-3448267">
            <a:off x="6646069" y="4861719"/>
            <a:ext cx="177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Oxyanion hole</a:t>
            </a:r>
          </a:p>
        </p:txBody>
      </p:sp>
      <p:sp>
        <p:nvSpPr>
          <p:cNvPr id="78857" name="CasellaDiTesto 10"/>
          <p:cNvSpPr txBox="1">
            <a:spLocks noChangeArrowheads="1"/>
          </p:cNvSpPr>
          <p:nvPr/>
        </p:nvSpPr>
        <p:spPr bwMode="auto">
          <a:xfrm>
            <a:off x="7694613" y="5240338"/>
            <a:ext cx="111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200"/>
              <a:t>Stabilizes the tetrahedral intermediate</a:t>
            </a:r>
          </a:p>
        </p:txBody>
      </p:sp>
      <p:sp>
        <p:nvSpPr>
          <p:cNvPr id="12" name="Arco 11"/>
          <p:cNvSpPr/>
          <p:nvPr/>
        </p:nvSpPr>
        <p:spPr bwMode="auto">
          <a:xfrm rot="5107680">
            <a:off x="2664619" y="419894"/>
            <a:ext cx="5972175" cy="5605463"/>
          </a:xfrm>
          <a:prstGeom prst="arc">
            <a:avLst/>
          </a:prstGeom>
          <a:noFill/>
          <a:ln w="9525" cap="flat" cmpd="sng" algn="ctr">
            <a:solidFill>
              <a:schemeClr val="tx1"/>
            </a:solidFill>
            <a:prstDash val="solid"/>
            <a:round/>
            <a:headEnd type="none" w="med" len="med"/>
            <a:tailEnd type="none" w="med" len="med"/>
          </a:ln>
          <a:effectLst/>
        </p:spPr>
        <p:txBody>
          <a:bodyPr/>
          <a:lstStyle/>
          <a:p>
            <a:pPr eaLnBrk="1" hangingPunct="1">
              <a:defRPr/>
            </a:pPr>
            <a:endParaRPr lang="it-IT" dirty="0"/>
          </a:p>
        </p:txBody>
      </p:sp>
      <p:sp>
        <p:nvSpPr>
          <p:cNvPr id="78859" name="Rettangolo 4"/>
          <p:cNvSpPr>
            <a:spLocks noChangeArrowheads="1"/>
          </p:cNvSpPr>
          <p:nvPr/>
        </p:nvSpPr>
        <p:spPr bwMode="auto">
          <a:xfrm>
            <a:off x="1725613" y="115888"/>
            <a:ext cx="6807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a:latin typeface="Times New Roman" panose="02020603050405020304" pitchFamily="18" charset="0"/>
                <a:cs typeface="Times New Roman" panose="02020603050405020304" pitchFamily="18" charset="0"/>
              </a:rPr>
              <a:t>Serine Hydrolase enzymes active sites: </a:t>
            </a:r>
          </a:p>
          <a:p>
            <a:pPr>
              <a:spcBef>
                <a:spcPct val="0"/>
              </a:spcBef>
              <a:buFontTx/>
              <a:buNone/>
            </a:pPr>
            <a:r>
              <a:rPr lang="it-IT" altLang="it-IT" sz="2800">
                <a:latin typeface="Times New Roman" panose="02020603050405020304" pitchFamily="18" charset="0"/>
                <a:cs typeface="Times New Roman" panose="02020603050405020304" pitchFamily="18" charset="0"/>
              </a:rPr>
              <a:t>pre-organized reaction environments</a:t>
            </a:r>
          </a:p>
        </p:txBody>
      </p:sp>
      <p:sp>
        <p:nvSpPr>
          <p:cNvPr id="78860" name="Rettangolo 7"/>
          <p:cNvSpPr>
            <a:spLocks noChangeArrowheads="1"/>
          </p:cNvSpPr>
          <p:nvPr/>
        </p:nvSpPr>
        <p:spPr bwMode="auto">
          <a:xfrm>
            <a:off x="10336213" y="1898650"/>
            <a:ext cx="3836987" cy="1635125"/>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8861" name="CasellaDiTesto 2"/>
          <p:cNvSpPr txBox="1">
            <a:spLocks noChangeArrowheads="1"/>
          </p:cNvSpPr>
          <p:nvPr/>
        </p:nvSpPr>
        <p:spPr bwMode="auto">
          <a:xfrm>
            <a:off x="117475" y="5056188"/>
            <a:ext cx="5030788" cy="15684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it-IT" altLang="it-IT" sz="2400"/>
              <a:t>The energy cost is paid during the protein/enzyme synthesis</a:t>
            </a:r>
          </a:p>
          <a:p>
            <a:pPr>
              <a:spcBef>
                <a:spcPct val="0"/>
              </a:spcBef>
            </a:pPr>
            <a:r>
              <a:rPr lang="it-IT" altLang="it-IT" sz="2400"/>
              <a:t>Nature does not save matter: differentiation and selection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4"/>
          <p:cNvGraphicFramePr>
            <a:graphicFrameLocks noChangeAspect="1"/>
          </p:cNvGraphicFramePr>
          <p:nvPr/>
        </p:nvGraphicFramePr>
        <p:xfrm>
          <a:off x="1835150" y="692150"/>
          <a:ext cx="5295900" cy="5057775"/>
        </p:xfrm>
        <a:graphic>
          <a:graphicData uri="http://schemas.openxmlformats.org/presentationml/2006/ole">
            <mc:AlternateContent xmlns:mc="http://schemas.openxmlformats.org/markup-compatibility/2006">
              <mc:Choice xmlns:v="urn:schemas-microsoft-com:vml" Requires="v">
                <p:oleObj spid="_x0000_s79916" name="CS ChemDraw Drawing" r:id="rId3" imgW="2105025" imgH="2019300" progId="ChemDraw.Document.6.0">
                  <p:embed/>
                </p:oleObj>
              </mc:Choice>
              <mc:Fallback>
                <p:oleObj name="CS ChemDraw Drawing" r:id="rId3" imgW="2105025" imgH="2019300" progId="ChemDraw.Document.6.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692150"/>
                        <a:ext cx="52959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875" name="Rectangle 5"/>
          <p:cNvSpPr>
            <a:spLocks noChangeArrowheads="1"/>
          </p:cNvSpPr>
          <p:nvPr/>
        </p:nvSpPr>
        <p:spPr bwMode="auto">
          <a:xfrm>
            <a:off x="250825" y="209550"/>
            <a:ext cx="8662988" cy="4000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2000" i="1"/>
              <a:t>A serine protease mechanism: pre-organized reaction environment</a:t>
            </a:r>
          </a:p>
        </p:txBody>
      </p:sp>
      <p:pic>
        <p:nvPicPr>
          <p:cNvPr id="79876"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7525" y="1820863"/>
            <a:ext cx="75311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877" name="Connettore 1 2"/>
          <p:cNvCxnSpPr>
            <a:cxnSpLocks noChangeShapeType="1"/>
          </p:cNvCxnSpPr>
          <p:nvPr/>
        </p:nvCxnSpPr>
        <p:spPr bwMode="auto">
          <a:xfrm flipH="1" flipV="1">
            <a:off x="4716463" y="2349500"/>
            <a:ext cx="360362" cy="2873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9878" name="Rettangolo 3"/>
          <p:cNvSpPr>
            <a:spLocks noChangeArrowheads="1"/>
          </p:cNvSpPr>
          <p:nvPr/>
        </p:nvSpPr>
        <p:spPr bwMode="auto">
          <a:xfrm>
            <a:off x="4500563" y="4005263"/>
            <a:ext cx="504825" cy="287337"/>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9879" name="Rettangolo 8"/>
          <p:cNvSpPr>
            <a:spLocks noChangeArrowheads="1"/>
          </p:cNvSpPr>
          <p:nvPr/>
        </p:nvSpPr>
        <p:spPr bwMode="auto">
          <a:xfrm>
            <a:off x="903288" y="2633663"/>
            <a:ext cx="715962" cy="287337"/>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9880" name="Rettangolo 9"/>
          <p:cNvSpPr>
            <a:spLocks noChangeArrowheads="1"/>
          </p:cNvSpPr>
          <p:nvPr/>
        </p:nvSpPr>
        <p:spPr bwMode="auto">
          <a:xfrm>
            <a:off x="7131050" y="4462463"/>
            <a:ext cx="506413" cy="287337"/>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9881" name="Rettangolo 10"/>
          <p:cNvSpPr>
            <a:spLocks noChangeArrowheads="1"/>
          </p:cNvSpPr>
          <p:nvPr/>
        </p:nvSpPr>
        <p:spPr bwMode="auto">
          <a:xfrm>
            <a:off x="6148388" y="4941888"/>
            <a:ext cx="727075" cy="287337"/>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6" name="Arco 5"/>
          <p:cNvSpPr/>
          <p:nvPr/>
        </p:nvSpPr>
        <p:spPr bwMode="auto">
          <a:xfrm rot="3989677">
            <a:off x="4664869" y="3226594"/>
            <a:ext cx="3095625" cy="3240087"/>
          </a:xfrm>
          <a:prstGeom prst="arc">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defRPr/>
            </a:pPr>
            <a:endParaRPr lang="it-IT" dirty="0"/>
          </a:p>
        </p:txBody>
      </p:sp>
      <p:sp>
        <p:nvSpPr>
          <p:cNvPr id="79883" name="CasellaDiTesto 6"/>
          <p:cNvSpPr txBox="1">
            <a:spLocks noChangeArrowheads="1"/>
          </p:cNvSpPr>
          <p:nvPr/>
        </p:nvSpPr>
        <p:spPr bwMode="auto">
          <a:xfrm rot="-3448267">
            <a:off x="6288881" y="4955382"/>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Oxyanion hole</a:t>
            </a:r>
          </a:p>
        </p:txBody>
      </p:sp>
      <p:sp>
        <p:nvSpPr>
          <p:cNvPr id="79884" name="CasellaDiTesto 7"/>
          <p:cNvSpPr txBox="1">
            <a:spLocks noChangeArrowheads="1"/>
          </p:cNvSpPr>
          <p:nvPr/>
        </p:nvSpPr>
        <p:spPr bwMode="auto">
          <a:xfrm>
            <a:off x="7956550" y="4846638"/>
            <a:ext cx="1187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200"/>
              <a:t>Stabilizes oxyanion of the intermediate</a:t>
            </a:r>
          </a:p>
        </p:txBody>
      </p:sp>
      <p:sp>
        <p:nvSpPr>
          <p:cNvPr id="79885" name="Rettangolo 14"/>
          <p:cNvSpPr>
            <a:spLocks noChangeArrowheads="1"/>
          </p:cNvSpPr>
          <p:nvPr/>
        </p:nvSpPr>
        <p:spPr bwMode="auto">
          <a:xfrm>
            <a:off x="4283075" y="2698750"/>
            <a:ext cx="717550" cy="287338"/>
          </a:xfrm>
          <a:prstGeom prst="rect">
            <a:avLst/>
          </a:prstGeom>
          <a:solidFill>
            <a:srgbClr val="FFC000"/>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Ser</a:t>
            </a:r>
          </a:p>
        </p:txBody>
      </p:sp>
      <p:sp>
        <p:nvSpPr>
          <p:cNvPr id="79886" name="Rettangolo 15"/>
          <p:cNvSpPr>
            <a:spLocks noChangeArrowheads="1"/>
          </p:cNvSpPr>
          <p:nvPr/>
        </p:nvSpPr>
        <p:spPr bwMode="auto">
          <a:xfrm>
            <a:off x="6148388" y="2781300"/>
            <a:ext cx="717550" cy="287338"/>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79887" name="Rettangolo 16"/>
          <p:cNvSpPr>
            <a:spLocks noChangeArrowheads="1"/>
          </p:cNvSpPr>
          <p:nvPr/>
        </p:nvSpPr>
        <p:spPr bwMode="auto">
          <a:xfrm>
            <a:off x="2819400" y="3573463"/>
            <a:ext cx="715963" cy="287337"/>
          </a:xfrm>
          <a:prstGeom prst="rect">
            <a:avLst/>
          </a:prstGeom>
          <a:solidFill>
            <a:schemeClr val="bg1"/>
          </a:solidFill>
          <a:ln w="9525"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cxnSp>
        <p:nvCxnSpPr>
          <p:cNvPr id="79889" name="Connettore 1 13"/>
          <p:cNvCxnSpPr>
            <a:cxnSpLocks noChangeShapeType="1"/>
          </p:cNvCxnSpPr>
          <p:nvPr/>
        </p:nvCxnSpPr>
        <p:spPr bwMode="auto">
          <a:xfrm>
            <a:off x="5551488" y="1127125"/>
            <a:ext cx="100012" cy="650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9890" name="CasellaDiTesto 27"/>
          <p:cNvSpPr txBox="1">
            <a:spLocks noChangeArrowheads="1"/>
          </p:cNvSpPr>
          <p:nvPr/>
        </p:nvSpPr>
        <p:spPr bwMode="auto">
          <a:xfrm>
            <a:off x="7356475" y="1535113"/>
            <a:ext cx="563563"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100" b="0">
                <a:latin typeface="Times New Roman" panose="02020603050405020304" pitchFamily="18" charset="0"/>
                <a:cs typeface="Times New Roman" panose="02020603050405020304" pitchFamily="18" charset="0"/>
              </a:rPr>
              <a:t>H</a:t>
            </a:r>
            <a:r>
              <a:rPr lang="it-IT" altLang="it-IT" sz="1100" b="0" baseline="-25000">
                <a:latin typeface="Times New Roman" panose="02020603050405020304" pitchFamily="18" charset="0"/>
                <a:cs typeface="Times New Roman" panose="02020603050405020304" pitchFamily="18" charset="0"/>
              </a:rPr>
              <a:t>2</a:t>
            </a:r>
            <a:r>
              <a:rPr lang="it-IT" altLang="it-IT" sz="1100" b="0">
                <a:latin typeface="Times New Roman" panose="02020603050405020304" pitchFamily="18" charset="0"/>
                <a:cs typeface="Times New Roman" panose="02020603050405020304" pitchFamily="18" charset="0"/>
              </a:rPr>
              <a:t>NR</a:t>
            </a:r>
            <a:r>
              <a:rPr lang="it-IT" altLang="it-IT" sz="800" b="0" baseline="30000">
                <a:latin typeface="Times New Roman" panose="02020603050405020304" pitchFamily="18" charset="0"/>
                <a:cs typeface="Times New Roman" panose="02020603050405020304" pitchFamily="18" charset="0"/>
              </a:rPr>
              <a:t>2</a:t>
            </a:r>
          </a:p>
        </p:txBody>
      </p:sp>
      <p:sp>
        <p:nvSpPr>
          <p:cNvPr id="79891" name="CasellaDiTesto 12"/>
          <p:cNvSpPr txBox="1">
            <a:spLocks noChangeArrowheads="1"/>
          </p:cNvSpPr>
          <p:nvPr/>
        </p:nvSpPr>
        <p:spPr bwMode="auto">
          <a:xfrm>
            <a:off x="6642100" y="996950"/>
            <a:ext cx="1911350" cy="2762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200" dirty="0" err="1">
                <a:latin typeface="Times New Roman" panose="02020603050405020304" pitchFamily="18" charset="0"/>
                <a:cs typeface="Times New Roman" panose="02020603050405020304" pitchFamily="18" charset="0"/>
              </a:rPr>
              <a:t>Acyl-enzyme</a:t>
            </a:r>
            <a:r>
              <a:rPr lang="it-IT" altLang="it-IT" sz="1200" dirty="0">
                <a:latin typeface="Times New Roman" panose="02020603050405020304" pitchFamily="18" charset="0"/>
                <a:cs typeface="Times New Roman" panose="02020603050405020304" pitchFamily="18" charset="0"/>
              </a:rPr>
              <a:t> intermediate</a:t>
            </a:r>
          </a:p>
        </p:txBody>
      </p:sp>
      <p:sp>
        <p:nvSpPr>
          <p:cNvPr id="79892" name="CasellaDiTesto 1"/>
          <p:cNvSpPr txBox="1">
            <a:spLocks noChangeArrowheads="1"/>
          </p:cNvSpPr>
          <p:nvPr/>
        </p:nvSpPr>
        <p:spPr bwMode="auto">
          <a:xfrm>
            <a:off x="7437438" y="1219200"/>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a:t>
            </a:r>
          </a:p>
        </p:txBody>
      </p:sp>
      <p:graphicFrame>
        <p:nvGraphicFramePr>
          <p:cNvPr id="79893" name="Object 2"/>
          <p:cNvGraphicFramePr>
            <a:graphicFrameLocks noChangeAspect="1"/>
          </p:cNvGraphicFramePr>
          <p:nvPr/>
        </p:nvGraphicFramePr>
        <p:xfrm>
          <a:off x="471488" y="5848350"/>
          <a:ext cx="4387850" cy="798513"/>
        </p:xfrm>
        <a:graphic>
          <a:graphicData uri="http://schemas.openxmlformats.org/presentationml/2006/ole">
            <mc:AlternateContent xmlns:mc="http://schemas.openxmlformats.org/markup-compatibility/2006">
              <mc:Choice xmlns:v="urn:schemas-microsoft-com:vml" Requires="v">
                <p:oleObj spid="_x0000_s79917" name="CS ChemDraw Drawing" r:id="rId6" imgW="5877000" imgH="1073520" progId="MDLDrawOLE.MDLDrawObject.1">
                  <p:embed/>
                </p:oleObj>
              </mc:Choice>
              <mc:Fallback>
                <p:oleObj name="CS ChemDraw Drawing" r:id="rId6" imgW="5877000" imgH="1073520" progId="MDLDrawOLE.MDLDrawObject.1">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8" y="5848350"/>
                        <a:ext cx="4387850" cy="79851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894" name="CasellaDiTesto 2"/>
          <p:cNvSpPr txBox="1">
            <a:spLocks noChangeArrowheads="1"/>
          </p:cNvSpPr>
          <p:nvPr/>
        </p:nvSpPr>
        <p:spPr bwMode="auto">
          <a:xfrm>
            <a:off x="4910138" y="6000750"/>
            <a:ext cx="1482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Chemical reaction</a:t>
            </a:r>
          </a:p>
        </p:txBody>
      </p:sp>
      <p:sp>
        <p:nvSpPr>
          <p:cNvPr id="79895" name="Rettangolo 1"/>
          <p:cNvSpPr>
            <a:spLocks noChangeArrowheads="1"/>
          </p:cNvSpPr>
          <p:nvPr/>
        </p:nvSpPr>
        <p:spPr bwMode="auto">
          <a:xfrm>
            <a:off x="347663" y="3308350"/>
            <a:ext cx="1744662" cy="230822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1800" i="1"/>
              <a:t>able to decrease the energy of the transition state of the rate determining step</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4"/>
          <p:cNvGraphicFramePr>
            <a:graphicFrameLocks noChangeAspect="1"/>
          </p:cNvGraphicFramePr>
          <p:nvPr/>
        </p:nvGraphicFramePr>
        <p:xfrm>
          <a:off x="2081213" y="1336675"/>
          <a:ext cx="5295900" cy="5057775"/>
        </p:xfrm>
        <a:graphic>
          <a:graphicData uri="http://schemas.openxmlformats.org/presentationml/2006/ole">
            <mc:AlternateContent xmlns:mc="http://schemas.openxmlformats.org/markup-compatibility/2006">
              <mc:Choice xmlns:v="urn:schemas-microsoft-com:vml" Requires="v">
                <p:oleObj spid="_x0000_s80916" name="MDLDrawObject Class" r:id="rId3" imgW="2105025" imgH="2019300" progId="MDLDrawOLE.MDLDrawObject.1">
                  <p:embed/>
                </p:oleObj>
              </mc:Choice>
              <mc:Fallback>
                <p:oleObj name="MDLDrawObject Class" r:id="rId3" imgW="2105025" imgH="2019300" progId="MDLDrawOLE.MDLDrawObject.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213" y="1336675"/>
                        <a:ext cx="52959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0902" name="CasellaDiTesto 27"/>
          <p:cNvSpPr txBox="1">
            <a:spLocks noChangeArrowheads="1"/>
          </p:cNvSpPr>
          <p:nvPr/>
        </p:nvSpPr>
        <p:spPr bwMode="auto">
          <a:xfrm>
            <a:off x="6627813" y="1063625"/>
            <a:ext cx="563562"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100" b="0">
                <a:latin typeface="Times New Roman" panose="02020603050405020304" pitchFamily="18" charset="0"/>
                <a:cs typeface="Times New Roman" panose="02020603050405020304" pitchFamily="18" charset="0"/>
              </a:rPr>
              <a:t>H</a:t>
            </a:r>
            <a:r>
              <a:rPr lang="it-IT" altLang="it-IT" sz="1100" b="0" baseline="-25000">
                <a:latin typeface="Times New Roman" panose="02020603050405020304" pitchFamily="18" charset="0"/>
                <a:cs typeface="Times New Roman" panose="02020603050405020304" pitchFamily="18" charset="0"/>
              </a:rPr>
              <a:t>2</a:t>
            </a:r>
            <a:r>
              <a:rPr lang="it-IT" altLang="it-IT" sz="1100" b="0">
                <a:latin typeface="Times New Roman" panose="02020603050405020304" pitchFamily="18" charset="0"/>
                <a:cs typeface="Times New Roman" panose="02020603050405020304" pitchFamily="18" charset="0"/>
              </a:rPr>
              <a:t>NR</a:t>
            </a:r>
            <a:r>
              <a:rPr lang="it-IT" altLang="it-IT" sz="800" b="0" baseline="30000">
                <a:latin typeface="Times New Roman" panose="02020603050405020304" pitchFamily="18" charset="0"/>
                <a:cs typeface="Times New Roman" panose="02020603050405020304" pitchFamily="18" charset="0"/>
              </a:rPr>
              <a:t>2</a:t>
            </a:r>
          </a:p>
        </p:txBody>
      </p:sp>
      <p:sp>
        <p:nvSpPr>
          <p:cNvPr id="2" name="Rettangolo 1"/>
          <p:cNvSpPr/>
          <p:nvPr/>
        </p:nvSpPr>
        <p:spPr bwMode="auto">
          <a:xfrm>
            <a:off x="1668823" y="927469"/>
            <a:ext cx="6120680" cy="15121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smtClean="0">
              <a:ln>
                <a:noFill/>
              </a:ln>
              <a:solidFill>
                <a:schemeClr val="tx1"/>
              </a:solidFill>
              <a:effectLst/>
              <a:latin typeface="Arial" pitchFamily="34" charset="0"/>
            </a:endParaRPr>
          </a:p>
        </p:txBody>
      </p:sp>
      <p:sp>
        <p:nvSpPr>
          <p:cNvPr id="80899" name="Rectangle 5"/>
          <p:cNvSpPr>
            <a:spLocks noChangeArrowheads="1"/>
          </p:cNvSpPr>
          <p:nvPr/>
        </p:nvSpPr>
        <p:spPr bwMode="auto">
          <a:xfrm>
            <a:off x="251520" y="548680"/>
            <a:ext cx="8313737" cy="83099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2400" i="1" dirty="0"/>
              <a:t>A serine protease mechanism: different synthetic routes by changing the nucleophile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descr="Bouquet"/>
          <p:cNvSpPr txBox="1">
            <a:spLocks noChangeArrowheads="1"/>
          </p:cNvSpPr>
          <p:nvPr/>
        </p:nvSpPr>
        <p:spPr bwMode="auto">
          <a:xfrm>
            <a:off x="250825" y="333375"/>
            <a:ext cx="8642350" cy="8302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a:latin typeface="Times New Roman" panose="02020603050405020304" pitchFamily="18" charset="0"/>
              </a:rPr>
              <a:t>Serin hydrolases can catalyze the synthesis of peptide bond by changing the nucleophile and working under dry conditions </a:t>
            </a:r>
          </a:p>
        </p:txBody>
      </p:sp>
      <p:graphicFrame>
        <p:nvGraphicFramePr>
          <p:cNvPr id="81923" name="Object 4"/>
          <p:cNvGraphicFramePr>
            <a:graphicFrameLocks noChangeAspect="1"/>
          </p:cNvGraphicFramePr>
          <p:nvPr/>
        </p:nvGraphicFramePr>
        <p:xfrm>
          <a:off x="827088" y="1208088"/>
          <a:ext cx="6016625" cy="1381125"/>
        </p:xfrm>
        <a:graphic>
          <a:graphicData uri="http://schemas.openxmlformats.org/presentationml/2006/ole">
            <mc:AlternateContent xmlns:mc="http://schemas.openxmlformats.org/markup-compatibility/2006">
              <mc:Choice xmlns:v="urn:schemas-microsoft-com:vml" Requires="v">
                <p:oleObj spid="_x0000_s81938" name="CS ChemDraw Drawing" r:id="rId4" imgW="6017260" imgH="1381760" progId="MDLDrawOLE.MDLDrawObject.1">
                  <p:embed/>
                </p:oleObj>
              </mc:Choice>
              <mc:Fallback>
                <p:oleObj name="CS ChemDraw Drawing" r:id="rId4" imgW="6017260" imgH="1381760" progId="MDLDrawOLE.MDLDrawObject.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208088"/>
                        <a:ext cx="601662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24" name="Picture 6" descr="peptidebo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2822575"/>
            <a:ext cx="4973638" cy="390842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81925" name="Connettore 2 3"/>
          <p:cNvCxnSpPr>
            <a:cxnSpLocks noChangeShapeType="1"/>
          </p:cNvCxnSpPr>
          <p:nvPr/>
        </p:nvCxnSpPr>
        <p:spPr bwMode="auto">
          <a:xfrm>
            <a:off x="5076825" y="6669088"/>
            <a:ext cx="358775"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26" name="Connettore 2 5"/>
          <p:cNvCxnSpPr>
            <a:cxnSpLocks noChangeShapeType="1"/>
          </p:cNvCxnSpPr>
          <p:nvPr/>
        </p:nvCxnSpPr>
        <p:spPr bwMode="auto">
          <a:xfrm flipH="1">
            <a:off x="5076825" y="6742113"/>
            <a:ext cx="358775"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1927" name="CasellaDiTesto 6"/>
          <p:cNvSpPr txBox="1">
            <a:spLocks noChangeArrowheads="1"/>
          </p:cNvSpPr>
          <p:nvPr/>
        </p:nvSpPr>
        <p:spPr bwMode="auto">
          <a:xfrm>
            <a:off x="7380288" y="1714500"/>
            <a:ext cx="808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 H</a:t>
            </a:r>
            <a:r>
              <a:rPr lang="it-IT" altLang="it-IT" sz="1100"/>
              <a:t>2</a:t>
            </a:r>
            <a:r>
              <a:rPr lang="it-IT" altLang="it-IT" sz="1800"/>
              <a:t>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p:cNvSpPr>
            <a:spLocks noGrp="1"/>
          </p:cNvSpPr>
          <p:nvPr>
            <p:ph type="title"/>
          </p:nvPr>
        </p:nvSpPr>
        <p:spPr>
          <a:xfrm>
            <a:off x="457200" y="1844675"/>
            <a:ext cx="8229600" cy="1143000"/>
          </a:xfrm>
        </p:spPr>
        <p:txBody>
          <a:bodyPr/>
          <a:lstStyle/>
          <a:p>
            <a:r>
              <a:rPr lang="it-IT" altLang="it-IT" smtClean="0"/>
              <a:t>Enzymatic synthesis of Aspartame in industry</a:t>
            </a:r>
          </a:p>
        </p:txBody>
      </p:sp>
      <p:graphicFrame>
        <p:nvGraphicFramePr>
          <p:cNvPr id="82947" name="Object 8"/>
          <p:cNvGraphicFramePr>
            <a:graphicFrameLocks noChangeAspect="1"/>
          </p:cNvGraphicFramePr>
          <p:nvPr/>
        </p:nvGraphicFramePr>
        <p:xfrm>
          <a:off x="560388" y="3476625"/>
          <a:ext cx="8001000" cy="1714500"/>
        </p:xfrm>
        <a:graphic>
          <a:graphicData uri="http://schemas.openxmlformats.org/presentationml/2006/ole">
            <mc:AlternateContent xmlns:mc="http://schemas.openxmlformats.org/markup-compatibility/2006">
              <mc:Choice xmlns:v="urn:schemas-microsoft-com:vml" Requires="v">
                <p:oleObj spid="_x0000_s82962" name="ISIS/Draw Sketch" r:id="rId3" imgW="6801406" imgH="1459988" progId="MDLDrawOLE.MDLDrawObject.1">
                  <p:embed/>
                </p:oleObj>
              </mc:Choice>
              <mc:Fallback>
                <p:oleObj name="ISIS/Draw Sketch" r:id="rId3" imgW="6801406" imgH="1459988" progId="MDLDrawOLE.MDLDrawObject.1">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88" y="3476625"/>
                        <a:ext cx="8001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48" name="CasellaDiTesto 1"/>
          <p:cNvSpPr txBox="1">
            <a:spLocks noChangeArrowheads="1"/>
          </p:cNvSpPr>
          <p:nvPr/>
        </p:nvSpPr>
        <p:spPr bwMode="auto">
          <a:xfrm>
            <a:off x="1692275" y="5876925"/>
            <a:ext cx="5929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Mild conditions: no racemization, less side products</a:t>
            </a:r>
          </a:p>
        </p:txBody>
      </p:sp>
      <p:sp>
        <p:nvSpPr>
          <p:cNvPr id="5" name="Rectangle 2"/>
          <p:cNvSpPr txBox="1">
            <a:spLocks noChangeArrowheads="1"/>
          </p:cNvSpPr>
          <p:nvPr/>
        </p:nvSpPr>
        <p:spPr bwMode="auto">
          <a:xfrm>
            <a:off x="503238" y="115888"/>
            <a:ext cx="8461375" cy="1143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US" altLang="it-IT" sz="2400" kern="0" smtClean="0"/>
              <a:t>Moving from natural to non-natural substrates:</a:t>
            </a:r>
            <a:br>
              <a:rPr lang="en-US" altLang="it-IT" sz="2400" kern="0" smtClean="0"/>
            </a:br>
            <a:r>
              <a:rPr lang="en-US" altLang="it-IT" sz="2400" kern="0" smtClean="0"/>
              <a:t>industrial synthesis of dipeptide Aspartame </a:t>
            </a:r>
          </a:p>
        </p:txBody>
      </p:sp>
      <p:grpSp>
        <p:nvGrpSpPr>
          <p:cNvPr id="2" name="Gruppo 1"/>
          <p:cNvGrpSpPr/>
          <p:nvPr/>
        </p:nvGrpSpPr>
        <p:grpSpPr>
          <a:xfrm>
            <a:off x="4355976" y="3861048"/>
            <a:ext cx="1080120" cy="504056"/>
            <a:chOff x="3349625" y="3124200"/>
            <a:chExt cx="968375" cy="387350"/>
          </a:xfrm>
          <a:solidFill>
            <a:schemeClr val="bg1"/>
          </a:solidFill>
        </p:grpSpPr>
        <p:sp>
          <p:nvSpPr>
            <p:cNvPr id="12" name="Rectangle 303"/>
            <p:cNvSpPr>
              <a:spLocks noChangeArrowheads="1"/>
            </p:cNvSpPr>
            <p:nvPr/>
          </p:nvSpPr>
          <p:spPr bwMode="auto">
            <a:xfrm>
              <a:off x="3349625" y="3124200"/>
              <a:ext cx="165100"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dirty="0" smtClean="0">
                  <a:solidFill>
                    <a:srgbClr val="FF0000"/>
                  </a:solidFill>
                </a:rPr>
                <a:t>T</a:t>
              </a:r>
              <a:endParaRPr lang="nl-NL" altLang="it-IT" sz="2400" dirty="0" smtClean="0">
                <a:solidFill>
                  <a:schemeClr val="hlink"/>
                </a:solidFill>
                <a:latin typeface="Times" panose="02020603050405020304" pitchFamily="18" charset="0"/>
              </a:endParaRPr>
            </a:p>
          </p:txBody>
        </p:sp>
        <p:sp>
          <p:nvSpPr>
            <p:cNvPr id="13" name="Rectangle 304"/>
            <p:cNvSpPr>
              <a:spLocks noChangeArrowheads="1"/>
            </p:cNvSpPr>
            <p:nvPr/>
          </p:nvSpPr>
          <p:spPr bwMode="auto">
            <a:xfrm>
              <a:off x="3441700" y="3124200"/>
              <a:ext cx="168275"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smtClean="0">
                  <a:solidFill>
                    <a:srgbClr val="FF0000"/>
                  </a:solidFill>
                </a:rPr>
                <a:t>h</a:t>
              </a:r>
              <a:endParaRPr lang="nl-NL" altLang="it-IT" sz="2400" smtClean="0">
                <a:solidFill>
                  <a:schemeClr val="hlink"/>
                </a:solidFill>
                <a:latin typeface="Times" panose="02020603050405020304" pitchFamily="18" charset="0"/>
              </a:endParaRPr>
            </a:p>
          </p:txBody>
        </p:sp>
        <p:sp>
          <p:nvSpPr>
            <p:cNvPr id="14" name="Rectangle 305"/>
            <p:cNvSpPr>
              <a:spLocks noChangeArrowheads="1"/>
            </p:cNvSpPr>
            <p:nvPr/>
          </p:nvSpPr>
          <p:spPr bwMode="auto">
            <a:xfrm>
              <a:off x="3533775" y="3124200"/>
              <a:ext cx="158750"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smtClean="0">
                  <a:solidFill>
                    <a:srgbClr val="FF0000"/>
                  </a:solidFill>
                </a:rPr>
                <a:t>e</a:t>
              </a:r>
              <a:endParaRPr lang="nl-NL" altLang="it-IT" sz="2400" smtClean="0">
                <a:solidFill>
                  <a:schemeClr val="hlink"/>
                </a:solidFill>
                <a:latin typeface="Times" panose="02020603050405020304" pitchFamily="18" charset="0"/>
              </a:endParaRPr>
            </a:p>
          </p:txBody>
        </p:sp>
        <p:sp>
          <p:nvSpPr>
            <p:cNvPr id="15" name="Rectangle 306"/>
            <p:cNvSpPr>
              <a:spLocks noChangeArrowheads="1"/>
            </p:cNvSpPr>
            <p:nvPr/>
          </p:nvSpPr>
          <p:spPr bwMode="auto">
            <a:xfrm>
              <a:off x="3617913" y="3124200"/>
              <a:ext cx="133350"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smtClean="0">
                  <a:solidFill>
                    <a:srgbClr val="FF0000"/>
                  </a:solidFill>
                </a:rPr>
                <a:t>r</a:t>
              </a:r>
              <a:endParaRPr lang="nl-NL" altLang="it-IT" sz="2400" smtClean="0">
                <a:solidFill>
                  <a:schemeClr val="hlink"/>
                </a:solidFill>
                <a:latin typeface="Times" panose="02020603050405020304" pitchFamily="18" charset="0"/>
              </a:endParaRPr>
            </a:p>
          </p:txBody>
        </p:sp>
        <p:sp>
          <p:nvSpPr>
            <p:cNvPr id="16" name="Rectangle 307"/>
            <p:cNvSpPr>
              <a:spLocks noChangeArrowheads="1"/>
            </p:cNvSpPr>
            <p:nvPr/>
          </p:nvSpPr>
          <p:spPr bwMode="auto">
            <a:xfrm>
              <a:off x="3675063" y="3124200"/>
              <a:ext cx="209550"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smtClean="0">
                  <a:solidFill>
                    <a:srgbClr val="FF0000"/>
                  </a:solidFill>
                </a:rPr>
                <a:t>m</a:t>
              </a:r>
              <a:endParaRPr lang="nl-NL" altLang="it-IT" sz="2400" smtClean="0">
                <a:solidFill>
                  <a:schemeClr val="hlink"/>
                </a:solidFill>
                <a:latin typeface="Times" panose="02020603050405020304" pitchFamily="18" charset="0"/>
              </a:endParaRPr>
            </a:p>
          </p:txBody>
        </p:sp>
        <p:sp>
          <p:nvSpPr>
            <p:cNvPr id="17" name="Rectangle 308"/>
            <p:cNvSpPr>
              <a:spLocks noChangeArrowheads="1"/>
            </p:cNvSpPr>
            <p:nvPr/>
          </p:nvSpPr>
          <p:spPr bwMode="auto">
            <a:xfrm>
              <a:off x="3810000" y="3124200"/>
              <a:ext cx="168275"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dirty="0" smtClean="0">
                  <a:solidFill>
                    <a:srgbClr val="FF0000"/>
                  </a:solidFill>
                </a:rPr>
                <a:t>o</a:t>
              </a:r>
              <a:endParaRPr lang="nl-NL" altLang="it-IT" sz="2400" dirty="0" smtClean="0">
                <a:solidFill>
                  <a:schemeClr val="hlink"/>
                </a:solidFill>
                <a:latin typeface="Times" panose="02020603050405020304" pitchFamily="18" charset="0"/>
              </a:endParaRPr>
            </a:p>
          </p:txBody>
        </p:sp>
        <p:sp>
          <p:nvSpPr>
            <p:cNvPr id="18" name="Rectangle 309"/>
            <p:cNvSpPr>
              <a:spLocks noChangeArrowheads="1"/>
            </p:cNvSpPr>
            <p:nvPr/>
          </p:nvSpPr>
          <p:spPr bwMode="auto">
            <a:xfrm>
              <a:off x="3902075" y="3124200"/>
              <a:ext cx="117475"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dirty="0" smtClean="0">
                  <a:solidFill>
                    <a:srgbClr val="FF0000"/>
                  </a:solidFill>
                </a:rPr>
                <a:t>l</a:t>
              </a:r>
              <a:endParaRPr lang="nl-NL" altLang="it-IT" sz="2400" dirty="0" smtClean="0">
                <a:solidFill>
                  <a:schemeClr val="hlink"/>
                </a:solidFill>
                <a:latin typeface="Times" panose="02020603050405020304" pitchFamily="18" charset="0"/>
              </a:endParaRPr>
            </a:p>
          </p:txBody>
        </p:sp>
        <p:sp>
          <p:nvSpPr>
            <p:cNvPr id="19" name="Rectangle 310"/>
            <p:cNvSpPr>
              <a:spLocks noChangeArrowheads="1"/>
            </p:cNvSpPr>
            <p:nvPr/>
          </p:nvSpPr>
          <p:spPr bwMode="auto">
            <a:xfrm>
              <a:off x="3944938" y="3124200"/>
              <a:ext cx="155575"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smtClean="0">
                  <a:solidFill>
                    <a:srgbClr val="FF0000"/>
                  </a:solidFill>
                </a:rPr>
                <a:t>y</a:t>
              </a:r>
              <a:endParaRPr lang="nl-NL" altLang="it-IT" sz="2400" smtClean="0">
                <a:solidFill>
                  <a:schemeClr val="hlink"/>
                </a:solidFill>
                <a:latin typeface="Times" panose="02020603050405020304" pitchFamily="18" charset="0"/>
              </a:endParaRPr>
            </a:p>
          </p:txBody>
        </p:sp>
        <p:sp>
          <p:nvSpPr>
            <p:cNvPr id="20" name="Rectangle 311"/>
            <p:cNvSpPr>
              <a:spLocks noChangeArrowheads="1"/>
            </p:cNvSpPr>
            <p:nvPr/>
          </p:nvSpPr>
          <p:spPr bwMode="auto">
            <a:xfrm>
              <a:off x="4025900" y="3124200"/>
              <a:ext cx="158750"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dirty="0" smtClean="0">
                  <a:solidFill>
                    <a:srgbClr val="FF0000"/>
                  </a:solidFill>
                </a:rPr>
                <a:t>s</a:t>
              </a:r>
              <a:endParaRPr lang="nl-NL" altLang="it-IT" sz="2400" dirty="0" smtClean="0">
                <a:solidFill>
                  <a:schemeClr val="hlink"/>
                </a:solidFill>
                <a:latin typeface="Times" panose="02020603050405020304" pitchFamily="18" charset="0"/>
              </a:endParaRPr>
            </a:p>
          </p:txBody>
        </p:sp>
        <p:sp>
          <p:nvSpPr>
            <p:cNvPr id="21" name="Rectangle 312"/>
            <p:cNvSpPr>
              <a:spLocks noChangeArrowheads="1"/>
            </p:cNvSpPr>
            <p:nvPr/>
          </p:nvSpPr>
          <p:spPr bwMode="auto">
            <a:xfrm>
              <a:off x="4108450" y="3124200"/>
              <a:ext cx="117475"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smtClean="0">
                  <a:solidFill>
                    <a:srgbClr val="FF0000"/>
                  </a:solidFill>
                </a:rPr>
                <a:t>i</a:t>
              </a:r>
              <a:endParaRPr lang="nl-NL" altLang="it-IT" sz="2400" smtClean="0">
                <a:solidFill>
                  <a:schemeClr val="hlink"/>
                </a:solidFill>
                <a:latin typeface="Times" panose="02020603050405020304" pitchFamily="18" charset="0"/>
              </a:endParaRPr>
            </a:p>
          </p:txBody>
        </p:sp>
        <p:sp>
          <p:nvSpPr>
            <p:cNvPr id="22" name="Rectangle 313"/>
            <p:cNvSpPr>
              <a:spLocks noChangeArrowheads="1"/>
            </p:cNvSpPr>
            <p:nvPr/>
          </p:nvSpPr>
          <p:spPr bwMode="auto">
            <a:xfrm>
              <a:off x="4149725" y="3124200"/>
              <a:ext cx="168275"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200" smtClean="0">
                  <a:solidFill>
                    <a:srgbClr val="FF0000"/>
                  </a:solidFill>
                </a:rPr>
                <a:t>n</a:t>
              </a:r>
              <a:endParaRPr lang="nl-NL" altLang="it-IT" sz="2400" smtClean="0">
                <a:solidFill>
                  <a:schemeClr val="hlink"/>
                </a:solidFill>
                <a:latin typeface="Times" panose="02020603050405020304" pitchFamily="18" charset="0"/>
              </a:endParaRPr>
            </a:p>
          </p:txBody>
        </p:sp>
        <p:sp>
          <p:nvSpPr>
            <p:cNvPr id="23" name="Rectangle 314"/>
            <p:cNvSpPr>
              <a:spLocks noChangeArrowheads="1"/>
            </p:cNvSpPr>
            <p:nvPr/>
          </p:nvSpPr>
          <p:spPr bwMode="auto">
            <a:xfrm>
              <a:off x="3349625" y="3317875"/>
              <a:ext cx="147638"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H</a:t>
              </a:r>
              <a:endParaRPr lang="nl-NL" altLang="it-IT" sz="2400" smtClean="0">
                <a:solidFill>
                  <a:schemeClr val="hlink"/>
                </a:solidFill>
                <a:latin typeface="Times" panose="02020603050405020304" pitchFamily="18" charset="0"/>
              </a:endParaRPr>
            </a:p>
          </p:txBody>
        </p:sp>
        <p:sp>
          <p:nvSpPr>
            <p:cNvPr id="24" name="Rectangle 315"/>
            <p:cNvSpPr>
              <a:spLocks noChangeArrowheads="1"/>
            </p:cNvSpPr>
            <p:nvPr/>
          </p:nvSpPr>
          <p:spPr bwMode="auto">
            <a:xfrm>
              <a:off x="3441700" y="3376613"/>
              <a:ext cx="100013" cy="1349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800" smtClean="0">
                  <a:solidFill>
                    <a:srgbClr val="FF0000"/>
                  </a:solidFill>
                </a:rPr>
                <a:t>2</a:t>
              </a:r>
              <a:endParaRPr lang="nl-NL" altLang="it-IT" sz="2400" smtClean="0">
                <a:solidFill>
                  <a:schemeClr val="hlink"/>
                </a:solidFill>
                <a:latin typeface="Times" panose="02020603050405020304" pitchFamily="18" charset="0"/>
              </a:endParaRPr>
            </a:p>
          </p:txBody>
        </p:sp>
        <p:sp>
          <p:nvSpPr>
            <p:cNvPr id="25" name="Rectangle 316"/>
            <p:cNvSpPr>
              <a:spLocks noChangeArrowheads="1"/>
            </p:cNvSpPr>
            <p:nvPr/>
          </p:nvSpPr>
          <p:spPr bwMode="auto">
            <a:xfrm>
              <a:off x="3495675" y="3317875"/>
              <a:ext cx="155575"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O</a:t>
              </a:r>
              <a:endParaRPr lang="nl-NL" altLang="it-IT" sz="2400" smtClean="0">
                <a:solidFill>
                  <a:schemeClr val="hlink"/>
                </a:solidFill>
                <a:latin typeface="Times" panose="02020603050405020304" pitchFamily="18" charset="0"/>
              </a:endParaRPr>
            </a:p>
          </p:txBody>
        </p:sp>
        <p:sp>
          <p:nvSpPr>
            <p:cNvPr id="26" name="Rectangle 317"/>
            <p:cNvSpPr>
              <a:spLocks noChangeArrowheads="1"/>
            </p:cNvSpPr>
            <p:nvPr/>
          </p:nvSpPr>
          <p:spPr bwMode="auto">
            <a:xfrm>
              <a:off x="3595688" y="3317875"/>
              <a:ext cx="90487"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a:t>
              </a:r>
              <a:endParaRPr lang="nl-NL" altLang="it-IT" sz="2400" smtClean="0">
                <a:solidFill>
                  <a:schemeClr val="hlink"/>
                </a:solidFill>
                <a:latin typeface="Times" panose="02020603050405020304" pitchFamily="18" charset="0"/>
              </a:endParaRPr>
            </a:p>
          </p:txBody>
        </p:sp>
        <p:sp>
          <p:nvSpPr>
            <p:cNvPr id="27" name="Rectangle 318"/>
            <p:cNvSpPr>
              <a:spLocks noChangeArrowheads="1"/>
            </p:cNvSpPr>
            <p:nvPr/>
          </p:nvSpPr>
          <p:spPr bwMode="auto">
            <a:xfrm>
              <a:off x="3630613" y="3317875"/>
              <a:ext cx="90487"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 </a:t>
              </a:r>
              <a:endParaRPr lang="nl-NL" altLang="it-IT" sz="2400" smtClean="0">
                <a:solidFill>
                  <a:schemeClr val="hlink"/>
                </a:solidFill>
                <a:latin typeface="Times" panose="02020603050405020304" pitchFamily="18" charset="0"/>
              </a:endParaRPr>
            </a:p>
          </p:txBody>
        </p:sp>
        <p:sp>
          <p:nvSpPr>
            <p:cNvPr id="28" name="Rectangle 319"/>
            <p:cNvSpPr>
              <a:spLocks noChangeArrowheads="1"/>
            </p:cNvSpPr>
            <p:nvPr/>
          </p:nvSpPr>
          <p:spPr bwMode="auto">
            <a:xfrm>
              <a:off x="3667125" y="3317875"/>
              <a:ext cx="125413"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p</a:t>
              </a:r>
              <a:endParaRPr lang="nl-NL" altLang="it-IT" sz="2400" smtClean="0">
                <a:solidFill>
                  <a:schemeClr val="hlink"/>
                </a:solidFill>
                <a:latin typeface="Times" panose="02020603050405020304" pitchFamily="18" charset="0"/>
              </a:endParaRPr>
            </a:p>
          </p:txBody>
        </p:sp>
        <p:sp>
          <p:nvSpPr>
            <p:cNvPr id="29" name="Rectangle 320"/>
            <p:cNvSpPr>
              <a:spLocks noChangeArrowheads="1"/>
            </p:cNvSpPr>
            <p:nvPr/>
          </p:nvSpPr>
          <p:spPr bwMode="auto">
            <a:xfrm>
              <a:off x="3738563" y="3317875"/>
              <a:ext cx="147637"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H</a:t>
              </a:r>
              <a:endParaRPr lang="nl-NL" altLang="it-IT" sz="2400" smtClean="0">
                <a:solidFill>
                  <a:schemeClr val="hlink"/>
                </a:solidFill>
                <a:latin typeface="Times" panose="02020603050405020304" pitchFamily="18" charset="0"/>
              </a:endParaRPr>
            </a:p>
          </p:txBody>
        </p:sp>
        <p:sp>
          <p:nvSpPr>
            <p:cNvPr id="30" name="Rectangle 321"/>
            <p:cNvSpPr>
              <a:spLocks noChangeArrowheads="1"/>
            </p:cNvSpPr>
            <p:nvPr/>
          </p:nvSpPr>
          <p:spPr bwMode="auto">
            <a:xfrm>
              <a:off x="3830638" y="3317875"/>
              <a:ext cx="90487"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 </a:t>
              </a:r>
              <a:endParaRPr lang="nl-NL" altLang="it-IT" sz="2400" smtClean="0">
                <a:solidFill>
                  <a:schemeClr val="hlink"/>
                </a:solidFill>
                <a:latin typeface="Times" panose="02020603050405020304" pitchFamily="18" charset="0"/>
              </a:endParaRPr>
            </a:p>
          </p:txBody>
        </p:sp>
        <p:sp>
          <p:nvSpPr>
            <p:cNvPr id="31" name="Rectangle 322"/>
            <p:cNvSpPr>
              <a:spLocks noChangeArrowheads="1"/>
            </p:cNvSpPr>
            <p:nvPr/>
          </p:nvSpPr>
          <p:spPr bwMode="auto">
            <a:xfrm>
              <a:off x="3867150" y="3317875"/>
              <a:ext cx="130175"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a:t>
              </a:r>
              <a:endParaRPr lang="nl-NL" altLang="it-IT" sz="2400" smtClean="0">
                <a:solidFill>
                  <a:schemeClr val="hlink"/>
                </a:solidFill>
                <a:latin typeface="Times" panose="02020603050405020304" pitchFamily="18" charset="0"/>
              </a:endParaRPr>
            </a:p>
          </p:txBody>
        </p:sp>
        <p:sp>
          <p:nvSpPr>
            <p:cNvPr id="32" name="Rectangle 323"/>
            <p:cNvSpPr>
              <a:spLocks noChangeArrowheads="1"/>
            </p:cNvSpPr>
            <p:nvPr/>
          </p:nvSpPr>
          <p:spPr bwMode="auto">
            <a:xfrm>
              <a:off x="3941763" y="3317875"/>
              <a:ext cx="90487"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dirty="0" smtClean="0">
                  <a:solidFill>
                    <a:srgbClr val="FF0000"/>
                  </a:solidFill>
                </a:rPr>
                <a:t> </a:t>
              </a:r>
              <a:endParaRPr lang="nl-NL" altLang="it-IT" sz="2400" dirty="0" smtClean="0">
                <a:solidFill>
                  <a:schemeClr val="hlink"/>
                </a:solidFill>
                <a:latin typeface="Times" panose="02020603050405020304" pitchFamily="18" charset="0"/>
              </a:endParaRPr>
            </a:p>
          </p:txBody>
        </p:sp>
        <p:sp>
          <p:nvSpPr>
            <p:cNvPr id="33" name="Rectangle 324"/>
            <p:cNvSpPr>
              <a:spLocks noChangeArrowheads="1"/>
            </p:cNvSpPr>
            <p:nvPr/>
          </p:nvSpPr>
          <p:spPr bwMode="auto">
            <a:xfrm>
              <a:off x="3976688" y="3317875"/>
              <a:ext cx="125412"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dirty="0" smtClean="0">
                  <a:solidFill>
                    <a:srgbClr val="FF0000"/>
                  </a:solidFill>
                </a:rPr>
                <a:t>6</a:t>
              </a:r>
              <a:endParaRPr lang="nl-NL" altLang="it-IT" sz="2400" dirty="0" smtClean="0">
                <a:solidFill>
                  <a:schemeClr val="hlink"/>
                </a:solidFill>
                <a:latin typeface="Times" panose="02020603050405020304" pitchFamily="18" charset="0"/>
              </a:endParaRPr>
            </a:p>
          </p:txBody>
        </p:sp>
        <p:sp>
          <p:nvSpPr>
            <p:cNvPr id="34" name="Rectangle 325"/>
            <p:cNvSpPr>
              <a:spLocks noChangeArrowheads="1"/>
            </p:cNvSpPr>
            <p:nvPr/>
          </p:nvSpPr>
          <p:spPr bwMode="auto">
            <a:xfrm>
              <a:off x="4048125" y="3317875"/>
              <a:ext cx="98425" cy="169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smtClean="0">
                  <a:solidFill>
                    <a:srgbClr val="FF0000"/>
                  </a:solidFill>
                </a:rPr>
                <a:t>-</a:t>
              </a:r>
              <a:endParaRPr lang="nl-NL" altLang="it-IT" sz="2400" smtClean="0">
                <a:solidFill>
                  <a:schemeClr val="hlink"/>
                </a:solidFill>
                <a:latin typeface="Times" panose="02020603050405020304" pitchFamily="18" charset="0"/>
              </a:endParaRPr>
            </a:p>
          </p:txBody>
        </p:sp>
        <p:sp>
          <p:nvSpPr>
            <p:cNvPr id="35" name="Rectangle 326"/>
            <p:cNvSpPr>
              <a:spLocks noChangeArrowheads="1"/>
            </p:cNvSpPr>
            <p:nvPr/>
          </p:nvSpPr>
          <p:spPr bwMode="auto">
            <a:xfrm>
              <a:off x="4090988" y="3317875"/>
              <a:ext cx="125412" cy="169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nl-NL" altLang="it-IT" sz="1000" dirty="0" smtClean="0">
                  <a:solidFill>
                    <a:srgbClr val="FF0000"/>
                  </a:solidFill>
                </a:rPr>
                <a:t>7</a:t>
              </a:r>
              <a:endParaRPr lang="nl-NL" altLang="it-IT" sz="2400" dirty="0" smtClean="0">
                <a:solidFill>
                  <a:schemeClr val="hlink"/>
                </a:solidFill>
                <a:latin typeface="Times" panose="02020603050405020304" pitchFamily="18" charset="0"/>
              </a:endParaRPr>
            </a:p>
          </p:txBody>
        </p:sp>
      </p:grpSp>
      <p:cxnSp>
        <p:nvCxnSpPr>
          <p:cNvPr id="82951" name="Connettore 2 3"/>
          <p:cNvCxnSpPr>
            <a:cxnSpLocks noChangeShapeType="1"/>
          </p:cNvCxnSpPr>
          <p:nvPr/>
        </p:nvCxnSpPr>
        <p:spPr bwMode="auto">
          <a:xfrm>
            <a:off x="4284663" y="4365625"/>
            <a:ext cx="1038225"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856"/>
            <a:ext cx="9144000" cy="707886"/>
          </a:xfrm>
          <a:prstGeom prst="rect">
            <a:avLst/>
          </a:prstGeom>
          <a:solidFill>
            <a:schemeClr val="tx2"/>
          </a:solidFill>
        </p:spPr>
        <p:txBody>
          <a:bodyPr wrap="square" rtlCol="0">
            <a:spAutoFit/>
          </a:bodyPr>
          <a:lstStyle>
            <a:defPPr>
              <a:defRPr lang="it-IT"/>
            </a:defPPr>
            <a:lvl1pPr algn="ctr">
              <a:defRPr sz="5400" b="1">
                <a:solidFill>
                  <a:prstClr val="white"/>
                </a:solidFill>
                <a:latin typeface="Arial Narrow" pitchFamily="34" charset="0"/>
              </a:defRPr>
            </a:lvl1pPr>
            <a:lvl2pPr lvl="1" algn="ctr">
              <a:defRPr sz="3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2pPr>
          </a:lstStyle>
          <a:p>
            <a:pPr marL="0" lvl="1"/>
            <a:r>
              <a:rPr lang="it-IT" sz="4000" dirty="0" smtClean="0">
                <a:solidFill>
                  <a:prstClr val="white"/>
                </a:solidFill>
              </a:rPr>
              <a:t>Centralità di Ricerca e Innovazione</a:t>
            </a:r>
            <a:endParaRPr lang="it-IT" sz="4000" dirty="0">
              <a:solidFill>
                <a:prstClr val="white"/>
              </a:solidFill>
            </a:endParaRPr>
          </a:p>
        </p:txBody>
      </p:sp>
      <p:sp>
        <p:nvSpPr>
          <p:cNvPr id="3" name="Text Box 20"/>
          <p:cNvSpPr txBox="1">
            <a:spLocks noChangeArrowheads="1"/>
          </p:cNvSpPr>
          <p:nvPr/>
        </p:nvSpPr>
        <p:spPr bwMode="auto">
          <a:xfrm>
            <a:off x="126445" y="804645"/>
            <a:ext cx="3778542" cy="1261884"/>
          </a:xfrm>
          <a:prstGeom prst="rect">
            <a:avLst/>
          </a:prstGeom>
          <a:ln>
            <a:noFill/>
          </a:ln>
          <a:extLst/>
        </p:spPr>
        <p:txBody>
          <a:bodyPr wrap="square">
            <a:spAutoFit/>
          </a:bodyPr>
          <a:lstStyle>
            <a:defPPr>
              <a:defRPr lang="it-IT"/>
            </a:defPPr>
            <a:lvl1pPr>
              <a:defRPr sz="1600" b="1">
                <a:solidFill>
                  <a:srgbClr val="002060"/>
                </a:solidFill>
                <a:latin typeface="Arial" pitchFamily="34" charset="0"/>
                <a:cs typeface="Arial" pitchFamily="34" charset="0"/>
              </a:defRPr>
            </a:lvl1pPr>
          </a:lstStyle>
          <a:p>
            <a:pPr>
              <a:defRPr/>
            </a:pPr>
            <a:r>
              <a:rPr lang="it-IT" sz="2800" kern="0" dirty="0" smtClean="0"/>
              <a:t>Imprese con R&amp;S </a:t>
            </a:r>
          </a:p>
          <a:p>
            <a:pPr>
              <a:defRPr/>
            </a:pPr>
            <a:r>
              <a:rPr lang="it-IT" sz="2800" kern="0" dirty="0" smtClean="0"/>
              <a:t>interna in Italia</a:t>
            </a:r>
            <a:br>
              <a:rPr lang="it-IT" sz="2800" kern="0" dirty="0" smtClean="0"/>
            </a:br>
            <a:r>
              <a:rPr lang="it-IT" altLang="it-IT" sz="2000" b="0" kern="0" dirty="0" smtClean="0"/>
              <a:t>(% sul totale imprese)</a:t>
            </a:r>
            <a:endParaRPr lang="it-IT" altLang="it-IT" sz="2000" b="0" kern="0" dirty="0"/>
          </a:p>
        </p:txBody>
      </p:sp>
      <p:graphicFrame>
        <p:nvGraphicFramePr>
          <p:cNvPr id="4" name="Grafico 3"/>
          <p:cNvGraphicFramePr>
            <a:graphicFrameLocks/>
          </p:cNvGraphicFramePr>
          <p:nvPr>
            <p:extLst/>
          </p:nvPr>
        </p:nvGraphicFramePr>
        <p:xfrm>
          <a:off x="1880077" y="2404048"/>
          <a:ext cx="4248472"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20"/>
          <p:cNvSpPr txBox="1">
            <a:spLocks noChangeArrowheads="1"/>
          </p:cNvSpPr>
          <p:nvPr/>
        </p:nvSpPr>
        <p:spPr bwMode="auto">
          <a:xfrm>
            <a:off x="5379690" y="790934"/>
            <a:ext cx="3259226" cy="1261884"/>
          </a:xfrm>
          <a:prstGeom prst="rect">
            <a:avLst/>
          </a:prstGeom>
          <a:ln>
            <a:noFill/>
          </a:ln>
          <a:extLst/>
        </p:spPr>
        <p:txBody>
          <a:bodyPr wrap="none">
            <a:spAutoFit/>
          </a:bodyPr>
          <a:lstStyle>
            <a:defPPr>
              <a:defRPr lang="it-IT"/>
            </a:defPPr>
            <a:lvl1pPr>
              <a:defRPr sz="1600" b="1">
                <a:solidFill>
                  <a:srgbClr val="002060"/>
                </a:solidFill>
                <a:latin typeface="Arial" pitchFamily="34" charset="0"/>
                <a:cs typeface="Arial" pitchFamily="34" charset="0"/>
              </a:defRPr>
            </a:lvl1pPr>
          </a:lstStyle>
          <a:p>
            <a:pPr>
              <a:defRPr/>
            </a:pPr>
            <a:r>
              <a:rPr lang="it-IT" sz="2800" kern="0" dirty="0" smtClean="0"/>
              <a:t>Imprese con R&amp;S </a:t>
            </a:r>
          </a:p>
          <a:p>
            <a:pPr>
              <a:defRPr/>
            </a:pPr>
            <a:r>
              <a:rPr lang="it-IT" sz="2800" kern="0" dirty="0" smtClean="0"/>
              <a:t>interna in Europa</a:t>
            </a:r>
            <a:br>
              <a:rPr lang="it-IT" sz="2800" kern="0" dirty="0" smtClean="0"/>
            </a:br>
            <a:r>
              <a:rPr lang="it-IT" altLang="it-IT" sz="2000" b="0" kern="0" dirty="0"/>
              <a:t>(% sul totale imprese</a:t>
            </a:r>
            <a:r>
              <a:rPr lang="it-IT" altLang="it-IT" sz="2000" b="0" kern="0" dirty="0" smtClean="0"/>
              <a:t>)</a:t>
            </a:r>
            <a:endParaRPr lang="it-IT" altLang="it-IT" sz="2000" b="0" kern="0" dirty="0"/>
          </a:p>
        </p:txBody>
      </p:sp>
      <p:sp>
        <p:nvSpPr>
          <p:cNvPr id="18" name="Text Box 46"/>
          <p:cNvSpPr txBox="1">
            <a:spLocks noChangeArrowheads="1"/>
          </p:cNvSpPr>
          <p:nvPr/>
        </p:nvSpPr>
        <p:spPr bwMode="auto">
          <a:xfrm>
            <a:off x="5561668" y="6331702"/>
            <a:ext cx="35628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it-IT" sz="1200" kern="0" noProof="1" smtClean="0">
                <a:solidFill>
                  <a:srgbClr val="002060"/>
                </a:solidFill>
              </a:rPr>
              <a:t>Note</a:t>
            </a:r>
            <a:r>
              <a:rPr lang="it-IT" sz="1200" kern="0" noProof="1">
                <a:solidFill>
                  <a:srgbClr val="002060"/>
                </a:solidFill>
              </a:rPr>
              <a:t>: </a:t>
            </a:r>
            <a:r>
              <a:rPr lang="it-IT" sz="1200" kern="0" noProof="1" smtClean="0">
                <a:solidFill>
                  <a:srgbClr val="002060"/>
                </a:solidFill>
              </a:rPr>
              <a:t>imprese con più di 10 addetti</a:t>
            </a:r>
            <a:endParaRPr lang="it-IT" sz="1200" kern="0" noProof="1">
              <a:solidFill>
                <a:srgbClr val="002060"/>
              </a:solidFill>
            </a:endParaRPr>
          </a:p>
        </p:txBody>
      </p:sp>
      <p:sp>
        <p:nvSpPr>
          <p:cNvPr id="19" name="Text Box 46"/>
          <p:cNvSpPr txBox="1">
            <a:spLocks noChangeArrowheads="1"/>
          </p:cNvSpPr>
          <p:nvPr/>
        </p:nvSpPr>
        <p:spPr bwMode="auto">
          <a:xfrm>
            <a:off x="5296472" y="6608701"/>
            <a:ext cx="3847528" cy="24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5000"/>
              </a:lnSpc>
              <a:defRPr/>
            </a:pPr>
            <a:r>
              <a:rPr lang="it-IT" sz="1200" kern="0" noProof="1">
                <a:solidFill>
                  <a:srgbClr val="002060"/>
                </a:solidFill>
              </a:rPr>
              <a:t>Fonte: </a:t>
            </a:r>
            <a:r>
              <a:rPr lang="it-IT" sz="1200" kern="0" dirty="0" err="1" smtClean="0">
                <a:solidFill>
                  <a:srgbClr val="002060"/>
                </a:solidFill>
              </a:rPr>
              <a:t>Eurostat</a:t>
            </a:r>
            <a:r>
              <a:rPr lang="it-IT" sz="1200" kern="0" dirty="0" smtClean="0">
                <a:solidFill>
                  <a:srgbClr val="002060"/>
                </a:solidFill>
              </a:rPr>
              <a:t> - </a:t>
            </a:r>
            <a:r>
              <a:rPr lang="it-IT" sz="1200" kern="0" noProof="1" smtClean="0">
                <a:solidFill>
                  <a:srgbClr val="002060"/>
                </a:solidFill>
              </a:rPr>
              <a:t>Community </a:t>
            </a:r>
            <a:r>
              <a:rPr lang="it-IT" sz="1200" kern="0" noProof="1">
                <a:solidFill>
                  <a:srgbClr val="002060"/>
                </a:solidFill>
              </a:rPr>
              <a:t>Innovation </a:t>
            </a:r>
            <a:r>
              <a:rPr lang="it-IT" sz="1200" kern="0" noProof="1" smtClean="0">
                <a:solidFill>
                  <a:srgbClr val="002060"/>
                </a:solidFill>
              </a:rPr>
              <a:t>Survey, 2014</a:t>
            </a:r>
            <a:endParaRPr lang="it-IT" sz="1200" kern="0" noProof="1">
              <a:solidFill>
                <a:srgbClr val="002060"/>
              </a:solidFill>
            </a:endParaRPr>
          </a:p>
        </p:txBody>
      </p:sp>
      <p:graphicFrame>
        <p:nvGraphicFramePr>
          <p:cNvPr id="15" name="Grafico 14"/>
          <p:cNvGraphicFramePr>
            <a:graphicFrameLocks/>
          </p:cNvGraphicFramePr>
          <p:nvPr>
            <p:extLst/>
          </p:nvPr>
        </p:nvGraphicFramePr>
        <p:xfrm>
          <a:off x="-341444" y="4633770"/>
          <a:ext cx="2843808" cy="2224230"/>
        </p:xfrm>
        <a:graphic>
          <a:graphicData uri="http://schemas.openxmlformats.org/drawingml/2006/chart">
            <c:chart xmlns:c="http://schemas.openxmlformats.org/drawingml/2006/chart" xmlns:r="http://schemas.openxmlformats.org/officeDocument/2006/relationships" r:id="rId4"/>
          </a:graphicData>
        </a:graphic>
      </p:graphicFrame>
      <p:sp>
        <p:nvSpPr>
          <p:cNvPr id="16" name="CasellaDiTesto 15"/>
          <p:cNvSpPr txBox="1"/>
          <p:nvPr/>
        </p:nvSpPr>
        <p:spPr>
          <a:xfrm>
            <a:off x="683568" y="3356992"/>
            <a:ext cx="936104" cy="523220"/>
          </a:xfrm>
          <a:prstGeom prst="rect">
            <a:avLst/>
          </a:prstGeom>
          <a:noFill/>
        </p:spPr>
        <p:txBody>
          <a:bodyPr wrap="square" rtlCol="0">
            <a:spAutoFit/>
          </a:bodyPr>
          <a:lstStyle/>
          <a:p>
            <a:r>
              <a:rPr lang="it-IT" sz="2800" b="1" dirty="0" smtClean="0">
                <a:solidFill>
                  <a:prstClr val="black"/>
                </a:solidFill>
                <a:latin typeface="Arial" panose="020B0604020202020204" pitchFamily="34" charset="0"/>
                <a:cs typeface="Arial" panose="020B0604020202020204" pitchFamily="34" charset="0"/>
              </a:rPr>
              <a:t>42%</a:t>
            </a:r>
            <a:endParaRPr lang="it-IT" sz="2800" b="1" dirty="0">
              <a:solidFill>
                <a:prstClr val="black"/>
              </a:solidFill>
              <a:latin typeface="Arial" panose="020B0604020202020204" pitchFamily="34" charset="0"/>
              <a:cs typeface="Arial" panose="020B0604020202020204" pitchFamily="34" charset="0"/>
            </a:endParaRPr>
          </a:p>
        </p:txBody>
      </p:sp>
      <p:graphicFrame>
        <p:nvGraphicFramePr>
          <p:cNvPr id="17" name="Grafico 16"/>
          <p:cNvGraphicFramePr>
            <a:graphicFrameLocks/>
          </p:cNvGraphicFramePr>
          <p:nvPr>
            <p:extLst/>
          </p:nvPr>
        </p:nvGraphicFramePr>
        <p:xfrm>
          <a:off x="-288032" y="2276872"/>
          <a:ext cx="2843808" cy="2160240"/>
        </p:xfrm>
        <a:graphic>
          <a:graphicData uri="http://schemas.openxmlformats.org/drawingml/2006/chart">
            <c:chart xmlns:c="http://schemas.openxmlformats.org/drawingml/2006/chart" xmlns:r="http://schemas.openxmlformats.org/officeDocument/2006/relationships" r:id="rId5"/>
          </a:graphicData>
        </a:graphic>
      </p:graphicFrame>
      <p:sp>
        <p:nvSpPr>
          <p:cNvPr id="20" name="CasellaDiTesto 15"/>
          <p:cNvSpPr txBox="1"/>
          <p:nvPr/>
        </p:nvSpPr>
        <p:spPr>
          <a:xfrm>
            <a:off x="1135786" y="5157192"/>
            <a:ext cx="936104"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2800" b="1" dirty="0" smtClean="0">
                <a:solidFill>
                  <a:prstClr val="black"/>
                </a:solidFill>
                <a:latin typeface="Arial" panose="020B0604020202020204" pitchFamily="34" charset="0"/>
                <a:cs typeface="Arial" panose="020B0604020202020204" pitchFamily="34" charset="0"/>
              </a:rPr>
              <a:t>18%</a:t>
            </a:r>
            <a:endParaRPr lang="it-IT" sz="2800" b="1" dirty="0">
              <a:solidFill>
                <a:prstClr val="black"/>
              </a:solidFill>
              <a:latin typeface="Arial" panose="020B0604020202020204" pitchFamily="34" charset="0"/>
              <a:cs typeface="Arial" panose="020B0604020202020204" pitchFamily="34" charset="0"/>
            </a:endParaRPr>
          </a:p>
        </p:txBody>
      </p:sp>
      <p:sp>
        <p:nvSpPr>
          <p:cNvPr id="21" name="CasellaDiTesto 15"/>
          <p:cNvSpPr txBox="1"/>
          <p:nvPr/>
        </p:nvSpPr>
        <p:spPr>
          <a:xfrm>
            <a:off x="612408" y="3481844"/>
            <a:ext cx="936104"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2800" b="1" dirty="0" smtClean="0">
                <a:solidFill>
                  <a:prstClr val="black"/>
                </a:solidFill>
                <a:latin typeface="Arial" panose="020B0604020202020204" pitchFamily="34" charset="0"/>
                <a:cs typeface="Arial" panose="020B0604020202020204" pitchFamily="34" charset="0"/>
              </a:rPr>
              <a:t>42%</a:t>
            </a:r>
            <a:endParaRPr lang="it-IT" sz="2800" b="1" dirty="0">
              <a:solidFill>
                <a:prstClr val="black"/>
              </a:solidFill>
              <a:latin typeface="Arial" panose="020B0604020202020204" pitchFamily="34" charset="0"/>
              <a:cs typeface="Arial" panose="020B0604020202020204" pitchFamily="34" charset="0"/>
            </a:endParaRPr>
          </a:p>
        </p:txBody>
      </p:sp>
      <p:sp>
        <p:nvSpPr>
          <p:cNvPr id="24" name="CasellaDiTesto 23"/>
          <p:cNvSpPr txBox="1"/>
          <p:nvPr/>
        </p:nvSpPr>
        <p:spPr>
          <a:xfrm>
            <a:off x="2556754" y="5326469"/>
            <a:ext cx="3235746" cy="707886"/>
          </a:xfrm>
          <a:prstGeom prst="rect">
            <a:avLst/>
          </a:prstGeom>
          <a:noFill/>
        </p:spPr>
        <p:txBody>
          <a:bodyPr wrap="square" rtlCol="0">
            <a:spAutoFit/>
          </a:bodyPr>
          <a:lstStyle>
            <a:defPPr>
              <a:defRPr lang="it-IT"/>
            </a:defPPr>
            <a:lvl1pPr>
              <a:defRPr sz="2000" b="1">
                <a:solidFill>
                  <a:srgbClr val="002060"/>
                </a:solidFill>
                <a:latin typeface="Arial" panose="020B0604020202020204" pitchFamily="34" charset="0"/>
                <a:cs typeface="Arial" panose="020B0604020202020204" pitchFamily="34" charset="0"/>
              </a:defRPr>
            </a:lvl1pPr>
          </a:lstStyle>
          <a:p>
            <a:r>
              <a:rPr lang="it-IT" dirty="0"/>
              <a:t>Industria </a:t>
            </a:r>
            <a:endParaRPr lang="it-IT" dirty="0" smtClean="0"/>
          </a:p>
          <a:p>
            <a:r>
              <a:rPr lang="it-IT" dirty="0" smtClean="0"/>
              <a:t>Manifatturiera</a:t>
            </a:r>
            <a:endParaRPr lang="it-IT" dirty="0"/>
          </a:p>
        </p:txBody>
      </p:sp>
      <p:sp>
        <p:nvSpPr>
          <p:cNvPr id="25" name="CasellaDiTesto 5"/>
          <p:cNvSpPr txBox="1"/>
          <p:nvPr/>
        </p:nvSpPr>
        <p:spPr>
          <a:xfrm>
            <a:off x="2436961" y="3667088"/>
            <a:ext cx="2683162"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2000" b="1" dirty="0" smtClean="0">
                <a:solidFill>
                  <a:srgbClr val="002060"/>
                </a:solidFill>
                <a:latin typeface="Arial" panose="020B0604020202020204" pitchFamily="34" charset="0"/>
                <a:cs typeface="Arial" panose="020B0604020202020204" pitchFamily="34" charset="0"/>
              </a:rPr>
              <a:t>Chimica</a:t>
            </a:r>
            <a:endParaRPr lang="it-IT" sz="2000" b="1" dirty="0">
              <a:solidFill>
                <a:srgbClr val="002060"/>
              </a:solidFill>
              <a:latin typeface="Arial" panose="020B0604020202020204" pitchFamily="34" charset="0"/>
              <a:cs typeface="Arial" panose="020B0604020202020204" pitchFamily="34" charset="0"/>
            </a:endParaRPr>
          </a:p>
        </p:txBody>
      </p:sp>
      <p:cxnSp>
        <p:nvCxnSpPr>
          <p:cNvPr id="6" name="Connettore 2 5"/>
          <p:cNvCxnSpPr/>
          <p:nvPr/>
        </p:nvCxnSpPr>
        <p:spPr>
          <a:xfrm>
            <a:off x="1619672" y="3880212"/>
            <a:ext cx="79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1819862" y="5680412"/>
            <a:ext cx="735914" cy="1248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 Box 20"/>
          <p:cNvSpPr txBox="1">
            <a:spLocks noChangeArrowheads="1"/>
          </p:cNvSpPr>
          <p:nvPr/>
        </p:nvSpPr>
        <p:spPr bwMode="auto">
          <a:xfrm>
            <a:off x="3995936" y="2227511"/>
            <a:ext cx="5096267" cy="769441"/>
          </a:xfrm>
          <a:prstGeom prst="rect">
            <a:avLst/>
          </a:prstGeom>
          <a:ln>
            <a:noFill/>
          </a:ln>
          <a:extLst/>
        </p:spPr>
        <p:txBody>
          <a:bodyPr wrap="none">
            <a:spAutoFit/>
          </a:bodyPr>
          <a:lstStyle>
            <a:defPPr>
              <a:defRPr lang="it-IT"/>
            </a:defPPr>
            <a:lvl1pPr>
              <a:defRPr sz="1600" b="1">
                <a:solidFill>
                  <a:srgbClr val="002060"/>
                </a:solidFill>
                <a:latin typeface="Arial" pitchFamily="34" charset="0"/>
                <a:cs typeface="Arial" pitchFamily="34" charset="0"/>
              </a:defRPr>
            </a:lvl1pPr>
          </a:lstStyle>
          <a:p>
            <a:pPr algn="r"/>
            <a:r>
              <a:rPr lang="it-IT" sz="2200" dirty="0"/>
              <a:t>Numero di imprese con </a:t>
            </a:r>
            <a:r>
              <a:rPr lang="it-IT" sz="2200" dirty="0" smtClean="0"/>
              <a:t>R&amp;S interna</a:t>
            </a:r>
            <a:br>
              <a:rPr lang="it-IT" sz="2200" dirty="0" smtClean="0"/>
            </a:br>
            <a:r>
              <a:rPr lang="it-IT" sz="2200" dirty="0" smtClean="0"/>
              <a:t>nella chimica europea</a:t>
            </a:r>
            <a:endParaRPr lang="it-IT" sz="2200" dirty="0"/>
          </a:p>
        </p:txBody>
      </p:sp>
      <p:sp>
        <p:nvSpPr>
          <p:cNvPr id="27" name="Text Box 22"/>
          <p:cNvSpPr txBox="1">
            <a:spLocks noChangeArrowheads="1"/>
          </p:cNvSpPr>
          <p:nvPr/>
        </p:nvSpPr>
        <p:spPr bwMode="auto">
          <a:xfrm>
            <a:off x="5210240" y="3378478"/>
            <a:ext cx="144307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r>
              <a:rPr lang="it-IT" sz="1800" dirty="0" smtClean="0">
                <a:latin typeface="Arial" panose="020B0604020202020204" pitchFamily="34" charset="0"/>
                <a:cs typeface="Arial" panose="020B0604020202020204" pitchFamily="34" charset="0"/>
              </a:rPr>
              <a:t>Germania</a:t>
            </a:r>
            <a:endParaRPr lang="it-IT" sz="1800" dirty="0">
              <a:latin typeface="Arial" panose="020B0604020202020204" pitchFamily="34" charset="0"/>
              <a:cs typeface="Arial" panose="020B0604020202020204" pitchFamily="34" charset="0"/>
            </a:endParaRPr>
          </a:p>
        </p:txBody>
      </p:sp>
      <p:sp>
        <p:nvSpPr>
          <p:cNvPr id="28" name="Text Box 22"/>
          <p:cNvSpPr txBox="1">
            <a:spLocks noChangeArrowheads="1"/>
          </p:cNvSpPr>
          <p:nvPr/>
        </p:nvSpPr>
        <p:spPr bwMode="auto">
          <a:xfrm>
            <a:off x="7276128" y="3306470"/>
            <a:ext cx="104028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sz="1800" dirty="0" smtClean="0">
                <a:latin typeface="Arial" panose="020B0604020202020204" pitchFamily="34" charset="0"/>
                <a:cs typeface="Arial" panose="020B0604020202020204" pitchFamily="34" charset="0"/>
              </a:rPr>
              <a:t>1.278</a:t>
            </a:r>
            <a:endParaRPr lang="it-IT" sz="1800" dirty="0">
              <a:latin typeface="Arial" panose="020B0604020202020204" pitchFamily="34" charset="0"/>
              <a:cs typeface="Arial" panose="020B0604020202020204" pitchFamily="34" charset="0"/>
            </a:endParaRPr>
          </a:p>
        </p:txBody>
      </p:sp>
      <p:sp>
        <p:nvSpPr>
          <p:cNvPr id="29" name="Text Box 22"/>
          <p:cNvSpPr txBox="1">
            <a:spLocks noChangeArrowheads="1"/>
          </p:cNvSpPr>
          <p:nvPr/>
        </p:nvSpPr>
        <p:spPr bwMode="auto">
          <a:xfrm>
            <a:off x="5213158" y="3667088"/>
            <a:ext cx="151216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r>
              <a:rPr lang="it-IT" sz="1800" dirty="0" smtClean="0">
                <a:solidFill>
                  <a:srgbClr val="C00000"/>
                </a:solidFill>
                <a:latin typeface="Arial" panose="020B0604020202020204" pitchFamily="34" charset="0"/>
                <a:cs typeface="Arial" panose="020B0604020202020204" pitchFamily="34" charset="0"/>
              </a:rPr>
              <a:t>Italia</a:t>
            </a:r>
            <a:endParaRPr lang="it-IT" sz="1800" dirty="0">
              <a:solidFill>
                <a:srgbClr val="C00000"/>
              </a:solidFill>
              <a:latin typeface="Arial" panose="020B0604020202020204" pitchFamily="34" charset="0"/>
              <a:cs typeface="Arial" panose="020B0604020202020204" pitchFamily="34" charset="0"/>
            </a:endParaRPr>
          </a:p>
        </p:txBody>
      </p:sp>
      <p:sp>
        <p:nvSpPr>
          <p:cNvPr id="30" name="Text Box 22"/>
          <p:cNvSpPr txBox="1">
            <a:spLocks noChangeArrowheads="1"/>
          </p:cNvSpPr>
          <p:nvPr/>
        </p:nvSpPr>
        <p:spPr bwMode="auto">
          <a:xfrm>
            <a:off x="7430554" y="3666510"/>
            <a:ext cx="8958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sz="1800" dirty="0" smtClean="0">
                <a:solidFill>
                  <a:srgbClr val="C00000"/>
                </a:solidFill>
                <a:latin typeface="Arial" panose="020B0604020202020204" pitchFamily="34" charset="0"/>
                <a:cs typeface="Arial" panose="020B0604020202020204" pitchFamily="34" charset="0"/>
              </a:rPr>
              <a:t>683</a:t>
            </a:r>
            <a:endParaRPr lang="it-IT" sz="1800" dirty="0">
              <a:solidFill>
                <a:srgbClr val="C00000"/>
              </a:solidFill>
              <a:latin typeface="Arial" panose="020B0604020202020204" pitchFamily="34" charset="0"/>
              <a:cs typeface="Arial" panose="020B0604020202020204" pitchFamily="34" charset="0"/>
            </a:endParaRPr>
          </a:p>
        </p:txBody>
      </p:sp>
      <p:sp>
        <p:nvSpPr>
          <p:cNvPr id="31" name="Text Box 22"/>
          <p:cNvSpPr txBox="1">
            <a:spLocks noChangeArrowheads="1"/>
          </p:cNvSpPr>
          <p:nvPr/>
        </p:nvSpPr>
        <p:spPr bwMode="auto">
          <a:xfrm>
            <a:off x="5213158" y="4005064"/>
            <a:ext cx="104887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r>
              <a:rPr lang="it-IT" sz="1800" dirty="0" smtClean="0">
                <a:latin typeface="Arial" panose="020B0604020202020204" pitchFamily="34" charset="0"/>
                <a:cs typeface="Arial" panose="020B0604020202020204" pitchFamily="34" charset="0"/>
              </a:rPr>
              <a:t>Spagna</a:t>
            </a:r>
            <a:endParaRPr lang="it-IT" sz="1800" dirty="0">
              <a:latin typeface="Arial" panose="020B0604020202020204" pitchFamily="34" charset="0"/>
              <a:cs typeface="Arial" panose="020B0604020202020204" pitchFamily="34" charset="0"/>
            </a:endParaRPr>
          </a:p>
        </p:txBody>
      </p:sp>
      <p:sp>
        <p:nvSpPr>
          <p:cNvPr id="32" name="Text Box 22"/>
          <p:cNvSpPr txBox="1">
            <a:spLocks noChangeArrowheads="1"/>
          </p:cNvSpPr>
          <p:nvPr/>
        </p:nvSpPr>
        <p:spPr bwMode="auto">
          <a:xfrm>
            <a:off x="7420565" y="4038430"/>
            <a:ext cx="8958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sz="1800" dirty="0" smtClean="0">
                <a:latin typeface="Arial" panose="020B0604020202020204" pitchFamily="34" charset="0"/>
                <a:cs typeface="Arial" panose="020B0604020202020204" pitchFamily="34" charset="0"/>
              </a:rPr>
              <a:t>548</a:t>
            </a:r>
            <a:endParaRPr lang="it-IT" sz="1800" dirty="0">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5213158" y="4365104"/>
            <a:ext cx="151216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r>
              <a:rPr lang="it-IT" sz="1800" dirty="0" smtClean="0">
                <a:latin typeface="Arial" panose="020B0604020202020204" pitchFamily="34" charset="0"/>
                <a:cs typeface="Arial" panose="020B0604020202020204" pitchFamily="34" charset="0"/>
              </a:rPr>
              <a:t>Francia</a:t>
            </a:r>
            <a:endParaRPr lang="it-IT" sz="1800" dirty="0">
              <a:latin typeface="Arial" panose="020B0604020202020204" pitchFamily="34" charset="0"/>
              <a:cs typeface="Arial" panose="020B0604020202020204" pitchFamily="34" charset="0"/>
            </a:endParaRPr>
          </a:p>
        </p:txBody>
      </p:sp>
      <p:sp>
        <p:nvSpPr>
          <p:cNvPr id="34" name="Text Box 22"/>
          <p:cNvSpPr txBox="1">
            <a:spLocks noChangeArrowheads="1"/>
          </p:cNvSpPr>
          <p:nvPr/>
        </p:nvSpPr>
        <p:spPr bwMode="auto">
          <a:xfrm>
            <a:off x="7430554" y="4409779"/>
            <a:ext cx="8958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sz="1800" dirty="0" smtClean="0">
                <a:latin typeface="Arial" panose="020B0604020202020204" pitchFamily="34" charset="0"/>
                <a:cs typeface="Arial" panose="020B0604020202020204" pitchFamily="34" charset="0"/>
              </a:rPr>
              <a:t>541</a:t>
            </a:r>
            <a:endParaRPr lang="it-IT" sz="1800" dirty="0">
              <a:latin typeface="Arial" panose="020B0604020202020204" pitchFamily="34" charset="0"/>
              <a:cs typeface="Arial" panose="020B0604020202020204" pitchFamily="34" charset="0"/>
            </a:endParaRPr>
          </a:p>
        </p:txBody>
      </p:sp>
      <p:sp>
        <p:nvSpPr>
          <p:cNvPr id="35" name="Text Box 22"/>
          <p:cNvSpPr txBox="1">
            <a:spLocks noChangeArrowheads="1"/>
          </p:cNvSpPr>
          <p:nvPr/>
        </p:nvSpPr>
        <p:spPr bwMode="auto">
          <a:xfrm>
            <a:off x="5213158" y="4721329"/>
            <a:ext cx="104887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r>
              <a:rPr lang="it-IT" sz="1800" dirty="0" smtClean="0">
                <a:latin typeface="Arial" panose="020B0604020202020204" pitchFamily="34" charset="0"/>
                <a:cs typeface="Arial" panose="020B0604020202020204" pitchFamily="34" charset="0"/>
              </a:rPr>
              <a:t>Olanda</a:t>
            </a:r>
            <a:endParaRPr lang="it-IT" sz="1800" dirty="0">
              <a:latin typeface="Arial" panose="020B0604020202020204" pitchFamily="34" charset="0"/>
              <a:cs typeface="Arial" panose="020B0604020202020204" pitchFamily="34" charset="0"/>
            </a:endParaRPr>
          </a:p>
        </p:txBody>
      </p:sp>
      <p:sp>
        <p:nvSpPr>
          <p:cNvPr id="36" name="Text Box 22"/>
          <p:cNvSpPr txBox="1">
            <a:spLocks noChangeArrowheads="1"/>
          </p:cNvSpPr>
          <p:nvPr/>
        </p:nvSpPr>
        <p:spPr bwMode="auto">
          <a:xfrm>
            <a:off x="7420565" y="4779111"/>
            <a:ext cx="89585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sz="1800" dirty="0" smtClean="0">
                <a:latin typeface="Arial" panose="020B0604020202020204" pitchFamily="34" charset="0"/>
                <a:cs typeface="Arial" panose="020B0604020202020204" pitchFamily="34" charset="0"/>
              </a:rPr>
              <a:t>224</a:t>
            </a:r>
            <a:endParaRPr lang="it-IT" sz="1800" dirty="0">
              <a:latin typeface="Arial" panose="020B0604020202020204" pitchFamily="34" charset="0"/>
              <a:cs typeface="Arial" panose="020B0604020202020204" pitchFamily="34" charset="0"/>
            </a:endParaRPr>
          </a:p>
        </p:txBody>
      </p:sp>
      <p:cxnSp>
        <p:nvCxnSpPr>
          <p:cNvPr id="11" name="Connettore 1 10"/>
          <p:cNvCxnSpPr/>
          <p:nvPr/>
        </p:nvCxnSpPr>
        <p:spPr>
          <a:xfrm>
            <a:off x="5120123" y="3212976"/>
            <a:ext cx="384436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5120123" y="5326469"/>
            <a:ext cx="39163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5482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3213" y="450850"/>
            <a:ext cx="8229600" cy="1371600"/>
          </a:xfrm>
        </p:spPr>
        <p:txBody>
          <a:bodyPr/>
          <a:lstStyle/>
          <a:p>
            <a:pPr eaLnBrk="1" hangingPunct="1"/>
            <a:r>
              <a:rPr lang="it-IT" altLang="it-IT" sz="1600" smtClean="0">
                <a:solidFill>
                  <a:schemeClr val="bg1"/>
                </a:solidFill>
              </a:rPr>
              <a:t>Meccanismo di formazione dell’anidride simmetrica a partire dall’O-acilisourea </a:t>
            </a:r>
          </a:p>
        </p:txBody>
      </p:sp>
      <p:pic>
        <p:nvPicPr>
          <p:cNvPr id="83971" name="Picture 3" descr="Nuova immagi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651000"/>
            <a:ext cx="6740525" cy="4960938"/>
          </a:xfrm>
          <a:noFill/>
        </p:spPr>
      </p:pic>
      <p:sp>
        <p:nvSpPr>
          <p:cNvPr id="83972" name="Text Box 4"/>
          <p:cNvSpPr txBox="1">
            <a:spLocks noChangeArrowheads="1"/>
          </p:cNvSpPr>
          <p:nvPr/>
        </p:nvSpPr>
        <p:spPr bwMode="auto">
          <a:xfrm>
            <a:off x="250825" y="333375"/>
            <a:ext cx="8461375" cy="1200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a:t>Chemical routes for the synthesis of peptide bonds: </a:t>
            </a:r>
          </a:p>
          <a:p>
            <a:pPr eaLnBrk="1" hangingPunct="1">
              <a:spcBef>
                <a:spcPct val="0"/>
              </a:spcBef>
              <a:buFontTx/>
              <a:buNone/>
            </a:pPr>
            <a:r>
              <a:rPr lang="it-IT" altLang="it-IT" sz="2400"/>
              <a:t>Amino and carboxy groups must be protected</a:t>
            </a:r>
          </a:p>
          <a:p>
            <a:pPr eaLnBrk="1" hangingPunct="1">
              <a:spcBef>
                <a:spcPct val="0"/>
              </a:spcBef>
              <a:buFontTx/>
              <a:buNone/>
            </a:pPr>
            <a:r>
              <a:rPr lang="it-IT" altLang="it-IT" sz="2400"/>
              <a:t>Acyl group must be activated!! Promotes racemization!!!</a:t>
            </a:r>
          </a:p>
        </p:txBody>
      </p:sp>
      <p:sp>
        <p:nvSpPr>
          <p:cNvPr id="83973" name="CasellaDiTesto 1"/>
          <p:cNvSpPr txBox="1">
            <a:spLocks noChangeArrowheads="1"/>
          </p:cNvSpPr>
          <p:nvPr/>
        </p:nvSpPr>
        <p:spPr bwMode="auto">
          <a:xfrm>
            <a:off x="7545388" y="5229225"/>
            <a:ext cx="1595437"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Urea, </a:t>
            </a:r>
          </a:p>
          <a:p>
            <a:pPr>
              <a:spcBef>
                <a:spcPct val="0"/>
              </a:spcBef>
              <a:buFontTx/>
              <a:buNone/>
            </a:pPr>
            <a:r>
              <a:rPr lang="it-IT" altLang="it-IT" sz="1800"/>
              <a:t>Side product</a:t>
            </a:r>
          </a:p>
        </p:txBody>
      </p:sp>
      <p:sp>
        <p:nvSpPr>
          <p:cNvPr id="83974" name="CasellaDiTesto 2"/>
          <p:cNvSpPr txBox="1">
            <a:spLocks noChangeArrowheads="1"/>
          </p:cNvSpPr>
          <p:nvPr/>
        </p:nvSpPr>
        <p:spPr bwMode="auto">
          <a:xfrm>
            <a:off x="4418013" y="2632075"/>
            <a:ext cx="911225"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400"/>
              <a:t>Organic </a:t>
            </a:r>
          </a:p>
          <a:p>
            <a:pPr>
              <a:spcBef>
                <a:spcPct val="0"/>
              </a:spcBef>
              <a:buFontTx/>
              <a:buNone/>
            </a:pPr>
            <a:r>
              <a:rPr lang="it-IT" altLang="it-IT" sz="1400"/>
              <a:t>solvent</a:t>
            </a:r>
          </a:p>
        </p:txBody>
      </p:sp>
      <p:sp>
        <p:nvSpPr>
          <p:cNvPr id="83975" name="Freccia a destra 5"/>
          <p:cNvSpPr>
            <a:spLocks noChangeArrowheads="1"/>
          </p:cNvSpPr>
          <p:nvPr/>
        </p:nvSpPr>
        <p:spPr bwMode="auto">
          <a:xfrm>
            <a:off x="7812088" y="6165850"/>
            <a:ext cx="576262" cy="142875"/>
          </a:xfrm>
          <a:prstGeom prst="rightArrow">
            <a:avLst>
              <a:gd name="adj1" fmla="val 50000"/>
              <a:gd name="adj2" fmla="val 5041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83976" name="Freccia a destra 9"/>
          <p:cNvSpPr>
            <a:spLocks noChangeArrowheads="1"/>
          </p:cNvSpPr>
          <p:nvPr/>
        </p:nvSpPr>
        <p:spPr bwMode="auto">
          <a:xfrm>
            <a:off x="8172450" y="6318250"/>
            <a:ext cx="576263" cy="142875"/>
          </a:xfrm>
          <a:prstGeom prst="rightArrow">
            <a:avLst>
              <a:gd name="adj1" fmla="val 50000"/>
              <a:gd name="adj2" fmla="val 50417"/>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0175"/>
            <a:ext cx="7215188" cy="67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755" name="Connettore 2 2"/>
          <p:cNvCxnSpPr>
            <a:cxnSpLocks noChangeShapeType="1"/>
          </p:cNvCxnSpPr>
          <p:nvPr/>
        </p:nvCxnSpPr>
        <p:spPr bwMode="auto">
          <a:xfrm flipH="1">
            <a:off x="7677150" y="3141663"/>
            <a:ext cx="446088" cy="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4756" name="Connettore 2 4"/>
          <p:cNvCxnSpPr>
            <a:cxnSpLocks noChangeShapeType="1"/>
          </p:cNvCxnSpPr>
          <p:nvPr/>
        </p:nvCxnSpPr>
        <p:spPr bwMode="auto">
          <a:xfrm flipH="1">
            <a:off x="7677150" y="3716338"/>
            <a:ext cx="446088" cy="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4757" name="Connettore 2 5"/>
          <p:cNvCxnSpPr>
            <a:cxnSpLocks noChangeShapeType="1"/>
          </p:cNvCxnSpPr>
          <p:nvPr/>
        </p:nvCxnSpPr>
        <p:spPr bwMode="auto">
          <a:xfrm flipH="1">
            <a:off x="7677150" y="5949950"/>
            <a:ext cx="446088" cy="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4758" name="Connettore 2 6"/>
          <p:cNvCxnSpPr>
            <a:cxnSpLocks noChangeShapeType="1"/>
          </p:cNvCxnSpPr>
          <p:nvPr/>
        </p:nvCxnSpPr>
        <p:spPr bwMode="auto">
          <a:xfrm flipH="1">
            <a:off x="7677150" y="6381750"/>
            <a:ext cx="446088" cy="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74759" name="CasellaDiTesto 3"/>
          <p:cNvSpPr txBox="1">
            <a:spLocks noChangeArrowheads="1"/>
          </p:cNvSpPr>
          <p:nvPr/>
        </p:nvSpPr>
        <p:spPr bwMode="auto">
          <a:xfrm>
            <a:off x="7380288" y="476250"/>
            <a:ext cx="1754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200">
                <a:solidFill>
                  <a:srgbClr val="FF0000"/>
                </a:solidFill>
              </a:rPr>
              <a:t>Fine-pharma chemistry</a:t>
            </a:r>
          </a:p>
        </p:txBody>
      </p:sp>
      <p:cxnSp>
        <p:nvCxnSpPr>
          <p:cNvPr id="74760" name="Connettore 2 2"/>
          <p:cNvCxnSpPr>
            <a:cxnSpLocks noChangeShapeType="1"/>
          </p:cNvCxnSpPr>
          <p:nvPr/>
        </p:nvCxnSpPr>
        <p:spPr bwMode="auto">
          <a:xfrm flipH="1">
            <a:off x="7653338" y="2636838"/>
            <a:ext cx="446087" cy="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4761" name="Connettore 2 2"/>
          <p:cNvCxnSpPr>
            <a:cxnSpLocks noChangeShapeType="1"/>
          </p:cNvCxnSpPr>
          <p:nvPr/>
        </p:nvCxnSpPr>
        <p:spPr bwMode="auto">
          <a:xfrm flipH="1">
            <a:off x="7677150" y="4221163"/>
            <a:ext cx="446088" cy="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4762" name="Connettore 2 2"/>
          <p:cNvCxnSpPr>
            <a:cxnSpLocks noChangeShapeType="1"/>
          </p:cNvCxnSpPr>
          <p:nvPr/>
        </p:nvCxnSpPr>
        <p:spPr bwMode="auto">
          <a:xfrm flipH="1">
            <a:off x="7748588" y="4652963"/>
            <a:ext cx="446087" cy="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74763" name="CasellaDiTesto 1"/>
          <p:cNvSpPr txBox="1">
            <a:spLocks noChangeArrowheads="1"/>
          </p:cNvSpPr>
          <p:nvPr/>
        </p:nvSpPr>
        <p:spPr bwMode="auto">
          <a:xfrm>
            <a:off x="755650" y="41275"/>
            <a:ext cx="638175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t>Major biotransformations at industrial scale 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1"/>
          <p:cNvSpPr>
            <a:spLocks noGrp="1"/>
          </p:cNvSpPr>
          <p:nvPr>
            <p:ph type="title"/>
          </p:nvPr>
        </p:nvSpPr>
        <p:spPr>
          <a:xfrm>
            <a:off x="107950" y="2636838"/>
            <a:ext cx="9001125" cy="2087562"/>
          </a:xfrm>
          <a:solidFill>
            <a:srgbClr val="92D050"/>
          </a:solidFill>
        </p:spPr>
        <p:txBody>
          <a:bodyPr/>
          <a:lstStyle/>
          <a:p>
            <a:r>
              <a:rPr lang="it-IT" altLang="it-IT" smtClean="0"/>
              <a:t>In some cases biocatalyst is the ONLY option</a:t>
            </a:r>
            <a:br>
              <a:rPr lang="it-IT" altLang="it-IT" smtClean="0"/>
            </a:br>
            <a:endParaRPr lang="it-IT" altLang="it-IT"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Text Box 2"/>
          <p:cNvSpPr txBox="1">
            <a:spLocks noChangeArrowheads="1"/>
          </p:cNvSpPr>
          <p:nvPr/>
        </p:nvSpPr>
        <p:spPr bwMode="auto">
          <a:xfrm>
            <a:off x="144463" y="754063"/>
            <a:ext cx="8675687" cy="523875"/>
          </a:xfrm>
          <a:prstGeom prst="rect">
            <a:avLst/>
          </a:prstGeom>
          <a:gradFill rotWithShape="1">
            <a:gsLst>
              <a:gs pos="0">
                <a:srgbClr val="FEE6F9">
                  <a:alpha val="67999"/>
                </a:srgbClr>
              </a:gs>
              <a:gs pos="100000">
                <a:schemeClr val="accent2"/>
              </a:gs>
            </a:gsLst>
            <a:path path="rect">
              <a:fillToRect l="100000" b="100000"/>
            </a:path>
          </a:gradFill>
          <a:ln w="19050">
            <a:solidFill>
              <a:schemeClr val="folHlink"/>
            </a:solidFill>
            <a:miter lim="800000"/>
            <a:headEnd/>
            <a:tailEnd/>
          </a:ln>
          <a:effectLst>
            <a:outerShdw dist="107763" dir="2700000" algn="ctr" rotWithShape="0">
              <a:srgbClr val="000066"/>
            </a:outerShdw>
          </a:effectLst>
        </p:spPr>
        <p:txBody>
          <a:bodyPr>
            <a:spAutoFit/>
          </a:bodyPr>
          <a:lstStyle/>
          <a:p>
            <a:pPr>
              <a:defRPr/>
            </a:pPr>
            <a:r>
              <a:rPr lang="en-GB" sz="2800" dirty="0">
                <a:solidFill>
                  <a:srgbClr val="FFFFFF"/>
                </a:solidFill>
                <a:latin typeface="Times New Roman" pitchFamily="18" charset="0"/>
                <a:cs typeface="+mn-cs"/>
              </a:rPr>
              <a:t>Use of whole cells for the production of acrylamide</a:t>
            </a:r>
            <a:endParaRPr lang="en-GB" sz="1000" dirty="0">
              <a:solidFill>
                <a:srgbClr val="FFFFFF"/>
              </a:solidFill>
              <a:latin typeface="Times New Roman" pitchFamily="18" charset="0"/>
              <a:cs typeface="+mn-cs"/>
            </a:endParaRPr>
          </a:p>
        </p:txBody>
      </p:sp>
      <p:sp>
        <p:nvSpPr>
          <p:cNvPr id="86019" name="Text Box 12"/>
          <p:cNvSpPr txBox="1">
            <a:spLocks noChangeArrowheads="1"/>
          </p:cNvSpPr>
          <p:nvPr/>
        </p:nvSpPr>
        <p:spPr bwMode="auto">
          <a:xfrm>
            <a:off x="6784975" y="2971800"/>
            <a:ext cx="423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000" b="0"/>
              <a:t>time</a:t>
            </a:r>
          </a:p>
        </p:txBody>
      </p:sp>
      <p:sp>
        <p:nvSpPr>
          <p:cNvPr id="86020" name="Text Box 13"/>
          <p:cNvSpPr txBox="1">
            <a:spLocks noChangeArrowheads="1"/>
          </p:cNvSpPr>
          <p:nvPr/>
        </p:nvSpPr>
        <p:spPr bwMode="auto">
          <a:xfrm rot="-5400000">
            <a:off x="4706938" y="22860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000" b="0"/>
              <a:t>Cell density</a:t>
            </a:r>
          </a:p>
        </p:txBody>
      </p:sp>
      <p:sp>
        <p:nvSpPr>
          <p:cNvPr id="86021" name="Rectangle 14"/>
          <p:cNvSpPr>
            <a:spLocks noChangeArrowheads="1"/>
          </p:cNvSpPr>
          <p:nvPr/>
        </p:nvSpPr>
        <p:spPr bwMode="auto">
          <a:xfrm>
            <a:off x="144463" y="1490663"/>
            <a:ext cx="8496300" cy="4524375"/>
          </a:xfrm>
          <a:prstGeom prst="rect">
            <a:avLst/>
          </a:prstGeom>
          <a:solidFill>
            <a:srgbClr val="FBFCFF"/>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a:latin typeface="Times New Roman" panose="02020603050405020304" pitchFamily="18" charset="0"/>
              </a:rPr>
              <a:t>Production of acrylamide by hydration of acrylonitrile using whole bacterial cells (</a:t>
            </a:r>
            <a:r>
              <a:rPr lang="en-GB" altLang="it-IT" i="1">
                <a:latin typeface="Times New Roman" panose="02020603050405020304" pitchFamily="18" charset="0"/>
              </a:rPr>
              <a:t>Pseudomonas chloraphis, Rhodococcus rhodochrous</a:t>
            </a:r>
            <a:r>
              <a:rPr lang="en-GB" altLang="it-IT">
                <a:latin typeface="Times New Roman" panose="02020603050405020304" pitchFamily="18" charset="0"/>
              </a:rPr>
              <a:t>).</a:t>
            </a:r>
            <a:r>
              <a:rPr lang="en-GB" altLang="it-IT" b="0">
                <a:latin typeface="Times New Roman" panose="02020603050405020304" pitchFamily="18" charset="0"/>
              </a:rPr>
              <a:t> </a:t>
            </a:r>
            <a:endParaRPr lang="it-IT" altLang="it-IT">
              <a:latin typeface="Times New Roman" panose="02020603050405020304" pitchFamily="18" charset="0"/>
            </a:endParaRPr>
          </a:p>
          <a:p>
            <a:pPr>
              <a:spcBef>
                <a:spcPct val="0"/>
              </a:spcBef>
              <a:buFontTx/>
              <a:buNone/>
            </a:pPr>
            <a:endParaRPr lang="it-IT" altLang="it-IT">
              <a:latin typeface="Times New Roman" panose="02020603050405020304" pitchFamily="18" charset="0"/>
            </a:endParaRPr>
          </a:p>
          <a:p>
            <a:pPr>
              <a:spcBef>
                <a:spcPct val="0"/>
              </a:spcBef>
              <a:buFont typeface="Wingdings" panose="05000000000000000000" pitchFamily="2" charset="2"/>
              <a:buChar char="Ø"/>
            </a:pPr>
            <a:r>
              <a:rPr lang="it-IT" altLang="it-IT" b="0">
                <a:latin typeface="Times New Roman" panose="02020603050405020304" pitchFamily="18" charset="0"/>
              </a:rPr>
              <a:t>industrial scale &gt; 30,000 tonnes / year</a:t>
            </a:r>
          </a:p>
          <a:p>
            <a:pPr>
              <a:spcBef>
                <a:spcPct val="0"/>
              </a:spcBef>
              <a:buFont typeface="Wingdings" panose="05000000000000000000" pitchFamily="2" charset="2"/>
              <a:buChar char="Ø"/>
            </a:pPr>
            <a:r>
              <a:rPr lang="it-IT" altLang="it-IT" b="0">
                <a:latin typeface="Times New Roman" panose="02020603050405020304" pitchFamily="18" charset="0"/>
              </a:rPr>
              <a:t>Yields  &gt;99% </a:t>
            </a:r>
          </a:p>
          <a:p>
            <a:pPr>
              <a:spcBef>
                <a:spcPct val="0"/>
              </a:spcBef>
              <a:buFont typeface="Wingdings" panose="05000000000000000000" pitchFamily="2" charset="2"/>
              <a:buChar char="Ø"/>
            </a:pPr>
            <a:r>
              <a:rPr lang="it-IT" altLang="it-IT" b="0">
                <a:latin typeface="Times New Roman" panose="02020603050405020304" pitchFamily="18" charset="0"/>
              </a:rPr>
              <a:t>formation of by-products ( acrylic acid ) completely avoided </a:t>
            </a:r>
          </a:p>
        </p:txBody>
      </p:sp>
      <p:sp>
        <p:nvSpPr>
          <p:cNvPr id="86022" name="Rectangle 15"/>
          <p:cNvSpPr>
            <a:spLocks noChangeArrowheads="1"/>
          </p:cNvSpPr>
          <p:nvPr/>
        </p:nvSpPr>
        <p:spPr bwMode="auto">
          <a:xfrm>
            <a:off x="0"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nvGrpSpPr>
          <p:cNvPr id="86023" name="Group 16"/>
          <p:cNvGrpSpPr>
            <a:grpSpLocks/>
          </p:cNvGrpSpPr>
          <p:nvPr/>
        </p:nvGrpSpPr>
        <p:grpSpPr bwMode="auto">
          <a:xfrm>
            <a:off x="4211638" y="5691188"/>
            <a:ext cx="3960812" cy="1612900"/>
            <a:chOff x="884" y="3566"/>
            <a:chExt cx="2495" cy="1016"/>
          </a:xfrm>
        </p:grpSpPr>
        <p:graphicFrame>
          <p:nvGraphicFramePr>
            <p:cNvPr id="86024" name="Object 11"/>
            <p:cNvGraphicFramePr>
              <a:graphicFrameLocks noChangeAspect="1"/>
            </p:cNvGraphicFramePr>
            <p:nvPr/>
          </p:nvGraphicFramePr>
          <p:xfrm>
            <a:off x="975" y="3566"/>
            <a:ext cx="2334" cy="1008"/>
          </p:xfrm>
          <a:graphic>
            <a:graphicData uri="http://schemas.openxmlformats.org/presentationml/2006/ole">
              <mc:AlternateContent xmlns:mc="http://schemas.openxmlformats.org/markup-compatibility/2006">
                <mc:Choice xmlns:v="urn:schemas-microsoft-com:vml" Requires="v">
                  <p:oleObj spid="_x0000_s86037" name="ISIS/Draw Sketch" r:id="rId3" imgW="4502150" imgH="1944370" progId="MDLDrawOLE.MDLDrawObject.1">
                    <p:embed/>
                  </p:oleObj>
                </mc:Choice>
                <mc:Fallback>
                  <p:oleObj name="ISIS/Draw Sketch" r:id="rId3" imgW="4502150" imgH="1944370" progId="MDLDrawOLE.MDLDrawObject.1">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 y="3566"/>
                          <a:ext cx="2334" cy="1008"/>
                        </a:xfrm>
                        <a:prstGeom prst="rect">
                          <a:avLst/>
                        </a:prstGeom>
                        <a:solidFill>
                          <a:srgbClr val="FBFC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5" name="Rectangle 18"/>
            <p:cNvSpPr>
              <a:spLocks noChangeArrowheads="1"/>
            </p:cNvSpPr>
            <p:nvPr/>
          </p:nvSpPr>
          <p:spPr bwMode="auto">
            <a:xfrm>
              <a:off x="975" y="3566"/>
              <a:ext cx="2313" cy="635"/>
            </a:xfrm>
            <a:prstGeom prst="rect">
              <a:avLst/>
            </a:prstGeom>
            <a:noFill/>
            <a:ln w="12700">
              <a:solidFill>
                <a:srgbClr val="EF3C2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1600" b="0"/>
            </a:p>
          </p:txBody>
        </p:sp>
        <p:sp>
          <p:nvSpPr>
            <p:cNvPr id="86026" name="Rectangle 19"/>
            <p:cNvSpPr>
              <a:spLocks noChangeArrowheads="1"/>
            </p:cNvSpPr>
            <p:nvPr/>
          </p:nvSpPr>
          <p:spPr bwMode="auto">
            <a:xfrm>
              <a:off x="884" y="4247"/>
              <a:ext cx="2495" cy="335"/>
            </a:xfrm>
            <a:prstGeom prst="rect">
              <a:avLst/>
            </a:prstGeom>
            <a:solidFill>
              <a:srgbClr val="FBFCFF"/>
            </a:solidFill>
            <a:ln w="12700">
              <a:solidFill>
                <a:srgbClr val="FBF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2" name="Object 2"/>
          <p:cNvGraphicFramePr>
            <a:graphicFrameLocks noChangeAspect="1"/>
          </p:cNvGraphicFramePr>
          <p:nvPr/>
        </p:nvGraphicFramePr>
        <p:xfrm>
          <a:off x="269875" y="4375150"/>
          <a:ext cx="3046413" cy="1406525"/>
        </p:xfrm>
        <a:graphic>
          <a:graphicData uri="http://schemas.openxmlformats.org/presentationml/2006/ole">
            <mc:AlternateContent xmlns:mc="http://schemas.openxmlformats.org/markup-compatibility/2006">
              <mc:Choice xmlns:v="urn:schemas-microsoft-com:vml" Requires="v">
                <p:oleObj spid="_x0000_s87073" name="CS ChemDraw Drawing" r:id="rId4" imgW="3682272" imgH="1671517" progId="ChemDraw.Document.6.0">
                  <p:embed/>
                </p:oleObj>
              </mc:Choice>
              <mc:Fallback>
                <p:oleObj name="CS ChemDraw Drawing" r:id="rId4" imgW="3682272" imgH="1671517" progId="ChemDraw.Document.6.0">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4375150"/>
                        <a:ext cx="3046413" cy="1406525"/>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7043" name="Text Box 3"/>
          <p:cNvSpPr txBox="1">
            <a:spLocks noChangeArrowheads="1"/>
          </p:cNvSpPr>
          <p:nvPr/>
        </p:nvSpPr>
        <p:spPr bwMode="auto">
          <a:xfrm>
            <a:off x="3479800" y="4983163"/>
            <a:ext cx="1289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800"/>
              <a:t>Ampicillin</a:t>
            </a:r>
          </a:p>
        </p:txBody>
      </p:sp>
      <p:graphicFrame>
        <p:nvGraphicFramePr>
          <p:cNvPr id="87044" name="Object 4"/>
          <p:cNvGraphicFramePr>
            <a:graphicFrameLocks noChangeAspect="1"/>
          </p:cNvGraphicFramePr>
          <p:nvPr/>
        </p:nvGraphicFramePr>
        <p:xfrm>
          <a:off x="4124325" y="1627188"/>
          <a:ext cx="3173413" cy="1416050"/>
        </p:xfrm>
        <a:graphic>
          <a:graphicData uri="http://schemas.openxmlformats.org/presentationml/2006/ole">
            <mc:AlternateContent xmlns:mc="http://schemas.openxmlformats.org/markup-compatibility/2006">
              <mc:Choice xmlns:v="urn:schemas-microsoft-com:vml" Requires="v">
                <p:oleObj spid="_x0000_s87074" name="CS ChemDraw Drawing" r:id="rId6" imgW="3639312" imgH="1630680" progId="ChemDraw.Document.6.0">
                  <p:embed/>
                </p:oleObj>
              </mc:Choice>
              <mc:Fallback>
                <p:oleObj name="CS ChemDraw Drawing" r:id="rId6" imgW="3639312" imgH="1630680" progId="ChemDraw.Document.6.0">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4325" y="1627188"/>
                        <a:ext cx="3173413" cy="141605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7045" name="Text Box 5"/>
          <p:cNvSpPr txBox="1">
            <a:spLocks noChangeArrowheads="1"/>
          </p:cNvSpPr>
          <p:nvPr/>
        </p:nvSpPr>
        <p:spPr bwMode="auto">
          <a:xfrm>
            <a:off x="4352925" y="3001963"/>
            <a:ext cx="15668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800"/>
              <a:t>Penicillina</a:t>
            </a:r>
            <a:r>
              <a:rPr lang="it-IT" altLang="it-IT" sz="2100"/>
              <a:t> </a:t>
            </a:r>
            <a:r>
              <a:rPr lang="it-IT" altLang="it-IT" sz="1800"/>
              <a:t>G</a:t>
            </a:r>
          </a:p>
        </p:txBody>
      </p:sp>
      <p:sp>
        <p:nvSpPr>
          <p:cNvPr id="87046" name="Text Box 10"/>
          <p:cNvSpPr txBox="1">
            <a:spLocks noChangeArrowheads="1"/>
          </p:cNvSpPr>
          <p:nvPr/>
        </p:nvSpPr>
        <p:spPr bwMode="auto">
          <a:xfrm>
            <a:off x="15875" y="1558925"/>
            <a:ext cx="3857625" cy="203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800"/>
              <a:t>Natural product (secondary methabolite) abtained through fermentation: not used any longer for terapeutic use</a:t>
            </a:r>
          </a:p>
          <a:p>
            <a:pPr algn="ctr" eaLnBrk="1" hangingPunct="1">
              <a:spcBef>
                <a:spcPct val="0"/>
              </a:spcBef>
              <a:buFontTx/>
              <a:buNone/>
            </a:pPr>
            <a:r>
              <a:rPr lang="it-IT" altLang="it-IT" sz="1800"/>
              <a:t>Allergenic, degraded when administered by os, narrow spectrum</a:t>
            </a:r>
          </a:p>
        </p:txBody>
      </p:sp>
      <p:sp>
        <p:nvSpPr>
          <p:cNvPr id="87047" name="Text Box 12"/>
          <p:cNvSpPr txBox="1">
            <a:spLocks noChangeArrowheads="1"/>
          </p:cNvSpPr>
          <p:nvPr/>
        </p:nvSpPr>
        <p:spPr bwMode="auto">
          <a:xfrm>
            <a:off x="908050" y="635000"/>
            <a:ext cx="466090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Antibiotici beta-lattamici: penicilline</a:t>
            </a:r>
          </a:p>
        </p:txBody>
      </p:sp>
      <p:sp>
        <p:nvSpPr>
          <p:cNvPr id="87048" name="Line 14"/>
          <p:cNvSpPr>
            <a:spLocks noChangeShapeType="1"/>
          </p:cNvSpPr>
          <p:nvPr/>
        </p:nvSpPr>
        <p:spPr bwMode="auto">
          <a:xfrm>
            <a:off x="0" y="35814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049" name="Text Box 15"/>
          <p:cNvSpPr txBox="1">
            <a:spLocks noChangeArrowheads="1"/>
          </p:cNvSpPr>
          <p:nvPr/>
        </p:nvSpPr>
        <p:spPr bwMode="auto">
          <a:xfrm>
            <a:off x="1568450" y="6170613"/>
            <a:ext cx="3003550" cy="646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Semisiynthetic antiobitic: next generation </a:t>
            </a:r>
          </a:p>
        </p:txBody>
      </p:sp>
      <p:sp>
        <p:nvSpPr>
          <p:cNvPr id="87050" name="Freccia circolare a sinistra 1"/>
          <p:cNvSpPr>
            <a:spLocks noChangeArrowheads="1"/>
          </p:cNvSpPr>
          <p:nvPr/>
        </p:nvSpPr>
        <p:spPr bwMode="auto">
          <a:xfrm rot="979032">
            <a:off x="5764213" y="3406775"/>
            <a:ext cx="2322512" cy="2965450"/>
          </a:xfrm>
          <a:prstGeom prst="curvedLeftArrow">
            <a:avLst>
              <a:gd name="adj1" fmla="val 25005"/>
              <a:gd name="adj2" fmla="val 50009"/>
              <a:gd name="adj3" fmla="val 25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13" name="Text Box 2"/>
          <p:cNvSpPr txBox="1">
            <a:spLocks noChangeArrowheads="1"/>
          </p:cNvSpPr>
          <p:nvPr/>
        </p:nvSpPr>
        <p:spPr bwMode="auto">
          <a:xfrm>
            <a:off x="252413" y="211138"/>
            <a:ext cx="8639175" cy="1200150"/>
          </a:xfrm>
          <a:prstGeom prst="rect">
            <a:avLst/>
          </a:prstGeom>
          <a:solidFill>
            <a:srgbClr val="92D050"/>
          </a:solidFill>
          <a:ln w="19050">
            <a:solidFill>
              <a:schemeClr val="tx1"/>
            </a:solidFill>
            <a:miter lim="800000"/>
            <a:headEnd/>
            <a:tailEnd/>
          </a:ln>
          <a:effectLst>
            <a:outerShdw dist="107763" dir="2700000" algn="ctr" rotWithShape="0">
              <a:srgbClr val="000066"/>
            </a:outerShdw>
          </a:effectLst>
        </p:spPr>
        <p:txBody>
          <a:bodyPr>
            <a:spAutoFit/>
          </a:bodyPr>
          <a:lstStyle/>
          <a:p>
            <a:pPr>
              <a:defRPr/>
            </a:pPr>
            <a:r>
              <a:rPr lang="it-IT" sz="2400" dirty="0" err="1">
                <a:latin typeface="Times New Roman" pitchFamily="18" charset="0"/>
                <a:cs typeface="+mn-cs"/>
              </a:rPr>
              <a:t>Penicillin</a:t>
            </a:r>
            <a:r>
              <a:rPr lang="it-IT" sz="2400" dirty="0">
                <a:latin typeface="Times New Roman" pitchFamily="18" charset="0"/>
                <a:cs typeface="+mn-cs"/>
              </a:rPr>
              <a:t> G </a:t>
            </a:r>
            <a:r>
              <a:rPr lang="it-IT" sz="2400" dirty="0" err="1">
                <a:latin typeface="Times New Roman" pitchFamily="18" charset="0"/>
                <a:cs typeface="+mn-cs"/>
              </a:rPr>
              <a:t>amidase</a:t>
            </a:r>
            <a:r>
              <a:rPr lang="it-IT" sz="2400" dirty="0">
                <a:latin typeface="Times New Roman" pitchFamily="18" charset="0"/>
                <a:cs typeface="+mn-cs"/>
              </a:rPr>
              <a:t> in the </a:t>
            </a:r>
            <a:r>
              <a:rPr lang="it-IT" sz="2400" dirty="0" err="1">
                <a:latin typeface="Times New Roman" pitchFamily="18" charset="0"/>
                <a:cs typeface="+mn-cs"/>
              </a:rPr>
              <a:t>hydrolysis</a:t>
            </a:r>
            <a:r>
              <a:rPr lang="it-IT" sz="2400" dirty="0">
                <a:latin typeface="Times New Roman" pitchFamily="18" charset="0"/>
                <a:cs typeface="+mn-cs"/>
              </a:rPr>
              <a:t> of Pen G to 6-APA (precursor of semi-</a:t>
            </a:r>
            <a:r>
              <a:rPr lang="it-IT" sz="2400" dirty="0" err="1">
                <a:latin typeface="Times New Roman" pitchFamily="18" charset="0"/>
                <a:cs typeface="+mn-cs"/>
              </a:rPr>
              <a:t>sintetic</a:t>
            </a:r>
            <a:r>
              <a:rPr lang="it-IT" sz="2400" dirty="0">
                <a:latin typeface="Times New Roman" pitchFamily="18" charset="0"/>
                <a:cs typeface="+mn-cs"/>
              </a:rPr>
              <a:t> beta-</a:t>
            </a:r>
            <a:r>
              <a:rPr lang="it-IT" sz="2400" dirty="0" err="1">
                <a:latin typeface="Times New Roman" pitchFamily="18" charset="0"/>
                <a:cs typeface="+mn-cs"/>
              </a:rPr>
              <a:t>lactam</a:t>
            </a:r>
            <a:r>
              <a:rPr lang="it-IT" sz="2400" dirty="0">
                <a:latin typeface="Times New Roman" pitchFamily="18" charset="0"/>
                <a:cs typeface="+mn-cs"/>
              </a:rPr>
              <a:t> </a:t>
            </a:r>
            <a:r>
              <a:rPr lang="it-IT" sz="2400" dirty="0" err="1">
                <a:latin typeface="Times New Roman" pitchFamily="18" charset="0"/>
                <a:cs typeface="+mn-cs"/>
              </a:rPr>
              <a:t>antibiotics</a:t>
            </a:r>
            <a:r>
              <a:rPr lang="it-IT" sz="2400" dirty="0">
                <a:latin typeface="Times New Roman" pitchFamily="18" charset="0"/>
                <a:cs typeface="+mn-cs"/>
              </a:rPr>
              <a:t> (41% of the </a:t>
            </a:r>
            <a:r>
              <a:rPr lang="it-IT" sz="2400" dirty="0" err="1">
                <a:latin typeface="Times New Roman" pitchFamily="18" charset="0"/>
                <a:cs typeface="+mn-cs"/>
              </a:rPr>
              <a:t>whole</a:t>
            </a:r>
            <a:r>
              <a:rPr lang="it-IT" sz="2400" dirty="0">
                <a:latin typeface="Times New Roman" pitchFamily="18" charset="0"/>
                <a:cs typeface="+mn-cs"/>
              </a:rPr>
              <a:t> </a:t>
            </a:r>
            <a:r>
              <a:rPr lang="it-IT" sz="2400" dirty="0" err="1">
                <a:latin typeface="Times New Roman" pitchFamily="18" charset="0"/>
                <a:cs typeface="+mn-cs"/>
              </a:rPr>
              <a:t>antibiotic</a:t>
            </a:r>
            <a:r>
              <a:rPr lang="it-IT" sz="2400" dirty="0">
                <a:latin typeface="Times New Roman" pitchFamily="18" charset="0"/>
                <a:cs typeface="+mn-cs"/>
              </a:rPr>
              <a:t> market)</a:t>
            </a:r>
            <a:endParaRPr lang="en-CA" sz="2400" dirty="0">
              <a:latin typeface="Times New Roman" pitchFamily="18" charset="0"/>
              <a:cs typeface="+mn-cs"/>
            </a:endParaRPr>
          </a:p>
        </p:txBody>
      </p:sp>
      <p:sp>
        <p:nvSpPr>
          <p:cNvPr id="87052" name="Ovale 1"/>
          <p:cNvSpPr>
            <a:spLocks noChangeArrowheads="1"/>
          </p:cNvSpPr>
          <p:nvPr/>
        </p:nvSpPr>
        <p:spPr bwMode="auto">
          <a:xfrm>
            <a:off x="1476375" y="4508500"/>
            <a:ext cx="2003425" cy="1441450"/>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Text Box 2"/>
          <p:cNvSpPr txBox="1">
            <a:spLocks noChangeArrowheads="1"/>
          </p:cNvSpPr>
          <p:nvPr/>
        </p:nvSpPr>
        <p:spPr bwMode="auto">
          <a:xfrm>
            <a:off x="231775" y="573088"/>
            <a:ext cx="8640763" cy="830262"/>
          </a:xfrm>
          <a:prstGeom prst="rect">
            <a:avLst/>
          </a:prstGeom>
          <a:solidFill>
            <a:srgbClr val="92D050"/>
          </a:solidFill>
          <a:ln w="19050">
            <a:solidFill>
              <a:schemeClr val="tx1"/>
            </a:solidFill>
            <a:miter lim="800000"/>
            <a:headEnd/>
            <a:tailEnd/>
          </a:ln>
          <a:effectLst>
            <a:outerShdw dist="107763" dir="2700000" algn="ctr" rotWithShape="0">
              <a:srgbClr val="000066"/>
            </a:outerShdw>
          </a:effectLst>
        </p:spPr>
        <p:txBody>
          <a:bodyPr>
            <a:spAutoFit/>
          </a:bodyPr>
          <a:lstStyle/>
          <a:p>
            <a:pPr>
              <a:defRPr/>
            </a:pPr>
            <a:r>
              <a:rPr lang="it-IT" sz="2400" dirty="0" err="1">
                <a:latin typeface="Times New Roman" pitchFamily="18" charset="0"/>
                <a:cs typeface="+mn-cs"/>
              </a:rPr>
              <a:t>Penicillin</a:t>
            </a:r>
            <a:r>
              <a:rPr lang="it-IT" sz="2400" dirty="0">
                <a:latin typeface="Times New Roman" pitchFamily="18" charset="0"/>
                <a:cs typeface="+mn-cs"/>
              </a:rPr>
              <a:t> G </a:t>
            </a:r>
            <a:r>
              <a:rPr lang="it-IT" sz="2400" dirty="0" err="1">
                <a:latin typeface="Times New Roman" pitchFamily="18" charset="0"/>
                <a:cs typeface="+mn-cs"/>
              </a:rPr>
              <a:t>amidase</a:t>
            </a:r>
            <a:r>
              <a:rPr lang="it-IT" sz="2400" dirty="0">
                <a:latin typeface="Times New Roman" pitchFamily="18" charset="0"/>
                <a:cs typeface="+mn-cs"/>
              </a:rPr>
              <a:t> in the </a:t>
            </a:r>
            <a:r>
              <a:rPr lang="it-IT" sz="2400" dirty="0" err="1">
                <a:latin typeface="Times New Roman" pitchFamily="18" charset="0"/>
                <a:cs typeface="+mn-cs"/>
              </a:rPr>
              <a:t>hydrolysis</a:t>
            </a:r>
            <a:r>
              <a:rPr lang="it-IT" sz="2400" dirty="0">
                <a:latin typeface="Times New Roman" pitchFamily="18" charset="0"/>
                <a:cs typeface="+mn-cs"/>
              </a:rPr>
              <a:t> of Pen G to 6-APA (precursor of semi-</a:t>
            </a:r>
            <a:r>
              <a:rPr lang="it-IT" sz="2400" dirty="0" err="1">
                <a:latin typeface="Times New Roman" pitchFamily="18" charset="0"/>
                <a:cs typeface="+mn-cs"/>
              </a:rPr>
              <a:t>sintetic</a:t>
            </a:r>
            <a:r>
              <a:rPr lang="it-IT" sz="2400" dirty="0">
                <a:latin typeface="Times New Roman" pitchFamily="18" charset="0"/>
                <a:cs typeface="+mn-cs"/>
              </a:rPr>
              <a:t> beta-</a:t>
            </a:r>
            <a:r>
              <a:rPr lang="it-IT" sz="2400" dirty="0" err="1">
                <a:latin typeface="Times New Roman" pitchFamily="18" charset="0"/>
                <a:cs typeface="+mn-cs"/>
              </a:rPr>
              <a:t>lactam</a:t>
            </a:r>
            <a:r>
              <a:rPr lang="it-IT" sz="2400" dirty="0">
                <a:latin typeface="Times New Roman" pitchFamily="18" charset="0"/>
                <a:cs typeface="+mn-cs"/>
              </a:rPr>
              <a:t> </a:t>
            </a:r>
            <a:r>
              <a:rPr lang="it-IT" sz="2400" dirty="0" err="1">
                <a:latin typeface="Times New Roman" pitchFamily="18" charset="0"/>
                <a:cs typeface="+mn-cs"/>
              </a:rPr>
              <a:t>antibiotics</a:t>
            </a:r>
            <a:endParaRPr lang="en-CA" sz="2400" dirty="0">
              <a:latin typeface="Times New Roman" pitchFamily="18" charset="0"/>
              <a:cs typeface="+mn-cs"/>
            </a:endParaRPr>
          </a:p>
        </p:txBody>
      </p:sp>
      <p:grpSp>
        <p:nvGrpSpPr>
          <p:cNvPr id="88067" name="Group 3"/>
          <p:cNvGrpSpPr>
            <a:grpSpLocks/>
          </p:cNvGrpSpPr>
          <p:nvPr/>
        </p:nvGrpSpPr>
        <p:grpSpPr bwMode="auto">
          <a:xfrm>
            <a:off x="179388" y="1700213"/>
            <a:ext cx="3168650" cy="3170237"/>
            <a:chOff x="96" y="816"/>
            <a:chExt cx="2880" cy="2640"/>
          </a:xfrm>
        </p:grpSpPr>
        <p:pic>
          <p:nvPicPr>
            <p:cNvPr id="8808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 y="816"/>
              <a:ext cx="288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3" name="Rectangle 5"/>
            <p:cNvSpPr>
              <a:spLocks noChangeArrowheads="1"/>
            </p:cNvSpPr>
            <p:nvPr/>
          </p:nvSpPr>
          <p:spPr bwMode="auto">
            <a:xfrm>
              <a:off x="413" y="2866"/>
              <a:ext cx="26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600">
                <a:solidFill>
                  <a:schemeClr val="bg1"/>
                </a:solidFill>
                <a:latin typeface="Verdana" panose="020B0604030504040204" pitchFamily="34" charset="0"/>
                <a:sym typeface="Symbol" panose="05050102010706020507" pitchFamily="18" charset="2"/>
              </a:endParaRPr>
            </a:p>
          </p:txBody>
        </p:sp>
        <p:sp>
          <p:nvSpPr>
            <p:cNvPr id="88084" name="Rectangle 6"/>
            <p:cNvSpPr>
              <a:spLocks noChangeArrowheads="1"/>
            </p:cNvSpPr>
            <p:nvPr/>
          </p:nvSpPr>
          <p:spPr bwMode="auto">
            <a:xfrm>
              <a:off x="2335" y="1198"/>
              <a:ext cx="30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600">
                <a:solidFill>
                  <a:schemeClr val="bg1"/>
                </a:solidFill>
                <a:latin typeface="Verdana" panose="020B0604030504040204" pitchFamily="34" charset="0"/>
                <a:sym typeface="Symbol" panose="05050102010706020507" pitchFamily="18" charset="2"/>
              </a:endParaRPr>
            </a:p>
          </p:txBody>
        </p:sp>
        <p:sp>
          <p:nvSpPr>
            <p:cNvPr id="88085" name="Text Box 7"/>
            <p:cNvSpPr txBox="1">
              <a:spLocks noChangeArrowheads="1"/>
            </p:cNvSpPr>
            <p:nvPr/>
          </p:nvSpPr>
          <p:spPr bwMode="auto">
            <a:xfrm>
              <a:off x="2058" y="2344"/>
              <a:ext cx="16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600">
                <a:solidFill>
                  <a:schemeClr val="bg1"/>
                </a:solidFill>
                <a:latin typeface="Verdana" panose="020B0604030504040204" pitchFamily="34" charset="0"/>
              </a:endParaRPr>
            </a:p>
          </p:txBody>
        </p:sp>
        <p:sp>
          <p:nvSpPr>
            <p:cNvPr id="88086" name="Text Box 8"/>
            <p:cNvSpPr txBox="1">
              <a:spLocks noChangeArrowheads="1"/>
            </p:cNvSpPr>
            <p:nvPr/>
          </p:nvSpPr>
          <p:spPr bwMode="auto">
            <a:xfrm>
              <a:off x="144" y="816"/>
              <a:ext cx="2769"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600" b="0" i="1">
                <a:solidFill>
                  <a:schemeClr val="bg1"/>
                </a:solidFill>
                <a:latin typeface="Verdana" panose="020B0604030504040204" pitchFamily="34" charset="0"/>
              </a:endParaRPr>
            </a:p>
          </p:txBody>
        </p:sp>
      </p:grpSp>
      <p:sp>
        <p:nvSpPr>
          <p:cNvPr id="88068" name="Text Box 9"/>
          <p:cNvSpPr txBox="1">
            <a:spLocks noChangeArrowheads="1"/>
          </p:cNvSpPr>
          <p:nvPr/>
        </p:nvSpPr>
        <p:spPr bwMode="auto">
          <a:xfrm>
            <a:off x="395288" y="1773238"/>
            <a:ext cx="282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b="0">
                <a:solidFill>
                  <a:schemeClr val="bg1"/>
                </a:solidFill>
              </a:rPr>
              <a:t>Penicillin G amidase:PGA</a:t>
            </a:r>
          </a:p>
        </p:txBody>
      </p:sp>
      <p:pic>
        <p:nvPicPr>
          <p:cNvPr id="8806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5357813"/>
            <a:ext cx="7019925" cy="1039812"/>
          </a:xfrm>
          <a:prstGeom prst="rect">
            <a:avLst/>
          </a:prstGeom>
          <a:solidFill>
            <a:srgbClr val="FFFFFF"/>
          </a:solidFill>
          <a:ln w="9525">
            <a:solidFill>
              <a:srgbClr val="CC3300"/>
            </a:solidFill>
            <a:miter lim="800000"/>
            <a:headEnd/>
            <a:tailEnd/>
          </a:ln>
        </p:spPr>
      </p:pic>
      <p:sp>
        <p:nvSpPr>
          <p:cNvPr id="88070" name="Rectangle 11"/>
          <p:cNvSpPr>
            <a:spLocks noChangeArrowheads="1"/>
          </p:cNvSpPr>
          <p:nvPr/>
        </p:nvSpPr>
        <p:spPr bwMode="auto">
          <a:xfrm>
            <a:off x="179388" y="6397625"/>
            <a:ext cx="831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latin typeface="Times New Roman" panose="02020603050405020304" pitchFamily="18" charset="0"/>
              </a:rPr>
              <a:t>Market: 10 - 30 tons of immobilized/insoluble PGA consumed per year</a:t>
            </a:r>
          </a:p>
        </p:txBody>
      </p:sp>
      <p:sp>
        <p:nvSpPr>
          <p:cNvPr id="88071" name="Text Box 12"/>
          <p:cNvSpPr txBox="1">
            <a:spLocks noChangeArrowheads="1"/>
          </p:cNvSpPr>
          <p:nvPr/>
        </p:nvSpPr>
        <p:spPr bwMode="auto">
          <a:xfrm>
            <a:off x="260350" y="4987925"/>
            <a:ext cx="1922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b="0">
                <a:solidFill>
                  <a:srgbClr val="FF0000"/>
                </a:solidFill>
                <a:latin typeface="Times New Roman" panose="02020603050405020304" pitchFamily="18" charset="0"/>
              </a:rPr>
              <a:t>Enzymatic process</a:t>
            </a:r>
          </a:p>
        </p:txBody>
      </p:sp>
      <p:grpSp>
        <p:nvGrpSpPr>
          <p:cNvPr id="88072" name="Group 13"/>
          <p:cNvGrpSpPr>
            <a:grpSpLocks/>
          </p:cNvGrpSpPr>
          <p:nvPr/>
        </p:nvGrpSpPr>
        <p:grpSpPr bwMode="auto">
          <a:xfrm>
            <a:off x="4067175" y="1773238"/>
            <a:ext cx="4495800" cy="3298825"/>
            <a:chOff x="2562" y="1117"/>
            <a:chExt cx="2832" cy="2078"/>
          </a:xfrm>
        </p:grpSpPr>
        <p:sp>
          <p:nvSpPr>
            <p:cNvPr id="88074" name="Text Box 14"/>
            <p:cNvSpPr txBox="1">
              <a:spLocks noChangeArrowheads="1"/>
            </p:cNvSpPr>
            <p:nvPr/>
          </p:nvSpPr>
          <p:spPr bwMode="auto">
            <a:xfrm>
              <a:off x="5273" y="1768"/>
              <a:ext cx="11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b="0">
                <a:solidFill>
                  <a:schemeClr val="bg1"/>
                </a:solidFill>
              </a:endParaRPr>
            </a:p>
          </p:txBody>
        </p:sp>
        <p:graphicFrame>
          <p:nvGraphicFramePr>
            <p:cNvPr id="88075" name="Object 4"/>
            <p:cNvGraphicFramePr>
              <a:graphicFrameLocks noChangeAspect="1"/>
            </p:cNvGraphicFramePr>
            <p:nvPr/>
          </p:nvGraphicFramePr>
          <p:xfrm>
            <a:off x="2562" y="1162"/>
            <a:ext cx="2832" cy="2033"/>
          </p:xfrm>
          <a:graphic>
            <a:graphicData uri="http://schemas.openxmlformats.org/presentationml/2006/ole">
              <mc:AlternateContent xmlns:mc="http://schemas.openxmlformats.org/markup-compatibility/2006">
                <mc:Choice xmlns:v="urn:schemas-microsoft-com:vml" Requires="v">
                  <p:oleObj spid="_x0000_s88097" name="CS ChemDraw Drawing" r:id="rId6" imgW="6215380" imgH="4462780" progId="MDLDrawOLE.MDLDrawObject.1">
                    <p:embed/>
                  </p:oleObj>
                </mc:Choice>
                <mc:Fallback>
                  <p:oleObj name="CS ChemDraw Drawing" r:id="rId6" imgW="6215380" imgH="4462780" progId="MDLDrawOLE.MDLDrawObject.1">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2" y="1162"/>
                          <a:ext cx="2832" cy="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76" name="Rectangle 16"/>
            <p:cNvSpPr>
              <a:spLocks noChangeArrowheads="1"/>
            </p:cNvSpPr>
            <p:nvPr/>
          </p:nvSpPr>
          <p:spPr bwMode="auto">
            <a:xfrm>
              <a:off x="2608" y="1661"/>
              <a:ext cx="1769" cy="1179"/>
            </a:xfrm>
            <a:prstGeom prst="rect">
              <a:avLst/>
            </a:prstGeom>
            <a:solidFill>
              <a:srgbClr val="FBFCFF"/>
            </a:solidFill>
            <a:ln w="12700">
              <a:solidFill>
                <a:srgbClr val="FBF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88077" name="Rectangle 17"/>
            <p:cNvSpPr>
              <a:spLocks noChangeArrowheads="1"/>
            </p:cNvSpPr>
            <p:nvPr/>
          </p:nvSpPr>
          <p:spPr bwMode="auto">
            <a:xfrm>
              <a:off x="3493" y="1748"/>
              <a:ext cx="590" cy="272"/>
            </a:xfrm>
            <a:prstGeom prst="rect">
              <a:avLst/>
            </a:prstGeom>
            <a:solidFill>
              <a:srgbClr val="FBFCFF"/>
            </a:solidFill>
            <a:ln w="12700">
              <a:solidFill>
                <a:srgbClr val="FBF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1800" b="0">
                  <a:solidFill>
                    <a:srgbClr val="FF0000"/>
                  </a:solidFill>
                  <a:latin typeface="Times New Roman" panose="02020603050405020304" pitchFamily="18" charset="0"/>
                </a:rPr>
                <a:t>Chemical process</a:t>
              </a:r>
            </a:p>
          </p:txBody>
        </p:sp>
        <p:sp>
          <p:nvSpPr>
            <p:cNvPr id="88078" name="Rectangle 18"/>
            <p:cNvSpPr>
              <a:spLocks noChangeArrowheads="1"/>
            </p:cNvSpPr>
            <p:nvPr/>
          </p:nvSpPr>
          <p:spPr bwMode="auto">
            <a:xfrm>
              <a:off x="3560" y="1344"/>
              <a:ext cx="590" cy="272"/>
            </a:xfrm>
            <a:prstGeom prst="rect">
              <a:avLst/>
            </a:prstGeom>
            <a:solidFill>
              <a:srgbClr val="FBFCFF"/>
            </a:solidFill>
            <a:ln w="12700">
              <a:solidFill>
                <a:srgbClr val="FBFC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88079" name="Line 19"/>
            <p:cNvSpPr>
              <a:spLocks noChangeShapeType="1"/>
            </p:cNvSpPr>
            <p:nvPr/>
          </p:nvSpPr>
          <p:spPr bwMode="auto">
            <a:xfrm>
              <a:off x="3560" y="1344"/>
              <a:ext cx="59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8080" name="Text Box 20"/>
            <p:cNvSpPr txBox="1">
              <a:spLocks noChangeArrowheads="1"/>
            </p:cNvSpPr>
            <p:nvPr/>
          </p:nvSpPr>
          <p:spPr bwMode="auto">
            <a:xfrm>
              <a:off x="3515" y="1117"/>
              <a:ext cx="635" cy="239"/>
            </a:xfrm>
            <a:prstGeom prst="rect">
              <a:avLst/>
            </a:prstGeom>
            <a:solidFill>
              <a:srgbClr val="FBFCFF"/>
            </a:solidFill>
            <a:ln w="12700">
              <a:solidFill>
                <a:srgbClr val="FBF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it-IT" altLang="it-IT" sz="1800" b="0"/>
            </a:p>
          </p:txBody>
        </p:sp>
        <p:sp>
          <p:nvSpPr>
            <p:cNvPr id="88081" name="Line 21"/>
            <p:cNvSpPr>
              <a:spLocks noChangeShapeType="1"/>
            </p:cNvSpPr>
            <p:nvPr/>
          </p:nvSpPr>
          <p:spPr bwMode="auto">
            <a:xfrm>
              <a:off x="3651" y="1344"/>
              <a:ext cx="5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88073" name="CasellaDiTesto 1"/>
          <p:cNvSpPr txBox="1">
            <a:spLocks noChangeArrowheads="1"/>
          </p:cNvSpPr>
          <p:nvPr/>
        </p:nvSpPr>
        <p:spPr bwMode="auto">
          <a:xfrm>
            <a:off x="6550025" y="3214688"/>
            <a:ext cx="111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T &lt;-50°C</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25908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395" name="Rectangle 3"/>
          <p:cNvSpPr>
            <a:spLocks noChangeArrowheads="1"/>
          </p:cNvSpPr>
          <p:nvPr/>
        </p:nvSpPr>
        <p:spPr bwMode="auto">
          <a:xfrm>
            <a:off x="381000" y="2371725"/>
            <a:ext cx="5400675" cy="3446463"/>
          </a:xfrm>
          <a:prstGeom prst="rect">
            <a:avLst/>
          </a:prstGeom>
          <a:noFill/>
          <a:ln w="9525">
            <a:noFill/>
            <a:miter lim="800000"/>
            <a:headEnd/>
            <a:tailEnd/>
          </a:ln>
          <a:effectLst/>
        </p:spPr>
        <p:txBody>
          <a:bodyPr/>
          <a:lstStyle/>
          <a:p>
            <a:pPr marL="342900" indent="-342900" algn="ctr" eaLnBrk="1" hangingPunct="1">
              <a:spcBef>
                <a:spcPct val="50000"/>
              </a:spcBef>
              <a:defRPr/>
            </a:pPr>
            <a:r>
              <a:rPr lang="en-US" sz="2800" dirty="0">
                <a:solidFill>
                  <a:srgbClr val="13993C"/>
                </a:solidFill>
                <a:effectLst>
                  <a:outerShdw blurRad="38100" dist="38100" dir="2700000" algn="tl">
                    <a:srgbClr val="C0C0C0"/>
                  </a:outerShdw>
                </a:effectLst>
                <a:latin typeface="Arial Narrow" pitchFamily="34" charset="0"/>
                <a:cs typeface="+mn-cs"/>
              </a:rPr>
              <a:t>Selective + Sustainable </a:t>
            </a:r>
          </a:p>
          <a:p>
            <a:pPr marL="342900" indent="-342900" algn="ctr" eaLnBrk="1" hangingPunct="1">
              <a:spcBef>
                <a:spcPct val="50000"/>
              </a:spcBef>
              <a:defRPr/>
            </a:pPr>
            <a:endParaRPr lang="en-US" sz="2800" dirty="0">
              <a:solidFill>
                <a:srgbClr val="13993C"/>
              </a:solidFill>
              <a:effectLst>
                <a:outerShdw blurRad="38100" dist="38100" dir="2700000" algn="tl">
                  <a:srgbClr val="C0C0C0"/>
                </a:outerShdw>
              </a:effectLst>
              <a:latin typeface="Arial Narrow" pitchFamily="34" charset="0"/>
              <a:cs typeface="+mn-cs"/>
            </a:endParaRPr>
          </a:p>
          <a:p>
            <a:pPr marL="342900" indent="-342900" algn="ctr" eaLnBrk="1" hangingPunct="1">
              <a:spcBef>
                <a:spcPct val="50000"/>
              </a:spcBef>
              <a:defRPr/>
            </a:pPr>
            <a:r>
              <a:rPr lang="en-US" sz="2800" dirty="0">
                <a:solidFill>
                  <a:srgbClr val="13993C"/>
                </a:solidFill>
                <a:effectLst>
                  <a:outerShdw blurRad="38100" dist="38100" dir="2700000" algn="tl">
                    <a:srgbClr val="C0C0C0"/>
                  </a:outerShdw>
                </a:effectLst>
                <a:latin typeface="Arial Narrow" pitchFamily="34" charset="0"/>
                <a:cs typeface="+mn-cs"/>
              </a:rPr>
              <a:t>Reduction of process costs</a:t>
            </a:r>
          </a:p>
        </p:txBody>
      </p:sp>
      <p:sp>
        <p:nvSpPr>
          <p:cNvPr id="22532" name="Text Box 4"/>
          <p:cNvSpPr txBox="1">
            <a:spLocks noChangeArrowheads="1"/>
          </p:cNvSpPr>
          <p:nvPr/>
        </p:nvSpPr>
        <p:spPr bwMode="auto">
          <a:xfrm>
            <a:off x="1155700" y="4095750"/>
            <a:ext cx="7010400" cy="2862263"/>
          </a:xfrm>
          <a:prstGeom prst="rect">
            <a:avLst/>
          </a:prstGeom>
          <a:noFill/>
          <a:ln w="28575">
            <a:noFill/>
            <a:miter lim="800000"/>
            <a:headEnd/>
            <a:tailEnd/>
          </a:ln>
        </p:spPr>
        <p:txBody>
          <a:bodyPr>
            <a:spAutoFit/>
          </a:bodyPr>
          <a:lstStyle/>
          <a:p>
            <a:pPr eaLnBrk="1" hangingPunct="1">
              <a:defRPr/>
            </a:pPr>
            <a:endParaRPr lang="it-IT" sz="2000" dirty="0">
              <a:solidFill>
                <a:schemeClr val="accent3">
                  <a:lumMod val="50000"/>
                </a:schemeClr>
              </a:solidFill>
              <a:latin typeface="Arial Narrow" pitchFamily="34" charset="0"/>
              <a:cs typeface="Arial" charset="0"/>
            </a:endParaRPr>
          </a:p>
          <a:p>
            <a:pPr eaLnBrk="1" hangingPunct="1">
              <a:defRPr/>
            </a:pPr>
            <a:endParaRPr lang="it-IT" sz="2000" dirty="0">
              <a:solidFill>
                <a:schemeClr val="accent3">
                  <a:lumMod val="50000"/>
                </a:schemeClr>
              </a:solidFill>
              <a:latin typeface="Arial Narrow" pitchFamily="34" charset="0"/>
              <a:cs typeface="Arial" charset="0"/>
            </a:endParaRPr>
          </a:p>
          <a:p>
            <a:pPr eaLnBrk="1" hangingPunct="1">
              <a:defRPr/>
            </a:pPr>
            <a:r>
              <a:rPr lang="it-IT" sz="2000" dirty="0">
                <a:solidFill>
                  <a:schemeClr val="accent3">
                    <a:lumMod val="50000"/>
                  </a:schemeClr>
                </a:solidFill>
                <a:latin typeface="Arial Narrow" pitchFamily="34" charset="0"/>
                <a:cs typeface="Arial" charset="0"/>
              </a:rPr>
              <a:t>65% of energy saving</a:t>
            </a:r>
          </a:p>
          <a:p>
            <a:pPr eaLnBrk="1" hangingPunct="1">
              <a:buFontTx/>
              <a:buChar char="•"/>
              <a:defRPr/>
            </a:pPr>
            <a:endParaRPr lang="it-IT" sz="2000" dirty="0">
              <a:solidFill>
                <a:schemeClr val="accent3">
                  <a:lumMod val="50000"/>
                </a:schemeClr>
              </a:solidFill>
              <a:latin typeface="Arial Narrow" pitchFamily="34" charset="0"/>
              <a:cs typeface="Arial" charset="0"/>
            </a:endParaRPr>
          </a:p>
          <a:p>
            <a:pPr eaLnBrk="1" hangingPunct="1">
              <a:defRPr/>
            </a:pPr>
            <a:r>
              <a:rPr lang="it-IT" sz="2000" dirty="0">
                <a:solidFill>
                  <a:schemeClr val="accent3">
                    <a:lumMod val="50000"/>
                  </a:schemeClr>
                </a:solidFill>
                <a:latin typeface="Arial Narrow" pitchFamily="34" charset="0"/>
                <a:cs typeface="Arial" charset="0"/>
              </a:rPr>
              <a:t>Reduction of wastes (1/5)</a:t>
            </a:r>
          </a:p>
          <a:p>
            <a:pPr eaLnBrk="1" hangingPunct="1">
              <a:defRPr/>
            </a:pPr>
            <a:endParaRPr lang="it-IT" sz="2000" dirty="0">
              <a:solidFill>
                <a:schemeClr val="accent3">
                  <a:lumMod val="50000"/>
                </a:schemeClr>
              </a:solidFill>
              <a:latin typeface="Arial Narrow" pitchFamily="34" charset="0"/>
              <a:cs typeface="Arial" charset="0"/>
            </a:endParaRPr>
          </a:p>
          <a:p>
            <a:pPr eaLnBrk="1" hangingPunct="1">
              <a:defRPr/>
            </a:pPr>
            <a:r>
              <a:rPr lang="it-IT" sz="2000" dirty="0">
                <a:solidFill>
                  <a:srgbClr val="0C6427"/>
                </a:solidFill>
                <a:latin typeface="Arial Narrow" pitchFamily="34" charset="0"/>
                <a:cs typeface="Arial" charset="0"/>
              </a:rPr>
              <a:t>50% reduction of cost for beta-lactam  antibiotics production</a:t>
            </a:r>
          </a:p>
          <a:p>
            <a:pPr eaLnBrk="1" hangingPunct="1">
              <a:defRPr/>
            </a:pPr>
            <a:endParaRPr lang="it-IT" sz="2000" dirty="0">
              <a:solidFill>
                <a:schemeClr val="accent3">
                  <a:lumMod val="50000"/>
                </a:schemeClr>
              </a:solidFill>
              <a:latin typeface="Arial Narrow" pitchFamily="34" charset="0"/>
              <a:cs typeface="Arial" charset="0"/>
            </a:endParaRPr>
          </a:p>
          <a:p>
            <a:pPr eaLnBrk="1" hangingPunct="1">
              <a:defRPr/>
            </a:pPr>
            <a:endParaRPr lang="it-IT" sz="2000" dirty="0">
              <a:solidFill>
                <a:schemeClr val="accent3">
                  <a:lumMod val="50000"/>
                </a:schemeClr>
              </a:solidFill>
              <a:latin typeface="Arial Narrow" pitchFamily="34" charset="0"/>
              <a:cs typeface="Arial" charset="0"/>
            </a:endParaRPr>
          </a:p>
        </p:txBody>
      </p:sp>
      <p:sp>
        <p:nvSpPr>
          <p:cNvPr id="22534" name="Line 6"/>
          <p:cNvSpPr>
            <a:spLocks noChangeShapeType="1"/>
          </p:cNvSpPr>
          <p:nvPr/>
        </p:nvSpPr>
        <p:spPr bwMode="auto">
          <a:xfrm>
            <a:off x="1003300" y="5665788"/>
            <a:ext cx="6311900" cy="23812"/>
          </a:xfrm>
          <a:prstGeom prst="line">
            <a:avLst/>
          </a:prstGeom>
          <a:noFill/>
          <a:ln w="9525">
            <a:solidFill>
              <a:schemeClr val="accent3">
                <a:lumMod val="50000"/>
              </a:schemeClr>
            </a:solidFill>
            <a:round/>
            <a:headEnd/>
            <a:tailEnd/>
          </a:ln>
        </p:spPr>
        <p:txBody>
          <a:bodyPr>
            <a:spAutoFit/>
          </a:bodyPr>
          <a:lstStyle/>
          <a:p>
            <a:pPr eaLnBrk="1" hangingPunct="1">
              <a:defRPr/>
            </a:pPr>
            <a:endParaRPr lang="it-IT">
              <a:latin typeface="Arial" charset="0"/>
              <a:cs typeface="Arial" charset="0"/>
            </a:endParaRPr>
          </a:p>
        </p:txBody>
      </p:sp>
      <p:sp>
        <p:nvSpPr>
          <p:cNvPr id="89094" name="TextBox 20"/>
          <p:cNvSpPr txBox="1">
            <a:spLocks noChangeArrowheads="1"/>
          </p:cNvSpPr>
          <p:nvPr/>
        </p:nvSpPr>
        <p:spPr bwMode="auto">
          <a:xfrm>
            <a:off x="381000" y="1427163"/>
            <a:ext cx="5027613" cy="584200"/>
          </a:xfrm>
          <a:prstGeom prst="rect">
            <a:avLst/>
          </a:prstGeom>
          <a:solidFill>
            <a:srgbClr val="0C642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a:solidFill>
                  <a:schemeClr val="bg1"/>
                </a:solidFill>
                <a:latin typeface="Arial Narrow" panose="020B0606020202030204" pitchFamily="34" charset="0"/>
              </a:rPr>
              <a:t>Why biocatalysis? The drivers</a:t>
            </a:r>
          </a:p>
        </p:txBody>
      </p:sp>
      <p:sp>
        <p:nvSpPr>
          <p:cNvPr id="22" name="Down Arrow 21"/>
          <p:cNvSpPr/>
          <p:nvPr/>
        </p:nvSpPr>
        <p:spPr>
          <a:xfrm>
            <a:off x="2895600" y="2981325"/>
            <a:ext cx="152400" cy="609600"/>
          </a:xfrm>
          <a:prstGeom prst="downArrow">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8" name="Rectangle 27"/>
          <p:cNvSpPr/>
          <p:nvPr/>
        </p:nvSpPr>
        <p:spPr>
          <a:xfrm>
            <a:off x="762000" y="4672013"/>
            <a:ext cx="7162800" cy="17526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89097" name="TextBox 16"/>
          <p:cNvSpPr txBox="1">
            <a:spLocks noChangeArrowheads="1"/>
          </p:cNvSpPr>
          <p:nvPr/>
        </p:nvSpPr>
        <p:spPr bwMode="auto">
          <a:xfrm>
            <a:off x="452438" y="2066925"/>
            <a:ext cx="1223962" cy="36988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chemeClr val="bg1"/>
                </a:solidFill>
              </a:rPr>
              <a:t>Economy</a:t>
            </a:r>
          </a:p>
        </p:txBody>
      </p:sp>
      <p:sp>
        <p:nvSpPr>
          <p:cNvPr id="89098" name="TextBox 17"/>
          <p:cNvSpPr txBox="1">
            <a:spLocks noChangeArrowheads="1"/>
          </p:cNvSpPr>
          <p:nvPr/>
        </p:nvSpPr>
        <p:spPr bwMode="auto">
          <a:xfrm>
            <a:off x="4267200" y="1990725"/>
            <a:ext cx="1504950" cy="36988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chemeClr val="bg1"/>
                </a:solidFill>
              </a:rPr>
              <a:t>Regulations</a:t>
            </a:r>
          </a:p>
        </p:txBody>
      </p:sp>
      <p:sp>
        <p:nvSpPr>
          <p:cNvPr id="20" name="Curved Left Arrow 19"/>
          <p:cNvSpPr/>
          <p:nvPr/>
        </p:nvSpPr>
        <p:spPr>
          <a:xfrm rot="2453657">
            <a:off x="4775200" y="2390775"/>
            <a:ext cx="571500" cy="106680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solidFill>
            </a:endParaRPr>
          </a:p>
        </p:txBody>
      </p:sp>
      <p:sp>
        <p:nvSpPr>
          <p:cNvPr id="21" name="Curved Left Arrow 20"/>
          <p:cNvSpPr/>
          <p:nvPr/>
        </p:nvSpPr>
        <p:spPr>
          <a:xfrm rot="7528444" flipV="1">
            <a:off x="889000" y="2457450"/>
            <a:ext cx="571500" cy="106680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olo 1"/>
          <p:cNvSpPr>
            <a:spLocks noGrp="1"/>
          </p:cNvSpPr>
          <p:nvPr>
            <p:ph type="title"/>
          </p:nvPr>
        </p:nvSpPr>
        <p:spPr/>
        <p:txBody>
          <a:bodyPr/>
          <a:lstStyle/>
          <a:p>
            <a:r>
              <a:rPr lang="it-IT" altLang="it-IT" smtClean="0"/>
              <a:t>Annexes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274638"/>
            <a:ext cx="7467600" cy="490537"/>
          </a:xfrm>
        </p:spPr>
        <p:txBody>
          <a:bodyPr/>
          <a:lstStyle/>
          <a:p>
            <a:r>
              <a:rPr lang="it-IT" altLang="it-IT" sz="2800" b="1" smtClean="0">
                <a:solidFill>
                  <a:schemeClr val="tx1"/>
                </a:solidFill>
                <a:latin typeface="Times New Roman" panose="02020603050405020304" pitchFamily="18" charset="0"/>
                <a:cs typeface="Times New Roman" panose="02020603050405020304" pitchFamily="18" charset="0"/>
              </a:rPr>
              <a:t>I dodici principi della chimica verde </a:t>
            </a:r>
          </a:p>
        </p:txBody>
      </p:sp>
      <p:sp>
        <p:nvSpPr>
          <p:cNvPr id="92163" name="Content Placeholder 2"/>
          <p:cNvSpPr>
            <a:spLocks noGrp="1"/>
          </p:cNvSpPr>
          <p:nvPr>
            <p:ph sz="quarter" idx="1"/>
          </p:nvPr>
        </p:nvSpPr>
        <p:spPr>
          <a:xfrm>
            <a:off x="539750" y="908050"/>
            <a:ext cx="7467600" cy="4875213"/>
          </a:xfrm>
        </p:spPr>
        <p:txBody>
          <a:bodyPr/>
          <a:lstStyle/>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1.   La prevenzione alla produzione di rifiuti risulta essere più conveniente rispetto al trattare o detossificare i rifiuti dopo che essi siano stati formati.</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2.   I metodi di sintesi dovrebbero essere messi a punto in modo da poter permettere il massimo utilizzo dei materiali impiegati, consentendo così rese elevate dei prodotti desiderati.</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3.   Per quanto possibile, le metodologie di sintesi dovrebbero essere ideate per usare o generare sostanze che abbiano minima o nessuna tossicità per la salute umana e l’ambiente.</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4.   I prodotti chimici devono essere progettati per mantenere l’efficacia della funzione, riducendone la tossicità. </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5.   L’uso di sostanze ausiliarie deve essere reso innocuo o non necessario.</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6.   Il fabbisogno energetico dovrebbe essere valutato secondo l'impatto ambientale ed economico, riducendolo al minimo. I metodi di sintesi devono essere condotti a temperatura e pressione ambiente. </a:t>
            </a:r>
          </a:p>
          <a:p>
            <a:endParaRPr lang="it-IT" altLang="it-IT"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1975"/>
          </a:xfrm>
        </p:spPr>
        <p:txBody>
          <a:bodyPr>
            <a:normAutofit fontScale="90000"/>
          </a:bodyPr>
          <a:lstStyle/>
          <a:p>
            <a:pPr>
              <a:defRPr/>
            </a:pPr>
            <a:r>
              <a:rPr lang="it-IT" sz="3200" b="1" dirty="0" smtClean="0">
                <a:solidFill>
                  <a:schemeClr val="tx1"/>
                </a:solidFill>
                <a:latin typeface="Times New Roman" pitchFamily="18" charset="0"/>
                <a:cs typeface="Times New Roman" pitchFamily="18" charset="0"/>
              </a:rPr>
              <a:t>I dodici principi della chimica verde </a:t>
            </a:r>
            <a:endParaRPr lang="it-IT" b="1" dirty="0"/>
          </a:p>
        </p:txBody>
      </p:sp>
      <p:sp>
        <p:nvSpPr>
          <p:cNvPr id="93187" name="Content Placeholder 2"/>
          <p:cNvSpPr>
            <a:spLocks noGrp="1"/>
          </p:cNvSpPr>
          <p:nvPr>
            <p:ph sz="quarter" idx="1"/>
          </p:nvPr>
        </p:nvSpPr>
        <p:spPr>
          <a:xfrm>
            <a:off x="611188" y="1196975"/>
            <a:ext cx="7467600" cy="4873625"/>
          </a:xfrm>
        </p:spPr>
        <p:txBody>
          <a:bodyPr/>
          <a:lstStyle/>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7.   Una materia prima rinnovabile dovrebbe essere preferita ad una non rinnovabile, qualora questo sia tecnicamente ed economicamente possibile.</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8.   Bisognerebbe ridurre i prodotti secondari laddove possibile.</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9.   I catalizzatori (il più selettivi possibile) risultano essere migliori rispetto i classici reagenti stechiometrici.</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10.   I prodotti chimici devono essere progettati in modo tale che al termine della loro funzione non persistano nell’ambiente e diano prodotti di degradazione innocui. </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11.   Le metodologie analitiche devono essere sviluppate per impedire in tempo reale, durante i processi di controllo, la formazione di sostanze nocive. </a:t>
            </a:r>
          </a:p>
          <a:p>
            <a:endParaRPr lang="it-IT" altLang="it-IT" sz="1600" smtClean="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it-IT" altLang="it-IT" sz="1600" smtClean="0">
                <a:latin typeface="Times New Roman" panose="02020603050405020304" pitchFamily="18" charset="0"/>
                <a:cs typeface="Times New Roman" panose="02020603050405020304" pitchFamily="18" charset="0"/>
              </a:rPr>
              <a:t>12.   Il tipo di sostanza e lo stato della sostanza, usati durante i processi chimici, devono essere scelti in modo da ridurre il rischio di incidenti, come rilasci, esplosioni ed incendi.</a:t>
            </a:r>
          </a:p>
          <a:p>
            <a:endParaRPr lang="it-IT" altLang="it-IT"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1323439"/>
          </a:xfrm>
          <a:prstGeom prst="rect">
            <a:avLst/>
          </a:prstGeom>
          <a:solidFill>
            <a:schemeClr val="accent3"/>
          </a:solidFill>
        </p:spPr>
        <p:txBody>
          <a:bodyPr wrap="square" rtlCol="0">
            <a:spAutoFit/>
          </a:bodyPr>
          <a:lstStyle>
            <a:defPPr>
              <a:defRPr lang="it-IT"/>
            </a:defPPr>
            <a:lvl1pPr algn="ctr">
              <a:defRPr sz="5400" b="1">
                <a:solidFill>
                  <a:prstClr val="white"/>
                </a:solidFill>
                <a:latin typeface="Arial Narrow" pitchFamily="34" charset="0"/>
              </a:defRPr>
            </a:lvl1pPr>
            <a:lvl2pPr lvl="1">
              <a:defRPr sz="4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2pPr>
          </a:lstStyle>
          <a:p>
            <a:pPr marL="0" lvl="1" algn="ctr"/>
            <a:r>
              <a:rPr lang="it-IT" dirty="0">
                <a:solidFill>
                  <a:srgbClr val="FF0000"/>
                </a:solidFill>
              </a:rPr>
              <a:t>Dall’elevata produttività maggiore difesa dai concorrenti emergenti</a:t>
            </a:r>
          </a:p>
        </p:txBody>
      </p:sp>
      <p:sp>
        <p:nvSpPr>
          <p:cNvPr id="4" name="Text Box 55"/>
          <p:cNvSpPr txBox="1">
            <a:spLocks noChangeArrowheads="1"/>
          </p:cNvSpPr>
          <p:nvPr/>
        </p:nvSpPr>
        <p:spPr bwMode="auto">
          <a:xfrm>
            <a:off x="5292080" y="1348855"/>
            <a:ext cx="36458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it-IT" sz="2000" b="1" dirty="0" smtClean="0">
                <a:solidFill>
                  <a:srgbClr val="002060"/>
                </a:solidFill>
                <a:latin typeface="Arial" panose="020B0604020202020204" pitchFamily="34" charset="0"/>
                <a:cs typeface="Arial" panose="020B0604020202020204" pitchFamily="34" charset="0"/>
              </a:rPr>
              <a:t>Valore aggiunto per addetto </a:t>
            </a:r>
            <a:r>
              <a:rPr lang="it-IT" sz="1200" b="1" dirty="0" smtClean="0">
                <a:solidFill>
                  <a:srgbClr val="002060"/>
                </a:solidFill>
                <a:latin typeface="Arial" panose="020B0604020202020204" pitchFamily="34" charset="0"/>
                <a:cs typeface="Arial" panose="020B0604020202020204" pitchFamily="34" charset="0"/>
              </a:rPr>
              <a:t/>
            </a:r>
            <a:br>
              <a:rPr lang="it-IT" sz="1200" b="1" dirty="0" smtClean="0">
                <a:solidFill>
                  <a:srgbClr val="002060"/>
                </a:solidFill>
                <a:latin typeface="Arial" panose="020B0604020202020204" pitchFamily="34" charset="0"/>
                <a:cs typeface="Arial" panose="020B0604020202020204" pitchFamily="34" charset="0"/>
              </a:rPr>
            </a:br>
            <a:r>
              <a:rPr lang="it-IT" sz="1600" dirty="0" smtClean="0">
                <a:solidFill>
                  <a:srgbClr val="002060"/>
                </a:solidFill>
                <a:latin typeface="Arial" panose="020B0604020202020204" pitchFamily="34" charset="0"/>
                <a:cs typeface="Arial" panose="020B0604020202020204" pitchFamily="34" charset="0"/>
              </a:rPr>
              <a:t>(indice manifattura =100)</a:t>
            </a:r>
            <a:endParaRPr lang="it-IT" sz="1600" dirty="0">
              <a:solidFill>
                <a:srgbClr val="002060"/>
              </a:solidFill>
              <a:latin typeface="Arial" panose="020B0604020202020204" pitchFamily="34" charset="0"/>
              <a:cs typeface="Arial" panose="020B0604020202020204" pitchFamily="34" charset="0"/>
            </a:endParaRPr>
          </a:p>
        </p:txBody>
      </p:sp>
      <p:sp>
        <p:nvSpPr>
          <p:cNvPr id="7" name="Rectangle 80"/>
          <p:cNvSpPr>
            <a:spLocks noChangeArrowheads="1"/>
          </p:cNvSpPr>
          <p:nvPr/>
        </p:nvSpPr>
        <p:spPr bwMode="auto">
          <a:xfrm>
            <a:off x="476999" y="2688434"/>
            <a:ext cx="33265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2400" b="1" dirty="0">
                <a:solidFill>
                  <a:srgbClr val="002060"/>
                </a:solidFill>
                <a:latin typeface="Arial" panose="020B0604020202020204" pitchFamily="34" charset="0"/>
                <a:cs typeface="Arial" panose="020B0604020202020204" pitchFamily="34" charset="0"/>
              </a:rPr>
              <a:t>Impianti e tecnologie </a:t>
            </a:r>
            <a:br>
              <a:rPr lang="it-IT" sz="2400" b="1" dirty="0">
                <a:solidFill>
                  <a:srgbClr val="002060"/>
                </a:solidFill>
                <a:latin typeface="Arial" panose="020B0604020202020204" pitchFamily="34" charset="0"/>
                <a:cs typeface="Arial" panose="020B0604020202020204" pitchFamily="34" charset="0"/>
              </a:rPr>
            </a:br>
            <a:r>
              <a:rPr lang="it-IT" sz="2400" b="1" dirty="0">
                <a:solidFill>
                  <a:srgbClr val="002060"/>
                </a:solidFill>
                <a:latin typeface="Arial" panose="020B0604020202020204" pitchFamily="34" charset="0"/>
                <a:cs typeface="Arial" panose="020B0604020202020204" pitchFamily="34" charset="0"/>
              </a:rPr>
              <a:t>complesse</a:t>
            </a:r>
          </a:p>
        </p:txBody>
      </p:sp>
      <p:sp>
        <p:nvSpPr>
          <p:cNvPr id="8" name="Rectangle 80"/>
          <p:cNvSpPr>
            <a:spLocks noChangeArrowheads="1"/>
          </p:cNvSpPr>
          <p:nvPr/>
        </p:nvSpPr>
        <p:spPr bwMode="auto">
          <a:xfrm>
            <a:off x="487389" y="4059678"/>
            <a:ext cx="16882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2400" b="1" dirty="0" smtClean="0">
                <a:solidFill>
                  <a:srgbClr val="002060"/>
                </a:solidFill>
                <a:latin typeface="Arial" panose="020B0604020202020204" pitchFamily="34" charset="0"/>
                <a:cs typeface="Arial" panose="020B0604020202020204" pitchFamily="34" charset="0"/>
              </a:rPr>
              <a:t> Intensità </a:t>
            </a:r>
            <a:r>
              <a:rPr lang="it-IT" sz="2400" b="1" dirty="0">
                <a:solidFill>
                  <a:srgbClr val="002060"/>
                </a:solidFill>
                <a:latin typeface="Arial" panose="020B0604020202020204" pitchFamily="34" charset="0"/>
                <a:cs typeface="Arial" panose="020B0604020202020204" pitchFamily="34" charset="0"/>
              </a:rPr>
              <a:t/>
            </a:r>
            <a:br>
              <a:rPr lang="it-IT" sz="2400" b="1" dirty="0">
                <a:solidFill>
                  <a:srgbClr val="002060"/>
                </a:solidFill>
                <a:latin typeface="Arial" panose="020B0604020202020204" pitchFamily="34" charset="0"/>
                <a:cs typeface="Arial" panose="020B0604020202020204" pitchFamily="34" charset="0"/>
              </a:rPr>
            </a:br>
            <a:r>
              <a:rPr lang="it-IT" sz="2400" b="1" dirty="0">
                <a:solidFill>
                  <a:srgbClr val="002060"/>
                </a:solidFill>
                <a:latin typeface="Arial" panose="020B0604020202020204" pitchFamily="34" charset="0"/>
                <a:cs typeface="Arial" panose="020B0604020202020204" pitchFamily="34" charset="0"/>
              </a:rPr>
              <a:t>di capitale</a:t>
            </a:r>
          </a:p>
        </p:txBody>
      </p:sp>
      <p:sp>
        <p:nvSpPr>
          <p:cNvPr id="9" name="Rectangle 80"/>
          <p:cNvSpPr>
            <a:spLocks noChangeArrowheads="1"/>
          </p:cNvSpPr>
          <p:nvPr/>
        </p:nvSpPr>
        <p:spPr bwMode="auto">
          <a:xfrm>
            <a:off x="476999" y="1579686"/>
            <a:ext cx="312777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2400" b="1" dirty="0">
                <a:solidFill>
                  <a:srgbClr val="002060"/>
                </a:solidFill>
                <a:latin typeface="Arial" panose="020B0604020202020204" pitchFamily="34" charset="0"/>
                <a:cs typeface="Arial" panose="020B0604020202020204" pitchFamily="34" charset="0"/>
              </a:rPr>
              <a:t>Innovazione </a:t>
            </a:r>
            <a:br>
              <a:rPr lang="it-IT" sz="2400" b="1" dirty="0">
                <a:solidFill>
                  <a:srgbClr val="002060"/>
                </a:solidFill>
                <a:latin typeface="Arial" panose="020B0604020202020204" pitchFamily="34" charset="0"/>
                <a:cs typeface="Arial" panose="020B0604020202020204" pitchFamily="34" charset="0"/>
              </a:rPr>
            </a:br>
            <a:r>
              <a:rPr lang="it-IT" sz="2400" b="1" dirty="0">
                <a:solidFill>
                  <a:srgbClr val="002060"/>
                </a:solidFill>
                <a:latin typeface="Arial" panose="020B0604020202020204" pitchFamily="34" charset="0"/>
                <a:cs typeface="Arial" panose="020B0604020202020204" pitchFamily="34" charset="0"/>
              </a:rPr>
              <a:t>basata sulla ricerca </a:t>
            </a:r>
          </a:p>
        </p:txBody>
      </p:sp>
      <p:sp>
        <p:nvSpPr>
          <p:cNvPr id="10" name="CasellaDiTesto 9"/>
          <p:cNvSpPr txBox="1"/>
          <p:nvPr/>
        </p:nvSpPr>
        <p:spPr>
          <a:xfrm>
            <a:off x="1043608" y="2348880"/>
            <a:ext cx="720080" cy="523220"/>
          </a:xfrm>
          <a:prstGeom prst="rect">
            <a:avLst/>
          </a:prstGeom>
          <a:noFill/>
        </p:spPr>
        <p:txBody>
          <a:bodyPr wrap="square" rtlCol="0">
            <a:spAutoFit/>
          </a:bodyPr>
          <a:lstStyle/>
          <a:p>
            <a:r>
              <a:rPr lang="it-IT" sz="2800" b="1" dirty="0" smtClean="0">
                <a:solidFill>
                  <a:srgbClr val="1F497D"/>
                </a:solidFill>
                <a:latin typeface="Arial" panose="020B0604020202020204" pitchFamily="34" charset="0"/>
                <a:cs typeface="Arial" panose="020B0604020202020204" pitchFamily="34" charset="0"/>
              </a:rPr>
              <a:t>+</a:t>
            </a:r>
            <a:endParaRPr lang="it-IT" sz="2800" b="1" dirty="0">
              <a:solidFill>
                <a:srgbClr val="1F497D"/>
              </a:solidFill>
              <a:latin typeface="Arial" panose="020B0604020202020204" pitchFamily="34" charset="0"/>
              <a:cs typeface="Arial" panose="020B0604020202020204" pitchFamily="34" charset="0"/>
            </a:endParaRPr>
          </a:p>
        </p:txBody>
      </p:sp>
      <p:sp>
        <p:nvSpPr>
          <p:cNvPr id="11" name="CasellaDiTesto 10"/>
          <p:cNvSpPr txBox="1"/>
          <p:nvPr/>
        </p:nvSpPr>
        <p:spPr>
          <a:xfrm>
            <a:off x="1059519" y="3536458"/>
            <a:ext cx="720080" cy="523220"/>
          </a:xfrm>
          <a:prstGeom prst="rect">
            <a:avLst/>
          </a:prstGeom>
          <a:noFill/>
        </p:spPr>
        <p:txBody>
          <a:bodyPr wrap="square" rtlCol="0">
            <a:spAutoFit/>
          </a:bodyPr>
          <a:lstStyle/>
          <a:p>
            <a:r>
              <a:rPr lang="it-IT" sz="2800" b="1" dirty="0" smtClean="0">
                <a:solidFill>
                  <a:srgbClr val="1F497D"/>
                </a:solidFill>
                <a:latin typeface="Arial" panose="020B0604020202020204" pitchFamily="34" charset="0"/>
                <a:cs typeface="Arial" panose="020B0604020202020204" pitchFamily="34" charset="0"/>
              </a:rPr>
              <a:t>+</a:t>
            </a:r>
            <a:endParaRPr lang="it-IT" sz="2800" b="1" dirty="0">
              <a:solidFill>
                <a:srgbClr val="1F497D"/>
              </a:solidFill>
              <a:latin typeface="Arial" panose="020B0604020202020204" pitchFamily="34" charset="0"/>
              <a:cs typeface="Arial" panose="020B0604020202020204" pitchFamily="34" charset="0"/>
            </a:endParaRPr>
          </a:p>
        </p:txBody>
      </p:sp>
      <p:sp>
        <p:nvSpPr>
          <p:cNvPr id="12" name="CasellaDiTesto 11"/>
          <p:cNvSpPr txBox="1"/>
          <p:nvPr/>
        </p:nvSpPr>
        <p:spPr>
          <a:xfrm>
            <a:off x="60648" y="5657671"/>
            <a:ext cx="4628190" cy="1200329"/>
          </a:xfrm>
          <a:prstGeom prst="rect">
            <a:avLst/>
          </a:prstGeom>
          <a:noFill/>
        </p:spPr>
        <p:txBody>
          <a:bodyPr wrap="none" rtlCol="0">
            <a:spAutoFit/>
          </a:bodyPr>
          <a:lstStyle/>
          <a:p>
            <a:r>
              <a:rPr lang="it-IT" sz="2400" b="1" dirty="0">
                <a:solidFill>
                  <a:srgbClr val="002060"/>
                </a:solidFill>
                <a:latin typeface="Arial" panose="020B0604020202020204" pitchFamily="34" charset="0"/>
                <a:cs typeface="Arial" panose="020B0604020202020204" pitchFamily="34" charset="0"/>
              </a:rPr>
              <a:t>Elevata qualifica e </a:t>
            </a:r>
            <a:r>
              <a:rPr lang="it-IT" sz="2400" b="1" dirty="0">
                <a:solidFill>
                  <a:srgbClr val="C00000"/>
                </a:solidFill>
                <a:latin typeface="Arial" panose="020B0604020202020204" pitchFamily="34" charset="0"/>
                <a:cs typeface="Arial" panose="020B0604020202020204" pitchFamily="34" charset="0"/>
              </a:rPr>
              <a:t>produttività</a:t>
            </a:r>
            <a:r>
              <a:rPr lang="it-IT" sz="2400" b="1" dirty="0">
                <a:solidFill>
                  <a:srgbClr val="002060"/>
                </a:solidFill>
                <a:latin typeface="Arial" panose="020B0604020202020204" pitchFamily="34" charset="0"/>
                <a:cs typeface="Arial" panose="020B0604020202020204" pitchFamily="34" charset="0"/>
              </a:rPr>
              <a:t/>
            </a:r>
            <a:br>
              <a:rPr lang="it-IT" sz="2400" b="1" dirty="0">
                <a:solidFill>
                  <a:srgbClr val="002060"/>
                </a:solidFill>
                <a:latin typeface="Arial" panose="020B0604020202020204" pitchFamily="34" charset="0"/>
                <a:cs typeface="Arial" panose="020B0604020202020204" pitchFamily="34" charset="0"/>
              </a:rPr>
            </a:br>
            <a:r>
              <a:rPr lang="it-IT" sz="2400" b="1" dirty="0">
                <a:solidFill>
                  <a:srgbClr val="002060"/>
                </a:solidFill>
                <a:latin typeface="Arial" panose="020B0604020202020204" pitchFamily="34" charset="0"/>
                <a:cs typeface="Arial" panose="020B0604020202020204" pitchFamily="34" charset="0"/>
              </a:rPr>
              <a:t>consentono </a:t>
            </a:r>
            <a:endParaRPr lang="it-IT" sz="2400" b="1" dirty="0" smtClean="0">
              <a:solidFill>
                <a:srgbClr val="002060"/>
              </a:solidFill>
              <a:latin typeface="Arial" panose="020B0604020202020204" pitchFamily="34" charset="0"/>
              <a:cs typeface="Arial" panose="020B0604020202020204" pitchFamily="34" charset="0"/>
            </a:endParaRPr>
          </a:p>
          <a:p>
            <a:r>
              <a:rPr lang="it-IT" sz="2400" b="1" dirty="0" smtClean="0">
                <a:solidFill>
                  <a:srgbClr val="002060"/>
                </a:solidFill>
                <a:latin typeface="Arial" panose="020B0604020202020204" pitchFamily="34" charset="0"/>
                <a:cs typeface="Arial" panose="020B0604020202020204" pitchFamily="34" charset="0"/>
              </a:rPr>
              <a:t>maggiori </a:t>
            </a:r>
            <a:r>
              <a:rPr lang="it-IT" sz="2400" b="1" dirty="0" smtClean="0">
                <a:solidFill>
                  <a:srgbClr val="C00000"/>
                </a:solidFill>
                <a:latin typeface="Arial" panose="020B0604020202020204" pitchFamily="34" charset="0"/>
                <a:cs typeface="Arial" panose="020B0604020202020204" pitchFamily="34" charset="0"/>
              </a:rPr>
              <a:t>remunerazioni</a:t>
            </a:r>
            <a:endParaRPr lang="it-IT" sz="2400" b="1" dirty="0">
              <a:solidFill>
                <a:srgbClr val="002060"/>
              </a:solidFill>
              <a:latin typeface="Arial" panose="020B0604020202020204" pitchFamily="34" charset="0"/>
              <a:cs typeface="Arial" panose="020B0604020202020204" pitchFamily="34" charset="0"/>
            </a:endParaRPr>
          </a:p>
        </p:txBody>
      </p:sp>
      <p:sp>
        <p:nvSpPr>
          <p:cNvPr id="13" name="Freccia in giù 12"/>
          <p:cNvSpPr/>
          <p:nvPr/>
        </p:nvSpPr>
        <p:spPr>
          <a:xfrm>
            <a:off x="1142045" y="5009022"/>
            <a:ext cx="438863" cy="66972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solidFill>
            </a:endParaRPr>
          </a:p>
        </p:txBody>
      </p:sp>
      <p:sp>
        <p:nvSpPr>
          <p:cNvPr id="14" name="Parentesi graffa chiusa 13"/>
          <p:cNvSpPr/>
          <p:nvPr/>
        </p:nvSpPr>
        <p:spPr>
          <a:xfrm>
            <a:off x="4211960" y="1605582"/>
            <a:ext cx="45719" cy="4073160"/>
          </a:xfrm>
          <a:prstGeom prst="rightBrace">
            <a:avLst/>
          </a:prstGeom>
          <a:solidFill>
            <a:srgbClr val="002060"/>
          </a:solidFill>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solidFill>
                <a:srgbClr val="C0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268" y="1970959"/>
            <a:ext cx="3587196" cy="454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212"/>
          <p:cNvSpPr>
            <a:spLocks noChangeArrowheads="1"/>
          </p:cNvSpPr>
          <p:nvPr/>
        </p:nvSpPr>
        <p:spPr bwMode="auto">
          <a:xfrm>
            <a:off x="6352536" y="6618203"/>
            <a:ext cx="27539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it-IT" sz="1400" dirty="0" smtClean="0">
                <a:solidFill>
                  <a:srgbClr val="002060"/>
                </a:solidFill>
                <a:latin typeface="Arial" panose="020B0604020202020204" pitchFamily="34" charset="0"/>
                <a:cs typeface="Arial" panose="020B0604020202020204" pitchFamily="34" charset="0"/>
              </a:rPr>
              <a:t>Fonte: </a:t>
            </a:r>
            <a:r>
              <a:rPr lang="it-IT" sz="1400" dirty="0" err="1" smtClean="0">
                <a:solidFill>
                  <a:srgbClr val="002060"/>
                </a:solidFill>
                <a:latin typeface="Arial" panose="020B0604020202020204" pitchFamily="34" charset="0"/>
                <a:cs typeface="Arial" panose="020B0604020202020204" pitchFamily="34" charset="0"/>
              </a:rPr>
              <a:t>Federchimica</a:t>
            </a:r>
            <a:r>
              <a:rPr lang="it-IT" sz="1400" dirty="0" smtClean="0">
                <a:solidFill>
                  <a:srgbClr val="002060"/>
                </a:solidFill>
                <a:latin typeface="Arial" panose="020B0604020202020204" pitchFamily="34" charset="0"/>
                <a:cs typeface="Arial" panose="020B0604020202020204" pitchFamily="34" charset="0"/>
              </a:rPr>
              <a:t> su Istat, 2015</a:t>
            </a:r>
            <a:endParaRPr lang="it-IT"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2281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388" y="0"/>
            <a:ext cx="8856662" cy="7016750"/>
          </a:xfrm>
          <a:prstGeom prst="rect">
            <a:avLst/>
          </a:prstGeom>
        </p:spPr>
        <p:txBody>
          <a:bodyPr>
            <a:spAutoFit/>
          </a:bodyPr>
          <a:lstStyle/>
          <a:p>
            <a:pPr eaLnBrk="1" hangingPunct="1">
              <a:lnSpc>
                <a:spcPct val="150000"/>
              </a:lnSpc>
              <a:spcAft>
                <a:spcPts val="0"/>
              </a:spcAft>
              <a:tabLst>
                <a:tab pos="333375" algn="l"/>
              </a:tabLst>
              <a:defRPr/>
            </a:pPr>
            <a:r>
              <a:rPr lang="it-IT" sz="2400" kern="50" dirty="0">
                <a:solidFill>
                  <a:srgbClr val="FF0000"/>
                </a:solidFill>
                <a:latin typeface="Times New Roman" panose="02020603050405020304" pitchFamily="18" charset="0"/>
                <a:ea typeface="YMath-Pack-Two"/>
                <a:cs typeface="YMath-Pack-Two"/>
              </a:rPr>
              <a:t>L'utilizzo dei solventi organici costituisce un ulteriore problema nell'ambito della chimica verde: </a:t>
            </a:r>
            <a:r>
              <a:rPr lang="it-IT" kern="50" dirty="0">
                <a:solidFill>
                  <a:srgbClr val="000000"/>
                </a:solidFill>
                <a:latin typeface="Times New Roman" panose="02020603050405020304" pitchFamily="18" charset="0"/>
                <a:ea typeface="YMath-Pack-Two"/>
                <a:cs typeface="YMath-Pack-Two"/>
              </a:rPr>
              <a:t/>
            </a:r>
            <a:br>
              <a:rPr lang="it-IT" kern="50" dirty="0">
                <a:solidFill>
                  <a:srgbClr val="000000"/>
                </a:solidFill>
                <a:latin typeface="Times New Roman" panose="02020603050405020304" pitchFamily="18" charset="0"/>
                <a:ea typeface="YMath-Pack-Two"/>
                <a:cs typeface="YMath-Pack-Two"/>
              </a:rPr>
            </a:br>
            <a:r>
              <a:rPr lang="it-IT" kern="50" dirty="0">
                <a:solidFill>
                  <a:srgbClr val="000000"/>
                </a:solidFill>
                <a:latin typeface="Times New Roman" panose="02020603050405020304" pitchFamily="18" charset="0"/>
                <a:ea typeface="YMath-Pack-Two"/>
                <a:cs typeface="YMath-Pack-Two"/>
              </a:rPr>
              <a:t>I solventi non sempre riescono ad essere riciclati. L'impiego di questi in processi costituiti da reazioni multi-stadio causa solitamente delle contaminazioni crociate</a:t>
            </a:r>
            <a:endParaRPr lang="it-IT" kern="50" dirty="0">
              <a:latin typeface="Times New Roman" panose="02020603050405020304" pitchFamily="18" charset="0"/>
              <a:ea typeface="Andale Sans UI"/>
            </a:endParaRPr>
          </a:p>
          <a:p>
            <a:pPr marL="342900" indent="-342900" eaLnBrk="1" hangingPunct="1">
              <a:lnSpc>
                <a:spcPct val="150000"/>
              </a:lnSpc>
              <a:spcAft>
                <a:spcPts val="0"/>
              </a:spcAft>
              <a:buFont typeface="Symbol" panose="05050102010706020507" pitchFamily="18" charset="2"/>
              <a:buChar char=""/>
              <a:tabLst>
                <a:tab pos="333375" algn="l"/>
              </a:tabLst>
              <a:defRPr/>
            </a:pPr>
            <a:r>
              <a:rPr lang="it-IT" kern="50" dirty="0">
                <a:solidFill>
                  <a:srgbClr val="000000"/>
                </a:solidFill>
                <a:latin typeface="Times New Roman" panose="02020603050405020304" pitchFamily="18" charset="0"/>
                <a:ea typeface="YMath-Pack-Two"/>
                <a:cs typeface="YMath-Pack-Two"/>
              </a:rPr>
              <a:t>   i solventi sono le sostanze che contribuiscono maggiormente all'ottenimento di valori elevati di E. </a:t>
            </a:r>
            <a:r>
              <a:rPr lang="it-IT" kern="50" dirty="0" err="1">
                <a:solidFill>
                  <a:srgbClr val="000000"/>
                </a:solidFill>
                <a:latin typeface="Times New Roman" panose="02020603050405020304" pitchFamily="18" charset="0"/>
                <a:ea typeface="YMath-Pack-Two"/>
                <a:cs typeface="YMath-Pack-Two"/>
              </a:rPr>
              <a:t>Factor</a:t>
            </a:r>
            <a:r>
              <a:rPr lang="it-IT" kern="50" dirty="0">
                <a:solidFill>
                  <a:srgbClr val="000000"/>
                </a:solidFill>
                <a:latin typeface="Times New Roman" panose="02020603050405020304" pitchFamily="18" charset="0"/>
                <a:ea typeface="YMath-Pack-Two"/>
                <a:cs typeface="YMath-Pack-Two"/>
              </a:rPr>
              <a:t> durante i processi di lavorazione</a:t>
            </a:r>
            <a:endParaRPr lang="it-IT" kern="50" dirty="0">
              <a:latin typeface="Times New Roman" panose="02020603050405020304" pitchFamily="18" charset="0"/>
              <a:ea typeface="Andale Sans UI"/>
            </a:endParaRPr>
          </a:p>
          <a:p>
            <a:pPr marL="342900" indent="-342900" eaLnBrk="1" hangingPunct="1">
              <a:lnSpc>
                <a:spcPct val="150000"/>
              </a:lnSpc>
              <a:spcAft>
                <a:spcPts val="0"/>
              </a:spcAft>
              <a:buFont typeface="Symbol" panose="05050102010706020507" pitchFamily="18" charset="2"/>
              <a:buChar char=""/>
              <a:tabLst>
                <a:tab pos="333375" algn="l"/>
              </a:tabLst>
              <a:defRPr/>
            </a:pPr>
            <a:r>
              <a:rPr lang="it-IT" kern="50" dirty="0">
                <a:solidFill>
                  <a:srgbClr val="000000"/>
                </a:solidFill>
                <a:latin typeface="Times New Roman" panose="02020603050405020304" pitchFamily="18" charset="0"/>
                <a:ea typeface="YMath-Pack-Two"/>
                <a:cs typeface="YMath-Pack-Two"/>
              </a:rPr>
              <a:t>   i solventi costituiscono, nelle sintesi chimiche, l'80% della massa totale delle sostanze coinvolte</a:t>
            </a:r>
            <a:br>
              <a:rPr lang="it-IT" kern="50" dirty="0">
                <a:solidFill>
                  <a:srgbClr val="000000"/>
                </a:solidFill>
                <a:latin typeface="Times New Roman" panose="02020603050405020304" pitchFamily="18" charset="0"/>
                <a:ea typeface="YMath-Pack-Two"/>
                <a:cs typeface="YMath-Pack-Two"/>
              </a:rPr>
            </a:br>
            <a:r>
              <a:rPr lang="it-IT" kern="50" dirty="0">
                <a:solidFill>
                  <a:srgbClr val="000000"/>
                </a:solidFill>
                <a:latin typeface="Times New Roman" panose="02020603050405020304" pitchFamily="18" charset="0"/>
                <a:ea typeface="YMath-Pack-Two"/>
                <a:cs typeface="YMath-Pack-Two"/>
              </a:rPr>
              <a:t>L'acqua è un buon solvente, essendo non tossica, non infiammabile, disponibile su larga scala ed economica. Nelle reazioni in cui vengono utilizzati i catalizzatori, grazie alla presenza dell'acqua, si possono associare dei sistemi bifasici acquosi. Il catalizzatore risiede nella fase acquosa, mentre il prodotto si trova nella fase organica. In questo modo il catalizzatore può essere recuperato e riciclato attraverso una semplice separazione di fase.</a:t>
            </a:r>
          </a:p>
          <a:p>
            <a:pPr marL="342900" indent="-342900" eaLnBrk="1" hangingPunct="1">
              <a:lnSpc>
                <a:spcPct val="150000"/>
              </a:lnSpc>
              <a:spcAft>
                <a:spcPts val="0"/>
              </a:spcAft>
              <a:buFont typeface="Symbol" panose="05050102010706020507" pitchFamily="18" charset="2"/>
              <a:buChar char=""/>
              <a:tabLst>
                <a:tab pos="333375" algn="l"/>
              </a:tabLst>
              <a:defRPr/>
            </a:pPr>
            <a:r>
              <a:rPr lang="it-IT" kern="50" dirty="0">
                <a:solidFill>
                  <a:srgbClr val="FF0000"/>
                </a:solidFill>
                <a:latin typeface="Times New Roman" panose="02020603050405020304" pitchFamily="18" charset="0"/>
                <a:ea typeface="Andale Sans UI"/>
              </a:rPr>
              <a:t>OBIETTIVO: USARE ACQUA O SISTEMI CONCENTRATI E POSSIBILMENTE «bulk» senza solvente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2"/>
          <p:cNvSpPr txBox="1">
            <a:spLocks noChangeArrowheads="1"/>
          </p:cNvSpPr>
          <p:nvPr/>
        </p:nvSpPr>
        <p:spPr bwMode="auto">
          <a:xfrm>
            <a:off x="517772" y="42540"/>
            <a:ext cx="85038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rgbClr val="000080"/>
              </a:buClr>
              <a:buSzPct val="90000"/>
              <a:buFont typeface="Monotype Sorts" pitchFamily="2" charset="2"/>
              <a:buNone/>
            </a:pPr>
            <a:r>
              <a:rPr lang="it-IT" sz="3000" b="1" dirty="0" smtClean="0">
                <a:solidFill>
                  <a:srgbClr val="C00000"/>
                </a:solidFill>
                <a:latin typeface="Arial" panose="020B0604020202020204" pitchFamily="34" charset="0"/>
                <a:cs typeface="Arial" panose="020B0604020202020204" pitchFamily="34" charset="0"/>
              </a:rPr>
              <a:t>Industria chimica leader                                     in Sostenibilità </a:t>
            </a:r>
            <a:r>
              <a:rPr lang="it-IT" sz="3000" b="1" dirty="0">
                <a:solidFill>
                  <a:srgbClr val="C00000"/>
                </a:solidFill>
                <a:latin typeface="Arial" panose="020B0604020202020204" pitchFamily="34" charset="0"/>
                <a:cs typeface="Arial" panose="020B0604020202020204" pitchFamily="34" charset="0"/>
              </a:rPr>
              <a:t>economica </a:t>
            </a:r>
            <a:r>
              <a:rPr lang="it-IT" sz="3000" b="1" dirty="0" smtClean="0">
                <a:solidFill>
                  <a:srgbClr val="C00000"/>
                </a:solidFill>
                <a:latin typeface="Arial" panose="020B0604020202020204" pitchFamily="34" charset="0"/>
                <a:cs typeface="Arial" panose="020B0604020202020204" pitchFamily="34" charset="0"/>
              </a:rPr>
              <a:t>e </a:t>
            </a:r>
            <a:r>
              <a:rPr lang="it-IT" sz="3000" b="1" dirty="0">
                <a:solidFill>
                  <a:srgbClr val="C00000"/>
                </a:solidFill>
                <a:latin typeface="Arial" panose="020B0604020202020204" pitchFamily="34" charset="0"/>
                <a:cs typeface="Arial" panose="020B0604020202020204" pitchFamily="34" charset="0"/>
              </a:rPr>
              <a:t>competitività </a:t>
            </a:r>
          </a:p>
        </p:txBody>
      </p:sp>
      <p:sp>
        <p:nvSpPr>
          <p:cNvPr id="57" name="Line 4"/>
          <p:cNvSpPr>
            <a:spLocks noChangeShapeType="1"/>
          </p:cNvSpPr>
          <p:nvPr/>
        </p:nvSpPr>
        <p:spPr bwMode="auto">
          <a:xfrm>
            <a:off x="406679" y="1005111"/>
            <a:ext cx="8748712" cy="0"/>
          </a:xfrm>
          <a:prstGeom prst="line">
            <a:avLst/>
          </a:prstGeom>
          <a:noFill/>
          <a:ln w="222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it-IT">
              <a:solidFill>
                <a:srgbClr val="002060"/>
              </a:solidFill>
              <a:effectLst>
                <a:outerShdw blurRad="38100" dist="38100" dir="2700000" algn="tl">
                  <a:srgbClr val="000000">
                    <a:alpha val="43137"/>
                  </a:srgbClr>
                </a:outerShdw>
              </a:effectLst>
              <a:latin typeface="Arial" pitchFamily="34" charset="0"/>
            </a:endParaRPr>
          </a:p>
        </p:txBody>
      </p:sp>
      <p:sp>
        <p:nvSpPr>
          <p:cNvPr id="38" name="Text Box 4"/>
          <p:cNvSpPr txBox="1">
            <a:spLocks noChangeArrowheads="1"/>
          </p:cNvSpPr>
          <p:nvPr/>
        </p:nvSpPr>
        <p:spPr bwMode="auto">
          <a:xfrm>
            <a:off x="2109538" y="1052736"/>
            <a:ext cx="642290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it-IT" sz="2400" b="1" dirty="0" smtClean="0">
                <a:solidFill>
                  <a:srgbClr val="002060"/>
                </a:solidFill>
                <a:latin typeface="Arial Narrow" pitchFamily="34" charset="0"/>
                <a:cs typeface="Arial" pitchFamily="34" charset="0"/>
              </a:rPr>
              <a:t>ISCO - Indicatore </a:t>
            </a:r>
            <a:r>
              <a:rPr lang="it-IT" sz="2400" b="1" dirty="0">
                <a:solidFill>
                  <a:srgbClr val="002060"/>
                </a:solidFill>
                <a:latin typeface="Arial Narrow" pitchFamily="34" charset="0"/>
                <a:cs typeface="Arial" pitchFamily="34" charset="0"/>
              </a:rPr>
              <a:t>sintetico di competitività </a:t>
            </a:r>
            <a:r>
              <a:rPr lang="it-IT" sz="2400" b="1" dirty="0" smtClean="0">
                <a:solidFill>
                  <a:srgbClr val="002060"/>
                </a:solidFill>
                <a:latin typeface="Arial Narrow" pitchFamily="34" charset="0"/>
                <a:cs typeface="Arial" pitchFamily="34" charset="0"/>
              </a:rPr>
              <a:t>ISTAT</a:t>
            </a:r>
            <a:br>
              <a:rPr lang="it-IT" sz="2400" b="1" dirty="0" smtClean="0">
                <a:solidFill>
                  <a:srgbClr val="002060"/>
                </a:solidFill>
                <a:latin typeface="Arial Narrow" pitchFamily="34" charset="0"/>
                <a:cs typeface="Arial" pitchFamily="34" charset="0"/>
              </a:rPr>
            </a:br>
            <a:r>
              <a:rPr lang="it-IT" dirty="0" smtClean="0">
                <a:solidFill>
                  <a:srgbClr val="002060"/>
                </a:solidFill>
                <a:latin typeface="Arial Narrow" pitchFamily="34" charset="0"/>
                <a:cs typeface="Arial" pitchFamily="34" charset="0"/>
              </a:rPr>
              <a:t>(indice industria manifatturiera =100, anno 2015)</a:t>
            </a:r>
            <a:endParaRPr lang="it-IT" dirty="0">
              <a:solidFill>
                <a:srgbClr val="002060"/>
              </a:solidFill>
              <a:latin typeface="Arial Narrow" pitchFamily="34" charset="0"/>
              <a:cs typeface="Arial" pitchFamily="34" charset="0"/>
            </a:endParaRPr>
          </a:p>
        </p:txBody>
      </p:sp>
      <p:sp>
        <p:nvSpPr>
          <p:cNvPr id="109" name="Text Box 9"/>
          <p:cNvSpPr txBox="1">
            <a:spLocks noChangeArrowheads="1"/>
          </p:cNvSpPr>
          <p:nvPr/>
        </p:nvSpPr>
        <p:spPr bwMode="auto">
          <a:xfrm>
            <a:off x="8258563" y="6600130"/>
            <a:ext cx="886781" cy="261610"/>
          </a:xfrm>
          <a:prstGeom prst="rect">
            <a:avLst/>
          </a:prstGeom>
          <a:noFill/>
          <a:extLst/>
        </p:spPr>
        <p:txBody>
          <a:bodyPr wrap="none" rtlCol="0">
            <a:spAutoFit/>
          </a:bodyPr>
          <a:lstStyle>
            <a:defPPr>
              <a:defRPr lang="en-US"/>
            </a:defPPr>
            <a:lvl1pPr algn="r">
              <a:defRPr sz="1400" u="none">
                <a:solidFill>
                  <a:srgbClr val="002060"/>
                </a:solidFill>
                <a:effectLst/>
              </a:defRPr>
            </a:lvl1pPr>
          </a:lstStyle>
          <a:p>
            <a:pPr fontAlgn="base">
              <a:spcBef>
                <a:spcPct val="0"/>
              </a:spcBef>
              <a:spcAft>
                <a:spcPct val="0"/>
              </a:spcAft>
            </a:pPr>
            <a:r>
              <a:rPr lang="it-IT" sz="1100" dirty="0">
                <a:latin typeface="Arial" pitchFamily="34" charset="0"/>
              </a:rPr>
              <a:t>Fonte: </a:t>
            </a:r>
            <a:r>
              <a:rPr lang="it-IT" sz="1100" dirty="0" smtClean="0">
                <a:latin typeface="Arial" pitchFamily="34" charset="0"/>
              </a:rPr>
              <a:t>Istat</a:t>
            </a:r>
            <a:endParaRPr lang="it-IT" sz="1100" dirty="0">
              <a:latin typeface="Arial" pitchFamily="34" charset="0"/>
            </a:endParaRPr>
          </a:p>
        </p:txBody>
      </p:sp>
      <p:sp>
        <p:nvSpPr>
          <p:cNvPr id="30" name="Text Box 22"/>
          <p:cNvSpPr txBox="1">
            <a:spLocks noChangeArrowheads="1"/>
          </p:cNvSpPr>
          <p:nvPr/>
        </p:nvSpPr>
        <p:spPr bwMode="auto">
          <a:xfrm>
            <a:off x="2648453" y="1908233"/>
            <a:ext cx="167470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Farmaceutica</a:t>
            </a:r>
            <a:endParaRPr lang="it-IT" dirty="0"/>
          </a:p>
        </p:txBody>
      </p:sp>
      <p:sp>
        <p:nvSpPr>
          <p:cNvPr id="31" name="Text Box 22"/>
          <p:cNvSpPr txBox="1">
            <a:spLocks noChangeArrowheads="1"/>
          </p:cNvSpPr>
          <p:nvPr/>
        </p:nvSpPr>
        <p:spPr bwMode="auto">
          <a:xfrm>
            <a:off x="2810993" y="1698782"/>
            <a:ext cx="151216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Bevande</a:t>
            </a:r>
            <a:endParaRPr lang="it-IT" dirty="0"/>
          </a:p>
        </p:txBody>
      </p:sp>
      <p:sp>
        <p:nvSpPr>
          <p:cNvPr id="32" name="Text Box 22"/>
          <p:cNvSpPr txBox="1">
            <a:spLocks noChangeArrowheads="1"/>
          </p:cNvSpPr>
          <p:nvPr/>
        </p:nvSpPr>
        <p:spPr bwMode="auto">
          <a:xfrm>
            <a:off x="2113123" y="2746037"/>
            <a:ext cx="22100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Altri mezzi di trasporto</a:t>
            </a:r>
            <a:endParaRPr lang="it-IT" dirty="0"/>
          </a:p>
        </p:txBody>
      </p:sp>
      <p:sp>
        <p:nvSpPr>
          <p:cNvPr id="33" name="Text Box 22"/>
          <p:cNvSpPr txBox="1">
            <a:spLocks noChangeArrowheads="1"/>
          </p:cNvSpPr>
          <p:nvPr/>
        </p:nvSpPr>
        <p:spPr bwMode="auto">
          <a:xfrm>
            <a:off x="2854442" y="2536586"/>
            <a:ext cx="146871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Macchinari</a:t>
            </a:r>
            <a:endParaRPr lang="it-IT" dirty="0"/>
          </a:p>
        </p:txBody>
      </p:sp>
      <p:sp>
        <p:nvSpPr>
          <p:cNvPr id="34" name="Text Box 22"/>
          <p:cNvSpPr txBox="1">
            <a:spLocks noChangeArrowheads="1"/>
          </p:cNvSpPr>
          <p:nvPr/>
        </p:nvSpPr>
        <p:spPr bwMode="auto">
          <a:xfrm>
            <a:off x="2031185" y="2327135"/>
            <a:ext cx="22919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Apparecchiature elettriche</a:t>
            </a:r>
            <a:endParaRPr lang="it-IT" dirty="0"/>
          </a:p>
        </p:txBody>
      </p:sp>
      <p:sp>
        <p:nvSpPr>
          <p:cNvPr id="35" name="Text Box 22"/>
          <p:cNvSpPr txBox="1">
            <a:spLocks noChangeArrowheads="1"/>
          </p:cNvSpPr>
          <p:nvPr/>
        </p:nvSpPr>
        <p:spPr bwMode="auto">
          <a:xfrm>
            <a:off x="2113123" y="4421645"/>
            <a:ext cx="22100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Metallurgia</a:t>
            </a:r>
            <a:endParaRPr lang="it-IT" dirty="0"/>
          </a:p>
        </p:txBody>
      </p:sp>
      <p:sp>
        <p:nvSpPr>
          <p:cNvPr id="36" name="Text Box 22"/>
          <p:cNvSpPr txBox="1">
            <a:spLocks noChangeArrowheads="1"/>
          </p:cNvSpPr>
          <p:nvPr/>
        </p:nvSpPr>
        <p:spPr bwMode="auto">
          <a:xfrm>
            <a:off x="1763688" y="2955488"/>
            <a:ext cx="2559473"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Gomma e plastica</a:t>
            </a:r>
            <a:endParaRPr lang="it-IT" dirty="0"/>
          </a:p>
        </p:txBody>
      </p:sp>
      <p:sp>
        <p:nvSpPr>
          <p:cNvPr id="37" name="Text Box 22"/>
          <p:cNvSpPr txBox="1">
            <a:spLocks noChangeArrowheads="1"/>
          </p:cNvSpPr>
          <p:nvPr/>
        </p:nvSpPr>
        <p:spPr bwMode="auto">
          <a:xfrm>
            <a:off x="2482852" y="4002743"/>
            <a:ext cx="184030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Pelle</a:t>
            </a:r>
            <a:endParaRPr lang="it-IT" dirty="0"/>
          </a:p>
        </p:txBody>
      </p:sp>
      <p:sp>
        <p:nvSpPr>
          <p:cNvPr id="54" name="Text Box 22"/>
          <p:cNvSpPr txBox="1">
            <a:spLocks noChangeArrowheads="1"/>
          </p:cNvSpPr>
          <p:nvPr/>
        </p:nvSpPr>
        <p:spPr bwMode="auto">
          <a:xfrm>
            <a:off x="2113123" y="3583841"/>
            <a:ext cx="22100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Elettronica</a:t>
            </a:r>
            <a:endParaRPr lang="it-IT" dirty="0"/>
          </a:p>
        </p:txBody>
      </p:sp>
      <p:sp>
        <p:nvSpPr>
          <p:cNvPr id="55" name="Text Box 22"/>
          <p:cNvSpPr txBox="1">
            <a:spLocks noChangeArrowheads="1"/>
          </p:cNvSpPr>
          <p:nvPr/>
        </p:nvSpPr>
        <p:spPr bwMode="auto">
          <a:xfrm>
            <a:off x="2854442" y="3793292"/>
            <a:ext cx="146871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Carta</a:t>
            </a:r>
            <a:endParaRPr lang="it-IT" dirty="0"/>
          </a:p>
        </p:txBody>
      </p:sp>
      <p:sp>
        <p:nvSpPr>
          <p:cNvPr id="56" name="Text Box 22"/>
          <p:cNvSpPr txBox="1">
            <a:spLocks noChangeArrowheads="1"/>
          </p:cNvSpPr>
          <p:nvPr/>
        </p:nvSpPr>
        <p:spPr bwMode="auto">
          <a:xfrm>
            <a:off x="2152162" y="3374390"/>
            <a:ext cx="217099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Autoveicoli</a:t>
            </a:r>
            <a:endParaRPr lang="it-IT" dirty="0"/>
          </a:p>
        </p:txBody>
      </p:sp>
      <p:sp>
        <p:nvSpPr>
          <p:cNvPr id="59" name="Text Box 22"/>
          <p:cNvSpPr txBox="1">
            <a:spLocks noChangeArrowheads="1"/>
          </p:cNvSpPr>
          <p:nvPr/>
        </p:nvSpPr>
        <p:spPr bwMode="auto">
          <a:xfrm>
            <a:off x="2387689" y="5049998"/>
            <a:ext cx="1935472"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Tessile</a:t>
            </a:r>
            <a:endParaRPr lang="it-IT" dirty="0"/>
          </a:p>
        </p:txBody>
      </p:sp>
      <p:sp>
        <p:nvSpPr>
          <p:cNvPr id="60" name="Text Box 22"/>
          <p:cNvSpPr txBox="1">
            <a:spLocks noChangeArrowheads="1"/>
          </p:cNvSpPr>
          <p:nvPr/>
        </p:nvSpPr>
        <p:spPr bwMode="auto">
          <a:xfrm>
            <a:off x="2854442" y="4631096"/>
            <a:ext cx="146871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Alimentari</a:t>
            </a:r>
            <a:endParaRPr lang="it-IT" dirty="0"/>
          </a:p>
        </p:txBody>
      </p:sp>
      <p:sp>
        <p:nvSpPr>
          <p:cNvPr id="61" name="Text Box 22"/>
          <p:cNvSpPr txBox="1">
            <a:spLocks noChangeArrowheads="1"/>
          </p:cNvSpPr>
          <p:nvPr/>
        </p:nvSpPr>
        <p:spPr bwMode="auto">
          <a:xfrm>
            <a:off x="2482852" y="4840547"/>
            <a:ext cx="184030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Mobili</a:t>
            </a:r>
            <a:endParaRPr lang="it-IT" dirty="0"/>
          </a:p>
        </p:txBody>
      </p:sp>
      <p:sp>
        <p:nvSpPr>
          <p:cNvPr id="63" name="Text Box 22"/>
          <p:cNvSpPr txBox="1">
            <a:spLocks noChangeArrowheads="1"/>
          </p:cNvSpPr>
          <p:nvPr/>
        </p:nvSpPr>
        <p:spPr bwMode="auto">
          <a:xfrm>
            <a:off x="2482852" y="5259449"/>
            <a:ext cx="184030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a:t>Prodotti in metallo</a:t>
            </a:r>
          </a:p>
        </p:txBody>
      </p:sp>
      <p:sp>
        <p:nvSpPr>
          <p:cNvPr id="67" name="Text Box 22"/>
          <p:cNvSpPr txBox="1">
            <a:spLocks noChangeArrowheads="1"/>
          </p:cNvSpPr>
          <p:nvPr/>
        </p:nvSpPr>
        <p:spPr bwMode="auto">
          <a:xfrm>
            <a:off x="2113123" y="5678351"/>
            <a:ext cx="221003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Minerali non metalliferi</a:t>
            </a:r>
            <a:endParaRPr lang="it-IT" dirty="0"/>
          </a:p>
        </p:txBody>
      </p:sp>
      <p:sp>
        <p:nvSpPr>
          <p:cNvPr id="68" name="Text Box 22"/>
          <p:cNvSpPr txBox="1">
            <a:spLocks noChangeArrowheads="1"/>
          </p:cNvSpPr>
          <p:nvPr/>
        </p:nvSpPr>
        <p:spPr bwMode="auto">
          <a:xfrm>
            <a:off x="2224614" y="5468900"/>
            <a:ext cx="209854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Abbigliamento</a:t>
            </a:r>
            <a:endParaRPr lang="it-IT" dirty="0"/>
          </a:p>
        </p:txBody>
      </p:sp>
      <p:sp>
        <p:nvSpPr>
          <p:cNvPr id="69" name="Text Box 22"/>
          <p:cNvSpPr txBox="1">
            <a:spLocks noChangeArrowheads="1"/>
          </p:cNvSpPr>
          <p:nvPr/>
        </p:nvSpPr>
        <p:spPr bwMode="auto">
          <a:xfrm>
            <a:off x="2113122" y="5887802"/>
            <a:ext cx="221003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Prodotti petroliferi</a:t>
            </a:r>
            <a:endParaRPr lang="it-IT" dirty="0"/>
          </a:p>
        </p:txBody>
      </p:sp>
      <p:sp>
        <p:nvSpPr>
          <p:cNvPr id="70" name="Text Box 22"/>
          <p:cNvSpPr txBox="1">
            <a:spLocks noChangeArrowheads="1"/>
          </p:cNvSpPr>
          <p:nvPr/>
        </p:nvSpPr>
        <p:spPr bwMode="auto">
          <a:xfrm>
            <a:off x="611560" y="6516158"/>
            <a:ext cx="3711601"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Riparazione  </a:t>
            </a:r>
            <a:r>
              <a:rPr lang="it-IT" dirty="0"/>
              <a:t>e</a:t>
            </a:r>
            <a:r>
              <a:rPr lang="it-IT" dirty="0" smtClean="0"/>
              <a:t> manutenzione macchinari</a:t>
            </a:r>
            <a:endParaRPr lang="it-IT" dirty="0"/>
          </a:p>
        </p:txBody>
      </p:sp>
      <p:sp>
        <p:nvSpPr>
          <p:cNvPr id="71" name="Text Box 22"/>
          <p:cNvSpPr txBox="1">
            <a:spLocks noChangeArrowheads="1"/>
          </p:cNvSpPr>
          <p:nvPr/>
        </p:nvSpPr>
        <p:spPr bwMode="auto">
          <a:xfrm>
            <a:off x="2982325" y="6306704"/>
            <a:ext cx="134083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Legno</a:t>
            </a:r>
            <a:endParaRPr lang="it-IT" dirty="0"/>
          </a:p>
        </p:txBody>
      </p:sp>
      <p:sp>
        <p:nvSpPr>
          <p:cNvPr id="72" name="Text Box 22"/>
          <p:cNvSpPr txBox="1">
            <a:spLocks noChangeArrowheads="1"/>
          </p:cNvSpPr>
          <p:nvPr/>
        </p:nvSpPr>
        <p:spPr bwMode="auto">
          <a:xfrm>
            <a:off x="2854442" y="2117684"/>
            <a:ext cx="146871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b="1" dirty="0" smtClean="0">
                <a:solidFill>
                  <a:srgbClr val="0070C0"/>
                </a:solidFill>
              </a:rPr>
              <a:t>CHIMICA</a:t>
            </a:r>
            <a:endParaRPr lang="it-IT" b="1" dirty="0">
              <a:solidFill>
                <a:srgbClr val="0070C0"/>
              </a:solidFill>
            </a:endParaRPr>
          </a:p>
        </p:txBody>
      </p:sp>
      <p:sp>
        <p:nvSpPr>
          <p:cNvPr id="74" name="Text Box 22"/>
          <p:cNvSpPr txBox="1">
            <a:spLocks noChangeArrowheads="1"/>
          </p:cNvSpPr>
          <p:nvPr/>
        </p:nvSpPr>
        <p:spPr bwMode="auto">
          <a:xfrm>
            <a:off x="2152162" y="3164939"/>
            <a:ext cx="217099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Altre manifatture</a:t>
            </a:r>
            <a:endParaRPr lang="it-IT" dirty="0"/>
          </a:p>
        </p:txBody>
      </p:sp>
      <p:sp>
        <p:nvSpPr>
          <p:cNvPr id="77" name="Text Box 22"/>
          <p:cNvSpPr txBox="1">
            <a:spLocks noChangeArrowheads="1"/>
          </p:cNvSpPr>
          <p:nvPr/>
        </p:nvSpPr>
        <p:spPr bwMode="auto">
          <a:xfrm>
            <a:off x="2853844" y="4212194"/>
            <a:ext cx="146871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b="1" dirty="0" smtClean="0">
                <a:solidFill>
                  <a:srgbClr val="C00000"/>
                </a:solidFill>
              </a:rPr>
              <a:t>MANIFATTURA</a:t>
            </a:r>
            <a:endParaRPr lang="it-IT" b="1" dirty="0">
              <a:solidFill>
                <a:srgbClr val="C00000"/>
              </a:solidFill>
            </a:endParaRPr>
          </a:p>
        </p:txBody>
      </p:sp>
      <p:graphicFrame>
        <p:nvGraphicFramePr>
          <p:cNvPr id="79" name="Grafico 78"/>
          <p:cNvGraphicFramePr>
            <a:graphicFrameLocks/>
          </p:cNvGraphicFramePr>
          <p:nvPr>
            <p:extLst/>
          </p:nvPr>
        </p:nvGraphicFramePr>
        <p:xfrm>
          <a:off x="4298049" y="1626658"/>
          <a:ext cx="3352800" cy="5207000"/>
        </p:xfrm>
        <a:graphic>
          <a:graphicData uri="http://schemas.openxmlformats.org/drawingml/2006/chart">
            <c:chart xmlns:c="http://schemas.openxmlformats.org/drawingml/2006/chart" xmlns:r="http://schemas.openxmlformats.org/officeDocument/2006/relationships" r:id="rId3"/>
          </a:graphicData>
        </a:graphic>
      </p:graphicFrame>
      <p:sp>
        <p:nvSpPr>
          <p:cNvPr id="80" name="Text Box 22"/>
          <p:cNvSpPr txBox="1">
            <a:spLocks noChangeArrowheads="1"/>
          </p:cNvSpPr>
          <p:nvPr/>
        </p:nvSpPr>
        <p:spPr bwMode="auto">
          <a:xfrm>
            <a:off x="3129649" y="6097253"/>
            <a:ext cx="118993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algn="r"/>
            <a:r>
              <a:rPr lang="it-IT" dirty="0" smtClean="0"/>
              <a:t>Stampa</a:t>
            </a:r>
            <a:endParaRPr lang="it-IT" dirty="0"/>
          </a:p>
        </p:txBody>
      </p:sp>
    </p:spTree>
    <p:extLst>
      <p:ext uri="{BB962C8B-B14F-4D97-AF65-F5344CB8AC3E}">
        <p14:creationId xmlns:p14="http://schemas.microsoft.com/office/powerpoint/2010/main" val="545402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1" name="Text Box 11"/>
          <p:cNvSpPr txBox="1">
            <a:spLocks noChangeArrowheads="1"/>
          </p:cNvSpPr>
          <p:nvPr/>
        </p:nvSpPr>
        <p:spPr bwMode="auto">
          <a:xfrm>
            <a:off x="3779912" y="4293096"/>
            <a:ext cx="2051050" cy="538336"/>
          </a:xfrm>
          <a:prstGeom prst="rect">
            <a:avLst/>
          </a:prstGeom>
          <a:solidFill>
            <a:srgbClr val="FF9900"/>
          </a:solidFill>
          <a:ln w="9525">
            <a:solidFill>
              <a:srgbClr val="000080"/>
            </a:solidFill>
            <a:miter lim="800000"/>
            <a:headEnd/>
            <a:tailEnd/>
          </a:ln>
          <a:effectLst>
            <a:outerShdw dist="35921" dir="2700000" algn="ctr" rotWithShape="0">
              <a:schemeClr val="bg2"/>
            </a:outerShdw>
          </a:effec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lnSpc>
                <a:spcPct val="80000"/>
              </a:lnSpc>
              <a:spcBef>
                <a:spcPts val="600"/>
              </a:spcBef>
              <a:spcAft>
                <a:spcPts val="600"/>
              </a:spcAft>
              <a:buClr>
                <a:srgbClr val="104160"/>
              </a:buClr>
              <a:buSzPct val="90000"/>
              <a:buFont typeface="Monotype Sorts"/>
              <a:buNone/>
            </a:pPr>
            <a:endParaRPr lang="it-IT" sz="2200" b="1" dirty="0">
              <a:solidFill>
                <a:srgbClr val="002060"/>
              </a:solidFill>
              <a:latin typeface="Arial Narrow" pitchFamily="34" charset="0"/>
            </a:endParaRPr>
          </a:p>
        </p:txBody>
      </p:sp>
      <p:sp>
        <p:nvSpPr>
          <p:cNvPr id="3" name="CasellaDiTesto 2"/>
          <p:cNvSpPr txBox="1"/>
          <p:nvPr/>
        </p:nvSpPr>
        <p:spPr>
          <a:xfrm>
            <a:off x="3563888" y="4292852"/>
            <a:ext cx="2444310" cy="584775"/>
          </a:xfrm>
          <a:prstGeom prst="rect">
            <a:avLst/>
          </a:prstGeom>
          <a:noFill/>
        </p:spPr>
        <p:txBody>
          <a:bodyPr wrap="square" rtlCol="0">
            <a:spAutoFit/>
          </a:bodyPr>
          <a:lstStyle/>
          <a:p>
            <a:pPr algn="ctr">
              <a:lnSpc>
                <a:spcPct val="80000"/>
              </a:lnSpc>
            </a:pPr>
            <a:r>
              <a:rPr lang="it-IT" sz="2000" b="1" dirty="0" smtClean="0">
                <a:solidFill>
                  <a:srgbClr val="C00000"/>
                </a:solidFill>
                <a:cs typeface="Arial" pitchFamily="34" charset="0"/>
              </a:rPr>
              <a:t>Chimica delle </a:t>
            </a:r>
            <a:r>
              <a:rPr lang="it-IT" sz="2000" b="1" dirty="0">
                <a:solidFill>
                  <a:srgbClr val="C00000"/>
                </a:solidFill>
                <a:cs typeface="Arial" pitchFamily="34" charset="0"/>
              </a:rPr>
              <a:t>specialità</a:t>
            </a:r>
          </a:p>
        </p:txBody>
      </p:sp>
      <p:sp>
        <p:nvSpPr>
          <p:cNvPr id="12290" name="Text Box 2"/>
          <p:cNvSpPr txBox="1">
            <a:spLocks noChangeArrowheads="1"/>
          </p:cNvSpPr>
          <p:nvPr/>
        </p:nvSpPr>
        <p:spPr bwMode="auto">
          <a:xfrm>
            <a:off x="503560" y="50800"/>
            <a:ext cx="802888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5000"/>
              </a:lnSpc>
              <a:spcBef>
                <a:spcPct val="50000"/>
              </a:spcBef>
            </a:pPr>
            <a:r>
              <a:rPr lang="it-IT" sz="2800" b="1" dirty="0">
                <a:solidFill>
                  <a:srgbClr val="C00000"/>
                </a:solidFill>
              </a:rPr>
              <a:t>Chimica come infrastruttura tecnologica</a:t>
            </a:r>
          </a:p>
        </p:txBody>
      </p:sp>
      <p:sp>
        <p:nvSpPr>
          <p:cNvPr id="12291" name="AutoShape 3"/>
          <p:cNvSpPr>
            <a:spLocks noChangeArrowheads="1"/>
          </p:cNvSpPr>
          <p:nvPr/>
        </p:nvSpPr>
        <p:spPr bwMode="auto">
          <a:xfrm flipV="1">
            <a:off x="4929188" y="823913"/>
            <a:ext cx="1727200" cy="650875"/>
          </a:xfrm>
          <a:prstGeom prst="roundRect">
            <a:avLst>
              <a:gd name="adj" fmla="val 0"/>
            </a:avLst>
          </a:prstGeom>
          <a:noFill/>
          <a:ln w="18796">
            <a:solidFill>
              <a:srgbClr val="145092"/>
            </a:solidFill>
            <a:round/>
            <a:headEnd/>
            <a:tailEnd/>
          </a:ln>
          <a:effectLst/>
          <a:extLst>
            <a:ext uri="{909E8E84-426E-40DD-AFC4-6F175D3DCCD1}">
              <a14:hiddenFill xmlns:a14="http://schemas.microsoft.com/office/drawing/2010/main">
                <a:solidFill>
                  <a:srgbClr val="4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292" name="Text Box 4"/>
          <p:cNvSpPr txBox="1">
            <a:spLocks noChangeArrowheads="1"/>
          </p:cNvSpPr>
          <p:nvPr/>
        </p:nvSpPr>
        <p:spPr bwMode="auto">
          <a:xfrm>
            <a:off x="4897438" y="808038"/>
            <a:ext cx="1847850"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200" b="1" dirty="0">
                <a:solidFill>
                  <a:srgbClr val="002060"/>
                </a:solidFill>
                <a:latin typeface="Arial Narrow" pitchFamily="34" charset="0"/>
              </a:rPr>
              <a:t>Materie prime organiche</a:t>
            </a:r>
            <a:endParaRPr lang="it-IT" sz="2400" b="1" dirty="0">
              <a:solidFill>
                <a:srgbClr val="002060"/>
              </a:solidFill>
              <a:latin typeface="Arial Narrow" pitchFamily="34" charset="0"/>
            </a:endParaRPr>
          </a:p>
        </p:txBody>
      </p:sp>
      <p:sp>
        <p:nvSpPr>
          <p:cNvPr id="12293" name="Oval 5"/>
          <p:cNvSpPr>
            <a:spLocks noChangeArrowheads="1"/>
          </p:cNvSpPr>
          <p:nvPr/>
        </p:nvSpPr>
        <p:spPr bwMode="auto">
          <a:xfrm>
            <a:off x="7159625" y="823913"/>
            <a:ext cx="1954213" cy="758825"/>
          </a:xfrm>
          <a:prstGeom prst="ellipse">
            <a:avLst/>
          </a:prstGeom>
          <a:noFill/>
          <a:ln w="18796">
            <a:solidFill>
              <a:srgbClr val="145092"/>
            </a:solidFill>
            <a:round/>
            <a:headEnd/>
            <a:tailEnd/>
          </a:ln>
          <a:effectLst/>
          <a:extLst>
            <a:ext uri="{909E8E84-426E-40DD-AFC4-6F175D3DCCD1}">
              <a14:hiddenFill xmlns:a14="http://schemas.microsoft.com/office/drawing/2010/main">
                <a:solidFill>
                  <a:srgbClr val="4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294" name="Text Box 6"/>
          <p:cNvSpPr txBox="1">
            <a:spLocks noChangeArrowheads="1"/>
          </p:cNvSpPr>
          <p:nvPr/>
        </p:nvSpPr>
        <p:spPr bwMode="auto">
          <a:xfrm>
            <a:off x="7283450" y="855663"/>
            <a:ext cx="172402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200" b="1">
                <a:solidFill>
                  <a:srgbClr val="002060"/>
                </a:solidFill>
                <a:latin typeface="Arial Narrow" pitchFamily="34" charset="0"/>
              </a:rPr>
              <a:t>Industria petrolifera</a:t>
            </a:r>
            <a:endParaRPr lang="it-IT" sz="2400" b="1">
              <a:solidFill>
                <a:srgbClr val="002060"/>
              </a:solidFill>
              <a:latin typeface="Arial Narrow" pitchFamily="34" charset="0"/>
            </a:endParaRPr>
          </a:p>
        </p:txBody>
      </p:sp>
      <p:sp>
        <p:nvSpPr>
          <p:cNvPr id="12295" name="AutoShape 7"/>
          <p:cNvSpPr>
            <a:spLocks noChangeArrowheads="1"/>
          </p:cNvSpPr>
          <p:nvPr/>
        </p:nvSpPr>
        <p:spPr bwMode="auto">
          <a:xfrm flipV="1">
            <a:off x="1066800" y="2084388"/>
            <a:ext cx="1143000" cy="1693440"/>
          </a:xfrm>
          <a:prstGeom prst="roundRect">
            <a:avLst>
              <a:gd name="adj" fmla="val 0"/>
            </a:avLst>
          </a:prstGeom>
          <a:noFill/>
          <a:ln w="18796">
            <a:solidFill>
              <a:srgbClr val="145092"/>
            </a:solidFill>
            <a:round/>
            <a:headEnd/>
            <a:tailEnd/>
          </a:ln>
          <a:effectLst/>
          <a:extLst>
            <a:ext uri="{909E8E84-426E-40DD-AFC4-6F175D3DCCD1}">
              <a14:hiddenFill xmlns:a14="http://schemas.microsoft.com/office/drawing/2010/main">
                <a:solidFill>
                  <a:srgbClr val="4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296" name="Text Box 8"/>
          <p:cNvSpPr txBox="1">
            <a:spLocks noChangeArrowheads="1"/>
          </p:cNvSpPr>
          <p:nvPr/>
        </p:nvSpPr>
        <p:spPr bwMode="auto">
          <a:xfrm>
            <a:off x="1187450" y="2293938"/>
            <a:ext cx="906463" cy="118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200" b="1" dirty="0">
                <a:solidFill>
                  <a:srgbClr val="002060"/>
                </a:solidFill>
                <a:latin typeface="Arial Narrow" pitchFamily="34" charset="0"/>
              </a:rPr>
              <a:t>Energia</a:t>
            </a:r>
          </a:p>
          <a:p>
            <a:pPr algn="ctr">
              <a:buClr>
                <a:srgbClr val="104160"/>
              </a:buClr>
              <a:buSzPct val="90000"/>
              <a:buFont typeface="Monotype Sorts"/>
              <a:buNone/>
            </a:pPr>
            <a:r>
              <a:rPr lang="it-IT" sz="2200" b="1" dirty="0">
                <a:solidFill>
                  <a:srgbClr val="002060"/>
                </a:solidFill>
                <a:latin typeface="Arial Narrow" pitchFamily="34" charset="0"/>
              </a:rPr>
              <a:t>Aria</a:t>
            </a:r>
          </a:p>
          <a:p>
            <a:pPr algn="ctr">
              <a:buClr>
                <a:srgbClr val="104160"/>
              </a:buClr>
              <a:buSzPct val="90000"/>
              <a:buFont typeface="Monotype Sorts"/>
              <a:buNone/>
            </a:pPr>
            <a:r>
              <a:rPr lang="it-IT" sz="2200" b="1" dirty="0">
                <a:solidFill>
                  <a:srgbClr val="002060"/>
                </a:solidFill>
                <a:latin typeface="Arial Narrow" pitchFamily="34" charset="0"/>
              </a:rPr>
              <a:t>Acqua</a:t>
            </a:r>
          </a:p>
        </p:txBody>
      </p:sp>
      <p:sp>
        <p:nvSpPr>
          <p:cNvPr id="12299" name="Line 13"/>
          <p:cNvSpPr>
            <a:spLocks noChangeShapeType="1"/>
          </p:cNvSpPr>
          <p:nvPr/>
        </p:nvSpPr>
        <p:spPr bwMode="auto">
          <a:xfrm>
            <a:off x="4788024" y="2348880"/>
            <a:ext cx="0" cy="216000"/>
          </a:xfrm>
          <a:prstGeom prst="line">
            <a:avLst/>
          </a:prstGeom>
          <a:noFill/>
          <a:ln w="18772">
            <a:solidFill>
              <a:srgbClr val="14509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2060"/>
              </a:solidFill>
            </a:endParaRPr>
          </a:p>
        </p:txBody>
      </p:sp>
      <p:sp>
        <p:nvSpPr>
          <p:cNvPr id="12300" name="Line 14"/>
          <p:cNvSpPr>
            <a:spLocks noChangeShapeType="1"/>
          </p:cNvSpPr>
          <p:nvPr/>
        </p:nvSpPr>
        <p:spPr bwMode="auto">
          <a:xfrm>
            <a:off x="2449513" y="1166813"/>
            <a:ext cx="522288" cy="0"/>
          </a:xfrm>
          <a:prstGeom prst="line">
            <a:avLst/>
          </a:prstGeom>
          <a:noFill/>
          <a:ln w="18796">
            <a:solidFill>
              <a:srgbClr val="14509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2060"/>
              </a:solidFill>
            </a:endParaRPr>
          </a:p>
        </p:txBody>
      </p:sp>
      <p:sp>
        <p:nvSpPr>
          <p:cNvPr id="12301" name="Line 15"/>
          <p:cNvSpPr>
            <a:spLocks noChangeShapeType="1"/>
          </p:cNvSpPr>
          <p:nvPr/>
        </p:nvSpPr>
        <p:spPr bwMode="auto">
          <a:xfrm>
            <a:off x="4788024" y="3231108"/>
            <a:ext cx="0" cy="245964"/>
          </a:xfrm>
          <a:prstGeom prst="line">
            <a:avLst/>
          </a:prstGeom>
          <a:noFill/>
          <a:ln w="18772">
            <a:solidFill>
              <a:srgbClr val="14509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2060"/>
              </a:solidFill>
            </a:endParaRPr>
          </a:p>
        </p:txBody>
      </p:sp>
      <p:sp>
        <p:nvSpPr>
          <p:cNvPr id="12302" name="Line 16"/>
          <p:cNvSpPr>
            <a:spLocks noChangeShapeType="1"/>
          </p:cNvSpPr>
          <p:nvPr/>
        </p:nvSpPr>
        <p:spPr bwMode="auto">
          <a:xfrm>
            <a:off x="2209800" y="3777828"/>
            <a:ext cx="1642120" cy="0"/>
          </a:xfrm>
          <a:prstGeom prst="line">
            <a:avLst/>
          </a:prstGeom>
          <a:noFill/>
          <a:ln w="18796">
            <a:solidFill>
              <a:srgbClr val="14509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2060"/>
              </a:solidFill>
            </a:endParaRPr>
          </a:p>
        </p:txBody>
      </p:sp>
      <p:sp>
        <p:nvSpPr>
          <p:cNvPr id="12303" name="Freeform 17"/>
          <p:cNvSpPr>
            <a:spLocks/>
          </p:cNvSpPr>
          <p:nvPr/>
        </p:nvSpPr>
        <p:spPr bwMode="auto">
          <a:xfrm>
            <a:off x="3670300" y="1487488"/>
            <a:ext cx="2198688" cy="130175"/>
          </a:xfrm>
          <a:custGeom>
            <a:avLst/>
            <a:gdLst>
              <a:gd name="T0" fmla="*/ 0 w 1491"/>
              <a:gd name="T1" fmla="*/ 0 h 86"/>
              <a:gd name="T2" fmla="*/ 0 w 1491"/>
              <a:gd name="T3" fmla="*/ 2147483647 h 86"/>
              <a:gd name="T4" fmla="*/ 2147483647 w 1491"/>
              <a:gd name="T5" fmla="*/ 2147483647 h 86"/>
              <a:gd name="T6" fmla="*/ 2147483647 w 1491"/>
              <a:gd name="T7" fmla="*/ 0 h 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91" h="86">
                <a:moveTo>
                  <a:pt x="0" y="0"/>
                </a:moveTo>
                <a:lnTo>
                  <a:pt x="0" y="85"/>
                </a:lnTo>
                <a:lnTo>
                  <a:pt x="1490" y="85"/>
                </a:lnTo>
                <a:lnTo>
                  <a:pt x="1490" y="0"/>
                </a:lnTo>
              </a:path>
            </a:pathLst>
          </a:custGeom>
          <a:noFill/>
          <a:ln w="18772" cap="flat" cmpd="sng">
            <a:solidFill>
              <a:srgbClr val="14509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sp>
        <p:nvSpPr>
          <p:cNvPr id="12304" name="Line 18"/>
          <p:cNvSpPr>
            <a:spLocks noChangeShapeType="1"/>
          </p:cNvSpPr>
          <p:nvPr/>
        </p:nvSpPr>
        <p:spPr bwMode="auto">
          <a:xfrm>
            <a:off x="4770438" y="1602953"/>
            <a:ext cx="0" cy="169863"/>
          </a:xfrm>
          <a:prstGeom prst="line">
            <a:avLst/>
          </a:prstGeom>
          <a:noFill/>
          <a:ln w="18772">
            <a:solidFill>
              <a:srgbClr val="14509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2060"/>
              </a:solidFill>
            </a:endParaRPr>
          </a:p>
        </p:txBody>
      </p:sp>
      <p:grpSp>
        <p:nvGrpSpPr>
          <p:cNvPr id="12305" name="Group 19"/>
          <p:cNvGrpSpPr>
            <a:grpSpLocks noChangeAspect="1"/>
          </p:cNvGrpSpPr>
          <p:nvPr/>
        </p:nvGrpSpPr>
        <p:grpSpPr bwMode="auto">
          <a:xfrm rot="7730298" flipV="1">
            <a:off x="3050634" y="4883150"/>
            <a:ext cx="528638" cy="414338"/>
            <a:chOff x="4213" y="2409"/>
            <a:chExt cx="1332" cy="987"/>
          </a:xfrm>
          <a:solidFill>
            <a:srgbClr val="006600"/>
          </a:solidFill>
        </p:grpSpPr>
        <p:sp>
          <p:nvSpPr>
            <p:cNvPr id="12356" name="Freeform 20"/>
            <p:cNvSpPr>
              <a:spLocks noChangeAspect="1"/>
            </p:cNvSpPr>
            <p:nvPr/>
          </p:nvSpPr>
          <p:spPr bwMode="auto">
            <a:xfrm>
              <a:off x="4269" y="2568"/>
              <a:ext cx="1276" cy="828"/>
            </a:xfrm>
            <a:custGeom>
              <a:avLst/>
              <a:gdLst>
                <a:gd name="T0" fmla="*/ 1260 w 1276"/>
                <a:gd name="T1" fmla="*/ 219 h 828"/>
                <a:gd name="T2" fmla="*/ 1232 w 1276"/>
                <a:gd name="T3" fmla="*/ 277 h 828"/>
                <a:gd name="T4" fmla="*/ 1180 w 1276"/>
                <a:gd name="T5" fmla="*/ 492 h 828"/>
                <a:gd name="T6" fmla="*/ 1148 w 1276"/>
                <a:gd name="T7" fmla="*/ 546 h 828"/>
                <a:gd name="T8" fmla="*/ 1136 w 1276"/>
                <a:gd name="T9" fmla="*/ 671 h 828"/>
                <a:gd name="T10" fmla="*/ 1120 w 1276"/>
                <a:gd name="T11" fmla="*/ 827 h 828"/>
                <a:gd name="T12" fmla="*/ 739 w 1276"/>
                <a:gd name="T13" fmla="*/ 793 h 828"/>
                <a:gd name="T14" fmla="*/ 487 w 1276"/>
                <a:gd name="T15" fmla="*/ 758 h 828"/>
                <a:gd name="T16" fmla="*/ 403 w 1276"/>
                <a:gd name="T17" fmla="*/ 718 h 828"/>
                <a:gd name="T18" fmla="*/ 381 w 1276"/>
                <a:gd name="T19" fmla="*/ 690 h 828"/>
                <a:gd name="T20" fmla="*/ 441 w 1276"/>
                <a:gd name="T21" fmla="*/ 649 h 828"/>
                <a:gd name="T22" fmla="*/ 506 w 1276"/>
                <a:gd name="T23" fmla="*/ 624 h 828"/>
                <a:gd name="T24" fmla="*/ 608 w 1276"/>
                <a:gd name="T25" fmla="*/ 530 h 828"/>
                <a:gd name="T26" fmla="*/ 537 w 1276"/>
                <a:gd name="T27" fmla="*/ 469 h 828"/>
                <a:gd name="T28" fmla="*/ 404 w 1276"/>
                <a:gd name="T29" fmla="*/ 394 h 828"/>
                <a:gd name="T30" fmla="*/ 320 w 1276"/>
                <a:gd name="T31" fmla="*/ 402 h 828"/>
                <a:gd name="T32" fmla="*/ 310 w 1276"/>
                <a:gd name="T33" fmla="*/ 346 h 828"/>
                <a:gd name="T34" fmla="*/ 242 w 1276"/>
                <a:gd name="T35" fmla="*/ 432 h 828"/>
                <a:gd name="T36" fmla="*/ 183 w 1276"/>
                <a:gd name="T37" fmla="*/ 472 h 828"/>
                <a:gd name="T38" fmla="*/ 102 w 1276"/>
                <a:gd name="T39" fmla="*/ 535 h 828"/>
                <a:gd name="T40" fmla="*/ 62 w 1276"/>
                <a:gd name="T41" fmla="*/ 541 h 828"/>
                <a:gd name="T42" fmla="*/ 78 w 1276"/>
                <a:gd name="T43" fmla="*/ 482 h 828"/>
                <a:gd name="T44" fmla="*/ 56 w 1276"/>
                <a:gd name="T45" fmla="*/ 459 h 828"/>
                <a:gd name="T46" fmla="*/ 119 w 1276"/>
                <a:gd name="T47" fmla="*/ 325 h 828"/>
                <a:gd name="T48" fmla="*/ 68 w 1276"/>
                <a:gd name="T49" fmla="*/ 320 h 828"/>
                <a:gd name="T50" fmla="*/ 99 w 1276"/>
                <a:gd name="T51" fmla="*/ 209 h 828"/>
                <a:gd name="T52" fmla="*/ 47 w 1276"/>
                <a:gd name="T53" fmla="*/ 154 h 828"/>
                <a:gd name="T54" fmla="*/ 36 w 1276"/>
                <a:gd name="T55" fmla="*/ 101 h 828"/>
                <a:gd name="T56" fmla="*/ 62 w 1276"/>
                <a:gd name="T57" fmla="*/ 0 h 828"/>
                <a:gd name="T58" fmla="*/ 80 w 1276"/>
                <a:gd name="T59" fmla="*/ 104 h 828"/>
                <a:gd name="T60" fmla="*/ 84 w 1276"/>
                <a:gd name="T61" fmla="*/ 160 h 828"/>
                <a:gd name="T62" fmla="*/ 140 w 1276"/>
                <a:gd name="T63" fmla="*/ 219 h 828"/>
                <a:gd name="T64" fmla="*/ 97 w 1276"/>
                <a:gd name="T65" fmla="*/ 311 h 828"/>
                <a:gd name="T66" fmla="*/ 72 w 1276"/>
                <a:gd name="T67" fmla="*/ 435 h 828"/>
                <a:gd name="T68" fmla="*/ 230 w 1276"/>
                <a:gd name="T69" fmla="*/ 179 h 828"/>
                <a:gd name="T70" fmla="*/ 356 w 1276"/>
                <a:gd name="T71" fmla="*/ 82 h 828"/>
                <a:gd name="T72" fmla="*/ 481 w 1276"/>
                <a:gd name="T73" fmla="*/ 14 h 828"/>
                <a:gd name="T74" fmla="*/ 564 w 1276"/>
                <a:gd name="T75" fmla="*/ 29 h 828"/>
                <a:gd name="T76" fmla="*/ 636 w 1276"/>
                <a:gd name="T77" fmla="*/ 29 h 828"/>
                <a:gd name="T78" fmla="*/ 755 w 1276"/>
                <a:gd name="T79" fmla="*/ 82 h 828"/>
                <a:gd name="T80" fmla="*/ 938 w 1276"/>
                <a:gd name="T81" fmla="*/ 216 h 828"/>
                <a:gd name="T82" fmla="*/ 981 w 1276"/>
                <a:gd name="T83" fmla="*/ 263 h 828"/>
                <a:gd name="T84" fmla="*/ 1002 w 1276"/>
                <a:gd name="T85" fmla="*/ 271 h 828"/>
                <a:gd name="T86" fmla="*/ 1086 w 1276"/>
                <a:gd name="T87" fmla="*/ 194 h 828"/>
                <a:gd name="T88" fmla="*/ 1216 w 1276"/>
                <a:gd name="T89" fmla="*/ 225 h 828"/>
                <a:gd name="T90" fmla="*/ 1170 w 1276"/>
                <a:gd name="T91" fmla="*/ 145 h 828"/>
                <a:gd name="T92" fmla="*/ 1235 w 1276"/>
                <a:gd name="T93" fmla="*/ 126 h 828"/>
                <a:gd name="T94" fmla="*/ 1275 w 1276"/>
                <a:gd name="T95" fmla="*/ 108 h 8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76" h="828">
                  <a:moveTo>
                    <a:pt x="1275" y="108"/>
                  </a:moveTo>
                  <a:lnTo>
                    <a:pt x="1275" y="108"/>
                  </a:lnTo>
                  <a:lnTo>
                    <a:pt x="1260" y="219"/>
                  </a:lnTo>
                  <a:lnTo>
                    <a:pt x="1229" y="237"/>
                  </a:lnTo>
                  <a:lnTo>
                    <a:pt x="1245" y="260"/>
                  </a:lnTo>
                  <a:lnTo>
                    <a:pt x="1232" y="277"/>
                  </a:lnTo>
                  <a:lnTo>
                    <a:pt x="1242" y="304"/>
                  </a:lnTo>
                  <a:lnTo>
                    <a:pt x="1213" y="329"/>
                  </a:lnTo>
                  <a:lnTo>
                    <a:pt x="1180" y="492"/>
                  </a:lnTo>
                  <a:lnTo>
                    <a:pt x="1163" y="506"/>
                  </a:lnTo>
                  <a:lnTo>
                    <a:pt x="1183" y="535"/>
                  </a:lnTo>
                  <a:lnTo>
                    <a:pt x="1148" y="546"/>
                  </a:lnTo>
                  <a:lnTo>
                    <a:pt x="1160" y="564"/>
                  </a:lnTo>
                  <a:lnTo>
                    <a:pt x="1173" y="562"/>
                  </a:lnTo>
                  <a:lnTo>
                    <a:pt x="1136" y="671"/>
                  </a:lnTo>
                  <a:lnTo>
                    <a:pt x="1117" y="692"/>
                  </a:lnTo>
                  <a:lnTo>
                    <a:pt x="1141" y="706"/>
                  </a:lnTo>
                  <a:lnTo>
                    <a:pt x="1120" y="827"/>
                  </a:lnTo>
                  <a:lnTo>
                    <a:pt x="850" y="797"/>
                  </a:lnTo>
                  <a:lnTo>
                    <a:pt x="822" y="782"/>
                  </a:lnTo>
                  <a:lnTo>
                    <a:pt x="739" y="793"/>
                  </a:lnTo>
                  <a:lnTo>
                    <a:pt x="660" y="765"/>
                  </a:lnTo>
                  <a:lnTo>
                    <a:pt x="638" y="777"/>
                  </a:lnTo>
                  <a:lnTo>
                    <a:pt x="487" y="758"/>
                  </a:lnTo>
                  <a:lnTo>
                    <a:pt x="433" y="777"/>
                  </a:lnTo>
                  <a:lnTo>
                    <a:pt x="440" y="749"/>
                  </a:lnTo>
                  <a:lnTo>
                    <a:pt x="403" y="718"/>
                  </a:lnTo>
                  <a:lnTo>
                    <a:pt x="400" y="755"/>
                  </a:lnTo>
                  <a:lnTo>
                    <a:pt x="343" y="711"/>
                  </a:lnTo>
                  <a:lnTo>
                    <a:pt x="381" y="690"/>
                  </a:lnTo>
                  <a:lnTo>
                    <a:pt x="415" y="671"/>
                  </a:lnTo>
                  <a:lnTo>
                    <a:pt x="443" y="667"/>
                  </a:lnTo>
                  <a:lnTo>
                    <a:pt x="441" y="649"/>
                  </a:lnTo>
                  <a:lnTo>
                    <a:pt x="477" y="634"/>
                  </a:lnTo>
                  <a:lnTo>
                    <a:pt x="527" y="639"/>
                  </a:lnTo>
                  <a:lnTo>
                    <a:pt x="506" y="624"/>
                  </a:lnTo>
                  <a:lnTo>
                    <a:pt x="534" y="596"/>
                  </a:lnTo>
                  <a:lnTo>
                    <a:pt x="571" y="562"/>
                  </a:lnTo>
                  <a:lnTo>
                    <a:pt x="608" y="530"/>
                  </a:lnTo>
                  <a:lnTo>
                    <a:pt x="575" y="503"/>
                  </a:lnTo>
                  <a:lnTo>
                    <a:pt x="569" y="476"/>
                  </a:lnTo>
                  <a:lnTo>
                    <a:pt x="537" y="469"/>
                  </a:lnTo>
                  <a:lnTo>
                    <a:pt x="522" y="438"/>
                  </a:lnTo>
                  <a:lnTo>
                    <a:pt x="475" y="426"/>
                  </a:lnTo>
                  <a:lnTo>
                    <a:pt x="404" y="394"/>
                  </a:lnTo>
                  <a:lnTo>
                    <a:pt x="375" y="407"/>
                  </a:lnTo>
                  <a:lnTo>
                    <a:pt x="325" y="416"/>
                  </a:lnTo>
                  <a:lnTo>
                    <a:pt x="320" y="402"/>
                  </a:lnTo>
                  <a:lnTo>
                    <a:pt x="294" y="413"/>
                  </a:lnTo>
                  <a:lnTo>
                    <a:pt x="276" y="386"/>
                  </a:lnTo>
                  <a:lnTo>
                    <a:pt x="310" y="346"/>
                  </a:lnTo>
                  <a:lnTo>
                    <a:pt x="280" y="354"/>
                  </a:lnTo>
                  <a:lnTo>
                    <a:pt x="242" y="403"/>
                  </a:lnTo>
                  <a:lnTo>
                    <a:pt x="242" y="432"/>
                  </a:lnTo>
                  <a:lnTo>
                    <a:pt x="217" y="451"/>
                  </a:lnTo>
                  <a:lnTo>
                    <a:pt x="205" y="445"/>
                  </a:lnTo>
                  <a:lnTo>
                    <a:pt x="183" y="472"/>
                  </a:lnTo>
                  <a:lnTo>
                    <a:pt x="133" y="515"/>
                  </a:lnTo>
                  <a:lnTo>
                    <a:pt x="114" y="508"/>
                  </a:lnTo>
                  <a:lnTo>
                    <a:pt x="102" y="535"/>
                  </a:lnTo>
                  <a:lnTo>
                    <a:pt x="24" y="626"/>
                  </a:lnTo>
                  <a:lnTo>
                    <a:pt x="0" y="664"/>
                  </a:lnTo>
                  <a:lnTo>
                    <a:pt x="62" y="541"/>
                  </a:lnTo>
                  <a:lnTo>
                    <a:pt x="140" y="386"/>
                  </a:lnTo>
                  <a:lnTo>
                    <a:pt x="128" y="386"/>
                  </a:lnTo>
                  <a:lnTo>
                    <a:pt x="78" y="482"/>
                  </a:lnTo>
                  <a:lnTo>
                    <a:pt x="47" y="521"/>
                  </a:lnTo>
                  <a:lnTo>
                    <a:pt x="40" y="503"/>
                  </a:lnTo>
                  <a:lnTo>
                    <a:pt x="56" y="459"/>
                  </a:lnTo>
                  <a:lnTo>
                    <a:pt x="53" y="423"/>
                  </a:lnTo>
                  <a:lnTo>
                    <a:pt x="80" y="392"/>
                  </a:lnTo>
                  <a:lnTo>
                    <a:pt x="119" y="325"/>
                  </a:lnTo>
                  <a:lnTo>
                    <a:pt x="59" y="377"/>
                  </a:lnTo>
                  <a:lnTo>
                    <a:pt x="56" y="339"/>
                  </a:lnTo>
                  <a:lnTo>
                    <a:pt x="68" y="320"/>
                  </a:lnTo>
                  <a:lnTo>
                    <a:pt x="56" y="289"/>
                  </a:lnTo>
                  <a:lnTo>
                    <a:pt x="59" y="260"/>
                  </a:lnTo>
                  <a:lnTo>
                    <a:pt x="99" y="209"/>
                  </a:lnTo>
                  <a:lnTo>
                    <a:pt x="97" y="181"/>
                  </a:lnTo>
                  <a:lnTo>
                    <a:pt x="53" y="194"/>
                  </a:lnTo>
                  <a:lnTo>
                    <a:pt x="47" y="154"/>
                  </a:lnTo>
                  <a:lnTo>
                    <a:pt x="65" y="135"/>
                  </a:lnTo>
                  <a:lnTo>
                    <a:pt x="56" y="108"/>
                  </a:lnTo>
                  <a:lnTo>
                    <a:pt x="36" y="101"/>
                  </a:lnTo>
                  <a:lnTo>
                    <a:pt x="62" y="43"/>
                  </a:lnTo>
                  <a:lnTo>
                    <a:pt x="49" y="29"/>
                  </a:lnTo>
                  <a:lnTo>
                    <a:pt x="62" y="0"/>
                  </a:lnTo>
                  <a:lnTo>
                    <a:pt x="80" y="40"/>
                  </a:lnTo>
                  <a:lnTo>
                    <a:pt x="62" y="85"/>
                  </a:lnTo>
                  <a:lnTo>
                    <a:pt x="80" y="104"/>
                  </a:lnTo>
                  <a:lnTo>
                    <a:pt x="93" y="65"/>
                  </a:lnTo>
                  <a:lnTo>
                    <a:pt x="114" y="120"/>
                  </a:lnTo>
                  <a:lnTo>
                    <a:pt x="84" y="160"/>
                  </a:lnTo>
                  <a:lnTo>
                    <a:pt x="93" y="163"/>
                  </a:lnTo>
                  <a:lnTo>
                    <a:pt x="124" y="160"/>
                  </a:lnTo>
                  <a:lnTo>
                    <a:pt x="140" y="219"/>
                  </a:lnTo>
                  <a:lnTo>
                    <a:pt x="112" y="268"/>
                  </a:lnTo>
                  <a:lnTo>
                    <a:pt x="80" y="304"/>
                  </a:lnTo>
                  <a:lnTo>
                    <a:pt x="97" y="311"/>
                  </a:lnTo>
                  <a:lnTo>
                    <a:pt x="140" y="263"/>
                  </a:lnTo>
                  <a:lnTo>
                    <a:pt x="145" y="304"/>
                  </a:lnTo>
                  <a:lnTo>
                    <a:pt x="72" y="435"/>
                  </a:lnTo>
                  <a:lnTo>
                    <a:pt x="84" y="445"/>
                  </a:lnTo>
                  <a:lnTo>
                    <a:pt x="183" y="260"/>
                  </a:lnTo>
                  <a:lnTo>
                    <a:pt x="230" y="179"/>
                  </a:lnTo>
                  <a:lnTo>
                    <a:pt x="303" y="99"/>
                  </a:lnTo>
                  <a:lnTo>
                    <a:pt x="390" y="40"/>
                  </a:lnTo>
                  <a:lnTo>
                    <a:pt x="356" y="82"/>
                  </a:lnTo>
                  <a:lnTo>
                    <a:pt x="384" y="71"/>
                  </a:lnTo>
                  <a:lnTo>
                    <a:pt x="419" y="43"/>
                  </a:lnTo>
                  <a:lnTo>
                    <a:pt x="481" y="14"/>
                  </a:lnTo>
                  <a:lnTo>
                    <a:pt x="550" y="8"/>
                  </a:lnTo>
                  <a:lnTo>
                    <a:pt x="534" y="27"/>
                  </a:lnTo>
                  <a:lnTo>
                    <a:pt x="564" y="29"/>
                  </a:lnTo>
                  <a:lnTo>
                    <a:pt x="589" y="14"/>
                  </a:lnTo>
                  <a:lnTo>
                    <a:pt x="631" y="17"/>
                  </a:lnTo>
                  <a:lnTo>
                    <a:pt x="636" y="29"/>
                  </a:lnTo>
                  <a:lnTo>
                    <a:pt x="683" y="40"/>
                  </a:lnTo>
                  <a:lnTo>
                    <a:pt x="760" y="67"/>
                  </a:lnTo>
                  <a:lnTo>
                    <a:pt x="755" y="82"/>
                  </a:lnTo>
                  <a:lnTo>
                    <a:pt x="788" y="101"/>
                  </a:lnTo>
                  <a:lnTo>
                    <a:pt x="863" y="148"/>
                  </a:lnTo>
                  <a:lnTo>
                    <a:pt x="938" y="216"/>
                  </a:lnTo>
                  <a:lnTo>
                    <a:pt x="915" y="235"/>
                  </a:lnTo>
                  <a:lnTo>
                    <a:pt x="944" y="237"/>
                  </a:lnTo>
                  <a:lnTo>
                    <a:pt x="981" y="263"/>
                  </a:lnTo>
                  <a:lnTo>
                    <a:pt x="975" y="289"/>
                  </a:lnTo>
                  <a:lnTo>
                    <a:pt x="990" y="292"/>
                  </a:lnTo>
                  <a:lnTo>
                    <a:pt x="1002" y="271"/>
                  </a:lnTo>
                  <a:lnTo>
                    <a:pt x="1062" y="204"/>
                  </a:lnTo>
                  <a:lnTo>
                    <a:pt x="1086" y="213"/>
                  </a:lnTo>
                  <a:lnTo>
                    <a:pt x="1086" y="194"/>
                  </a:lnTo>
                  <a:lnTo>
                    <a:pt x="1136" y="187"/>
                  </a:lnTo>
                  <a:lnTo>
                    <a:pt x="1207" y="243"/>
                  </a:lnTo>
                  <a:lnTo>
                    <a:pt x="1216" y="225"/>
                  </a:lnTo>
                  <a:lnTo>
                    <a:pt x="1186" y="191"/>
                  </a:lnTo>
                  <a:lnTo>
                    <a:pt x="1205" y="166"/>
                  </a:lnTo>
                  <a:lnTo>
                    <a:pt x="1170" y="145"/>
                  </a:lnTo>
                  <a:lnTo>
                    <a:pt x="1201" y="138"/>
                  </a:lnTo>
                  <a:lnTo>
                    <a:pt x="1225" y="151"/>
                  </a:lnTo>
                  <a:lnTo>
                    <a:pt x="1235" y="126"/>
                  </a:lnTo>
                  <a:lnTo>
                    <a:pt x="1213" y="113"/>
                  </a:lnTo>
                  <a:lnTo>
                    <a:pt x="1254" y="89"/>
                  </a:lnTo>
                  <a:lnTo>
                    <a:pt x="1275" y="108"/>
                  </a:lnTo>
                </a:path>
              </a:pathLst>
            </a:custGeom>
            <a:grpFill/>
            <a:ln w="9144" cap="flat" cmpd="sng">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sp>
          <p:nvSpPr>
            <p:cNvPr id="12357" name="Freeform 21"/>
            <p:cNvSpPr>
              <a:spLocks noChangeAspect="1"/>
            </p:cNvSpPr>
            <p:nvPr/>
          </p:nvSpPr>
          <p:spPr bwMode="auto">
            <a:xfrm>
              <a:off x="4213" y="2409"/>
              <a:ext cx="104" cy="166"/>
            </a:xfrm>
            <a:custGeom>
              <a:avLst/>
              <a:gdLst>
                <a:gd name="T0" fmla="*/ 0 w 104"/>
                <a:gd name="T1" fmla="*/ 0 h 166"/>
                <a:gd name="T2" fmla="*/ 0 w 104"/>
                <a:gd name="T3" fmla="*/ 0 h 166"/>
                <a:gd name="T4" fmla="*/ 37 w 104"/>
                <a:gd name="T5" fmla="*/ 62 h 166"/>
                <a:gd name="T6" fmla="*/ 78 w 104"/>
                <a:gd name="T7" fmla="*/ 81 h 166"/>
                <a:gd name="T8" fmla="*/ 74 w 104"/>
                <a:gd name="T9" fmla="*/ 108 h 166"/>
                <a:gd name="T10" fmla="*/ 103 w 104"/>
                <a:gd name="T11" fmla="*/ 136 h 166"/>
                <a:gd name="T12" fmla="*/ 74 w 104"/>
                <a:gd name="T13" fmla="*/ 165 h 166"/>
                <a:gd name="T14" fmla="*/ 56 w 104"/>
                <a:gd name="T15" fmla="*/ 105 h 166"/>
                <a:gd name="T16" fmla="*/ 66 w 104"/>
                <a:gd name="T17" fmla="*/ 86 h 166"/>
                <a:gd name="T18" fmla="*/ 29 w 104"/>
                <a:gd name="T19" fmla="*/ 75 h 166"/>
                <a:gd name="T20" fmla="*/ 0 w 104"/>
                <a:gd name="T21" fmla="*/ 0 h 166"/>
                <a:gd name="T22" fmla="*/ 0 w 104"/>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 h="166">
                  <a:moveTo>
                    <a:pt x="0" y="0"/>
                  </a:moveTo>
                  <a:lnTo>
                    <a:pt x="0" y="0"/>
                  </a:lnTo>
                  <a:lnTo>
                    <a:pt x="37" y="62"/>
                  </a:lnTo>
                  <a:lnTo>
                    <a:pt x="78" y="81"/>
                  </a:lnTo>
                  <a:lnTo>
                    <a:pt x="74" y="108"/>
                  </a:lnTo>
                  <a:lnTo>
                    <a:pt x="103" y="136"/>
                  </a:lnTo>
                  <a:lnTo>
                    <a:pt x="74" y="165"/>
                  </a:lnTo>
                  <a:lnTo>
                    <a:pt x="56" y="105"/>
                  </a:lnTo>
                  <a:lnTo>
                    <a:pt x="66" y="86"/>
                  </a:lnTo>
                  <a:lnTo>
                    <a:pt x="29" y="75"/>
                  </a:lnTo>
                  <a:lnTo>
                    <a:pt x="0" y="0"/>
                  </a:lnTo>
                </a:path>
              </a:pathLst>
            </a:custGeom>
            <a:grpFill/>
            <a:ln w="9144" cap="flat" cmpd="sng">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sp>
          <p:nvSpPr>
            <p:cNvPr id="12358" name="Freeform 22"/>
            <p:cNvSpPr>
              <a:spLocks noChangeAspect="1"/>
            </p:cNvSpPr>
            <p:nvPr/>
          </p:nvSpPr>
          <p:spPr bwMode="auto">
            <a:xfrm>
              <a:off x="5358" y="2716"/>
              <a:ext cx="88" cy="32"/>
            </a:xfrm>
            <a:custGeom>
              <a:avLst/>
              <a:gdLst>
                <a:gd name="T0" fmla="*/ 59 w 88"/>
                <a:gd name="T1" fmla="*/ 3 h 32"/>
                <a:gd name="T2" fmla="*/ 59 w 88"/>
                <a:gd name="T3" fmla="*/ 3 h 32"/>
                <a:gd name="T4" fmla="*/ 87 w 88"/>
                <a:gd name="T5" fmla="*/ 25 h 32"/>
                <a:gd name="T6" fmla="*/ 66 w 88"/>
                <a:gd name="T7" fmla="*/ 31 h 32"/>
                <a:gd name="T8" fmla="*/ 37 w 88"/>
                <a:gd name="T9" fmla="*/ 15 h 32"/>
                <a:gd name="T10" fmla="*/ 19 w 88"/>
                <a:gd name="T11" fmla="*/ 25 h 32"/>
                <a:gd name="T12" fmla="*/ 0 w 88"/>
                <a:gd name="T13" fmla="*/ 15 h 32"/>
                <a:gd name="T14" fmla="*/ 49 w 88"/>
                <a:gd name="T15" fmla="*/ 0 h 32"/>
                <a:gd name="T16" fmla="*/ 59 w 88"/>
                <a:gd name="T17" fmla="*/ 3 h 32"/>
                <a:gd name="T18" fmla="*/ 59 w 88"/>
                <a:gd name="T19" fmla="*/ 3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32">
                  <a:moveTo>
                    <a:pt x="59" y="3"/>
                  </a:moveTo>
                  <a:lnTo>
                    <a:pt x="59" y="3"/>
                  </a:lnTo>
                  <a:lnTo>
                    <a:pt x="87" y="25"/>
                  </a:lnTo>
                  <a:lnTo>
                    <a:pt x="66" y="31"/>
                  </a:lnTo>
                  <a:lnTo>
                    <a:pt x="37" y="15"/>
                  </a:lnTo>
                  <a:lnTo>
                    <a:pt x="19" y="25"/>
                  </a:lnTo>
                  <a:lnTo>
                    <a:pt x="0" y="15"/>
                  </a:lnTo>
                  <a:lnTo>
                    <a:pt x="49" y="0"/>
                  </a:lnTo>
                  <a:lnTo>
                    <a:pt x="59" y="3"/>
                  </a:lnTo>
                </a:path>
              </a:pathLst>
            </a:custGeom>
            <a:grpFill/>
            <a:ln w="9144" cap="flat" cmpd="sng">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sp>
          <p:nvSpPr>
            <p:cNvPr id="12359" name="Freeform 23"/>
            <p:cNvSpPr>
              <a:spLocks noChangeAspect="1"/>
            </p:cNvSpPr>
            <p:nvPr/>
          </p:nvSpPr>
          <p:spPr bwMode="auto">
            <a:xfrm>
              <a:off x="4564" y="3291"/>
              <a:ext cx="53" cy="30"/>
            </a:xfrm>
            <a:custGeom>
              <a:avLst/>
              <a:gdLst>
                <a:gd name="T0" fmla="*/ 41 w 53"/>
                <a:gd name="T1" fmla="*/ 0 h 30"/>
                <a:gd name="T2" fmla="*/ 41 w 53"/>
                <a:gd name="T3" fmla="*/ 0 h 30"/>
                <a:gd name="T4" fmla="*/ 0 w 53"/>
                <a:gd name="T5" fmla="*/ 24 h 30"/>
                <a:gd name="T6" fmla="*/ 21 w 53"/>
                <a:gd name="T7" fmla="*/ 29 h 30"/>
                <a:gd name="T8" fmla="*/ 52 w 53"/>
                <a:gd name="T9" fmla="*/ 26 h 30"/>
                <a:gd name="T10" fmla="*/ 46 w 53"/>
                <a:gd name="T11" fmla="*/ 20 h 30"/>
                <a:gd name="T12" fmla="*/ 41 w 53"/>
                <a:gd name="T13" fmla="*/ 0 h 30"/>
                <a:gd name="T14" fmla="*/ 41 w 53"/>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30">
                  <a:moveTo>
                    <a:pt x="41" y="0"/>
                  </a:moveTo>
                  <a:lnTo>
                    <a:pt x="41" y="0"/>
                  </a:lnTo>
                  <a:lnTo>
                    <a:pt x="0" y="24"/>
                  </a:lnTo>
                  <a:lnTo>
                    <a:pt x="21" y="29"/>
                  </a:lnTo>
                  <a:lnTo>
                    <a:pt x="52" y="26"/>
                  </a:lnTo>
                  <a:lnTo>
                    <a:pt x="46" y="20"/>
                  </a:lnTo>
                  <a:lnTo>
                    <a:pt x="41" y="0"/>
                  </a:lnTo>
                </a:path>
              </a:pathLst>
            </a:custGeom>
            <a:grpFill/>
            <a:ln w="9144" cap="flat" cmpd="sng">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grpSp>
      <p:grpSp>
        <p:nvGrpSpPr>
          <p:cNvPr id="12306" name="Group 24"/>
          <p:cNvGrpSpPr>
            <a:grpSpLocks noChangeAspect="1"/>
          </p:cNvGrpSpPr>
          <p:nvPr/>
        </p:nvGrpSpPr>
        <p:grpSpPr bwMode="auto">
          <a:xfrm rot="-7864803" flipH="1" flipV="1">
            <a:off x="6103698" y="4876800"/>
            <a:ext cx="474662" cy="458787"/>
            <a:chOff x="4213" y="2409"/>
            <a:chExt cx="1332" cy="987"/>
          </a:xfrm>
          <a:solidFill>
            <a:srgbClr val="006600"/>
          </a:solidFill>
        </p:grpSpPr>
        <p:sp>
          <p:nvSpPr>
            <p:cNvPr id="12352" name="Freeform 25"/>
            <p:cNvSpPr>
              <a:spLocks noChangeAspect="1"/>
            </p:cNvSpPr>
            <p:nvPr/>
          </p:nvSpPr>
          <p:spPr bwMode="auto">
            <a:xfrm>
              <a:off x="4269" y="2568"/>
              <a:ext cx="1276" cy="828"/>
            </a:xfrm>
            <a:custGeom>
              <a:avLst/>
              <a:gdLst>
                <a:gd name="T0" fmla="*/ 1260 w 1276"/>
                <a:gd name="T1" fmla="*/ 219 h 828"/>
                <a:gd name="T2" fmla="*/ 1232 w 1276"/>
                <a:gd name="T3" fmla="*/ 277 h 828"/>
                <a:gd name="T4" fmla="*/ 1180 w 1276"/>
                <a:gd name="T5" fmla="*/ 492 h 828"/>
                <a:gd name="T6" fmla="*/ 1148 w 1276"/>
                <a:gd name="T7" fmla="*/ 546 h 828"/>
                <a:gd name="T8" fmla="*/ 1136 w 1276"/>
                <a:gd name="T9" fmla="*/ 671 h 828"/>
                <a:gd name="T10" fmla="*/ 1120 w 1276"/>
                <a:gd name="T11" fmla="*/ 827 h 828"/>
                <a:gd name="T12" fmla="*/ 739 w 1276"/>
                <a:gd name="T13" fmla="*/ 793 h 828"/>
                <a:gd name="T14" fmla="*/ 487 w 1276"/>
                <a:gd name="T15" fmla="*/ 758 h 828"/>
                <a:gd name="T16" fmla="*/ 403 w 1276"/>
                <a:gd name="T17" fmla="*/ 718 h 828"/>
                <a:gd name="T18" fmla="*/ 381 w 1276"/>
                <a:gd name="T19" fmla="*/ 690 h 828"/>
                <a:gd name="T20" fmla="*/ 441 w 1276"/>
                <a:gd name="T21" fmla="*/ 649 h 828"/>
                <a:gd name="T22" fmla="*/ 506 w 1276"/>
                <a:gd name="T23" fmla="*/ 624 h 828"/>
                <a:gd name="T24" fmla="*/ 608 w 1276"/>
                <a:gd name="T25" fmla="*/ 530 h 828"/>
                <a:gd name="T26" fmla="*/ 537 w 1276"/>
                <a:gd name="T27" fmla="*/ 469 h 828"/>
                <a:gd name="T28" fmla="*/ 404 w 1276"/>
                <a:gd name="T29" fmla="*/ 394 h 828"/>
                <a:gd name="T30" fmla="*/ 320 w 1276"/>
                <a:gd name="T31" fmla="*/ 402 h 828"/>
                <a:gd name="T32" fmla="*/ 310 w 1276"/>
                <a:gd name="T33" fmla="*/ 346 h 828"/>
                <a:gd name="T34" fmla="*/ 242 w 1276"/>
                <a:gd name="T35" fmla="*/ 432 h 828"/>
                <a:gd name="T36" fmla="*/ 183 w 1276"/>
                <a:gd name="T37" fmla="*/ 472 h 828"/>
                <a:gd name="T38" fmla="*/ 102 w 1276"/>
                <a:gd name="T39" fmla="*/ 535 h 828"/>
                <a:gd name="T40" fmla="*/ 62 w 1276"/>
                <a:gd name="T41" fmla="*/ 541 h 828"/>
                <a:gd name="T42" fmla="*/ 78 w 1276"/>
                <a:gd name="T43" fmla="*/ 482 h 828"/>
                <a:gd name="T44" fmla="*/ 56 w 1276"/>
                <a:gd name="T45" fmla="*/ 459 h 828"/>
                <a:gd name="T46" fmla="*/ 119 w 1276"/>
                <a:gd name="T47" fmla="*/ 325 h 828"/>
                <a:gd name="T48" fmla="*/ 68 w 1276"/>
                <a:gd name="T49" fmla="*/ 320 h 828"/>
                <a:gd name="T50" fmla="*/ 99 w 1276"/>
                <a:gd name="T51" fmla="*/ 209 h 828"/>
                <a:gd name="T52" fmla="*/ 47 w 1276"/>
                <a:gd name="T53" fmla="*/ 154 h 828"/>
                <a:gd name="T54" fmla="*/ 36 w 1276"/>
                <a:gd name="T55" fmla="*/ 101 h 828"/>
                <a:gd name="T56" fmla="*/ 62 w 1276"/>
                <a:gd name="T57" fmla="*/ 0 h 828"/>
                <a:gd name="T58" fmla="*/ 80 w 1276"/>
                <a:gd name="T59" fmla="*/ 104 h 828"/>
                <a:gd name="T60" fmla="*/ 84 w 1276"/>
                <a:gd name="T61" fmla="*/ 160 h 828"/>
                <a:gd name="T62" fmla="*/ 140 w 1276"/>
                <a:gd name="T63" fmla="*/ 219 h 828"/>
                <a:gd name="T64" fmla="*/ 97 w 1276"/>
                <a:gd name="T65" fmla="*/ 311 h 828"/>
                <a:gd name="T66" fmla="*/ 72 w 1276"/>
                <a:gd name="T67" fmla="*/ 435 h 828"/>
                <a:gd name="T68" fmla="*/ 230 w 1276"/>
                <a:gd name="T69" fmla="*/ 179 h 828"/>
                <a:gd name="T70" fmla="*/ 356 w 1276"/>
                <a:gd name="T71" fmla="*/ 82 h 828"/>
                <a:gd name="T72" fmla="*/ 481 w 1276"/>
                <a:gd name="T73" fmla="*/ 14 h 828"/>
                <a:gd name="T74" fmla="*/ 564 w 1276"/>
                <a:gd name="T75" fmla="*/ 29 h 828"/>
                <a:gd name="T76" fmla="*/ 636 w 1276"/>
                <a:gd name="T77" fmla="*/ 29 h 828"/>
                <a:gd name="T78" fmla="*/ 755 w 1276"/>
                <a:gd name="T79" fmla="*/ 82 h 828"/>
                <a:gd name="T80" fmla="*/ 938 w 1276"/>
                <a:gd name="T81" fmla="*/ 216 h 828"/>
                <a:gd name="T82" fmla="*/ 981 w 1276"/>
                <a:gd name="T83" fmla="*/ 263 h 828"/>
                <a:gd name="T84" fmla="*/ 1002 w 1276"/>
                <a:gd name="T85" fmla="*/ 271 h 828"/>
                <a:gd name="T86" fmla="*/ 1086 w 1276"/>
                <a:gd name="T87" fmla="*/ 194 h 828"/>
                <a:gd name="T88" fmla="*/ 1216 w 1276"/>
                <a:gd name="T89" fmla="*/ 225 h 828"/>
                <a:gd name="T90" fmla="*/ 1170 w 1276"/>
                <a:gd name="T91" fmla="*/ 145 h 828"/>
                <a:gd name="T92" fmla="*/ 1235 w 1276"/>
                <a:gd name="T93" fmla="*/ 126 h 828"/>
                <a:gd name="T94" fmla="*/ 1275 w 1276"/>
                <a:gd name="T95" fmla="*/ 108 h 8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76" h="828">
                  <a:moveTo>
                    <a:pt x="1275" y="108"/>
                  </a:moveTo>
                  <a:lnTo>
                    <a:pt x="1275" y="108"/>
                  </a:lnTo>
                  <a:lnTo>
                    <a:pt x="1260" y="219"/>
                  </a:lnTo>
                  <a:lnTo>
                    <a:pt x="1229" y="237"/>
                  </a:lnTo>
                  <a:lnTo>
                    <a:pt x="1245" y="260"/>
                  </a:lnTo>
                  <a:lnTo>
                    <a:pt x="1232" y="277"/>
                  </a:lnTo>
                  <a:lnTo>
                    <a:pt x="1242" y="304"/>
                  </a:lnTo>
                  <a:lnTo>
                    <a:pt x="1213" y="329"/>
                  </a:lnTo>
                  <a:lnTo>
                    <a:pt x="1180" y="492"/>
                  </a:lnTo>
                  <a:lnTo>
                    <a:pt x="1163" y="506"/>
                  </a:lnTo>
                  <a:lnTo>
                    <a:pt x="1183" y="535"/>
                  </a:lnTo>
                  <a:lnTo>
                    <a:pt x="1148" y="546"/>
                  </a:lnTo>
                  <a:lnTo>
                    <a:pt x="1160" y="564"/>
                  </a:lnTo>
                  <a:lnTo>
                    <a:pt x="1173" y="562"/>
                  </a:lnTo>
                  <a:lnTo>
                    <a:pt x="1136" y="671"/>
                  </a:lnTo>
                  <a:lnTo>
                    <a:pt x="1117" y="692"/>
                  </a:lnTo>
                  <a:lnTo>
                    <a:pt x="1141" y="706"/>
                  </a:lnTo>
                  <a:lnTo>
                    <a:pt x="1120" y="827"/>
                  </a:lnTo>
                  <a:lnTo>
                    <a:pt x="850" y="797"/>
                  </a:lnTo>
                  <a:lnTo>
                    <a:pt x="822" y="782"/>
                  </a:lnTo>
                  <a:lnTo>
                    <a:pt x="739" y="793"/>
                  </a:lnTo>
                  <a:lnTo>
                    <a:pt x="660" y="765"/>
                  </a:lnTo>
                  <a:lnTo>
                    <a:pt x="638" y="777"/>
                  </a:lnTo>
                  <a:lnTo>
                    <a:pt x="487" y="758"/>
                  </a:lnTo>
                  <a:lnTo>
                    <a:pt x="433" y="777"/>
                  </a:lnTo>
                  <a:lnTo>
                    <a:pt x="440" y="749"/>
                  </a:lnTo>
                  <a:lnTo>
                    <a:pt x="403" y="718"/>
                  </a:lnTo>
                  <a:lnTo>
                    <a:pt x="400" y="755"/>
                  </a:lnTo>
                  <a:lnTo>
                    <a:pt x="343" y="711"/>
                  </a:lnTo>
                  <a:lnTo>
                    <a:pt x="381" y="690"/>
                  </a:lnTo>
                  <a:lnTo>
                    <a:pt x="415" y="671"/>
                  </a:lnTo>
                  <a:lnTo>
                    <a:pt x="443" y="667"/>
                  </a:lnTo>
                  <a:lnTo>
                    <a:pt x="441" y="649"/>
                  </a:lnTo>
                  <a:lnTo>
                    <a:pt x="477" y="634"/>
                  </a:lnTo>
                  <a:lnTo>
                    <a:pt x="527" y="639"/>
                  </a:lnTo>
                  <a:lnTo>
                    <a:pt x="506" y="624"/>
                  </a:lnTo>
                  <a:lnTo>
                    <a:pt x="534" y="596"/>
                  </a:lnTo>
                  <a:lnTo>
                    <a:pt x="571" y="562"/>
                  </a:lnTo>
                  <a:lnTo>
                    <a:pt x="608" y="530"/>
                  </a:lnTo>
                  <a:lnTo>
                    <a:pt x="575" y="503"/>
                  </a:lnTo>
                  <a:lnTo>
                    <a:pt x="569" y="476"/>
                  </a:lnTo>
                  <a:lnTo>
                    <a:pt x="537" y="469"/>
                  </a:lnTo>
                  <a:lnTo>
                    <a:pt x="522" y="438"/>
                  </a:lnTo>
                  <a:lnTo>
                    <a:pt x="475" y="426"/>
                  </a:lnTo>
                  <a:lnTo>
                    <a:pt x="404" y="394"/>
                  </a:lnTo>
                  <a:lnTo>
                    <a:pt x="375" y="407"/>
                  </a:lnTo>
                  <a:lnTo>
                    <a:pt x="325" y="416"/>
                  </a:lnTo>
                  <a:lnTo>
                    <a:pt x="320" y="402"/>
                  </a:lnTo>
                  <a:lnTo>
                    <a:pt x="294" y="413"/>
                  </a:lnTo>
                  <a:lnTo>
                    <a:pt x="276" y="386"/>
                  </a:lnTo>
                  <a:lnTo>
                    <a:pt x="310" y="346"/>
                  </a:lnTo>
                  <a:lnTo>
                    <a:pt x="280" y="354"/>
                  </a:lnTo>
                  <a:lnTo>
                    <a:pt x="242" y="403"/>
                  </a:lnTo>
                  <a:lnTo>
                    <a:pt x="242" y="432"/>
                  </a:lnTo>
                  <a:lnTo>
                    <a:pt x="217" y="451"/>
                  </a:lnTo>
                  <a:lnTo>
                    <a:pt x="205" y="445"/>
                  </a:lnTo>
                  <a:lnTo>
                    <a:pt x="183" y="472"/>
                  </a:lnTo>
                  <a:lnTo>
                    <a:pt x="133" y="515"/>
                  </a:lnTo>
                  <a:lnTo>
                    <a:pt x="114" y="508"/>
                  </a:lnTo>
                  <a:lnTo>
                    <a:pt x="102" y="535"/>
                  </a:lnTo>
                  <a:lnTo>
                    <a:pt x="24" y="626"/>
                  </a:lnTo>
                  <a:lnTo>
                    <a:pt x="0" y="664"/>
                  </a:lnTo>
                  <a:lnTo>
                    <a:pt x="62" y="541"/>
                  </a:lnTo>
                  <a:lnTo>
                    <a:pt x="140" y="386"/>
                  </a:lnTo>
                  <a:lnTo>
                    <a:pt x="128" y="386"/>
                  </a:lnTo>
                  <a:lnTo>
                    <a:pt x="78" y="482"/>
                  </a:lnTo>
                  <a:lnTo>
                    <a:pt x="47" y="521"/>
                  </a:lnTo>
                  <a:lnTo>
                    <a:pt x="40" y="503"/>
                  </a:lnTo>
                  <a:lnTo>
                    <a:pt x="56" y="459"/>
                  </a:lnTo>
                  <a:lnTo>
                    <a:pt x="53" y="423"/>
                  </a:lnTo>
                  <a:lnTo>
                    <a:pt x="80" y="392"/>
                  </a:lnTo>
                  <a:lnTo>
                    <a:pt x="119" y="325"/>
                  </a:lnTo>
                  <a:lnTo>
                    <a:pt x="59" y="377"/>
                  </a:lnTo>
                  <a:lnTo>
                    <a:pt x="56" y="339"/>
                  </a:lnTo>
                  <a:lnTo>
                    <a:pt x="68" y="320"/>
                  </a:lnTo>
                  <a:lnTo>
                    <a:pt x="56" y="289"/>
                  </a:lnTo>
                  <a:lnTo>
                    <a:pt x="59" y="260"/>
                  </a:lnTo>
                  <a:lnTo>
                    <a:pt x="99" y="209"/>
                  </a:lnTo>
                  <a:lnTo>
                    <a:pt x="97" y="181"/>
                  </a:lnTo>
                  <a:lnTo>
                    <a:pt x="53" y="194"/>
                  </a:lnTo>
                  <a:lnTo>
                    <a:pt x="47" y="154"/>
                  </a:lnTo>
                  <a:lnTo>
                    <a:pt x="65" y="135"/>
                  </a:lnTo>
                  <a:lnTo>
                    <a:pt x="56" y="108"/>
                  </a:lnTo>
                  <a:lnTo>
                    <a:pt x="36" y="101"/>
                  </a:lnTo>
                  <a:lnTo>
                    <a:pt x="62" y="43"/>
                  </a:lnTo>
                  <a:lnTo>
                    <a:pt x="49" y="29"/>
                  </a:lnTo>
                  <a:lnTo>
                    <a:pt x="62" y="0"/>
                  </a:lnTo>
                  <a:lnTo>
                    <a:pt x="80" y="40"/>
                  </a:lnTo>
                  <a:lnTo>
                    <a:pt x="62" y="85"/>
                  </a:lnTo>
                  <a:lnTo>
                    <a:pt x="80" y="104"/>
                  </a:lnTo>
                  <a:lnTo>
                    <a:pt x="93" y="65"/>
                  </a:lnTo>
                  <a:lnTo>
                    <a:pt x="114" y="120"/>
                  </a:lnTo>
                  <a:lnTo>
                    <a:pt x="84" y="160"/>
                  </a:lnTo>
                  <a:lnTo>
                    <a:pt x="93" y="163"/>
                  </a:lnTo>
                  <a:lnTo>
                    <a:pt x="124" y="160"/>
                  </a:lnTo>
                  <a:lnTo>
                    <a:pt x="140" y="219"/>
                  </a:lnTo>
                  <a:lnTo>
                    <a:pt x="112" y="268"/>
                  </a:lnTo>
                  <a:lnTo>
                    <a:pt x="80" y="304"/>
                  </a:lnTo>
                  <a:lnTo>
                    <a:pt x="97" y="311"/>
                  </a:lnTo>
                  <a:lnTo>
                    <a:pt x="140" y="263"/>
                  </a:lnTo>
                  <a:lnTo>
                    <a:pt x="145" y="304"/>
                  </a:lnTo>
                  <a:lnTo>
                    <a:pt x="72" y="435"/>
                  </a:lnTo>
                  <a:lnTo>
                    <a:pt x="84" y="445"/>
                  </a:lnTo>
                  <a:lnTo>
                    <a:pt x="183" y="260"/>
                  </a:lnTo>
                  <a:lnTo>
                    <a:pt x="230" y="179"/>
                  </a:lnTo>
                  <a:lnTo>
                    <a:pt x="303" y="99"/>
                  </a:lnTo>
                  <a:lnTo>
                    <a:pt x="390" y="40"/>
                  </a:lnTo>
                  <a:lnTo>
                    <a:pt x="356" y="82"/>
                  </a:lnTo>
                  <a:lnTo>
                    <a:pt x="384" y="71"/>
                  </a:lnTo>
                  <a:lnTo>
                    <a:pt x="419" y="43"/>
                  </a:lnTo>
                  <a:lnTo>
                    <a:pt x="481" y="14"/>
                  </a:lnTo>
                  <a:lnTo>
                    <a:pt x="550" y="8"/>
                  </a:lnTo>
                  <a:lnTo>
                    <a:pt x="534" y="27"/>
                  </a:lnTo>
                  <a:lnTo>
                    <a:pt x="564" y="29"/>
                  </a:lnTo>
                  <a:lnTo>
                    <a:pt x="589" y="14"/>
                  </a:lnTo>
                  <a:lnTo>
                    <a:pt x="631" y="17"/>
                  </a:lnTo>
                  <a:lnTo>
                    <a:pt x="636" y="29"/>
                  </a:lnTo>
                  <a:lnTo>
                    <a:pt x="683" y="40"/>
                  </a:lnTo>
                  <a:lnTo>
                    <a:pt x="760" y="67"/>
                  </a:lnTo>
                  <a:lnTo>
                    <a:pt x="755" y="82"/>
                  </a:lnTo>
                  <a:lnTo>
                    <a:pt x="788" y="101"/>
                  </a:lnTo>
                  <a:lnTo>
                    <a:pt x="863" y="148"/>
                  </a:lnTo>
                  <a:lnTo>
                    <a:pt x="938" y="216"/>
                  </a:lnTo>
                  <a:lnTo>
                    <a:pt x="915" y="235"/>
                  </a:lnTo>
                  <a:lnTo>
                    <a:pt x="944" y="237"/>
                  </a:lnTo>
                  <a:lnTo>
                    <a:pt x="981" y="263"/>
                  </a:lnTo>
                  <a:lnTo>
                    <a:pt x="975" y="289"/>
                  </a:lnTo>
                  <a:lnTo>
                    <a:pt x="990" y="292"/>
                  </a:lnTo>
                  <a:lnTo>
                    <a:pt x="1002" y="271"/>
                  </a:lnTo>
                  <a:lnTo>
                    <a:pt x="1062" y="204"/>
                  </a:lnTo>
                  <a:lnTo>
                    <a:pt x="1086" y="213"/>
                  </a:lnTo>
                  <a:lnTo>
                    <a:pt x="1086" y="194"/>
                  </a:lnTo>
                  <a:lnTo>
                    <a:pt x="1136" y="187"/>
                  </a:lnTo>
                  <a:lnTo>
                    <a:pt x="1207" y="243"/>
                  </a:lnTo>
                  <a:lnTo>
                    <a:pt x="1216" y="225"/>
                  </a:lnTo>
                  <a:lnTo>
                    <a:pt x="1186" y="191"/>
                  </a:lnTo>
                  <a:lnTo>
                    <a:pt x="1205" y="166"/>
                  </a:lnTo>
                  <a:lnTo>
                    <a:pt x="1170" y="145"/>
                  </a:lnTo>
                  <a:lnTo>
                    <a:pt x="1201" y="138"/>
                  </a:lnTo>
                  <a:lnTo>
                    <a:pt x="1225" y="151"/>
                  </a:lnTo>
                  <a:lnTo>
                    <a:pt x="1235" y="126"/>
                  </a:lnTo>
                  <a:lnTo>
                    <a:pt x="1213" y="113"/>
                  </a:lnTo>
                  <a:lnTo>
                    <a:pt x="1254" y="89"/>
                  </a:lnTo>
                  <a:lnTo>
                    <a:pt x="1275" y="108"/>
                  </a:lnTo>
                </a:path>
              </a:pathLst>
            </a:custGeom>
            <a:grpFill/>
            <a:ln w="9144" cap="flat" cmpd="sng">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sp>
          <p:nvSpPr>
            <p:cNvPr id="12353" name="Freeform 26"/>
            <p:cNvSpPr>
              <a:spLocks noChangeAspect="1"/>
            </p:cNvSpPr>
            <p:nvPr/>
          </p:nvSpPr>
          <p:spPr bwMode="auto">
            <a:xfrm>
              <a:off x="4213" y="2409"/>
              <a:ext cx="104" cy="166"/>
            </a:xfrm>
            <a:custGeom>
              <a:avLst/>
              <a:gdLst>
                <a:gd name="T0" fmla="*/ 0 w 104"/>
                <a:gd name="T1" fmla="*/ 0 h 166"/>
                <a:gd name="T2" fmla="*/ 0 w 104"/>
                <a:gd name="T3" fmla="*/ 0 h 166"/>
                <a:gd name="T4" fmla="*/ 37 w 104"/>
                <a:gd name="T5" fmla="*/ 62 h 166"/>
                <a:gd name="T6" fmla="*/ 78 w 104"/>
                <a:gd name="T7" fmla="*/ 81 h 166"/>
                <a:gd name="T8" fmla="*/ 74 w 104"/>
                <a:gd name="T9" fmla="*/ 108 h 166"/>
                <a:gd name="T10" fmla="*/ 103 w 104"/>
                <a:gd name="T11" fmla="*/ 136 h 166"/>
                <a:gd name="T12" fmla="*/ 74 w 104"/>
                <a:gd name="T13" fmla="*/ 165 h 166"/>
                <a:gd name="T14" fmla="*/ 56 w 104"/>
                <a:gd name="T15" fmla="*/ 105 h 166"/>
                <a:gd name="T16" fmla="*/ 66 w 104"/>
                <a:gd name="T17" fmla="*/ 86 h 166"/>
                <a:gd name="T18" fmla="*/ 29 w 104"/>
                <a:gd name="T19" fmla="*/ 75 h 166"/>
                <a:gd name="T20" fmla="*/ 0 w 104"/>
                <a:gd name="T21" fmla="*/ 0 h 166"/>
                <a:gd name="T22" fmla="*/ 0 w 104"/>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 h="166">
                  <a:moveTo>
                    <a:pt x="0" y="0"/>
                  </a:moveTo>
                  <a:lnTo>
                    <a:pt x="0" y="0"/>
                  </a:lnTo>
                  <a:lnTo>
                    <a:pt x="37" y="62"/>
                  </a:lnTo>
                  <a:lnTo>
                    <a:pt x="78" y="81"/>
                  </a:lnTo>
                  <a:lnTo>
                    <a:pt x="74" y="108"/>
                  </a:lnTo>
                  <a:lnTo>
                    <a:pt x="103" y="136"/>
                  </a:lnTo>
                  <a:lnTo>
                    <a:pt x="74" y="165"/>
                  </a:lnTo>
                  <a:lnTo>
                    <a:pt x="56" y="105"/>
                  </a:lnTo>
                  <a:lnTo>
                    <a:pt x="66" y="86"/>
                  </a:lnTo>
                  <a:lnTo>
                    <a:pt x="29" y="75"/>
                  </a:lnTo>
                  <a:lnTo>
                    <a:pt x="0" y="0"/>
                  </a:lnTo>
                </a:path>
              </a:pathLst>
            </a:custGeom>
            <a:grpFill/>
            <a:ln w="9144" cap="flat" cmpd="sng">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sp>
          <p:nvSpPr>
            <p:cNvPr id="12354" name="Freeform 27"/>
            <p:cNvSpPr>
              <a:spLocks noChangeAspect="1"/>
            </p:cNvSpPr>
            <p:nvPr/>
          </p:nvSpPr>
          <p:spPr bwMode="auto">
            <a:xfrm>
              <a:off x="5358" y="2716"/>
              <a:ext cx="88" cy="32"/>
            </a:xfrm>
            <a:custGeom>
              <a:avLst/>
              <a:gdLst>
                <a:gd name="T0" fmla="*/ 59 w 88"/>
                <a:gd name="T1" fmla="*/ 3 h 32"/>
                <a:gd name="T2" fmla="*/ 59 w 88"/>
                <a:gd name="T3" fmla="*/ 3 h 32"/>
                <a:gd name="T4" fmla="*/ 87 w 88"/>
                <a:gd name="T5" fmla="*/ 25 h 32"/>
                <a:gd name="T6" fmla="*/ 66 w 88"/>
                <a:gd name="T7" fmla="*/ 31 h 32"/>
                <a:gd name="T8" fmla="*/ 37 w 88"/>
                <a:gd name="T9" fmla="*/ 15 h 32"/>
                <a:gd name="T10" fmla="*/ 19 w 88"/>
                <a:gd name="T11" fmla="*/ 25 h 32"/>
                <a:gd name="T12" fmla="*/ 0 w 88"/>
                <a:gd name="T13" fmla="*/ 15 h 32"/>
                <a:gd name="T14" fmla="*/ 49 w 88"/>
                <a:gd name="T15" fmla="*/ 0 h 32"/>
                <a:gd name="T16" fmla="*/ 59 w 88"/>
                <a:gd name="T17" fmla="*/ 3 h 32"/>
                <a:gd name="T18" fmla="*/ 59 w 88"/>
                <a:gd name="T19" fmla="*/ 3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32">
                  <a:moveTo>
                    <a:pt x="59" y="3"/>
                  </a:moveTo>
                  <a:lnTo>
                    <a:pt x="59" y="3"/>
                  </a:lnTo>
                  <a:lnTo>
                    <a:pt x="87" y="25"/>
                  </a:lnTo>
                  <a:lnTo>
                    <a:pt x="66" y="31"/>
                  </a:lnTo>
                  <a:lnTo>
                    <a:pt x="37" y="15"/>
                  </a:lnTo>
                  <a:lnTo>
                    <a:pt x="19" y="25"/>
                  </a:lnTo>
                  <a:lnTo>
                    <a:pt x="0" y="15"/>
                  </a:lnTo>
                  <a:lnTo>
                    <a:pt x="49" y="0"/>
                  </a:lnTo>
                  <a:lnTo>
                    <a:pt x="59" y="3"/>
                  </a:lnTo>
                </a:path>
              </a:pathLst>
            </a:custGeom>
            <a:grpFill/>
            <a:ln w="9144" cap="flat" cmpd="sng">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sp>
          <p:nvSpPr>
            <p:cNvPr id="12355" name="Freeform 28"/>
            <p:cNvSpPr>
              <a:spLocks noChangeAspect="1"/>
            </p:cNvSpPr>
            <p:nvPr/>
          </p:nvSpPr>
          <p:spPr bwMode="auto">
            <a:xfrm>
              <a:off x="4564" y="3291"/>
              <a:ext cx="53" cy="30"/>
            </a:xfrm>
            <a:custGeom>
              <a:avLst/>
              <a:gdLst>
                <a:gd name="T0" fmla="*/ 41 w 53"/>
                <a:gd name="T1" fmla="*/ 0 h 30"/>
                <a:gd name="T2" fmla="*/ 41 w 53"/>
                <a:gd name="T3" fmla="*/ 0 h 30"/>
                <a:gd name="T4" fmla="*/ 0 w 53"/>
                <a:gd name="T5" fmla="*/ 24 h 30"/>
                <a:gd name="T6" fmla="*/ 21 w 53"/>
                <a:gd name="T7" fmla="*/ 29 h 30"/>
                <a:gd name="T8" fmla="*/ 52 w 53"/>
                <a:gd name="T9" fmla="*/ 26 h 30"/>
                <a:gd name="T10" fmla="*/ 46 w 53"/>
                <a:gd name="T11" fmla="*/ 20 h 30"/>
                <a:gd name="T12" fmla="*/ 41 w 53"/>
                <a:gd name="T13" fmla="*/ 0 h 30"/>
                <a:gd name="T14" fmla="*/ 41 w 53"/>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30">
                  <a:moveTo>
                    <a:pt x="41" y="0"/>
                  </a:moveTo>
                  <a:lnTo>
                    <a:pt x="41" y="0"/>
                  </a:lnTo>
                  <a:lnTo>
                    <a:pt x="0" y="24"/>
                  </a:lnTo>
                  <a:lnTo>
                    <a:pt x="21" y="29"/>
                  </a:lnTo>
                  <a:lnTo>
                    <a:pt x="52" y="26"/>
                  </a:lnTo>
                  <a:lnTo>
                    <a:pt x="46" y="20"/>
                  </a:lnTo>
                  <a:lnTo>
                    <a:pt x="41" y="0"/>
                  </a:lnTo>
                </a:path>
              </a:pathLst>
            </a:custGeom>
            <a:grpFill/>
            <a:ln w="9144" cap="flat" cmpd="sng">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2060"/>
                </a:solidFill>
              </a:endParaRPr>
            </a:p>
          </p:txBody>
        </p:sp>
      </p:grpSp>
      <p:sp>
        <p:nvSpPr>
          <p:cNvPr id="12308" name="Oval 30"/>
          <p:cNvSpPr>
            <a:spLocks noChangeArrowheads="1"/>
          </p:cNvSpPr>
          <p:nvPr/>
        </p:nvSpPr>
        <p:spPr bwMode="auto">
          <a:xfrm>
            <a:off x="495300" y="788988"/>
            <a:ext cx="1954213" cy="760412"/>
          </a:xfrm>
          <a:prstGeom prst="ellipse">
            <a:avLst/>
          </a:prstGeom>
          <a:noFill/>
          <a:ln w="18796">
            <a:solidFill>
              <a:srgbClr val="145092"/>
            </a:solidFill>
            <a:round/>
            <a:headEnd/>
            <a:tailEnd/>
          </a:ln>
          <a:effectLst/>
          <a:extLst>
            <a:ext uri="{909E8E84-426E-40DD-AFC4-6F175D3DCCD1}">
              <a14:hiddenFill xmlns:a14="http://schemas.microsoft.com/office/drawing/2010/main">
                <a:solidFill>
                  <a:srgbClr val="4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09" name="Text Box 31"/>
          <p:cNvSpPr txBox="1">
            <a:spLocks noChangeArrowheads="1"/>
          </p:cNvSpPr>
          <p:nvPr/>
        </p:nvSpPr>
        <p:spPr bwMode="auto">
          <a:xfrm>
            <a:off x="628650" y="823913"/>
            <a:ext cx="172402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200" b="1" dirty="0">
                <a:solidFill>
                  <a:srgbClr val="002060"/>
                </a:solidFill>
                <a:latin typeface="Arial Narrow" pitchFamily="34" charset="0"/>
              </a:rPr>
              <a:t>Industria estrattiva</a:t>
            </a:r>
            <a:endParaRPr lang="it-IT" sz="2400" b="1" dirty="0">
              <a:solidFill>
                <a:srgbClr val="002060"/>
              </a:solidFill>
              <a:latin typeface="Arial Narrow" pitchFamily="34" charset="0"/>
            </a:endParaRPr>
          </a:p>
        </p:txBody>
      </p:sp>
      <p:sp>
        <p:nvSpPr>
          <p:cNvPr id="12310" name="Oval 32"/>
          <p:cNvSpPr>
            <a:spLocks noChangeArrowheads="1"/>
          </p:cNvSpPr>
          <p:nvPr/>
        </p:nvSpPr>
        <p:spPr bwMode="auto">
          <a:xfrm>
            <a:off x="3831828" y="1768475"/>
            <a:ext cx="1892300" cy="598488"/>
          </a:xfrm>
          <a:prstGeom prst="ellipse">
            <a:avLst/>
          </a:prstGeom>
          <a:noFill/>
          <a:ln w="18796">
            <a:solidFill>
              <a:srgbClr val="145092"/>
            </a:solidFill>
            <a:round/>
            <a:headEnd/>
            <a:tailEnd/>
          </a:ln>
          <a:effectLst/>
          <a:extLst>
            <a:ext uri="{909E8E84-426E-40DD-AFC4-6F175D3DCCD1}">
              <a14:hiddenFill xmlns:a14="http://schemas.microsoft.com/office/drawing/2010/main">
                <a:solidFill>
                  <a:srgbClr val="4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11" name="Text Box 33"/>
          <p:cNvSpPr txBox="1">
            <a:spLocks noChangeArrowheads="1"/>
          </p:cNvSpPr>
          <p:nvPr/>
        </p:nvSpPr>
        <p:spPr bwMode="auto">
          <a:xfrm>
            <a:off x="3923928" y="1782763"/>
            <a:ext cx="1724025"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200" b="1" dirty="0">
                <a:solidFill>
                  <a:srgbClr val="002060"/>
                </a:solidFill>
                <a:latin typeface="Arial Narrow" pitchFamily="34" charset="0"/>
              </a:rPr>
              <a:t>Processo</a:t>
            </a:r>
            <a:endParaRPr lang="it-IT" sz="2400" b="1" dirty="0">
              <a:solidFill>
                <a:srgbClr val="002060"/>
              </a:solidFill>
              <a:latin typeface="Arial Narrow" pitchFamily="34" charset="0"/>
            </a:endParaRPr>
          </a:p>
        </p:txBody>
      </p:sp>
      <p:sp>
        <p:nvSpPr>
          <p:cNvPr id="12312" name="Rectangle 34"/>
          <p:cNvSpPr>
            <a:spLocks noChangeArrowheads="1"/>
          </p:cNvSpPr>
          <p:nvPr/>
        </p:nvSpPr>
        <p:spPr bwMode="auto">
          <a:xfrm>
            <a:off x="4283968" y="1989138"/>
            <a:ext cx="1047750"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
                <a:srgbClr val="104160"/>
              </a:buClr>
              <a:buSzPct val="90000"/>
              <a:buFont typeface="Monotype Sorts"/>
              <a:buNone/>
            </a:pPr>
            <a:r>
              <a:rPr lang="it-IT" sz="2200" b="1" dirty="0">
                <a:solidFill>
                  <a:srgbClr val="002060"/>
                </a:solidFill>
                <a:latin typeface="Arial Narrow" pitchFamily="34" charset="0"/>
              </a:rPr>
              <a:t>chimico</a:t>
            </a:r>
          </a:p>
        </p:txBody>
      </p:sp>
      <p:sp>
        <p:nvSpPr>
          <p:cNvPr id="12313" name="Oval 35"/>
          <p:cNvSpPr>
            <a:spLocks noChangeArrowheads="1"/>
          </p:cNvSpPr>
          <p:nvPr/>
        </p:nvSpPr>
        <p:spPr bwMode="auto">
          <a:xfrm>
            <a:off x="3851920" y="3478585"/>
            <a:ext cx="1892300" cy="598487"/>
          </a:xfrm>
          <a:prstGeom prst="ellipse">
            <a:avLst/>
          </a:prstGeom>
          <a:noFill/>
          <a:ln w="18796">
            <a:solidFill>
              <a:srgbClr val="145092"/>
            </a:solidFill>
            <a:round/>
            <a:headEnd/>
            <a:tailEnd/>
          </a:ln>
          <a:effectLst/>
          <a:extLst>
            <a:ext uri="{909E8E84-426E-40DD-AFC4-6F175D3DCCD1}">
              <a14:hiddenFill xmlns:a14="http://schemas.microsoft.com/office/drawing/2010/main">
                <a:solidFill>
                  <a:srgbClr val="4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16" name="Line 38"/>
          <p:cNvSpPr>
            <a:spLocks noChangeShapeType="1"/>
          </p:cNvSpPr>
          <p:nvPr/>
        </p:nvSpPr>
        <p:spPr bwMode="auto">
          <a:xfrm>
            <a:off x="2123728" y="2084388"/>
            <a:ext cx="1708100" cy="0"/>
          </a:xfrm>
          <a:prstGeom prst="line">
            <a:avLst/>
          </a:prstGeom>
          <a:noFill/>
          <a:ln w="18796">
            <a:solidFill>
              <a:srgbClr val="14509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2060"/>
              </a:solidFill>
            </a:endParaRPr>
          </a:p>
        </p:txBody>
      </p:sp>
      <p:sp>
        <p:nvSpPr>
          <p:cNvPr id="12317" name="AutoShape 39"/>
          <p:cNvSpPr>
            <a:spLocks noChangeArrowheads="1"/>
          </p:cNvSpPr>
          <p:nvPr/>
        </p:nvSpPr>
        <p:spPr bwMode="auto">
          <a:xfrm flipV="1">
            <a:off x="2971800" y="827088"/>
            <a:ext cx="1727200" cy="650875"/>
          </a:xfrm>
          <a:prstGeom prst="roundRect">
            <a:avLst>
              <a:gd name="adj" fmla="val 0"/>
            </a:avLst>
          </a:prstGeom>
          <a:noFill/>
          <a:ln w="18796">
            <a:solidFill>
              <a:srgbClr val="145092"/>
            </a:solidFill>
            <a:round/>
            <a:headEnd/>
            <a:tailEnd/>
          </a:ln>
          <a:effectLst/>
          <a:extLst>
            <a:ext uri="{909E8E84-426E-40DD-AFC4-6F175D3DCCD1}">
              <a14:hiddenFill xmlns:a14="http://schemas.microsoft.com/office/drawing/2010/main">
                <a:solidFill>
                  <a:srgbClr val="4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18" name="Text Box 40"/>
          <p:cNvSpPr txBox="1">
            <a:spLocks noChangeArrowheads="1"/>
          </p:cNvSpPr>
          <p:nvPr/>
        </p:nvSpPr>
        <p:spPr bwMode="auto">
          <a:xfrm>
            <a:off x="2928938" y="811213"/>
            <a:ext cx="18415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200" b="1" dirty="0">
                <a:solidFill>
                  <a:srgbClr val="002060"/>
                </a:solidFill>
                <a:latin typeface="Arial Narrow" pitchFamily="34" charset="0"/>
              </a:rPr>
              <a:t>Materie prime inorganiche</a:t>
            </a:r>
            <a:endParaRPr lang="it-IT" sz="2400" b="1" dirty="0">
              <a:solidFill>
                <a:srgbClr val="002060"/>
              </a:solidFill>
              <a:latin typeface="Arial Narrow" pitchFamily="34" charset="0"/>
            </a:endParaRPr>
          </a:p>
        </p:txBody>
      </p:sp>
      <p:sp>
        <p:nvSpPr>
          <p:cNvPr id="12319" name="Line 41"/>
          <p:cNvSpPr>
            <a:spLocks noChangeShapeType="1"/>
          </p:cNvSpPr>
          <p:nvPr/>
        </p:nvSpPr>
        <p:spPr bwMode="auto">
          <a:xfrm>
            <a:off x="4788024" y="4077072"/>
            <a:ext cx="0" cy="216024"/>
          </a:xfrm>
          <a:prstGeom prst="line">
            <a:avLst/>
          </a:prstGeom>
          <a:noFill/>
          <a:ln w="19050">
            <a:solidFill>
              <a:srgbClr val="14509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2060"/>
              </a:solidFill>
            </a:endParaRPr>
          </a:p>
        </p:txBody>
      </p:sp>
      <p:sp>
        <p:nvSpPr>
          <p:cNvPr id="12351" name="Text Box 44"/>
          <p:cNvSpPr txBox="1">
            <a:spLocks noChangeArrowheads="1"/>
          </p:cNvSpPr>
          <p:nvPr/>
        </p:nvSpPr>
        <p:spPr bwMode="auto">
          <a:xfrm>
            <a:off x="3779912" y="2564904"/>
            <a:ext cx="2076376" cy="652165"/>
          </a:xfrm>
          <a:prstGeom prst="rect">
            <a:avLst/>
          </a:prstGeom>
          <a:solidFill>
            <a:srgbClr val="FF9900"/>
          </a:solidFill>
          <a:ln w="9525">
            <a:solidFill>
              <a:srgbClr val="000080"/>
            </a:solidFill>
            <a:miter lim="800000"/>
            <a:headEnd/>
            <a:tailEnd/>
          </a:ln>
          <a:effectLst>
            <a:outerShdw dist="35921" dir="2700000" algn="ctr" rotWithShape="0">
              <a:schemeClr val="bg2"/>
            </a:outerShdw>
          </a:effec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lnSpc>
                <a:spcPct val="80000"/>
              </a:lnSpc>
              <a:buClr>
                <a:srgbClr val="104160"/>
              </a:buClr>
              <a:buSzPct val="90000"/>
              <a:buFont typeface="Monotype Sorts"/>
              <a:buNone/>
            </a:pPr>
            <a:endParaRPr lang="it-IT" sz="2200" b="1" dirty="0">
              <a:solidFill>
                <a:srgbClr val="C00000"/>
              </a:solidFill>
              <a:latin typeface="Arial Narrow" pitchFamily="34" charset="0"/>
            </a:endParaRPr>
          </a:p>
        </p:txBody>
      </p:sp>
      <p:grpSp>
        <p:nvGrpSpPr>
          <p:cNvPr id="12321" name="Group 45"/>
          <p:cNvGrpSpPr>
            <a:grpSpLocks/>
          </p:cNvGrpSpPr>
          <p:nvPr/>
        </p:nvGrpSpPr>
        <p:grpSpPr bwMode="auto">
          <a:xfrm>
            <a:off x="465138" y="5456238"/>
            <a:ext cx="8642350" cy="1173162"/>
            <a:chOff x="293" y="3437"/>
            <a:chExt cx="5444" cy="739"/>
          </a:xfrm>
        </p:grpSpPr>
        <p:sp>
          <p:nvSpPr>
            <p:cNvPr id="12325" name="Rectangle 46"/>
            <p:cNvSpPr>
              <a:spLocks noChangeArrowheads="1"/>
            </p:cNvSpPr>
            <p:nvPr/>
          </p:nvSpPr>
          <p:spPr bwMode="auto">
            <a:xfrm>
              <a:off x="293" y="3437"/>
              <a:ext cx="5444" cy="739"/>
            </a:xfrm>
            <a:prstGeom prst="rect">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26" name="AutoShape 47"/>
            <p:cNvSpPr>
              <a:spLocks noChangeArrowheads="1"/>
            </p:cNvSpPr>
            <p:nvPr/>
          </p:nvSpPr>
          <p:spPr bwMode="auto">
            <a:xfrm flipV="1">
              <a:off x="339" y="3699"/>
              <a:ext cx="1292" cy="194"/>
            </a:xfrm>
            <a:prstGeom prst="roundRect">
              <a:avLst>
                <a:gd name="adj" fmla="val 0"/>
              </a:avLst>
            </a:prstGeom>
            <a:solidFill>
              <a:srgbClr val="99CC00"/>
            </a:solidFill>
            <a:ln w="9366">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27" name="Text Box 48"/>
            <p:cNvSpPr txBox="1">
              <a:spLocks noChangeArrowheads="1"/>
            </p:cNvSpPr>
            <p:nvPr/>
          </p:nvSpPr>
          <p:spPr bwMode="auto">
            <a:xfrm>
              <a:off x="384" y="3696"/>
              <a:ext cx="113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Carta</a:t>
              </a:r>
            </a:p>
          </p:txBody>
        </p:sp>
        <p:sp>
          <p:nvSpPr>
            <p:cNvPr id="12328" name="AutoShape 49"/>
            <p:cNvSpPr>
              <a:spLocks noChangeArrowheads="1"/>
            </p:cNvSpPr>
            <p:nvPr/>
          </p:nvSpPr>
          <p:spPr bwMode="auto">
            <a:xfrm flipV="1">
              <a:off x="339" y="3465"/>
              <a:ext cx="1292" cy="194"/>
            </a:xfrm>
            <a:prstGeom prst="roundRect">
              <a:avLst>
                <a:gd name="adj" fmla="val 0"/>
              </a:avLst>
            </a:prstGeom>
            <a:solidFill>
              <a:srgbClr val="99CC00"/>
            </a:solidFill>
            <a:ln w="9398">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63890" name="AutoShape 50"/>
            <p:cNvSpPr>
              <a:spLocks noChangeArrowheads="1"/>
            </p:cNvSpPr>
            <p:nvPr/>
          </p:nvSpPr>
          <p:spPr bwMode="auto">
            <a:xfrm flipV="1">
              <a:off x="3043" y="3939"/>
              <a:ext cx="1292" cy="195"/>
            </a:xfrm>
            <a:prstGeom prst="roundRect">
              <a:avLst>
                <a:gd name="adj" fmla="val 0"/>
              </a:avLst>
            </a:prstGeom>
            <a:solidFill>
              <a:srgbClr val="99CC00"/>
            </a:solidFill>
            <a:ln w="9398" algn="ctr">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defRPr/>
              </a:pPr>
              <a:endParaRPr lang="en-GB" sz="2400">
                <a:solidFill>
                  <a:srgbClr val="002060"/>
                </a:solidFill>
                <a:effectLst>
                  <a:outerShdw blurRad="38100" dist="38100" dir="2700000" algn="tl">
                    <a:srgbClr val="FFFFFF"/>
                  </a:outerShdw>
                </a:effectLst>
                <a:latin typeface="Times New Roman" pitchFamily="18" charset="0"/>
              </a:endParaRPr>
            </a:p>
          </p:txBody>
        </p:sp>
        <p:sp>
          <p:nvSpPr>
            <p:cNvPr id="12330" name="Text Box 51"/>
            <p:cNvSpPr txBox="1">
              <a:spLocks noChangeArrowheads="1"/>
            </p:cNvSpPr>
            <p:nvPr/>
          </p:nvSpPr>
          <p:spPr bwMode="auto">
            <a:xfrm>
              <a:off x="3168" y="3934"/>
              <a:ext cx="106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Consumo</a:t>
              </a:r>
            </a:p>
          </p:txBody>
        </p:sp>
        <p:sp>
          <p:nvSpPr>
            <p:cNvPr id="12331" name="AutoShape 52"/>
            <p:cNvSpPr>
              <a:spLocks noChangeArrowheads="1"/>
            </p:cNvSpPr>
            <p:nvPr/>
          </p:nvSpPr>
          <p:spPr bwMode="auto">
            <a:xfrm flipV="1">
              <a:off x="1691" y="3694"/>
              <a:ext cx="1292" cy="194"/>
            </a:xfrm>
            <a:prstGeom prst="roundRect">
              <a:avLst>
                <a:gd name="adj" fmla="val 0"/>
              </a:avLst>
            </a:prstGeom>
            <a:solidFill>
              <a:srgbClr val="99CC00"/>
            </a:solidFill>
            <a:ln w="9398">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32" name="AutoShape 53"/>
            <p:cNvSpPr>
              <a:spLocks noChangeArrowheads="1"/>
            </p:cNvSpPr>
            <p:nvPr/>
          </p:nvSpPr>
          <p:spPr bwMode="auto">
            <a:xfrm flipV="1">
              <a:off x="1689" y="3465"/>
              <a:ext cx="1292" cy="194"/>
            </a:xfrm>
            <a:prstGeom prst="roundRect">
              <a:avLst>
                <a:gd name="adj" fmla="val 0"/>
              </a:avLst>
            </a:prstGeom>
            <a:solidFill>
              <a:srgbClr val="99CC00"/>
            </a:solidFill>
            <a:ln w="9398">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33" name="AutoShape 54"/>
            <p:cNvSpPr>
              <a:spLocks noChangeArrowheads="1"/>
            </p:cNvSpPr>
            <p:nvPr/>
          </p:nvSpPr>
          <p:spPr bwMode="auto">
            <a:xfrm flipV="1">
              <a:off x="4397" y="3692"/>
              <a:ext cx="1292" cy="195"/>
            </a:xfrm>
            <a:prstGeom prst="roundRect">
              <a:avLst>
                <a:gd name="adj" fmla="val 0"/>
              </a:avLst>
            </a:prstGeom>
            <a:solidFill>
              <a:srgbClr val="99CC00"/>
            </a:solidFill>
            <a:ln w="9398" algn="ctr">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34" name="AutoShape 55"/>
            <p:cNvSpPr>
              <a:spLocks noChangeArrowheads="1"/>
            </p:cNvSpPr>
            <p:nvPr/>
          </p:nvSpPr>
          <p:spPr bwMode="auto">
            <a:xfrm flipV="1">
              <a:off x="4397" y="3465"/>
              <a:ext cx="1292" cy="195"/>
            </a:xfrm>
            <a:prstGeom prst="roundRect">
              <a:avLst>
                <a:gd name="adj" fmla="val 0"/>
              </a:avLst>
            </a:prstGeom>
            <a:solidFill>
              <a:srgbClr val="99CC00"/>
            </a:solidFill>
            <a:ln w="9398" algn="ctr">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35" name="AutoShape 56"/>
            <p:cNvSpPr>
              <a:spLocks noChangeArrowheads="1"/>
            </p:cNvSpPr>
            <p:nvPr/>
          </p:nvSpPr>
          <p:spPr bwMode="auto">
            <a:xfrm flipV="1">
              <a:off x="339" y="3940"/>
              <a:ext cx="1292" cy="194"/>
            </a:xfrm>
            <a:prstGeom prst="roundRect">
              <a:avLst>
                <a:gd name="adj" fmla="val 0"/>
              </a:avLst>
            </a:prstGeom>
            <a:solidFill>
              <a:srgbClr val="99CC00"/>
            </a:solidFill>
            <a:ln w="9366">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36" name="Text Box 57"/>
            <p:cNvSpPr txBox="1">
              <a:spLocks noChangeArrowheads="1"/>
            </p:cNvSpPr>
            <p:nvPr/>
          </p:nvSpPr>
          <p:spPr bwMode="auto">
            <a:xfrm>
              <a:off x="385" y="3942"/>
              <a:ext cx="1199"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Costruzioni</a:t>
              </a:r>
            </a:p>
          </p:txBody>
        </p:sp>
        <p:sp>
          <p:nvSpPr>
            <p:cNvPr id="12337" name="Text Box 58"/>
            <p:cNvSpPr txBox="1">
              <a:spLocks noChangeArrowheads="1"/>
            </p:cNvSpPr>
            <p:nvPr/>
          </p:nvSpPr>
          <p:spPr bwMode="auto">
            <a:xfrm>
              <a:off x="345" y="3468"/>
              <a:ext cx="1275"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dirty="0">
                  <a:solidFill>
                    <a:srgbClr val="002060"/>
                  </a:solidFill>
                </a:rPr>
                <a:t>Gomma/plastica</a:t>
              </a:r>
            </a:p>
          </p:txBody>
        </p:sp>
        <p:sp>
          <p:nvSpPr>
            <p:cNvPr id="12338" name="AutoShape 59"/>
            <p:cNvSpPr>
              <a:spLocks noChangeArrowheads="1"/>
            </p:cNvSpPr>
            <p:nvPr/>
          </p:nvSpPr>
          <p:spPr bwMode="auto">
            <a:xfrm flipV="1">
              <a:off x="1689" y="3940"/>
              <a:ext cx="1292" cy="194"/>
            </a:xfrm>
            <a:prstGeom prst="roundRect">
              <a:avLst>
                <a:gd name="adj" fmla="val 0"/>
              </a:avLst>
            </a:prstGeom>
            <a:solidFill>
              <a:srgbClr val="99CC00"/>
            </a:solidFill>
            <a:ln w="9398">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39" name="Text Box 60"/>
            <p:cNvSpPr txBox="1">
              <a:spLocks noChangeArrowheads="1"/>
            </p:cNvSpPr>
            <p:nvPr/>
          </p:nvSpPr>
          <p:spPr bwMode="auto">
            <a:xfrm>
              <a:off x="1790" y="3942"/>
              <a:ext cx="113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Agricoltura</a:t>
              </a:r>
            </a:p>
          </p:txBody>
        </p:sp>
        <p:sp>
          <p:nvSpPr>
            <p:cNvPr id="163901" name="AutoShape 61"/>
            <p:cNvSpPr>
              <a:spLocks noChangeArrowheads="1"/>
            </p:cNvSpPr>
            <p:nvPr/>
          </p:nvSpPr>
          <p:spPr bwMode="auto">
            <a:xfrm flipV="1">
              <a:off x="4397" y="3939"/>
              <a:ext cx="1292" cy="195"/>
            </a:xfrm>
            <a:prstGeom prst="roundRect">
              <a:avLst>
                <a:gd name="adj" fmla="val 0"/>
              </a:avLst>
            </a:prstGeom>
            <a:solidFill>
              <a:srgbClr val="99CC00"/>
            </a:solidFill>
            <a:ln w="9398" algn="ctr">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defRPr/>
              </a:pPr>
              <a:endParaRPr lang="en-GB" sz="2400">
                <a:solidFill>
                  <a:srgbClr val="002060"/>
                </a:solidFill>
                <a:effectLst>
                  <a:outerShdw blurRad="38100" dist="38100" dir="2700000" algn="tl">
                    <a:srgbClr val="FFFFFF"/>
                  </a:outerShdw>
                </a:effectLst>
                <a:latin typeface="Times New Roman" pitchFamily="18" charset="0"/>
              </a:endParaRPr>
            </a:p>
          </p:txBody>
        </p:sp>
        <p:sp>
          <p:nvSpPr>
            <p:cNvPr id="12341" name="Text Box 62"/>
            <p:cNvSpPr txBox="1">
              <a:spLocks noChangeArrowheads="1"/>
            </p:cNvSpPr>
            <p:nvPr/>
          </p:nvSpPr>
          <p:spPr bwMode="auto">
            <a:xfrm>
              <a:off x="4512" y="3934"/>
              <a:ext cx="106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Servizi</a:t>
              </a:r>
            </a:p>
          </p:txBody>
        </p:sp>
        <p:sp>
          <p:nvSpPr>
            <p:cNvPr id="12342" name="AutoShape 63"/>
            <p:cNvSpPr>
              <a:spLocks noChangeArrowheads="1"/>
            </p:cNvSpPr>
            <p:nvPr/>
          </p:nvSpPr>
          <p:spPr bwMode="auto">
            <a:xfrm flipV="1">
              <a:off x="3044" y="3465"/>
              <a:ext cx="1292" cy="195"/>
            </a:xfrm>
            <a:prstGeom prst="roundRect">
              <a:avLst>
                <a:gd name="adj" fmla="val 0"/>
              </a:avLst>
            </a:prstGeom>
            <a:solidFill>
              <a:srgbClr val="99CC00"/>
            </a:solidFill>
            <a:ln w="9398" algn="ctr">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43" name="Text Box 64"/>
            <p:cNvSpPr txBox="1">
              <a:spLocks noChangeArrowheads="1"/>
            </p:cNvSpPr>
            <p:nvPr/>
          </p:nvSpPr>
          <p:spPr bwMode="auto">
            <a:xfrm>
              <a:off x="1767" y="3465"/>
              <a:ext cx="113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Tessile/cuoio</a:t>
              </a:r>
            </a:p>
          </p:txBody>
        </p:sp>
        <p:sp>
          <p:nvSpPr>
            <p:cNvPr id="12344" name="Text Box 65"/>
            <p:cNvSpPr txBox="1">
              <a:spLocks noChangeArrowheads="1"/>
            </p:cNvSpPr>
            <p:nvPr/>
          </p:nvSpPr>
          <p:spPr bwMode="auto">
            <a:xfrm>
              <a:off x="3113" y="3465"/>
              <a:ext cx="113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Mobile</a:t>
              </a:r>
            </a:p>
          </p:txBody>
        </p:sp>
        <p:sp>
          <p:nvSpPr>
            <p:cNvPr id="12345" name="Text Box 66"/>
            <p:cNvSpPr txBox="1">
              <a:spLocks noChangeArrowheads="1"/>
            </p:cNvSpPr>
            <p:nvPr/>
          </p:nvSpPr>
          <p:spPr bwMode="auto">
            <a:xfrm>
              <a:off x="4464" y="3465"/>
              <a:ext cx="113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Auto</a:t>
              </a:r>
            </a:p>
          </p:txBody>
        </p:sp>
        <p:sp>
          <p:nvSpPr>
            <p:cNvPr id="12346" name="Rectangle 67"/>
            <p:cNvSpPr>
              <a:spLocks noChangeArrowheads="1"/>
            </p:cNvSpPr>
            <p:nvPr/>
          </p:nvSpPr>
          <p:spPr bwMode="auto">
            <a:xfrm>
              <a:off x="4479" y="3710"/>
              <a:ext cx="119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defTabSz="422275" eaLnBrk="0" hangingPunct="0">
                <a:lnSpc>
                  <a:spcPct val="90000"/>
                </a:lnSpc>
                <a:buClr>
                  <a:srgbClr val="104160"/>
                </a:buClr>
                <a:buSzPct val="90000"/>
                <a:buFont typeface="Monotype Sorts"/>
                <a:buNone/>
              </a:pPr>
              <a:r>
                <a:rPr lang="it-IT" sz="2000" b="1">
                  <a:solidFill>
                    <a:srgbClr val="002060"/>
                  </a:solidFill>
                </a:rPr>
                <a:t>Alimentare</a:t>
              </a:r>
            </a:p>
          </p:txBody>
        </p:sp>
        <p:sp>
          <p:nvSpPr>
            <p:cNvPr id="12347" name="Text Box 68"/>
            <p:cNvSpPr txBox="1">
              <a:spLocks noChangeArrowheads="1"/>
            </p:cNvSpPr>
            <p:nvPr/>
          </p:nvSpPr>
          <p:spPr bwMode="auto">
            <a:xfrm>
              <a:off x="1729" y="3696"/>
              <a:ext cx="1199"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Metalli</a:t>
              </a:r>
            </a:p>
          </p:txBody>
        </p:sp>
        <p:sp>
          <p:nvSpPr>
            <p:cNvPr id="12348" name="AutoShape 69"/>
            <p:cNvSpPr>
              <a:spLocks noChangeArrowheads="1"/>
            </p:cNvSpPr>
            <p:nvPr/>
          </p:nvSpPr>
          <p:spPr bwMode="auto">
            <a:xfrm flipV="1">
              <a:off x="3042" y="3696"/>
              <a:ext cx="1292" cy="195"/>
            </a:xfrm>
            <a:prstGeom prst="roundRect">
              <a:avLst>
                <a:gd name="adj" fmla="val 0"/>
              </a:avLst>
            </a:prstGeom>
            <a:solidFill>
              <a:srgbClr val="99CC00"/>
            </a:solidFill>
            <a:ln w="9398" algn="ctr">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12349" name="Text Box 70"/>
            <p:cNvSpPr txBox="1">
              <a:spLocks noChangeArrowheads="1"/>
            </p:cNvSpPr>
            <p:nvPr/>
          </p:nvSpPr>
          <p:spPr bwMode="auto">
            <a:xfrm>
              <a:off x="3072" y="3696"/>
              <a:ext cx="1205"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000" b="1">
                  <a:solidFill>
                    <a:srgbClr val="002060"/>
                  </a:solidFill>
                </a:rPr>
                <a:t>Meccanica</a:t>
              </a:r>
            </a:p>
          </p:txBody>
        </p:sp>
      </p:grpSp>
      <p:sp>
        <p:nvSpPr>
          <p:cNvPr id="12322" name="Text Box 71"/>
          <p:cNvSpPr txBox="1">
            <a:spLocks noChangeArrowheads="1"/>
          </p:cNvSpPr>
          <p:nvPr/>
        </p:nvSpPr>
        <p:spPr bwMode="auto">
          <a:xfrm>
            <a:off x="3406385" y="4994891"/>
            <a:ext cx="2820987" cy="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spAutoFit/>
          </a:bodyPr>
          <a:lstStyle>
            <a:lvl1pPr defTabSz="820738" eaLnBrk="0" hangingPunct="0">
              <a:defRPr>
                <a:solidFill>
                  <a:schemeClr val="tx1"/>
                </a:solidFill>
                <a:latin typeface="Arial" pitchFamily="34" charset="0"/>
              </a:defRPr>
            </a:lvl1pPr>
            <a:lvl2pPr marL="742950" indent="-285750" defTabSz="820738" eaLnBrk="0" hangingPunct="0">
              <a:defRPr>
                <a:solidFill>
                  <a:schemeClr val="tx1"/>
                </a:solidFill>
                <a:latin typeface="Arial" pitchFamily="34" charset="0"/>
              </a:defRPr>
            </a:lvl2pPr>
            <a:lvl3pPr marL="1143000" indent="-228600" defTabSz="820738" eaLnBrk="0" hangingPunct="0">
              <a:defRPr>
                <a:solidFill>
                  <a:schemeClr val="tx1"/>
                </a:solidFill>
                <a:latin typeface="Arial" pitchFamily="34" charset="0"/>
              </a:defRPr>
            </a:lvl3pPr>
            <a:lvl4pPr marL="1600200" indent="-228600" defTabSz="820738" eaLnBrk="0" hangingPunct="0">
              <a:defRPr>
                <a:solidFill>
                  <a:schemeClr val="tx1"/>
                </a:solidFill>
                <a:latin typeface="Arial" pitchFamily="34" charset="0"/>
              </a:defRPr>
            </a:lvl4pPr>
            <a:lvl5pPr marL="2057400" indent="-228600" defTabSz="820738" eaLnBrk="0" hangingPunct="0">
              <a:defRPr>
                <a:solidFill>
                  <a:schemeClr val="tx1"/>
                </a:solidFill>
                <a:latin typeface="Arial" pitchFamily="34" charset="0"/>
              </a:defRPr>
            </a:lvl5pPr>
            <a:lvl6pPr marL="2514600" indent="-228600" defTabSz="820738" eaLnBrk="0" fontAlgn="base" hangingPunct="0">
              <a:spcBef>
                <a:spcPct val="0"/>
              </a:spcBef>
              <a:spcAft>
                <a:spcPct val="0"/>
              </a:spcAft>
              <a:defRPr>
                <a:solidFill>
                  <a:schemeClr val="tx1"/>
                </a:solidFill>
                <a:latin typeface="Arial" pitchFamily="34" charset="0"/>
              </a:defRPr>
            </a:lvl6pPr>
            <a:lvl7pPr marL="2971800" indent="-228600" defTabSz="820738" eaLnBrk="0" fontAlgn="base" hangingPunct="0">
              <a:spcBef>
                <a:spcPct val="0"/>
              </a:spcBef>
              <a:spcAft>
                <a:spcPct val="0"/>
              </a:spcAft>
              <a:defRPr>
                <a:solidFill>
                  <a:schemeClr val="tx1"/>
                </a:solidFill>
                <a:latin typeface="Arial" pitchFamily="34" charset="0"/>
              </a:defRPr>
            </a:lvl7pPr>
            <a:lvl8pPr marL="3429000" indent="-228600" defTabSz="820738" eaLnBrk="0" fontAlgn="base" hangingPunct="0">
              <a:spcBef>
                <a:spcPct val="0"/>
              </a:spcBef>
              <a:spcAft>
                <a:spcPct val="0"/>
              </a:spcAft>
              <a:defRPr>
                <a:solidFill>
                  <a:schemeClr val="tx1"/>
                </a:solidFill>
                <a:latin typeface="Arial" pitchFamily="34" charset="0"/>
              </a:defRPr>
            </a:lvl8pPr>
            <a:lvl9pPr marL="3886200" indent="-228600" defTabSz="820738" eaLnBrk="0" fontAlgn="base" hangingPunct="0">
              <a:spcBef>
                <a:spcPct val="0"/>
              </a:spcBef>
              <a:spcAft>
                <a:spcPct val="0"/>
              </a:spcAft>
              <a:defRPr>
                <a:solidFill>
                  <a:schemeClr val="tx1"/>
                </a:solidFill>
                <a:latin typeface="Arial" pitchFamily="34" charset="0"/>
              </a:defRPr>
            </a:lvl9pPr>
          </a:lstStyle>
          <a:p>
            <a:pPr algn="ctr">
              <a:lnSpc>
                <a:spcPct val="80000"/>
              </a:lnSpc>
              <a:buClr>
                <a:srgbClr val="000000"/>
              </a:buClr>
              <a:buSzPct val="90000"/>
              <a:buFont typeface="Monotype Sorts"/>
              <a:buNone/>
            </a:pPr>
            <a:r>
              <a:rPr lang="it-IT" sz="2400" b="1" dirty="0">
                <a:solidFill>
                  <a:srgbClr val="006600"/>
                </a:solidFill>
              </a:rPr>
              <a:t>Beni intermedi</a:t>
            </a:r>
          </a:p>
        </p:txBody>
      </p:sp>
      <p:sp>
        <p:nvSpPr>
          <p:cNvPr id="12324" name="Line 73"/>
          <p:cNvSpPr>
            <a:spLocks noChangeShapeType="1"/>
          </p:cNvSpPr>
          <p:nvPr/>
        </p:nvSpPr>
        <p:spPr bwMode="auto">
          <a:xfrm>
            <a:off x="407988" y="584200"/>
            <a:ext cx="8748712" cy="0"/>
          </a:xfrm>
          <a:prstGeom prst="line">
            <a:avLst/>
          </a:prstGeom>
          <a:noFill/>
          <a:ln w="22225">
            <a:solidFill>
              <a:srgbClr val="14509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 name="Line 14"/>
          <p:cNvSpPr>
            <a:spLocks noChangeShapeType="1"/>
          </p:cNvSpPr>
          <p:nvPr/>
        </p:nvSpPr>
        <p:spPr bwMode="auto">
          <a:xfrm flipH="1">
            <a:off x="6656387" y="1169194"/>
            <a:ext cx="503236" cy="2381"/>
          </a:xfrm>
          <a:prstGeom prst="line">
            <a:avLst/>
          </a:prstGeom>
          <a:noFill/>
          <a:ln w="18796">
            <a:solidFill>
              <a:srgbClr val="14509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2060"/>
              </a:solidFill>
            </a:endParaRPr>
          </a:p>
        </p:txBody>
      </p:sp>
      <p:sp>
        <p:nvSpPr>
          <p:cNvPr id="2" name="CasellaDiTesto 1"/>
          <p:cNvSpPr txBox="1"/>
          <p:nvPr/>
        </p:nvSpPr>
        <p:spPr>
          <a:xfrm>
            <a:off x="3916595" y="2523222"/>
            <a:ext cx="1807533" cy="707886"/>
          </a:xfrm>
          <a:prstGeom prst="rect">
            <a:avLst/>
          </a:prstGeom>
          <a:noFill/>
        </p:spPr>
        <p:txBody>
          <a:bodyPr wrap="square" rtlCol="0">
            <a:spAutoFit/>
          </a:bodyPr>
          <a:lstStyle/>
          <a:p>
            <a:pPr algn="ctr"/>
            <a:r>
              <a:rPr lang="it-IT" sz="2000" b="1" dirty="0">
                <a:solidFill>
                  <a:srgbClr val="C00000"/>
                </a:solidFill>
                <a:cs typeface="Arial" pitchFamily="34" charset="0"/>
              </a:rPr>
              <a:t>Chimica </a:t>
            </a:r>
            <a:br>
              <a:rPr lang="it-IT" sz="2000" b="1" dirty="0">
                <a:solidFill>
                  <a:srgbClr val="C00000"/>
                </a:solidFill>
                <a:cs typeface="Arial" pitchFamily="34" charset="0"/>
              </a:rPr>
            </a:br>
            <a:r>
              <a:rPr lang="it-IT" sz="2000" b="1" dirty="0">
                <a:solidFill>
                  <a:srgbClr val="C00000"/>
                </a:solidFill>
                <a:cs typeface="Arial" pitchFamily="34" charset="0"/>
              </a:rPr>
              <a:t>di </a:t>
            </a:r>
            <a:r>
              <a:rPr lang="it-IT" sz="2000" b="1" dirty="0" smtClean="0">
                <a:solidFill>
                  <a:srgbClr val="C00000"/>
                </a:solidFill>
                <a:cs typeface="Arial" pitchFamily="34" charset="0"/>
              </a:rPr>
              <a:t>base e fine</a:t>
            </a:r>
            <a:endParaRPr lang="it-IT" sz="2000" b="1" dirty="0">
              <a:solidFill>
                <a:srgbClr val="C00000"/>
              </a:solidFill>
              <a:cs typeface="Arial" pitchFamily="34" charset="0"/>
            </a:endParaRPr>
          </a:p>
        </p:txBody>
      </p:sp>
      <p:sp>
        <p:nvSpPr>
          <p:cNvPr id="69" name="Text Box 33"/>
          <p:cNvSpPr txBox="1">
            <a:spLocks noChangeArrowheads="1"/>
          </p:cNvSpPr>
          <p:nvPr/>
        </p:nvSpPr>
        <p:spPr bwMode="auto">
          <a:xfrm>
            <a:off x="3923928" y="3501008"/>
            <a:ext cx="1724025"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2275" eaLnBrk="0" hangingPunct="0">
              <a:defRPr>
                <a:solidFill>
                  <a:schemeClr val="tx1"/>
                </a:solidFill>
                <a:latin typeface="Arial" pitchFamily="34" charset="0"/>
              </a:defRPr>
            </a:lvl1pPr>
            <a:lvl2pPr marL="742950" indent="-285750" defTabSz="422275" eaLnBrk="0" hangingPunct="0">
              <a:defRPr>
                <a:solidFill>
                  <a:schemeClr val="tx1"/>
                </a:solidFill>
                <a:latin typeface="Arial" pitchFamily="34" charset="0"/>
              </a:defRPr>
            </a:lvl2pPr>
            <a:lvl3pPr marL="1143000" indent="-228600" defTabSz="422275" eaLnBrk="0" hangingPunct="0">
              <a:defRPr>
                <a:solidFill>
                  <a:schemeClr val="tx1"/>
                </a:solidFill>
                <a:latin typeface="Arial" pitchFamily="34" charset="0"/>
              </a:defRPr>
            </a:lvl3pPr>
            <a:lvl4pPr marL="1600200" indent="-228600" defTabSz="422275" eaLnBrk="0" hangingPunct="0">
              <a:defRPr>
                <a:solidFill>
                  <a:schemeClr val="tx1"/>
                </a:solidFill>
                <a:latin typeface="Arial" pitchFamily="34" charset="0"/>
              </a:defRPr>
            </a:lvl4pPr>
            <a:lvl5pPr marL="2057400" indent="-228600" defTabSz="422275" eaLnBrk="0" hangingPunct="0">
              <a:defRPr>
                <a:solidFill>
                  <a:schemeClr val="tx1"/>
                </a:solidFill>
                <a:latin typeface="Arial" pitchFamily="34" charset="0"/>
              </a:defRPr>
            </a:lvl5pPr>
            <a:lvl6pPr marL="2514600" indent="-228600" defTabSz="422275" eaLnBrk="0" fontAlgn="base" hangingPunct="0">
              <a:spcBef>
                <a:spcPct val="0"/>
              </a:spcBef>
              <a:spcAft>
                <a:spcPct val="0"/>
              </a:spcAft>
              <a:defRPr>
                <a:solidFill>
                  <a:schemeClr val="tx1"/>
                </a:solidFill>
                <a:latin typeface="Arial" pitchFamily="34" charset="0"/>
              </a:defRPr>
            </a:lvl6pPr>
            <a:lvl7pPr marL="2971800" indent="-228600" defTabSz="422275" eaLnBrk="0" fontAlgn="base" hangingPunct="0">
              <a:spcBef>
                <a:spcPct val="0"/>
              </a:spcBef>
              <a:spcAft>
                <a:spcPct val="0"/>
              </a:spcAft>
              <a:defRPr>
                <a:solidFill>
                  <a:schemeClr val="tx1"/>
                </a:solidFill>
                <a:latin typeface="Arial" pitchFamily="34" charset="0"/>
              </a:defRPr>
            </a:lvl7pPr>
            <a:lvl8pPr marL="3429000" indent="-228600" defTabSz="422275" eaLnBrk="0" fontAlgn="base" hangingPunct="0">
              <a:spcBef>
                <a:spcPct val="0"/>
              </a:spcBef>
              <a:spcAft>
                <a:spcPct val="0"/>
              </a:spcAft>
              <a:defRPr>
                <a:solidFill>
                  <a:schemeClr val="tx1"/>
                </a:solidFill>
                <a:latin typeface="Arial" pitchFamily="34" charset="0"/>
              </a:defRPr>
            </a:lvl8pPr>
            <a:lvl9pPr marL="3886200" indent="-228600" defTabSz="422275" eaLnBrk="0" fontAlgn="base" hangingPunct="0">
              <a:spcBef>
                <a:spcPct val="0"/>
              </a:spcBef>
              <a:spcAft>
                <a:spcPct val="0"/>
              </a:spcAft>
              <a:defRPr>
                <a:solidFill>
                  <a:schemeClr val="tx1"/>
                </a:solidFill>
                <a:latin typeface="Arial" pitchFamily="34" charset="0"/>
              </a:defRPr>
            </a:lvl9pPr>
          </a:lstStyle>
          <a:p>
            <a:pPr algn="ctr">
              <a:buClr>
                <a:srgbClr val="104160"/>
              </a:buClr>
              <a:buSzPct val="90000"/>
              <a:buFont typeface="Monotype Sorts"/>
              <a:buNone/>
            </a:pPr>
            <a:r>
              <a:rPr lang="it-IT" sz="2200" b="1" dirty="0">
                <a:solidFill>
                  <a:srgbClr val="002060"/>
                </a:solidFill>
                <a:latin typeface="Arial Narrow" pitchFamily="34" charset="0"/>
              </a:rPr>
              <a:t>Processo</a:t>
            </a:r>
            <a:endParaRPr lang="it-IT" sz="2400" b="1" dirty="0">
              <a:solidFill>
                <a:srgbClr val="002060"/>
              </a:solidFill>
              <a:latin typeface="Arial Narrow" pitchFamily="34" charset="0"/>
            </a:endParaRPr>
          </a:p>
        </p:txBody>
      </p:sp>
      <p:sp>
        <p:nvSpPr>
          <p:cNvPr id="70" name="Rectangle 34"/>
          <p:cNvSpPr>
            <a:spLocks noChangeArrowheads="1"/>
          </p:cNvSpPr>
          <p:nvPr/>
        </p:nvSpPr>
        <p:spPr bwMode="auto">
          <a:xfrm>
            <a:off x="4283968" y="3707383"/>
            <a:ext cx="1047750"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
                <a:srgbClr val="104160"/>
              </a:buClr>
              <a:buSzPct val="90000"/>
              <a:buFont typeface="Monotype Sorts"/>
              <a:buNone/>
            </a:pPr>
            <a:r>
              <a:rPr lang="it-IT" sz="2200" b="1" dirty="0">
                <a:solidFill>
                  <a:srgbClr val="002060"/>
                </a:solidFill>
                <a:latin typeface="Arial Narrow" pitchFamily="34" charset="0"/>
              </a:rPr>
              <a:t>chimico</a:t>
            </a:r>
          </a:p>
        </p:txBody>
      </p:sp>
    </p:spTree>
    <p:extLst>
      <p:ext uri="{BB962C8B-B14F-4D97-AF65-F5344CB8AC3E}">
        <p14:creationId xmlns:p14="http://schemas.microsoft.com/office/powerpoint/2010/main" val="11430039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AutoShape 4"/>
          <p:cNvSpPr>
            <a:spLocks noChangeArrowheads="1"/>
          </p:cNvSpPr>
          <p:nvPr/>
        </p:nvSpPr>
        <p:spPr bwMode="auto">
          <a:xfrm flipV="1">
            <a:off x="733425" y="631825"/>
            <a:ext cx="7812088" cy="54768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333399"/>
              </a:solidFill>
            </a:endParaRPr>
          </a:p>
        </p:txBody>
      </p:sp>
      <p:sp>
        <p:nvSpPr>
          <p:cNvPr id="62467" name="Rectangle 4"/>
          <p:cNvSpPr>
            <a:spLocks noChangeArrowheads="1"/>
          </p:cNvSpPr>
          <p:nvPr/>
        </p:nvSpPr>
        <p:spPr bwMode="auto">
          <a:xfrm>
            <a:off x="509680" y="107667"/>
            <a:ext cx="842309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3000" b="1" dirty="0" smtClean="0">
                <a:solidFill>
                  <a:srgbClr val="C00000"/>
                </a:solidFill>
                <a:latin typeface="Arial" panose="020B0604020202020204" pitchFamily="34" charset="0"/>
                <a:cs typeface="Arial" panose="020B0604020202020204" pitchFamily="34" charset="0"/>
              </a:rPr>
              <a:t>Infrastruttura tecnologica per il Made in </a:t>
            </a:r>
            <a:r>
              <a:rPr lang="it-IT" sz="3000" b="1" dirty="0" err="1" smtClean="0">
                <a:solidFill>
                  <a:srgbClr val="C00000"/>
                </a:solidFill>
                <a:latin typeface="Arial" panose="020B0604020202020204" pitchFamily="34" charset="0"/>
                <a:cs typeface="Arial" panose="020B0604020202020204" pitchFamily="34" charset="0"/>
              </a:rPr>
              <a:t>Italy</a:t>
            </a:r>
            <a:endParaRPr lang="it-IT" sz="3000" b="1" dirty="0">
              <a:solidFill>
                <a:srgbClr val="C00000"/>
              </a:solidFill>
              <a:latin typeface="Arial" panose="020B0604020202020204" pitchFamily="34" charset="0"/>
              <a:cs typeface="Arial" panose="020B0604020202020204" pitchFamily="34" charset="0"/>
            </a:endParaRPr>
          </a:p>
        </p:txBody>
      </p:sp>
      <p:sp>
        <p:nvSpPr>
          <p:cNvPr id="78852" name="Line 14"/>
          <p:cNvSpPr>
            <a:spLocks noChangeShapeType="1"/>
          </p:cNvSpPr>
          <p:nvPr/>
        </p:nvSpPr>
        <p:spPr bwMode="auto">
          <a:xfrm>
            <a:off x="431800" y="798258"/>
            <a:ext cx="8748713"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srgbClr val="000000"/>
              </a:solidFill>
            </a:endParaRPr>
          </a:p>
        </p:txBody>
      </p:sp>
      <p:sp>
        <p:nvSpPr>
          <p:cNvPr id="62469" name="Text Box 85"/>
          <p:cNvSpPr txBox="1">
            <a:spLocks noChangeArrowheads="1"/>
          </p:cNvSpPr>
          <p:nvPr/>
        </p:nvSpPr>
        <p:spPr bwMode="auto">
          <a:xfrm>
            <a:off x="1355725" y="1240490"/>
            <a:ext cx="2136775" cy="414338"/>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3863" eaLnBrk="0" hangingPunct="0">
              <a:defRPr>
                <a:solidFill>
                  <a:schemeClr val="accent2"/>
                </a:solidFill>
                <a:latin typeface="Arial" pitchFamily="34" charset="0"/>
              </a:defRPr>
            </a:lvl1pPr>
            <a:lvl2pPr marL="742950" indent="-285750" defTabSz="423863" eaLnBrk="0" hangingPunct="0">
              <a:defRPr>
                <a:solidFill>
                  <a:schemeClr val="accent2"/>
                </a:solidFill>
                <a:latin typeface="Arial" pitchFamily="34" charset="0"/>
              </a:defRPr>
            </a:lvl2pPr>
            <a:lvl3pPr marL="1143000" indent="-228600" defTabSz="423863" eaLnBrk="0" hangingPunct="0">
              <a:defRPr>
                <a:solidFill>
                  <a:schemeClr val="accent2"/>
                </a:solidFill>
                <a:latin typeface="Arial" pitchFamily="34" charset="0"/>
              </a:defRPr>
            </a:lvl3pPr>
            <a:lvl4pPr marL="1600200" indent="-228600" defTabSz="423863" eaLnBrk="0" hangingPunct="0">
              <a:defRPr>
                <a:solidFill>
                  <a:schemeClr val="accent2"/>
                </a:solidFill>
                <a:latin typeface="Arial" pitchFamily="34" charset="0"/>
              </a:defRPr>
            </a:lvl4pPr>
            <a:lvl5pPr marL="2057400" indent="-228600" defTabSz="423863" eaLnBrk="0" hangingPunct="0">
              <a:defRPr>
                <a:solidFill>
                  <a:schemeClr val="accent2"/>
                </a:solidFill>
                <a:latin typeface="Arial" pitchFamily="34" charset="0"/>
              </a:defRPr>
            </a:lvl5pPr>
            <a:lvl6pPr marL="2514600" indent="-228600" defTabSz="423863" eaLnBrk="0" fontAlgn="base" hangingPunct="0">
              <a:spcBef>
                <a:spcPct val="0"/>
              </a:spcBef>
              <a:spcAft>
                <a:spcPct val="0"/>
              </a:spcAft>
              <a:defRPr>
                <a:solidFill>
                  <a:schemeClr val="accent2"/>
                </a:solidFill>
                <a:latin typeface="Arial" pitchFamily="34" charset="0"/>
              </a:defRPr>
            </a:lvl6pPr>
            <a:lvl7pPr marL="2971800" indent="-228600" defTabSz="423863" eaLnBrk="0" fontAlgn="base" hangingPunct="0">
              <a:spcBef>
                <a:spcPct val="0"/>
              </a:spcBef>
              <a:spcAft>
                <a:spcPct val="0"/>
              </a:spcAft>
              <a:defRPr>
                <a:solidFill>
                  <a:schemeClr val="accent2"/>
                </a:solidFill>
                <a:latin typeface="Arial" pitchFamily="34" charset="0"/>
              </a:defRPr>
            </a:lvl7pPr>
            <a:lvl8pPr marL="3429000" indent="-228600" defTabSz="423863" eaLnBrk="0" fontAlgn="base" hangingPunct="0">
              <a:spcBef>
                <a:spcPct val="0"/>
              </a:spcBef>
              <a:spcAft>
                <a:spcPct val="0"/>
              </a:spcAft>
              <a:defRPr>
                <a:solidFill>
                  <a:schemeClr val="accent2"/>
                </a:solidFill>
                <a:latin typeface="Arial" pitchFamily="34" charset="0"/>
              </a:defRPr>
            </a:lvl8pPr>
            <a:lvl9pPr marL="3886200" indent="-228600" defTabSz="423863" eaLnBrk="0" fontAlgn="base" hangingPunct="0">
              <a:spcBef>
                <a:spcPct val="0"/>
              </a:spcBef>
              <a:spcAft>
                <a:spcPct val="0"/>
              </a:spcAft>
              <a:defRPr>
                <a:solidFill>
                  <a:schemeClr val="accent2"/>
                </a:solidFill>
                <a:latin typeface="Arial" pitchFamily="34" charset="0"/>
              </a:defRPr>
            </a:lvl9pPr>
          </a:lstStyle>
          <a:p>
            <a:pPr eaLnBrk="1" hangingPunct="1">
              <a:buClr>
                <a:srgbClr val="000080"/>
              </a:buClr>
              <a:buSzPct val="90000"/>
              <a:buFont typeface="Monotype Sorts"/>
              <a:buNone/>
            </a:pPr>
            <a:r>
              <a:rPr lang="it-IT" sz="2400" b="1" i="1">
                <a:solidFill>
                  <a:srgbClr val="002060"/>
                </a:solidFill>
              </a:rPr>
              <a:t>La chimica </a:t>
            </a:r>
            <a:br>
              <a:rPr lang="it-IT" sz="2400" b="1" i="1">
                <a:solidFill>
                  <a:srgbClr val="002060"/>
                </a:solidFill>
              </a:rPr>
            </a:br>
            <a:r>
              <a:rPr lang="it-IT" sz="2400" b="1" i="1">
                <a:solidFill>
                  <a:srgbClr val="002060"/>
                </a:solidFill>
              </a:rPr>
              <a:t>è il turbo del Made in Italy</a:t>
            </a:r>
          </a:p>
        </p:txBody>
      </p:sp>
      <p:sp>
        <p:nvSpPr>
          <p:cNvPr id="62470" name="Text Box 86"/>
          <p:cNvSpPr txBox="1">
            <a:spLocks noChangeArrowheads="1"/>
          </p:cNvSpPr>
          <p:nvPr/>
        </p:nvSpPr>
        <p:spPr bwMode="auto">
          <a:xfrm>
            <a:off x="915988" y="5864878"/>
            <a:ext cx="16811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3863" eaLnBrk="0" hangingPunct="0">
              <a:defRPr>
                <a:solidFill>
                  <a:schemeClr val="accent2"/>
                </a:solidFill>
                <a:latin typeface="Arial" pitchFamily="34" charset="0"/>
              </a:defRPr>
            </a:lvl1pPr>
            <a:lvl2pPr marL="742950" indent="-285750" defTabSz="423863" eaLnBrk="0" hangingPunct="0">
              <a:defRPr>
                <a:solidFill>
                  <a:schemeClr val="accent2"/>
                </a:solidFill>
                <a:latin typeface="Arial" pitchFamily="34" charset="0"/>
              </a:defRPr>
            </a:lvl2pPr>
            <a:lvl3pPr marL="1143000" indent="-228600" defTabSz="423863" eaLnBrk="0" hangingPunct="0">
              <a:defRPr>
                <a:solidFill>
                  <a:schemeClr val="accent2"/>
                </a:solidFill>
                <a:latin typeface="Arial" pitchFamily="34" charset="0"/>
              </a:defRPr>
            </a:lvl3pPr>
            <a:lvl4pPr marL="1600200" indent="-228600" defTabSz="423863" eaLnBrk="0" hangingPunct="0">
              <a:defRPr>
                <a:solidFill>
                  <a:schemeClr val="accent2"/>
                </a:solidFill>
                <a:latin typeface="Arial" pitchFamily="34" charset="0"/>
              </a:defRPr>
            </a:lvl4pPr>
            <a:lvl5pPr marL="2057400" indent="-228600" defTabSz="423863" eaLnBrk="0" hangingPunct="0">
              <a:defRPr>
                <a:solidFill>
                  <a:schemeClr val="accent2"/>
                </a:solidFill>
                <a:latin typeface="Arial" pitchFamily="34" charset="0"/>
              </a:defRPr>
            </a:lvl5pPr>
            <a:lvl6pPr marL="2514600" indent="-228600" defTabSz="423863" eaLnBrk="0" fontAlgn="base" hangingPunct="0">
              <a:spcBef>
                <a:spcPct val="0"/>
              </a:spcBef>
              <a:spcAft>
                <a:spcPct val="0"/>
              </a:spcAft>
              <a:defRPr>
                <a:solidFill>
                  <a:schemeClr val="accent2"/>
                </a:solidFill>
                <a:latin typeface="Arial" pitchFamily="34" charset="0"/>
              </a:defRPr>
            </a:lvl6pPr>
            <a:lvl7pPr marL="2971800" indent="-228600" defTabSz="423863" eaLnBrk="0" fontAlgn="base" hangingPunct="0">
              <a:spcBef>
                <a:spcPct val="0"/>
              </a:spcBef>
              <a:spcAft>
                <a:spcPct val="0"/>
              </a:spcAft>
              <a:defRPr>
                <a:solidFill>
                  <a:schemeClr val="accent2"/>
                </a:solidFill>
                <a:latin typeface="Arial" pitchFamily="34" charset="0"/>
              </a:defRPr>
            </a:lvl7pPr>
            <a:lvl8pPr marL="3429000" indent="-228600" defTabSz="423863" eaLnBrk="0" fontAlgn="base" hangingPunct="0">
              <a:spcBef>
                <a:spcPct val="0"/>
              </a:spcBef>
              <a:spcAft>
                <a:spcPct val="0"/>
              </a:spcAft>
              <a:defRPr>
                <a:solidFill>
                  <a:schemeClr val="accent2"/>
                </a:solidFill>
                <a:latin typeface="Arial" pitchFamily="34" charset="0"/>
              </a:defRPr>
            </a:lvl8pPr>
            <a:lvl9pPr marL="3886200" indent="-228600" defTabSz="423863" eaLnBrk="0" fontAlgn="base" hangingPunct="0">
              <a:spcBef>
                <a:spcPct val="0"/>
              </a:spcBef>
              <a:spcAft>
                <a:spcPct val="0"/>
              </a:spcAft>
              <a:defRPr>
                <a:solidFill>
                  <a:schemeClr val="accent2"/>
                </a:solidFill>
                <a:latin typeface="Arial" pitchFamily="34" charset="0"/>
              </a:defRPr>
            </a:lvl9pPr>
          </a:lstStyle>
          <a:p>
            <a:pPr eaLnBrk="1" hangingPunct="1">
              <a:buClr>
                <a:srgbClr val="000000"/>
              </a:buClr>
              <a:buSzPct val="90000"/>
              <a:buFont typeface="Monotype Sorts"/>
              <a:buNone/>
            </a:pPr>
            <a:r>
              <a:rPr lang="it-IT" sz="2000" b="1" i="1">
                <a:solidFill>
                  <a:srgbClr val="002060"/>
                </a:solidFill>
              </a:rPr>
              <a:t>Flessibilità</a:t>
            </a:r>
            <a:endParaRPr lang="it-IT" sz="2000" i="1">
              <a:solidFill>
                <a:srgbClr val="002060"/>
              </a:solidFill>
            </a:endParaRPr>
          </a:p>
        </p:txBody>
      </p:sp>
      <p:sp>
        <p:nvSpPr>
          <p:cNvPr id="62471" name="Text Box 87"/>
          <p:cNvSpPr txBox="1">
            <a:spLocks noChangeArrowheads="1"/>
          </p:cNvSpPr>
          <p:nvPr/>
        </p:nvSpPr>
        <p:spPr bwMode="auto">
          <a:xfrm>
            <a:off x="915988" y="3824940"/>
            <a:ext cx="2474912"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3863" eaLnBrk="0" hangingPunct="0">
              <a:defRPr>
                <a:solidFill>
                  <a:schemeClr val="accent2"/>
                </a:solidFill>
                <a:latin typeface="Arial" pitchFamily="34" charset="0"/>
              </a:defRPr>
            </a:lvl1pPr>
            <a:lvl2pPr marL="742950" indent="-285750" defTabSz="423863" eaLnBrk="0" hangingPunct="0">
              <a:defRPr>
                <a:solidFill>
                  <a:schemeClr val="accent2"/>
                </a:solidFill>
                <a:latin typeface="Arial" pitchFamily="34" charset="0"/>
              </a:defRPr>
            </a:lvl2pPr>
            <a:lvl3pPr marL="1143000" indent="-228600" defTabSz="423863" eaLnBrk="0" hangingPunct="0">
              <a:defRPr>
                <a:solidFill>
                  <a:schemeClr val="accent2"/>
                </a:solidFill>
                <a:latin typeface="Arial" pitchFamily="34" charset="0"/>
              </a:defRPr>
            </a:lvl3pPr>
            <a:lvl4pPr marL="1600200" indent="-228600" defTabSz="423863" eaLnBrk="0" hangingPunct="0">
              <a:defRPr>
                <a:solidFill>
                  <a:schemeClr val="accent2"/>
                </a:solidFill>
                <a:latin typeface="Arial" pitchFamily="34" charset="0"/>
              </a:defRPr>
            </a:lvl4pPr>
            <a:lvl5pPr marL="2057400" indent="-228600" defTabSz="423863" eaLnBrk="0" hangingPunct="0">
              <a:defRPr>
                <a:solidFill>
                  <a:schemeClr val="accent2"/>
                </a:solidFill>
                <a:latin typeface="Arial" pitchFamily="34" charset="0"/>
              </a:defRPr>
            </a:lvl5pPr>
            <a:lvl6pPr marL="2514600" indent="-228600" defTabSz="423863" eaLnBrk="0" fontAlgn="base" hangingPunct="0">
              <a:spcBef>
                <a:spcPct val="0"/>
              </a:spcBef>
              <a:spcAft>
                <a:spcPct val="0"/>
              </a:spcAft>
              <a:defRPr>
                <a:solidFill>
                  <a:schemeClr val="accent2"/>
                </a:solidFill>
                <a:latin typeface="Arial" pitchFamily="34" charset="0"/>
              </a:defRPr>
            </a:lvl6pPr>
            <a:lvl7pPr marL="2971800" indent="-228600" defTabSz="423863" eaLnBrk="0" fontAlgn="base" hangingPunct="0">
              <a:spcBef>
                <a:spcPct val="0"/>
              </a:spcBef>
              <a:spcAft>
                <a:spcPct val="0"/>
              </a:spcAft>
              <a:defRPr>
                <a:solidFill>
                  <a:schemeClr val="accent2"/>
                </a:solidFill>
                <a:latin typeface="Arial" pitchFamily="34" charset="0"/>
              </a:defRPr>
            </a:lvl7pPr>
            <a:lvl8pPr marL="3429000" indent="-228600" defTabSz="423863" eaLnBrk="0" fontAlgn="base" hangingPunct="0">
              <a:spcBef>
                <a:spcPct val="0"/>
              </a:spcBef>
              <a:spcAft>
                <a:spcPct val="0"/>
              </a:spcAft>
              <a:defRPr>
                <a:solidFill>
                  <a:schemeClr val="accent2"/>
                </a:solidFill>
                <a:latin typeface="Arial" pitchFamily="34" charset="0"/>
              </a:defRPr>
            </a:lvl8pPr>
            <a:lvl9pPr marL="3886200" indent="-228600" defTabSz="423863" eaLnBrk="0" fontAlgn="base" hangingPunct="0">
              <a:spcBef>
                <a:spcPct val="0"/>
              </a:spcBef>
              <a:spcAft>
                <a:spcPct val="0"/>
              </a:spcAft>
              <a:defRPr>
                <a:solidFill>
                  <a:schemeClr val="accent2"/>
                </a:solidFill>
                <a:latin typeface="Arial" pitchFamily="34" charset="0"/>
              </a:defRPr>
            </a:lvl9pPr>
          </a:lstStyle>
          <a:p>
            <a:pPr eaLnBrk="1" hangingPunct="1">
              <a:buClr>
                <a:srgbClr val="000000"/>
              </a:buClr>
              <a:buSzPct val="90000"/>
              <a:buFont typeface="Monotype Sorts"/>
              <a:buNone/>
            </a:pPr>
            <a:r>
              <a:rPr lang="it-IT" sz="2000" b="1" i="1">
                <a:solidFill>
                  <a:srgbClr val="002060"/>
                </a:solidFill>
              </a:rPr>
              <a:t>Personalizzazione</a:t>
            </a:r>
            <a:endParaRPr lang="it-IT" sz="2000" i="1">
              <a:solidFill>
                <a:srgbClr val="002060"/>
              </a:solidFill>
            </a:endParaRPr>
          </a:p>
        </p:txBody>
      </p:sp>
      <p:sp>
        <p:nvSpPr>
          <p:cNvPr id="62472" name="Text Box 88"/>
          <p:cNvSpPr txBox="1">
            <a:spLocks noChangeArrowheads="1"/>
          </p:cNvSpPr>
          <p:nvPr/>
        </p:nvSpPr>
        <p:spPr bwMode="auto">
          <a:xfrm>
            <a:off x="915988" y="2799415"/>
            <a:ext cx="1692275"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3863" eaLnBrk="0" hangingPunct="0">
              <a:defRPr>
                <a:solidFill>
                  <a:schemeClr val="accent2"/>
                </a:solidFill>
                <a:latin typeface="Arial" pitchFamily="34" charset="0"/>
              </a:defRPr>
            </a:lvl1pPr>
            <a:lvl2pPr marL="742950" indent="-285750" defTabSz="423863" eaLnBrk="0" hangingPunct="0">
              <a:defRPr>
                <a:solidFill>
                  <a:schemeClr val="accent2"/>
                </a:solidFill>
                <a:latin typeface="Arial" pitchFamily="34" charset="0"/>
              </a:defRPr>
            </a:lvl2pPr>
            <a:lvl3pPr marL="1143000" indent="-228600" defTabSz="423863" eaLnBrk="0" hangingPunct="0">
              <a:defRPr>
                <a:solidFill>
                  <a:schemeClr val="accent2"/>
                </a:solidFill>
                <a:latin typeface="Arial" pitchFamily="34" charset="0"/>
              </a:defRPr>
            </a:lvl3pPr>
            <a:lvl4pPr marL="1600200" indent="-228600" defTabSz="423863" eaLnBrk="0" hangingPunct="0">
              <a:defRPr>
                <a:solidFill>
                  <a:schemeClr val="accent2"/>
                </a:solidFill>
                <a:latin typeface="Arial" pitchFamily="34" charset="0"/>
              </a:defRPr>
            </a:lvl4pPr>
            <a:lvl5pPr marL="2057400" indent="-228600" defTabSz="423863" eaLnBrk="0" hangingPunct="0">
              <a:defRPr>
                <a:solidFill>
                  <a:schemeClr val="accent2"/>
                </a:solidFill>
                <a:latin typeface="Arial" pitchFamily="34" charset="0"/>
              </a:defRPr>
            </a:lvl5pPr>
            <a:lvl6pPr marL="2514600" indent="-228600" defTabSz="423863" eaLnBrk="0" fontAlgn="base" hangingPunct="0">
              <a:spcBef>
                <a:spcPct val="0"/>
              </a:spcBef>
              <a:spcAft>
                <a:spcPct val="0"/>
              </a:spcAft>
              <a:defRPr>
                <a:solidFill>
                  <a:schemeClr val="accent2"/>
                </a:solidFill>
                <a:latin typeface="Arial" pitchFamily="34" charset="0"/>
              </a:defRPr>
            </a:lvl6pPr>
            <a:lvl7pPr marL="2971800" indent="-228600" defTabSz="423863" eaLnBrk="0" fontAlgn="base" hangingPunct="0">
              <a:spcBef>
                <a:spcPct val="0"/>
              </a:spcBef>
              <a:spcAft>
                <a:spcPct val="0"/>
              </a:spcAft>
              <a:defRPr>
                <a:solidFill>
                  <a:schemeClr val="accent2"/>
                </a:solidFill>
                <a:latin typeface="Arial" pitchFamily="34" charset="0"/>
              </a:defRPr>
            </a:lvl7pPr>
            <a:lvl8pPr marL="3429000" indent="-228600" defTabSz="423863" eaLnBrk="0" fontAlgn="base" hangingPunct="0">
              <a:spcBef>
                <a:spcPct val="0"/>
              </a:spcBef>
              <a:spcAft>
                <a:spcPct val="0"/>
              </a:spcAft>
              <a:defRPr>
                <a:solidFill>
                  <a:schemeClr val="accent2"/>
                </a:solidFill>
                <a:latin typeface="Arial" pitchFamily="34" charset="0"/>
              </a:defRPr>
            </a:lvl8pPr>
            <a:lvl9pPr marL="3886200" indent="-228600" defTabSz="423863" eaLnBrk="0" fontAlgn="base" hangingPunct="0">
              <a:spcBef>
                <a:spcPct val="0"/>
              </a:spcBef>
              <a:spcAft>
                <a:spcPct val="0"/>
              </a:spcAft>
              <a:defRPr>
                <a:solidFill>
                  <a:schemeClr val="accent2"/>
                </a:solidFill>
                <a:latin typeface="Arial" pitchFamily="34" charset="0"/>
              </a:defRPr>
            </a:lvl9pPr>
          </a:lstStyle>
          <a:p>
            <a:pPr eaLnBrk="1" hangingPunct="1">
              <a:buClr>
                <a:srgbClr val="000000"/>
              </a:buClr>
              <a:buSzPct val="90000"/>
              <a:buFont typeface="Monotype Sorts"/>
              <a:buNone/>
            </a:pPr>
            <a:r>
              <a:rPr lang="it-IT" sz="2000" b="1" i="1">
                <a:solidFill>
                  <a:srgbClr val="002060"/>
                </a:solidFill>
              </a:rPr>
              <a:t>Innovazione</a:t>
            </a:r>
          </a:p>
        </p:txBody>
      </p:sp>
      <p:sp>
        <p:nvSpPr>
          <p:cNvPr id="62473" name="Text Box 89"/>
          <p:cNvSpPr txBox="1">
            <a:spLocks noChangeArrowheads="1"/>
          </p:cNvSpPr>
          <p:nvPr/>
        </p:nvSpPr>
        <p:spPr bwMode="auto">
          <a:xfrm>
            <a:off x="915988" y="4864753"/>
            <a:ext cx="23050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23863" eaLnBrk="0" hangingPunct="0">
              <a:defRPr>
                <a:solidFill>
                  <a:schemeClr val="accent2"/>
                </a:solidFill>
                <a:latin typeface="Arial" pitchFamily="34" charset="0"/>
              </a:defRPr>
            </a:lvl1pPr>
            <a:lvl2pPr marL="742950" indent="-285750" defTabSz="423863" eaLnBrk="0" hangingPunct="0">
              <a:defRPr>
                <a:solidFill>
                  <a:schemeClr val="accent2"/>
                </a:solidFill>
                <a:latin typeface="Arial" pitchFamily="34" charset="0"/>
              </a:defRPr>
            </a:lvl2pPr>
            <a:lvl3pPr marL="1143000" indent="-228600" defTabSz="423863" eaLnBrk="0" hangingPunct="0">
              <a:defRPr>
                <a:solidFill>
                  <a:schemeClr val="accent2"/>
                </a:solidFill>
                <a:latin typeface="Arial" pitchFamily="34" charset="0"/>
              </a:defRPr>
            </a:lvl3pPr>
            <a:lvl4pPr marL="1600200" indent="-228600" defTabSz="423863" eaLnBrk="0" hangingPunct="0">
              <a:defRPr>
                <a:solidFill>
                  <a:schemeClr val="accent2"/>
                </a:solidFill>
                <a:latin typeface="Arial" pitchFamily="34" charset="0"/>
              </a:defRPr>
            </a:lvl4pPr>
            <a:lvl5pPr marL="2057400" indent="-228600" defTabSz="423863" eaLnBrk="0" hangingPunct="0">
              <a:defRPr>
                <a:solidFill>
                  <a:schemeClr val="accent2"/>
                </a:solidFill>
                <a:latin typeface="Arial" pitchFamily="34" charset="0"/>
              </a:defRPr>
            </a:lvl5pPr>
            <a:lvl6pPr marL="2514600" indent="-228600" defTabSz="423863" eaLnBrk="0" fontAlgn="base" hangingPunct="0">
              <a:spcBef>
                <a:spcPct val="0"/>
              </a:spcBef>
              <a:spcAft>
                <a:spcPct val="0"/>
              </a:spcAft>
              <a:defRPr>
                <a:solidFill>
                  <a:schemeClr val="accent2"/>
                </a:solidFill>
                <a:latin typeface="Arial" pitchFamily="34" charset="0"/>
              </a:defRPr>
            </a:lvl6pPr>
            <a:lvl7pPr marL="2971800" indent="-228600" defTabSz="423863" eaLnBrk="0" fontAlgn="base" hangingPunct="0">
              <a:spcBef>
                <a:spcPct val="0"/>
              </a:spcBef>
              <a:spcAft>
                <a:spcPct val="0"/>
              </a:spcAft>
              <a:defRPr>
                <a:solidFill>
                  <a:schemeClr val="accent2"/>
                </a:solidFill>
                <a:latin typeface="Arial" pitchFamily="34" charset="0"/>
              </a:defRPr>
            </a:lvl7pPr>
            <a:lvl8pPr marL="3429000" indent="-228600" defTabSz="423863" eaLnBrk="0" fontAlgn="base" hangingPunct="0">
              <a:spcBef>
                <a:spcPct val="0"/>
              </a:spcBef>
              <a:spcAft>
                <a:spcPct val="0"/>
              </a:spcAft>
              <a:defRPr>
                <a:solidFill>
                  <a:schemeClr val="accent2"/>
                </a:solidFill>
                <a:latin typeface="Arial" pitchFamily="34" charset="0"/>
              </a:defRPr>
            </a:lvl8pPr>
            <a:lvl9pPr marL="3886200" indent="-228600" defTabSz="423863" eaLnBrk="0" fontAlgn="base" hangingPunct="0">
              <a:spcBef>
                <a:spcPct val="0"/>
              </a:spcBef>
              <a:spcAft>
                <a:spcPct val="0"/>
              </a:spcAft>
              <a:defRPr>
                <a:solidFill>
                  <a:schemeClr val="accent2"/>
                </a:solidFill>
                <a:latin typeface="Arial" pitchFamily="34" charset="0"/>
              </a:defRPr>
            </a:lvl9pPr>
          </a:lstStyle>
          <a:p>
            <a:pPr eaLnBrk="1" hangingPunct="1">
              <a:buClr>
                <a:srgbClr val="000000"/>
              </a:buClr>
              <a:buSzPct val="90000"/>
              <a:buFont typeface="Monotype Sorts"/>
              <a:buNone/>
            </a:pPr>
            <a:r>
              <a:rPr lang="it-IT" sz="2000" b="1" i="1">
                <a:solidFill>
                  <a:srgbClr val="002060"/>
                </a:solidFill>
              </a:rPr>
              <a:t>Specializzazione</a:t>
            </a:r>
            <a:endParaRPr lang="it-IT" sz="2000" i="1">
              <a:solidFill>
                <a:srgbClr val="002060"/>
              </a:solidFill>
            </a:endParaRPr>
          </a:p>
        </p:txBody>
      </p:sp>
      <p:sp>
        <p:nvSpPr>
          <p:cNvPr id="62474" name="Rectangle 91" descr="Italy4"/>
          <p:cNvSpPr>
            <a:spLocks noChangeArrowheads="1"/>
          </p:cNvSpPr>
          <p:nvPr/>
        </p:nvSpPr>
        <p:spPr bwMode="auto">
          <a:xfrm>
            <a:off x="3863975" y="1107140"/>
            <a:ext cx="5051425" cy="5472113"/>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rgbClr val="002060"/>
              </a:solidFill>
            </a:endParaRPr>
          </a:p>
        </p:txBody>
      </p:sp>
      <p:sp>
        <p:nvSpPr>
          <p:cNvPr id="62475" name="Rectangle 92"/>
          <p:cNvSpPr>
            <a:spLocks noChangeArrowheads="1"/>
          </p:cNvSpPr>
          <p:nvPr/>
        </p:nvSpPr>
        <p:spPr bwMode="auto">
          <a:xfrm>
            <a:off x="4030663" y="1151590"/>
            <a:ext cx="1249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Biella - Prato</a:t>
            </a:r>
            <a:endParaRPr lang="it-IT" sz="2400">
              <a:solidFill>
                <a:srgbClr val="002060"/>
              </a:solidFill>
            </a:endParaRPr>
          </a:p>
        </p:txBody>
      </p:sp>
      <p:sp>
        <p:nvSpPr>
          <p:cNvPr id="62476" name="Rectangle 93"/>
          <p:cNvSpPr>
            <a:spLocks noChangeArrowheads="1"/>
          </p:cNvSpPr>
          <p:nvPr/>
        </p:nvSpPr>
        <p:spPr bwMode="auto">
          <a:xfrm>
            <a:off x="7000875" y="1151590"/>
            <a:ext cx="619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tessile</a:t>
            </a:r>
            <a:endParaRPr lang="it-IT" sz="2400">
              <a:solidFill>
                <a:srgbClr val="C00000"/>
              </a:solidFill>
            </a:endParaRPr>
          </a:p>
        </p:txBody>
      </p:sp>
      <p:sp>
        <p:nvSpPr>
          <p:cNvPr id="62477" name="Rectangle 94"/>
          <p:cNvSpPr>
            <a:spLocks noChangeArrowheads="1"/>
          </p:cNvSpPr>
          <p:nvPr/>
        </p:nvSpPr>
        <p:spPr bwMode="auto">
          <a:xfrm>
            <a:off x="4030663" y="1418290"/>
            <a:ext cx="581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Como</a:t>
            </a:r>
            <a:endParaRPr lang="it-IT" sz="2400">
              <a:solidFill>
                <a:srgbClr val="002060"/>
              </a:solidFill>
            </a:endParaRPr>
          </a:p>
        </p:txBody>
      </p:sp>
      <p:sp>
        <p:nvSpPr>
          <p:cNvPr id="62478" name="Rectangle 95"/>
          <p:cNvSpPr>
            <a:spLocks noChangeArrowheads="1"/>
          </p:cNvSpPr>
          <p:nvPr/>
        </p:nvSpPr>
        <p:spPr bwMode="auto">
          <a:xfrm>
            <a:off x="7000875" y="1418290"/>
            <a:ext cx="4127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seta</a:t>
            </a:r>
            <a:endParaRPr lang="it-IT" sz="2400">
              <a:solidFill>
                <a:srgbClr val="C00000"/>
              </a:solidFill>
            </a:endParaRPr>
          </a:p>
        </p:txBody>
      </p:sp>
      <p:sp>
        <p:nvSpPr>
          <p:cNvPr id="62479" name="Rectangle 96"/>
          <p:cNvSpPr>
            <a:spLocks noChangeArrowheads="1"/>
          </p:cNvSpPr>
          <p:nvPr/>
        </p:nvSpPr>
        <p:spPr bwMode="auto">
          <a:xfrm>
            <a:off x="4030663" y="1683403"/>
            <a:ext cx="21129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Brianza - Alto Livenza</a:t>
            </a:r>
            <a:endParaRPr lang="it-IT" sz="2400">
              <a:solidFill>
                <a:srgbClr val="002060"/>
              </a:solidFill>
            </a:endParaRPr>
          </a:p>
        </p:txBody>
      </p:sp>
      <p:sp>
        <p:nvSpPr>
          <p:cNvPr id="62480" name="Rectangle 97"/>
          <p:cNvSpPr>
            <a:spLocks noChangeArrowheads="1"/>
          </p:cNvSpPr>
          <p:nvPr/>
        </p:nvSpPr>
        <p:spPr bwMode="auto">
          <a:xfrm>
            <a:off x="7000875" y="1683403"/>
            <a:ext cx="1238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arredamento</a:t>
            </a:r>
            <a:endParaRPr lang="it-IT" sz="2400">
              <a:solidFill>
                <a:srgbClr val="C00000"/>
              </a:solidFill>
            </a:endParaRPr>
          </a:p>
        </p:txBody>
      </p:sp>
      <p:sp>
        <p:nvSpPr>
          <p:cNvPr id="62481" name="Rectangle 98"/>
          <p:cNvSpPr>
            <a:spLocks noChangeArrowheads="1"/>
          </p:cNvSpPr>
          <p:nvPr/>
        </p:nvSpPr>
        <p:spPr bwMode="auto">
          <a:xfrm>
            <a:off x="4030663" y="1950103"/>
            <a:ext cx="885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Premana</a:t>
            </a:r>
            <a:endParaRPr lang="it-IT" sz="2400">
              <a:solidFill>
                <a:srgbClr val="002060"/>
              </a:solidFill>
            </a:endParaRPr>
          </a:p>
        </p:txBody>
      </p:sp>
      <p:sp>
        <p:nvSpPr>
          <p:cNvPr id="62482" name="Rectangle 99"/>
          <p:cNvSpPr>
            <a:spLocks noChangeArrowheads="1"/>
          </p:cNvSpPr>
          <p:nvPr/>
        </p:nvSpPr>
        <p:spPr bwMode="auto">
          <a:xfrm>
            <a:off x="7000875" y="1950103"/>
            <a:ext cx="581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forbici</a:t>
            </a:r>
            <a:endParaRPr lang="it-IT" sz="2400">
              <a:solidFill>
                <a:srgbClr val="C00000"/>
              </a:solidFill>
            </a:endParaRPr>
          </a:p>
        </p:txBody>
      </p:sp>
      <p:sp>
        <p:nvSpPr>
          <p:cNvPr id="62483" name="Rectangle 100"/>
          <p:cNvSpPr>
            <a:spLocks noChangeArrowheads="1"/>
          </p:cNvSpPr>
          <p:nvPr/>
        </p:nvSpPr>
        <p:spPr bwMode="auto">
          <a:xfrm>
            <a:off x="4030663" y="2216803"/>
            <a:ext cx="15128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Milano - Varese</a:t>
            </a:r>
            <a:endParaRPr lang="it-IT" sz="2400">
              <a:solidFill>
                <a:srgbClr val="002060"/>
              </a:solidFill>
            </a:endParaRPr>
          </a:p>
        </p:txBody>
      </p:sp>
      <p:sp>
        <p:nvSpPr>
          <p:cNvPr id="62484" name="Rectangle 101"/>
          <p:cNvSpPr>
            <a:spLocks noChangeArrowheads="1"/>
          </p:cNvSpPr>
          <p:nvPr/>
        </p:nvSpPr>
        <p:spPr bwMode="auto">
          <a:xfrm>
            <a:off x="7000875" y="2216803"/>
            <a:ext cx="739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plastica</a:t>
            </a:r>
            <a:endParaRPr lang="it-IT" sz="2400">
              <a:solidFill>
                <a:srgbClr val="C00000"/>
              </a:solidFill>
            </a:endParaRPr>
          </a:p>
        </p:txBody>
      </p:sp>
      <p:sp>
        <p:nvSpPr>
          <p:cNvPr id="62485" name="Rectangle 102"/>
          <p:cNvSpPr>
            <a:spLocks noChangeArrowheads="1"/>
          </p:cNvSpPr>
          <p:nvPr/>
        </p:nvSpPr>
        <p:spPr bwMode="auto">
          <a:xfrm>
            <a:off x="4030663" y="2480328"/>
            <a:ext cx="885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Bergamo</a:t>
            </a:r>
            <a:endParaRPr lang="it-IT" sz="2400">
              <a:solidFill>
                <a:srgbClr val="002060"/>
              </a:solidFill>
            </a:endParaRPr>
          </a:p>
        </p:txBody>
      </p:sp>
      <p:sp>
        <p:nvSpPr>
          <p:cNvPr id="62486" name="Rectangle 103"/>
          <p:cNvSpPr>
            <a:spLocks noChangeArrowheads="1"/>
          </p:cNvSpPr>
          <p:nvPr/>
        </p:nvSpPr>
        <p:spPr bwMode="auto">
          <a:xfrm>
            <a:off x="7000875" y="2480328"/>
            <a:ext cx="657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bottoni</a:t>
            </a:r>
            <a:endParaRPr lang="it-IT" sz="2400">
              <a:solidFill>
                <a:srgbClr val="C00000"/>
              </a:solidFill>
            </a:endParaRPr>
          </a:p>
        </p:txBody>
      </p:sp>
      <p:sp>
        <p:nvSpPr>
          <p:cNvPr id="62487" name="Rectangle 104"/>
          <p:cNvSpPr>
            <a:spLocks noChangeArrowheads="1"/>
          </p:cNvSpPr>
          <p:nvPr/>
        </p:nvSpPr>
        <p:spPr bwMode="auto">
          <a:xfrm>
            <a:off x="4030663" y="2747028"/>
            <a:ext cx="8985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Sassuolo</a:t>
            </a:r>
            <a:endParaRPr lang="it-IT" sz="2400">
              <a:solidFill>
                <a:srgbClr val="002060"/>
              </a:solidFill>
            </a:endParaRPr>
          </a:p>
        </p:txBody>
      </p:sp>
      <p:sp>
        <p:nvSpPr>
          <p:cNvPr id="62488" name="Rectangle 105"/>
          <p:cNvSpPr>
            <a:spLocks noChangeArrowheads="1"/>
          </p:cNvSpPr>
          <p:nvPr/>
        </p:nvSpPr>
        <p:spPr bwMode="auto">
          <a:xfrm>
            <a:off x="7000875" y="2747028"/>
            <a:ext cx="8842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ceramica</a:t>
            </a:r>
            <a:endParaRPr lang="it-IT" sz="2400">
              <a:solidFill>
                <a:srgbClr val="C00000"/>
              </a:solidFill>
            </a:endParaRPr>
          </a:p>
        </p:txBody>
      </p:sp>
      <p:sp>
        <p:nvSpPr>
          <p:cNvPr id="62489" name="Rectangle 106"/>
          <p:cNvSpPr>
            <a:spLocks noChangeArrowheads="1"/>
          </p:cNvSpPr>
          <p:nvPr/>
        </p:nvSpPr>
        <p:spPr bwMode="auto">
          <a:xfrm>
            <a:off x="4030663" y="3013728"/>
            <a:ext cx="15255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Castel Goffredo</a:t>
            </a:r>
            <a:endParaRPr lang="it-IT" sz="2400">
              <a:solidFill>
                <a:srgbClr val="002060"/>
              </a:solidFill>
            </a:endParaRPr>
          </a:p>
        </p:txBody>
      </p:sp>
      <p:sp>
        <p:nvSpPr>
          <p:cNvPr id="62490" name="Rectangle 107"/>
          <p:cNvSpPr>
            <a:spLocks noChangeArrowheads="1"/>
          </p:cNvSpPr>
          <p:nvPr/>
        </p:nvSpPr>
        <p:spPr bwMode="auto">
          <a:xfrm>
            <a:off x="7000875" y="3013728"/>
            <a:ext cx="1482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calze da donna</a:t>
            </a:r>
            <a:endParaRPr lang="it-IT" sz="2400">
              <a:solidFill>
                <a:srgbClr val="C00000"/>
              </a:solidFill>
            </a:endParaRPr>
          </a:p>
        </p:txBody>
      </p:sp>
      <p:sp>
        <p:nvSpPr>
          <p:cNvPr id="62491" name="Rectangle 108"/>
          <p:cNvSpPr>
            <a:spLocks noChangeArrowheads="1"/>
          </p:cNvSpPr>
          <p:nvPr/>
        </p:nvSpPr>
        <p:spPr bwMode="auto">
          <a:xfrm>
            <a:off x="4030663" y="3278840"/>
            <a:ext cx="9080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Vigevano</a:t>
            </a:r>
            <a:endParaRPr lang="it-IT" sz="2400">
              <a:solidFill>
                <a:srgbClr val="002060"/>
              </a:solidFill>
            </a:endParaRPr>
          </a:p>
        </p:txBody>
      </p:sp>
      <p:sp>
        <p:nvSpPr>
          <p:cNvPr id="62492" name="Rectangle 109"/>
          <p:cNvSpPr>
            <a:spLocks noChangeArrowheads="1"/>
          </p:cNvSpPr>
          <p:nvPr/>
        </p:nvSpPr>
        <p:spPr bwMode="auto">
          <a:xfrm>
            <a:off x="7000875" y="3278840"/>
            <a:ext cx="885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calzature</a:t>
            </a:r>
            <a:endParaRPr lang="it-IT" sz="2400">
              <a:solidFill>
                <a:srgbClr val="C00000"/>
              </a:solidFill>
            </a:endParaRPr>
          </a:p>
        </p:txBody>
      </p:sp>
      <p:sp>
        <p:nvSpPr>
          <p:cNvPr id="62493" name="Rectangle 110"/>
          <p:cNvSpPr>
            <a:spLocks noChangeArrowheads="1"/>
          </p:cNvSpPr>
          <p:nvPr/>
        </p:nvSpPr>
        <p:spPr bwMode="auto">
          <a:xfrm>
            <a:off x="4030663" y="3545540"/>
            <a:ext cx="20415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Verona - Alpi Apuane</a:t>
            </a:r>
            <a:endParaRPr lang="it-IT" sz="2400">
              <a:solidFill>
                <a:srgbClr val="002060"/>
              </a:solidFill>
            </a:endParaRPr>
          </a:p>
        </p:txBody>
      </p:sp>
      <p:sp>
        <p:nvSpPr>
          <p:cNvPr id="62494" name="Rectangle 111"/>
          <p:cNvSpPr>
            <a:spLocks noChangeArrowheads="1"/>
          </p:cNvSpPr>
          <p:nvPr/>
        </p:nvSpPr>
        <p:spPr bwMode="auto">
          <a:xfrm>
            <a:off x="7000875" y="3545540"/>
            <a:ext cx="603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marmi</a:t>
            </a:r>
            <a:endParaRPr lang="it-IT" sz="2400">
              <a:solidFill>
                <a:srgbClr val="C00000"/>
              </a:solidFill>
            </a:endParaRPr>
          </a:p>
        </p:txBody>
      </p:sp>
      <p:sp>
        <p:nvSpPr>
          <p:cNvPr id="62495" name="Rectangle 112"/>
          <p:cNvSpPr>
            <a:spLocks noChangeArrowheads="1"/>
          </p:cNvSpPr>
          <p:nvPr/>
        </p:nvSpPr>
        <p:spPr bwMode="auto">
          <a:xfrm>
            <a:off x="4030663" y="3809065"/>
            <a:ext cx="16049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Rossano Veneto</a:t>
            </a:r>
            <a:endParaRPr lang="it-IT" sz="2400">
              <a:solidFill>
                <a:srgbClr val="002060"/>
              </a:solidFill>
            </a:endParaRPr>
          </a:p>
        </p:txBody>
      </p:sp>
      <p:sp>
        <p:nvSpPr>
          <p:cNvPr id="62496" name="Rectangle 113"/>
          <p:cNvSpPr>
            <a:spLocks noChangeArrowheads="1"/>
          </p:cNvSpPr>
          <p:nvPr/>
        </p:nvSpPr>
        <p:spPr bwMode="auto">
          <a:xfrm>
            <a:off x="7000875" y="3809065"/>
            <a:ext cx="1736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selle per biciclette</a:t>
            </a:r>
            <a:endParaRPr lang="it-IT" sz="2400">
              <a:solidFill>
                <a:srgbClr val="C00000"/>
              </a:solidFill>
            </a:endParaRPr>
          </a:p>
        </p:txBody>
      </p:sp>
      <p:sp>
        <p:nvSpPr>
          <p:cNvPr id="62497" name="Rectangle 114"/>
          <p:cNvSpPr>
            <a:spLocks noChangeArrowheads="1"/>
          </p:cNvSpPr>
          <p:nvPr/>
        </p:nvSpPr>
        <p:spPr bwMode="auto">
          <a:xfrm>
            <a:off x="4030663" y="4075765"/>
            <a:ext cx="714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Cadore</a:t>
            </a:r>
            <a:endParaRPr lang="it-IT" sz="2400">
              <a:solidFill>
                <a:srgbClr val="002060"/>
              </a:solidFill>
            </a:endParaRPr>
          </a:p>
        </p:txBody>
      </p:sp>
      <p:sp>
        <p:nvSpPr>
          <p:cNvPr id="62498" name="Rectangle 115"/>
          <p:cNvSpPr>
            <a:spLocks noChangeArrowheads="1"/>
          </p:cNvSpPr>
          <p:nvPr/>
        </p:nvSpPr>
        <p:spPr bwMode="auto">
          <a:xfrm>
            <a:off x="7000875" y="4075765"/>
            <a:ext cx="5222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ottica</a:t>
            </a:r>
            <a:endParaRPr lang="it-IT" sz="2400">
              <a:solidFill>
                <a:srgbClr val="C00000"/>
              </a:solidFill>
            </a:endParaRPr>
          </a:p>
        </p:txBody>
      </p:sp>
      <p:sp>
        <p:nvSpPr>
          <p:cNvPr id="62499" name="Rectangle 116"/>
          <p:cNvSpPr>
            <a:spLocks noChangeArrowheads="1"/>
          </p:cNvSpPr>
          <p:nvPr/>
        </p:nvSpPr>
        <p:spPr bwMode="auto">
          <a:xfrm>
            <a:off x="4030663" y="4342465"/>
            <a:ext cx="6905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Pesaro</a:t>
            </a:r>
            <a:endParaRPr lang="it-IT" sz="2400">
              <a:solidFill>
                <a:srgbClr val="002060"/>
              </a:solidFill>
            </a:endParaRPr>
          </a:p>
        </p:txBody>
      </p:sp>
      <p:sp>
        <p:nvSpPr>
          <p:cNvPr id="62500" name="Rectangle 117"/>
          <p:cNvSpPr>
            <a:spLocks noChangeArrowheads="1"/>
          </p:cNvSpPr>
          <p:nvPr/>
        </p:nvSpPr>
        <p:spPr bwMode="auto">
          <a:xfrm>
            <a:off x="7000875" y="4342465"/>
            <a:ext cx="631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cucine</a:t>
            </a:r>
            <a:endParaRPr lang="it-IT" sz="2400">
              <a:solidFill>
                <a:srgbClr val="C00000"/>
              </a:solidFill>
            </a:endParaRPr>
          </a:p>
        </p:txBody>
      </p:sp>
      <p:sp>
        <p:nvSpPr>
          <p:cNvPr id="62501" name="Rectangle 118"/>
          <p:cNvSpPr>
            <a:spLocks noChangeArrowheads="1"/>
          </p:cNvSpPr>
          <p:nvPr/>
        </p:nvSpPr>
        <p:spPr bwMode="auto">
          <a:xfrm>
            <a:off x="4030663" y="4607578"/>
            <a:ext cx="2706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Solofra Arzignano - S.Croce</a:t>
            </a:r>
            <a:endParaRPr lang="it-IT" sz="2400">
              <a:solidFill>
                <a:srgbClr val="002060"/>
              </a:solidFill>
            </a:endParaRPr>
          </a:p>
        </p:txBody>
      </p:sp>
      <p:sp>
        <p:nvSpPr>
          <p:cNvPr id="62502" name="Rectangle 119"/>
          <p:cNvSpPr>
            <a:spLocks noChangeArrowheads="1"/>
          </p:cNvSpPr>
          <p:nvPr/>
        </p:nvSpPr>
        <p:spPr bwMode="auto">
          <a:xfrm>
            <a:off x="7000875" y="4607578"/>
            <a:ext cx="692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concia </a:t>
            </a:r>
            <a:endParaRPr lang="it-IT" sz="2400">
              <a:solidFill>
                <a:srgbClr val="C00000"/>
              </a:solidFill>
            </a:endParaRPr>
          </a:p>
        </p:txBody>
      </p:sp>
      <p:sp>
        <p:nvSpPr>
          <p:cNvPr id="62503" name="Rectangle 120"/>
          <p:cNvSpPr>
            <a:spLocks noChangeArrowheads="1"/>
          </p:cNvSpPr>
          <p:nvPr/>
        </p:nvSpPr>
        <p:spPr bwMode="auto">
          <a:xfrm>
            <a:off x="4030663" y="4874278"/>
            <a:ext cx="1635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Vicenza - Arezzo</a:t>
            </a:r>
            <a:endParaRPr lang="it-IT" sz="2400">
              <a:solidFill>
                <a:srgbClr val="002060"/>
              </a:solidFill>
            </a:endParaRPr>
          </a:p>
        </p:txBody>
      </p:sp>
      <p:sp>
        <p:nvSpPr>
          <p:cNvPr id="62504" name="Rectangle 121"/>
          <p:cNvSpPr>
            <a:spLocks noChangeArrowheads="1"/>
          </p:cNvSpPr>
          <p:nvPr/>
        </p:nvSpPr>
        <p:spPr bwMode="auto">
          <a:xfrm>
            <a:off x="7000875" y="4874278"/>
            <a:ext cx="896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oreficeria</a:t>
            </a:r>
            <a:endParaRPr lang="it-IT" sz="2400">
              <a:solidFill>
                <a:srgbClr val="C00000"/>
              </a:solidFill>
            </a:endParaRPr>
          </a:p>
        </p:txBody>
      </p:sp>
      <p:sp>
        <p:nvSpPr>
          <p:cNvPr id="62505" name="Rectangle 122"/>
          <p:cNvSpPr>
            <a:spLocks noChangeArrowheads="1"/>
          </p:cNvSpPr>
          <p:nvPr/>
        </p:nvSpPr>
        <p:spPr bwMode="auto">
          <a:xfrm>
            <a:off x="4030663" y="5139390"/>
            <a:ext cx="13128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Montebelluna</a:t>
            </a:r>
            <a:endParaRPr lang="it-IT" sz="2400">
              <a:solidFill>
                <a:srgbClr val="002060"/>
              </a:solidFill>
            </a:endParaRPr>
          </a:p>
        </p:txBody>
      </p:sp>
      <p:sp>
        <p:nvSpPr>
          <p:cNvPr id="62506" name="Rectangle 123"/>
          <p:cNvSpPr>
            <a:spLocks noChangeArrowheads="1"/>
          </p:cNvSpPr>
          <p:nvPr/>
        </p:nvSpPr>
        <p:spPr bwMode="auto">
          <a:xfrm>
            <a:off x="7000875" y="5139390"/>
            <a:ext cx="17129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calzature sportive</a:t>
            </a:r>
            <a:endParaRPr lang="it-IT" sz="2400">
              <a:solidFill>
                <a:srgbClr val="C00000"/>
              </a:solidFill>
            </a:endParaRPr>
          </a:p>
        </p:txBody>
      </p:sp>
      <p:sp>
        <p:nvSpPr>
          <p:cNvPr id="62507" name="Rectangle 124"/>
          <p:cNvSpPr>
            <a:spLocks noChangeArrowheads="1"/>
          </p:cNvSpPr>
          <p:nvPr/>
        </p:nvSpPr>
        <p:spPr bwMode="auto">
          <a:xfrm>
            <a:off x="4030663" y="5404503"/>
            <a:ext cx="2181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Rimini  - Forlì - Pesaro</a:t>
            </a:r>
            <a:endParaRPr lang="it-IT" sz="2400">
              <a:solidFill>
                <a:srgbClr val="002060"/>
              </a:solidFill>
            </a:endParaRPr>
          </a:p>
        </p:txBody>
      </p:sp>
      <p:sp>
        <p:nvSpPr>
          <p:cNvPr id="62508" name="Rectangle 125"/>
          <p:cNvSpPr>
            <a:spLocks noChangeArrowheads="1"/>
          </p:cNvSpPr>
          <p:nvPr/>
        </p:nvSpPr>
        <p:spPr bwMode="auto">
          <a:xfrm>
            <a:off x="7000875" y="5404503"/>
            <a:ext cx="568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mobili</a:t>
            </a:r>
            <a:endParaRPr lang="it-IT" sz="2400">
              <a:solidFill>
                <a:srgbClr val="C00000"/>
              </a:solidFill>
            </a:endParaRPr>
          </a:p>
        </p:txBody>
      </p:sp>
      <p:sp>
        <p:nvSpPr>
          <p:cNvPr id="62509" name="Rectangle 126"/>
          <p:cNvSpPr>
            <a:spLocks noChangeArrowheads="1"/>
          </p:cNvSpPr>
          <p:nvPr/>
        </p:nvSpPr>
        <p:spPr bwMode="auto">
          <a:xfrm>
            <a:off x="4030663" y="5671203"/>
            <a:ext cx="801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Bologna</a:t>
            </a:r>
            <a:endParaRPr lang="it-IT" sz="2400">
              <a:solidFill>
                <a:srgbClr val="002060"/>
              </a:solidFill>
            </a:endParaRPr>
          </a:p>
        </p:txBody>
      </p:sp>
      <p:sp>
        <p:nvSpPr>
          <p:cNvPr id="62510" name="Rectangle 127"/>
          <p:cNvSpPr>
            <a:spLocks noChangeArrowheads="1"/>
          </p:cNvSpPr>
          <p:nvPr/>
        </p:nvSpPr>
        <p:spPr bwMode="auto">
          <a:xfrm>
            <a:off x="7000875" y="5671203"/>
            <a:ext cx="1165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imballaggio </a:t>
            </a:r>
            <a:endParaRPr lang="it-IT" sz="2400">
              <a:solidFill>
                <a:srgbClr val="C00000"/>
              </a:solidFill>
            </a:endParaRPr>
          </a:p>
        </p:txBody>
      </p:sp>
      <p:sp>
        <p:nvSpPr>
          <p:cNvPr id="62511" name="Rectangle 128"/>
          <p:cNvSpPr>
            <a:spLocks noChangeArrowheads="1"/>
          </p:cNvSpPr>
          <p:nvPr/>
        </p:nvSpPr>
        <p:spPr bwMode="auto">
          <a:xfrm>
            <a:off x="4030663" y="5936315"/>
            <a:ext cx="6302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Fermo</a:t>
            </a:r>
            <a:endParaRPr lang="it-IT" sz="2400">
              <a:solidFill>
                <a:srgbClr val="002060"/>
              </a:solidFill>
            </a:endParaRPr>
          </a:p>
        </p:txBody>
      </p:sp>
      <p:sp>
        <p:nvSpPr>
          <p:cNvPr id="62512" name="Rectangle 129"/>
          <p:cNvSpPr>
            <a:spLocks noChangeArrowheads="1"/>
          </p:cNvSpPr>
          <p:nvPr/>
        </p:nvSpPr>
        <p:spPr bwMode="auto">
          <a:xfrm>
            <a:off x="7000875" y="5936315"/>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footwear</a:t>
            </a:r>
            <a:endParaRPr lang="it-IT" sz="2400">
              <a:solidFill>
                <a:srgbClr val="C00000"/>
              </a:solidFill>
            </a:endParaRPr>
          </a:p>
        </p:txBody>
      </p:sp>
      <p:sp>
        <p:nvSpPr>
          <p:cNvPr id="62513" name="Rectangle 130"/>
          <p:cNvSpPr>
            <a:spLocks noChangeArrowheads="1"/>
          </p:cNvSpPr>
          <p:nvPr/>
        </p:nvSpPr>
        <p:spPr bwMode="auto">
          <a:xfrm>
            <a:off x="4030663" y="6203015"/>
            <a:ext cx="9223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002060"/>
                </a:solidFill>
              </a:rPr>
              <a:t>Le Murge</a:t>
            </a:r>
            <a:endParaRPr lang="it-IT" sz="2400">
              <a:solidFill>
                <a:srgbClr val="002060"/>
              </a:solidFill>
            </a:endParaRPr>
          </a:p>
        </p:txBody>
      </p:sp>
      <p:sp>
        <p:nvSpPr>
          <p:cNvPr id="62514" name="Rectangle 131"/>
          <p:cNvSpPr>
            <a:spLocks noChangeArrowheads="1"/>
          </p:cNvSpPr>
          <p:nvPr/>
        </p:nvSpPr>
        <p:spPr bwMode="auto">
          <a:xfrm>
            <a:off x="7000875" y="6203015"/>
            <a:ext cx="5699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it-IT" sz="1700">
                <a:solidFill>
                  <a:srgbClr val="C00000"/>
                </a:solidFill>
              </a:rPr>
              <a:t>divani</a:t>
            </a:r>
            <a:endParaRPr lang="it-IT" sz="2400">
              <a:solidFill>
                <a:srgbClr val="C00000"/>
              </a:solidFill>
            </a:endParaRPr>
          </a:p>
        </p:txBody>
      </p:sp>
      <p:sp>
        <p:nvSpPr>
          <p:cNvPr id="62515" name="AutoShape 133"/>
          <p:cNvSpPr>
            <a:spLocks noChangeArrowheads="1"/>
          </p:cNvSpPr>
          <p:nvPr/>
        </p:nvSpPr>
        <p:spPr bwMode="auto">
          <a:xfrm>
            <a:off x="827088" y="4647265"/>
            <a:ext cx="2525712" cy="733425"/>
          </a:xfrm>
          <a:prstGeom prst="rightArrow">
            <a:avLst>
              <a:gd name="adj1" fmla="val 50000"/>
              <a:gd name="adj2" fmla="val 79732"/>
            </a:avLst>
          </a:prstGeom>
          <a:noFill/>
          <a:ln w="9525" algn="ctr">
            <a:solidFill>
              <a:schemeClr val="bg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it-IT">
              <a:solidFill>
                <a:srgbClr val="002060"/>
              </a:solidFill>
            </a:endParaRPr>
          </a:p>
        </p:txBody>
      </p:sp>
      <p:sp>
        <p:nvSpPr>
          <p:cNvPr id="62516" name="AutoShape 134"/>
          <p:cNvSpPr>
            <a:spLocks noChangeArrowheads="1"/>
          </p:cNvSpPr>
          <p:nvPr/>
        </p:nvSpPr>
        <p:spPr bwMode="auto">
          <a:xfrm>
            <a:off x="827088" y="5655328"/>
            <a:ext cx="2525712" cy="733425"/>
          </a:xfrm>
          <a:prstGeom prst="rightArrow">
            <a:avLst>
              <a:gd name="adj1" fmla="val 50000"/>
              <a:gd name="adj2" fmla="val 79732"/>
            </a:avLst>
          </a:prstGeom>
          <a:noFill/>
          <a:ln w="9525" algn="ctr">
            <a:solidFill>
              <a:schemeClr val="bg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it-IT">
              <a:solidFill>
                <a:srgbClr val="002060"/>
              </a:solidFill>
            </a:endParaRPr>
          </a:p>
        </p:txBody>
      </p:sp>
      <p:sp>
        <p:nvSpPr>
          <p:cNvPr id="62517" name="AutoShape 135"/>
          <p:cNvSpPr>
            <a:spLocks noChangeArrowheads="1"/>
          </p:cNvSpPr>
          <p:nvPr/>
        </p:nvSpPr>
        <p:spPr bwMode="auto">
          <a:xfrm>
            <a:off x="827088" y="2591453"/>
            <a:ext cx="2525712" cy="733425"/>
          </a:xfrm>
          <a:prstGeom prst="rightArrow">
            <a:avLst>
              <a:gd name="adj1" fmla="val 50000"/>
              <a:gd name="adj2" fmla="val 79732"/>
            </a:avLst>
          </a:prstGeom>
          <a:noFill/>
          <a:ln w="9525" algn="ctr">
            <a:solidFill>
              <a:schemeClr val="bg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it-IT">
              <a:solidFill>
                <a:srgbClr val="002060"/>
              </a:solidFill>
            </a:endParaRPr>
          </a:p>
        </p:txBody>
      </p:sp>
      <p:sp>
        <p:nvSpPr>
          <p:cNvPr id="62518" name="AutoShape 136"/>
          <p:cNvSpPr>
            <a:spLocks noChangeArrowheads="1"/>
          </p:cNvSpPr>
          <p:nvPr/>
        </p:nvSpPr>
        <p:spPr bwMode="auto">
          <a:xfrm>
            <a:off x="827088" y="3607453"/>
            <a:ext cx="2592387" cy="733425"/>
          </a:xfrm>
          <a:prstGeom prst="rightArrow">
            <a:avLst>
              <a:gd name="adj1" fmla="val 50000"/>
              <a:gd name="adj2" fmla="val 81837"/>
            </a:avLst>
          </a:prstGeom>
          <a:noFill/>
          <a:ln w="9525" algn="ctr">
            <a:solidFill>
              <a:schemeClr val="bg2"/>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it-IT">
              <a:solidFill>
                <a:srgbClr val="002060"/>
              </a:solidFill>
            </a:endParaRPr>
          </a:p>
        </p:txBody>
      </p:sp>
      <p:grpSp>
        <p:nvGrpSpPr>
          <p:cNvPr id="62519" name="Group 22"/>
          <p:cNvGrpSpPr>
            <a:grpSpLocks noChangeAspect="1"/>
          </p:cNvGrpSpPr>
          <p:nvPr/>
        </p:nvGrpSpPr>
        <p:grpSpPr bwMode="auto">
          <a:xfrm rot="15190105" flipH="1">
            <a:off x="535781" y="1417497"/>
            <a:ext cx="719137" cy="450850"/>
            <a:chOff x="4213" y="2409"/>
            <a:chExt cx="1332" cy="987"/>
          </a:xfrm>
        </p:grpSpPr>
        <p:sp>
          <p:nvSpPr>
            <p:cNvPr id="78904" name="Freeform 23"/>
            <p:cNvSpPr>
              <a:spLocks noChangeAspect="1"/>
            </p:cNvSpPr>
            <p:nvPr/>
          </p:nvSpPr>
          <p:spPr bwMode="auto">
            <a:xfrm>
              <a:off x="4270" y="2559"/>
              <a:ext cx="1276" cy="827"/>
            </a:xfrm>
            <a:custGeom>
              <a:avLst/>
              <a:gdLst>
                <a:gd name="T0" fmla="*/ 1260 w 1276"/>
                <a:gd name="T1" fmla="*/ 219 h 828"/>
                <a:gd name="T2" fmla="*/ 1232 w 1276"/>
                <a:gd name="T3" fmla="*/ 277 h 828"/>
                <a:gd name="T4" fmla="*/ 1180 w 1276"/>
                <a:gd name="T5" fmla="*/ 492 h 828"/>
                <a:gd name="T6" fmla="*/ 1148 w 1276"/>
                <a:gd name="T7" fmla="*/ 546 h 828"/>
                <a:gd name="T8" fmla="*/ 1136 w 1276"/>
                <a:gd name="T9" fmla="*/ 671 h 828"/>
                <a:gd name="T10" fmla="*/ 1120 w 1276"/>
                <a:gd name="T11" fmla="*/ 827 h 828"/>
                <a:gd name="T12" fmla="*/ 739 w 1276"/>
                <a:gd name="T13" fmla="*/ 793 h 828"/>
                <a:gd name="T14" fmla="*/ 487 w 1276"/>
                <a:gd name="T15" fmla="*/ 758 h 828"/>
                <a:gd name="T16" fmla="*/ 403 w 1276"/>
                <a:gd name="T17" fmla="*/ 718 h 828"/>
                <a:gd name="T18" fmla="*/ 381 w 1276"/>
                <a:gd name="T19" fmla="*/ 690 h 828"/>
                <a:gd name="T20" fmla="*/ 441 w 1276"/>
                <a:gd name="T21" fmla="*/ 649 h 828"/>
                <a:gd name="T22" fmla="*/ 506 w 1276"/>
                <a:gd name="T23" fmla="*/ 624 h 828"/>
                <a:gd name="T24" fmla="*/ 608 w 1276"/>
                <a:gd name="T25" fmla="*/ 530 h 828"/>
                <a:gd name="T26" fmla="*/ 537 w 1276"/>
                <a:gd name="T27" fmla="*/ 469 h 828"/>
                <a:gd name="T28" fmla="*/ 404 w 1276"/>
                <a:gd name="T29" fmla="*/ 394 h 828"/>
                <a:gd name="T30" fmla="*/ 320 w 1276"/>
                <a:gd name="T31" fmla="*/ 402 h 828"/>
                <a:gd name="T32" fmla="*/ 310 w 1276"/>
                <a:gd name="T33" fmla="*/ 346 h 828"/>
                <a:gd name="T34" fmla="*/ 242 w 1276"/>
                <a:gd name="T35" fmla="*/ 432 h 828"/>
                <a:gd name="T36" fmla="*/ 183 w 1276"/>
                <a:gd name="T37" fmla="*/ 472 h 828"/>
                <a:gd name="T38" fmla="*/ 102 w 1276"/>
                <a:gd name="T39" fmla="*/ 535 h 828"/>
                <a:gd name="T40" fmla="*/ 62 w 1276"/>
                <a:gd name="T41" fmla="*/ 541 h 828"/>
                <a:gd name="T42" fmla="*/ 78 w 1276"/>
                <a:gd name="T43" fmla="*/ 482 h 828"/>
                <a:gd name="T44" fmla="*/ 56 w 1276"/>
                <a:gd name="T45" fmla="*/ 459 h 828"/>
                <a:gd name="T46" fmla="*/ 119 w 1276"/>
                <a:gd name="T47" fmla="*/ 325 h 828"/>
                <a:gd name="T48" fmla="*/ 68 w 1276"/>
                <a:gd name="T49" fmla="*/ 320 h 828"/>
                <a:gd name="T50" fmla="*/ 99 w 1276"/>
                <a:gd name="T51" fmla="*/ 209 h 828"/>
                <a:gd name="T52" fmla="*/ 47 w 1276"/>
                <a:gd name="T53" fmla="*/ 154 h 828"/>
                <a:gd name="T54" fmla="*/ 36 w 1276"/>
                <a:gd name="T55" fmla="*/ 101 h 828"/>
                <a:gd name="T56" fmla="*/ 62 w 1276"/>
                <a:gd name="T57" fmla="*/ 0 h 828"/>
                <a:gd name="T58" fmla="*/ 80 w 1276"/>
                <a:gd name="T59" fmla="*/ 104 h 828"/>
                <a:gd name="T60" fmla="*/ 84 w 1276"/>
                <a:gd name="T61" fmla="*/ 160 h 828"/>
                <a:gd name="T62" fmla="*/ 140 w 1276"/>
                <a:gd name="T63" fmla="*/ 219 h 828"/>
                <a:gd name="T64" fmla="*/ 97 w 1276"/>
                <a:gd name="T65" fmla="*/ 311 h 828"/>
                <a:gd name="T66" fmla="*/ 72 w 1276"/>
                <a:gd name="T67" fmla="*/ 435 h 828"/>
                <a:gd name="T68" fmla="*/ 230 w 1276"/>
                <a:gd name="T69" fmla="*/ 179 h 828"/>
                <a:gd name="T70" fmla="*/ 356 w 1276"/>
                <a:gd name="T71" fmla="*/ 82 h 828"/>
                <a:gd name="T72" fmla="*/ 481 w 1276"/>
                <a:gd name="T73" fmla="*/ 14 h 828"/>
                <a:gd name="T74" fmla="*/ 564 w 1276"/>
                <a:gd name="T75" fmla="*/ 29 h 828"/>
                <a:gd name="T76" fmla="*/ 636 w 1276"/>
                <a:gd name="T77" fmla="*/ 29 h 828"/>
                <a:gd name="T78" fmla="*/ 755 w 1276"/>
                <a:gd name="T79" fmla="*/ 82 h 828"/>
                <a:gd name="T80" fmla="*/ 938 w 1276"/>
                <a:gd name="T81" fmla="*/ 216 h 828"/>
                <a:gd name="T82" fmla="*/ 981 w 1276"/>
                <a:gd name="T83" fmla="*/ 263 h 828"/>
                <a:gd name="T84" fmla="*/ 1002 w 1276"/>
                <a:gd name="T85" fmla="*/ 271 h 828"/>
                <a:gd name="T86" fmla="*/ 1086 w 1276"/>
                <a:gd name="T87" fmla="*/ 194 h 828"/>
                <a:gd name="T88" fmla="*/ 1216 w 1276"/>
                <a:gd name="T89" fmla="*/ 225 h 828"/>
                <a:gd name="T90" fmla="*/ 1170 w 1276"/>
                <a:gd name="T91" fmla="*/ 145 h 828"/>
                <a:gd name="T92" fmla="*/ 1235 w 1276"/>
                <a:gd name="T93" fmla="*/ 126 h 828"/>
                <a:gd name="T94" fmla="*/ 1275 w 1276"/>
                <a:gd name="T95" fmla="*/ 108 h 8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76" h="828">
                  <a:moveTo>
                    <a:pt x="1275" y="108"/>
                  </a:moveTo>
                  <a:lnTo>
                    <a:pt x="1275" y="108"/>
                  </a:lnTo>
                  <a:lnTo>
                    <a:pt x="1260" y="219"/>
                  </a:lnTo>
                  <a:lnTo>
                    <a:pt x="1229" y="237"/>
                  </a:lnTo>
                  <a:lnTo>
                    <a:pt x="1245" y="260"/>
                  </a:lnTo>
                  <a:lnTo>
                    <a:pt x="1232" y="277"/>
                  </a:lnTo>
                  <a:lnTo>
                    <a:pt x="1242" y="304"/>
                  </a:lnTo>
                  <a:lnTo>
                    <a:pt x="1213" y="329"/>
                  </a:lnTo>
                  <a:lnTo>
                    <a:pt x="1180" y="492"/>
                  </a:lnTo>
                  <a:lnTo>
                    <a:pt x="1163" y="506"/>
                  </a:lnTo>
                  <a:lnTo>
                    <a:pt x="1183" y="535"/>
                  </a:lnTo>
                  <a:lnTo>
                    <a:pt x="1148" y="546"/>
                  </a:lnTo>
                  <a:lnTo>
                    <a:pt x="1160" y="564"/>
                  </a:lnTo>
                  <a:lnTo>
                    <a:pt x="1173" y="562"/>
                  </a:lnTo>
                  <a:lnTo>
                    <a:pt x="1136" y="671"/>
                  </a:lnTo>
                  <a:lnTo>
                    <a:pt x="1117" y="692"/>
                  </a:lnTo>
                  <a:lnTo>
                    <a:pt x="1141" y="706"/>
                  </a:lnTo>
                  <a:lnTo>
                    <a:pt x="1120" y="827"/>
                  </a:lnTo>
                  <a:lnTo>
                    <a:pt x="850" y="797"/>
                  </a:lnTo>
                  <a:lnTo>
                    <a:pt x="822" y="782"/>
                  </a:lnTo>
                  <a:lnTo>
                    <a:pt x="739" y="793"/>
                  </a:lnTo>
                  <a:lnTo>
                    <a:pt x="660" y="765"/>
                  </a:lnTo>
                  <a:lnTo>
                    <a:pt x="638" y="777"/>
                  </a:lnTo>
                  <a:lnTo>
                    <a:pt x="487" y="758"/>
                  </a:lnTo>
                  <a:lnTo>
                    <a:pt x="433" y="777"/>
                  </a:lnTo>
                  <a:lnTo>
                    <a:pt x="440" y="749"/>
                  </a:lnTo>
                  <a:lnTo>
                    <a:pt x="403" y="718"/>
                  </a:lnTo>
                  <a:lnTo>
                    <a:pt x="400" y="755"/>
                  </a:lnTo>
                  <a:lnTo>
                    <a:pt x="343" y="711"/>
                  </a:lnTo>
                  <a:lnTo>
                    <a:pt x="381" y="690"/>
                  </a:lnTo>
                  <a:lnTo>
                    <a:pt x="415" y="671"/>
                  </a:lnTo>
                  <a:lnTo>
                    <a:pt x="443" y="667"/>
                  </a:lnTo>
                  <a:lnTo>
                    <a:pt x="441" y="649"/>
                  </a:lnTo>
                  <a:lnTo>
                    <a:pt x="477" y="634"/>
                  </a:lnTo>
                  <a:lnTo>
                    <a:pt x="527" y="639"/>
                  </a:lnTo>
                  <a:lnTo>
                    <a:pt x="506" y="624"/>
                  </a:lnTo>
                  <a:lnTo>
                    <a:pt x="534" y="596"/>
                  </a:lnTo>
                  <a:lnTo>
                    <a:pt x="571" y="562"/>
                  </a:lnTo>
                  <a:lnTo>
                    <a:pt x="608" y="530"/>
                  </a:lnTo>
                  <a:lnTo>
                    <a:pt x="575" y="503"/>
                  </a:lnTo>
                  <a:lnTo>
                    <a:pt x="569" y="476"/>
                  </a:lnTo>
                  <a:lnTo>
                    <a:pt x="537" y="469"/>
                  </a:lnTo>
                  <a:lnTo>
                    <a:pt x="522" y="438"/>
                  </a:lnTo>
                  <a:lnTo>
                    <a:pt x="475" y="426"/>
                  </a:lnTo>
                  <a:lnTo>
                    <a:pt x="404" y="394"/>
                  </a:lnTo>
                  <a:lnTo>
                    <a:pt x="375" y="407"/>
                  </a:lnTo>
                  <a:lnTo>
                    <a:pt x="325" y="416"/>
                  </a:lnTo>
                  <a:lnTo>
                    <a:pt x="320" y="402"/>
                  </a:lnTo>
                  <a:lnTo>
                    <a:pt x="294" y="413"/>
                  </a:lnTo>
                  <a:lnTo>
                    <a:pt x="276" y="386"/>
                  </a:lnTo>
                  <a:lnTo>
                    <a:pt x="310" y="346"/>
                  </a:lnTo>
                  <a:lnTo>
                    <a:pt x="280" y="354"/>
                  </a:lnTo>
                  <a:lnTo>
                    <a:pt x="242" y="403"/>
                  </a:lnTo>
                  <a:lnTo>
                    <a:pt x="242" y="432"/>
                  </a:lnTo>
                  <a:lnTo>
                    <a:pt x="217" y="451"/>
                  </a:lnTo>
                  <a:lnTo>
                    <a:pt x="205" y="445"/>
                  </a:lnTo>
                  <a:lnTo>
                    <a:pt x="183" y="472"/>
                  </a:lnTo>
                  <a:lnTo>
                    <a:pt x="133" y="515"/>
                  </a:lnTo>
                  <a:lnTo>
                    <a:pt x="114" y="508"/>
                  </a:lnTo>
                  <a:lnTo>
                    <a:pt x="102" y="535"/>
                  </a:lnTo>
                  <a:lnTo>
                    <a:pt x="24" y="626"/>
                  </a:lnTo>
                  <a:lnTo>
                    <a:pt x="0" y="664"/>
                  </a:lnTo>
                  <a:lnTo>
                    <a:pt x="62" y="541"/>
                  </a:lnTo>
                  <a:lnTo>
                    <a:pt x="140" y="386"/>
                  </a:lnTo>
                  <a:lnTo>
                    <a:pt x="128" y="386"/>
                  </a:lnTo>
                  <a:lnTo>
                    <a:pt x="78" y="482"/>
                  </a:lnTo>
                  <a:lnTo>
                    <a:pt x="47" y="521"/>
                  </a:lnTo>
                  <a:lnTo>
                    <a:pt x="40" y="503"/>
                  </a:lnTo>
                  <a:lnTo>
                    <a:pt x="56" y="459"/>
                  </a:lnTo>
                  <a:lnTo>
                    <a:pt x="53" y="423"/>
                  </a:lnTo>
                  <a:lnTo>
                    <a:pt x="80" y="392"/>
                  </a:lnTo>
                  <a:lnTo>
                    <a:pt x="119" y="325"/>
                  </a:lnTo>
                  <a:lnTo>
                    <a:pt x="59" y="377"/>
                  </a:lnTo>
                  <a:lnTo>
                    <a:pt x="56" y="339"/>
                  </a:lnTo>
                  <a:lnTo>
                    <a:pt x="68" y="320"/>
                  </a:lnTo>
                  <a:lnTo>
                    <a:pt x="56" y="289"/>
                  </a:lnTo>
                  <a:lnTo>
                    <a:pt x="59" y="260"/>
                  </a:lnTo>
                  <a:lnTo>
                    <a:pt x="99" y="209"/>
                  </a:lnTo>
                  <a:lnTo>
                    <a:pt x="97" y="181"/>
                  </a:lnTo>
                  <a:lnTo>
                    <a:pt x="53" y="194"/>
                  </a:lnTo>
                  <a:lnTo>
                    <a:pt x="47" y="154"/>
                  </a:lnTo>
                  <a:lnTo>
                    <a:pt x="65" y="135"/>
                  </a:lnTo>
                  <a:lnTo>
                    <a:pt x="56" y="108"/>
                  </a:lnTo>
                  <a:lnTo>
                    <a:pt x="36" y="101"/>
                  </a:lnTo>
                  <a:lnTo>
                    <a:pt x="62" y="43"/>
                  </a:lnTo>
                  <a:lnTo>
                    <a:pt x="49" y="29"/>
                  </a:lnTo>
                  <a:lnTo>
                    <a:pt x="62" y="0"/>
                  </a:lnTo>
                  <a:lnTo>
                    <a:pt x="80" y="40"/>
                  </a:lnTo>
                  <a:lnTo>
                    <a:pt x="62" y="85"/>
                  </a:lnTo>
                  <a:lnTo>
                    <a:pt x="80" y="104"/>
                  </a:lnTo>
                  <a:lnTo>
                    <a:pt x="93" y="65"/>
                  </a:lnTo>
                  <a:lnTo>
                    <a:pt x="114" y="120"/>
                  </a:lnTo>
                  <a:lnTo>
                    <a:pt x="84" y="160"/>
                  </a:lnTo>
                  <a:lnTo>
                    <a:pt x="93" y="163"/>
                  </a:lnTo>
                  <a:lnTo>
                    <a:pt x="124" y="160"/>
                  </a:lnTo>
                  <a:lnTo>
                    <a:pt x="140" y="219"/>
                  </a:lnTo>
                  <a:lnTo>
                    <a:pt x="112" y="268"/>
                  </a:lnTo>
                  <a:lnTo>
                    <a:pt x="80" y="304"/>
                  </a:lnTo>
                  <a:lnTo>
                    <a:pt x="97" y="311"/>
                  </a:lnTo>
                  <a:lnTo>
                    <a:pt x="140" y="263"/>
                  </a:lnTo>
                  <a:lnTo>
                    <a:pt x="145" y="304"/>
                  </a:lnTo>
                  <a:lnTo>
                    <a:pt x="72" y="435"/>
                  </a:lnTo>
                  <a:lnTo>
                    <a:pt x="84" y="445"/>
                  </a:lnTo>
                  <a:lnTo>
                    <a:pt x="183" y="260"/>
                  </a:lnTo>
                  <a:lnTo>
                    <a:pt x="230" y="179"/>
                  </a:lnTo>
                  <a:lnTo>
                    <a:pt x="303" y="99"/>
                  </a:lnTo>
                  <a:lnTo>
                    <a:pt x="390" y="40"/>
                  </a:lnTo>
                  <a:lnTo>
                    <a:pt x="356" y="82"/>
                  </a:lnTo>
                  <a:lnTo>
                    <a:pt x="384" y="71"/>
                  </a:lnTo>
                  <a:lnTo>
                    <a:pt x="419" y="43"/>
                  </a:lnTo>
                  <a:lnTo>
                    <a:pt x="481" y="14"/>
                  </a:lnTo>
                  <a:lnTo>
                    <a:pt x="550" y="8"/>
                  </a:lnTo>
                  <a:lnTo>
                    <a:pt x="534" y="27"/>
                  </a:lnTo>
                  <a:lnTo>
                    <a:pt x="564" y="29"/>
                  </a:lnTo>
                  <a:lnTo>
                    <a:pt x="589" y="14"/>
                  </a:lnTo>
                  <a:lnTo>
                    <a:pt x="631" y="17"/>
                  </a:lnTo>
                  <a:lnTo>
                    <a:pt x="636" y="29"/>
                  </a:lnTo>
                  <a:lnTo>
                    <a:pt x="683" y="40"/>
                  </a:lnTo>
                  <a:lnTo>
                    <a:pt x="760" y="67"/>
                  </a:lnTo>
                  <a:lnTo>
                    <a:pt x="755" y="82"/>
                  </a:lnTo>
                  <a:lnTo>
                    <a:pt x="788" y="101"/>
                  </a:lnTo>
                  <a:lnTo>
                    <a:pt x="863" y="148"/>
                  </a:lnTo>
                  <a:lnTo>
                    <a:pt x="938" y="216"/>
                  </a:lnTo>
                  <a:lnTo>
                    <a:pt x="915" y="235"/>
                  </a:lnTo>
                  <a:lnTo>
                    <a:pt x="944" y="237"/>
                  </a:lnTo>
                  <a:lnTo>
                    <a:pt x="981" y="263"/>
                  </a:lnTo>
                  <a:lnTo>
                    <a:pt x="975" y="289"/>
                  </a:lnTo>
                  <a:lnTo>
                    <a:pt x="990" y="292"/>
                  </a:lnTo>
                  <a:lnTo>
                    <a:pt x="1002" y="271"/>
                  </a:lnTo>
                  <a:lnTo>
                    <a:pt x="1062" y="204"/>
                  </a:lnTo>
                  <a:lnTo>
                    <a:pt x="1086" y="213"/>
                  </a:lnTo>
                  <a:lnTo>
                    <a:pt x="1086" y="194"/>
                  </a:lnTo>
                  <a:lnTo>
                    <a:pt x="1136" y="187"/>
                  </a:lnTo>
                  <a:lnTo>
                    <a:pt x="1207" y="243"/>
                  </a:lnTo>
                  <a:lnTo>
                    <a:pt x="1216" y="225"/>
                  </a:lnTo>
                  <a:lnTo>
                    <a:pt x="1186" y="191"/>
                  </a:lnTo>
                  <a:lnTo>
                    <a:pt x="1205" y="166"/>
                  </a:lnTo>
                  <a:lnTo>
                    <a:pt x="1170" y="145"/>
                  </a:lnTo>
                  <a:lnTo>
                    <a:pt x="1201" y="138"/>
                  </a:lnTo>
                  <a:lnTo>
                    <a:pt x="1225" y="151"/>
                  </a:lnTo>
                  <a:lnTo>
                    <a:pt x="1235" y="126"/>
                  </a:lnTo>
                  <a:lnTo>
                    <a:pt x="1213" y="113"/>
                  </a:lnTo>
                  <a:lnTo>
                    <a:pt x="1254" y="89"/>
                  </a:lnTo>
                  <a:lnTo>
                    <a:pt x="1275" y="108"/>
                  </a:lnTo>
                </a:path>
              </a:pathLst>
            </a:custGeom>
            <a:solidFill>
              <a:srgbClr val="CC0000"/>
            </a:solidFill>
            <a:ln w="9144" cap="flat"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srgbClr val="000000"/>
                </a:solidFill>
              </a:endParaRPr>
            </a:p>
          </p:txBody>
        </p:sp>
        <p:sp>
          <p:nvSpPr>
            <p:cNvPr id="78905" name="Freeform 24"/>
            <p:cNvSpPr>
              <a:spLocks noChangeAspect="1"/>
            </p:cNvSpPr>
            <p:nvPr/>
          </p:nvSpPr>
          <p:spPr bwMode="auto">
            <a:xfrm>
              <a:off x="4209" y="2405"/>
              <a:ext cx="103" cy="167"/>
            </a:xfrm>
            <a:custGeom>
              <a:avLst/>
              <a:gdLst>
                <a:gd name="T0" fmla="*/ 0 w 104"/>
                <a:gd name="T1" fmla="*/ 0 h 166"/>
                <a:gd name="T2" fmla="*/ 0 w 104"/>
                <a:gd name="T3" fmla="*/ 0 h 166"/>
                <a:gd name="T4" fmla="*/ 37 w 104"/>
                <a:gd name="T5" fmla="*/ 62 h 166"/>
                <a:gd name="T6" fmla="*/ 78 w 104"/>
                <a:gd name="T7" fmla="*/ 81 h 166"/>
                <a:gd name="T8" fmla="*/ 74 w 104"/>
                <a:gd name="T9" fmla="*/ 108 h 166"/>
                <a:gd name="T10" fmla="*/ 103 w 104"/>
                <a:gd name="T11" fmla="*/ 136 h 166"/>
                <a:gd name="T12" fmla="*/ 74 w 104"/>
                <a:gd name="T13" fmla="*/ 165 h 166"/>
                <a:gd name="T14" fmla="*/ 56 w 104"/>
                <a:gd name="T15" fmla="*/ 105 h 166"/>
                <a:gd name="T16" fmla="*/ 66 w 104"/>
                <a:gd name="T17" fmla="*/ 86 h 166"/>
                <a:gd name="T18" fmla="*/ 29 w 104"/>
                <a:gd name="T19" fmla="*/ 75 h 166"/>
                <a:gd name="T20" fmla="*/ 0 w 104"/>
                <a:gd name="T21" fmla="*/ 0 h 166"/>
                <a:gd name="T22" fmla="*/ 0 w 104"/>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 h="166">
                  <a:moveTo>
                    <a:pt x="0" y="0"/>
                  </a:moveTo>
                  <a:lnTo>
                    <a:pt x="0" y="0"/>
                  </a:lnTo>
                  <a:lnTo>
                    <a:pt x="37" y="62"/>
                  </a:lnTo>
                  <a:lnTo>
                    <a:pt x="78" y="81"/>
                  </a:lnTo>
                  <a:lnTo>
                    <a:pt x="74" y="108"/>
                  </a:lnTo>
                  <a:lnTo>
                    <a:pt x="103" y="136"/>
                  </a:lnTo>
                  <a:lnTo>
                    <a:pt x="74" y="165"/>
                  </a:lnTo>
                  <a:lnTo>
                    <a:pt x="56" y="105"/>
                  </a:lnTo>
                  <a:lnTo>
                    <a:pt x="66" y="86"/>
                  </a:lnTo>
                  <a:lnTo>
                    <a:pt x="29" y="75"/>
                  </a:lnTo>
                  <a:lnTo>
                    <a:pt x="0" y="0"/>
                  </a:lnTo>
                </a:path>
              </a:pathLst>
            </a:custGeom>
            <a:solidFill>
              <a:srgbClr val="000080"/>
            </a:solidFill>
            <a:ln w="9144" cap="flat" cmpd="sng">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srgbClr val="000000"/>
                </a:solidFill>
              </a:endParaRPr>
            </a:p>
          </p:txBody>
        </p:sp>
        <p:sp>
          <p:nvSpPr>
            <p:cNvPr id="78906" name="Freeform 25"/>
            <p:cNvSpPr>
              <a:spLocks noChangeAspect="1"/>
            </p:cNvSpPr>
            <p:nvPr/>
          </p:nvSpPr>
          <p:spPr bwMode="auto">
            <a:xfrm>
              <a:off x="5357" y="2698"/>
              <a:ext cx="88" cy="38"/>
            </a:xfrm>
            <a:custGeom>
              <a:avLst/>
              <a:gdLst>
                <a:gd name="T0" fmla="*/ 59 w 88"/>
                <a:gd name="T1" fmla="*/ 3 h 32"/>
                <a:gd name="T2" fmla="*/ 59 w 88"/>
                <a:gd name="T3" fmla="*/ 3 h 32"/>
                <a:gd name="T4" fmla="*/ 87 w 88"/>
                <a:gd name="T5" fmla="*/ 25 h 32"/>
                <a:gd name="T6" fmla="*/ 66 w 88"/>
                <a:gd name="T7" fmla="*/ 31 h 32"/>
                <a:gd name="T8" fmla="*/ 37 w 88"/>
                <a:gd name="T9" fmla="*/ 15 h 32"/>
                <a:gd name="T10" fmla="*/ 19 w 88"/>
                <a:gd name="T11" fmla="*/ 25 h 32"/>
                <a:gd name="T12" fmla="*/ 0 w 88"/>
                <a:gd name="T13" fmla="*/ 15 h 32"/>
                <a:gd name="T14" fmla="*/ 49 w 88"/>
                <a:gd name="T15" fmla="*/ 0 h 32"/>
                <a:gd name="T16" fmla="*/ 59 w 88"/>
                <a:gd name="T17" fmla="*/ 3 h 32"/>
                <a:gd name="T18" fmla="*/ 59 w 88"/>
                <a:gd name="T19" fmla="*/ 3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32">
                  <a:moveTo>
                    <a:pt x="59" y="3"/>
                  </a:moveTo>
                  <a:lnTo>
                    <a:pt x="59" y="3"/>
                  </a:lnTo>
                  <a:lnTo>
                    <a:pt x="87" y="25"/>
                  </a:lnTo>
                  <a:lnTo>
                    <a:pt x="66" y="31"/>
                  </a:lnTo>
                  <a:lnTo>
                    <a:pt x="37" y="15"/>
                  </a:lnTo>
                  <a:lnTo>
                    <a:pt x="19" y="25"/>
                  </a:lnTo>
                  <a:lnTo>
                    <a:pt x="0" y="15"/>
                  </a:lnTo>
                  <a:lnTo>
                    <a:pt x="49" y="0"/>
                  </a:lnTo>
                  <a:lnTo>
                    <a:pt x="59" y="3"/>
                  </a:lnTo>
                </a:path>
              </a:pathLst>
            </a:custGeom>
            <a:solidFill>
              <a:srgbClr val="000080"/>
            </a:solidFill>
            <a:ln w="9144" cap="flat" cmpd="sng">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srgbClr val="000000"/>
                </a:solidFill>
              </a:endParaRPr>
            </a:p>
          </p:txBody>
        </p:sp>
        <p:sp>
          <p:nvSpPr>
            <p:cNvPr id="78907" name="Freeform 26"/>
            <p:cNvSpPr>
              <a:spLocks noChangeAspect="1"/>
            </p:cNvSpPr>
            <p:nvPr/>
          </p:nvSpPr>
          <p:spPr bwMode="auto">
            <a:xfrm>
              <a:off x="4563" y="3275"/>
              <a:ext cx="53" cy="31"/>
            </a:xfrm>
            <a:custGeom>
              <a:avLst/>
              <a:gdLst>
                <a:gd name="T0" fmla="*/ 41 w 53"/>
                <a:gd name="T1" fmla="*/ 0 h 30"/>
                <a:gd name="T2" fmla="*/ 41 w 53"/>
                <a:gd name="T3" fmla="*/ 0 h 30"/>
                <a:gd name="T4" fmla="*/ 0 w 53"/>
                <a:gd name="T5" fmla="*/ 24 h 30"/>
                <a:gd name="T6" fmla="*/ 21 w 53"/>
                <a:gd name="T7" fmla="*/ 29 h 30"/>
                <a:gd name="T8" fmla="*/ 52 w 53"/>
                <a:gd name="T9" fmla="*/ 26 h 30"/>
                <a:gd name="T10" fmla="*/ 46 w 53"/>
                <a:gd name="T11" fmla="*/ 20 h 30"/>
                <a:gd name="T12" fmla="*/ 41 w 53"/>
                <a:gd name="T13" fmla="*/ 0 h 30"/>
                <a:gd name="T14" fmla="*/ 41 w 53"/>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30">
                  <a:moveTo>
                    <a:pt x="41" y="0"/>
                  </a:moveTo>
                  <a:lnTo>
                    <a:pt x="41" y="0"/>
                  </a:lnTo>
                  <a:lnTo>
                    <a:pt x="0" y="24"/>
                  </a:lnTo>
                  <a:lnTo>
                    <a:pt x="21" y="29"/>
                  </a:lnTo>
                  <a:lnTo>
                    <a:pt x="52" y="26"/>
                  </a:lnTo>
                  <a:lnTo>
                    <a:pt x="46" y="20"/>
                  </a:lnTo>
                  <a:lnTo>
                    <a:pt x="41" y="0"/>
                  </a:lnTo>
                </a:path>
              </a:pathLst>
            </a:custGeom>
            <a:solidFill>
              <a:srgbClr val="000080"/>
            </a:solidFill>
            <a:ln w="9144" cap="flat" cmpd="sng">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srgbClr val="000000"/>
                </a:solidFill>
              </a:endParaRPr>
            </a:p>
          </p:txBody>
        </p:sp>
      </p:grpSp>
    </p:spTree>
    <p:extLst>
      <p:ext uri="{BB962C8B-B14F-4D97-AF65-F5344CB8AC3E}">
        <p14:creationId xmlns:p14="http://schemas.microsoft.com/office/powerpoint/2010/main" val="46721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4804</TotalTime>
  <Words>4031</Words>
  <Application>Microsoft Office PowerPoint</Application>
  <PresentationFormat>Presentazione su schermo (4:3)</PresentationFormat>
  <Paragraphs>569</Paragraphs>
  <Slides>60</Slides>
  <Notes>18</Notes>
  <HiddenSlides>0</HiddenSlides>
  <MMClips>0</MMClips>
  <ScaleCrop>false</ScaleCrop>
  <HeadingPairs>
    <vt:vector size="8" baseType="variant">
      <vt:variant>
        <vt:lpstr>Caratteri utilizzati</vt:lpstr>
      </vt:variant>
      <vt:variant>
        <vt:i4>19</vt:i4>
      </vt:variant>
      <vt:variant>
        <vt:lpstr>Tema</vt:lpstr>
      </vt:variant>
      <vt:variant>
        <vt:i4>3</vt:i4>
      </vt:variant>
      <vt:variant>
        <vt:lpstr>Server OLE incorporati</vt:lpstr>
      </vt:variant>
      <vt:variant>
        <vt:i4>6</vt:i4>
      </vt:variant>
      <vt:variant>
        <vt:lpstr>Titoli diapositive</vt:lpstr>
      </vt:variant>
      <vt:variant>
        <vt:i4>60</vt:i4>
      </vt:variant>
    </vt:vector>
  </HeadingPairs>
  <TitlesOfParts>
    <vt:vector size="88" baseType="lpstr">
      <vt:lpstr>MS PGothic</vt:lpstr>
      <vt:lpstr>MS PGothic</vt:lpstr>
      <vt:lpstr>SimSun</vt:lpstr>
      <vt:lpstr>AdvOT999035f4</vt:lpstr>
      <vt:lpstr>Aharoni</vt:lpstr>
      <vt:lpstr>Andale Sans UI</vt:lpstr>
      <vt:lpstr>Arial</vt:lpstr>
      <vt:lpstr>Arial Narrow</vt:lpstr>
      <vt:lpstr>Calibri</vt:lpstr>
      <vt:lpstr>Monotype Sorts</vt:lpstr>
      <vt:lpstr>Palatino Linotype</vt:lpstr>
      <vt:lpstr>Symbol</vt:lpstr>
      <vt:lpstr>Times</vt:lpstr>
      <vt:lpstr>Times New Roman</vt:lpstr>
      <vt:lpstr>TrueFrutiger</vt:lpstr>
      <vt:lpstr>TrueFrutigerLight</vt:lpstr>
      <vt:lpstr>Verdana</vt:lpstr>
      <vt:lpstr>Wingdings</vt:lpstr>
      <vt:lpstr>YMath-Pack-Two</vt:lpstr>
      <vt:lpstr>Struttura predefinita</vt:lpstr>
      <vt:lpstr>Tema di Office</vt:lpstr>
      <vt:lpstr>1_Tema di Office</vt:lpstr>
      <vt:lpstr>CS ChemDraw Drawing</vt:lpstr>
      <vt:lpstr>Image Document</vt:lpstr>
      <vt:lpstr>CorelDRAW</vt:lpstr>
      <vt:lpstr>PowerPlugsChart.Document</vt:lpstr>
      <vt:lpstr>MDLDrawObject Class</vt:lpstr>
      <vt:lpstr>ISIS/Draw Sketch</vt:lpstr>
      <vt:lpstr>Presentazione standard di PowerPoint</vt:lpstr>
      <vt:lpstr>Green chemistry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Comparison between  stoichiometric and catalytic reactions</vt:lpstr>
      <vt:lpstr>Presentazione standard di PowerPoint</vt:lpstr>
      <vt:lpstr>Presentazione standard di PowerPoint</vt:lpstr>
      <vt:lpstr>Presentazione standard di PowerPoint</vt:lpstr>
      <vt:lpstr>Some comparison between chemical and biocatalyzed processes</vt:lpstr>
      <vt:lpstr>Presentazione standard di PowerPoint</vt:lpstr>
      <vt:lpstr>Presentazione standard di PowerPoint</vt:lpstr>
      <vt:lpstr>Presentazione standard di PowerPoint</vt:lpstr>
      <vt:lpstr>Why traditions matter!</vt:lpstr>
      <vt:lpstr>Presentazione standard di PowerPoint</vt:lpstr>
      <vt:lpstr>Presentazione standard di PowerPoint</vt:lpstr>
      <vt:lpstr>Presentazione standard di PowerPoint</vt:lpstr>
      <vt:lpstr>Presentazione standard di PowerPoint</vt:lpstr>
      <vt:lpstr>Presentazione standard di PowerPoint</vt:lpstr>
      <vt:lpstr>Figura 11.5 Effetto del cambiamento di energia di reagenti e stato di transizione sulla velocità di reazione. (a) Un’energia dei reagenti più elevata (curva rossa) corrisponde ad una reazione più veloce (DG‡ più piccolo). (b) Un’energia dello stato di transizione più alta (curva rossa) corrisponde a una reazione più lenta (DG‡ più grande).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Enzymatic synthesis of Aspartame in industry</vt:lpstr>
      <vt:lpstr>Meccanismo di formazione dell’anidride simmetrica a partire dall’O-acilisourea </vt:lpstr>
      <vt:lpstr>Presentazione standard di PowerPoint</vt:lpstr>
      <vt:lpstr>In some cases biocatalyst is the ONLY option </vt:lpstr>
      <vt:lpstr>Presentazione standard di PowerPoint</vt:lpstr>
      <vt:lpstr>Presentazione standard di PowerPoint</vt:lpstr>
      <vt:lpstr>Presentazione standard di PowerPoint</vt:lpstr>
      <vt:lpstr>Presentazione standard di PowerPoint</vt:lpstr>
      <vt:lpstr>Annexes</vt:lpstr>
      <vt:lpstr>I dodici principi della chimica verde </vt:lpstr>
      <vt:lpstr>I dodici principi della chimica verde </vt:lpstr>
      <vt:lpstr>Presentazione standard di PowerPoint</vt:lpstr>
    </vt:vector>
  </TitlesOfParts>
  <Company>Università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lucia</dc:creator>
  <cp:lastModifiedBy>Utente Windows</cp:lastModifiedBy>
  <cp:revision>624</cp:revision>
  <dcterms:created xsi:type="dcterms:W3CDTF">2006-05-18T12:03:11Z</dcterms:created>
  <dcterms:modified xsi:type="dcterms:W3CDTF">2020-03-12T10:31:01Z</dcterms:modified>
</cp:coreProperties>
</file>