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731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70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31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0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50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97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21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3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08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82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67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EC2CD-01AF-4BFA-8ED0-FE11FA80BD9E}" type="datetimeFigureOut">
              <a:rPr lang="it-IT" smtClean="0"/>
              <a:t>12/03/2020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4110A-6FA6-423D-A289-7B28D5724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82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Lezioni 10 - 11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Enti collettivi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68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Inquadramento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800" dirty="0" smtClean="0"/>
              <a:t>Gli individui si organizzano in strutture di carattere collettivo, suscettibili di assumere la veste di soggetti di diritto (autonomi centri di imputazione di diritti ed obblighi).</a:t>
            </a:r>
          </a:p>
          <a:p>
            <a:pPr marL="0" indent="0" algn="just">
              <a:buNone/>
            </a:pPr>
            <a:r>
              <a:rPr lang="it-IT" sz="1800" dirty="0" smtClean="0"/>
              <a:t>Gli enti collettivi vengono equiparati alle persone fisiche, in quanto protagonisti della vita giuridica: si tratta di un’equiparazione solo formale, trattandosi comunque di strumenti attraverso i quali le persone fisiche realizzano i propri interessi.</a:t>
            </a:r>
          </a:p>
          <a:p>
            <a:pPr marL="0" indent="0" algn="just">
              <a:buNone/>
            </a:pPr>
            <a:r>
              <a:rPr lang="it-IT" sz="1800" dirty="0" smtClean="0"/>
              <a:t>L’ente collettivo persegue specifiche finalità: scopi he potrebbero essere perseguiti anche dai singoli, ma con portata ridotta.</a:t>
            </a:r>
          </a:p>
          <a:p>
            <a:pPr marL="0" indent="0" algn="just">
              <a:buNone/>
            </a:pPr>
            <a:r>
              <a:rPr lang="it-IT" sz="1800" dirty="0" smtClean="0"/>
              <a:t>Una prima classificazione distingue: a) enti pubblici: costituiti in base a una previsione di legge per perseguire scopi di carattere pubblico; b) enti privati: costituiti tramite un atto di autonomia privata per perseguire interessi particolari.</a:t>
            </a:r>
          </a:p>
          <a:p>
            <a:pPr marL="0" indent="0" algn="just">
              <a:buNone/>
            </a:pPr>
            <a:r>
              <a:rPr lang="it-IT" sz="1800" dirty="0" smtClean="0"/>
              <a:t>La possibilità di formare enti privati è riconosciuta a livello costituzionale : l’art. 18 prevede la libertà di associazione, per fini che non sono vietati ai singoli dalla legge penale (divieto per associazioni criminali – associazioni politico-militari – associazioni segrete).</a:t>
            </a:r>
          </a:p>
          <a:p>
            <a:pPr marL="0" indent="0" algn="just">
              <a:buNone/>
            </a:pPr>
            <a:r>
              <a:rPr lang="it-IT" sz="1800" dirty="0" smtClean="0"/>
              <a:t>L’ente privato può perseguire due differenti scopi: 1) scopo economico (inteso come conseguimento di un vantaggio patrimoniale; 2) scopo ideale.</a:t>
            </a:r>
          </a:p>
          <a:p>
            <a:pPr marL="0" indent="0" algn="just">
              <a:buNone/>
            </a:pPr>
            <a:r>
              <a:rPr lang="it-IT" sz="1800" dirty="0" smtClean="0"/>
              <a:t>Gli enti avente scopo economico sono disciplinati dal diritto commerciale( libro quinto c.c.) : gli enti che perseguono scopo ideale sono disciplinati dal diritto civile (libro primo c.c.).</a:t>
            </a:r>
          </a:p>
          <a:p>
            <a:pPr marL="0" indent="0" algn="just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26988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Soggettività giuridica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1800" dirty="0" smtClean="0"/>
              <a:t>Ai fini dell’attribuzione della soggettività giuridica all’ente devono esistere i seguenti elementi costitutivi: a) pluralità di persone fisiche; b) patrimonio; c) scopo istituzionale.</a:t>
            </a:r>
          </a:p>
          <a:p>
            <a:pPr marL="0" indent="0" algn="just">
              <a:buNone/>
            </a:pPr>
            <a:r>
              <a:rPr lang="it-IT" sz="1800" dirty="0" smtClean="0"/>
              <a:t>L’ente collettivo si dice dotato di soggettività giuridica in quanto ha una soggettività distinta da quella delle persone che ne fanno parte. Risulta, perciò, dotato di : 1) capacità giuridica (è autonomo centro di imputazione di rapporti giuridici); 2) capacità di agire (vengono riferiti all’ente gli atti giuridici compiuti dai suoi organi).</a:t>
            </a:r>
          </a:p>
          <a:p>
            <a:pPr marL="0" indent="0" algn="just">
              <a:buNone/>
            </a:pPr>
            <a:r>
              <a:rPr lang="it-IT" sz="1800" dirty="0" smtClean="0"/>
              <a:t>L’ente è titolare di un patrimonio (insieme di rapporti giuridici attivi e passivi) sottoposto a vicende autonome. </a:t>
            </a:r>
          </a:p>
          <a:p>
            <a:pPr marL="0" indent="0" algn="just">
              <a:buNone/>
            </a:pPr>
            <a:r>
              <a:rPr lang="it-IT" sz="1800" dirty="0" smtClean="0"/>
              <a:t>L’</a:t>
            </a:r>
            <a:r>
              <a:rPr lang="it-IT" sz="1800" i="1" dirty="0" smtClean="0"/>
              <a:t>autonomia patrimoniale</a:t>
            </a:r>
            <a:r>
              <a:rPr lang="it-IT" sz="1800" dirty="0" smtClean="0"/>
              <a:t> è requisito indispensabile per individuare un soggetto giuridico, distinto dalle persone dei partecipanti.</a:t>
            </a:r>
          </a:p>
          <a:p>
            <a:pPr marL="0" indent="0" algn="just">
              <a:buNone/>
            </a:pPr>
            <a:r>
              <a:rPr lang="it-IT" sz="1800" dirty="0" smtClean="0"/>
              <a:t>L’autonomia patrimoniale è di due tipi, e dipende dalle regole secondo le quali è disciplinata la responsabilità per i debiti:</a:t>
            </a:r>
          </a:p>
          <a:p>
            <a:pPr algn="just">
              <a:buAutoNum type="alphaLcParenR"/>
            </a:pPr>
            <a:r>
              <a:rPr lang="it-IT" sz="1800" dirty="0" smtClean="0"/>
              <a:t>Autonomia patrimoniale perfetta: il patrimonio dei singoli partecipanti è insensibile ai debiti dell’ente, e viceversa;</a:t>
            </a:r>
          </a:p>
          <a:p>
            <a:pPr algn="just">
              <a:buAutoNum type="alphaLcParenR"/>
            </a:pPr>
            <a:r>
              <a:rPr lang="it-IT" sz="1800" dirty="0" smtClean="0"/>
              <a:t>Autonomia patrimoniale imperfetta: il patrimonio dell’ente è destinato in maniera preferenziale alla soddisfazione dei creditori dell’ente, ma dei debiti dell’ente è chiamato a rispondere anche taluno dei partecipanti (la cui individuazione varia a secondo del tipo di </a:t>
            </a:r>
            <a:r>
              <a:rPr lang="it-IT" sz="1800" dirty="0" smtClean="0"/>
              <a:t>ente).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11191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Personalità giuridica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sz="1800" dirty="0" smtClean="0"/>
              <a:t>La partecipazione del singolo a un ente dotato di autonomia patrimoniale perfetta permette di garantire la totale estraneità del patrimonio personale ai debiti dell’ente (per cui risulta conveniente, soprattutto ove si perseguano fini economici).</a:t>
            </a:r>
          </a:p>
          <a:p>
            <a:pPr marL="0" indent="0" algn="just">
              <a:buNone/>
            </a:pPr>
            <a:r>
              <a:rPr lang="it-IT" sz="1800" dirty="0" smtClean="0"/>
              <a:t>Il concetto di autonomia patrimoniale perfetta corrisponde, nel linguaggio del legislatore, all’attribuzione della personalità giuridica: sono </a:t>
            </a:r>
            <a:r>
              <a:rPr lang="it-IT" sz="1800" i="1" dirty="0" smtClean="0"/>
              <a:t>persone giuridiche</a:t>
            </a:r>
            <a:r>
              <a:rPr lang="it-IT" sz="1800" dirty="0" smtClean="0"/>
              <a:t> soltanto quegli enti per i quali sussiste una completa separazione tra patrimonio dell’ente e patrimonio dei partecipanti. </a:t>
            </a:r>
          </a:p>
          <a:p>
            <a:pPr marL="0" indent="0" algn="just">
              <a:buNone/>
            </a:pPr>
            <a:r>
              <a:rPr lang="it-IT" sz="1800" dirty="0" smtClean="0"/>
              <a:t>La personalità giuridica viene riconosciuta dall’ordinamento a prescindere dallo scopo perseguito dall’ente: variano, tuttavia, i modi di acquisizione della stessa. </a:t>
            </a:r>
          </a:p>
          <a:p>
            <a:pPr marL="0" indent="0" algn="just">
              <a:buNone/>
            </a:pPr>
            <a:r>
              <a:rPr lang="it-IT" sz="1800" i="1" dirty="0" smtClean="0"/>
              <a:t>Sistema normativo</a:t>
            </a: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Gli enti aventi scopo economico acquistano la personalità giuridica adottando uno degli schemi previsti dal legislatore per la costituzione di società di capitali e iscrivendosi al registro delle imprese. </a:t>
            </a:r>
          </a:p>
          <a:p>
            <a:pPr marL="0" indent="0" algn="just">
              <a:buNone/>
            </a:pPr>
            <a:r>
              <a:rPr lang="it-IT" sz="1800" dirty="0" smtClean="0"/>
              <a:t>La personalità giuridica si acquista automaticamente.</a:t>
            </a:r>
          </a:p>
          <a:p>
            <a:pPr marL="0" indent="0" algn="just">
              <a:buNone/>
            </a:pPr>
            <a:r>
              <a:rPr lang="it-IT" sz="1800" i="1" dirty="0" smtClean="0"/>
              <a:t>Sistema </a:t>
            </a:r>
            <a:r>
              <a:rPr lang="it-IT" sz="1800" i="1" dirty="0" err="1" smtClean="0"/>
              <a:t>concessorio</a:t>
            </a: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Per gli enti aventi scopo ideale, l’art. 12c.c. prevedeva in passato che l’acquisto della personalità giuridica avesse luogo con il riconoscimento concesso con decreto del </a:t>
            </a:r>
            <a:r>
              <a:rPr lang="it-IT" sz="1800" dirty="0"/>
              <a:t>P</a:t>
            </a:r>
            <a:r>
              <a:rPr lang="it-IT" sz="1800" dirty="0" smtClean="0"/>
              <a:t>residente della Repubblica.</a:t>
            </a:r>
          </a:p>
          <a:p>
            <a:pPr marL="0" indent="0" algn="just">
              <a:buNone/>
            </a:pPr>
            <a:r>
              <a:rPr lang="it-IT" sz="1800" dirty="0" smtClean="0"/>
              <a:t>La norma è stata abrogata e con </a:t>
            </a:r>
            <a:r>
              <a:rPr lang="it-IT" sz="1800" dirty="0" err="1" smtClean="0"/>
              <a:t>dpr</a:t>
            </a:r>
            <a:r>
              <a:rPr lang="it-IT" sz="1800" dirty="0" smtClean="0"/>
              <a:t> 361/2000  si prevede che la personalità giuridica si acquisti mediante il riconoscimento che risulta determinato dall’iscrizione nel registro delle persone giuridiche.</a:t>
            </a:r>
          </a:p>
          <a:p>
            <a:pPr marL="0" indent="0" algn="just">
              <a:buNone/>
            </a:pPr>
            <a:r>
              <a:rPr lang="it-IT" sz="1800" dirty="0" smtClean="0"/>
              <a:t>Ai fini del riconoscimento è necessario che siano soddisfatte le condizioni previste dalla legge per la costituzione dell’ente e che il patrimonio risulti adeguato alla realizzazione dello scopo.</a:t>
            </a:r>
          </a:p>
          <a:p>
            <a:pPr marL="0" indent="0" algn="just">
              <a:buNone/>
            </a:pPr>
            <a:r>
              <a:rPr lang="it-IT" sz="1800" dirty="0" smtClean="0"/>
              <a:t>Il sistema si definisce </a:t>
            </a:r>
            <a:r>
              <a:rPr lang="it-IT" sz="1800" dirty="0" err="1" smtClean="0"/>
              <a:t>concessorio</a:t>
            </a:r>
            <a:r>
              <a:rPr lang="it-IT" sz="1800" dirty="0" smtClean="0"/>
              <a:t> in quanto la p.a. esercita, al fine di concedere il riconoscimento, un potere discrezionale: in passato ampio, e dopo il 2000 più attenuato (per cui si parla di sistema quasi-normativo).</a:t>
            </a:r>
          </a:p>
          <a:p>
            <a:pPr marL="0" indent="0" algn="just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00808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Enti collettivi aventi scopo ideale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 smtClean="0"/>
              <a:t>Gli enti aventi scopo non economico sono regolati dal primo libro del Codice civile.</a:t>
            </a:r>
          </a:p>
          <a:p>
            <a:pPr marL="0" indent="0">
              <a:buNone/>
            </a:pPr>
            <a:r>
              <a:rPr lang="it-IT" sz="1800" dirty="0" smtClean="0"/>
              <a:t>Si distinguono in:</a:t>
            </a:r>
          </a:p>
          <a:p>
            <a:pPr>
              <a:buAutoNum type="alphaLcParenR"/>
            </a:pPr>
            <a:r>
              <a:rPr lang="it-IT" sz="1800" dirty="0" smtClean="0"/>
              <a:t>Enti riconosciuti: associazioni e fondazioni</a:t>
            </a:r>
          </a:p>
          <a:p>
            <a:pPr>
              <a:buAutoNum type="alphaLcParenR"/>
            </a:pPr>
            <a:r>
              <a:rPr lang="it-IT" sz="1800" dirty="0" smtClean="0"/>
              <a:t>Enti non riconosciuti: associazioni non riconosciute e comitati</a:t>
            </a:r>
          </a:p>
          <a:p>
            <a:pPr marL="0" indent="0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dirty="0" smtClean="0"/>
              <a:t>In passato si è manifestato un maggior favore del legislatore per gli enti aventi scopo di lucro,  in quanto idonei a favorire lo sviluppo economico. Con disfavore veniva visto, invece, l’accumulo improduttivo di ricchezza presso enti aventi scopo ideale. </a:t>
            </a:r>
          </a:p>
          <a:p>
            <a:pPr marL="0" indent="0" algn="just">
              <a:buNone/>
            </a:pPr>
            <a:r>
              <a:rPr lang="it-IT" sz="1800" dirty="0" smtClean="0"/>
              <a:t>Per questo motivo, mentre la vita degli enti aventi scopo economico  era sottoposta esclusivamente a controlli di carattere interno, quella dell’ente ideale era sottoposta a controlli dell’autorità governativa sia in sede di costituzione, che in fase di funzionamento dell’ente.</a:t>
            </a:r>
          </a:p>
          <a:p>
            <a:pPr marL="0" indent="0" algn="just">
              <a:buNone/>
            </a:pPr>
            <a:r>
              <a:rPr lang="it-IT" sz="1800" dirty="0" smtClean="0"/>
              <a:t>Oggi, considerata l’importanza degli enti no profit nella vita sociale, si assiste a un mutamento di visione, che ha comportato la modifica della relativa disciplina giuridica (es. mutato sistema di riconoscimento).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85520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Associazioni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sz="1800" dirty="0" smtClean="0"/>
              <a:t>Le associazioni sono organizzazioni stabili mediante le quali una pluralità di persone fisiche persegue uno scopo non economico avvalendosi di un patrimonio comune.</a:t>
            </a:r>
          </a:p>
          <a:p>
            <a:pPr marL="0" indent="0" algn="just">
              <a:buNone/>
            </a:pPr>
            <a:r>
              <a:rPr lang="it-IT" sz="1800" dirty="0" smtClean="0"/>
              <a:t>La costituzione ha luogo mediante un contratto plurilaterale aperto all’adesione di altre parti: dovrà essere redatto nella forma dell’atto pubblico ai fini del riconoscimento .</a:t>
            </a:r>
          </a:p>
          <a:p>
            <a:pPr marL="0" indent="0" algn="just">
              <a:buNone/>
            </a:pPr>
            <a:r>
              <a:rPr lang="it-IT" sz="1800" dirty="0" smtClean="0"/>
              <a:t>L’atto costitutivo fissa entità del patrimonio, denominazione, sede e nomina i primi amministratori; ad esso viene allegato lo statuto che fissa la disciplina della vita interna e degli organi deliberativi. </a:t>
            </a:r>
          </a:p>
          <a:p>
            <a:pPr marL="0" indent="0" algn="just">
              <a:buNone/>
            </a:pPr>
            <a:r>
              <a:rPr lang="it-IT" sz="1800" dirty="0" smtClean="0"/>
              <a:t>Gli organi dell’associazione sono: a) assemblea: riunisce tutti gli associati (eventualmente nella forma di delegati eletti da tutti gli associati; b) amministratori: governano l’ente per il perseguimento della vita sociale. </a:t>
            </a:r>
          </a:p>
          <a:p>
            <a:pPr marL="0" indent="0" algn="just">
              <a:buNone/>
            </a:pPr>
            <a:r>
              <a:rPr lang="it-IT" sz="1800" dirty="0" smtClean="0"/>
              <a:t>L’accesso all’associazione non è un diritto del singolo: sono gli associati a stabilire se accogliere o meno un nuovo membro</a:t>
            </a:r>
          </a:p>
          <a:p>
            <a:pPr marL="0" indent="0" algn="just">
              <a:buNone/>
            </a:pPr>
            <a:r>
              <a:rPr lang="it-IT" sz="1800" dirty="0" smtClean="0"/>
              <a:t>L’uscita dall’associazione è prevista:</a:t>
            </a:r>
          </a:p>
          <a:p>
            <a:pPr algn="just">
              <a:buAutoNum type="alphaLcParenR"/>
            </a:pPr>
            <a:r>
              <a:rPr lang="it-IT" sz="1800" dirty="0" smtClean="0"/>
              <a:t>da parte del singolo tramite il recesso, che può aver luogo in qualsiasi momento salvo l’associato abbia assunto l’obbligo di far parte dell’associazione per un tempo determinato</a:t>
            </a:r>
          </a:p>
          <a:p>
            <a:pPr algn="just">
              <a:buAutoNum type="alphaLcParenR"/>
            </a:pPr>
            <a:r>
              <a:rPr lang="it-IT" sz="1800" dirty="0" smtClean="0"/>
              <a:t>da parte dell’assemblea degli associati, tramite esclusione che può essere deliberata solo per gravi motivi</a:t>
            </a:r>
          </a:p>
          <a:p>
            <a:pPr marL="0" indent="0" algn="just">
              <a:buNone/>
            </a:pPr>
            <a:r>
              <a:rPr lang="it-IT" sz="1800" dirty="0" smtClean="0"/>
              <a:t>In passato, l’attività dell’associazione riconosciuta trovava un limite riguardante: acquisto di beni immobili e accettazione di donazioni e lasciti testamentari. Tali atti richiedevano una preventiva autorizzazione governativa (per evitare che mezzi patrimoniali eccessivi di accumulassero nel  patrimonio di enti considerati non produttivi). </a:t>
            </a:r>
          </a:p>
          <a:p>
            <a:pPr marL="0" indent="0" algn="just">
              <a:buNone/>
            </a:pPr>
            <a:r>
              <a:rPr lang="it-IT" sz="1800" dirty="0" smtClean="0"/>
              <a:t>Con il mutamento di prospettiva nei confronti degli enti no profit, sono state abrogate le norme del codice civile che prevedevano tale autorizzazione.</a:t>
            </a:r>
          </a:p>
          <a:p>
            <a:pPr marL="0" indent="0" algn="just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90597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Associazioni non riconosciute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 smtClean="0"/>
              <a:t>Tali enti sono del tutto simili sul piano strutturale alle associazioni riconosciute.</a:t>
            </a:r>
          </a:p>
          <a:p>
            <a:pPr marL="0" indent="0" algn="just">
              <a:buNone/>
            </a:pPr>
            <a:r>
              <a:rPr lang="it-IT" sz="1800" dirty="0" smtClean="0"/>
              <a:t>La differenza, a fronte del difetto di riconoscimento, consiste nel fatto che: a) l’attività dell’ente è libera da controlli pubblici ; b) non è previsto alcun regime di pubblicità; c) l’ente è dotato di autonomia patrimoniale imperfetta.</a:t>
            </a:r>
          </a:p>
          <a:p>
            <a:pPr marL="0" indent="0" algn="just">
              <a:buNone/>
            </a:pPr>
            <a:r>
              <a:rPr lang="it-IT" sz="1800" dirty="0" smtClean="0"/>
              <a:t>L’assenza di controllo governativo ha fatto sì che tale modello venga largamente praticato: si pensi al caso dei partiti e dei sindacati. </a:t>
            </a:r>
          </a:p>
          <a:p>
            <a:pPr marL="0" indent="0" algn="just">
              <a:buNone/>
            </a:pPr>
            <a:r>
              <a:rPr lang="it-IT" sz="1800" dirty="0" smtClean="0"/>
              <a:t>Si applicano le norme previste per le associazioni riconosciute, ad esclusione di quelle che presuppongono la personalità giuridica.</a:t>
            </a:r>
          </a:p>
          <a:p>
            <a:pPr marL="0" indent="0" algn="just">
              <a:buNone/>
            </a:pPr>
            <a:r>
              <a:rPr lang="it-IT" sz="1800" dirty="0" smtClean="0"/>
              <a:t>L’autonomia  patrimoniale imperfetta implica che la responsabilità per i debiti dell’ente ricada anche su altri soggetti. </a:t>
            </a:r>
          </a:p>
          <a:p>
            <a:pPr marL="0" indent="0" algn="just">
              <a:buNone/>
            </a:pPr>
            <a:r>
              <a:rPr lang="it-IT" sz="1800" dirty="0" smtClean="0"/>
              <a:t>Tale responsabilità non riguarda gli associati in quanto tali. L’art. 38 c.c. prevede che la responsabilità per le obbligazioni dell’ente ricade sul fondo comune, nonché sulla </a:t>
            </a:r>
            <a:r>
              <a:rPr lang="it-IT" sz="1800" i="1" dirty="0" smtClean="0"/>
              <a:t>persona che ha agito in nome e per conto dell’associazione.</a:t>
            </a:r>
          </a:p>
          <a:p>
            <a:pPr marL="0" indent="0" algn="just">
              <a:buNone/>
            </a:pPr>
            <a:r>
              <a:rPr lang="it-IT" sz="1800" dirty="0" smtClean="0"/>
              <a:t>In passato le associazioni non riconosciute non potevano acquistare beni immobili, né conseguire donazioni e lasciti testamentari: tali limitazioni risultano oggi abolite. 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66289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 smtClean="0"/>
              <a:t>La fondazione è un ente creato da uno o più fondatori con l’obiettivo di destinare un patrimonio a uno scopo socialmente rilevante.</a:t>
            </a:r>
          </a:p>
          <a:p>
            <a:pPr marL="0" indent="0" algn="just">
              <a:buNone/>
            </a:pPr>
            <a:r>
              <a:rPr lang="it-IT" sz="2000" dirty="0" smtClean="0"/>
              <a:t>Prevale, in questo caso, l’aspetto patrimoniale: mentre nell’associazione l’assemblea può orientare liberamente la propria attività e quindi mutare lo scopo dell’ente, nella fondazione lo scopo pone un vincolo esterno alla destinazione del patrimonio. </a:t>
            </a:r>
          </a:p>
          <a:p>
            <a:pPr marL="0" indent="0" algn="just">
              <a:buNone/>
            </a:pPr>
            <a:r>
              <a:rPr lang="it-IT" sz="2000" dirty="0" smtClean="0"/>
              <a:t>Rispetto alle associazioni, manca un organo assembleare. 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L’unico organo è quello deputato ad amministrare il patrimonio, la cui attività risulta sottoposta al controllo governativo. </a:t>
            </a:r>
          </a:p>
          <a:p>
            <a:pPr marL="0" indent="0" algn="just">
              <a:buNone/>
            </a:pPr>
            <a:r>
              <a:rPr lang="it-IT" sz="2000" dirty="0" smtClean="0"/>
              <a:t>La fondazione viene costituita con atto pubblico o per testamento.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65560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Comitati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Il comitato viene costituito per perseguire uno scopo limitato nel tempo o una singola iniziativa.</a:t>
            </a:r>
          </a:p>
          <a:p>
            <a:pPr marL="0" indent="0" algn="just">
              <a:buNone/>
            </a:pPr>
            <a:r>
              <a:rPr lang="it-IT" sz="2000" dirty="0" smtClean="0"/>
              <a:t>Il comitato è costituito da un gruppo di persone che raccoglie presso terzi – normalmente mediante pubblica sottoscrizione – fondi destinati a uno scopo annunciato (es. comitato di soccorso, di beneficenza, di festeggiamenti, </a:t>
            </a:r>
            <a:r>
              <a:rPr lang="it-IT" sz="2000" smtClean="0"/>
              <a:t>ecc.).</a:t>
            </a: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Lo scopo annunciato rappresenta un vincolo di destinazione e grava sui fondi raccolti.</a:t>
            </a:r>
          </a:p>
          <a:p>
            <a:pPr marL="0" indent="0" algn="just">
              <a:buNone/>
            </a:pPr>
            <a:r>
              <a:rPr lang="it-IT" sz="2000" dirty="0" smtClean="0"/>
              <a:t>L’assenza di personalità giuridica, che determina l’autonomia patrimoniale imperfetta, si sostanzia nella previsione che la responsabilità per le obbligazioni assunte dal comitato grava personalmente e solidalmente su tutti i componenti del comitato stesso.</a:t>
            </a:r>
          </a:p>
          <a:p>
            <a:pPr marL="0" indent="0" algn="just">
              <a:buNone/>
            </a:pPr>
            <a:r>
              <a:rPr lang="it-IT" sz="2000" dirty="0" smtClean="0"/>
              <a:t>Sui sottoscrittori non grava alcuna responsabilità: essi sono tenuti esclusivamente ad effettuare le oblazioni promesse.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0176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1568</Words>
  <Application>Microsoft Office PowerPoint</Application>
  <PresentationFormat>Presentazione su schermo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Lezioni 10 - 11</vt:lpstr>
      <vt:lpstr>Inquadramento generale</vt:lpstr>
      <vt:lpstr>Soggettività giuridica</vt:lpstr>
      <vt:lpstr>Personalità giuridica</vt:lpstr>
      <vt:lpstr>Enti collettivi aventi scopo ideale</vt:lpstr>
      <vt:lpstr>Associazioni </vt:lpstr>
      <vt:lpstr>Associazioni non riconosciute</vt:lpstr>
      <vt:lpstr>Fondazioni</vt:lpstr>
      <vt:lpstr>Comitati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10 - 11</dc:title>
  <dc:creator>casa</dc:creator>
  <cp:lastModifiedBy>casa</cp:lastModifiedBy>
  <cp:revision>23</cp:revision>
  <dcterms:created xsi:type="dcterms:W3CDTF">2020-03-12T08:48:33Z</dcterms:created>
  <dcterms:modified xsi:type="dcterms:W3CDTF">2020-03-12T10:40:28Z</dcterms:modified>
</cp:coreProperties>
</file>