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1" r:id="rId10"/>
    <p:sldId id="302" r:id="rId11"/>
    <p:sldId id="304" r:id="rId12"/>
    <p:sldId id="305" r:id="rId13"/>
    <p:sldId id="303" r:id="rId14"/>
    <p:sldId id="332" r:id="rId15"/>
    <p:sldId id="306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69377"/>
  </p:normalViewPr>
  <p:slideViewPr>
    <p:cSldViewPr snapToGrid="0" snapToObjects="1">
      <p:cViewPr varScale="1">
        <p:scale>
          <a:sx n="87" d="100"/>
          <a:sy n="87" d="100"/>
        </p:scale>
        <p:origin x="1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552E-4331-2741-A4A4-7864078988D8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C18BB-1929-5A43-91F6-D427B3384E1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63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7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94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53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5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4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8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7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82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6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C7F1-1553-E34C-99BE-A83BC2A7D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0406F-80F0-DA4F-ABE0-C257869BF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B723F-5087-044D-9D3A-33566546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93A7-2991-A245-97CE-07170DA3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7BFBC-2454-4C42-B516-D2AF337A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11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A036-74CA-DF4F-8C71-94F9FB44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A6E8D-8887-424A-916E-5A6973C36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0317-A59E-1D44-956F-BBBC7202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73E0C-DA33-BC44-AFA8-69428D62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DFE3-28B3-4A40-93BA-AF509630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38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E9078-1F00-894E-A6DB-CC9A533EC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EF2FB-C86D-2D45-B2FF-199F24CE1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CF85F-E598-F44B-B598-99605679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D3516-4080-C245-855E-E6E50967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B32C0-B3A8-DC4E-95CD-50F86B59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29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96CF-E015-4F4F-BC0A-5373A701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F106-1F62-AE4E-86E3-633BA30C8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8E283-ACF8-124D-8D68-14911A79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113A3-DADD-C544-B3BD-1EEFE57B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EDC5D-BB24-A542-8A98-FB3BB647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03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5188-045A-074F-A755-3F868888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A8737-C2A4-BC4A-B42E-A0DCB0A3A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64C8C-6829-C043-99EE-866798DC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98156-0108-6945-94B7-A77EBAF0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DDF32-5EDD-314C-8D16-9F76A0C9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95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C393-0D66-9946-8114-62D8FA13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9CDB-D4A5-9942-A2AB-67D981A45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9EA66-8B03-614F-817A-75B85D68E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F828B-DC41-B740-8F3A-D1460695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AF3A4-562E-5843-A1B1-3020DDC7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FEB0B-BD39-3F4D-9790-CF8E738C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79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3CF7-ADAC-6E4A-86C4-044275D0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5AB79-453A-2B47-A2A8-F5FAE0E7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2C815-ACD1-D14C-A76B-3C72FCBBA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2C8E7-BEC0-9B43-874B-CC6CE67F9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8042-86BF-034C-913C-73447D959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56BE90-9A25-4047-8B35-A90BFE45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2742E-3957-1046-98A3-FBD48B29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CD3E58-9774-114F-93CB-9E7C748A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22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B507-940E-AE42-BECC-BCE1E2EE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F93E0-48B3-7440-87EB-6FC1A589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E74BD-3B7B-0444-A5C1-1D359948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6617F-60B3-A04D-89DB-17A35653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149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AAF55-D556-1B4B-9E07-35F3299F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012E2-A5F6-144F-9F81-E115375B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BF868-76DA-3948-8319-CE1AFCF6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7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2432-BE7C-DF47-8D13-06D6FED9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4B8E6-167E-3843-BA6C-06862EE9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E562-A1BF-744B-B918-7BDCC43B8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2202-D8B7-7840-9BC5-CD4600EE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BC49E-7135-5441-89B5-D537C7C7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32A74-419F-5540-A1B3-CB3B081A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10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F6AAD-9262-1A4F-BCCA-D3D38672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69C19-C739-4C43-AA8A-5246699A2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22620-12DE-8A44-A97E-D72853A78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2CCA0-E0CB-8846-9BB0-5F19A36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4322-6275-A74B-8CCA-5E7E0963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50174-2819-0E48-80DA-7C0378D7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80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C81A1-963D-194D-9710-D7B0A894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2BEDB-CAB3-8247-BDDF-D68DE0AEA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9F329-9AFA-A545-A194-00ABB5CE1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FD0E0-182E-3E44-A2EA-6783901B25F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5731B-11C2-EC45-AF23-324DD1CA3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7DF6-C13A-D949-A932-575809F68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3A8D5-D455-734E-BA1A-B221CCA123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08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C667-8E71-684C-80C1-AA9700FA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Modifiche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post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 err="1">
                <a:solidFill>
                  <a:srgbClr val="FF0000"/>
                </a:solidFill>
              </a:rPr>
              <a:t>replicazione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A53B7-A63A-C24E-984B-E78A23C9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9089319" cy="5032375"/>
          </a:xfrm>
        </p:spPr>
        <p:txBody>
          <a:bodyPr>
            <a:normAutofit/>
          </a:bodyPr>
          <a:lstStyle/>
          <a:p>
            <a:r>
              <a:rPr lang="it-IT" sz="2400" dirty="0"/>
              <a:t>La più frequente modifica del DNA neo-sintetizzato è:</a:t>
            </a:r>
          </a:p>
          <a:p>
            <a:pPr lvl="1"/>
            <a:r>
              <a:rPr lang="it-IT" dirty="0"/>
              <a:t> </a:t>
            </a:r>
            <a:r>
              <a:rPr lang="it-IT" b="1" dirty="0"/>
              <a:t>Metilazione </a:t>
            </a:r>
            <a:r>
              <a:rPr lang="it-IT" dirty="0"/>
              <a:t>(modifica </a:t>
            </a:r>
            <a:r>
              <a:rPr lang="it-IT" dirty="0" err="1"/>
              <a:t>pre</a:t>
            </a:r>
            <a:r>
              <a:rPr lang="it-IT" dirty="0"/>
              <a:t>-trascrizione). </a:t>
            </a:r>
          </a:p>
          <a:p>
            <a:r>
              <a:rPr lang="it-IT" sz="2400" dirty="0"/>
              <a:t>Sono modificazioni altamente specifiche (</a:t>
            </a:r>
            <a:r>
              <a:rPr lang="it-IT" sz="2400" b="1" dirty="0" err="1"/>
              <a:t>C</a:t>
            </a:r>
            <a:r>
              <a:rPr lang="it-IT" sz="2400" dirty="0" err="1"/>
              <a:t>pG</a:t>
            </a:r>
            <a:r>
              <a:rPr lang="it-IT" sz="2400" dirty="0"/>
              <a:t>). </a:t>
            </a:r>
          </a:p>
          <a:p>
            <a:r>
              <a:rPr lang="it-IT" sz="2400" dirty="0"/>
              <a:t>Comportano cambiamenti di struttura e funzione delle sequenze coinvolte.</a:t>
            </a:r>
          </a:p>
          <a:p>
            <a:r>
              <a:rPr lang="it-IT" sz="2400" dirty="0"/>
              <a:t>Ruolo importante nell’espressione genica: </a:t>
            </a:r>
          </a:p>
          <a:p>
            <a:pPr lvl="1"/>
            <a:r>
              <a:rPr lang="it-IT" sz="2000" b="1" dirty="0"/>
              <a:t>IPERMETILAZIONE</a:t>
            </a:r>
            <a:r>
              <a:rPr lang="it-IT" sz="2000" dirty="0"/>
              <a:t> delle sequenze </a:t>
            </a:r>
            <a:r>
              <a:rPr lang="it-IT" sz="2000" dirty="0" err="1"/>
              <a:t>CpG</a:t>
            </a:r>
            <a:r>
              <a:rPr lang="it-IT" sz="2000" dirty="0"/>
              <a:t> a livello del promotore determina </a:t>
            </a:r>
            <a:r>
              <a:rPr lang="it-IT" sz="2000" b="1" i="1" dirty="0"/>
              <a:t>inibizione</a:t>
            </a:r>
            <a:r>
              <a:rPr lang="it-IT" sz="2000" dirty="0"/>
              <a:t> della trascrizione genica.</a:t>
            </a:r>
          </a:p>
          <a:p>
            <a:pPr lvl="1"/>
            <a:r>
              <a:rPr lang="it-IT" sz="2000" b="1" dirty="0"/>
              <a:t>IPOMETILAZIONE</a:t>
            </a:r>
            <a:r>
              <a:rPr lang="it-IT" sz="2000" dirty="0"/>
              <a:t> è correlata all’</a:t>
            </a:r>
            <a:r>
              <a:rPr lang="it-IT" sz="2000" b="1" i="1" dirty="0"/>
              <a:t>attivazione</a:t>
            </a:r>
            <a:r>
              <a:rPr lang="it-IT" sz="2000" i="1" dirty="0"/>
              <a:t> </a:t>
            </a:r>
            <a:r>
              <a:rPr lang="it-IT" sz="2000" dirty="0"/>
              <a:t>della trascrizione. </a:t>
            </a:r>
          </a:p>
          <a:p>
            <a:endParaRPr lang="it-IT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E1EFE0-A53B-FA43-AD1E-CC43629A277E}"/>
              </a:ext>
            </a:extLst>
          </p:cNvPr>
          <p:cNvGrpSpPr/>
          <p:nvPr/>
        </p:nvGrpSpPr>
        <p:grpSpPr>
          <a:xfrm>
            <a:off x="9835278" y="1029900"/>
            <a:ext cx="1623083" cy="5300680"/>
            <a:chOff x="9092766" y="1349916"/>
            <a:chExt cx="1623083" cy="53006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0CA090-5AA7-6140-8DD8-6D89DF5638A3}"/>
                </a:ext>
              </a:extLst>
            </p:cNvPr>
            <p:cNvGrpSpPr/>
            <p:nvPr/>
          </p:nvGrpSpPr>
          <p:grpSpPr>
            <a:xfrm>
              <a:off x="9140081" y="1349916"/>
              <a:ext cx="1546611" cy="5300680"/>
              <a:chOff x="3382648" y="4565205"/>
              <a:chExt cx="1738189" cy="595726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862C869-D45A-8A4D-A86E-6F65F84DA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9184"/>
              <a:stretch/>
            </p:blipFill>
            <p:spPr>
              <a:xfrm>
                <a:off x="3554697" y="4565205"/>
                <a:ext cx="1566140" cy="208370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058364-AC37-7846-85A7-82E8D2BAEF62}"/>
                  </a:ext>
                </a:extLst>
              </p:cNvPr>
              <p:cNvSpPr txBox="1"/>
              <p:nvPr/>
            </p:nvSpPr>
            <p:spPr>
              <a:xfrm rot="5400000">
                <a:off x="3887194" y="7413165"/>
                <a:ext cx="1259110" cy="2940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/>
                  <a:t>Metiltransferasi</a:t>
                </a:r>
                <a:endParaRPr lang="en-US" sz="1100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FDE67-5CFF-A44C-927D-8CB562BD1C28}"/>
                  </a:ext>
                </a:extLst>
              </p:cNvPr>
              <p:cNvSpPr txBox="1"/>
              <p:nvPr/>
            </p:nvSpPr>
            <p:spPr>
              <a:xfrm rot="16200000">
                <a:off x="3132246" y="7450166"/>
                <a:ext cx="1660069" cy="2940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err="1"/>
                  <a:t>Demetilasi</a:t>
                </a:r>
                <a:endParaRPr lang="en-US" sz="1100" dirty="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6CF241F-1941-9A4F-94F3-3C5E9028D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8406" y="7011405"/>
                <a:ext cx="0" cy="10553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8D2AB8-5A91-8449-865A-084993F44B2B}"/>
                  </a:ext>
                </a:extLst>
              </p:cNvPr>
              <p:cNvSpPr txBox="1"/>
              <p:nvPr/>
            </p:nvSpPr>
            <p:spPr>
              <a:xfrm>
                <a:off x="3510523" y="6501889"/>
                <a:ext cx="985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Citosina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8B8559-C11F-FA48-90FA-8628181C4135}"/>
                  </a:ext>
                </a:extLst>
              </p:cNvPr>
              <p:cNvSpPr txBox="1"/>
              <p:nvPr/>
            </p:nvSpPr>
            <p:spPr>
              <a:xfrm>
                <a:off x="3382648" y="10153140"/>
                <a:ext cx="1628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5-metilcitosina 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6167EE-8305-4541-91F4-BB806EE68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108" b="8862"/>
            <a:stretch/>
          </p:blipFill>
          <p:spPr>
            <a:xfrm>
              <a:off x="9092766" y="4627809"/>
              <a:ext cx="1623083" cy="1689735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EB54DF-C2B3-E945-A795-3553E9C58F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1464" y="3530748"/>
              <a:ext cx="0" cy="939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3C660F-CC2C-494E-AD02-964470B59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56"/>
    </mc:Choice>
    <mc:Fallback>
      <p:transition spd="slow" advTm="20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6BA8-89EC-A143-98A2-43B511E6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Maturazione e </a:t>
            </a:r>
            <a:r>
              <a:rPr lang="it-IT" b="1" dirty="0" err="1">
                <a:solidFill>
                  <a:srgbClr val="FF0000"/>
                </a:solidFill>
              </a:rPr>
              <a:t>processamento</a:t>
            </a:r>
            <a:r>
              <a:rPr lang="it-IT" b="1" dirty="0">
                <a:solidFill>
                  <a:srgbClr val="FF0000"/>
                </a:solidFill>
              </a:rPr>
              <a:t> dell’RNA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0AE27-0361-4749-971F-A8E420EF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/>
              <a:t>Esoni</a:t>
            </a:r>
            <a:r>
              <a:rPr lang="it-IT" sz="2400" dirty="0"/>
              <a:t> – sequenze codificanti o segmenti di un gene eucariotico (o del suo trascritto primario) che raggiunge il citoplasma come parte di un </a:t>
            </a:r>
            <a:r>
              <a:rPr lang="it-IT" sz="2400" dirty="0" err="1"/>
              <a:t>mRNA</a:t>
            </a:r>
            <a:r>
              <a:rPr lang="it-IT" sz="2400" dirty="0"/>
              <a:t> maturo.</a:t>
            </a:r>
          </a:p>
          <a:p>
            <a:pPr algn="just"/>
            <a:r>
              <a:rPr lang="it-IT" sz="2400" b="1" dirty="0"/>
              <a:t>Introni</a:t>
            </a:r>
            <a:r>
              <a:rPr lang="it-IT" sz="2400" dirty="0"/>
              <a:t> – sequenze non codificanti che parte di un trascritto primario ( o DNA che lo codifica) che vengono rimosse per </a:t>
            </a:r>
            <a:r>
              <a:rPr lang="it-IT" sz="2400" i="1" dirty="0" err="1"/>
              <a:t>splicing</a:t>
            </a:r>
            <a:r>
              <a:rPr lang="it-IT" sz="2400" dirty="0"/>
              <a:t> durante la maturazione dell’RNA e non sono incluse nel maturo, funzionale </a:t>
            </a:r>
            <a:r>
              <a:rPr lang="it-IT" sz="2400" dirty="0" err="1"/>
              <a:t>mRNA</a:t>
            </a:r>
            <a:r>
              <a:rPr lang="it-IT" sz="2400" dirty="0"/>
              <a:t>, </a:t>
            </a:r>
            <a:r>
              <a:rPr lang="it-IT" sz="2400" dirty="0" err="1"/>
              <a:t>tRNA</a:t>
            </a:r>
            <a:r>
              <a:rPr lang="it-IT" sz="2400" dirty="0"/>
              <a:t> o </a:t>
            </a:r>
            <a:r>
              <a:rPr lang="it-IT" sz="2400" dirty="0" err="1"/>
              <a:t>rRNA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Modifiche post-</a:t>
            </a:r>
            <a:r>
              <a:rPr lang="it-IT" sz="2400" dirty="0" err="1"/>
              <a:t>trascrizionali</a:t>
            </a:r>
            <a:r>
              <a:rPr lang="it-IT" sz="2400" dirty="0"/>
              <a:t>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 err="1"/>
              <a:t>Capping</a:t>
            </a:r>
            <a:endParaRPr lang="it-IT" sz="2000" dirty="0"/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 err="1"/>
              <a:t>Poladenilazione</a:t>
            </a:r>
            <a:r>
              <a:rPr lang="it-IT" sz="2000" dirty="0"/>
              <a:t>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 err="1"/>
              <a:t>Splicing</a:t>
            </a:r>
            <a:r>
              <a:rPr lang="it-IT" sz="20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E5E55B-4E24-3549-9228-8AB98555C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3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43"/>
    </mc:Choice>
    <mc:Fallback>
      <p:transition spd="slow" advTm="14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0E46-803A-FD41-9DD7-4DD52CD0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Maturazione e </a:t>
            </a:r>
            <a:r>
              <a:rPr lang="it-IT" b="1" dirty="0" err="1">
                <a:solidFill>
                  <a:srgbClr val="FF0000"/>
                </a:solidFill>
              </a:rPr>
              <a:t>processamento</a:t>
            </a:r>
            <a:r>
              <a:rPr lang="it-IT" b="1" dirty="0">
                <a:solidFill>
                  <a:srgbClr val="FF0000"/>
                </a:solidFill>
              </a:rPr>
              <a:t> dell’RNA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04300-DF8D-CF48-8A6D-909CFFB4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6753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 err="1"/>
              <a:t>Capping</a:t>
            </a:r>
            <a:r>
              <a:rPr lang="it-IT" sz="2400" b="1" dirty="0"/>
              <a:t> – </a:t>
            </a:r>
            <a:r>
              <a:rPr lang="it-IT" sz="2400" dirty="0"/>
              <a:t>funzione di proteggere l’RNA dalla degradazione enzimatica e facilita legame con il ribosoma.</a:t>
            </a:r>
          </a:p>
          <a:p>
            <a:pPr algn="just"/>
            <a:r>
              <a:rPr lang="it-IT" sz="2400" dirty="0"/>
              <a:t>L’aggiunta del </a:t>
            </a:r>
            <a:r>
              <a:rPr lang="it-IT" sz="2400" i="1" dirty="0"/>
              <a:t>cappuccio (</a:t>
            </a:r>
            <a:r>
              <a:rPr lang="it-IT" sz="2400" i="1" dirty="0" err="1"/>
              <a:t>cap</a:t>
            </a:r>
            <a:r>
              <a:rPr lang="it-IT" sz="2400" i="1" dirty="0"/>
              <a:t>) 5’ </a:t>
            </a:r>
            <a:r>
              <a:rPr lang="it-IT" sz="2400" dirty="0"/>
              <a:t>è già presente nel trascritto rimario. </a:t>
            </a:r>
          </a:p>
          <a:p>
            <a:pPr algn="just"/>
            <a:r>
              <a:rPr lang="it-IT" sz="2400" dirty="0"/>
              <a:t>Le caratteristiche chimiche distintive: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/>
              <a:t>Legame 5’</a:t>
            </a:r>
            <a:r>
              <a:rPr lang="it-IT" sz="2000" dirty="0">
                <a:sym typeface="Wingdings" pitchFamily="2" charset="2"/>
              </a:rPr>
              <a:t>5’ del 7-metilguanilato con il nucleotide iniziale.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Gruppo –CH</a:t>
            </a:r>
            <a:r>
              <a:rPr lang="it-IT" sz="2000" baseline="-25000" dirty="0">
                <a:sym typeface="Wingdings" pitchFamily="2" charset="2"/>
              </a:rPr>
              <a:t>3</a:t>
            </a:r>
            <a:r>
              <a:rPr lang="it-IT" sz="2000" dirty="0">
                <a:sym typeface="Wingdings" pitchFamily="2" charset="2"/>
              </a:rPr>
              <a:t> unito all’–OH in 2’ del ribosio del primo nucleotide (nei vertebrati anche il secondo nucleotide è metilato in 2’).  </a:t>
            </a:r>
            <a:r>
              <a:rPr lang="it-IT" sz="2000" dirty="0"/>
              <a:t> </a:t>
            </a:r>
          </a:p>
          <a:p>
            <a:pPr algn="just"/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B7F7E-37FD-2340-8F15-83CBDEE2D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953" y="1280160"/>
            <a:ext cx="3820219" cy="5577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240EF1-5B1C-C746-B7F4-4B7EAA7D1D12}"/>
              </a:ext>
            </a:extLst>
          </p:cNvPr>
          <p:cNvSpPr txBox="1"/>
          <p:nvPr/>
        </p:nvSpPr>
        <p:spPr>
          <a:xfrm>
            <a:off x="9909195" y="3365142"/>
            <a:ext cx="1840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b="1" dirty="0"/>
              <a:t>Fosfatasi</a:t>
            </a:r>
          </a:p>
          <a:p>
            <a:pPr marL="342900" indent="-342900">
              <a:buAutoNum type="arabicPeriod"/>
            </a:pPr>
            <a:r>
              <a:rPr lang="it-IT" b="1" dirty="0" err="1"/>
              <a:t>Guanilil</a:t>
            </a:r>
            <a:r>
              <a:rPr lang="it-IT" b="1" dirty="0"/>
              <a:t>-transferasi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4E219D-5ABE-C34B-832D-3ECCCCFC045E}"/>
              </a:ext>
            </a:extLst>
          </p:cNvPr>
          <p:cNvSpPr/>
          <p:nvPr/>
        </p:nvSpPr>
        <p:spPr>
          <a:xfrm>
            <a:off x="10413591" y="5203507"/>
            <a:ext cx="1561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AutoNum type="arabicPeriod" startAt="3"/>
            </a:pPr>
            <a:r>
              <a:rPr lang="it-IT" b="1" dirty="0"/>
              <a:t>7-metil-</a:t>
            </a:r>
          </a:p>
          <a:p>
            <a:pPr algn="just"/>
            <a:r>
              <a:rPr lang="it-IT" b="1" dirty="0"/>
              <a:t>       transferasi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19205D-F062-2F41-8383-4CE1377C7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4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66"/>
    </mc:Choice>
    <mc:Fallback>
      <p:transition spd="slow" advTm="29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0E46-803A-FD41-9DD7-4DD52CD0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Maturazione e </a:t>
            </a:r>
            <a:r>
              <a:rPr lang="it-IT" b="1" dirty="0" err="1">
                <a:solidFill>
                  <a:srgbClr val="FF0000"/>
                </a:solidFill>
              </a:rPr>
              <a:t>processamento</a:t>
            </a:r>
            <a:r>
              <a:rPr lang="it-IT" b="1" dirty="0">
                <a:solidFill>
                  <a:srgbClr val="FF0000"/>
                </a:solidFill>
              </a:rPr>
              <a:t> dell’RNA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04300-DF8D-CF48-8A6D-909CFFB4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63495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 err="1"/>
              <a:t>Poliadenilazione</a:t>
            </a:r>
            <a:r>
              <a:rPr lang="it-IT" sz="2400" b="1" dirty="0"/>
              <a:t> o </a:t>
            </a:r>
            <a:r>
              <a:rPr lang="it-IT" sz="2400" b="1" i="1" dirty="0" err="1"/>
              <a:t>tailing</a:t>
            </a:r>
            <a:r>
              <a:rPr lang="it-IT" sz="2400" b="1" dirty="0"/>
              <a:t> </a:t>
            </a:r>
            <a:r>
              <a:rPr lang="it-IT" sz="2400" dirty="0"/>
              <a:t>– maturazione dell’estremità 3’ del trascritto primario. </a:t>
            </a:r>
          </a:p>
          <a:p>
            <a:pPr algn="just"/>
            <a:r>
              <a:rPr lang="it-IT" sz="2400" dirty="0"/>
              <a:t>Segnale di </a:t>
            </a:r>
            <a:r>
              <a:rPr lang="it-IT" sz="2400" dirty="0" err="1"/>
              <a:t>poliadenilazione</a:t>
            </a:r>
            <a:r>
              <a:rPr lang="it-IT" sz="2400" dirty="0"/>
              <a:t> – una sequenza specifica (AAUUAAA) localizzata 20-30 nt a monte del sito di taglio, presente nel trascritto primario che viene  riconosciuta da una </a:t>
            </a:r>
            <a:r>
              <a:rPr lang="it-IT" sz="2400" dirty="0" err="1"/>
              <a:t>esonucleasi</a:t>
            </a:r>
            <a:r>
              <a:rPr lang="it-IT" sz="2400" dirty="0"/>
              <a:t> che lo taglia.</a:t>
            </a:r>
          </a:p>
          <a:p>
            <a:pPr algn="just"/>
            <a:r>
              <a:rPr lang="it-IT" sz="2400" i="1" dirty="0"/>
              <a:t>Poli(A)polimerasi</a:t>
            </a:r>
            <a:r>
              <a:rPr lang="it-IT" sz="2400" dirty="0"/>
              <a:t> – l’enzima che catalizza l’aggiunta di una coda di 100-200 residui di A.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18EDA-F8D9-6D45-B4CF-8EDF51029DF1}"/>
              </a:ext>
            </a:extLst>
          </p:cNvPr>
          <p:cNvSpPr txBox="1"/>
          <p:nvPr/>
        </p:nvSpPr>
        <p:spPr>
          <a:xfrm>
            <a:off x="3139440" y="6339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4805A-B6AB-AF4E-A4D6-CF5F77BA63FE}"/>
              </a:ext>
            </a:extLst>
          </p:cNvPr>
          <p:cNvGrpSpPr/>
          <p:nvPr/>
        </p:nvGrpSpPr>
        <p:grpSpPr>
          <a:xfrm>
            <a:off x="6519128" y="3840480"/>
            <a:ext cx="5322352" cy="3032760"/>
            <a:chOff x="6355080" y="3731763"/>
            <a:chExt cx="5486400" cy="31262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CA25A5-628A-944C-BDDC-BB75A431E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7" t="14085" r="4671" b="15929"/>
            <a:stretch/>
          </p:blipFill>
          <p:spPr>
            <a:xfrm>
              <a:off x="6355080" y="3880991"/>
              <a:ext cx="4998720" cy="28498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553584-54B2-5E4D-8A5F-5BFA446FD0E2}"/>
                </a:ext>
              </a:extLst>
            </p:cNvPr>
            <p:cNvSpPr txBox="1"/>
            <p:nvPr/>
          </p:nvSpPr>
          <p:spPr>
            <a:xfrm>
              <a:off x="8107680" y="3731763"/>
              <a:ext cx="26822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b="1" dirty="0"/>
                <a:t>Segnale di </a:t>
              </a:r>
              <a:r>
                <a:rPr lang="it-IT" sz="1600" b="1" dirty="0" err="1"/>
                <a:t>poliadenilazione</a:t>
              </a:r>
              <a:endParaRPr lang="it-IT" sz="1600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44C03B-8511-0B48-84A9-3AC4E17A17EE}"/>
                </a:ext>
              </a:extLst>
            </p:cNvPr>
            <p:cNvSpPr txBox="1"/>
            <p:nvPr/>
          </p:nvSpPr>
          <p:spPr>
            <a:xfrm>
              <a:off x="8214361" y="4368671"/>
              <a:ext cx="362711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Taglio della </a:t>
              </a:r>
              <a:r>
                <a:rPr lang="it-IT" b="1" dirty="0" err="1"/>
                <a:t>endonucleasi</a:t>
              </a:r>
              <a:r>
                <a:rPr lang="it-IT" b="1" dirty="0"/>
                <a:t> 20-30 nt lontano dalla sequenza AAUUAAA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006FF2-29C1-BD49-8988-8B0A716C0C84}"/>
                </a:ext>
              </a:extLst>
            </p:cNvPr>
            <p:cNvSpPr txBox="1"/>
            <p:nvPr/>
          </p:nvSpPr>
          <p:spPr>
            <a:xfrm>
              <a:off x="8214361" y="5474196"/>
              <a:ext cx="362711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Poli(A)polimerasi aggiunge adenine all’estremità 3’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02F1D9-09F6-FD47-8096-91AF8200C81B}"/>
                </a:ext>
              </a:extLst>
            </p:cNvPr>
            <p:cNvSpPr txBox="1"/>
            <p:nvPr/>
          </p:nvSpPr>
          <p:spPr>
            <a:xfrm>
              <a:off x="9875520" y="6519446"/>
              <a:ext cx="12344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b="1" dirty="0"/>
                <a:t>Coda poli-A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F9856AA-AE71-7545-8152-3D3AA7D3BF65}"/>
              </a:ext>
            </a:extLst>
          </p:cNvPr>
          <p:cNvSpPr/>
          <p:nvPr/>
        </p:nvSpPr>
        <p:spPr>
          <a:xfrm>
            <a:off x="838200" y="4231571"/>
            <a:ext cx="5166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Funzioni: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Aiuta asportazione di </a:t>
            </a:r>
            <a:r>
              <a:rPr lang="it-IT" sz="2000" dirty="0" err="1"/>
              <a:t>mRNA</a:t>
            </a:r>
            <a:r>
              <a:rPr lang="it-IT" sz="2000" dirty="0"/>
              <a:t> maturo dal nucleo;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Influenza la stabilità dell’</a:t>
            </a:r>
            <a:r>
              <a:rPr lang="it-IT" sz="2000" dirty="0" err="1"/>
              <a:t>mRNA</a:t>
            </a:r>
            <a:r>
              <a:rPr lang="it-IT" sz="2000" dirty="0"/>
              <a:t> nel citoplasma;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Necessaria per traduzione (segnale per la traduzione).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C1050F1-44B7-8540-9F7F-506107763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CDCB-976E-3F47-8CF9-6C2B45CF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Maturazione e </a:t>
            </a:r>
            <a:r>
              <a:rPr lang="it-IT" b="1" dirty="0" err="1">
                <a:solidFill>
                  <a:srgbClr val="FF0000"/>
                </a:solidFill>
              </a:rPr>
              <a:t>processamento</a:t>
            </a:r>
            <a:r>
              <a:rPr lang="it-IT" b="1" dirty="0">
                <a:solidFill>
                  <a:srgbClr val="FF0000"/>
                </a:solidFill>
              </a:rPr>
              <a:t> dell’RNA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7928-9432-A44A-9082-F01BB03D5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 err="1"/>
              <a:t>Splicing</a:t>
            </a:r>
            <a:r>
              <a:rPr lang="it-IT" sz="2400" b="1" dirty="0"/>
              <a:t> – tappa finale – </a:t>
            </a:r>
            <a:r>
              <a:rPr lang="it-IT" sz="2400" dirty="0"/>
              <a:t>processo di maturazione dell’RNA che comporta la rimozione di introni e l’unione di esoni determinando la sequenza finale della proteina che deve essere ancora tradotta.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1B957-0584-3A40-8AF5-AD450FFDC3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24" b="11496"/>
          <a:stretch/>
        </p:blipFill>
        <p:spPr>
          <a:xfrm>
            <a:off x="2484120" y="3477916"/>
            <a:ext cx="7040321" cy="324097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B5EAD9-7057-BF4E-85D3-59B1C726AF14}"/>
              </a:ext>
            </a:extLst>
          </p:cNvPr>
          <p:cNvSpPr/>
          <p:nvPr/>
        </p:nvSpPr>
        <p:spPr>
          <a:xfrm>
            <a:off x="838198" y="1690688"/>
            <a:ext cx="10333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59ECCE-2078-EA4A-95B5-BA50D1FD7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2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94"/>
    </mc:Choice>
    <mc:Fallback>
      <p:transition spd="slow" advTm="50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CDCB-976E-3F47-8CF9-6C2B45CF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Maturazione e </a:t>
            </a:r>
            <a:r>
              <a:rPr lang="it-IT" b="1" dirty="0" err="1">
                <a:solidFill>
                  <a:srgbClr val="FF0000"/>
                </a:solidFill>
              </a:rPr>
              <a:t>processamento</a:t>
            </a:r>
            <a:r>
              <a:rPr lang="it-IT" b="1" dirty="0">
                <a:solidFill>
                  <a:srgbClr val="FF0000"/>
                </a:solidFill>
              </a:rPr>
              <a:t> dell’RNA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7928-9432-A44A-9082-F01BB03D5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 err="1"/>
              <a:t>Splicing</a:t>
            </a:r>
            <a:r>
              <a:rPr lang="it-IT" sz="2400" b="1" dirty="0"/>
              <a:t> – tappa finale – </a:t>
            </a:r>
            <a:r>
              <a:rPr lang="it-IT" sz="2400" dirty="0"/>
              <a:t>processo di maturazione dell’RNA che comporta la rimozione di introni e l’unione di esoni determinando la sequenza finale della proteina che deve essere ancora tradotta.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1B957-0584-3A40-8AF5-AD450FFDC3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24" b="11496"/>
          <a:stretch/>
        </p:blipFill>
        <p:spPr>
          <a:xfrm>
            <a:off x="2484120" y="3477916"/>
            <a:ext cx="7040321" cy="324097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B5EAD9-7057-BF4E-85D3-59B1C726AF14}"/>
              </a:ext>
            </a:extLst>
          </p:cNvPr>
          <p:cNvSpPr/>
          <p:nvPr/>
        </p:nvSpPr>
        <p:spPr>
          <a:xfrm>
            <a:off x="838198" y="1690688"/>
            <a:ext cx="10333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041C06-75F2-F348-AE20-F13185567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9"/>
    </mc:Choice>
    <mc:Fallback>
      <p:transition spd="slow" advTm="5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0E46-803A-FD41-9DD7-4DD52CD0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Maturazione e </a:t>
            </a:r>
            <a:r>
              <a:rPr lang="it-IT" b="1" dirty="0" err="1">
                <a:solidFill>
                  <a:srgbClr val="FF0000"/>
                </a:solidFill>
              </a:rPr>
              <a:t>processamento</a:t>
            </a:r>
            <a:r>
              <a:rPr lang="it-IT" b="1" dirty="0">
                <a:solidFill>
                  <a:srgbClr val="FF0000"/>
                </a:solidFill>
              </a:rPr>
              <a:t> dell’RNA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04300-DF8D-CF48-8A6D-909CFFB43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i="1" dirty="0" err="1"/>
              <a:t>Splicing</a:t>
            </a:r>
            <a:r>
              <a:rPr lang="it-IT" sz="2400" b="1" i="1" dirty="0"/>
              <a:t> alternativo </a:t>
            </a:r>
            <a:r>
              <a:rPr lang="it-IT" sz="2400" dirty="0"/>
              <a:t>– si possono ottenere più prodotti (proteine simili ma con lunghezze e domini diversi).</a:t>
            </a:r>
          </a:p>
          <a:p>
            <a:pPr algn="just"/>
            <a:r>
              <a:rPr lang="it-IT" sz="2400" dirty="0"/>
              <a:t>Processo che consiste </a:t>
            </a:r>
            <a:r>
              <a:rPr lang="it-IT" sz="2400" b="1" dirty="0"/>
              <a:t>nell’eliminazione selettiva di alcuni esoni.</a:t>
            </a:r>
          </a:p>
          <a:p>
            <a:pPr algn="just"/>
            <a:r>
              <a:rPr lang="it-IT" sz="2400" dirty="0"/>
              <a:t>Funzioni:</a:t>
            </a:r>
          </a:p>
          <a:p>
            <a:pPr lvl="1" algn="just"/>
            <a:r>
              <a:rPr lang="it-IT" sz="2000" dirty="0"/>
              <a:t>Ottenere trascritti differenti e sintetizzare proteine diverse a partire dalla stessa informazione genetica. </a:t>
            </a:r>
          </a:p>
          <a:p>
            <a:pPr algn="just"/>
            <a:r>
              <a:rPr lang="it-IT" sz="2400" dirty="0"/>
              <a:t>È specifico per un determinato tipo di tessuto o per uno stadio </a:t>
            </a:r>
            <a:r>
              <a:rPr lang="it-IT" sz="2400" dirty="0" err="1"/>
              <a:t>differenziativo</a:t>
            </a:r>
            <a:r>
              <a:rPr lang="it-IT" sz="2400" dirty="0"/>
              <a:t> di una cellula.   </a:t>
            </a:r>
          </a:p>
          <a:p>
            <a:pPr algn="just"/>
            <a:r>
              <a:rPr lang="it-IT" sz="2400" dirty="0"/>
              <a:t>Difetti dello </a:t>
            </a:r>
            <a:r>
              <a:rPr lang="it-IT" sz="2400" dirty="0" err="1"/>
              <a:t>splicing</a:t>
            </a:r>
            <a:r>
              <a:rPr lang="it-IT" sz="2400" dirty="0"/>
              <a:t> sono alla base di alcune patologie:</a:t>
            </a:r>
          </a:p>
          <a:p>
            <a:pPr lvl="1" algn="just"/>
            <a:r>
              <a:rPr lang="it-IT" sz="2000" dirty="0"/>
              <a:t>Tumori </a:t>
            </a:r>
          </a:p>
          <a:p>
            <a:pPr lvl="1" algn="just"/>
            <a:r>
              <a:rPr lang="it-IT" sz="2000" dirty="0"/>
              <a:t>Malattie genetiche</a:t>
            </a:r>
          </a:p>
          <a:p>
            <a:pPr algn="just"/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F1FDE8-4972-2D41-8419-7C7556948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6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46"/>
    </mc:Choice>
    <mc:Fallback>
      <p:transition spd="slow" advTm="142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534C-0EA5-624D-87CB-8D2E561A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Imprinting </a:t>
            </a:r>
            <a:r>
              <a:rPr lang="en-US" b="1" dirty="0" err="1">
                <a:solidFill>
                  <a:srgbClr val="FF0000"/>
                </a:solidFill>
              </a:rPr>
              <a:t>genetico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713B-7A6A-F442-B797-D2097E0D2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Il </a:t>
            </a:r>
            <a:r>
              <a:rPr lang="en-US" sz="2400" dirty="0" err="1"/>
              <a:t>profilo</a:t>
            </a:r>
            <a:r>
              <a:rPr lang="en-US" sz="2400" dirty="0"/>
              <a:t> (pattern) di </a:t>
            </a:r>
            <a:r>
              <a:rPr lang="en-US" sz="2400" dirty="0" err="1"/>
              <a:t>metilazione</a:t>
            </a:r>
            <a:r>
              <a:rPr lang="en-US" sz="2400" dirty="0"/>
              <a:t> </a:t>
            </a:r>
            <a:r>
              <a:rPr lang="en-US" sz="2400" dirty="0" err="1"/>
              <a:t>viene</a:t>
            </a:r>
            <a:r>
              <a:rPr lang="en-US" sz="2400" dirty="0"/>
              <a:t> </a:t>
            </a:r>
            <a:r>
              <a:rPr lang="en-US" sz="2400" dirty="0" err="1"/>
              <a:t>matenuto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cicli</a:t>
            </a:r>
            <a:r>
              <a:rPr lang="en-US" sz="2400" dirty="0"/>
              <a:t> di </a:t>
            </a:r>
            <a:r>
              <a:rPr lang="en-US" sz="2400" dirty="0" err="1"/>
              <a:t>replicazione</a:t>
            </a:r>
            <a:r>
              <a:rPr lang="en-US" sz="2400" dirty="0"/>
              <a:t> (</a:t>
            </a:r>
            <a:r>
              <a:rPr lang="en-US" sz="2400" dirty="0" err="1"/>
              <a:t>cicli</a:t>
            </a:r>
            <a:r>
              <a:rPr lang="en-US" sz="2400" dirty="0"/>
              <a:t> </a:t>
            </a:r>
            <a:r>
              <a:rPr lang="en-US" sz="2400" dirty="0" err="1"/>
              <a:t>cellulari</a:t>
            </a:r>
            <a:r>
              <a:rPr lang="en-US" sz="2400" dirty="0"/>
              <a:t>) </a:t>
            </a:r>
            <a:r>
              <a:rPr lang="en-US" sz="2400" dirty="0" err="1"/>
              <a:t>dalle</a:t>
            </a:r>
            <a:r>
              <a:rPr lang="en-US" sz="2400" dirty="0"/>
              <a:t> </a:t>
            </a:r>
            <a:r>
              <a:rPr lang="en-US" sz="2400" b="1" i="1" dirty="0" err="1"/>
              <a:t>metilasi</a:t>
            </a:r>
            <a:r>
              <a:rPr lang="en-US" sz="2400" b="1" i="1" dirty="0"/>
              <a:t> di </a:t>
            </a:r>
            <a:r>
              <a:rPr lang="en-US" sz="2400" b="1" i="1" dirty="0" err="1"/>
              <a:t>mantenimento</a:t>
            </a:r>
            <a:r>
              <a:rPr lang="en-US" sz="2400" b="1" i="1" dirty="0"/>
              <a:t>. </a:t>
            </a:r>
          </a:p>
          <a:p>
            <a:r>
              <a:rPr lang="en-US" sz="2400" dirty="0"/>
              <a:t>Questa </a:t>
            </a:r>
            <a:r>
              <a:rPr lang="en-US" sz="2400" dirty="0" err="1"/>
              <a:t>caratteristica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responsabile</a:t>
            </a:r>
            <a:r>
              <a:rPr lang="en-US" sz="2400" dirty="0"/>
              <a:t> </a:t>
            </a:r>
            <a:r>
              <a:rPr lang="en-US" sz="2400" dirty="0" err="1"/>
              <a:t>dell’</a:t>
            </a:r>
            <a:r>
              <a:rPr lang="en-US" sz="2400" b="1" dirty="0" err="1"/>
              <a:t>IMPRINTING</a:t>
            </a:r>
            <a:r>
              <a:rPr lang="en-US" sz="2400" b="1" dirty="0"/>
              <a:t> GENETICO</a:t>
            </a:r>
          </a:p>
          <a:p>
            <a:r>
              <a:rPr lang="en-US" sz="2400" dirty="0" err="1"/>
              <a:t>È</a:t>
            </a:r>
            <a:r>
              <a:rPr lang="en-US" sz="2400" dirty="0"/>
              <a:t> un </a:t>
            </a:r>
            <a:r>
              <a:rPr lang="en-US" sz="2400" dirty="0" err="1"/>
              <a:t>mccanismo</a:t>
            </a:r>
            <a:r>
              <a:rPr lang="en-US" sz="2400" dirty="0"/>
              <a:t> </a:t>
            </a:r>
            <a:r>
              <a:rPr lang="en-US" sz="2400" dirty="0" err="1"/>
              <a:t>epigenetico</a:t>
            </a:r>
            <a:r>
              <a:rPr lang="en-US" sz="2400" dirty="0"/>
              <a:t> di </a:t>
            </a:r>
            <a:r>
              <a:rPr lang="en-US" sz="2400" dirty="0" err="1"/>
              <a:t>regolazione</a:t>
            </a:r>
            <a:r>
              <a:rPr lang="en-US" sz="2400" dirty="0"/>
              <a:t> </a:t>
            </a:r>
            <a:r>
              <a:rPr lang="en-US" sz="2400" dirty="0" err="1"/>
              <a:t>trascrizionale</a:t>
            </a:r>
            <a:r>
              <a:rPr lang="en-US" sz="2400" dirty="0"/>
              <a:t> </a:t>
            </a:r>
            <a:r>
              <a:rPr lang="en-US" sz="2400" dirty="0" err="1"/>
              <a:t>attraverso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quale </a:t>
            </a:r>
            <a:r>
              <a:rPr lang="en-US" sz="2400" dirty="0" err="1"/>
              <a:t>alcuni</a:t>
            </a:r>
            <a:r>
              <a:rPr lang="en-US" sz="2400" dirty="0"/>
              <a:t> </a:t>
            </a:r>
            <a:r>
              <a:rPr lang="en-US" sz="2400" dirty="0" err="1"/>
              <a:t>geni</a:t>
            </a:r>
            <a:r>
              <a:rPr lang="en-US" sz="2400" dirty="0"/>
              <a:t> </a:t>
            </a:r>
            <a:r>
              <a:rPr lang="en-US" sz="2400" dirty="0" err="1"/>
              <a:t>vengono</a:t>
            </a:r>
            <a:r>
              <a:rPr lang="en-US" sz="2400" dirty="0"/>
              <a:t> </a:t>
            </a:r>
            <a:r>
              <a:rPr lang="en-US" sz="2400" dirty="0" err="1"/>
              <a:t>espressi</a:t>
            </a:r>
            <a:r>
              <a:rPr lang="en-US" sz="2400" dirty="0"/>
              <a:t> o </a:t>
            </a:r>
            <a:r>
              <a:rPr lang="en-US" sz="2400" dirty="0" err="1"/>
              <a:t>meno</a:t>
            </a:r>
            <a:r>
              <a:rPr lang="en-US" sz="2400" dirty="0"/>
              <a:t> a </a:t>
            </a:r>
            <a:r>
              <a:rPr lang="en-US" sz="2400" dirty="0" err="1"/>
              <a:t>seconda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origine</a:t>
            </a:r>
            <a:r>
              <a:rPr lang="en-US" sz="2400" dirty="0"/>
              <a:t> </a:t>
            </a:r>
            <a:r>
              <a:rPr lang="en-US" sz="2400" dirty="0" err="1"/>
              <a:t>parentale</a:t>
            </a:r>
            <a:r>
              <a:rPr lang="en-US" sz="2400" dirty="0"/>
              <a:t> </a:t>
            </a:r>
          </a:p>
          <a:p>
            <a:pPr lvl="1"/>
            <a:r>
              <a:rPr lang="it-IT" sz="2000" dirty="0"/>
              <a:t>IMPRINTING MATERNO: viene silenziato l’allele materno ed espresso l’allele paterno </a:t>
            </a:r>
            <a:r>
              <a:rPr lang="it-IT" sz="2000" dirty="0">
                <a:sym typeface="Wingdings" pitchFamily="2" charset="2"/>
              </a:rPr>
              <a:t> EFFETTO PATERNO</a:t>
            </a:r>
            <a:endParaRPr lang="it-IT" sz="2000" dirty="0"/>
          </a:p>
          <a:p>
            <a:pPr lvl="1"/>
            <a:r>
              <a:rPr lang="it-IT" sz="2000" dirty="0"/>
              <a:t>IMPRINTING PATERNO: viene silenziato l’allele paterno ed espresso quello materno </a:t>
            </a:r>
            <a:r>
              <a:rPr lang="it-IT" sz="2000" dirty="0">
                <a:sym typeface="Wingdings" pitchFamily="2" charset="2"/>
              </a:rPr>
              <a:t>  EFFETTO MATERNO</a:t>
            </a:r>
            <a:endParaRPr lang="en-US" sz="2000" dirty="0"/>
          </a:p>
          <a:p>
            <a:r>
              <a:rPr lang="en-US" sz="2400" dirty="0"/>
              <a:t>La </a:t>
            </a:r>
            <a:r>
              <a:rPr lang="en-US" sz="2400" dirty="0" err="1"/>
              <a:t>metilazione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alta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le prime </a:t>
            </a:r>
            <a:r>
              <a:rPr lang="en-US" sz="2400" dirty="0" err="1"/>
              <a:t>fasi</a:t>
            </a:r>
            <a:r>
              <a:rPr lang="en-US" sz="2400" dirty="0"/>
              <a:t> di </a:t>
            </a:r>
            <a:r>
              <a:rPr lang="en-US" sz="2400" dirty="0" err="1"/>
              <a:t>sviluppo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genoma</a:t>
            </a:r>
            <a:r>
              <a:rPr lang="en-US" sz="2400" dirty="0"/>
              <a:t> e poi </a:t>
            </a:r>
            <a:r>
              <a:rPr lang="en-US" sz="2400" dirty="0" err="1"/>
              <a:t>diminuisce</a:t>
            </a:r>
            <a:r>
              <a:rPr lang="en-US" sz="2400" dirty="0"/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B4F676-6802-144A-9812-8D1DA162E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5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83"/>
    </mc:Choice>
    <mc:Fallback>
      <p:transition spd="slow" advTm="21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C12-D22B-AE48-893D-160C2586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Epigenetica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C15CD9-E16C-2C42-A626-C173FAC6D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9945" y="4160519"/>
            <a:ext cx="4883855" cy="2412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D5DD0-7363-9F45-A307-86534A969D3A}"/>
              </a:ext>
            </a:extLst>
          </p:cNvPr>
          <p:cNvSpPr/>
          <p:nvPr/>
        </p:nvSpPr>
        <p:spPr>
          <a:xfrm>
            <a:off x="838200" y="1690688"/>
            <a:ext cx="10515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/>
              <a:t>Epigenetica</a:t>
            </a:r>
            <a:r>
              <a:rPr lang="en-US" sz="2400" dirty="0"/>
              <a:t> – </a:t>
            </a:r>
            <a:r>
              <a:rPr lang="it-IT" sz="2400" dirty="0"/>
              <a:t>branca della genetica che si occupa dei </a:t>
            </a:r>
            <a:r>
              <a:rPr lang="it-IT" sz="2400" dirty="0" err="1"/>
              <a:t>cambiamen</a:t>
            </a:r>
            <a:r>
              <a:rPr lang="it-IT" sz="2400" dirty="0"/>
              <a:t>-ti fenotipici ereditabili da una cellula o un organismo, in cui non si osserva una variazione del genotipo.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Si tratta di modifiche sull'attivazione di certi geni, ma non sulla loro struttura di base del DNA.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Anche</a:t>
            </a:r>
            <a:r>
              <a:rPr lang="en-US" sz="2400" dirty="0"/>
              <a:t> </a:t>
            </a:r>
            <a:r>
              <a:rPr lang="en-US" sz="2400" dirty="0" err="1"/>
              <a:t>modifiche</a:t>
            </a:r>
            <a:r>
              <a:rPr lang="en-US" sz="2400" dirty="0"/>
              <a:t> a </a:t>
            </a:r>
            <a:r>
              <a:rPr lang="en-US" sz="2400" dirty="0" err="1"/>
              <a:t>carico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b="1" dirty="0" err="1"/>
              <a:t>proteine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cromatina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influire</a:t>
            </a:r>
            <a:r>
              <a:rPr lang="en-US" sz="2400" dirty="0"/>
              <a:t> </a:t>
            </a:r>
            <a:r>
              <a:rPr lang="en-US" sz="2400" dirty="0" err="1"/>
              <a:t>sull'espressione</a:t>
            </a:r>
            <a:r>
              <a:rPr lang="en-US" sz="2400" dirty="0"/>
              <a:t> di </a:t>
            </a:r>
            <a:r>
              <a:rPr lang="en-US" sz="2400" dirty="0" err="1"/>
              <a:t>questi</a:t>
            </a:r>
            <a:r>
              <a:rPr lang="en-US" sz="2400" dirty="0"/>
              <a:t> </a:t>
            </a:r>
            <a:r>
              <a:rPr lang="en-US" sz="2400" dirty="0" err="1"/>
              <a:t>geni</a:t>
            </a:r>
            <a:r>
              <a:rPr lang="en-US" sz="24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3B7F2C-FD6C-1345-8B08-03A2E9252556}"/>
              </a:ext>
            </a:extLst>
          </p:cNvPr>
          <p:cNvSpPr/>
          <p:nvPr/>
        </p:nvSpPr>
        <p:spPr>
          <a:xfrm>
            <a:off x="838200" y="4368344"/>
            <a:ext cx="5257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Modificazioni a livello  degli istoni res-</a:t>
            </a:r>
            <a:r>
              <a:rPr lang="it-IT" sz="2400" dirty="0" err="1"/>
              <a:t>ponsabili</a:t>
            </a:r>
            <a:r>
              <a:rPr lang="it-IT" sz="2400" dirty="0"/>
              <a:t> di cambiamenti </a:t>
            </a:r>
            <a:r>
              <a:rPr lang="it-IT" sz="2400" dirty="0" err="1"/>
              <a:t>confor-mazionali</a:t>
            </a:r>
            <a:r>
              <a:rPr lang="it-IT" sz="2400" dirty="0"/>
              <a:t> della cromatina: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Acetilazioni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Fosforilazioni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Metilazioni</a:t>
            </a:r>
          </a:p>
          <a:p>
            <a:pPr lvl="1" algn="just"/>
            <a:endParaRPr lang="it-IT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E40B1-CF1B-6042-B415-5A621988E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98"/>
    </mc:Choice>
    <mc:Fallback>
      <p:transition spd="slow" advTm="8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1944-7C68-E14D-ABAE-896F69CB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Il dogma </a:t>
            </a:r>
            <a:r>
              <a:rPr lang="en-US" b="1" dirty="0" err="1">
                <a:solidFill>
                  <a:srgbClr val="FF0000"/>
                </a:solidFill>
              </a:rPr>
              <a:t>centrale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biologia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molecolare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9D830-A8CA-C74B-9914-AD16122C6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3031"/>
          <a:stretch/>
        </p:blipFill>
        <p:spPr>
          <a:xfrm>
            <a:off x="1951869" y="2008366"/>
            <a:ext cx="8288262" cy="37842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A82472-2F15-4F47-8B15-4C510EA1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2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83"/>
    </mc:Choice>
    <mc:Fallback>
      <p:transition spd="slow" advTm="13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DEA5-5892-E140-B300-CD395DE1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Trascrizione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E57D-BC42-214D-8EEF-8277D5D83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/>
              <a:t>Meccanismo</a:t>
            </a:r>
            <a:r>
              <a:rPr lang="en-US" sz="2400" dirty="0"/>
              <a:t> con </a:t>
            </a:r>
            <a:r>
              <a:rPr lang="en-US" sz="2400" dirty="0" err="1"/>
              <a:t>il</a:t>
            </a:r>
            <a:r>
              <a:rPr lang="en-US" sz="2400" dirty="0"/>
              <a:t> quale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specifica</a:t>
            </a:r>
            <a:r>
              <a:rPr lang="en-US" sz="2400" dirty="0"/>
              <a:t> RNA </a:t>
            </a:r>
            <a:r>
              <a:rPr lang="en-US" sz="2400" dirty="0" err="1"/>
              <a:t>polimerasi</a:t>
            </a:r>
            <a:r>
              <a:rPr lang="en-US" sz="2400" dirty="0"/>
              <a:t> </a:t>
            </a:r>
            <a:r>
              <a:rPr lang="en-US" sz="2400" dirty="0" err="1"/>
              <a:t>usa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DNA come template per </a:t>
            </a:r>
            <a:r>
              <a:rPr lang="en-US" sz="2400" dirty="0" err="1"/>
              <a:t>sintetizzare</a:t>
            </a:r>
            <a:r>
              <a:rPr lang="en-US" sz="2400" dirty="0"/>
              <a:t> </a:t>
            </a:r>
            <a:r>
              <a:rPr lang="en-US" sz="2400" dirty="0" err="1"/>
              <a:t>l’RNA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RNA </a:t>
            </a:r>
            <a:r>
              <a:rPr lang="en-US" sz="2400" dirty="0" err="1"/>
              <a:t>polimerasi</a:t>
            </a:r>
            <a:r>
              <a:rPr lang="en-US" sz="2400" dirty="0"/>
              <a:t> </a:t>
            </a:r>
            <a:r>
              <a:rPr lang="en-US" sz="2400" dirty="0" err="1"/>
              <a:t>perciò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polimerasi</a:t>
            </a:r>
            <a:r>
              <a:rPr lang="en-US" sz="2400" dirty="0"/>
              <a:t> DNA-</a:t>
            </a:r>
            <a:r>
              <a:rPr lang="en-US" sz="2400" dirty="0" err="1"/>
              <a:t>dipendente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RNA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essere</a:t>
            </a:r>
            <a:r>
              <a:rPr lang="en-US" sz="2400" dirty="0"/>
              <a:t> di </a:t>
            </a:r>
            <a:r>
              <a:rPr lang="en-US" sz="2400" dirty="0" err="1"/>
              <a:t>tre</a:t>
            </a:r>
            <a:r>
              <a:rPr lang="en-US" sz="2400" dirty="0"/>
              <a:t> tipi:</a:t>
            </a:r>
          </a:p>
          <a:p>
            <a:pPr lvl="1" algn="just"/>
            <a:r>
              <a:rPr lang="en-US" sz="2000" b="1" dirty="0"/>
              <a:t>mRNA – RNA </a:t>
            </a:r>
            <a:r>
              <a:rPr lang="en-US" sz="2000" b="1" dirty="0" err="1"/>
              <a:t>messaggero</a:t>
            </a:r>
            <a:r>
              <a:rPr lang="en-US" sz="2000" b="1" dirty="0"/>
              <a:t>: </a:t>
            </a:r>
            <a:r>
              <a:rPr lang="it-IT" sz="2000" dirty="0"/>
              <a:t>trascrizione dell'informazione contenuta nel DNA e suo trasferimento ai ribosomi durante la sintesi proteica.</a:t>
            </a:r>
            <a:endParaRPr lang="en-US" sz="2000" dirty="0"/>
          </a:p>
          <a:p>
            <a:pPr lvl="1" algn="just"/>
            <a:r>
              <a:rPr lang="en-US" sz="2000" b="1" dirty="0" err="1"/>
              <a:t>tRNA</a:t>
            </a:r>
            <a:r>
              <a:rPr lang="en-US" sz="2000" b="1" dirty="0"/>
              <a:t> – RNA transfer: </a:t>
            </a:r>
            <a:r>
              <a:rPr lang="it-IT" sz="2000" dirty="0"/>
              <a:t>trasporta amminoacidi e riconosce codoni dell'</a:t>
            </a:r>
            <a:r>
              <a:rPr lang="it-IT" sz="2000" dirty="0" err="1"/>
              <a:t>mRNA</a:t>
            </a:r>
            <a:r>
              <a:rPr lang="it-IT" sz="2000" dirty="0"/>
              <a:t> durante la sintesi proteica.</a:t>
            </a:r>
            <a:endParaRPr lang="en-US" sz="2000" dirty="0"/>
          </a:p>
          <a:p>
            <a:pPr lvl="1" algn="just"/>
            <a:r>
              <a:rPr lang="en-US" sz="2000" b="1" dirty="0"/>
              <a:t>rRNA – RNA </a:t>
            </a:r>
            <a:r>
              <a:rPr lang="en-US" sz="2000" b="1" dirty="0" err="1"/>
              <a:t>ribosomiale</a:t>
            </a:r>
            <a:r>
              <a:rPr lang="en-US" sz="2000" b="1" dirty="0"/>
              <a:t>: </a:t>
            </a:r>
            <a:r>
              <a:rPr lang="it-IT" sz="2000" dirty="0"/>
              <a:t>forma ribosomi (in associazione con proteine ribosomiali specifiche), catalizzano l’assemblaggio degli aa in catene polipeptidiche.</a:t>
            </a:r>
            <a:endParaRPr lang="en-US" sz="2000" dirty="0"/>
          </a:p>
          <a:p>
            <a:pPr algn="just"/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394048-C4F8-7542-A599-423EA898A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5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020"/>
    </mc:Choice>
    <mc:Fallback>
      <p:transition spd="slow" advTm="26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1FAC-CBCC-7842-AD13-4F575815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Trascrizione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BFA4-D415-214D-AB2B-EC8EAE3FF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RNA </a:t>
            </a:r>
            <a:r>
              <a:rPr lang="en-US" sz="2400" dirty="0" err="1"/>
              <a:t>risultante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identico</a:t>
            </a:r>
            <a:r>
              <a:rPr lang="en-US" sz="2400" dirty="0"/>
              <a:t> al </a:t>
            </a:r>
            <a:r>
              <a:rPr lang="en-US" sz="2400" dirty="0" err="1"/>
              <a:t>filamento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codifica</a:t>
            </a:r>
            <a:r>
              <a:rPr lang="en-US" sz="2400" dirty="0"/>
              <a:t> </a:t>
            </a:r>
            <a:r>
              <a:rPr lang="en-US" sz="2400" dirty="0" err="1"/>
              <a:t>ed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complementare</a:t>
            </a:r>
            <a:r>
              <a:rPr lang="en-US" sz="2400" dirty="0"/>
              <a:t> al </a:t>
            </a:r>
            <a:r>
              <a:rPr lang="en-US" sz="2400" dirty="0" err="1"/>
              <a:t>filamento</a:t>
            </a:r>
            <a:r>
              <a:rPr lang="en-US" sz="2400" dirty="0"/>
              <a:t> template.</a:t>
            </a:r>
          </a:p>
          <a:p>
            <a:pPr algn="just"/>
            <a:r>
              <a:rPr lang="en-US" sz="2400" dirty="0" err="1"/>
              <a:t>Nell’RNA</a:t>
            </a:r>
            <a:r>
              <a:rPr lang="en-US" sz="2400" dirty="0"/>
              <a:t> </a:t>
            </a:r>
            <a:r>
              <a:rPr lang="en-US" sz="2400" dirty="0" err="1"/>
              <a:t>Timina</a:t>
            </a:r>
            <a:r>
              <a:rPr lang="en-US" sz="2400" dirty="0"/>
              <a:t> (T)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sostituita</a:t>
            </a:r>
            <a:r>
              <a:rPr lang="en-US" sz="2400" dirty="0"/>
              <a:t> </a:t>
            </a:r>
            <a:r>
              <a:rPr lang="en-US" sz="2400" dirty="0" err="1"/>
              <a:t>dall’Uracile</a:t>
            </a:r>
            <a:r>
              <a:rPr lang="en-US" sz="2400" dirty="0"/>
              <a:t> (U).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63AB4-9F4D-3F45-B8D2-53A7CC2F6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24"/>
          <a:stretch/>
        </p:blipFill>
        <p:spPr>
          <a:xfrm>
            <a:off x="4108173" y="3459788"/>
            <a:ext cx="5393635" cy="32574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2F3DE0-5D64-7744-9DDE-885FE5B16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639"/>
    </mc:Choice>
    <mc:Fallback>
      <p:transition spd="slow" advTm="26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28A4-8367-774A-ABE7-19924D86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Replicazione</a:t>
            </a:r>
            <a:r>
              <a:rPr lang="en-US" b="1" dirty="0">
                <a:solidFill>
                  <a:srgbClr val="FF0000"/>
                </a:solidFill>
              </a:rPr>
              <a:t> vs. </a:t>
            </a:r>
            <a:r>
              <a:rPr lang="en-US" b="1" dirty="0" err="1">
                <a:solidFill>
                  <a:srgbClr val="FF0000"/>
                </a:solidFill>
              </a:rPr>
              <a:t>Trascrizione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9E56E-56F5-FB4A-96B6-EC7F5EFBC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0591"/>
            <a:ext cx="7972569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Elementi in comune: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Accurata ed efficiente iniziazione e terminazione;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Allungamento 5’</a:t>
            </a:r>
            <a:r>
              <a:rPr lang="it-IT" sz="2000" dirty="0">
                <a:sym typeface="Wingdings" pitchFamily="2" charset="2"/>
              </a:rPr>
              <a:t>3’.</a:t>
            </a:r>
            <a:r>
              <a:rPr lang="it-IT" sz="2000" dirty="0"/>
              <a:t> 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Elementi differenti: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Inizia in </a:t>
            </a:r>
            <a:r>
              <a:rPr lang="it-IT" sz="2000" dirty="0" err="1">
                <a:sym typeface="Wingdings" pitchFamily="2" charset="2"/>
              </a:rPr>
              <a:t>imolti</a:t>
            </a:r>
            <a:r>
              <a:rPr lang="it-IT" sz="2000" dirty="0">
                <a:sym typeface="Wingdings" pitchFamily="2" charset="2"/>
              </a:rPr>
              <a:t> </a:t>
            </a:r>
            <a:r>
              <a:rPr lang="it-IT" sz="2000" dirty="0" err="1">
                <a:sym typeface="Wingdings" pitchFamily="2" charset="2"/>
              </a:rPr>
              <a:t>piu</a:t>
            </a:r>
            <a:r>
              <a:rPr lang="it-IT" sz="2000" dirty="0">
                <a:sym typeface="Wingdings" pitchFamily="2" charset="2"/>
              </a:rPr>
              <a:t> punti rispetto alla replicazione;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Quantità di RNA </a:t>
            </a:r>
            <a:r>
              <a:rPr lang="it-IT" sz="2000" dirty="0" err="1">
                <a:sym typeface="Wingdings" pitchFamily="2" charset="2"/>
              </a:rPr>
              <a:t>pol</a:t>
            </a:r>
            <a:r>
              <a:rPr lang="it-IT" sz="2000" dirty="0">
                <a:sym typeface="Wingdings" pitchFamily="2" charset="2"/>
              </a:rPr>
              <a:t> è maggiore rispetto alla DNA </a:t>
            </a:r>
            <a:r>
              <a:rPr lang="it-IT" sz="2000" dirty="0" err="1">
                <a:sym typeface="Wingdings" pitchFamily="2" charset="2"/>
              </a:rPr>
              <a:t>pol</a:t>
            </a:r>
            <a:r>
              <a:rPr lang="it-IT" sz="2000" dirty="0">
                <a:sym typeface="Wingdings" pitchFamily="2" charset="2"/>
              </a:rPr>
              <a:t> per cellula;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RNA </a:t>
            </a:r>
            <a:r>
              <a:rPr lang="it-IT" sz="2000" dirty="0" err="1">
                <a:sym typeface="Wingdings" pitchFamily="2" charset="2"/>
              </a:rPr>
              <a:t>pol</a:t>
            </a:r>
            <a:r>
              <a:rPr lang="it-IT" sz="2000" dirty="0">
                <a:sym typeface="Wingdings" pitchFamily="2" charset="2"/>
              </a:rPr>
              <a:t> è più lenta della DNA </a:t>
            </a:r>
            <a:r>
              <a:rPr lang="it-IT" sz="2000" dirty="0" err="1">
                <a:sym typeface="Wingdings" pitchFamily="2" charset="2"/>
              </a:rPr>
              <a:t>pol</a:t>
            </a:r>
            <a:r>
              <a:rPr lang="it-IT" sz="2000" dirty="0">
                <a:sym typeface="Wingdings" pitchFamily="2" charset="2"/>
              </a:rPr>
              <a:t> (50-100 basi per  RNA vs 1000 </a:t>
            </a:r>
            <a:r>
              <a:rPr lang="it-IT" sz="2000" dirty="0" err="1">
                <a:sym typeface="Wingdings" pitchFamily="2" charset="2"/>
              </a:rPr>
              <a:t>dasi</a:t>
            </a:r>
            <a:r>
              <a:rPr lang="it-IT" sz="2000" dirty="0">
                <a:sym typeface="Wingdings" pitchFamily="2" charset="2"/>
              </a:rPr>
              <a:t> per DNA);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Accuratezza della polimerizzazione è meno efficiente. </a:t>
            </a:r>
          </a:p>
          <a:p>
            <a:pPr marL="971550" lvl="1" indent="-514350" algn="just">
              <a:buFont typeface="+mj-lt"/>
              <a:buAutoNum type="arabicPeriod"/>
            </a:pPr>
            <a:endParaRPr lang="it-IT" sz="2000" dirty="0">
              <a:sym typeface="Wingdings" pitchFamily="2" charset="2"/>
            </a:endParaRPr>
          </a:p>
          <a:p>
            <a:pPr marL="971550" lvl="1" indent="-514350" algn="just">
              <a:buFont typeface="+mj-lt"/>
              <a:buAutoNum type="arabicPeriod"/>
            </a:pPr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6C9C5-4CC4-BB4F-9081-EF1C3F9B8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97" r="48105"/>
          <a:stretch/>
        </p:blipFill>
        <p:spPr>
          <a:xfrm>
            <a:off x="8923412" y="1100368"/>
            <a:ext cx="2541105" cy="1960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DAB2C-2B57-A840-BA2A-FF909E9AE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95" t="23497" r="732"/>
          <a:stretch/>
        </p:blipFill>
        <p:spPr>
          <a:xfrm>
            <a:off x="9034130" y="4408152"/>
            <a:ext cx="2319670" cy="1960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9FDC6-1B9B-3849-84A7-5D75192494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89" t="8548" r="26155" b="7718"/>
          <a:stretch/>
        </p:blipFill>
        <p:spPr>
          <a:xfrm>
            <a:off x="9791700" y="2730500"/>
            <a:ext cx="800100" cy="1397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2B7589-CB6A-A342-A40C-BAC3CC350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87"/>
    </mc:Choice>
    <mc:Fallback>
      <p:transition spd="slow" advTm="7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668B-3655-2D43-BCB2-1404FFF3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Promotori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9F0C9-120C-DC43-B118-802A5BB47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4825"/>
            <a:ext cx="10515601" cy="1527856"/>
          </a:xfrm>
        </p:spPr>
        <p:txBody>
          <a:bodyPr>
            <a:noAutofit/>
          </a:bodyPr>
          <a:lstStyle/>
          <a:p>
            <a:pPr algn="just"/>
            <a:r>
              <a:rPr lang="it-IT" sz="2400" b="1" dirty="0"/>
              <a:t>Promotore</a:t>
            </a:r>
            <a:r>
              <a:rPr lang="it-IT" sz="2400" dirty="0"/>
              <a:t> – sequenza di DNA che determina il sito di inizio della trascrizione per una RNA polimerasi.</a:t>
            </a:r>
          </a:p>
          <a:p>
            <a:pPr algn="just"/>
            <a:r>
              <a:rPr lang="it-IT" sz="2400" dirty="0"/>
              <a:t>Fattori di trascrizione – ogni proteina diversa dalla RNA polimerasi richiesta per iniziare o regolare la trascrizione negli eucarioti. </a:t>
            </a:r>
          </a:p>
          <a:p>
            <a:pPr algn="just"/>
            <a:endParaRPr lang="it-IT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3618C-49C9-E041-8444-25C813C5F9A3}"/>
              </a:ext>
            </a:extLst>
          </p:cNvPr>
          <p:cNvGrpSpPr/>
          <p:nvPr/>
        </p:nvGrpSpPr>
        <p:grpSpPr>
          <a:xfrm>
            <a:off x="7848600" y="3588601"/>
            <a:ext cx="3717085" cy="1760639"/>
            <a:chOff x="4050165" y="4804537"/>
            <a:chExt cx="4091665" cy="19380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ADC8FA-1411-874E-82F6-922BAC4B9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73" b="20199"/>
            <a:stretch/>
          </p:blipFill>
          <p:spPr>
            <a:xfrm>
              <a:off x="4050165" y="4804537"/>
              <a:ext cx="4091665" cy="17854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A5F41D-EAC6-7049-AB9B-EC36D78D2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59" t="91431" r="24467" b="2352"/>
            <a:stretch/>
          </p:blipFill>
          <p:spPr>
            <a:xfrm>
              <a:off x="6027274" y="6589982"/>
              <a:ext cx="1038225" cy="152618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02DC0-CE4E-274C-83A5-B57A08E65A30}"/>
              </a:ext>
            </a:extLst>
          </p:cNvPr>
          <p:cNvSpPr txBox="1">
            <a:spLocks/>
          </p:cNvSpPr>
          <p:nvPr/>
        </p:nvSpPr>
        <p:spPr>
          <a:xfrm>
            <a:off x="838199" y="3315378"/>
            <a:ext cx="6751321" cy="4631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400" i="1" dirty="0" err="1"/>
              <a:t>Enhancer</a:t>
            </a:r>
            <a:r>
              <a:rPr lang="it-IT" sz="2400" dirty="0"/>
              <a:t> – sequenze </a:t>
            </a:r>
            <a:r>
              <a:rPr lang="it-IT" sz="2400" i="1" dirty="0"/>
              <a:t>cis-</a:t>
            </a:r>
            <a:r>
              <a:rPr lang="it-IT" sz="2400" dirty="0"/>
              <a:t> agenti di DNA (100bp), aumentano la frequenza di trascrizione del gene che controllano (fino a 1000 volte), associandosi a diverse proteine (fattori di trascrizione). </a:t>
            </a:r>
          </a:p>
          <a:p>
            <a:pPr algn="just"/>
            <a:r>
              <a:rPr lang="it-IT" sz="2400" i="1" dirty="0" err="1"/>
              <a:t>Silencer</a:t>
            </a:r>
            <a:r>
              <a:rPr lang="it-IT" sz="2400" dirty="0"/>
              <a:t> o sequenze </a:t>
            </a:r>
            <a:r>
              <a:rPr lang="it-IT" sz="2400" dirty="0" err="1"/>
              <a:t>silenziatrici</a:t>
            </a:r>
            <a:r>
              <a:rPr lang="it-IT" sz="2400" dirty="0"/>
              <a:t> – bloccano la trascrizione grazie al legame con alcune proteine che vengono chiamate </a:t>
            </a:r>
            <a:r>
              <a:rPr lang="it-IT" sz="2400" i="1" dirty="0"/>
              <a:t>repressori</a:t>
            </a:r>
            <a:r>
              <a:rPr lang="it-IT" sz="2400" dirty="0"/>
              <a:t>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B46D00-4C5E-144D-9A64-D90C222B3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52"/>
    </mc:Choice>
    <mc:Fallback>
      <p:transition spd="slow" advTm="17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5F8FA-5A2C-CB44-9C04-0407D4881A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5" t="19290" r="1876" b="19290"/>
          <a:stretch/>
        </p:blipFill>
        <p:spPr>
          <a:xfrm>
            <a:off x="3121572" y="3887133"/>
            <a:ext cx="5948855" cy="2854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903501-9717-664C-81A3-38B49C94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Fasi della trascrizione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53002-CCD3-5646-96DA-090350299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Solo uno dei due filamenti di DNA viene trascritto in </a:t>
            </a:r>
            <a:r>
              <a:rPr lang="it-IT" sz="2400" dirty="0" err="1"/>
              <a:t>mRNA</a:t>
            </a:r>
            <a:r>
              <a:rPr lang="it-IT" sz="2400" dirty="0"/>
              <a:t>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Legame della RNA polimerasi al DNA in prossimità del promotore;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Denaturazione locale del DNA;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Inizio della trascrizione (aggiunta di </a:t>
            </a:r>
            <a:r>
              <a:rPr lang="it-IT" sz="2000" dirty="0" err="1"/>
              <a:t>rNTP</a:t>
            </a:r>
            <a:r>
              <a:rPr lang="it-IT" sz="2000" dirty="0"/>
              <a:t> che si appaia al DNA);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Allungamento della molecola di RNA nascente (formazione del legame </a:t>
            </a:r>
            <a:r>
              <a:rPr lang="it-IT" sz="2000" dirty="0" err="1"/>
              <a:t>fosfodiestereo</a:t>
            </a:r>
            <a:r>
              <a:rPr lang="it-IT" sz="2000" dirty="0"/>
              <a:t> e rilascio di </a:t>
            </a:r>
            <a:r>
              <a:rPr lang="it-IT" sz="2000" dirty="0" err="1"/>
              <a:t>PPi</a:t>
            </a:r>
            <a:r>
              <a:rPr lang="it-IT" sz="2000" dirty="0"/>
              <a:t>), man mano che la RNA polimerasi si sposta lungo lo stampo di DNA; 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Terminazione. </a:t>
            </a:r>
          </a:p>
          <a:p>
            <a:pPr algn="just"/>
            <a:endParaRPr lang="it-IT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930EF7-B4B6-EB4F-B6CE-59ABDA894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526"/>
    </mc:Choice>
    <mc:Fallback>
      <p:transition spd="slow" advTm="26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1057</Words>
  <Application>Microsoft Macintosh PowerPoint</Application>
  <PresentationFormat>Widescreen</PresentationFormat>
  <Paragraphs>116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Modifiche post-replicazione</vt:lpstr>
      <vt:lpstr>Imprinting genetico</vt:lpstr>
      <vt:lpstr>Epigenetica </vt:lpstr>
      <vt:lpstr>Il dogma centrale della biologia molecolare</vt:lpstr>
      <vt:lpstr>Trascrizione </vt:lpstr>
      <vt:lpstr>Trascrizione </vt:lpstr>
      <vt:lpstr>Replicazione vs. Trascrizione</vt:lpstr>
      <vt:lpstr>Promotori </vt:lpstr>
      <vt:lpstr>Fasi della trascrizione </vt:lpstr>
      <vt:lpstr>Maturazione e processamento dell’RNA</vt:lpstr>
      <vt:lpstr>Maturazione e processamento dell’RNA</vt:lpstr>
      <vt:lpstr>Maturazione e processamento dell’RNA</vt:lpstr>
      <vt:lpstr>Maturazione e processamento dell’RNA</vt:lpstr>
      <vt:lpstr>Maturazione e processamento dell’RNA</vt:lpstr>
      <vt:lpstr>Maturazione e processamento dell’RNA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Modifiche post-replicazione</dc:title>
  <dc:creator>suzana.aulic@icgeb.org</dc:creator>
  <cp:lastModifiedBy>suzana.aulic@icgeb.org</cp:lastModifiedBy>
  <cp:revision>5</cp:revision>
  <dcterms:created xsi:type="dcterms:W3CDTF">2020-03-12T11:16:18Z</dcterms:created>
  <dcterms:modified xsi:type="dcterms:W3CDTF">2020-03-12T11:33:22Z</dcterms:modified>
</cp:coreProperties>
</file>