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2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9"/>
  </p:normalViewPr>
  <p:slideViewPr>
    <p:cSldViewPr snapToGrid="0" snapToObjects="1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8030AB7-CC78-404A-931E-7DF7C7857089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B0641BB-376A-9444-B622-740120E7DE11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39940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0AB7-CC78-404A-931E-7DF7C7857089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41BB-376A-9444-B622-740120E7D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377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0AB7-CC78-404A-931E-7DF7C7857089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41BB-376A-9444-B622-740120E7D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016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0AB7-CC78-404A-931E-7DF7C7857089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41BB-376A-9444-B622-740120E7D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7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030AB7-CC78-404A-931E-7DF7C7857089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0641BB-376A-9444-B622-740120E7DE1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16026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0AB7-CC78-404A-931E-7DF7C7857089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41BB-376A-9444-B622-740120E7D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897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0AB7-CC78-404A-931E-7DF7C7857089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41BB-376A-9444-B622-740120E7D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353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0AB7-CC78-404A-931E-7DF7C7857089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41BB-376A-9444-B622-740120E7D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643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30AB7-CC78-404A-931E-7DF7C7857089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641BB-376A-9444-B622-740120E7D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1643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030AB7-CC78-404A-931E-7DF7C7857089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0641BB-376A-9444-B622-740120E7DE1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76222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030AB7-CC78-404A-931E-7DF7C7857089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0641BB-376A-9444-B622-740120E7DE1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3437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8030AB7-CC78-404A-931E-7DF7C7857089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B0641BB-376A-9444-B622-740120E7DE1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687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8879" y="1723868"/>
            <a:ext cx="8567477" cy="2038663"/>
          </a:xfrm>
        </p:spPr>
        <p:txBody>
          <a:bodyPr/>
          <a:lstStyle/>
          <a:p>
            <a:r>
              <a:rPr lang="it-IT" sz="5400" b="1" dirty="0"/>
              <a:t>Geografia</a:t>
            </a:r>
            <a:r>
              <a:rPr lang="it-IT" sz="4000" b="1" dirty="0"/>
              <a:t/>
            </a:r>
            <a:br>
              <a:rPr lang="it-IT" sz="4000" b="1" dirty="0"/>
            </a:br>
            <a:r>
              <a:rPr lang="it-IT" sz="4000" dirty="0"/>
              <a:t/>
            </a:r>
            <a:br>
              <a:rPr lang="it-IT" sz="4000" dirty="0"/>
            </a:br>
            <a:r>
              <a:rPr lang="it-IT" sz="4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1752" y="4227226"/>
            <a:ext cx="6831673" cy="1424066"/>
          </a:xfrm>
        </p:spPr>
        <p:txBody>
          <a:bodyPr>
            <a:normAutofit fontScale="92500" lnSpcReduction="20000"/>
          </a:bodyPr>
          <a:lstStyle/>
          <a:p>
            <a:r>
              <a:rPr lang="it-IT" sz="2400" dirty="0" err="1"/>
              <a:t>cod</a:t>
            </a:r>
            <a:r>
              <a:rPr lang="it-IT" sz="2400" dirty="0"/>
              <a:t>: </a:t>
            </a:r>
            <a:r>
              <a:rPr lang="it-IT" sz="2400" i="1" dirty="0"/>
              <a:t>006LE </a:t>
            </a:r>
          </a:p>
          <a:p>
            <a:r>
              <a:rPr lang="it-IT" sz="2400" dirty="0"/>
              <a:t>Corso di Laurea: Discipline storiche e filosofiche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07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45"/>
    </mc:Choice>
    <mc:Fallback>
      <p:transition spd="slow" advTm="18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2 (con 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I testi </a:t>
            </a:r>
            <a:r>
              <a:rPr lang="it-IT" sz="2800" dirty="0"/>
              <a:t>usati e discussi durante il </a:t>
            </a:r>
            <a:r>
              <a:rPr lang="it-IT" sz="2800" dirty="0" smtClean="0"/>
              <a:t>corso, che costituiscono il programma </a:t>
            </a:r>
            <a:r>
              <a:rPr lang="it-IT" sz="2800" dirty="0" smtClean="0"/>
              <a:t>d’esame </a:t>
            </a:r>
            <a:r>
              <a:rPr lang="it-IT" sz="2800" dirty="0"/>
              <a:t>per non </a:t>
            </a:r>
            <a:r>
              <a:rPr lang="it-IT" sz="2800" dirty="0" smtClean="0"/>
              <a:t>frequentanti.</a:t>
            </a:r>
          </a:p>
          <a:p>
            <a:r>
              <a:rPr lang="it-IT" sz="2800" dirty="0" smtClean="0"/>
              <a:t>Ribadisco: durante le lezioni si utilizzeranno anche altri lavori.</a:t>
            </a:r>
          </a:p>
          <a:p>
            <a:r>
              <a:rPr lang="it-IT" sz="2800" dirty="0" smtClean="0"/>
              <a:t>Per i frequentanti il programma d’esame dipenderà dall’evoluzione della situazione, ovvero dalla tempistica con cui si riprenderanno le consuete forme didattiche</a:t>
            </a:r>
            <a:r>
              <a:rPr lang="it-IT" sz="2800" dirty="0" smtClean="0"/>
              <a:t> </a:t>
            </a:r>
            <a:endParaRPr lang="it-IT" sz="28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9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02"/>
    </mc:Choice>
    <mc:Fallback>
      <p:transition spd="slow" advTm="65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D73967-AC46-1649-B315-BB0A73ABB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540" y="1981200"/>
            <a:ext cx="5387545" cy="4331043"/>
          </a:xfrm>
        </p:spPr>
        <p:txBody>
          <a:bodyPr>
            <a:normAutofit/>
          </a:bodyPr>
          <a:lstStyle/>
          <a:p>
            <a:r>
              <a:rPr lang="it-IT" sz="3100" dirty="0" err="1"/>
              <a:t>Alyson</a:t>
            </a:r>
            <a:r>
              <a:rPr lang="it-IT" sz="3100" dirty="0"/>
              <a:t> L. </a:t>
            </a:r>
            <a:r>
              <a:rPr lang="it-IT" sz="3100" dirty="0" err="1"/>
              <a:t>Greiner</a:t>
            </a:r>
            <a:r>
              <a:rPr lang="it-IT" sz="3100" dirty="0"/>
              <a:t>, </a:t>
            </a:r>
            <a:br>
              <a:rPr lang="it-IT" sz="3100" dirty="0"/>
            </a:br>
            <a:r>
              <a:rPr lang="it-IT" sz="3100" dirty="0"/>
              <a:t>Giuseppe </a:t>
            </a:r>
            <a:r>
              <a:rPr lang="it-IT" sz="3100" dirty="0" err="1"/>
              <a:t>Dematteis</a:t>
            </a:r>
            <a:r>
              <a:rPr lang="it-IT" sz="3100" dirty="0"/>
              <a:t>, </a:t>
            </a:r>
            <a:br>
              <a:rPr lang="it-IT" sz="3100" dirty="0"/>
            </a:br>
            <a:r>
              <a:rPr lang="it-IT" sz="3100" dirty="0"/>
              <a:t>Carla Lanza, </a:t>
            </a:r>
            <a:br>
              <a:rPr lang="it-IT" sz="3100" dirty="0"/>
            </a:br>
            <a:r>
              <a:rPr lang="it-IT" sz="3100" b="1" i="1" dirty="0"/>
              <a:t>Geografia umana. </a:t>
            </a:r>
            <a:br>
              <a:rPr lang="it-IT" sz="3100" b="1" i="1" dirty="0"/>
            </a:br>
            <a:r>
              <a:rPr lang="it-IT" sz="3100" b="1" i="1" dirty="0"/>
              <a:t>Un approccio visuale</a:t>
            </a:r>
            <a:r>
              <a:rPr lang="it-IT" sz="3100" dirty="0"/>
              <a:t>, </a:t>
            </a:r>
            <a:br>
              <a:rPr lang="it-IT" sz="3100" dirty="0"/>
            </a:br>
            <a:r>
              <a:rPr lang="it-IT" sz="3100" dirty="0"/>
              <a:t>Utet, Novara, </a:t>
            </a:r>
            <a:r>
              <a:rPr lang="it-IT" sz="3100" dirty="0" smtClean="0"/>
              <a:t>2019 </a:t>
            </a:r>
            <a:r>
              <a:rPr lang="it-IT" sz="3100" dirty="0"/>
              <a:t/>
            </a:r>
            <a:br>
              <a:rPr lang="it-IT" sz="3100" dirty="0"/>
            </a:br>
            <a:r>
              <a:rPr lang="it-IT" sz="3100" dirty="0"/>
              <a:t/>
            </a:r>
            <a:br>
              <a:rPr lang="it-IT" sz="3100" dirty="0"/>
            </a:br>
            <a:r>
              <a:rPr lang="it-IT" sz="3100" dirty="0"/>
              <a:t>(ci sono due precedenti edizioni, utilizzabili se non si dispone della più recente)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A358667-3236-834F-8692-E2971CACD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34426" y="852616"/>
            <a:ext cx="4037228" cy="5459627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9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902"/>
    </mc:Choice>
    <mc:Fallback>
      <p:transition spd="slow" advTm="284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29CAA4-1FFB-4948-BA60-2CCF280D1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108" y="899468"/>
            <a:ext cx="3966519" cy="5661969"/>
          </a:xfrm>
        </p:spPr>
        <p:txBody>
          <a:bodyPr>
            <a:noAutofit/>
          </a:bodyPr>
          <a:lstStyle/>
          <a:p>
            <a:r>
              <a:rPr lang="it-IT" sz="3200" dirty="0"/>
              <a:t>Fernand </a:t>
            </a:r>
            <a:r>
              <a:rPr lang="it-IT" sz="3200" dirty="0" err="1"/>
              <a:t>Braudel</a:t>
            </a:r>
            <a:r>
              <a:rPr lang="it-IT" sz="3200" dirty="0"/>
              <a:t>, </a:t>
            </a:r>
            <a:r>
              <a:rPr lang="it-IT" sz="3200" b="1" i="1" dirty="0"/>
              <a:t>Civiltà e imperi del Mediterraneo nell'età di Filippo II</a:t>
            </a:r>
            <a:r>
              <a:rPr lang="it-IT" sz="3200" dirty="0"/>
              <a:t>, Torino, Einaudi, 1986,</a:t>
            </a:r>
            <a:br>
              <a:rPr lang="it-IT" sz="3200" dirty="0"/>
            </a:br>
            <a:r>
              <a:rPr lang="it-IT" sz="3200" dirty="0"/>
              <a:t>vol. I, i primi tre capitoli</a:t>
            </a:r>
            <a:br>
              <a:rPr lang="it-IT" sz="3200" dirty="0"/>
            </a:br>
            <a:r>
              <a:rPr lang="it-IT" sz="3200" dirty="0"/>
              <a:t/>
            </a:r>
            <a:br>
              <a:rPr lang="it-IT" sz="3200" dirty="0"/>
            </a:br>
            <a:r>
              <a:rPr lang="it-IT" sz="3200" dirty="0"/>
              <a:t>- </a:t>
            </a:r>
            <a:r>
              <a:rPr lang="it-IT" sz="2400" dirty="0"/>
              <a:t>L’ambiente; </a:t>
            </a:r>
            <a:br>
              <a:rPr lang="it-IT" sz="2400" dirty="0"/>
            </a:br>
            <a:r>
              <a:rPr lang="it-IT" sz="2400" dirty="0"/>
              <a:t>- Nel cuore del Mediterraneo: mari e litorali; </a:t>
            </a:r>
            <a:br>
              <a:rPr lang="it-IT" sz="2400" dirty="0"/>
            </a:br>
            <a:r>
              <a:rPr lang="it-IT" sz="2400" dirty="0"/>
              <a:t>- I confini o il più grande Mediterraneo.</a:t>
            </a:r>
            <a:br>
              <a:rPr lang="it-IT" sz="2400" dirty="0"/>
            </a:br>
            <a:endParaRPr lang="it-IT" sz="24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7B3F75B-DAE0-324F-AD6F-E52304A0F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39377" y="726474"/>
            <a:ext cx="3438007" cy="5615132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9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360"/>
    </mc:Choice>
    <mc:Fallback>
      <p:transition spd="slow" advTm="123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50D6BD-D3A3-314D-876C-87D3E4C8F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535" y="2273644"/>
            <a:ext cx="3150973" cy="3521676"/>
          </a:xfrm>
        </p:spPr>
        <p:txBody>
          <a:bodyPr>
            <a:normAutofit/>
          </a:bodyPr>
          <a:lstStyle/>
          <a:p>
            <a:r>
              <a:rPr lang="it-IT" sz="3200" dirty="0"/>
              <a:t>Emilio Sereni, </a:t>
            </a:r>
            <a:r>
              <a:rPr lang="it-IT" sz="3200" b="1" i="1" dirty="0"/>
              <a:t>Storia del paesaggio agrario italiano</a:t>
            </a:r>
            <a:r>
              <a:rPr lang="it-IT" sz="3200" dirty="0"/>
              <a:t>, Roma-Bari, Laterza, 1961</a:t>
            </a:r>
            <a:br>
              <a:rPr lang="it-IT" sz="3200" dirty="0"/>
            </a:br>
            <a:endParaRPr lang="it-IT" sz="32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4BA88EA-14EA-2449-BBFB-4427D2C848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65544" y="1002957"/>
            <a:ext cx="3102919" cy="4654379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14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333"/>
    </mc:Choice>
    <mc:Fallback>
      <p:transition spd="slow" advTm="220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9FF182-FDAE-5145-9944-9769034DF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535" y="2230393"/>
            <a:ext cx="3274541" cy="4392829"/>
          </a:xfrm>
        </p:spPr>
        <p:txBody>
          <a:bodyPr>
            <a:normAutofit/>
          </a:bodyPr>
          <a:lstStyle/>
          <a:p>
            <a:r>
              <a:rPr lang="it-IT" sz="3200" dirty="0" err="1"/>
              <a:t>Predrag</a:t>
            </a:r>
            <a:r>
              <a:rPr lang="it-IT" sz="3200" dirty="0"/>
              <a:t> </a:t>
            </a:r>
            <a:r>
              <a:rPr lang="it-IT" sz="3200" dirty="0" err="1"/>
              <a:t>Matvejevic</a:t>
            </a:r>
            <a:r>
              <a:rPr lang="it-IT" sz="3200" i="1" dirty="0"/>
              <a:t> </a:t>
            </a:r>
            <a:br>
              <a:rPr lang="it-IT" sz="3200" i="1" dirty="0"/>
            </a:br>
            <a:r>
              <a:rPr lang="it-IT" sz="3200" b="1" i="1" dirty="0"/>
              <a:t>Il</a:t>
            </a:r>
            <a:r>
              <a:rPr lang="it-IT" sz="3200" b="1" dirty="0"/>
              <a:t> </a:t>
            </a:r>
            <a:r>
              <a:rPr lang="it-IT" sz="3200" b="1" i="1" dirty="0"/>
              <a:t>Mediterraneo e l’Europa. </a:t>
            </a:r>
            <a:br>
              <a:rPr lang="it-IT" sz="3200" b="1" i="1" dirty="0"/>
            </a:br>
            <a:r>
              <a:rPr lang="it-IT" sz="3200" b="1" i="1" dirty="0"/>
              <a:t>Lezioni al College de France,</a:t>
            </a:r>
            <a:r>
              <a:rPr lang="it-IT" sz="3200" dirty="0"/>
              <a:t> Milano, Garzanti, 1998</a:t>
            </a:r>
            <a:br>
              <a:rPr lang="it-IT" sz="3200" dirty="0"/>
            </a:br>
            <a:endParaRPr lang="it-IT" sz="32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7FF109-7201-B647-9E02-FC931D4E8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087" y="2323071"/>
            <a:ext cx="9601200" cy="3581400"/>
          </a:xfrm>
        </p:spPr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C4A7B90-75F5-A445-B8DD-715A1AF91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3201" y="741749"/>
            <a:ext cx="3294971" cy="527393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99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215"/>
    </mc:Choice>
    <mc:Fallback>
      <p:transition spd="slow" advTm="210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itaglio">
  <a:themeElements>
    <a:clrScheme name="Ritaglio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Ritaglio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itagli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{5BF66CD1-C928-0C4D-A5D9-7B43EB1E60DB}tf10001072</Template>
  <TotalTime>1096</TotalTime>
  <Words>111</Words>
  <Application>Microsoft Office PowerPoint</Application>
  <PresentationFormat>Widescreen</PresentationFormat>
  <Paragraphs>13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8" baseType="lpstr">
      <vt:lpstr>Franklin Gothic Book</vt:lpstr>
      <vt:lpstr>Ritaglio</vt:lpstr>
      <vt:lpstr>Geografia  Sergio Zilli</vt:lpstr>
      <vt:lpstr>Presentazione n. 2 (con audio)</vt:lpstr>
      <vt:lpstr>Alyson L. Greiner,  Giuseppe Dematteis,  Carla Lanza,  Geografia umana.  Un approccio visuale,  Utet, Novara, 2019   (ci sono due precedenti edizioni, utilizzabili se non si dispone della più recente)</vt:lpstr>
      <vt:lpstr>Fernand Braudel, Civiltà e imperi del Mediterraneo nell'età di Filippo II, Torino, Einaudi, 1986, vol. I, i primi tre capitoli  - L’ambiente;  - Nel cuore del Mediterraneo: mari e litorali;  - I confini o il più grande Mediterraneo. </vt:lpstr>
      <vt:lpstr>Emilio Sereni, Storia del paesaggio agrario italiano, Roma-Bari, Laterza, 1961 </vt:lpstr>
      <vt:lpstr>Predrag Matvejevic  Il Mediterraneo e l’Europa.  Lezioni al College de France, Milano, Garzanti, 1998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 Sergio Zilli</dc:title>
  <dc:creator>sergio zilli</dc:creator>
  <cp:lastModifiedBy>sergio zilli</cp:lastModifiedBy>
  <cp:revision>9</cp:revision>
  <dcterms:created xsi:type="dcterms:W3CDTF">2020-03-11T17:29:35Z</dcterms:created>
  <dcterms:modified xsi:type="dcterms:W3CDTF">2020-03-12T11:55:57Z</dcterms:modified>
</cp:coreProperties>
</file>