
<file path=[Content_Types].xml><?xml version="1.0" encoding="utf-8"?>
<Types xmlns="http://schemas.openxmlformats.org/package/2006/content-types">
  <Default Extension="png" ContentType="image/png"/>
  <Default Extension="m4a" ContentType="audio/mp4"/>
  <Default Extension="jpeg" ContentType="image/jpeg"/>
  <Default Extension="rels" ContentType="application/vnd.openxmlformats-package.relationships+xml"/>
  <Default Extension="xml" ContentType="application/xml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9" r:id="rId1"/>
  </p:sldMasterIdLst>
  <p:notesMasterIdLst>
    <p:notesMasterId r:id="rId26"/>
  </p:notesMasterIdLst>
  <p:sldIdLst>
    <p:sldId id="272" r:id="rId2"/>
    <p:sldId id="297" r:id="rId3"/>
    <p:sldId id="295" r:id="rId4"/>
    <p:sldId id="260" r:id="rId5"/>
    <p:sldId id="284" r:id="rId6"/>
    <p:sldId id="257" r:id="rId7"/>
    <p:sldId id="256" r:id="rId8"/>
    <p:sldId id="275" r:id="rId9"/>
    <p:sldId id="296" r:id="rId10"/>
    <p:sldId id="274" r:id="rId11"/>
    <p:sldId id="277" r:id="rId12"/>
    <p:sldId id="285" r:id="rId13"/>
    <p:sldId id="286" r:id="rId14"/>
    <p:sldId id="271" r:id="rId15"/>
    <p:sldId id="287" r:id="rId16"/>
    <p:sldId id="276" r:id="rId17"/>
    <p:sldId id="289" r:id="rId18"/>
    <p:sldId id="290" r:id="rId19"/>
    <p:sldId id="298" r:id="rId20"/>
    <p:sldId id="299" r:id="rId21"/>
    <p:sldId id="258" r:id="rId22"/>
    <p:sldId id="300" r:id="rId23"/>
    <p:sldId id="301" r:id="rId24"/>
    <p:sldId id="302" r:id="rId2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10"/>
    <p:restoredTop sz="94681"/>
  </p:normalViewPr>
  <p:slideViewPr>
    <p:cSldViewPr snapToGrid="0" snapToObjects="1">
      <p:cViewPr varScale="1">
        <p:scale>
          <a:sx n="107" d="100"/>
          <a:sy n="107" d="100"/>
        </p:scale>
        <p:origin x="1760" y="17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BB489-F6EC-9E48-A4A2-C17ECBF3E487}" type="datetimeFigureOut">
              <a:rPr lang="it-IT" smtClean="0"/>
              <a:t>12/03/20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77953F2-1829-954D-8BF9-59B28D741A26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34154689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77953F2-1829-954D-8BF9-59B28D741A26}" type="slidenum">
              <a:rPr lang="it-IT" smtClean="0"/>
              <a:t>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895047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8AF4A73-E7CE-8C4E-964F-A9414A65FDA7}" type="slidenum">
              <a:rPr lang="it-IT" smtClean="0"/>
              <a:t>23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843230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/>
              <a:t>Fare clic per modificare lo stile del sottotitolo dello schema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Shape 58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9" name="Shape 5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‹N›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067775582"/>
      </p:ext>
    </p:extLst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9E4CE-B4FE-F94C-8185-ADFB32F96ED9}" type="datetimeFigureOut">
              <a:rPr lang="it-IT" smtClean="0"/>
              <a:t>12/03/20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78BAF-EA4D-F047-BE97-4EBCBEA1D3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33033676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1_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585"/>
            </a:lvl1pPr>
            <a:lvl2pPr>
              <a:defRPr sz="2215"/>
            </a:lvl2pPr>
            <a:lvl3pPr>
              <a:defRPr sz="1846"/>
            </a:lvl3pPr>
            <a:lvl4pPr>
              <a:defRPr sz="1662"/>
            </a:lvl4pPr>
            <a:lvl5pPr>
              <a:defRPr sz="1662"/>
            </a:lvl5pPr>
            <a:lvl6pPr>
              <a:defRPr sz="1662"/>
            </a:lvl6pPr>
            <a:lvl7pPr>
              <a:defRPr sz="1662"/>
            </a:lvl7pPr>
            <a:lvl8pPr>
              <a:defRPr sz="1662"/>
            </a:lvl8pPr>
            <a:lvl9pPr>
              <a:defRPr sz="1662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A9E4CE-B4FE-F94C-8185-ADFB32F96ED9}" type="datetimeFigureOut">
              <a:rPr lang="it-IT" smtClean="0"/>
              <a:t>12/03/20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4778BAF-EA4D-F047-BE97-4EBCBEA1D370}" type="slidenum">
              <a:rPr lang="it-IT" smtClean="0"/>
              <a:t>‹N›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617742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it-IT"/>
              <a:t>Fare clic per modificare gli stili del testo dello schema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‹N›</a:t>
            </a:fld>
            <a:endParaRPr kumimoji="0"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it-IT"/>
              <a:t>Trascinare l'immagine su un segnaposto o fare clic sull'icona per aggiungerla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/>
              <a:t>Fare clic per modificare gli stili del testo dello schema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eaLnBrk="1" latinLnBrk="0" hangingPunct="1"/>
            <a:fld id="{9D21D778-B565-4D7E-94D7-64010A445B68}" type="datetimeFigureOut">
              <a:rPr lang="en-US" smtClean="0"/>
              <a:pPr eaLnBrk="1" latinLnBrk="0" hangingPunct="1"/>
              <a:t>3/12/20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0"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eaLnBrk="1" latinLnBrk="0" hangingPunct="1"/>
            <a:fld id="{2C6B1FF6-39B9-40F5-8B67-33C6354A3D4F}" type="slidenum">
              <a:rPr kumimoji="0" lang="en-US" smtClean="0"/>
              <a:pPr eaLnBrk="1" latinLnBrk="0" hangingPunct="1"/>
              <a:t>‹N›</a:t>
            </a:fld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it-IT"/>
              <a:t>Fare clic per modificare stile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it-IT"/>
              <a:t>Fare clic per modificare stile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/>
              <a:t>Fare clic per modificare gli stili del testo dello schema</a:t>
            </a:r>
          </a:p>
          <a:p>
            <a:pPr lvl="1"/>
            <a:r>
              <a:rPr lang="it-IT"/>
              <a:t>Secondo livello</a:t>
            </a:r>
          </a:p>
          <a:p>
            <a:pPr lvl="2"/>
            <a:r>
              <a:rPr lang="it-IT"/>
              <a:t>Terzo livello</a:t>
            </a:r>
          </a:p>
          <a:p>
            <a:pPr lvl="3"/>
            <a:r>
              <a:rPr lang="it-IT"/>
              <a:t>Quarto livello</a:t>
            </a:r>
          </a:p>
          <a:p>
            <a:pPr lvl="4"/>
            <a:r>
              <a:rPr lang="it-IT"/>
              <a:t>Quinto livello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r" eaLnBrk="1" latinLnBrk="0" hangingPunct="1"/>
            <a:fld id="{9D21D778-B565-4D7E-94D7-64010A445B68}" type="datetimeFigureOut">
              <a:rPr lang="en-US" smtClean="0"/>
              <a:pPr algn="r" eaLnBrk="1" latinLnBrk="0" hangingPunct="1"/>
              <a:t>3/12/20</a:t>
            </a:fld>
            <a:endParaRPr lang="en-US" sz="1400" dirty="0">
              <a:solidFill>
                <a:srgbClr val="FFFFFF"/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l" eaLnBrk="1" latinLnBrk="0" hangingPunct="1"/>
            <a:endParaRPr kumimoji="0" lang="en-US" dirty="0">
              <a:solidFill>
                <a:srgbClr val="FFFFFF"/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algn="ctr" eaLnBrk="1" latinLnBrk="0" hangingPunct="1"/>
            <a:fld id="{2C6B1FF6-39B9-40F5-8B67-33C6354A3D4F}" type="slidenum">
              <a:rPr kumimoji="0" lang="en-US" smtClean="0"/>
              <a:pPr algn="ctr" eaLnBrk="1" latinLnBrk="0" hangingPunct="1"/>
              <a:t>‹N›</a:t>
            </a:fld>
            <a:endParaRPr kumimoji="0" lang="en-US" sz="1600" dirty="0">
              <a:solidFill>
                <a:schemeClr val="accent3">
                  <a:shade val="75000"/>
                </a:scheme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0" r:id="rId1"/>
    <p:sldLayoutId id="2147483691" r:id="rId2"/>
    <p:sldLayoutId id="2147483692" r:id="rId3"/>
    <p:sldLayoutId id="2147483693" r:id="rId4"/>
    <p:sldLayoutId id="2147483694" r:id="rId5"/>
    <p:sldLayoutId id="2147483695" r:id="rId6"/>
    <p:sldLayoutId id="2147483696" r:id="rId7"/>
    <p:sldLayoutId id="2147483697" r:id="rId8"/>
    <p:sldLayoutId id="2147483698" r:id="rId9"/>
    <p:sldLayoutId id="2147483699" r:id="rId10"/>
    <p:sldLayoutId id="2147483700" r:id="rId11"/>
    <p:sldLayoutId id="2147483701" r:id="rId12"/>
    <p:sldLayoutId id="2147483702" r:id="rId13"/>
    <p:sldLayoutId id="2147483703" r:id="rId14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.png"/><Relationship Id="rId2" Type="http://schemas.openxmlformats.org/officeDocument/2006/relationships/audio" Target="../media/media9.m4a"/><Relationship Id="rId1" Type="http://schemas.microsoft.com/office/2007/relationships/media" Target="../media/media9.m4a"/><Relationship Id="rId6" Type="http://schemas.openxmlformats.org/officeDocument/2006/relationships/hyperlink" Target="https://www.britannica.com/biography/William-James" TargetMode="External"/><Relationship Id="rId5" Type="http://schemas.openxmlformats.org/officeDocument/2006/relationships/hyperlink" Target="https://www.britannica.com/topic/consciousness" TargetMode="External"/><Relationship Id="rId4" Type="http://schemas.openxmlformats.org/officeDocument/2006/relationships/hyperlink" Target="https://www.merriam-webster.com/dictionary/myriad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4" Type="http://schemas.openxmlformats.org/officeDocument/2006/relationships/image" Target="../media/image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4" Type="http://schemas.openxmlformats.org/officeDocument/2006/relationships/image" Target="../media/image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2.m4a"/><Relationship Id="rId1" Type="http://schemas.microsoft.com/office/2007/relationships/media" Target="../media/media12.m4a"/><Relationship Id="rId5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4" Type="http://schemas.openxmlformats.org/officeDocument/2006/relationships/image" Target="../media/image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8.xml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5" Type="http://schemas.openxmlformats.org/officeDocument/2006/relationships/image" Target="../media/image1.pn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4" Type="http://schemas.openxmlformats.org/officeDocument/2006/relationships/image" Target="../media/image1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8.png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5" Type="http://schemas.openxmlformats.org/officeDocument/2006/relationships/image" Target="../media/image1.png"/><Relationship Id="rId4" Type="http://schemas.openxmlformats.org/officeDocument/2006/relationships/image" Target="../media/image9.tif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12.tif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2.m4a"/><Relationship Id="rId1" Type="http://schemas.microsoft.com/office/2007/relationships/media" Target="../media/media2.m4a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3.m4a"/><Relationship Id="rId1" Type="http://schemas.microsoft.com/office/2007/relationships/media" Target="../media/media3.m4a"/><Relationship Id="rId4" Type="http://schemas.openxmlformats.org/officeDocument/2006/relationships/image" Target="../media/image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4.m4a"/><Relationship Id="rId1" Type="http://schemas.microsoft.com/office/2007/relationships/media" Target="../media/media4.m4a"/><Relationship Id="rId4" Type="http://schemas.openxmlformats.org/officeDocument/2006/relationships/image" Target="../media/image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5.m4a"/><Relationship Id="rId1" Type="http://schemas.microsoft.com/office/2007/relationships/media" Target="../media/media5.m4a"/><Relationship Id="rId4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1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britannica.com/topic/Ulysses-novel-by-Joyce" TargetMode="External"/><Relationship Id="rId3" Type="http://schemas.openxmlformats.org/officeDocument/2006/relationships/slideLayout" Target="../slideLayouts/slideLayout7.xml"/><Relationship Id="rId7" Type="http://schemas.openxmlformats.org/officeDocument/2006/relationships/hyperlink" Target="https://www.britannica.com/topic/monologue" TargetMode="External"/><Relationship Id="rId2" Type="http://schemas.openxmlformats.org/officeDocument/2006/relationships/audio" Target="../media/media7.m4a"/><Relationship Id="rId1" Type="http://schemas.microsoft.com/office/2007/relationships/media" Target="../media/media7.m4a"/><Relationship Id="rId6" Type="http://schemas.openxmlformats.org/officeDocument/2006/relationships/hyperlink" Target="https://www.britannica.com/topic/Molly-Bloom" TargetMode="External"/><Relationship Id="rId5" Type="http://schemas.openxmlformats.org/officeDocument/2006/relationships/hyperlink" Target="https://www.britannica.com/topic/The-Love-Song-of-J-Alfred-Prufrock" TargetMode="External"/><Relationship Id="rId4" Type="http://schemas.openxmlformats.org/officeDocument/2006/relationships/hyperlink" Target="https://www.britannica.com/biography/T-S-Eliot" TargetMode="External"/><Relationship Id="rId9" Type="http://schemas.openxmlformats.org/officeDocument/2006/relationships/image" Target="../media/image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3289" y="2641600"/>
            <a:ext cx="6512511" cy="2873568"/>
          </a:xfrm>
        </p:spPr>
        <p:txBody>
          <a:bodyPr/>
          <a:lstStyle/>
          <a:p>
            <a:r>
              <a:rPr lang="it-IT" sz="4000" dirty="0"/>
              <a:t>An </a:t>
            </a:r>
            <a:r>
              <a:rPr lang="it-IT" sz="4000" dirty="0" err="1"/>
              <a:t>introduction</a:t>
            </a:r>
            <a:r>
              <a:rPr lang="it-IT" sz="4000" dirty="0"/>
              <a:t> to  </a:t>
            </a:r>
            <a:r>
              <a:rPr lang="it-IT" sz="4000" dirty="0" err="1"/>
              <a:t>Modernism</a:t>
            </a:r>
            <a:r>
              <a:rPr lang="it-IT" sz="4000" dirty="0"/>
              <a:t> with a focus on the </a:t>
            </a:r>
            <a:r>
              <a:rPr lang="it-IT" sz="4000" dirty="0" err="1"/>
              <a:t>history</a:t>
            </a:r>
            <a:r>
              <a:rPr lang="it-IT" sz="4000" dirty="0"/>
              <a:t> of the </a:t>
            </a:r>
            <a:r>
              <a:rPr lang="it-IT" sz="4000" dirty="0" err="1"/>
              <a:t>novel</a:t>
            </a:r>
            <a:endParaRPr lang="it-IT" sz="4000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t-IT" dirty="0" err="1"/>
              <a:t>Modernism</a:t>
            </a:r>
            <a:r>
              <a:rPr lang="it-IT" dirty="0"/>
              <a:t>, </a:t>
            </a:r>
            <a:r>
              <a:rPr lang="it-IT" dirty="0" err="1"/>
              <a:t>Modernisms</a:t>
            </a:r>
            <a:r>
              <a:rPr lang="it-IT" dirty="0"/>
              <a:t>: </a:t>
            </a:r>
            <a:r>
              <a:rPr lang="it-IT" dirty="0" err="1"/>
              <a:t>genre</a:t>
            </a:r>
            <a:r>
              <a:rPr lang="it-IT" dirty="0"/>
              <a:t>, mode, </a:t>
            </a:r>
            <a:r>
              <a:rPr lang="it-IT" dirty="0" err="1"/>
              <a:t>themes</a:t>
            </a:r>
            <a:r>
              <a:rPr lang="it-IT" dirty="0"/>
              <a:t>, </a:t>
            </a:r>
            <a:r>
              <a:rPr lang="it-IT" dirty="0" err="1"/>
              <a:t>contexts</a:t>
            </a:r>
            <a:r>
              <a:rPr lang="it-IT" dirty="0"/>
              <a:t>, text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3CD3A392-E7C3-A246-8594-868306AD65F1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748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0277"/>
    </mc:Choice>
    <mc:Fallback xmlns="">
      <p:transition spd="slow" advTm="12027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36880" y="1737360"/>
            <a:ext cx="6421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 </a:t>
            </a:r>
          </a:p>
          <a:p>
            <a:endParaRPr lang="it-IT" dirty="0"/>
          </a:p>
          <a:p>
            <a:r>
              <a:rPr lang="it-IT" dirty="0"/>
              <a:t> </a:t>
            </a:r>
          </a:p>
        </p:txBody>
      </p:sp>
      <p:sp>
        <p:nvSpPr>
          <p:cNvPr id="3" name="Rettangolo 2"/>
          <p:cNvSpPr/>
          <p:nvPr/>
        </p:nvSpPr>
        <p:spPr>
          <a:xfrm>
            <a:off x="738042" y="335845"/>
            <a:ext cx="8405958" cy="48320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b="1" dirty="0" err="1"/>
              <a:t>Stream</a:t>
            </a:r>
            <a:r>
              <a:rPr lang="it-IT" sz="2800" b="1" dirty="0"/>
              <a:t> of </a:t>
            </a:r>
            <a:r>
              <a:rPr lang="it-IT" sz="2800" b="1" dirty="0" err="1"/>
              <a:t>consciousness</a:t>
            </a:r>
            <a:r>
              <a:rPr lang="it-IT" sz="2800" b="1" dirty="0"/>
              <a:t>: </a:t>
            </a:r>
          </a:p>
          <a:p>
            <a:endParaRPr lang="it-IT" sz="2800" b="1" dirty="0"/>
          </a:p>
          <a:p>
            <a:r>
              <a:rPr lang="it-IT" sz="2800" dirty="0"/>
              <a:t>narrative </a:t>
            </a:r>
            <a:r>
              <a:rPr lang="it-IT" sz="2800" dirty="0" err="1"/>
              <a:t>technique</a:t>
            </a:r>
            <a:r>
              <a:rPr lang="it-IT" sz="2800" dirty="0"/>
              <a:t> in fiction </a:t>
            </a:r>
            <a:r>
              <a:rPr lang="it-IT" sz="2800" dirty="0" err="1"/>
              <a:t>intended</a:t>
            </a:r>
            <a:r>
              <a:rPr lang="it-IT" sz="2800" dirty="0"/>
              <a:t> to render </a:t>
            </a:r>
            <a:r>
              <a:rPr lang="it-IT" sz="2800" dirty="0">
                <a:solidFill>
                  <a:srgbClr val="000000"/>
                </a:solidFill>
              </a:rPr>
              <a:t>the flow of </a:t>
            </a:r>
          </a:p>
          <a:p>
            <a:r>
              <a:rPr lang="it-IT" sz="2800" dirty="0">
                <a:solidFill>
                  <a:srgbClr val="000000"/>
                </a:solidFill>
                <a:hlinkClick r:id="rId4"/>
              </a:rPr>
              <a:t>myriad impressions—visual, auditory, physical, associative, and </a:t>
            </a:r>
            <a:r>
              <a:rPr lang="it-IT" sz="2800" b="1" i="1" dirty="0">
                <a:solidFill>
                  <a:srgbClr val="000000"/>
                </a:solidFill>
                <a:hlinkClick r:id="rId4"/>
              </a:rPr>
              <a:t>subliminal</a:t>
            </a:r>
            <a:r>
              <a:rPr lang="it-IT" sz="2800" dirty="0">
                <a:solidFill>
                  <a:srgbClr val="000000"/>
                </a:solidFill>
                <a:hlinkClick r:id="rId4"/>
              </a:rPr>
              <a:t>—that affect  the </a:t>
            </a:r>
            <a:r>
              <a:rPr lang="it-IT" sz="2800" u="sng" dirty="0">
                <a:solidFill>
                  <a:srgbClr val="000000"/>
                </a:solidFill>
                <a:hlinkClick r:id="rId5"/>
              </a:rPr>
              <a:t>consciousness of an individual and form part of his awareness along with the trend of his rational thoughts. The term was first used by the psychologist </a:t>
            </a:r>
            <a:r>
              <a:rPr lang="it-IT" sz="2800" u="sng" dirty="0">
                <a:solidFill>
                  <a:srgbClr val="000000"/>
                </a:solidFill>
                <a:hlinkClick r:id="rId6"/>
              </a:rPr>
              <a:t>William James in The Principles of Psychology (1890). </a:t>
            </a:r>
            <a:endParaRPr lang="it-IT" sz="2800" dirty="0">
              <a:solidFill>
                <a:srgbClr val="000000"/>
              </a:solidFill>
            </a:endParaRP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90B243B8-D01B-A143-B342-9A8AB84ACAE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8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0024"/>
    </mc:Choice>
    <mc:Fallback xmlns="">
      <p:transition spd="slow" advTm="30024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36880" y="1737360"/>
            <a:ext cx="6421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 </a:t>
            </a:r>
          </a:p>
          <a:p>
            <a:endParaRPr lang="it-IT" dirty="0"/>
          </a:p>
          <a:p>
            <a:r>
              <a:rPr lang="it-IT" dirty="0"/>
              <a:t>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064154" y="94386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703714" y="669282"/>
            <a:ext cx="8221447" cy="51090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 err="1"/>
              <a:t>What</a:t>
            </a:r>
            <a:r>
              <a:rPr lang="it-IT" sz="2800" dirty="0"/>
              <a:t> </a:t>
            </a:r>
            <a:r>
              <a:rPr lang="it-IT" sz="2800" dirty="0" err="1"/>
              <a:t>is</a:t>
            </a:r>
            <a:r>
              <a:rPr lang="it-IT" sz="2800" dirty="0"/>
              <a:t> the relation </a:t>
            </a:r>
            <a:r>
              <a:rPr lang="it-IT" sz="2800" dirty="0" err="1"/>
              <a:t>between</a:t>
            </a:r>
            <a:r>
              <a:rPr lang="it-IT" sz="2800" dirty="0"/>
              <a:t> IM and </a:t>
            </a:r>
            <a:r>
              <a:rPr lang="it-IT" sz="2800" dirty="0" err="1"/>
              <a:t>SoC</a:t>
            </a:r>
            <a:r>
              <a:rPr lang="it-IT" sz="2800" dirty="0"/>
              <a:t>?</a:t>
            </a:r>
          </a:p>
          <a:p>
            <a:endParaRPr lang="it-IT" sz="2800" dirty="0"/>
          </a:p>
          <a:p>
            <a:endParaRPr lang="it-IT" sz="2800" dirty="0"/>
          </a:p>
          <a:p>
            <a:r>
              <a:rPr lang="it-IT" sz="2800" dirty="0"/>
              <a:t>The </a:t>
            </a:r>
            <a:r>
              <a:rPr lang="it-IT" sz="2800" dirty="0" err="1"/>
              <a:t>stream</a:t>
            </a:r>
            <a:r>
              <a:rPr lang="it-IT" sz="2800" dirty="0"/>
              <a:t>-of-</a:t>
            </a:r>
            <a:r>
              <a:rPr lang="it-IT" sz="2800" dirty="0" err="1"/>
              <a:t>consciousness</a:t>
            </a:r>
            <a:r>
              <a:rPr lang="it-IT" sz="2800" dirty="0"/>
              <a:t> </a:t>
            </a:r>
            <a:r>
              <a:rPr lang="it-IT" sz="2800" dirty="0" err="1"/>
              <a:t>novel</a:t>
            </a:r>
            <a:r>
              <a:rPr lang="it-IT" sz="2800" dirty="0"/>
              <a:t>  </a:t>
            </a:r>
            <a:r>
              <a:rPr lang="it-IT" sz="2800" dirty="0" err="1"/>
              <a:t>generally</a:t>
            </a:r>
            <a:r>
              <a:rPr lang="it-IT" sz="2800" dirty="0"/>
              <a:t> </a:t>
            </a:r>
            <a:r>
              <a:rPr lang="it-IT" sz="2800" dirty="0" err="1"/>
              <a:t>uses</a:t>
            </a:r>
            <a:r>
              <a:rPr lang="it-IT" sz="2800" dirty="0"/>
              <a:t> the narrative </a:t>
            </a:r>
            <a:r>
              <a:rPr lang="it-IT" sz="2800" dirty="0" err="1"/>
              <a:t>techniques</a:t>
            </a:r>
            <a:r>
              <a:rPr lang="it-IT" sz="2800" dirty="0"/>
              <a:t> of </a:t>
            </a:r>
            <a:r>
              <a:rPr lang="it-IT" sz="2800" dirty="0" err="1"/>
              <a:t>interior</a:t>
            </a:r>
            <a:r>
              <a:rPr lang="it-IT" sz="2800" dirty="0"/>
              <a:t> </a:t>
            </a:r>
            <a:r>
              <a:rPr lang="it-IT" sz="2800" dirty="0" err="1"/>
              <a:t>monologue</a:t>
            </a:r>
            <a:r>
              <a:rPr lang="it-IT" sz="2800" dirty="0"/>
              <a:t> and </a:t>
            </a:r>
            <a:r>
              <a:rPr lang="it-IT" sz="2800" dirty="0" err="1"/>
              <a:t>enriches</a:t>
            </a:r>
            <a:r>
              <a:rPr lang="it-IT" sz="2800" dirty="0"/>
              <a:t> </a:t>
            </a:r>
            <a:r>
              <a:rPr lang="it-IT" sz="2800" dirty="0" err="1"/>
              <a:t>it</a:t>
            </a:r>
            <a:r>
              <a:rPr lang="it-IT" sz="2800" dirty="0"/>
              <a:t> with the a-</a:t>
            </a:r>
            <a:r>
              <a:rPr lang="it-IT" sz="2800" dirty="0" err="1"/>
              <a:t>rational</a:t>
            </a:r>
            <a:r>
              <a:rPr lang="it-IT" sz="2800" dirty="0"/>
              <a:t>, </a:t>
            </a:r>
            <a:r>
              <a:rPr lang="it-IT" sz="2800" dirty="0" err="1"/>
              <a:t>uncontrolled</a:t>
            </a:r>
            <a:r>
              <a:rPr lang="it-IT" sz="2800" dirty="0"/>
              <a:t> </a:t>
            </a:r>
            <a:r>
              <a:rPr lang="it-IT" sz="2800" dirty="0" err="1"/>
              <a:t>dimension</a:t>
            </a:r>
            <a:r>
              <a:rPr lang="it-IT" sz="2800" dirty="0"/>
              <a:t> of the </a:t>
            </a:r>
            <a:r>
              <a:rPr lang="it-IT" sz="2800" dirty="0" err="1"/>
              <a:t>consciousenss</a:t>
            </a:r>
            <a:r>
              <a:rPr lang="it-IT" sz="2800" dirty="0"/>
              <a:t>’ </a:t>
            </a:r>
            <a:r>
              <a:rPr lang="it-IT" sz="2800" dirty="0" err="1"/>
              <a:t>content</a:t>
            </a:r>
            <a:r>
              <a:rPr lang="it-IT" sz="2800" dirty="0"/>
              <a:t>: </a:t>
            </a:r>
          </a:p>
          <a:p>
            <a:endParaRPr lang="it-IT" sz="2400" dirty="0"/>
          </a:p>
          <a:p>
            <a:r>
              <a:rPr lang="it-IT" sz="2400" dirty="0" err="1"/>
              <a:t>Probably</a:t>
            </a:r>
            <a:r>
              <a:rPr lang="it-IT" sz="2400" dirty="0"/>
              <a:t> the </a:t>
            </a:r>
            <a:r>
              <a:rPr lang="it-IT" sz="2400" dirty="0" err="1"/>
              <a:t>most</a:t>
            </a:r>
            <a:r>
              <a:rPr lang="it-IT" sz="2400" dirty="0"/>
              <a:t> </a:t>
            </a:r>
            <a:r>
              <a:rPr lang="it-IT" sz="2400" dirty="0" err="1"/>
              <a:t>famous</a:t>
            </a:r>
            <a:r>
              <a:rPr lang="it-IT" sz="2400" dirty="0"/>
              <a:t> </a:t>
            </a:r>
            <a:r>
              <a:rPr lang="it-IT" sz="2400" dirty="0" err="1"/>
              <a:t>example</a:t>
            </a:r>
            <a:r>
              <a:rPr lang="it-IT" sz="2400" dirty="0"/>
              <a:t> </a:t>
            </a:r>
            <a:r>
              <a:rPr lang="it-IT" sz="2400" dirty="0" err="1"/>
              <a:t>is</a:t>
            </a:r>
            <a:r>
              <a:rPr lang="it-IT" sz="2400" dirty="0"/>
              <a:t> James </a:t>
            </a:r>
            <a:r>
              <a:rPr lang="it-IT" sz="2400" dirty="0" err="1"/>
              <a:t>Joyce’s</a:t>
            </a:r>
            <a:r>
              <a:rPr lang="it-IT" sz="2400" dirty="0"/>
              <a:t> Ulysses (1922) </a:t>
            </a:r>
          </a:p>
          <a:p>
            <a:r>
              <a:rPr lang="it-IT" sz="2400" dirty="0" err="1"/>
              <a:t>Other</a:t>
            </a:r>
            <a:r>
              <a:rPr lang="it-IT" sz="2400" dirty="0"/>
              <a:t> </a:t>
            </a:r>
            <a:r>
              <a:rPr lang="it-IT" sz="2400" dirty="0" err="1"/>
              <a:t>examples</a:t>
            </a:r>
            <a:r>
              <a:rPr lang="it-IT" sz="2400" dirty="0"/>
              <a:t>: </a:t>
            </a:r>
            <a:r>
              <a:rPr lang="it-IT" sz="2400" dirty="0" err="1"/>
              <a:t>Faukner’s</a:t>
            </a:r>
            <a:r>
              <a:rPr lang="it-IT" sz="2400" dirty="0"/>
              <a:t> The  Sound and The </a:t>
            </a:r>
            <a:r>
              <a:rPr lang="it-IT" sz="2400" dirty="0" err="1"/>
              <a:t>Fury</a:t>
            </a:r>
            <a:r>
              <a:rPr lang="it-IT" sz="2400" dirty="0"/>
              <a:t> (1929), </a:t>
            </a:r>
            <a:r>
              <a:rPr lang="it-IT" sz="2400" dirty="0" err="1"/>
              <a:t>Woolf’s</a:t>
            </a:r>
            <a:r>
              <a:rPr lang="it-IT" sz="2400" dirty="0"/>
              <a:t> The </a:t>
            </a:r>
            <a:r>
              <a:rPr lang="it-IT" sz="2400" dirty="0" err="1"/>
              <a:t>Waves</a:t>
            </a:r>
            <a:r>
              <a:rPr lang="it-IT" sz="2400" dirty="0"/>
              <a:t> (1931)</a:t>
            </a:r>
            <a:r>
              <a:rPr lang="is-IS" sz="2400" dirty="0"/>
              <a:t>….</a:t>
            </a:r>
            <a:endParaRPr lang="it-IT" sz="2400" dirty="0"/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0022C388-5F9C-A542-8EC8-2B106F88F7D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31437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3158"/>
    </mc:Choice>
    <mc:Fallback xmlns="">
      <p:transition spd="slow" advTm="7315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F5B96807-896E-AC4E-B9A8-80EB32C3DD0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92500"/>
          </a:bodyPr>
          <a:lstStyle/>
          <a:p>
            <a:r>
              <a:rPr lang="it-IT" sz="4000" dirty="0" err="1"/>
              <a:t>What</a:t>
            </a:r>
            <a:r>
              <a:rPr lang="it-IT" sz="4000" dirty="0"/>
              <a:t> </a:t>
            </a:r>
            <a:r>
              <a:rPr lang="it-IT" sz="4000" dirty="0" err="1"/>
              <a:t>comes</a:t>
            </a:r>
            <a:r>
              <a:rPr lang="it-IT" sz="4000" dirty="0"/>
              <a:t> </a:t>
            </a:r>
            <a:r>
              <a:rPr lang="it-IT" sz="4000" dirty="0" err="1"/>
              <a:t>after</a:t>
            </a:r>
            <a:r>
              <a:rPr lang="it-IT" sz="4000" dirty="0"/>
              <a:t> </a:t>
            </a:r>
            <a:r>
              <a:rPr lang="it-IT" sz="4000" dirty="0" err="1"/>
              <a:t>Modernism</a:t>
            </a:r>
            <a:r>
              <a:rPr lang="it-IT" sz="4000" dirty="0"/>
              <a:t>? (</a:t>
            </a:r>
            <a:r>
              <a:rPr lang="it-IT" sz="4000" dirty="0" err="1"/>
              <a:t>after</a:t>
            </a:r>
            <a:r>
              <a:rPr lang="it-IT" sz="4000" dirty="0"/>
              <a:t> 1939, circa…)</a:t>
            </a:r>
          </a:p>
          <a:p>
            <a:r>
              <a:rPr lang="it-IT" dirty="0"/>
              <a:t>The «</a:t>
            </a:r>
            <a:r>
              <a:rPr lang="it-IT" dirty="0" err="1"/>
              <a:t>retour</a:t>
            </a:r>
            <a:r>
              <a:rPr lang="it-IT" dirty="0"/>
              <a:t> à l’</a:t>
            </a:r>
            <a:r>
              <a:rPr lang="it-IT" dirty="0" err="1"/>
              <a:t>ordre</a:t>
            </a:r>
            <a:r>
              <a:rPr lang="it-IT" dirty="0"/>
              <a:t>»</a:t>
            </a:r>
          </a:p>
          <a:p>
            <a:r>
              <a:rPr lang="it-IT" dirty="0"/>
              <a:t>Return to </a:t>
            </a:r>
            <a:r>
              <a:rPr lang="it-IT" dirty="0" err="1"/>
              <a:t>realism</a:t>
            </a:r>
            <a:endParaRPr lang="it-IT" dirty="0"/>
          </a:p>
          <a:p>
            <a:r>
              <a:rPr lang="it-IT" dirty="0"/>
              <a:t>Social </a:t>
            </a:r>
            <a:r>
              <a:rPr lang="it-IT" dirty="0" err="1"/>
              <a:t>concerns</a:t>
            </a:r>
            <a:endParaRPr lang="it-IT" dirty="0"/>
          </a:p>
          <a:p>
            <a:r>
              <a:rPr lang="it-IT" dirty="0"/>
              <a:t>The rise of a new </a:t>
            </a:r>
            <a:r>
              <a:rPr lang="it-IT" dirty="0" err="1"/>
              <a:t>experimentalism</a:t>
            </a:r>
            <a:r>
              <a:rPr lang="it-IT" dirty="0"/>
              <a:t> </a:t>
            </a:r>
            <a:r>
              <a:rPr lang="it-IT"/>
              <a:t>since</a:t>
            </a:r>
            <a:r>
              <a:rPr lang="it-IT" dirty="0"/>
              <a:t> the 1960s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70283F4C-DDF1-A24D-AF44-85D96CFFAB3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7996779"/>
      </p:ext>
    </p:extLst>
  </p:cSld>
  <p:clrMapOvr>
    <a:masterClrMapping/>
  </p:clrMapOvr>
  <p:transition spd="med" advTm="190856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>
          <a:xfrm>
            <a:off x="439387" y="154380"/>
            <a:ext cx="4035793" cy="3313914"/>
          </a:xfrm>
        </p:spPr>
        <p:txBody>
          <a:bodyPr/>
          <a:lstStyle/>
          <a:p>
            <a:pPr algn="ctr"/>
            <a:r>
              <a:rPr lang="it-IT" sz="2400" b="1" dirty="0" err="1">
                <a:solidFill>
                  <a:srgbClr val="800000"/>
                </a:solidFill>
              </a:rPr>
              <a:t>After</a:t>
            </a:r>
            <a:r>
              <a:rPr lang="it-IT" sz="2400" b="1" dirty="0">
                <a:solidFill>
                  <a:srgbClr val="800000"/>
                </a:solidFill>
              </a:rPr>
              <a:t> </a:t>
            </a:r>
            <a:r>
              <a:rPr lang="it-IT" sz="2400" b="1" dirty="0" err="1">
                <a:solidFill>
                  <a:srgbClr val="800000"/>
                </a:solidFill>
              </a:rPr>
              <a:t>Modernism</a:t>
            </a:r>
            <a:br>
              <a:rPr lang="it-IT" sz="2400" b="1" dirty="0">
                <a:solidFill>
                  <a:srgbClr val="800000"/>
                </a:solidFill>
              </a:rPr>
            </a:br>
            <a:br>
              <a:rPr lang="it-IT" sz="2400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George </a:t>
            </a:r>
            <a:r>
              <a:rPr lang="it-IT" sz="2400" dirty="0" err="1">
                <a:solidFill>
                  <a:srgbClr val="800000"/>
                </a:solidFill>
              </a:rPr>
              <a:t>Orwell’s</a:t>
            </a:r>
            <a:r>
              <a:rPr lang="it-IT" sz="2400" dirty="0">
                <a:solidFill>
                  <a:srgbClr val="800000"/>
                </a:solidFill>
              </a:rPr>
              <a:t> 1984 (1949)</a:t>
            </a:r>
            <a:endParaRPr lang="it-IT" sz="2400" b="1" dirty="0">
              <a:solidFill>
                <a:srgbClr val="800000"/>
              </a:solidFill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z="2400" dirty="0">
                <a:solidFill>
                  <a:srgbClr val="000000"/>
                </a:solidFill>
              </a:rPr>
              <a:t>George Orwell, 1984 (1949)</a:t>
            </a:r>
          </a:p>
          <a:p>
            <a:pPr lvl="0"/>
            <a:r>
              <a:rPr lang="it-IT" sz="2400" dirty="0">
                <a:solidFill>
                  <a:srgbClr val="000000"/>
                </a:solidFill>
              </a:rPr>
              <a:t>A </a:t>
            </a:r>
            <a:r>
              <a:rPr lang="it-IT" sz="2400" dirty="0" err="1">
                <a:solidFill>
                  <a:srgbClr val="000000"/>
                </a:solidFill>
              </a:rPr>
              <a:t>modern</a:t>
            </a:r>
            <a:r>
              <a:rPr lang="it-IT" sz="2400" dirty="0">
                <a:solidFill>
                  <a:srgbClr val="000000"/>
                </a:solidFill>
              </a:rPr>
              <a:t> </a:t>
            </a:r>
            <a:r>
              <a:rPr lang="it-IT" sz="2400" dirty="0" err="1">
                <a:solidFill>
                  <a:srgbClr val="000000"/>
                </a:solidFill>
              </a:rPr>
              <a:t>classic</a:t>
            </a:r>
            <a:endParaRPr lang="it-IT" sz="2400" dirty="0">
              <a:solidFill>
                <a:srgbClr val="000000"/>
              </a:solidFill>
            </a:endParaRPr>
          </a:p>
          <a:p>
            <a:pPr lvl="0"/>
            <a:r>
              <a:rPr lang="it-IT" sz="2400" dirty="0" err="1">
                <a:solidFill>
                  <a:srgbClr val="000000"/>
                </a:solidFill>
              </a:rPr>
              <a:t>Dystopia</a:t>
            </a:r>
            <a:r>
              <a:rPr lang="it-IT" sz="2400" dirty="0">
                <a:solidFill>
                  <a:srgbClr val="000000"/>
                </a:solidFill>
              </a:rPr>
              <a:t> and </a:t>
            </a:r>
            <a:r>
              <a:rPr lang="it-IT" dirty="0"/>
              <a:t>the post-war trauma</a:t>
            </a:r>
          </a:p>
          <a:p>
            <a:pPr lvl="0"/>
            <a:r>
              <a:rPr lang="it-IT" sz="2400" dirty="0">
                <a:solidFill>
                  <a:srgbClr val="000000"/>
                </a:solidFill>
              </a:rPr>
              <a:t>Big impact on </a:t>
            </a:r>
            <a:r>
              <a:rPr lang="it-IT" sz="2400" dirty="0" err="1">
                <a:solidFill>
                  <a:srgbClr val="000000"/>
                </a:solidFill>
              </a:rPr>
              <a:t>popular</a:t>
            </a:r>
            <a:r>
              <a:rPr lang="it-IT" sz="2400" dirty="0">
                <a:solidFill>
                  <a:srgbClr val="000000"/>
                </a:solidFill>
              </a:rPr>
              <a:t> culture</a:t>
            </a:r>
          </a:p>
        </p:txBody>
      </p:sp>
      <p:sp>
        <p:nvSpPr>
          <p:cNvPr id="7" name="Segnaposto testo 6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3061612"/>
          </a:xfrm>
        </p:spPr>
        <p:txBody>
          <a:bodyPr/>
          <a:lstStyle/>
          <a:p>
            <a:pPr lvl="0"/>
            <a:endParaRPr lang="it-IT" sz="2800" dirty="0">
              <a:solidFill>
                <a:srgbClr val="000000"/>
              </a:solidFill>
            </a:endParaRP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5765" y="3468293"/>
            <a:ext cx="2694651" cy="3847363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17509D34-CA41-6943-8A0A-BC53BAAECE5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2248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7447"/>
    </mc:Choice>
    <mc:Fallback xmlns="">
      <p:transition spd="slow" advTm="9744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06399" y="677332"/>
            <a:ext cx="8602133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800" b="1" i="1" dirty="0"/>
              <a:t>Part 2. the </a:t>
            </a:r>
            <a:r>
              <a:rPr lang="it-IT" sz="2800" b="1" i="1" dirty="0" err="1"/>
              <a:t>revision</a:t>
            </a:r>
            <a:r>
              <a:rPr lang="it-IT" sz="2800" b="1" i="1" dirty="0"/>
              <a:t>/</a:t>
            </a:r>
            <a:r>
              <a:rPr lang="it-IT" sz="2800" b="1" i="1" dirty="0" err="1"/>
              <a:t>rewriting</a:t>
            </a:r>
            <a:r>
              <a:rPr lang="it-IT" sz="2800" b="1" i="1" dirty="0"/>
              <a:t> of the </a:t>
            </a:r>
            <a:r>
              <a:rPr lang="it-IT" sz="2800" b="1" i="1" dirty="0" err="1"/>
              <a:t>canon</a:t>
            </a:r>
            <a:r>
              <a:rPr lang="it-IT" sz="2800" b="1" i="1" dirty="0"/>
              <a:t> </a:t>
            </a:r>
          </a:p>
          <a:p>
            <a:pPr algn="ctr"/>
            <a:r>
              <a:rPr lang="it-IT" sz="2800" i="1" dirty="0"/>
              <a:t>in </a:t>
            </a:r>
            <a:r>
              <a:rPr lang="it-IT" sz="2800" i="1" dirty="0" err="1"/>
              <a:t>three</a:t>
            </a:r>
            <a:r>
              <a:rPr lang="it-IT" sz="2800" i="1" dirty="0"/>
              <a:t> </a:t>
            </a:r>
            <a:r>
              <a:rPr lang="it-IT" sz="2800" i="1" dirty="0" err="1"/>
              <a:t>great</a:t>
            </a:r>
            <a:r>
              <a:rPr lang="it-IT" sz="2800" i="1" dirty="0"/>
              <a:t>  </a:t>
            </a:r>
            <a:r>
              <a:rPr lang="it-IT" sz="2800" i="1" dirty="0" err="1"/>
              <a:t>novels</a:t>
            </a:r>
            <a:r>
              <a:rPr lang="it-IT" sz="2800" i="1" dirty="0"/>
              <a:t> </a:t>
            </a:r>
            <a:r>
              <a:rPr lang="it-IT" sz="2800" i="1" dirty="0" err="1"/>
              <a:t>which</a:t>
            </a:r>
            <a:r>
              <a:rPr lang="it-IT" sz="2800" i="1" dirty="0"/>
              <a:t> </a:t>
            </a:r>
            <a:r>
              <a:rPr lang="it-IT" sz="2800" i="1" dirty="0" err="1"/>
              <a:t>identify</a:t>
            </a:r>
            <a:r>
              <a:rPr lang="it-IT" sz="2800" i="1" dirty="0"/>
              <a:t> some </a:t>
            </a:r>
            <a:r>
              <a:rPr lang="it-IT" sz="2800" i="1" dirty="0" err="1"/>
              <a:t>main</a:t>
            </a:r>
            <a:r>
              <a:rPr lang="it-IT" sz="2800" i="1" dirty="0"/>
              <a:t> </a:t>
            </a:r>
            <a:r>
              <a:rPr lang="it-IT" sz="2800" i="1" dirty="0" err="1"/>
              <a:t>areas</a:t>
            </a:r>
            <a:r>
              <a:rPr lang="it-IT" sz="2800" i="1" dirty="0"/>
              <a:t> of </a:t>
            </a:r>
            <a:r>
              <a:rPr lang="it-IT" sz="2800" i="1" dirty="0" err="1"/>
              <a:t>interest</a:t>
            </a:r>
            <a:r>
              <a:rPr lang="it-IT" sz="2800" i="1" dirty="0"/>
              <a:t> of </a:t>
            </a:r>
            <a:r>
              <a:rPr lang="it-IT" sz="2800" i="1" dirty="0" err="1"/>
              <a:t>contemporary</a:t>
            </a:r>
            <a:r>
              <a:rPr lang="it-IT" sz="2800" i="1" dirty="0"/>
              <a:t> fiction: </a:t>
            </a:r>
          </a:p>
          <a:p>
            <a:pPr algn="ctr"/>
            <a:endParaRPr lang="it-IT" sz="2800" i="1" dirty="0"/>
          </a:p>
          <a:p>
            <a:r>
              <a:rPr lang="it-IT" sz="3200" dirty="0" err="1">
                <a:solidFill>
                  <a:srgbClr val="FF0000"/>
                </a:solidFill>
              </a:rPr>
              <a:t>postcolonialism</a:t>
            </a:r>
            <a:r>
              <a:rPr lang="it-IT" sz="3200" dirty="0">
                <a:solidFill>
                  <a:srgbClr val="FF0000"/>
                </a:solidFill>
              </a:rPr>
              <a:t> and </a:t>
            </a:r>
            <a:r>
              <a:rPr lang="it-IT" sz="3200" dirty="0" err="1">
                <a:solidFill>
                  <a:srgbClr val="FF0000"/>
                </a:solidFill>
              </a:rPr>
              <a:t>feminist</a:t>
            </a:r>
            <a:r>
              <a:rPr lang="it-IT" sz="3200" dirty="0">
                <a:solidFill>
                  <a:srgbClr val="FF0000"/>
                </a:solidFill>
              </a:rPr>
              <a:t> </a:t>
            </a:r>
            <a:r>
              <a:rPr lang="it-IT" sz="3200" dirty="0" err="1">
                <a:solidFill>
                  <a:srgbClr val="FF0000"/>
                </a:solidFill>
              </a:rPr>
              <a:t>poetics</a:t>
            </a:r>
            <a:r>
              <a:rPr lang="it-IT" sz="3200" dirty="0">
                <a:solidFill>
                  <a:srgbClr val="FF0000"/>
                </a:solidFill>
              </a:rPr>
              <a:t> </a:t>
            </a:r>
          </a:p>
          <a:p>
            <a:r>
              <a:rPr lang="it-IT" sz="3200" dirty="0"/>
              <a:t>(</a:t>
            </a:r>
            <a:r>
              <a:rPr lang="it-IT" sz="3200" dirty="0" err="1"/>
              <a:t>J</a:t>
            </a:r>
            <a:r>
              <a:rPr lang="it-IT" sz="3200" dirty="0"/>
              <a:t>. </a:t>
            </a:r>
            <a:r>
              <a:rPr lang="it-IT" sz="3200" dirty="0" err="1"/>
              <a:t>Rhys</a:t>
            </a:r>
            <a:r>
              <a:rPr lang="it-IT" sz="3200" dirty="0"/>
              <a:t>’ Wide Sargasso Sea (1966),  </a:t>
            </a:r>
          </a:p>
          <a:p>
            <a:endParaRPr lang="it-IT" sz="3200" dirty="0"/>
          </a:p>
          <a:p>
            <a:r>
              <a:rPr lang="it-IT" sz="3200" dirty="0" err="1">
                <a:solidFill>
                  <a:srgbClr val="FF0000"/>
                </a:solidFill>
              </a:rPr>
              <a:t>postcolonialism</a:t>
            </a:r>
            <a:r>
              <a:rPr lang="it-IT" sz="3200" dirty="0">
                <a:solidFill>
                  <a:srgbClr val="FF0000"/>
                </a:solidFill>
              </a:rPr>
              <a:t>, </a:t>
            </a:r>
            <a:r>
              <a:rPr lang="it-IT" sz="3200" dirty="0" err="1">
                <a:solidFill>
                  <a:srgbClr val="FF0000"/>
                </a:solidFill>
              </a:rPr>
              <a:t>potsmodernism</a:t>
            </a:r>
            <a:r>
              <a:rPr lang="it-IT" sz="3200" dirty="0">
                <a:solidFill>
                  <a:srgbClr val="FF0000"/>
                </a:solidFill>
              </a:rPr>
              <a:t> and </a:t>
            </a:r>
            <a:r>
              <a:rPr lang="it-IT" sz="3200" dirty="0" err="1">
                <a:solidFill>
                  <a:srgbClr val="FF0000"/>
                </a:solidFill>
              </a:rPr>
              <a:t>rewritings</a:t>
            </a:r>
            <a:r>
              <a:rPr lang="it-IT" sz="3200" dirty="0">
                <a:solidFill>
                  <a:srgbClr val="FF0000"/>
                </a:solidFill>
              </a:rPr>
              <a:t> of the </a:t>
            </a:r>
            <a:r>
              <a:rPr lang="it-IT" sz="3200" dirty="0" err="1">
                <a:solidFill>
                  <a:srgbClr val="FF0000"/>
                </a:solidFill>
              </a:rPr>
              <a:t>canon</a:t>
            </a:r>
            <a:r>
              <a:rPr lang="it-IT" sz="3200" dirty="0">
                <a:solidFill>
                  <a:srgbClr val="FF0000"/>
                </a:solidFill>
              </a:rPr>
              <a:t> </a:t>
            </a:r>
          </a:p>
          <a:p>
            <a:r>
              <a:rPr lang="it-IT" sz="3200" dirty="0"/>
              <a:t>(</a:t>
            </a:r>
            <a:r>
              <a:rPr lang="it-IT" sz="3200" dirty="0" err="1"/>
              <a:t>J.M.Coetzee’s</a:t>
            </a:r>
            <a:r>
              <a:rPr lang="it-IT" sz="3200" dirty="0"/>
              <a:t> </a:t>
            </a:r>
            <a:r>
              <a:rPr lang="it-IT" sz="3200" dirty="0" err="1"/>
              <a:t>Foe</a:t>
            </a:r>
            <a:r>
              <a:rPr lang="it-IT" sz="3200" dirty="0"/>
              <a:t>, 1987) </a:t>
            </a:r>
          </a:p>
          <a:p>
            <a:endParaRPr lang="it-IT" sz="3200" dirty="0"/>
          </a:p>
          <a:p>
            <a:r>
              <a:rPr lang="it-IT" sz="3200" dirty="0" err="1">
                <a:solidFill>
                  <a:srgbClr val="FF0000"/>
                </a:solidFill>
              </a:rPr>
              <a:t>metafiction</a:t>
            </a:r>
            <a:r>
              <a:rPr lang="it-IT" sz="3200" dirty="0">
                <a:solidFill>
                  <a:srgbClr val="FF0000"/>
                </a:solidFill>
              </a:rPr>
              <a:t> and the </a:t>
            </a:r>
            <a:r>
              <a:rPr lang="it-IT" sz="3200" dirty="0" err="1">
                <a:solidFill>
                  <a:srgbClr val="FF0000"/>
                </a:solidFill>
              </a:rPr>
              <a:t>return</a:t>
            </a:r>
            <a:r>
              <a:rPr lang="it-IT" sz="3200" dirty="0">
                <a:solidFill>
                  <a:srgbClr val="FF0000"/>
                </a:solidFill>
              </a:rPr>
              <a:t> of </a:t>
            </a:r>
            <a:r>
              <a:rPr lang="it-IT" sz="3200" dirty="0" err="1">
                <a:solidFill>
                  <a:srgbClr val="FF0000"/>
                </a:solidFill>
              </a:rPr>
              <a:t>realism</a:t>
            </a:r>
            <a:r>
              <a:rPr lang="it-IT" sz="3200" dirty="0">
                <a:solidFill>
                  <a:srgbClr val="FF0000"/>
                </a:solidFill>
              </a:rPr>
              <a:t> </a:t>
            </a:r>
          </a:p>
          <a:p>
            <a:r>
              <a:rPr lang="it-IT" sz="3200" dirty="0"/>
              <a:t>(</a:t>
            </a:r>
            <a:r>
              <a:rPr lang="it-IT" sz="3200" dirty="0" err="1"/>
              <a:t>I.Mc</a:t>
            </a:r>
            <a:r>
              <a:rPr lang="it-IT" sz="3200" dirty="0"/>
              <a:t> </a:t>
            </a:r>
            <a:r>
              <a:rPr lang="it-IT" sz="3200" dirty="0" err="1"/>
              <a:t>Ewan’s</a:t>
            </a:r>
            <a:r>
              <a:rPr lang="it-IT" sz="3200" dirty="0"/>
              <a:t> </a:t>
            </a:r>
            <a:r>
              <a:rPr lang="it-IT" sz="3200" dirty="0" err="1"/>
              <a:t>Atonement</a:t>
            </a:r>
            <a:r>
              <a:rPr lang="it-IT" sz="3200" dirty="0"/>
              <a:t> (2001).   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F44ED49-52AD-AE4A-86CB-E81FD814DFF2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95544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3229"/>
    </mc:Choice>
    <mc:Fallback xmlns="">
      <p:transition spd="slow" advTm="4322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it-IT" sz="2400" b="1" dirty="0" err="1">
                <a:solidFill>
                  <a:srgbClr val="800000"/>
                </a:solidFill>
              </a:rPr>
              <a:t>After</a:t>
            </a:r>
            <a:r>
              <a:rPr lang="it-IT" sz="2400" b="1" dirty="0">
                <a:solidFill>
                  <a:srgbClr val="800000"/>
                </a:solidFill>
              </a:rPr>
              <a:t> </a:t>
            </a:r>
            <a:r>
              <a:rPr lang="it-IT" sz="2400" b="1" dirty="0" err="1">
                <a:solidFill>
                  <a:srgbClr val="800000"/>
                </a:solidFill>
              </a:rPr>
              <a:t>Modernism</a:t>
            </a:r>
            <a:br>
              <a:rPr lang="it-IT" sz="2400" b="1" dirty="0">
                <a:solidFill>
                  <a:srgbClr val="800000"/>
                </a:solidFill>
              </a:rPr>
            </a:br>
            <a:r>
              <a:rPr lang="it-IT" sz="2400" dirty="0">
                <a:solidFill>
                  <a:srgbClr val="800000"/>
                </a:solidFill>
              </a:rPr>
              <a:t>Wide Sargasso Sea (1966)</a:t>
            </a:r>
            <a:endParaRPr lang="it-IT" sz="2400" b="1" dirty="0">
              <a:solidFill>
                <a:srgbClr val="800000"/>
              </a:solidFill>
            </a:endParaRPr>
          </a:p>
        </p:txBody>
      </p:sp>
      <p:sp>
        <p:nvSpPr>
          <p:cNvPr id="2" name="Segnaposto contenuto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z="2400" dirty="0">
                <a:solidFill>
                  <a:srgbClr val="000000"/>
                </a:solidFill>
              </a:rPr>
              <a:t>Jean </a:t>
            </a:r>
            <a:r>
              <a:rPr lang="it-IT" sz="2400" dirty="0" err="1">
                <a:solidFill>
                  <a:srgbClr val="000000"/>
                </a:solidFill>
              </a:rPr>
              <a:t>Rhys</a:t>
            </a:r>
            <a:endParaRPr lang="it-IT" sz="2400" dirty="0">
              <a:solidFill>
                <a:srgbClr val="000000"/>
              </a:solidFill>
            </a:endParaRPr>
          </a:p>
          <a:p>
            <a:pPr lvl="0"/>
            <a:r>
              <a:rPr lang="it-IT" sz="2400" dirty="0">
                <a:solidFill>
                  <a:srgbClr val="000000"/>
                </a:solidFill>
              </a:rPr>
              <a:t>A prequel to </a:t>
            </a:r>
            <a:r>
              <a:rPr lang="it-IT" sz="2400" dirty="0" err="1">
                <a:solidFill>
                  <a:srgbClr val="000000"/>
                </a:solidFill>
              </a:rPr>
              <a:t>C.Bronte’s</a:t>
            </a:r>
            <a:r>
              <a:rPr lang="it-IT" sz="2400" dirty="0">
                <a:solidFill>
                  <a:srgbClr val="000000"/>
                </a:solidFill>
              </a:rPr>
              <a:t> </a:t>
            </a:r>
            <a:r>
              <a:rPr lang="it-IT" sz="2400" i="1" dirty="0">
                <a:solidFill>
                  <a:srgbClr val="000000"/>
                </a:solidFill>
              </a:rPr>
              <a:t>Jane Eyre</a:t>
            </a:r>
            <a:r>
              <a:rPr lang="it-IT" sz="2400" dirty="0">
                <a:solidFill>
                  <a:srgbClr val="000000"/>
                </a:solidFill>
              </a:rPr>
              <a:t>,  </a:t>
            </a:r>
          </a:p>
          <a:p>
            <a:pPr lvl="0"/>
            <a:r>
              <a:rPr lang="it-IT" sz="2400" dirty="0">
                <a:solidFill>
                  <a:srgbClr val="000000"/>
                </a:solidFill>
              </a:rPr>
              <a:t>A </a:t>
            </a:r>
            <a:r>
              <a:rPr lang="it-IT" sz="2400" dirty="0" err="1">
                <a:solidFill>
                  <a:srgbClr val="000000"/>
                </a:solidFill>
              </a:rPr>
              <a:t>seminal</a:t>
            </a:r>
            <a:r>
              <a:rPr lang="it-IT" sz="2400" dirty="0">
                <a:solidFill>
                  <a:srgbClr val="000000"/>
                </a:solidFill>
              </a:rPr>
              <a:t> </a:t>
            </a:r>
            <a:r>
              <a:rPr lang="it-IT" sz="2400" dirty="0" err="1">
                <a:solidFill>
                  <a:srgbClr val="000000"/>
                </a:solidFill>
              </a:rPr>
              <a:t>postcolonial</a:t>
            </a:r>
            <a:r>
              <a:rPr lang="it-IT" sz="2400" dirty="0">
                <a:solidFill>
                  <a:srgbClr val="000000"/>
                </a:solidFill>
              </a:rPr>
              <a:t> </a:t>
            </a:r>
            <a:r>
              <a:rPr lang="it-IT" sz="2400" dirty="0" err="1">
                <a:solidFill>
                  <a:srgbClr val="000000"/>
                </a:solidFill>
              </a:rPr>
              <a:t>novel</a:t>
            </a:r>
            <a:endParaRPr lang="it-IT" sz="2400" dirty="0">
              <a:solidFill>
                <a:srgbClr val="000000"/>
              </a:solidFill>
            </a:endParaRPr>
          </a:p>
          <a:p>
            <a:pPr lvl="0"/>
            <a:r>
              <a:rPr lang="it-IT" sz="2400" dirty="0">
                <a:solidFill>
                  <a:srgbClr val="000000"/>
                </a:solidFill>
              </a:rPr>
              <a:t>A </a:t>
            </a:r>
            <a:r>
              <a:rPr lang="it-IT" sz="2400" dirty="0" err="1">
                <a:solidFill>
                  <a:srgbClr val="000000"/>
                </a:solidFill>
              </a:rPr>
              <a:t>feminist</a:t>
            </a:r>
            <a:r>
              <a:rPr lang="it-IT" sz="2400" dirty="0">
                <a:solidFill>
                  <a:srgbClr val="000000"/>
                </a:solidFill>
              </a:rPr>
              <a:t> fiction</a:t>
            </a:r>
          </a:p>
        </p:txBody>
      </p:sp>
      <p:sp>
        <p:nvSpPr>
          <p:cNvPr id="7" name="Segnaposto testo 6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3061612"/>
          </a:xfrm>
        </p:spPr>
        <p:txBody>
          <a:bodyPr/>
          <a:lstStyle/>
          <a:p>
            <a:pPr lvl="0"/>
            <a:endParaRPr lang="it-IT" sz="2800" dirty="0">
              <a:solidFill>
                <a:srgbClr val="000000"/>
              </a:solidFill>
            </a:endParaRPr>
          </a:p>
        </p:txBody>
      </p:sp>
      <p:pic>
        <p:nvPicPr>
          <p:cNvPr id="5" name="Immagin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5207" y="3497802"/>
            <a:ext cx="3135595" cy="3061612"/>
          </a:xfrm>
          <a:prstGeom prst="rect">
            <a:avLst/>
          </a:prstGeom>
        </p:spPr>
      </p:pic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6675DE5D-090E-B941-89B0-1B3FC7FF77B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89227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61748"/>
    </mc:Choice>
    <mc:Fallback xmlns="">
      <p:transition spd="slow" advTm="6174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436880" y="1737360"/>
            <a:ext cx="642112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 </a:t>
            </a:r>
          </a:p>
          <a:p>
            <a:endParaRPr lang="it-IT" dirty="0"/>
          </a:p>
          <a:p>
            <a:r>
              <a:rPr lang="it-IT" dirty="0"/>
              <a:t> 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1064154" y="943860"/>
            <a:ext cx="184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it-IT" dirty="0"/>
          </a:p>
        </p:txBody>
      </p:sp>
      <p:sp>
        <p:nvSpPr>
          <p:cNvPr id="4" name="Rettangolo 3"/>
          <p:cNvSpPr/>
          <p:nvPr/>
        </p:nvSpPr>
        <p:spPr>
          <a:xfrm>
            <a:off x="703714" y="669282"/>
            <a:ext cx="8221447" cy="46782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800" dirty="0" err="1"/>
              <a:t>As</a:t>
            </a:r>
            <a:r>
              <a:rPr lang="it-IT" sz="2800" dirty="0"/>
              <a:t> the </a:t>
            </a:r>
            <a:r>
              <a:rPr lang="it-IT" sz="2800" dirty="0" err="1"/>
              <a:t>psychological</a:t>
            </a:r>
            <a:r>
              <a:rPr lang="it-IT" sz="2800" dirty="0"/>
              <a:t> </a:t>
            </a:r>
            <a:r>
              <a:rPr lang="it-IT" sz="2800" dirty="0" err="1"/>
              <a:t>novel</a:t>
            </a:r>
            <a:r>
              <a:rPr lang="it-IT" sz="2800" dirty="0"/>
              <a:t> </a:t>
            </a:r>
            <a:r>
              <a:rPr lang="it-IT" sz="2800" dirty="0" err="1"/>
              <a:t>developed</a:t>
            </a:r>
            <a:r>
              <a:rPr lang="it-IT" sz="2800" dirty="0"/>
              <a:t> in the 20th </a:t>
            </a:r>
            <a:r>
              <a:rPr lang="it-IT" sz="2800" dirty="0" err="1"/>
              <a:t>century</a:t>
            </a:r>
            <a:r>
              <a:rPr lang="it-IT" sz="2800" dirty="0"/>
              <a:t>, some </a:t>
            </a:r>
            <a:r>
              <a:rPr lang="it-IT" sz="2800" dirty="0" err="1"/>
              <a:t>writers</a:t>
            </a:r>
            <a:r>
              <a:rPr lang="it-IT" sz="2800" dirty="0"/>
              <a:t> </a:t>
            </a:r>
            <a:r>
              <a:rPr lang="it-IT" sz="2800" dirty="0" err="1"/>
              <a:t>tried</a:t>
            </a:r>
            <a:r>
              <a:rPr lang="it-IT" sz="2800" dirty="0"/>
              <a:t> to render the </a:t>
            </a:r>
            <a:r>
              <a:rPr lang="it-IT" sz="2800" dirty="0" err="1"/>
              <a:t>flux</a:t>
            </a:r>
            <a:r>
              <a:rPr lang="it-IT" sz="2800" dirty="0"/>
              <a:t> and flow of </a:t>
            </a:r>
            <a:r>
              <a:rPr lang="it-IT" sz="2800" dirty="0" err="1"/>
              <a:t>their</a:t>
            </a:r>
            <a:r>
              <a:rPr lang="it-IT" sz="2800" dirty="0"/>
              <a:t> </a:t>
            </a:r>
            <a:r>
              <a:rPr lang="it-IT" sz="2800" dirty="0" err="1"/>
              <a:t>characters</a:t>
            </a:r>
            <a:r>
              <a:rPr lang="it-IT" sz="2800" dirty="0"/>
              <a:t>’ </a:t>
            </a:r>
            <a:r>
              <a:rPr lang="it-IT" sz="2800" dirty="0" err="1"/>
              <a:t>consciousness</a:t>
            </a:r>
            <a:r>
              <a:rPr lang="it-IT" sz="2800" dirty="0"/>
              <a:t>, </a:t>
            </a:r>
            <a:r>
              <a:rPr lang="it-IT" sz="2800" dirty="0" err="1"/>
              <a:t>rather</a:t>
            </a:r>
            <a:r>
              <a:rPr lang="it-IT" sz="2800" dirty="0"/>
              <a:t> </a:t>
            </a:r>
            <a:r>
              <a:rPr lang="it-IT" sz="2800" dirty="0" err="1"/>
              <a:t>than</a:t>
            </a:r>
            <a:r>
              <a:rPr lang="it-IT" sz="2800" dirty="0"/>
              <a:t> </a:t>
            </a:r>
            <a:r>
              <a:rPr lang="it-IT" sz="2800" dirty="0" err="1"/>
              <a:t>shape</a:t>
            </a:r>
            <a:r>
              <a:rPr lang="it-IT" sz="2800" dirty="0"/>
              <a:t> and </a:t>
            </a:r>
            <a:r>
              <a:rPr lang="it-IT" sz="2800" dirty="0" err="1"/>
              <a:t>describe</a:t>
            </a:r>
            <a:r>
              <a:rPr lang="it-IT" sz="2800" dirty="0"/>
              <a:t> </a:t>
            </a:r>
            <a:r>
              <a:rPr lang="it-IT" sz="2800" dirty="0" err="1"/>
              <a:t>their</a:t>
            </a:r>
            <a:r>
              <a:rPr lang="it-IT" sz="2800" dirty="0"/>
              <a:t> </a:t>
            </a:r>
            <a:r>
              <a:rPr lang="it-IT" sz="2800" dirty="0" err="1"/>
              <a:t>personalities</a:t>
            </a:r>
            <a:r>
              <a:rPr lang="it-IT" sz="2800" dirty="0"/>
              <a:t> and </a:t>
            </a:r>
            <a:r>
              <a:rPr lang="it-IT" sz="2800" dirty="0" err="1"/>
              <a:t>thoughts</a:t>
            </a:r>
            <a:endParaRPr lang="it-IT" sz="2800" dirty="0"/>
          </a:p>
          <a:p>
            <a:endParaRPr lang="it-IT" sz="2800" dirty="0"/>
          </a:p>
          <a:p>
            <a:r>
              <a:rPr lang="it-IT" sz="2800" dirty="0"/>
              <a:t> </a:t>
            </a:r>
            <a:r>
              <a:rPr lang="it-IT" sz="2800" dirty="0" err="1"/>
              <a:t>This</a:t>
            </a:r>
            <a:r>
              <a:rPr lang="it-IT" sz="2800" dirty="0"/>
              <a:t> </a:t>
            </a:r>
            <a:r>
              <a:rPr lang="it-IT" sz="2800" dirty="0" err="1"/>
              <a:t>is</a:t>
            </a:r>
            <a:r>
              <a:rPr lang="it-IT" sz="2800" dirty="0"/>
              <a:t> </a:t>
            </a:r>
            <a:r>
              <a:rPr lang="it-IT" sz="2800" dirty="0" err="1"/>
              <a:t>only</a:t>
            </a:r>
            <a:r>
              <a:rPr lang="it-IT" sz="2800" dirty="0"/>
              <a:t> </a:t>
            </a:r>
            <a:r>
              <a:rPr lang="it-IT" sz="2800" dirty="0" err="1"/>
              <a:t>possible</a:t>
            </a:r>
            <a:r>
              <a:rPr lang="it-IT" sz="2800" dirty="0"/>
              <a:t> by </a:t>
            </a:r>
            <a:r>
              <a:rPr lang="it-IT" sz="2800" dirty="0" err="1"/>
              <a:t>incorporating</a:t>
            </a:r>
            <a:r>
              <a:rPr lang="it-IT" sz="2800" dirty="0"/>
              <a:t> </a:t>
            </a:r>
            <a:r>
              <a:rPr lang="it-IT" sz="2800" dirty="0" err="1"/>
              <a:t>snatches</a:t>
            </a:r>
            <a:r>
              <a:rPr lang="it-IT" sz="2800" dirty="0"/>
              <a:t> of </a:t>
            </a:r>
            <a:r>
              <a:rPr lang="it-IT" sz="2800" dirty="0" err="1"/>
              <a:t>incoherent</a:t>
            </a:r>
            <a:r>
              <a:rPr lang="it-IT" sz="2800" dirty="0"/>
              <a:t> </a:t>
            </a:r>
            <a:r>
              <a:rPr lang="it-IT" sz="2800" dirty="0" err="1"/>
              <a:t>thought</a:t>
            </a:r>
            <a:r>
              <a:rPr lang="it-IT" sz="2800" dirty="0"/>
              <a:t>, </a:t>
            </a:r>
            <a:r>
              <a:rPr lang="it-IT" sz="2800" dirty="0" err="1"/>
              <a:t>ungrammatical</a:t>
            </a:r>
            <a:r>
              <a:rPr lang="it-IT" sz="2800" dirty="0"/>
              <a:t> </a:t>
            </a:r>
            <a:r>
              <a:rPr lang="it-IT" sz="2800" dirty="0" err="1"/>
              <a:t>constructions</a:t>
            </a:r>
            <a:r>
              <a:rPr lang="it-IT" sz="2800" dirty="0"/>
              <a:t>, and free </a:t>
            </a:r>
            <a:r>
              <a:rPr lang="it-IT" sz="2800" dirty="0" err="1"/>
              <a:t>association</a:t>
            </a:r>
            <a:r>
              <a:rPr lang="it-IT" sz="2800" dirty="0"/>
              <a:t> of </a:t>
            </a:r>
            <a:r>
              <a:rPr lang="it-IT" sz="2800" dirty="0" err="1"/>
              <a:t>ideas</a:t>
            </a:r>
            <a:r>
              <a:rPr lang="it-IT" sz="2800" dirty="0"/>
              <a:t>, images, and </a:t>
            </a:r>
            <a:r>
              <a:rPr lang="it-IT" sz="2800" dirty="0" err="1"/>
              <a:t>words</a:t>
            </a:r>
            <a:r>
              <a:rPr lang="it-IT" sz="2800" dirty="0"/>
              <a:t> </a:t>
            </a:r>
            <a:r>
              <a:rPr lang="it-IT" sz="2800" dirty="0" err="1"/>
              <a:t>at</a:t>
            </a:r>
            <a:r>
              <a:rPr lang="it-IT" sz="2800" dirty="0"/>
              <a:t> the </a:t>
            </a:r>
            <a:r>
              <a:rPr lang="it-IT" sz="2800" dirty="0" err="1"/>
              <a:t>pre-speech</a:t>
            </a:r>
            <a:r>
              <a:rPr lang="it-IT" sz="2800" dirty="0"/>
              <a:t>, non </a:t>
            </a:r>
            <a:r>
              <a:rPr lang="it-IT" sz="2800" dirty="0" err="1"/>
              <a:t>rational</a:t>
            </a:r>
            <a:r>
              <a:rPr lang="it-IT" sz="2800" dirty="0"/>
              <a:t> </a:t>
            </a:r>
            <a:r>
              <a:rPr lang="it-IT" sz="2800" dirty="0" err="1"/>
              <a:t>level</a:t>
            </a:r>
            <a:r>
              <a:rPr lang="it-IT" sz="2800" dirty="0"/>
              <a:t>.</a:t>
            </a:r>
          </a:p>
          <a:p>
            <a:r>
              <a:rPr lang="it-IT" dirty="0"/>
              <a:t> </a:t>
            </a:r>
          </a:p>
        </p:txBody>
      </p:sp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155C71E5-E63A-0C4A-8125-290A007E73A3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8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65"/>
    </mc:Choice>
    <mc:Fallback xmlns="">
      <p:transition spd="slow" advTm="76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 rot="926166">
            <a:off x="3318795" y="2731701"/>
            <a:ext cx="36053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/>
              <a:t>Literary</a:t>
            </a:r>
            <a:r>
              <a:rPr lang="it-IT" dirty="0"/>
              <a:t> </a:t>
            </a:r>
            <a:r>
              <a:rPr lang="it-IT" dirty="0" err="1"/>
              <a:t>modernity</a:t>
            </a:r>
            <a:r>
              <a:rPr lang="it-IT" dirty="0"/>
              <a:t>: the </a:t>
            </a:r>
            <a:r>
              <a:rPr lang="it-IT" dirty="0" err="1"/>
              <a:t>novel</a:t>
            </a:r>
            <a:r>
              <a:rPr lang="it-IT" dirty="0"/>
              <a:t> from  </a:t>
            </a:r>
            <a:r>
              <a:rPr lang="it-IT" dirty="0" err="1"/>
              <a:t>Modernism</a:t>
            </a:r>
            <a:r>
              <a:rPr lang="it-IT" dirty="0"/>
              <a:t>  to </a:t>
            </a:r>
            <a:r>
              <a:rPr lang="it-IT" dirty="0" err="1"/>
              <a:t>postmodernism</a:t>
            </a:r>
            <a:r>
              <a:rPr lang="it-IT" dirty="0"/>
              <a:t> and back to </a:t>
            </a:r>
            <a:r>
              <a:rPr lang="it-IT" dirty="0" err="1"/>
              <a:t>tradition</a:t>
            </a:r>
            <a:r>
              <a:rPr lang="it-IT" dirty="0"/>
              <a:t>?</a:t>
            </a:r>
          </a:p>
        </p:txBody>
      </p:sp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4567" y="652165"/>
            <a:ext cx="2514600" cy="3238500"/>
          </a:xfrm>
          <a:prstGeom prst="rect">
            <a:avLst/>
          </a:prstGeom>
        </p:spPr>
      </p:pic>
      <p:pic>
        <p:nvPicPr>
          <p:cNvPr id="4" name="Immagin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87066" y="4563534"/>
            <a:ext cx="2032000" cy="2032000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14066" y="279400"/>
            <a:ext cx="1905000" cy="2641600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54567" y="4174066"/>
            <a:ext cx="1998047" cy="2540231"/>
          </a:xfrm>
          <a:prstGeom prst="rect">
            <a:avLst/>
          </a:prstGeom>
        </p:spPr>
      </p:pic>
      <p:pic>
        <p:nvPicPr>
          <p:cNvPr id="7" name="Audio 6">
            <a:hlinkClick r:id="" action="ppaction://media"/>
            <a:extLst>
              <a:ext uri="{FF2B5EF4-FFF2-40B4-BE49-F238E27FC236}">
                <a16:creationId xmlns:a16="http://schemas.microsoft.com/office/drawing/2014/main" id="{5DAD6D60-EB97-1A40-A795-BB90FC3BE56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3257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879"/>
    </mc:Choice>
    <mc:Fallback xmlns="">
      <p:transition spd="slow" advTm="2879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olo 4"/>
          <p:cNvSpPr>
            <a:spLocks noGrp="1"/>
          </p:cNvSpPr>
          <p:nvPr>
            <p:ph type="ctrTitle"/>
          </p:nvPr>
        </p:nvSpPr>
        <p:spPr>
          <a:xfrm>
            <a:off x="3677504" y="853103"/>
            <a:ext cx="4315428" cy="4072355"/>
          </a:xfrm>
        </p:spPr>
        <p:txBody>
          <a:bodyPr/>
          <a:lstStyle/>
          <a:p>
            <a:r>
              <a:rPr lang="it-IT" sz="2400" dirty="0" err="1"/>
              <a:t>One</a:t>
            </a:r>
            <a:r>
              <a:rPr lang="it-IT" sz="2400" dirty="0"/>
              <a:t> of the </a:t>
            </a:r>
            <a:r>
              <a:rPr lang="it-IT" sz="2400" dirty="0" err="1"/>
              <a:t>early</a:t>
            </a:r>
            <a:r>
              <a:rPr lang="it-IT" sz="2400" dirty="0"/>
              <a:t> </a:t>
            </a:r>
            <a:r>
              <a:rPr lang="it-IT" sz="2400" dirty="0" err="1"/>
              <a:t>great</a:t>
            </a:r>
            <a:r>
              <a:rPr lang="it-IT" sz="2400" dirty="0"/>
              <a:t> </a:t>
            </a:r>
            <a:r>
              <a:rPr lang="it-IT" sz="2400" dirty="0" err="1"/>
              <a:t>rewritings</a:t>
            </a:r>
            <a:r>
              <a:rPr lang="it-IT" sz="2400" dirty="0"/>
              <a:t> of </a:t>
            </a:r>
            <a:r>
              <a:rPr lang="it-IT" sz="2400" dirty="0" err="1"/>
              <a:t>canonical</a:t>
            </a:r>
            <a:r>
              <a:rPr lang="it-IT" sz="2400" dirty="0"/>
              <a:t> (</a:t>
            </a:r>
            <a:r>
              <a:rPr lang="it-IT" sz="2400" dirty="0" err="1"/>
              <a:t>colonial</a:t>
            </a:r>
            <a:r>
              <a:rPr lang="it-IT" sz="2400" dirty="0"/>
              <a:t>) </a:t>
            </a:r>
            <a:r>
              <a:rPr lang="it-IT" sz="2400" dirty="0" err="1"/>
              <a:t>literature</a:t>
            </a:r>
            <a:br>
              <a:rPr lang="it-IT" sz="2400" dirty="0"/>
            </a:br>
            <a:br>
              <a:rPr lang="it-IT" sz="2400" dirty="0"/>
            </a:br>
            <a:br>
              <a:rPr lang="it-IT" sz="2400" dirty="0"/>
            </a:br>
            <a:r>
              <a:rPr lang="it-IT" sz="2400" dirty="0"/>
              <a:t>a </a:t>
            </a:r>
            <a:r>
              <a:rPr lang="it-IT" sz="2400" dirty="0" err="1"/>
              <a:t>perfect</a:t>
            </a:r>
            <a:r>
              <a:rPr lang="it-IT" sz="2400" dirty="0"/>
              <a:t> </a:t>
            </a:r>
            <a:r>
              <a:rPr lang="it-IT" sz="2400" dirty="0" err="1"/>
              <a:t>example</a:t>
            </a:r>
            <a:r>
              <a:rPr lang="it-IT" sz="2400" dirty="0"/>
              <a:t> of the </a:t>
            </a:r>
            <a:r>
              <a:rPr lang="it-IT" sz="2400" dirty="0" err="1"/>
              <a:t>proximity</a:t>
            </a:r>
            <a:r>
              <a:rPr lang="it-IT" sz="2400" dirty="0"/>
              <a:t> </a:t>
            </a:r>
            <a:r>
              <a:rPr lang="it-IT" sz="2400" dirty="0" err="1"/>
              <a:t>between</a:t>
            </a:r>
            <a:r>
              <a:rPr lang="it-IT" sz="2400" dirty="0"/>
              <a:t> </a:t>
            </a:r>
            <a:r>
              <a:rPr lang="it-IT" sz="2400" dirty="0" err="1"/>
              <a:t>postcolonial</a:t>
            </a:r>
            <a:r>
              <a:rPr lang="it-IT" sz="2400" dirty="0"/>
              <a:t> and </a:t>
            </a:r>
            <a:r>
              <a:rPr lang="it-IT" sz="2400" dirty="0" err="1"/>
              <a:t>postmodern</a:t>
            </a:r>
            <a:r>
              <a:rPr lang="it-IT" sz="2400" dirty="0"/>
              <a:t> </a:t>
            </a:r>
            <a:r>
              <a:rPr lang="it-IT" sz="2400" dirty="0" err="1"/>
              <a:t>literature</a:t>
            </a:r>
            <a:endParaRPr lang="it-IT" sz="2400" dirty="0"/>
          </a:p>
        </p:txBody>
      </p:sp>
      <p:sp>
        <p:nvSpPr>
          <p:cNvPr id="6" name="Sottotitolo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it-IT" dirty="0" err="1"/>
              <a:t>J.M.Coetzee</a:t>
            </a:r>
            <a:r>
              <a:rPr lang="it-IT" dirty="0"/>
              <a:t>, </a:t>
            </a:r>
            <a:r>
              <a:rPr lang="it-IT" i="1" dirty="0" err="1"/>
              <a:t>Foe</a:t>
            </a:r>
            <a:r>
              <a:rPr lang="it-IT" dirty="0"/>
              <a:t> (1987)</a:t>
            </a:r>
          </a:p>
        </p:txBody>
      </p:sp>
      <p:pic>
        <p:nvPicPr>
          <p:cNvPr id="3" name="Immagine 2">
            <a:extLst>
              <a:ext uri="{FF2B5EF4-FFF2-40B4-BE49-F238E27FC236}">
                <a16:creationId xmlns:a16="http://schemas.microsoft.com/office/drawing/2014/main" id="{37DF19E5-D8B1-9449-BBA5-4A8AEE1AE5C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2612" y="985365"/>
            <a:ext cx="1873085" cy="2718994"/>
          </a:xfrm>
          <a:prstGeom prst="rect">
            <a:avLst/>
          </a:prstGeom>
        </p:spPr>
      </p:pic>
      <p:pic>
        <p:nvPicPr>
          <p:cNvPr id="2" name="Audio 1">
            <a:hlinkClick r:id="" action="ppaction://media"/>
            <a:extLst>
              <a:ext uri="{FF2B5EF4-FFF2-40B4-BE49-F238E27FC236}">
                <a16:creationId xmlns:a16="http://schemas.microsoft.com/office/drawing/2014/main" id="{A9A385C9-DDA0-1D46-8893-AD0A69EE1166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1036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91238"/>
    </mc:Choice>
    <mc:Fallback xmlns="">
      <p:transition spd="slow" advTm="191238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it-IT" i="1" dirty="0" err="1"/>
              <a:t>Ian</a:t>
            </a:r>
            <a:r>
              <a:rPr lang="it-IT" i="1" dirty="0"/>
              <a:t> Mc Ewan, </a:t>
            </a:r>
            <a:r>
              <a:rPr lang="it-IT" i="1" dirty="0" err="1"/>
              <a:t>Atonement</a:t>
            </a:r>
            <a:r>
              <a:rPr lang="it-IT" i="1" dirty="0"/>
              <a:t> (2001)</a:t>
            </a:r>
            <a:r>
              <a:rPr lang="it-IT" dirty="0"/>
              <a:t>: </a:t>
            </a:r>
            <a:br>
              <a:rPr lang="it-IT" dirty="0"/>
            </a:br>
            <a:r>
              <a:rPr lang="it-IT" dirty="0" err="1"/>
              <a:t>discovering</a:t>
            </a:r>
            <a:r>
              <a:rPr lang="it-IT" dirty="0"/>
              <a:t> a </a:t>
            </a:r>
            <a:r>
              <a:rPr lang="it-IT" dirty="0" err="1"/>
              <a:t>contemporary</a:t>
            </a:r>
            <a:r>
              <a:rPr lang="it-IT" dirty="0"/>
              <a:t> </a:t>
            </a:r>
            <a:r>
              <a:rPr lang="it-IT" dirty="0" err="1"/>
              <a:t>classic</a:t>
            </a:r>
            <a:endParaRPr lang="it-IT" dirty="0"/>
          </a:p>
        </p:txBody>
      </p:sp>
      <p:pic>
        <p:nvPicPr>
          <p:cNvPr id="10" name="Segnaposto contenuto 9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 t="13518" b="13518"/>
          <a:stretch>
            <a:fillRect/>
          </a:stretch>
        </p:blipFill>
        <p:spPr>
          <a:prstGeom prst="rect">
            <a:avLst/>
          </a:prstGeom>
        </p:spPr>
      </p:pic>
      <p:pic>
        <p:nvPicPr>
          <p:cNvPr id="23" name="Segnaposto contenuto 22"/>
          <p:cNvPicPr>
            <a:picLocks noGrp="1" noChangeAspect="1"/>
          </p:cNvPicPr>
          <p:nvPr>
            <p:ph sz="half" idx="2"/>
          </p:nvPr>
        </p:nvPicPr>
        <p:blipFill>
          <a:blip r:embed="rId3"/>
          <a:srcRect l="24932" r="24932"/>
          <a:stretch>
            <a:fillRect/>
          </a:stretch>
        </p:blipFill>
        <p:spPr>
          <a:xfrm>
            <a:off x="4648200" y="1740879"/>
            <a:ext cx="2290644" cy="2369603"/>
          </a:xfrm>
        </p:spPr>
      </p:pic>
      <p:pic>
        <p:nvPicPr>
          <p:cNvPr id="2" name="Immagine 1">
            <a:extLst>
              <a:ext uri="{FF2B5EF4-FFF2-40B4-BE49-F238E27FC236}">
                <a16:creationId xmlns:a16="http://schemas.microsoft.com/office/drawing/2014/main" id="{ECCF8A47-6DA4-844D-BCC3-CC8F3CDF545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48200" y="4110482"/>
            <a:ext cx="3833446" cy="2110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169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819074ED-4085-FF4B-9044-213E17442AD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3BC7AC63-1AA7-5547-861D-F672271F5285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2971201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egnaposto contenuto 4"/>
          <p:cNvSpPr>
            <a:spLocks noGrp="1"/>
          </p:cNvSpPr>
          <p:nvPr>
            <p:ph idx="4294967295"/>
          </p:nvPr>
        </p:nvSpPr>
        <p:spPr>
          <a:xfrm>
            <a:off x="0" y="694707"/>
            <a:ext cx="8229600" cy="5223983"/>
          </a:xfrm>
        </p:spPr>
        <p:txBody>
          <a:bodyPr>
            <a:normAutofit/>
          </a:bodyPr>
          <a:lstStyle/>
          <a:p>
            <a:pPr algn="ctr"/>
            <a:r>
              <a:rPr lang="it-IT" dirty="0"/>
              <a:t> A </a:t>
            </a:r>
            <a:r>
              <a:rPr lang="it-IT" dirty="0" err="1"/>
              <a:t>great</a:t>
            </a:r>
            <a:r>
              <a:rPr lang="it-IT" dirty="0"/>
              <a:t>, </a:t>
            </a:r>
            <a:r>
              <a:rPr lang="it-IT" dirty="0" err="1"/>
              <a:t>gripping</a:t>
            </a:r>
            <a:r>
              <a:rPr lang="it-IT" dirty="0"/>
              <a:t> love </a:t>
            </a:r>
            <a:r>
              <a:rPr lang="it-IT" dirty="0" err="1"/>
              <a:t>novel</a:t>
            </a:r>
            <a:r>
              <a:rPr lang="it-IT" dirty="0"/>
              <a:t>, a </a:t>
            </a:r>
            <a:r>
              <a:rPr lang="it-IT" dirty="0" err="1"/>
              <a:t>superbly</a:t>
            </a:r>
            <a:r>
              <a:rPr lang="it-IT" dirty="0"/>
              <a:t> </a:t>
            </a:r>
            <a:r>
              <a:rPr lang="it-IT" dirty="0" err="1"/>
              <a:t>researched</a:t>
            </a:r>
            <a:r>
              <a:rPr lang="it-IT" dirty="0"/>
              <a:t> </a:t>
            </a:r>
            <a:r>
              <a:rPr lang="it-IT" dirty="0" err="1"/>
              <a:t>historical</a:t>
            </a:r>
            <a:r>
              <a:rPr lang="it-IT" dirty="0"/>
              <a:t> </a:t>
            </a:r>
            <a:r>
              <a:rPr lang="it-IT" dirty="0" err="1"/>
              <a:t>novel</a:t>
            </a:r>
            <a:r>
              <a:rPr lang="it-IT" dirty="0"/>
              <a:t>, a </a:t>
            </a:r>
            <a:r>
              <a:rPr lang="it-IT" dirty="0" err="1"/>
              <a:t>Bildungsroman</a:t>
            </a:r>
            <a:endParaRPr lang="it-IT" dirty="0"/>
          </a:p>
          <a:p>
            <a:r>
              <a:rPr lang="it-IT" dirty="0" err="1"/>
              <a:t>But</a:t>
            </a:r>
            <a:r>
              <a:rPr lang="it-IT" dirty="0"/>
              <a:t> </a:t>
            </a:r>
            <a:r>
              <a:rPr lang="it-IT" dirty="0" err="1"/>
              <a:t>also</a:t>
            </a:r>
            <a:r>
              <a:rPr lang="it-IT" dirty="0"/>
              <a:t>, and </a:t>
            </a:r>
            <a:r>
              <a:rPr lang="it-IT" dirty="0" err="1"/>
              <a:t>above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s-IS" dirty="0"/>
              <a:t>….</a:t>
            </a:r>
          </a:p>
          <a:p>
            <a:pPr algn="ctr"/>
            <a:r>
              <a:rPr lang="it-IT" i="1" dirty="0">
                <a:solidFill>
                  <a:srgbClr val="FF0000"/>
                </a:solidFill>
              </a:rPr>
              <a:t>A </a:t>
            </a:r>
            <a:r>
              <a:rPr lang="it-IT" i="1" dirty="0" err="1">
                <a:solidFill>
                  <a:srgbClr val="FF0000"/>
                </a:solidFill>
              </a:rPr>
              <a:t>great</a:t>
            </a:r>
            <a:r>
              <a:rPr lang="it-IT" i="1" dirty="0">
                <a:solidFill>
                  <a:srgbClr val="FF0000"/>
                </a:solidFill>
              </a:rPr>
              <a:t> </a:t>
            </a:r>
            <a:r>
              <a:rPr lang="it-IT" i="1" dirty="0" err="1">
                <a:solidFill>
                  <a:srgbClr val="FF0000"/>
                </a:solidFill>
              </a:rPr>
              <a:t>novel</a:t>
            </a:r>
            <a:r>
              <a:rPr lang="it-IT" i="1" dirty="0">
                <a:solidFill>
                  <a:srgbClr val="FF0000"/>
                </a:solidFill>
              </a:rPr>
              <a:t> </a:t>
            </a:r>
            <a:r>
              <a:rPr lang="it-IT" i="1" dirty="0" err="1">
                <a:solidFill>
                  <a:srgbClr val="FF0000"/>
                </a:solidFill>
              </a:rPr>
              <a:t>about</a:t>
            </a:r>
            <a:r>
              <a:rPr lang="it-IT" i="1" dirty="0">
                <a:solidFill>
                  <a:srgbClr val="FF0000"/>
                </a:solidFill>
              </a:rPr>
              <a:t> </a:t>
            </a:r>
            <a:r>
              <a:rPr lang="it-IT" i="1" dirty="0" err="1">
                <a:solidFill>
                  <a:srgbClr val="FF0000"/>
                </a:solidFill>
              </a:rPr>
              <a:t>literature</a:t>
            </a:r>
            <a:r>
              <a:rPr lang="is-IS" i="1" dirty="0">
                <a:solidFill>
                  <a:srgbClr val="FF0000"/>
                </a:solidFill>
              </a:rPr>
              <a:t>, fiction, creative imagination and</a:t>
            </a:r>
          </a:p>
          <a:p>
            <a:pPr algn="ctr"/>
            <a:r>
              <a:rPr lang="it-IT" i="1" dirty="0">
                <a:solidFill>
                  <a:srgbClr val="FF0000"/>
                </a:solidFill>
              </a:rPr>
              <a:t>The </a:t>
            </a:r>
            <a:r>
              <a:rPr lang="it-IT" i="1" dirty="0" err="1">
                <a:solidFill>
                  <a:srgbClr val="FF0000"/>
                </a:solidFill>
              </a:rPr>
              <a:t>responsibility</a:t>
            </a:r>
            <a:r>
              <a:rPr lang="it-IT" i="1" dirty="0">
                <a:solidFill>
                  <a:srgbClr val="FF0000"/>
                </a:solidFill>
              </a:rPr>
              <a:t> of </a:t>
            </a:r>
            <a:r>
              <a:rPr lang="it-IT" i="1" dirty="0" err="1">
                <a:solidFill>
                  <a:srgbClr val="FF0000"/>
                </a:solidFill>
              </a:rPr>
              <a:t>writing</a:t>
            </a:r>
            <a:r>
              <a:rPr lang="is-IS" i="1" dirty="0">
                <a:solidFill>
                  <a:srgbClr val="FF0000"/>
                </a:solidFill>
              </a:rPr>
              <a:t> </a:t>
            </a:r>
          </a:p>
          <a:p>
            <a:r>
              <a:rPr lang="it-IT" dirty="0"/>
              <a:t>The ‘</a:t>
            </a:r>
            <a:r>
              <a:rPr lang="it-IT" dirty="0" err="1"/>
              <a:t>fictional</a:t>
            </a:r>
            <a:r>
              <a:rPr lang="it-IT" dirty="0"/>
              <a:t>’ nature of the story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has</a:t>
            </a:r>
            <a:r>
              <a:rPr lang="it-IT" dirty="0"/>
              <a:t> </a:t>
            </a:r>
            <a:r>
              <a:rPr lang="it-IT" dirty="0" err="1"/>
              <a:t>fascinated</a:t>
            </a:r>
            <a:r>
              <a:rPr lang="it-IT" dirty="0"/>
              <a:t> the </a:t>
            </a:r>
            <a:r>
              <a:rPr lang="it-IT" dirty="0" err="1"/>
              <a:t>reader</a:t>
            </a:r>
            <a:r>
              <a:rPr lang="it-IT" dirty="0"/>
              <a:t> </a:t>
            </a:r>
            <a:r>
              <a:rPr lang="it-IT" dirty="0" err="1"/>
              <a:t>is</a:t>
            </a:r>
            <a:r>
              <a:rPr lang="it-IT" dirty="0"/>
              <a:t> </a:t>
            </a:r>
            <a:r>
              <a:rPr lang="it-IT" dirty="0" err="1"/>
              <a:t>only</a:t>
            </a:r>
            <a:r>
              <a:rPr lang="it-IT" dirty="0"/>
              <a:t> </a:t>
            </a:r>
            <a:r>
              <a:rPr lang="it-IT" dirty="0" err="1"/>
              <a:t>revealed</a:t>
            </a:r>
            <a:r>
              <a:rPr lang="it-IT" dirty="0"/>
              <a:t> </a:t>
            </a:r>
            <a:r>
              <a:rPr lang="it-IT" dirty="0" err="1"/>
              <a:t>at</a:t>
            </a:r>
            <a:r>
              <a:rPr lang="it-IT" dirty="0"/>
              <a:t> the end: </a:t>
            </a: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has</a:t>
            </a:r>
            <a:r>
              <a:rPr lang="it-IT" dirty="0"/>
              <a:t> </a:t>
            </a:r>
            <a:r>
              <a:rPr lang="it-IT" dirty="0" err="1"/>
              <a:t>been</a:t>
            </a:r>
            <a:r>
              <a:rPr lang="it-IT" dirty="0"/>
              <a:t> </a:t>
            </a:r>
            <a:r>
              <a:rPr lang="it-IT" dirty="0" err="1"/>
              <a:t>written</a:t>
            </a:r>
            <a:r>
              <a:rPr lang="it-IT" dirty="0"/>
              <a:t> by the </a:t>
            </a:r>
            <a:r>
              <a:rPr lang="it-IT" dirty="0" err="1"/>
              <a:t>protagonist</a:t>
            </a:r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327473213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olo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it-IT" sz="2862" i="1" dirty="0"/>
            </a:br>
            <a:r>
              <a:rPr lang="it-IT" sz="2862" i="1" dirty="0" err="1"/>
              <a:t>Atonement</a:t>
            </a:r>
            <a:r>
              <a:rPr lang="it-IT" sz="2862" dirty="0"/>
              <a:t>: a multi-</a:t>
            </a:r>
            <a:r>
              <a:rPr lang="it-IT" sz="2862" dirty="0" err="1"/>
              <a:t>dimensional</a:t>
            </a:r>
            <a:r>
              <a:rPr lang="it-IT" sz="2862" dirty="0"/>
              <a:t> </a:t>
            </a:r>
            <a:r>
              <a:rPr lang="it-IT" sz="2862" dirty="0" err="1"/>
              <a:t>novel</a:t>
            </a:r>
            <a:br>
              <a:rPr lang="it-IT" sz="2862" dirty="0"/>
            </a:br>
            <a:r>
              <a:rPr lang="it-IT" sz="2862" dirty="0"/>
              <a:t>The time-</a:t>
            </a:r>
            <a:r>
              <a:rPr lang="it-IT" sz="2862" dirty="0" err="1"/>
              <a:t>span</a:t>
            </a:r>
            <a:r>
              <a:rPr lang="it-IT" sz="2862" dirty="0"/>
              <a:t> and the narrative </a:t>
            </a:r>
            <a:r>
              <a:rPr lang="it-IT" sz="2862" dirty="0" err="1"/>
              <a:t>levels</a:t>
            </a:r>
            <a:r>
              <a:rPr lang="it-IT" sz="2862" dirty="0"/>
              <a:t>/</a:t>
            </a:r>
            <a:r>
              <a:rPr lang="it-IT" sz="2862" dirty="0" err="1"/>
              <a:t>sections</a:t>
            </a:r>
            <a:r>
              <a:rPr lang="it-IT" sz="2862" dirty="0"/>
              <a:t>: </a:t>
            </a:r>
            <a:br>
              <a:rPr lang="it-IT" sz="3323" dirty="0"/>
            </a:br>
            <a:endParaRPr lang="it-IT" sz="3323" dirty="0"/>
          </a:p>
        </p:txBody>
      </p:sp>
      <p:sp>
        <p:nvSpPr>
          <p:cNvPr id="5" name="Segnaposto contenuto 4"/>
          <p:cNvSpPr>
            <a:spLocks noGrp="1"/>
          </p:cNvSpPr>
          <p:nvPr>
            <p:ph sz="half" idx="1"/>
          </p:nvPr>
        </p:nvSpPr>
        <p:spPr/>
        <p:txBody>
          <a:bodyPr numCol="1">
            <a:normAutofit lnSpcReduction="10000"/>
          </a:bodyPr>
          <a:lstStyle/>
          <a:p>
            <a:r>
              <a:rPr lang="it-IT" b="1" dirty="0">
                <a:solidFill>
                  <a:srgbClr val="C00000"/>
                </a:solidFill>
              </a:rPr>
              <a:t>The private, </a:t>
            </a:r>
            <a:r>
              <a:rPr lang="it-IT" b="1" dirty="0" err="1">
                <a:solidFill>
                  <a:srgbClr val="C00000"/>
                </a:solidFill>
              </a:rPr>
              <a:t>domestic</a:t>
            </a:r>
            <a:r>
              <a:rPr lang="it-IT" b="1" dirty="0">
                <a:solidFill>
                  <a:srgbClr val="C00000"/>
                </a:solidFill>
              </a:rPr>
              <a:t> story </a:t>
            </a:r>
          </a:p>
          <a:p>
            <a:r>
              <a:rPr lang="it-IT" dirty="0" err="1"/>
              <a:t>England</a:t>
            </a:r>
            <a:r>
              <a:rPr lang="it-IT" dirty="0"/>
              <a:t> 1935: </a:t>
            </a:r>
            <a:r>
              <a:rPr lang="it-IT" dirty="0" err="1"/>
              <a:t>Briony’s</a:t>
            </a:r>
            <a:r>
              <a:rPr lang="it-IT" dirty="0"/>
              <a:t> </a:t>
            </a:r>
            <a:r>
              <a:rPr lang="it-IT" dirty="0" err="1"/>
              <a:t>guilt</a:t>
            </a:r>
            <a:r>
              <a:rPr lang="it-IT" dirty="0"/>
              <a:t>, the </a:t>
            </a:r>
            <a:r>
              <a:rPr lang="it-IT" dirty="0" err="1"/>
              <a:t>loss</a:t>
            </a:r>
            <a:r>
              <a:rPr lang="it-IT" dirty="0"/>
              <a:t> of </a:t>
            </a:r>
            <a:r>
              <a:rPr lang="it-IT" dirty="0" err="1"/>
              <a:t>innocence</a:t>
            </a:r>
            <a:endParaRPr lang="it-IT" dirty="0"/>
          </a:p>
          <a:p>
            <a:r>
              <a:rPr lang="it-IT" b="1" dirty="0">
                <a:solidFill>
                  <a:srgbClr val="C00000"/>
                </a:solidFill>
              </a:rPr>
              <a:t>The public </a:t>
            </a:r>
            <a:r>
              <a:rPr lang="it-IT" b="1" dirty="0" err="1">
                <a:solidFill>
                  <a:srgbClr val="C00000"/>
                </a:solidFill>
              </a:rPr>
              <a:t>History</a:t>
            </a:r>
            <a:endParaRPr lang="it-IT" b="1" dirty="0">
              <a:solidFill>
                <a:srgbClr val="C00000"/>
              </a:solidFill>
            </a:endParaRPr>
          </a:p>
          <a:p>
            <a:r>
              <a:rPr lang="it-IT" dirty="0"/>
              <a:t> the </a:t>
            </a:r>
            <a:r>
              <a:rPr lang="it-IT" dirty="0" err="1"/>
              <a:t>evacuation</a:t>
            </a:r>
            <a:r>
              <a:rPr lang="it-IT" dirty="0"/>
              <a:t> of </a:t>
            </a:r>
            <a:r>
              <a:rPr lang="it-IT" dirty="0" err="1"/>
              <a:t>Dunkirk</a:t>
            </a:r>
            <a:r>
              <a:rPr lang="it-IT" dirty="0"/>
              <a:t>, </a:t>
            </a:r>
            <a:r>
              <a:rPr lang="it-IT" dirty="0" err="1"/>
              <a:t>May</a:t>
            </a:r>
            <a:r>
              <a:rPr lang="it-IT" dirty="0"/>
              <a:t> 1940 Robbie </a:t>
            </a:r>
            <a:r>
              <a:rPr lang="it-IT" dirty="0" err="1"/>
              <a:t>Turner’s</a:t>
            </a:r>
            <a:r>
              <a:rPr lang="it-IT" dirty="0"/>
              <a:t> </a:t>
            </a:r>
            <a:r>
              <a:rPr lang="it-IT" dirty="0" err="1"/>
              <a:t>unjust</a:t>
            </a:r>
            <a:r>
              <a:rPr lang="it-IT" dirty="0"/>
              <a:t> </a:t>
            </a:r>
            <a:r>
              <a:rPr lang="it-IT" dirty="0" err="1"/>
              <a:t>atonement</a:t>
            </a:r>
            <a:endParaRPr lang="it-IT" dirty="0"/>
          </a:p>
        </p:txBody>
      </p:sp>
      <p:sp>
        <p:nvSpPr>
          <p:cNvPr id="2" name="Segnaposto contenuto 1">
            <a:extLst>
              <a:ext uri="{FF2B5EF4-FFF2-40B4-BE49-F238E27FC236}">
                <a16:creationId xmlns:a16="http://schemas.microsoft.com/office/drawing/2014/main" id="{4917EC0C-208B-F14B-A928-2106BF26397E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 numCol="1">
            <a:normAutofit lnSpcReduction="10000"/>
          </a:bodyPr>
          <a:lstStyle/>
          <a:p>
            <a:r>
              <a:rPr lang="it-IT" dirty="0" err="1"/>
              <a:t>London</a:t>
            </a:r>
            <a:r>
              <a:rPr lang="it-IT" dirty="0"/>
              <a:t> </a:t>
            </a:r>
            <a:r>
              <a:rPr lang="it-IT" dirty="0" err="1"/>
              <a:t>during</a:t>
            </a:r>
            <a:r>
              <a:rPr lang="it-IT" dirty="0"/>
              <a:t> the </a:t>
            </a:r>
            <a:r>
              <a:rPr lang="it-IT" dirty="0" err="1"/>
              <a:t>second</a:t>
            </a:r>
            <a:r>
              <a:rPr lang="it-IT" dirty="0"/>
              <a:t> World War: </a:t>
            </a:r>
            <a:r>
              <a:rPr lang="it-IT" dirty="0" err="1"/>
              <a:t>Briony’s</a:t>
            </a:r>
            <a:r>
              <a:rPr lang="it-IT" dirty="0"/>
              <a:t> first </a:t>
            </a:r>
            <a:r>
              <a:rPr lang="it-IT" dirty="0" err="1"/>
              <a:t>attempt</a:t>
            </a:r>
            <a:r>
              <a:rPr lang="it-IT" dirty="0"/>
              <a:t> to atone </a:t>
            </a:r>
            <a:r>
              <a:rPr lang="it-IT" dirty="0" err="1"/>
              <a:t>working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a nurse</a:t>
            </a:r>
          </a:p>
          <a:p>
            <a:endParaRPr lang="it-IT" dirty="0"/>
          </a:p>
          <a:p>
            <a:r>
              <a:rPr lang="it-IT" dirty="0"/>
              <a:t>The </a:t>
            </a:r>
            <a:r>
              <a:rPr lang="it-IT" dirty="0" err="1"/>
              <a:t>ending</a:t>
            </a:r>
            <a:r>
              <a:rPr lang="it-IT" dirty="0"/>
              <a:t>: </a:t>
            </a:r>
            <a:r>
              <a:rPr lang="it-IT" dirty="0" err="1"/>
              <a:t>London</a:t>
            </a:r>
            <a:r>
              <a:rPr lang="it-IT" dirty="0"/>
              <a:t> 1999, </a:t>
            </a:r>
            <a:r>
              <a:rPr lang="it-IT" dirty="0" err="1"/>
              <a:t>Briony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a </a:t>
            </a:r>
            <a:r>
              <a:rPr lang="it-IT" dirty="0" err="1"/>
              <a:t>celebrated</a:t>
            </a:r>
            <a:r>
              <a:rPr lang="it-IT" dirty="0"/>
              <a:t> </a:t>
            </a:r>
            <a:r>
              <a:rPr lang="it-IT" dirty="0" err="1"/>
              <a:t>writer</a:t>
            </a:r>
            <a:r>
              <a:rPr lang="it-IT" dirty="0"/>
              <a:t>, </a:t>
            </a:r>
            <a:r>
              <a:rPr lang="it-IT" dirty="0" err="1"/>
              <a:t>approaching</a:t>
            </a:r>
            <a:r>
              <a:rPr lang="it-IT" dirty="0"/>
              <a:t> </a:t>
            </a:r>
            <a:r>
              <a:rPr lang="it-IT" dirty="0" err="1"/>
              <a:t>dementia</a:t>
            </a:r>
            <a:r>
              <a:rPr lang="it-IT" dirty="0"/>
              <a:t> and </a:t>
            </a:r>
            <a:r>
              <a:rPr lang="it-IT" dirty="0" err="1"/>
              <a:t>death</a:t>
            </a:r>
            <a:endParaRPr lang="it-IT" dirty="0"/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93492153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566" y="1951906"/>
            <a:ext cx="2260600" cy="3329354"/>
          </a:xfrm>
          <a:prstGeom prst="rect">
            <a:avLst/>
          </a:prstGeom>
        </p:spPr>
      </p:pic>
      <p:pic>
        <p:nvPicPr>
          <p:cNvPr id="5" name="Immagin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11009" y="1572358"/>
            <a:ext cx="2247900" cy="3341077"/>
          </a:xfrm>
          <a:prstGeom prst="rect">
            <a:avLst/>
          </a:prstGeom>
        </p:spPr>
      </p:pic>
      <p:sp>
        <p:nvSpPr>
          <p:cNvPr id="8" name="Titolo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it-IT" sz="2585" i="1" dirty="0" err="1"/>
              <a:t>Atonement</a:t>
            </a:r>
            <a:r>
              <a:rPr lang="it-IT" sz="2585" dirty="0"/>
              <a:t> </a:t>
            </a:r>
            <a:r>
              <a:rPr lang="it-IT" sz="2585" dirty="0" err="1"/>
              <a:t>as</a:t>
            </a:r>
            <a:r>
              <a:rPr lang="it-IT" sz="2585" dirty="0"/>
              <a:t> an </a:t>
            </a:r>
            <a:r>
              <a:rPr lang="it-IT" sz="2585" dirty="0" err="1"/>
              <a:t>intertextual</a:t>
            </a:r>
            <a:r>
              <a:rPr lang="it-IT" sz="2585" dirty="0"/>
              <a:t> tribute to the </a:t>
            </a:r>
            <a:r>
              <a:rPr lang="it-IT" sz="2585" dirty="0" err="1"/>
              <a:t>tradition</a:t>
            </a:r>
            <a:r>
              <a:rPr lang="it-IT" sz="2585" dirty="0"/>
              <a:t> of the English </a:t>
            </a:r>
            <a:r>
              <a:rPr lang="it-IT" sz="2585" dirty="0" err="1"/>
              <a:t>novel</a:t>
            </a:r>
            <a:r>
              <a:rPr lang="it-IT" sz="2585" dirty="0"/>
              <a:t>: </a:t>
            </a:r>
          </a:p>
        </p:txBody>
      </p:sp>
      <p:pic>
        <p:nvPicPr>
          <p:cNvPr id="9" name="Immagin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78672" y="1951907"/>
            <a:ext cx="2786465" cy="394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226693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72935" y="1177355"/>
            <a:ext cx="3443395" cy="4944362"/>
          </a:xfrm>
          <a:prstGeom prst="rect">
            <a:avLst/>
          </a:prstGeom>
        </p:spPr>
      </p:pic>
      <p:pic>
        <p:nvPicPr>
          <p:cNvPr id="3" name="Immagin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6009" y="1006495"/>
            <a:ext cx="4059801" cy="5425497"/>
          </a:xfrm>
          <a:prstGeom prst="rect">
            <a:avLst/>
          </a:prstGeom>
        </p:spPr>
      </p:pic>
      <p:sp>
        <p:nvSpPr>
          <p:cNvPr id="8" name="Titolo 7"/>
          <p:cNvSpPr>
            <a:spLocks noGrp="1"/>
          </p:cNvSpPr>
          <p:nvPr>
            <p:ph type="title"/>
          </p:nvPr>
        </p:nvSpPr>
        <p:spPr>
          <a:xfrm>
            <a:off x="457200" y="450121"/>
            <a:ext cx="8229600" cy="643755"/>
          </a:xfrm>
        </p:spPr>
        <p:txBody>
          <a:bodyPr>
            <a:normAutofit fontScale="90000"/>
          </a:bodyPr>
          <a:lstStyle/>
          <a:p>
            <a:r>
              <a:rPr lang="it-IT" sz="2215" dirty="0" err="1">
                <a:solidFill>
                  <a:srgbClr val="C00000"/>
                </a:solidFill>
              </a:rPr>
              <a:t>Intertextual</a:t>
            </a:r>
            <a:r>
              <a:rPr lang="it-IT" sz="2215" dirty="0">
                <a:solidFill>
                  <a:srgbClr val="C00000"/>
                </a:solidFill>
              </a:rPr>
              <a:t> </a:t>
            </a:r>
            <a:r>
              <a:rPr lang="it-IT" sz="2215" dirty="0" err="1">
                <a:solidFill>
                  <a:srgbClr val="C00000"/>
                </a:solidFill>
              </a:rPr>
              <a:t>echoes</a:t>
            </a:r>
            <a:r>
              <a:rPr lang="it-IT" sz="2215" dirty="0">
                <a:solidFill>
                  <a:srgbClr val="C00000"/>
                </a:solidFill>
              </a:rPr>
              <a:t> </a:t>
            </a:r>
            <a:r>
              <a:rPr lang="it-IT" sz="2215" dirty="0"/>
              <a:t>of </a:t>
            </a:r>
            <a:r>
              <a:rPr lang="it-IT" sz="2215" dirty="0" err="1"/>
              <a:t>famous</a:t>
            </a:r>
            <a:r>
              <a:rPr lang="it-IT" sz="2215" dirty="0"/>
              <a:t> </a:t>
            </a:r>
            <a:r>
              <a:rPr lang="it-IT" sz="2215" dirty="0" err="1"/>
              <a:t>novels</a:t>
            </a:r>
            <a:r>
              <a:rPr lang="it-IT" sz="2215" dirty="0"/>
              <a:t> </a:t>
            </a:r>
            <a:r>
              <a:rPr lang="it-IT" sz="2215" dirty="0" err="1"/>
              <a:t>about</a:t>
            </a:r>
            <a:r>
              <a:rPr lang="it-IT" sz="2215" dirty="0"/>
              <a:t> </a:t>
            </a:r>
            <a:br>
              <a:rPr lang="it-IT" sz="2215" dirty="0"/>
            </a:br>
            <a:r>
              <a:rPr lang="it-IT" sz="2215" dirty="0"/>
              <a:t>love </a:t>
            </a:r>
            <a:r>
              <a:rPr lang="it-IT" sz="2215" dirty="0" err="1"/>
              <a:t>across</a:t>
            </a:r>
            <a:r>
              <a:rPr lang="it-IT" sz="2215" dirty="0"/>
              <a:t> </a:t>
            </a:r>
            <a:r>
              <a:rPr lang="it-IT" sz="2215" dirty="0" err="1"/>
              <a:t>barriers</a:t>
            </a:r>
            <a:r>
              <a:rPr lang="it-IT" sz="2215" dirty="0"/>
              <a:t> and the </a:t>
            </a:r>
            <a:r>
              <a:rPr lang="it-IT" sz="2215" dirty="0" err="1"/>
              <a:t>dangers</a:t>
            </a:r>
            <a:r>
              <a:rPr lang="it-IT" sz="2215" dirty="0"/>
              <a:t> of the </a:t>
            </a:r>
            <a:r>
              <a:rPr lang="it-IT" sz="2215" dirty="0" err="1"/>
              <a:t>imagination</a:t>
            </a:r>
            <a:endParaRPr lang="it-IT" sz="2215" i="1" dirty="0"/>
          </a:p>
        </p:txBody>
      </p:sp>
    </p:spTree>
    <p:extLst>
      <p:ext uri="{BB962C8B-B14F-4D97-AF65-F5344CB8AC3E}">
        <p14:creationId xmlns:p14="http://schemas.microsoft.com/office/powerpoint/2010/main" val="381178366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it-IT" dirty="0"/>
            </a:br>
            <a:r>
              <a:rPr lang="it-IT" sz="2862" i="1" dirty="0" err="1"/>
              <a:t>Atonement</a:t>
            </a:r>
            <a:r>
              <a:rPr lang="it-IT" sz="2862" i="1" dirty="0"/>
              <a:t>? The </a:t>
            </a:r>
            <a:r>
              <a:rPr lang="it-IT" sz="2862" i="1" dirty="0" err="1"/>
              <a:t>complexity</a:t>
            </a:r>
            <a:r>
              <a:rPr lang="it-IT" sz="2862" i="1" dirty="0"/>
              <a:t> of the </a:t>
            </a:r>
            <a:r>
              <a:rPr lang="it-IT" sz="2862" i="1" dirty="0" err="1"/>
              <a:t>ethical</a:t>
            </a:r>
            <a:r>
              <a:rPr lang="it-IT" sz="2862" i="1" dirty="0"/>
              <a:t> </a:t>
            </a:r>
            <a:r>
              <a:rPr lang="it-IT" sz="2862" i="1" dirty="0" err="1"/>
              <a:t>dimension</a:t>
            </a:r>
            <a:r>
              <a:rPr lang="it-IT" sz="2862" i="1" dirty="0"/>
              <a:t> of </a:t>
            </a:r>
            <a:r>
              <a:rPr lang="it-IT" sz="2862" i="1" dirty="0" err="1"/>
              <a:t>literature</a:t>
            </a:r>
            <a:br>
              <a:rPr lang="it-IT" i="1" dirty="0">
                <a:solidFill>
                  <a:prstClr val="black"/>
                </a:solidFill>
              </a:rPr>
            </a:br>
            <a:endParaRPr lang="it-IT" i="1" dirty="0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it-IT" sz="2215" dirty="0" err="1"/>
              <a:t>Without</a:t>
            </a:r>
            <a:r>
              <a:rPr lang="it-IT" sz="2215" dirty="0"/>
              <a:t> the </a:t>
            </a:r>
            <a:r>
              <a:rPr lang="it-IT" sz="2215" dirty="0" err="1"/>
              <a:t>protagonist’s</a:t>
            </a:r>
            <a:r>
              <a:rPr lang="it-IT" sz="2215" dirty="0"/>
              <a:t> crime and </a:t>
            </a:r>
            <a:r>
              <a:rPr lang="it-IT" sz="2215" dirty="0" err="1"/>
              <a:t>guilt</a:t>
            </a:r>
            <a:r>
              <a:rPr lang="it-IT" sz="2215" dirty="0"/>
              <a:t> </a:t>
            </a:r>
            <a:r>
              <a:rPr lang="it-IT" sz="2215" dirty="0" err="1"/>
              <a:t>there</a:t>
            </a:r>
            <a:r>
              <a:rPr lang="it-IT" sz="2215" dirty="0"/>
              <a:t> </a:t>
            </a:r>
            <a:r>
              <a:rPr lang="it-IT" sz="2215" dirty="0" err="1"/>
              <a:t>would</a:t>
            </a:r>
            <a:r>
              <a:rPr lang="it-IT" sz="2215" dirty="0"/>
              <a:t> be </a:t>
            </a:r>
          </a:p>
          <a:p>
            <a:pPr algn="ctr"/>
            <a:r>
              <a:rPr lang="it-IT" sz="2215" dirty="0" err="1"/>
              <a:t>Neither</a:t>
            </a:r>
            <a:r>
              <a:rPr lang="it-IT" sz="2215" dirty="0"/>
              <a:t> </a:t>
            </a:r>
            <a:r>
              <a:rPr lang="it-IT" sz="2215" dirty="0" err="1"/>
              <a:t>imagination</a:t>
            </a:r>
            <a:r>
              <a:rPr lang="it-IT" sz="2215" dirty="0"/>
              <a:t> </a:t>
            </a:r>
            <a:r>
              <a:rPr lang="it-IT" sz="2215" dirty="0" err="1"/>
              <a:t>nor</a:t>
            </a:r>
            <a:endParaRPr lang="it-IT" sz="2215" dirty="0"/>
          </a:p>
          <a:p>
            <a:pPr algn="ctr"/>
            <a:r>
              <a:rPr lang="it-IT" sz="2215" dirty="0"/>
              <a:t>The </a:t>
            </a:r>
            <a:r>
              <a:rPr lang="it-IT" sz="2215" dirty="0" err="1"/>
              <a:t>possibility</a:t>
            </a:r>
            <a:r>
              <a:rPr lang="it-IT" sz="2215" dirty="0"/>
              <a:t> to atone</a:t>
            </a:r>
          </a:p>
          <a:p>
            <a:pPr algn="ctr"/>
            <a:r>
              <a:rPr lang="it-IT" sz="2215" dirty="0"/>
              <a:t>No happy, </a:t>
            </a:r>
            <a:r>
              <a:rPr lang="it-IT" sz="2215" dirty="0" err="1"/>
              <a:t>satisactory</a:t>
            </a:r>
            <a:r>
              <a:rPr lang="it-IT" sz="2215" dirty="0"/>
              <a:t> </a:t>
            </a:r>
            <a:r>
              <a:rPr lang="it-IT" sz="2215" dirty="0" err="1"/>
              <a:t>ending</a:t>
            </a:r>
            <a:endParaRPr lang="it-IT" sz="2215" dirty="0"/>
          </a:p>
          <a:p>
            <a:pPr algn="ctr"/>
            <a:r>
              <a:rPr lang="it-IT" sz="2215" dirty="0" err="1"/>
              <a:t>Only</a:t>
            </a:r>
            <a:r>
              <a:rPr lang="it-IT" sz="2215" dirty="0"/>
              <a:t> </a:t>
            </a:r>
            <a:r>
              <a:rPr lang="it-IT" sz="2215" dirty="0" err="1"/>
              <a:t>questions</a:t>
            </a:r>
            <a:r>
              <a:rPr lang="it-IT" sz="2215" dirty="0"/>
              <a:t> and </a:t>
            </a:r>
            <a:r>
              <a:rPr lang="it-IT" sz="2215" dirty="0" err="1"/>
              <a:t>doubts</a:t>
            </a:r>
            <a:endParaRPr lang="it-IT" sz="2215" dirty="0"/>
          </a:p>
          <a:p>
            <a:pPr algn="ctr"/>
            <a:r>
              <a:rPr lang="it-IT" sz="2215" dirty="0"/>
              <a:t>No </a:t>
            </a:r>
            <a:r>
              <a:rPr lang="it-IT" sz="2215" dirty="0" err="1"/>
              <a:t>certainties</a:t>
            </a:r>
            <a:r>
              <a:rPr lang="it-IT" sz="2215" dirty="0"/>
              <a:t>…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58171" y="4351973"/>
            <a:ext cx="3047920" cy="1872233"/>
          </a:xfrm>
          <a:prstGeom prst="rect">
            <a:avLst/>
          </a:prstGeom>
        </p:spPr>
      </p:pic>
      <p:pic>
        <p:nvPicPr>
          <p:cNvPr id="6" name="Immagin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6491" y="2417718"/>
            <a:ext cx="2024576" cy="28703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3538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>
            <a:extLst>
              <a:ext uri="{FF2B5EF4-FFF2-40B4-BE49-F238E27FC236}">
                <a16:creationId xmlns:a16="http://schemas.microsoft.com/office/drawing/2014/main" id="{E7F2E939-EC6E-CA47-9225-483F70AAE9B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z="2800" dirty="0" err="1"/>
              <a:t>J.Joyce</a:t>
            </a:r>
            <a:r>
              <a:rPr lang="it-IT" sz="2800" dirty="0"/>
              <a:t> </a:t>
            </a:r>
            <a:r>
              <a:rPr lang="it-IT" sz="2800" i="1" dirty="0"/>
              <a:t>Ulysses</a:t>
            </a:r>
            <a:r>
              <a:rPr lang="it-IT" sz="2800" dirty="0"/>
              <a:t>, 1922 </a:t>
            </a:r>
          </a:p>
        </p:txBody>
      </p:sp>
      <p:sp>
        <p:nvSpPr>
          <p:cNvPr id="3" name="Segnaposto contenuto 2">
            <a:extLst>
              <a:ext uri="{FF2B5EF4-FFF2-40B4-BE49-F238E27FC236}">
                <a16:creationId xmlns:a16="http://schemas.microsoft.com/office/drawing/2014/main" id="{6593D2F7-3A2D-BB45-B751-4E177AE167C4}"/>
              </a:ext>
            </a:extLst>
          </p:cNvPr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marL="45720" indent="0">
              <a:lnSpc>
                <a:spcPct val="200000"/>
              </a:lnSpc>
              <a:buNone/>
            </a:pPr>
            <a:r>
              <a:rPr lang="it-IT" dirty="0"/>
              <a:t>The </a:t>
            </a:r>
            <a:r>
              <a:rPr lang="it-IT" dirty="0" err="1"/>
              <a:t>main</a:t>
            </a:r>
            <a:r>
              <a:rPr lang="it-IT" dirty="0"/>
              <a:t> </a:t>
            </a:r>
            <a:r>
              <a:rPr lang="it-IT" dirty="0" err="1"/>
              <a:t>innovations</a:t>
            </a:r>
            <a:r>
              <a:rPr lang="it-IT" dirty="0"/>
              <a:t>: </a:t>
            </a:r>
          </a:p>
          <a:p>
            <a:pPr marL="45720" indent="0">
              <a:lnSpc>
                <a:spcPct val="200000"/>
              </a:lnSpc>
              <a:buNone/>
            </a:pPr>
            <a:r>
              <a:rPr lang="it-IT" dirty="0" err="1"/>
              <a:t>experimentalism</a:t>
            </a:r>
            <a:r>
              <a:rPr lang="it-IT" dirty="0"/>
              <a:t>, </a:t>
            </a:r>
            <a:r>
              <a:rPr lang="it-IT" dirty="0" err="1"/>
              <a:t>avant-garde</a:t>
            </a:r>
            <a:r>
              <a:rPr lang="it-IT" dirty="0"/>
              <a:t>, new narrative </a:t>
            </a:r>
            <a:r>
              <a:rPr lang="it-IT" dirty="0" err="1"/>
              <a:t>techniques</a:t>
            </a:r>
            <a:r>
              <a:rPr lang="it-IT" dirty="0"/>
              <a:t>: </a:t>
            </a:r>
          </a:p>
          <a:p>
            <a:pPr marL="45720" indent="0">
              <a:lnSpc>
                <a:spcPct val="200000"/>
              </a:lnSpc>
              <a:buNone/>
            </a:pPr>
            <a:r>
              <a:rPr lang="it-IT" dirty="0"/>
              <a:t>the </a:t>
            </a:r>
            <a:r>
              <a:rPr lang="it-IT" dirty="0" err="1"/>
              <a:t>stream</a:t>
            </a:r>
            <a:r>
              <a:rPr lang="it-IT" dirty="0"/>
              <a:t> of </a:t>
            </a:r>
            <a:r>
              <a:rPr lang="it-IT" dirty="0" err="1"/>
              <a:t>consciousness</a:t>
            </a:r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FB881AF-0E81-0A47-92E0-53AFB3FC0F2F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72299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72661"/>
    </mc:Choice>
    <mc:Fallback xmlns="">
      <p:transition spd="slow" advTm="7266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08518" y="303326"/>
            <a:ext cx="8454468" cy="5909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the </a:t>
            </a:r>
            <a:r>
              <a:rPr lang="it-IT" dirty="0" err="1"/>
              <a:t>sun</a:t>
            </a:r>
            <a:r>
              <a:rPr lang="it-IT" dirty="0"/>
              <a:t> </a:t>
            </a:r>
            <a:r>
              <a:rPr lang="it-IT" dirty="0" err="1"/>
              <a:t>shines</a:t>
            </a:r>
            <a:r>
              <a:rPr lang="it-IT" dirty="0"/>
              <a:t> for </a:t>
            </a:r>
            <a:r>
              <a:rPr lang="it-IT" dirty="0" err="1"/>
              <a:t>you</a:t>
            </a:r>
            <a:r>
              <a:rPr lang="it-IT" dirty="0"/>
              <a:t> he </a:t>
            </a:r>
            <a:r>
              <a:rPr lang="it-IT" dirty="0" err="1"/>
              <a:t>said</a:t>
            </a:r>
            <a:r>
              <a:rPr lang="it-IT" dirty="0"/>
              <a:t> the </a:t>
            </a:r>
            <a:r>
              <a:rPr lang="it-IT" dirty="0" err="1"/>
              <a:t>day</a:t>
            </a:r>
            <a:r>
              <a:rPr lang="it-IT" dirty="0"/>
              <a:t> </a:t>
            </a:r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were</a:t>
            </a:r>
            <a:r>
              <a:rPr lang="it-IT" dirty="0"/>
              <a:t> </a:t>
            </a:r>
            <a:r>
              <a:rPr lang="it-IT" dirty="0" err="1"/>
              <a:t>lying</a:t>
            </a:r>
            <a:r>
              <a:rPr lang="it-IT" dirty="0"/>
              <a:t> </a:t>
            </a:r>
            <a:r>
              <a:rPr lang="it-IT" dirty="0" err="1"/>
              <a:t>among</a:t>
            </a:r>
            <a:r>
              <a:rPr lang="it-IT" dirty="0"/>
              <a:t> the </a:t>
            </a:r>
            <a:r>
              <a:rPr lang="it-IT" dirty="0" err="1"/>
              <a:t>rhododendrons</a:t>
            </a:r>
            <a:r>
              <a:rPr lang="it-IT" dirty="0"/>
              <a:t> on </a:t>
            </a:r>
            <a:r>
              <a:rPr lang="it-IT" dirty="0" err="1"/>
              <a:t>Howth</a:t>
            </a:r>
            <a:r>
              <a:rPr lang="it-IT" dirty="0"/>
              <a:t> head in the </a:t>
            </a:r>
            <a:r>
              <a:rPr lang="it-IT" dirty="0" err="1"/>
              <a:t>grey</a:t>
            </a:r>
            <a:r>
              <a:rPr lang="it-IT" dirty="0"/>
              <a:t> tweed </a:t>
            </a:r>
            <a:r>
              <a:rPr lang="it-IT" dirty="0" err="1"/>
              <a:t>suit</a:t>
            </a:r>
            <a:r>
              <a:rPr lang="it-IT" dirty="0"/>
              <a:t> and </a:t>
            </a:r>
            <a:r>
              <a:rPr lang="it-IT" dirty="0" err="1"/>
              <a:t>his</a:t>
            </a:r>
            <a:r>
              <a:rPr lang="it-IT" dirty="0"/>
              <a:t> </a:t>
            </a:r>
            <a:r>
              <a:rPr lang="it-IT" dirty="0" err="1"/>
              <a:t>straw</a:t>
            </a:r>
            <a:r>
              <a:rPr lang="it-IT" dirty="0"/>
              <a:t> </a:t>
            </a:r>
            <a:r>
              <a:rPr lang="it-IT" dirty="0" err="1"/>
              <a:t>hat</a:t>
            </a:r>
            <a:r>
              <a:rPr lang="it-IT" dirty="0"/>
              <a:t> the </a:t>
            </a:r>
            <a:r>
              <a:rPr lang="it-IT" dirty="0" err="1"/>
              <a:t>day</a:t>
            </a:r>
            <a:r>
              <a:rPr lang="it-IT" dirty="0"/>
              <a:t> I </a:t>
            </a:r>
            <a:r>
              <a:rPr lang="it-IT" dirty="0" err="1"/>
              <a:t>got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to propose to me yes first I </a:t>
            </a:r>
            <a:r>
              <a:rPr lang="it-IT" dirty="0" err="1"/>
              <a:t>gave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the bit of </a:t>
            </a:r>
            <a:r>
              <a:rPr lang="it-IT" dirty="0" err="1"/>
              <a:t>seedcake</a:t>
            </a:r>
            <a:r>
              <a:rPr lang="it-IT" dirty="0"/>
              <a:t> out of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mouth</a:t>
            </a:r>
            <a:r>
              <a:rPr lang="it-IT" dirty="0"/>
              <a:t> and </a:t>
            </a:r>
            <a:r>
              <a:rPr lang="it-IT" dirty="0" err="1"/>
              <a:t>it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leapyear</a:t>
            </a:r>
            <a:r>
              <a:rPr lang="it-IT" dirty="0"/>
              <a:t> </a:t>
            </a:r>
            <a:r>
              <a:rPr lang="it-IT" dirty="0" err="1"/>
              <a:t>like</a:t>
            </a:r>
            <a:r>
              <a:rPr lang="it-IT" dirty="0"/>
              <a:t> </a:t>
            </a:r>
            <a:r>
              <a:rPr lang="it-IT" dirty="0" err="1"/>
              <a:t>now</a:t>
            </a:r>
            <a:r>
              <a:rPr lang="it-IT" dirty="0"/>
              <a:t> yes 16 </a:t>
            </a:r>
            <a:r>
              <a:rPr lang="it-IT" dirty="0" err="1"/>
              <a:t>years</a:t>
            </a:r>
            <a:r>
              <a:rPr lang="it-IT" dirty="0"/>
              <a:t> ago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God</a:t>
            </a:r>
            <a:r>
              <a:rPr lang="it-IT" dirty="0"/>
              <a:t> </a:t>
            </a:r>
            <a:r>
              <a:rPr lang="it-IT" dirty="0" err="1"/>
              <a:t>after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long </a:t>
            </a:r>
            <a:r>
              <a:rPr lang="it-IT" dirty="0" err="1"/>
              <a:t>kiss</a:t>
            </a:r>
            <a:r>
              <a:rPr lang="it-IT" dirty="0"/>
              <a:t> I </a:t>
            </a:r>
            <a:r>
              <a:rPr lang="it-IT" dirty="0" err="1"/>
              <a:t>near</a:t>
            </a:r>
            <a:r>
              <a:rPr lang="it-IT" dirty="0"/>
              <a:t> </a:t>
            </a:r>
            <a:r>
              <a:rPr lang="it-IT" dirty="0" err="1"/>
              <a:t>lost</a:t>
            </a:r>
            <a:r>
              <a:rPr lang="it-IT" dirty="0"/>
              <a:t>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breath</a:t>
            </a:r>
            <a:r>
              <a:rPr lang="it-IT" dirty="0"/>
              <a:t> yes he </a:t>
            </a:r>
            <a:r>
              <a:rPr lang="it-IT" dirty="0" err="1"/>
              <a:t>said</a:t>
            </a:r>
            <a:r>
              <a:rPr lang="it-IT" dirty="0"/>
              <a:t> I </a:t>
            </a:r>
            <a:r>
              <a:rPr lang="it-IT" dirty="0" err="1"/>
              <a:t>was</a:t>
            </a:r>
            <a:r>
              <a:rPr lang="it-IT" dirty="0"/>
              <a:t> a </a:t>
            </a:r>
            <a:r>
              <a:rPr lang="it-IT" dirty="0" err="1"/>
              <a:t>flower</a:t>
            </a:r>
            <a:r>
              <a:rPr lang="it-IT" dirty="0"/>
              <a:t> of the mountain yes so </a:t>
            </a:r>
            <a:r>
              <a:rPr lang="it-IT" dirty="0" err="1"/>
              <a:t>we</a:t>
            </a:r>
            <a:r>
              <a:rPr lang="it-IT" dirty="0"/>
              <a:t> are </a:t>
            </a:r>
            <a:r>
              <a:rPr lang="it-IT" dirty="0" err="1"/>
              <a:t>flowers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a </a:t>
            </a:r>
            <a:r>
              <a:rPr lang="it-IT" dirty="0" err="1"/>
              <a:t>womans</a:t>
            </a:r>
            <a:r>
              <a:rPr lang="it-IT" dirty="0"/>
              <a:t> body yes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one</a:t>
            </a:r>
            <a:r>
              <a:rPr lang="it-IT" dirty="0"/>
              <a:t> </a:t>
            </a:r>
            <a:r>
              <a:rPr lang="it-IT" dirty="0" err="1"/>
              <a:t>true</a:t>
            </a:r>
            <a:r>
              <a:rPr lang="it-IT" dirty="0"/>
              <a:t> </a:t>
            </a:r>
            <a:r>
              <a:rPr lang="it-IT" dirty="0" err="1"/>
              <a:t>thing</a:t>
            </a:r>
            <a:r>
              <a:rPr lang="it-IT" dirty="0"/>
              <a:t> he </a:t>
            </a:r>
            <a:r>
              <a:rPr lang="it-IT" dirty="0" err="1"/>
              <a:t>said</a:t>
            </a:r>
            <a:r>
              <a:rPr lang="it-IT" dirty="0"/>
              <a:t> in </a:t>
            </a:r>
            <a:r>
              <a:rPr lang="it-IT" dirty="0" err="1"/>
              <a:t>his</a:t>
            </a:r>
            <a:r>
              <a:rPr lang="it-IT" dirty="0"/>
              <a:t> life and the </a:t>
            </a:r>
            <a:r>
              <a:rPr lang="it-IT" dirty="0" err="1"/>
              <a:t>sun</a:t>
            </a:r>
            <a:r>
              <a:rPr lang="it-IT" dirty="0"/>
              <a:t> </a:t>
            </a:r>
            <a:r>
              <a:rPr lang="it-IT" dirty="0" err="1"/>
              <a:t>shines</a:t>
            </a:r>
            <a:r>
              <a:rPr lang="it-IT" dirty="0"/>
              <a:t> for </a:t>
            </a:r>
            <a:r>
              <a:rPr lang="it-IT" dirty="0" err="1"/>
              <a:t>you</a:t>
            </a:r>
            <a:r>
              <a:rPr lang="it-IT" dirty="0"/>
              <a:t> </a:t>
            </a:r>
            <a:r>
              <a:rPr lang="it-IT" dirty="0" err="1"/>
              <a:t>today</a:t>
            </a:r>
            <a:r>
              <a:rPr lang="it-IT" dirty="0"/>
              <a:t> yes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why</a:t>
            </a:r>
            <a:r>
              <a:rPr lang="it-IT" dirty="0"/>
              <a:t> I </a:t>
            </a:r>
            <a:r>
              <a:rPr lang="it-IT" dirty="0" err="1"/>
              <a:t>liked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</a:t>
            </a:r>
            <a:r>
              <a:rPr lang="it-IT" dirty="0" err="1"/>
              <a:t>because</a:t>
            </a:r>
            <a:r>
              <a:rPr lang="it-IT" dirty="0"/>
              <a:t> I </a:t>
            </a:r>
            <a:r>
              <a:rPr lang="it-IT" dirty="0" err="1"/>
              <a:t>saw</a:t>
            </a:r>
            <a:r>
              <a:rPr lang="it-IT" dirty="0"/>
              <a:t> he </a:t>
            </a:r>
            <a:r>
              <a:rPr lang="it-IT" dirty="0" err="1"/>
              <a:t>understood</a:t>
            </a:r>
            <a:r>
              <a:rPr lang="it-IT" dirty="0"/>
              <a:t> or </a:t>
            </a:r>
            <a:r>
              <a:rPr lang="it-IT" dirty="0" err="1"/>
              <a:t>felt</a:t>
            </a:r>
            <a:r>
              <a:rPr lang="it-IT" dirty="0"/>
              <a:t> </a:t>
            </a:r>
            <a:r>
              <a:rPr lang="it-IT" dirty="0" err="1"/>
              <a:t>what</a:t>
            </a:r>
            <a:r>
              <a:rPr lang="it-IT" dirty="0"/>
              <a:t> a woman </a:t>
            </a:r>
            <a:r>
              <a:rPr lang="it-IT" dirty="0" err="1"/>
              <a:t>is</a:t>
            </a:r>
            <a:r>
              <a:rPr lang="it-IT" dirty="0"/>
              <a:t> and I </a:t>
            </a:r>
            <a:r>
              <a:rPr lang="it-IT" dirty="0" err="1"/>
              <a:t>knew</a:t>
            </a:r>
            <a:r>
              <a:rPr lang="it-IT" dirty="0"/>
              <a:t> I </a:t>
            </a:r>
            <a:r>
              <a:rPr lang="it-IT" dirty="0" err="1"/>
              <a:t>could</a:t>
            </a:r>
            <a:r>
              <a:rPr lang="it-IT" dirty="0"/>
              <a:t> </a:t>
            </a:r>
            <a:r>
              <a:rPr lang="it-IT" dirty="0" err="1"/>
              <a:t>always</a:t>
            </a:r>
            <a:r>
              <a:rPr lang="it-IT" dirty="0"/>
              <a:t> </a:t>
            </a:r>
            <a:r>
              <a:rPr lang="it-IT" dirty="0" err="1"/>
              <a:t>get</a:t>
            </a:r>
            <a:r>
              <a:rPr lang="it-IT" dirty="0"/>
              <a:t> round </a:t>
            </a:r>
            <a:r>
              <a:rPr lang="it-IT" dirty="0" err="1"/>
              <a:t>him</a:t>
            </a:r>
            <a:r>
              <a:rPr lang="it-IT" dirty="0"/>
              <a:t> and I </a:t>
            </a:r>
            <a:r>
              <a:rPr lang="it-IT" dirty="0" err="1"/>
              <a:t>gave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the </a:t>
            </a:r>
            <a:r>
              <a:rPr lang="it-IT" dirty="0" err="1"/>
              <a:t>pleasure</a:t>
            </a:r>
            <a:r>
              <a:rPr lang="it-IT" dirty="0"/>
              <a:t> I </a:t>
            </a:r>
            <a:r>
              <a:rPr lang="it-IT" dirty="0" err="1"/>
              <a:t>could</a:t>
            </a:r>
            <a:r>
              <a:rPr lang="it-IT" dirty="0"/>
              <a:t> </a:t>
            </a:r>
            <a:r>
              <a:rPr lang="it-IT" dirty="0" err="1"/>
              <a:t>leading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on </a:t>
            </a:r>
            <a:r>
              <a:rPr lang="it-IT" dirty="0" err="1"/>
              <a:t>till</a:t>
            </a:r>
            <a:r>
              <a:rPr lang="it-IT" dirty="0"/>
              <a:t> he </a:t>
            </a:r>
            <a:r>
              <a:rPr lang="it-IT" dirty="0" err="1"/>
              <a:t>asked</a:t>
            </a:r>
            <a:r>
              <a:rPr lang="it-IT" dirty="0"/>
              <a:t> me to </a:t>
            </a:r>
            <a:r>
              <a:rPr lang="it-IT" dirty="0" err="1"/>
              <a:t>say</a:t>
            </a:r>
            <a:r>
              <a:rPr lang="it-IT" dirty="0"/>
              <a:t> yes and I </a:t>
            </a:r>
            <a:r>
              <a:rPr lang="it-IT" dirty="0" err="1"/>
              <a:t>wouldnt</a:t>
            </a:r>
            <a:r>
              <a:rPr lang="it-IT" dirty="0"/>
              <a:t> </a:t>
            </a:r>
            <a:r>
              <a:rPr lang="it-IT" dirty="0" err="1"/>
              <a:t>answer</a:t>
            </a:r>
            <a:r>
              <a:rPr lang="it-IT" dirty="0"/>
              <a:t> first </a:t>
            </a:r>
            <a:r>
              <a:rPr lang="it-IT" dirty="0" err="1"/>
              <a:t>only</a:t>
            </a:r>
            <a:r>
              <a:rPr lang="it-IT" dirty="0"/>
              <a:t> </a:t>
            </a:r>
            <a:r>
              <a:rPr lang="it-IT" dirty="0" err="1"/>
              <a:t>looked</a:t>
            </a:r>
            <a:r>
              <a:rPr lang="it-IT" dirty="0"/>
              <a:t> out over the </a:t>
            </a:r>
            <a:r>
              <a:rPr lang="it-IT" dirty="0" err="1"/>
              <a:t>sea</a:t>
            </a:r>
            <a:r>
              <a:rPr lang="it-IT" dirty="0"/>
              <a:t> and the </a:t>
            </a:r>
            <a:r>
              <a:rPr lang="it-IT" dirty="0" err="1"/>
              <a:t>sky</a:t>
            </a:r>
            <a:r>
              <a:rPr lang="it-IT" dirty="0"/>
              <a:t> I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thinking</a:t>
            </a:r>
            <a:r>
              <a:rPr lang="it-IT" dirty="0"/>
              <a:t> of so </a:t>
            </a:r>
            <a:r>
              <a:rPr lang="it-IT" dirty="0" err="1"/>
              <a:t>many</a:t>
            </a:r>
            <a:r>
              <a:rPr lang="it-IT" dirty="0"/>
              <a:t> </a:t>
            </a:r>
            <a:r>
              <a:rPr lang="it-IT" dirty="0" err="1"/>
              <a:t>things</a:t>
            </a:r>
            <a:r>
              <a:rPr lang="it-IT" dirty="0"/>
              <a:t> he </a:t>
            </a:r>
            <a:r>
              <a:rPr lang="it-IT" dirty="0" err="1"/>
              <a:t>didnt</a:t>
            </a:r>
            <a:r>
              <a:rPr lang="it-IT" dirty="0"/>
              <a:t> </a:t>
            </a:r>
            <a:r>
              <a:rPr lang="it-IT" dirty="0" err="1"/>
              <a:t>know</a:t>
            </a:r>
            <a:r>
              <a:rPr lang="it-IT" dirty="0"/>
              <a:t> of </a:t>
            </a:r>
            <a:r>
              <a:rPr lang="it-IT" dirty="0" err="1"/>
              <a:t>Mulvey</a:t>
            </a:r>
            <a:r>
              <a:rPr lang="it-IT" dirty="0"/>
              <a:t> and </a:t>
            </a:r>
            <a:r>
              <a:rPr lang="it-IT" dirty="0" err="1"/>
              <a:t>Mr</a:t>
            </a:r>
            <a:r>
              <a:rPr lang="it-IT" dirty="0"/>
              <a:t> </a:t>
            </a:r>
            <a:r>
              <a:rPr lang="it-IT" dirty="0" err="1"/>
              <a:t>Stanhope</a:t>
            </a:r>
            <a:r>
              <a:rPr lang="it-IT" dirty="0"/>
              <a:t> and Hester and </a:t>
            </a:r>
            <a:r>
              <a:rPr lang="it-IT" dirty="0" err="1"/>
              <a:t>father</a:t>
            </a:r>
            <a:r>
              <a:rPr lang="it-IT" dirty="0"/>
              <a:t> and </a:t>
            </a:r>
            <a:r>
              <a:rPr lang="it-IT" dirty="0" err="1"/>
              <a:t>old</a:t>
            </a:r>
            <a:r>
              <a:rPr lang="it-IT" dirty="0"/>
              <a:t> </a:t>
            </a:r>
            <a:r>
              <a:rPr lang="it-IT" dirty="0" err="1"/>
              <a:t>captain</a:t>
            </a:r>
            <a:r>
              <a:rPr lang="it-IT" dirty="0"/>
              <a:t> </a:t>
            </a:r>
            <a:r>
              <a:rPr lang="it-IT" dirty="0" err="1"/>
              <a:t>Groves</a:t>
            </a:r>
            <a:r>
              <a:rPr lang="it-IT" dirty="0"/>
              <a:t> and the </a:t>
            </a:r>
            <a:r>
              <a:rPr lang="it-IT" dirty="0" err="1"/>
              <a:t>sailors</a:t>
            </a:r>
            <a:r>
              <a:rPr lang="it-IT" dirty="0"/>
              <a:t> </a:t>
            </a:r>
            <a:r>
              <a:rPr lang="it-IT" dirty="0" err="1"/>
              <a:t>playing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</a:t>
            </a:r>
            <a:r>
              <a:rPr lang="it-IT" dirty="0" err="1"/>
              <a:t>birds</a:t>
            </a:r>
            <a:r>
              <a:rPr lang="it-IT" dirty="0"/>
              <a:t> </a:t>
            </a:r>
            <a:r>
              <a:rPr lang="it-IT" dirty="0" err="1"/>
              <a:t>fly</a:t>
            </a:r>
            <a:r>
              <a:rPr lang="it-IT" dirty="0"/>
              <a:t> and I </a:t>
            </a:r>
            <a:r>
              <a:rPr lang="it-IT" dirty="0" err="1"/>
              <a:t>say</a:t>
            </a:r>
            <a:r>
              <a:rPr lang="it-IT" dirty="0"/>
              <a:t> </a:t>
            </a:r>
            <a:r>
              <a:rPr lang="it-IT" dirty="0" err="1"/>
              <a:t>stoop</a:t>
            </a:r>
            <a:r>
              <a:rPr lang="it-IT" dirty="0"/>
              <a:t> and </a:t>
            </a:r>
            <a:r>
              <a:rPr lang="it-IT" dirty="0" err="1"/>
              <a:t>washing</a:t>
            </a:r>
            <a:r>
              <a:rPr lang="it-IT" dirty="0"/>
              <a:t> up </a:t>
            </a:r>
            <a:r>
              <a:rPr lang="it-IT" dirty="0" err="1"/>
              <a:t>dishes</a:t>
            </a:r>
            <a:r>
              <a:rPr lang="it-IT" dirty="0"/>
              <a:t> </a:t>
            </a:r>
            <a:r>
              <a:rPr lang="it-IT" dirty="0" err="1"/>
              <a:t>they</a:t>
            </a:r>
            <a:r>
              <a:rPr lang="it-IT" dirty="0"/>
              <a:t> </a:t>
            </a:r>
            <a:r>
              <a:rPr lang="it-IT" dirty="0" err="1"/>
              <a:t>called</a:t>
            </a:r>
            <a:r>
              <a:rPr lang="it-IT" dirty="0"/>
              <a:t> </a:t>
            </a:r>
            <a:r>
              <a:rPr lang="it-IT" dirty="0" err="1"/>
              <a:t>it</a:t>
            </a:r>
            <a:r>
              <a:rPr lang="it-IT" dirty="0"/>
              <a:t> on the </a:t>
            </a:r>
            <a:r>
              <a:rPr lang="it-IT" dirty="0" err="1"/>
              <a:t>pier</a:t>
            </a:r>
            <a:r>
              <a:rPr lang="it-IT" dirty="0"/>
              <a:t> and the </a:t>
            </a:r>
            <a:r>
              <a:rPr lang="it-IT" dirty="0" err="1"/>
              <a:t>sentry</a:t>
            </a:r>
            <a:r>
              <a:rPr lang="it-IT" dirty="0"/>
              <a:t> in front of the </a:t>
            </a:r>
            <a:r>
              <a:rPr lang="it-IT" dirty="0" err="1"/>
              <a:t>governors</a:t>
            </a:r>
            <a:r>
              <a:rPr lang="it-IT" dirty="0"/>
              <a:t> </a:t>
            </a:r>
            <a:r>
              <a:rPr lang="it-IT" dirty="0" err="1"/>
              <a:t>house</a:t>
            </a:r>
            <a:r>
              <a:rPr lang="it-IT" dirty="0"/>
              <a:t> with the </a:t>
            </a:r>
            <a:r>
              <a:rPr lang="it-IT" dirty="0" err="1"/>
              <a:t>thing</a:t>
            </a:r>
            <a:r>
              <a:rPr lang="it-IT" dirty="0"/>
              <a:t> round </a:t>
            </a:r>
            <a:r>
              <a:rPr lang="it-IT" dirty="0" err="1"/>
              <a:t>his</a:t>
            </a:r>
            <a:r>
              <a:rPr lang="it-IT" dirty="0"/>
              <a:t> </a:t>
            </a:r>
            <a:r>
              <a:rPr lang="it-IT" dirty="0" err="1"/>
              <a:t>white</a:t>
            </a:r>
            <a:r>
              <a:rPr lang="it-IT" dirty="0"/>
              <a:t> </a:t>
            </a:r>
            <a:r>
              <a:rPr lang="it-IT" dirty="0" err="1"/>
              <a:t>helmet</a:t>
            </a:r>
            <a:r>
              <a:rPr lang="it-IT" dirty="0"/>
              <a:t> </a:t>
            </a:r>
            <a:r>
              <a:rPr lang="it-IT" dirty="0" err="1"/>
              <a:t>poor</a:t>
            </a:r>
            <a:r>
              <a:rPr lang="it-IT" dirty="0"/>
              <a:t> </a:t>
            </a:r>
            <a:r>
              <a:rPr lang="it-IT" dirty="0" err="1"/>
              <a:t>devil</a:t>
            </a:r>
            <a:r>
              <a:rPr lang="it-IT" dirty="0"/>
              <a:t> </a:t>
            </a:r>
            <a:r>
              <a:rPr lang="it-IT" dirty="0" err="1"/>
              <a:t>half</a:t>
            </a:r>
            <a:r>
              <a:rPr lang="it-IT" dirty="0"/>
              <a:t> </a:t>
            </a:r>
            <a:r>
              <a:rPr lang="it-IT" dirty="0" err="1"/>
              <a:t>roasted</a:t>
            </a:r>
            <a:r>
              <a:rPr lang="it-IT" dirty="0"/>
              <a:t> and the Spanish </a:t>
            </a:r>
            <a:r>
              <a:rPr lang="it-IT" dirty="0" err="1"/>
              <a:t>girls</a:t>
            </a:r>
            <a:r>
              <a:rPr lang="it-IT" dirty="0"/>
              <a:t> </a:t>
            </a:r>
            <a:r>
              <a:rPr lang="it-IT" dirty="0" err="1"/>
              <a:t>laughing</a:t>
            </a:r>
            <a:r>
              <a:rPr lang="it-IT" dirty="0"/>
              <a:t> in </a:t>
            </a:r>
            <a:r>
              <a:rPr lang="it-IT" dirty="0" err="1"/>
              <a:t>their</a:t>
            </a:r>
            <a:r>
              <a:rPr lang="it-IT" dirty="0"/>
              <a:t> </a:t>
            </a:r>
            <a:r>
              <a:rPr lang="it-IT" dirty="0" err="1"/>
              <a:t>shawls</a:t>
            </a:r>
            <a:r>
              <a:rPr lang="it-IT" dirty="0"/>
              <a:t> and </a:t>
            </a:r>
            <a:r>
              <a:rPr lang="it-IT" dirty="0" err="1"/>
              <a:t>their</a:t>
            </a:r>
            <a:r>
              <a:rPr lang="it-IT" dirty="0"/>
              <a:t> </a:t>
            </a:r>
            <a:r>
              <a:rPr lang="it-IT" dirty="0" err="1"/>
              <a:t>tall</a:t>
            </a:r>
            <a:r>
              <a:rPr lang="it-IT" dirty="0"/>
              <a:t> </a:t>
            </a:r>
            <a:r>
              <a:rPr lang="it-IT" dirty="0" err="1"/>
              <a:t>combs</a:t>
            </a:r>
            <a:r>
              <a:rPr lang="it-IT" dirty="0"/>
              <a:t> and the </a:t>
            </a:r>
            <a:r>
              <a:rPr lang="it-IT" dirty="0" err="1"/>
              <a:t>auctions</a:t>
            </a:r>
            <a:r>
              <a:rPr lang="it-IT" dirty="0"/>
              <a:t> in the </a:t>
            </a:r>
            <a:r>
              <a:rPr lang="it-IT" dirty="0" err="1"/>
              <a:t>morning</a:t>
            </a:r>
            <a:r>
              <a:rPr lang="it-IT" dirty="0"/>
              <a:t> the </a:t>
            </a:r>
            <a:r>
              <a:rPr lang="it-IT" dirty="0" err="1"/>
              <a:t>Greeks</a:t>
            </a:r>
            <a:r>
              <a:rPr lang="it-IT" dirty="0"/>
              <a:t> and the </a:t>
            </a:r>
            <a:r>
              <a:rPr lang="it-IT" dirty="0" err="1"/>
              <a:t>jews</a:t>
            </a:r>
            <a:r>
              <a:rPr lang="it-IT" dirty="0"/>
              <a:t> and the </a:t>
            </a:r>
            <a:r>
              <a:rPr lang="it-IT" dirty="0" err="1"/>
              <a:t>Arabs</a:t>
            </a:r>
            <a:r>
              <a:rPr lang="it-IT" dirty="0"/>
              <a:t> and the </a:t>
            </a:r>
            <a:r>
              <a:rPr lang="it-IT" dirty="0" err="1"/>
              <a:t>devil</a:t>
            </a:r>
            <a:r>
              <a:rPr lang="it-IT" dirty="0"/>
              <a:t> </a:t>
            </a:r>
            <a:r>
              <a:rPr lang="it-IT" dirty="0" err="1"/>
              <a:t>knows</a:t>
            </a:r>
            <a:r>
              <a:rPr lang="it-IT" dirty="0"/>
              <a:t> </a:t>
            </a:r>
            <a:r>
              <a:rPr lang="it-IT" dirty="0" err="1"/>
              <a:t>who</a:t>
            </a:r>
            <a:r>
              <a:rPr lang="it-IT" dirty="0"/>
              <a:t> else from </a:t>
            </a:r>
            <a:r>
              <a:rPr lang="it-IT" dirty="0" err="1"/>
              <a:t>all</a:t>
            </a:r>
            <a:r>
              <a:rPr lang="it-IT" dirty="0"/>
              <a:t> the </a:t>
            </a:r>
            <a:r>
              <a:rPr lang="it-IT" dirty="0" err="1"/>
              <a:t>ends</a:t>
            </a:r>
            <a:r>
              <a:rPr lang="it-IT" dirty="0"/>
              <a:t> of Europe and Duke </a:t>
            </a:r>
            <a:r>
              <a:rPr lang="it-IT" dirty="0" err="1"/>
              <a:t>street</a:t>
            </a:r>
            <a:r>
              <a:rPr lang="it-IT" dirty="0"/>
              <a:t> and the </a:t>
            </a:r>
            <a:r>
              <a:rPr lang="it-IT" dirty="0" err="1"/>
              <a:t>fowl</a:t>
            </a:r>
            <a:r>
              <a:rPr lang="it-IT" dirty="0"/>
              <a:t> market </a:t>
            </a:r>
            <a:r>
              <a:rPr lang="it-IT" dirty="0" err="1"/>
              <a:t>all</a:t>
            </a:r>
            <a:r>
              <a:rPr lang="it-IT" dirty="0"/>
              <a:t> </a:t>
            </a:r>
            <a:r>
              <a:rPr lang="it-IT" dirty="0" err="1"/>
              <a:t>clucking</a:t>
            </a:r>
            <a:r>
              <a:rPr lang="it-IT" dirty="0"/>
              <a:t> </a:t>
            </a:r>
            <a:r>
              <a:rPr lang="it-IT" dirty="0" err="1"/>
              <a:t>outside</a:t>
            </a:r>
            <a:r>
              <a:rPr lang="it-IT" dirty="0"/>
              <a:t> </a:t>
            </a:r>
            <a:r>
              <a:rPr lang="it-IT" dirty="0" err="1"/>
              <a:t>Larby</a:t>
            </a:r>
            <a:r>
              <a:rPr lang="it-IT" dirty="0"/>
              <a:t> </a:t>
            </a:r>
            <a:r>
              <a:rPr lang="it-IT" dirty="0" err="1"/>
              <a:t>Sharons</a:t>
            </a:r>
            <a:r>
              <a:rPr lang="it-IT" dirty="0"/>
              <a:t> and the </a:t>
            </a:r>
            <a:r>
              <a:rPr lang="it-IT" dirty="0" err="1"/>
              <a:t>poor</a:t>
            </a:r>
            <a:r>
              <a:rPr lang="it-IT" dirty="0"/>
              <a:t> </a:t>
            </a:r>
            <a:r>
              <a:rPr lang="it-IT" dirty="0" err="1"/>
              <a:t>donkeys</a:t>
            </a:r>
            <a:r>
              <a:rPr lang="it-IT" dirty="0"/>
              <a:t> </a:t>
            </a:r>
            <a:r>
              <a:rPr lang="it-IT" dirty="0" err="1"/>
              <a:t>slipping</a:t>
            </a:r>
            <a:r>
              <a:rPr lang="it-IT" dirty="0"/>
              <a:t> </a:t>
            </a:r>
            <a:r>
              <a:rPr lang="it-IT" dirty="0" err="1"/>
              <a:t>half</a:t>
            </a:r>
            <a:r>
              <a:rPr lang="it-IT" dirty="0"/>
              <a:t> </a:t>
            </a:r>
            <a:r>
              <a:rPr lang="it-IT" dirty="0" err="1"/>
              <a:t>asleep</a:t>
            </a:r>
            <a:r>
              <a:rPr lang="it-IT" dirty="0"/>
              <a:t> and the </a:t>
            </a:r>
            <a:r>
              <a:rPr lang="it-IT" dirty="0" err="1"/>
              <a:t>vague</a:t>
            </a:r>
            <a:r>
              <a:rPr lang="it-IT" dirty="0"/>
              <a:t> </a:t>
            </a:r>
            <a:r>
              <a:rPr lang="it-IT" dirty="0" err="1"/>
              <a:t>fellows</a:t>
            </a:r>
            <a:r>
              <a:rPr lang="it-IT" dirty="0"/>
              <a:t> in the </a:t>
            </a:r>
            <a:r>
              <a:rPr lang="it-IT" dirty="0" err="1"/>
              <a:t>cloaks</a:t>
            </a:r>
            <a:r>
              <a:rPr lang="it-IT" dirty="0"/>
              <a:t> </a:t>
            </a:r>
            <a:r>
              <a:rPr lang="it-IT" dirty="0" err="1"/>
              <a:t>asleep</a:t>
            </a:r>
            <a:r>
              <a:rPr lang="it-IT" dirty="0"/>
              <a:t> in the </a:t>
            </a:r>
            <a:r>
              <a:rPr lang="it-IT" dirty="0" err="1"/>
              <a:t>shade</a:t>
            </a:r>
            <a:r>
              <a:rPr lang="it-IT" dirty="0"/>
              <a:t> on the </a:t>
            </a:r>
            <a:r>
              <a:rPr lang="it-IT" dirty="0" err="1"/>
              <a:t>steps</a:t>
            </a:r>
            <a:r>
              <a:rPr lang="it-IT" dirty="0"/>
              <a:t> and the big </a:t>
            </a:r>
            <a:r>
              <a:rPr lang="it-IT" dirty="0" err="1"/>
              <a:t>wheels</a:t>
            </a:r>
            <a:r>
              <a:rPr lang="it-IT" dirty="0"/>
              <a:t> of the </a:t>
            </a:r>
            <a:r>
              <a:rPr lang="it-IT" dirty="0" err="1"/>
              <a:t>carts</a:t>
            </a:r>
            <a:r>
              <a:rPr lang="it-IT" dirty="0"/>
              <a:t> of the </a:t>
            </a:r>
            <a:r>
              <a:rPr lang="it-IT" dirty="0" err="1"/>
              <a:t>bulls</a:t>
            </a:r>
            <a:r>
              <a:rPr lang="it-IT" dirty="0"/>
              <a:t> and the </a:t>
            </a:r>
            <a:r>
              <a:rPr lang="it-IT" dirty="0" err="1"/>
              <a:t>old</a:t>
            </a:r>
            <a:r>
              <a:rPr lang="it-IT" dirty="0"/>
              <a:t> </a:t>
            </a:r>
            <a:r>
              <a:rPr lang="it-IT" dirty="0" err="1"/>
              <a:t>castle</a:t>
            </a:r>
            <a:r>
              <a:rPr lang="it-IT" dirty="0"/>
              <a:t> </a:t>
            </a:r>
            <a:r>
              <a:rPr lang="it-IT" dirty="0" err="1"/>
              <a:t>thousands</a:t>
            </a:r>
            <a:r>
              <a:rPr lang="it-IT" dirty="0"/>
              <a:t> of </a:t>
            </a:r>
            <a:r>
              <a:rPr lang="it-IT" dirty="0" err="1"/>
              <a:t>years</a:t>
            </a:r>
            <a:r>
              <a:rPr lang="it-IT" dirty="0"/>
              <a:t> </a:t>
            </a:r>
            <a:r>
              <a:rPr lang="it-IT" dirty="0" err="1"/>
              <a:t>old</a:t>
            </a:r>
            <a:r>
              <a:rPr lang="it-IT" dirty="0"/>
              <a:t> yes and </a:t>
            </a:r>
            <a:r>
              <a:rPr lang="it-IT" dirty="0" err="1"/>
              <a:t>those</a:t>
            </a:r>
            <a:r>
              <a:rPr lang="it-IT" dirty="0"/>
              <a:t> </a:t>
            </a:r>
            <a:r>
              <a:rPr lang="it-IT" dirty="0" err="1"/>
              <a:t>handsome</a:t>
            </a:r>
            <a:r>
              <a:rPr lang="it-IT" dirty="0"/>
              <a:t> </a:t>
            </a:r>
            <a:r>
              <a:rPr lang="it-IT" dirty="0" err="1"/>
              <a:t>Moors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in </a:t>
            </a:r>
            <a:r>
              <a:rPr lang="it-IT" dirty="0" err="1"/>
              <a:t>white</a:t>
            </a:r>
            <a:r>
              <a:rPr lang="it-IT" dirty="0"/>
              <a:t> and </a:t>
            </a:r>
            <a:r>
              <a:rPr lang="it-IT" dirty="0" err="1"/>
              <a:t>turbans</a:t>
            </a:r>
            <a:r>
              <a:rPr lang="it-IT" dirty="0"/>
              <a:t> </a:t>
            </a:r>
            <a:r>
              <a:rPr lang="it-IT" dirty="0" err="1"/>
              <a:t>like</a:t>
            </a:r>
            <a:r>
              <a:rPr lang="it-IT" dirty="0"/>
              <a:t> </a:t>
            </a:r>
            <a:r>
              <a:rPr lang="it-IT" dirty="0" err="1"/>
              <a:t>kings</a:t>
            </a:r>
            <a:r>
              <a:rPr lang="it-IT" dirty="0"/>
              <a:t> </a:t>
            </a:r>
            <a:r>
              <a:rPr lang="it-IT" dirty="0" err="1"/>
              <a:t>asking</a:t>
            </a:r>
            <a:r>
              <a:rPr lang="it-IT" dirty="0"/>
              <a:t> </a:t>
            </a:r>
            <a:r>
              <a:rPr lang="it-IT" dirty="0" err="1"/>
              <a:t>you</a:t>
            </a:r>
            <a:r>
              <a:rPr lang="it-IT" dirty="0"/>
              <a:t> to </a:t>
            </a:r>
            <a:r>
              <a:rPr lang="it-IT" dirty="0" err="1"/>
              <a:t>sit</a:t>
            </a:r>
            <a:r>
              <a:rPr lang="it-IT" dirty="0"/>
              <a:t> down in </a:t>
            </a:r>
            <a:r>
              <a:rPr lang="it-IT" dirty="0" err="1"/>
              <a:t>their</a:t>
            </a:r>
            <a:r>
              <a:rPr lang="it-IT" dirty="0"/>
              <a:t> </a:t>
            </a:r>
            <a:r>
              <a:rPr lang="it-IT" dirty="0" err="1"/>
              <a:t>little</a:t>
            </a:r>
            <a:r>
              <a:rPr lang="it-IT" dirty="0"/>
              <a:t> 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98B9159A-42B3-1247-9945-18D25EECE2B7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60028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02817"/>
    </mc:Choice>
    <mc:Fallback xmlns="">
      <p:transition spd="slow" advTm="102817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208518" y="303326"/>
            <a:ext cx="84544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 </a:t>
            </a:r>
          </a:p>
        </p:txBody>
      </p:sp>
      <p:sp>
        <p:nvSpPr>
          <p:cNvPr id="3" name="Rettangolo 2"/>
          <p:cNvSpPr/>
          <p:nvPr/>
        </p:nvSpPr>
        <p:spPr>
          <a:xfrm>
            <a:off x="360168" y="672658"/>
            <a:ext cx="8644030" cy="5078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/>
              <a:t>bit of a shop and Ronda with the </a:t>
            </a:r>
            <a:r>
              <a:rPr lang="it-IT" dirty="0" err="1"/>
              <a:t>old</a:t>
            </a:r>
            <a:r>
              <a:rPr lang="it-IT" dirty="0"/>
              <a:t> </a:t>
            </a:r>
            <a:r>
              <a:rPr lang="it-IT" dirty="0" err="1"/>
              <a:t>windows</a:t>
            </a:r>
            <a:r>
              <a:rPr lang="it-IT" dirty="0"/>
              <a:t> of the </a:t>
            </a:r>
            <a:r>
              <a:rPr lang="it-IT" dirty="0" err="1"/>
              <a:t>posadas</a:t>
            </a:r>
            <a:r>
              <a:rPr lang="it-IT" dirty="0"/>
              <a:t> 2 </a:t>
            </a:r>
            <a:r>
              <a:rPr lang="it-IT" dirty="0" err="1"/>
              <a:t>glancing</a:t>
            </a:r>
            <a:r>
              <a:rPr lang="it-IT" dirty="0"/>
              <a:t> </a:t>
            </a:r>
            <a:r>
              <a:rPr lang="it-IT" dirty="0" err="1"/>
              <a:t>eyes</a:t>
            </a:r>
            <a:r>
              <a:rPr lang="it-IT" dirty="0"/>
              <a:t> a lattice </a:t>
            </a:r>
            <a:r>
              <a:rPr lang="it-IT" dirty="0" err="1"/>
              <a:t>hid</a:t>
            </a:r>
            <a:r>
              <a:rPr lang="it-IT" dirty="0"/>
              <a:t> for </a:t>
            </a:r>
            <a:r>
              <a:rPr lang="it-IT" dirty="0" err="1"/>
              <a:t>her</a:t>
            </a:r>
            <a:r>
              <a:rPr lang="it-IT" dirty="0"/>
              <a:t> lover to </a:t>
            </a:r>
            <a:r>
              <a:rPr lang="it-IT" dirty="0" err="1"/>
              <a:t>kiss</a:t>
            </a:r>
            <a:r>
              <a:rPr lang="it-IT" dirty="0"/>
              <a:t> the </a:t>
            </a:r>
            <a:r>
              <a:rPr lang="it-IT" dirty="0" err="1"/>
              <a:t>iron</a:t>
            </a:r>
            <a:r>
              <a:rPr lang="it-IT" dirty="0"/>
              <a:t> and the </a:t>
            </a:r>
            <a:r>
              <a:rPr lang="it-IT" dirty="0" err="1"/>
              <a:t>wineshops</a:t>
            </a:r>
            <a:r>
              <a:rPr lang="it-IT" dirty="0"/>
              <a:t> </a:t>
            </a:r>
            <a:r>
              <a:rPr lang="it-IT" dirty="0" err="1"/>
              <a:t>half</a:t>
            </a:r>
            <a:r>
              <a:rPr lang="it-IT" dirty="0"/>
              <a:t> open </a:t>
            </a:r>
            <a:r>
              <a:rPr lang="it-IT" dirty="0" err="1"/>
              <a:t>at</a:t>
            </a:r>
            <a:r>
              <a:rPr lang="it-IT" dirty="0"/>
              <a:t> night and the </a:t>
            </a:r>
            <a:r>
              <a:rPr lang="it-IT" dirty="0" err="1"/>
              <a:t>castanets</a:t>
            </a:r>
            <a:r>
              <a:rPr lang="it-IT" dirty="0"/>
              <a:t> and the night </a:t>
            </a:r>
            <a:r>
              <a:rPr lang="it-IT" dirty="0" err="1"/>
              <a:t>we</a:t>
            </a:r>
            <a:r>
              <a:rPr lang="it-IT" dirty="0"/>
              <a:t> </a:t>
            </a:r>
            <a:r>
              <a:rPr lang="it-IT" dirty="0" err="1"/>
              <a:t>missed</a:t>
            </a:r>
            <a:r>
              <a:rPr lang="it-IT" dirty="0"/>
              <a:t> the boat </a:t>
            </a:r>
            <a:r>
              <a:rPr lang="it-IT" dirty="0" err="1"/>
              <a:t>at</a:t>
            </a:r>
            <a:r>
              <a:rPr lang="it-IT" dirty="0"/>
              <a:t> Algeciras the </a:t>
            </a:r>
            <a:r>
              <a:rPr lang="it-IT" dirty="0" err="1"/>
              <a:t>watchman</a:t>
            </a:r>
            <a:r>
              <a:rPr lang="it-IT" dirty="0"/>
              <a:t> </a:t>
            </a:r>
            <a:r>
              <a:rPr lang="it-IT" dirty="0" err="1"/>
              <a:t>going</a:t>
            </a:r>
            <a:r>
              <a:rPr lang="it-IT" dirty="0"/>
              <a:t> </a:t>
            </a:r>
            <a:r>
              <a:rPr lang="it-IT" dirty="0" err="1"/>
              <a:t>about</a:t>
            </a:r>
            <a:r>
              <a:rPr lang="it-IT" dirty="0"/>
              <a:t> serene with </a:t>
            </a:r>
            <a:r>
              <a:rPr lang="it-IT" dirty="0" err="1"/>
              <a:t>his</a:t>
            </a:r>
            <a:r>
              <a:rPr lang="it-IT" dirty="0"/>
              <a:t> </a:t>
            </a:r>
            <a:r>
              <a:rPr lang="it-IT" dirty="0" err="1"/>
              <a:t>lamp</a:t>
            </a:r>
            <a:r>
              <a:rPr lang="it-IT" dirty="0"/>
              <a:t> and O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awful</a:t>
            </a:r>
            <a:r>
              <a:rPr lang="it-IT" dirty="0"/>
              <a:t> </a:t>
            </a:r>
            <a:r>
              <a:rPr lang="it-IT" dirty="0" err="1"/>
              <a:t>deepdown</a:t>
            </a:r>
            <a:r>
              <a:rPr lang="it-IT" dirty="0"/>
              <a:t> </a:t>
            </a:r>
            <a:r>
              <a:rPr lang="it-IT" dirty="0" err="1"/>
              <a:t>torrent</a:t>
            </a:r>
            <a:r>
              <a:rPr lang="it-IT" dirty="0"/>
              <a:t> O and the </a:t>
            </a:r>
            <a:r>
              <a:rPr lang="it-IT" dirty="0" err="1"/>
              <a:t>sea</a:t>
            </a:r>
            <a:r>
              <a:rPr lang="it-IT" dirty="0"/>
              <a:t> the </a:t>
            </a:r>
            <a:r>
              <a:rPr lang="it-IT" dirty="0" err="1"/>
              <a:t>sea</a:t>
            </a:r>
            <a:r>
              <a:rPr lang="it-IT" dirty="0"/>
              <a:t> </a:t>
            </a:r>
            <a:r>
              <a:rPr lang="it-IT" dirty="0" err="1"/>
              <a:t>crimson</a:t>
            </a:r>
            <a:r>
              <a:rPr lang="it-IT" dirty="0"/>
              <a:t> </a:t>
            </a:r>
            <a:r>
              <a:rPr lang="it-IT" dirty="0" err="1"/>
              <a:t>sometimes</a:t>
            </a:r>
            <a:r>
              <a:rPr lang="it-IT" dirty="0"/>
              <a:t> </a:t>
            </a:r>
            <a:r>
              <a:rPr lang="it-IT" dirty="0" err="1"/>
              <a:t>like</a:t>
            </a:r>
            <a:r>
              <a:rPr lang="it-IT" dirty="0"/>
              <a:t> </a:t>
            </a:r>
            <a:r>
              <a:rPr lang="it-IT" dirty="0" err="1"/>
              <a:t>fire</a:t>
            </a:r>
            <a:r>
              <a:rPr lang="it-IT" dirty="0"/>
              <a:t> and the </a:t>
            </a:r>
            <a:r>
              <a:rPr lang="it-IT" dirty="0" err="1"/>
              <a:t>glorious</a:t>
            </a:r>
            <a:r>
              <a:rPr lang="it-IT" dirty="0"/>
              <a:t> </a:t>
            </a:r>
            <a:r>
              <a:rPr lang="it-IT" dirty="0" err="1"/>
              <a:t>sunsets</a:t>
            </a:r>
            <a:r>
              <a:rPr lang="it-IT" dirty="0"/>
              <a:t> and the </a:t>
            </a:r>
            <a:r>
              <a:rPr lang="it-IT" dirty="0" err="1"/>
              <a:t>figtrees</a:t>
            </a:r>
            <a:r>
              <a:rPr lang="it-IT" dirty="0"/>
              <a:t> in the </a:t>
            </a:r>
            <a:r>
              <a:rPr lang="it-IT" dirty="0" err="1"/>
              <a:t>Alameda</a:t>
            </a:r>
            <a:r>
              <a:rPr lang="it-IT" dirty="0"/>
              <a:t> </a:t>
            </a:r>
            <a:r>
              <a:rPr lang="it-IT" dirty="0" err="1"/>
              <a:t>gardens</a:t>
            </a:r>
            <a:r>
              <a:rPr lang="it-IT" dirty="0"/>
              <a:t> yes and </a:t>
            </a:r>
            <a:r>
              <a:rPr lang="it-IT" dirty="0" err="1"/>
              <a:t>all</a:t>
            </a:r>
            <a:r>
              <a:rPr lang="it-IT" dirty="0"/>
              <a:t> the </a:t>
            </a:r>
            <a:r>
              <a:rPr lang="it-IT" dirty="0" err="1"/>
              <a:t>queer</a:t>
            </a:r>
            <a:r>
              <a:rPr lang="it-IT" dirty="0"/>
              <a:t> </a:t>
            </a:r>
            <a:r>
              <a:rPr lang="it-IT" dirty="0" err="1"/>
              <a:t>little</a:t>
            </a:r>
            <a:r>
              <a:rPr lang="it-IT" dirty="0"/>
              <a:t> </a:t>
            </a:r>
            <a:r>
              <a:rPr lang="it-IT" dirty="0" err="1"/>
              <a:t>streets</a:t>
            </a:r>
            <a:r>
              <a:rPr lang="it-IT" dirty="0"/>
              <a:t> and the </a:t>
            </a:r>
            <a:r>
              <a:rPr lang="it-IT" dirty="0" err="1"/>
              <a:t>pink</a:t>
            </a:r>
            <a:r>
              <a:rPr lang="it-IT" dirty="0"/>
              <a:t> and blue and </a:t>
            </a:r>
            <a:r>
              <a:rPr lang="it-IT" dirty="0" err="1"/>
              <a:t>yellow</a:t>
            </a:r>
            <a:r>
              <a:rPr lang="it-IT" dirty="0"/>
              <a:t> </a:t>
            </a:r>
            <a:r>
              <a:rPr lang="it-IT" dirty="0" err="1"/>
              <a:t>houses</a:t>
            </a:r>
            <a:r>
              <a:rPr lang="it-IT" dirty="0"/>
              <a:t> and the </a:t>
            </a:r>
            <a:r>
              <a:rPr lang="it-IT" dirty="0" err="1"/>
              <a:t>rosegardens</a:t>
            </a:r>
            <a:r>
              <a:rPr lang="it-IT" dirty="0"/>
              <a:t> and the </a:t>
            </a:r>
            <a:r>
              <a:rPr lang="it-IT" dirty="0" err="1"/>
              <a:t>jessamine</a:t>
            </a:r>
            <a:r>
              <a:rPr lang="it-IT" dirty="0"/>
              <a:t> and </a:t>
            </a:r>
            <a:r>
              <a:rPr lang="it-IT" dirty="0" err="1"/>
              <a:t>geraniums</a:t>
            </a:r>
            <a:r>
              <a:rPr lang="it-IT" dirty="0"/>
              <a:t> and </a:t>
            </a:r>
            <a:r>
              <a:rPr lang="it-IT" dirty="0" err="1"/>
              <a:t>cactuses</a:t>
            </a:r>
            <a:r>
              <a:rPr lang="it-IT" dirty="0"/>
              <a:t> and Gibraltar </a:t>
            </a:r>
            <a:r>
              <a:rPr lang="it-IT" dirty="0" err="1"/>
              <a:t>as</a:t>
            </a:r>
            <a:r>
              <a:rPr lang="it-IT" dirty="0"/>
              <a:t> a girl </a:t>
            </a:r>
            <a:r>
              <a:rPr lang="it-IT" dirty="0" err="1"/>
              <a:t>where</a:t>
            </a:r>
            <a:r>
              <a:rPr lang="it-IT" dirty="0"/>
              <a:t> I </a:t>
            </a:r>
            <a:r>
              <a:rPr lang="it-IT" dirty="0" err="1"/>
              <a:t>was</a:t>
            </a:r>
            <a:r>
              <a:rPr lang="it-IT" dirty="0"/>
              <a:t> a </a:t>
            </a:r>
            <a:r>
              <a:rPr lang="it-IT" dirty="0" err="1"/>
              <a:t>Flower</a:t>
            </a:r>
            <a:r>
              <a:rPr lang="it-IT" dirty="0"/>
              <a:t> of the mountain yes </a:t>
            </a:r>
            <a:r>
              <a:rPr lang="it-IT" dirty="0" err="1"/>
              <a:t>when</a:t>
            </a:r>
            <a:r>
              <a:rPr lang="it-IT" dirty="0"/>
              <a:t> I put the rose in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hair</a:t>
            </a:r>
            <a:r>
              <a:rPr lang="it-IT" dirty="0"/>
              <a:t> </a:t>
            </a:r>
            <a:r>
              <a:rPr lang="it-IT" dirty="0" err="1"/>
              <a:t>like</a:t>
            </a:r>
            <a:r>
              <a:rPr lang="it-IT" dirty="0"/>
              <a:t> the </a:t>
            </a:r>
            <a:r>
              <a:rPr lang="it-IT" dirty="0" err="1"/>
              <a:t>Andalusian</a:t>
            </a:r>
            <a:r>
              <a:rPr lang="it-IT" dirty="0"/>
              <a:t> </a:t>
            </a:r>
            <a:r>
              <a:rPr lang="it-IT" dirty="0" err="1"/>
              <a:t>girls</a:t>
            </a:r>
            <a:r>
              <a:rPr lang="it-IT" dirty="0"/>
              <a:t> </a:t>
            </a:r>
            <a:r>
              <a:rPr lang="it-IT" dirty="0" err="1"/>
              <a:t>used</a:t>
            </a:r>
            <a:r>
              <a:rPr lang="it-IT" dirty="0"/>
              <a:t> or </a:t>
            </a:r>
            <a:r>
              <a:rPr lang="it-IT" dirty="0" err="1"/>
              <a:t>shall</a:t>
            </a:r>
            <a:r>
              <a:rPr lang="it-IT" dirty="0"/>
              <a:t> I </a:t>
            </a:r>
            <a:r>
              <a:rPr lang="it-IT" dirty="0" err="1"/>
              <a:t>wear</a:t>
            </a:r>
            <a:r>
              <a:rPr lang="it-IT" dirty="0"/>
              <a:t> a </a:t>
            </a:r>
            <a:r>
              <a:rPr lang="it-IT" dirty="0" err="1"/>
              <a:t>red</a:t>
            </a:r>
            <a:r>
              <a:rPr lang="it-IT" dirty="0"/>
              <a:t> yes and </a:t>
            </a:r>
            <a:r>
              <a:rPr lang="it-IT" dirty="0" err="1"/>
              <a:t>how</a:t>
            </a:r>
            <a:r>
              <a:rPr lang="it-IT" dirty="0"/>
              <a:t> he </a:t>
            </a:r>
            <a:r>
              <a:rPr lang="it-IT" dirty="0" err="1"/>
              <a:t>kissed</a:t>
            </a:r>
            <a:r>
              <a:rPr lang="it-IT" dirty="0"/>
              <a:t> me under the </a:t>
            </a:r>
            <a:r>
              <a:rPr lang="it-IT" dirty="0" err="1"/>
              <a:t>Moorish</a:t>
            </a:r>
            <a:r>
              <a:rPr lang="it-IT" dirty="0"/>
              <a:t> </a:t>
            </a:r>
            <a:r>
              <a:rPr lang="it-IT" dirty="0" err="1"/>
              <a:t>wall</a:t>
            </a:r>
            <a:r>
              <a:rPr lang="it-IT" dirty="0"/>
              <a:t> and I </a:t>
            </a:r>
            <a:r>
              <a:rPr lang="it-IT" dirty="0" err="1"/>
              <a:t>thought</a:t>
            </a:r>
            <a:r>
              <a:rPr lang="it-IT" dirty="0"/>
              <a:t> </a:t>
            </a:r>
            <a:r>
              <a:rPr lang="it-IT" dirty="0" err="1"/>
              <a:t>well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well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</a:t>
            </a:r>
            <a:r>
              <a:rPr lang="it-IT" dirty="0" err="1"/>
              <a:t>as</a:t>
            </a:r>
            <a:r>
              <a:rPr lang="it-IT" dirty="0"/>
              <a:t> </a:t>
            </a:r>
            <a:r>
              <a:rPr lang="it-IT" dirty="0" err="1"/>
              <a:t>another</a:t>
            </a:r>
            <a:r>
              <a:rPr lang="it-IT" dirty="0"/>
              <a:t> and </a:t>
            </a:r>
            <a:r>
              <a:rPr lang="it-IT" dirty="0" err="1"/>
              <a:t>then</a:t>
            </a:r>
            <a:r>
              <a:rPr lang="it-IT" dirty="0"/>
              <a:t> I </a:t>
            </a:r>
            <a:r>
              <a:rPr lang="it-IT" dirty="0" err="1"/>
              <a:t>asked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with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eyes</a:t>
            </a:r>
            <a:r>
              <a:rPr lang="it-IT" dirty="0"/>
              <a:t> to </a:t>
            </a:r>
            <a:r>
              <a:rPr lang="it-IT" dirty="0" err="1"/>
              <a:t>ask</a:t>
            </a:r>
            <a:r>
              <a:rPr lang="it-IT" dirty="0"/>
              <a:t> </a:t>
            </a:r>
            <a:r>
              <a:rPr lang="it-IT" dirty="0" err="1"/>
              <a:t>again</a:t>
            </a:r>
            <a:r>
              <a:rPr lang="it-IT" dirty="0"/>
              <a:t> yes and </a:t>
            </a:r>
            <a:r>
              <a:rPr lang="it-IT" dirty="0" err="1"/>
              <a:t>then</a:t>
            </a:r>
            <a:r>
              <a:rPr lang="it-IT" dirty="0"/>
              <a:t> he </a:t>
            </a:r>
            <a:r>
              <a:rPr lang="it-IT" dirty="0" err="1"/>
              <a:t>asked</a:t>
            </a:r>
            <a:r>
              <a:rPr lang="it-IT" dirty="0"/>
              <a:t> me </a:t>
            </a:r>
            <a:r>
              <a:rPr lang="it-IT" dirty="0" err="1"/>
              <a:t>would</a:t>
            </a:r>
            <a:r>
              <a:rPr lang="it-IT" dirty="0"/>
              <a:t> I yes to </a:t>
            </a:r>
            <a:r>
              <a:rPr lang="it-IT" dirty="0" err="1"/>
              <a:t>say</a:t>
            </a:r>
            <a:r>
              <a:rPr lang="it-IT" dirty="0"/>
              <a:t> yes </a:t>
            </a:r>
            <a:r>
              <a:rPr lang="it-IT" dirty="0" err="1"/>
              <a:t>my</a:t>
            </a:r>
            <a:r>
              <a:rPr lang="it-IT" dirty="0"/>
              <a:t> mountain </a:t>
            </a:r>
            <a:r>
              <a:rPr lang="it-IT" dirty="0" err="1"/>
              <a:t>flower</a:t>
            </a:r>
            <a:r>
              <a:rPr lang="it-IT" dirty="0"/>
              <a:t> and first I put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arms</a:t>
            </a:r>
            <a:r>
              <a:rPr lang="it-IT" dirty="0"/>
              <a:t> </a:t>
            </a:r>
            <a:r>
              <a:rPr lang="it-IT" dirty="0" err="1"/>
              <a:t>around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yes and </a:t>
            </a:r>
            <a:r>
              <a:rPr lang="it-IT" dirty="0" err="1"/>
              <a:t>drew</a:t>
            </a:r>
            <a:r>
              <a:rPr lang="it-IT" dirty="0"/>
              <a:t> </a:t>
            </a:r>
            <a:r>
              <a:rPr lang="it-IT" dirty="0" err="1"/>
              <a:t>him</a:t>
            </a:r>
            <a:r>
              <a:rPr lang="it-IT" dirty="0"/>
              <a:t> down to me so he </a:t>
            </a:r>
            <a:r>
              <a:rPr lang="it-IT" dirty="0" err="1"/>
              <a:t>could</a:t>
            </a:r>
            <a:r>
              <a:rPr lang="it-IT" dirty="0"/>
              <a:t> </a:t>
            </a:r>
            <a:r>
              <a:rPr lang="it-IT" dirty="0" err="1"/>
              <a:t>feel</a:t>
            </a:r>
            <a:r>
              <a:rPr lang="it-IT" dirty="0"/>
              <a:t> </a:t>
            </a:r>
            <a:r>
              <a:rPr lang="it-IT" dirty="0" err="1"/>
              <a:t>my</a:t>
            </a:r>
            <a:r>
              <a:rPr lang="it-IT" dirty="0"/>
              <a:t> </a:t>
            </a:r>
            <a:r>
              <a:rPr lang="it-IT" dirty="0" err="1"/>
              <a:t>breasts</a:t>
            </a:r>
            <a:r>
              <a:rPr lang="it-IT" dirty="0"/>
              <a:t> </a:t>
            </a:r>
            <a:r>
              <a:rPr lang="it-IT" dirty="0" err="1"/>
              <a:t>all</a:t>
            </a:r>
            <a:r>
              <a:rPr lang="it-IT" dirty="0"/>
              <a:t> </a:t>
            </a:r>
            <a:r>
              <a:rPr lang="it-IT" dirty="0" err="1"/>
              <a:t>perfume</a:t>
            </a:r>
            <a:r>
              <a:rPr lang="it-IT" dirty="0"/>
              <a:t> yes and </a:t>
            </a:r>
            <a:r>
              <a:rPr lang="it-IT" dirty="0" err="1"/>
              <a:t>his</a:t>
            </a:r>
            <a:r>
              <a:rPr lang="it-IT" dirty="0"/>
              <a:t> </a:t>
            </a:r>
            <a:r>
              <a:rPr lang="it-IT" dirty="0" err="1"/>
              <a:t>heart</a:t>
            </a:r>
            <a:r>
              <a:rPr lang="it-IT" dirty="0"/>
              <a:t> </a:t>
            </a:r>
            <a:r>
              <a:rPr lang="it-IT" dirty="0" err="1"/>
              <a:t>was</a:t>
            </a:r>
            <a:r>
              <a:rPr lang="it-IT" dirty="0"/>
              <a:t> </a:t>
            </a:r>
            <a:r>
              <a:rPr lang="it-IT" dirty="0" err="1"/>
              <a:t>going</a:t>
            </a:r>
            <a:r>
              <a:rPr lang="it-IT" dirty="0"/>
              <a:t> </a:t>
            </a:r>
            <a:r>
              <a:rPr lang="it-IT" dirty="0" err="1"/>
              <a:t>like</a:t>
            </a:r>
            <a:r>
              <a:rPr lang="it-IT" dirty="0"/>
              <a:t> </a:t>
            </a:r>
            <a:r>
              <a:rPr lang="it-IT" dirty="0" err="1"/>
              <a:t>mad</a:t>
            </a:r>
            <a:r>
              <a:rPr lang="it-IT" dirty="0"/>
              <a:t> and yes I </a:t>
            </a:r>
            <a:r>
              <a:rPr lang="it-IT" dirty="0" err="1"/>
              <a:t>said</a:t>
            </a:r>
            <a:r>
              <a:rPr lang="it-IT" dirty="0"/>
              <a:t> yes I </a:t>
            </a:r>
            <a:r>
              <a:rPr lang="it-IT" dirty="0" err="1"/>
              <a:t>will</a:t>
            </a:r>
            <a:r>
              <a:rPr lang="it-IT" dirty="0"/>
              <a:t> Yes.</a:t>
            </a:r>
          </a:p>
          <a:p>
            <a:r>
              <a:rPr lang="it-IT" dirty="0"/>
              <a:t>Trieste-</a:t>
            </a:r>
            <a:r>
              <a:rPr lang="it-IT" dirty="0" err="1"/>
              <a:t>Zurich</a:t>
            </a:r>
            <a:r>
              <a:rPr lang="it-IT" dirty="0"/>
              <a:t>-Paris</a:t>
            </a:r>
          </a:p>
          <a:p>
            <a:r>
              <a:rPr lang="it-IT" dirty="0"/>
              <a:t>1914-1921</a:t>
            </a:r>
          </a:p>
          <a:p>
            <a:endParaRPr lang="it-IT" dirty="0"/>
          </a:p>
          <a:p>
            <a:r>
              <a:rPr lang="it-IT" dirty="0"/>
              <a:t>James Joyce, Ulysses, CH. 18, “Penelope”</a:t>
            </a:r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DB229CBA-45FC-2C42-A022-59CCA723909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14541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4615"/>
    </mc:Choice>
    <mc:Fallback xmlns="">
      <p:transition spd="slow" advTm="4615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dirty="0" err="1"/>
              <a:t>Mrs</a:t>
            </a:r>
            <a:r>
              <a:rPr lang="it-IT" dirty="0"/>
              <a:t> </a:t>
            </a:r>
            <a:r>
              <a:rPr lang="it-IT" dirty="0" err="1"/>
              <a:t>Dalloway</a:t>
            </a:r>
            <a:br>
              <a:rPr lang="it-IT" dirty="0"/>
            </a:br>
            <a:br>
              <a:rPr lang="it-IT" dirty="0"/>
            </a:br>
            <a:r>
              <a:rPr lang="it-IT" sz="1200" dirty="0"/>
              <a:t>http://</a:t>
            </a:r>
            <a:r>
              <a:rPr lang="it-IT" sz="1200" dirty="0" err="1"/>
              <a:t>mrsdallowaymappingproject.weebly.com</a:t>
            </a:r>
            <a:r>
              <a:rPr lang="it-IT" sz="1200" dirty="0"/>
              <a:t>/</a:t>
            </a:r>
            <a:r>
              <a:rPr lang="it-IT" sz="1200" dirty="0" err="1"/>
              <a:t>index.html</a:t>
            </a:r>
            <a:endParaRPr lang="it-IT" sz="1200" dirty="0"/>
          </a:p>
        </p:txBody>
      </p:sp>
      <p:sp>
        <p:nvSpPr>
          <p:cNvPr id="3" name="Segnaposto contenuto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r>
              <a:rPr lang="it-IT" dirty="0"/>
              <a:t>A </a:t>
            </a:r>
            <a:r>
              <a:rPr lang="it-IT" dirty="0" err="1"/>
              <a:t>modernist</a:t>
            </a:r>
            <a:r>
              <a:rPr lang="it-IT" dirty="0"/>
              <a:t> </a:t>
            </a:r>
            <a:r>
              <a:rPr lang="it-IT" dirty="0" err="1"/>
              <a:t>one-day</a:t>
            </a:r>
            <a:r>
              <a:rPr lang="it-IT" dirty="0"/>
              <a:t> </a:t>
            </a:r>
            <a:r>
              <a:rPr lang="it-IT" dirty="0" err="1"/>
              <a:t>novel</a:t>
            </a:r>
            <a:endParaRPr lang="it-IT" dirty="0"/>
          </a:p>
          <a:p>
            <a:r>
              <a:rPr lang="it-IT" dirty="0"/>
              <a:t>The </a:t>
            </a:r>
            <a:r>
              <a:rPr lang="it-IT" dirty="0" err="1"/>
              <a:t>quintessential</a:t>
            </a:r>
            <a:r>
              <a:rPr lang="it-IT" dirty="0"/>
              <a:t> </a:t>
            </a:r>
            <a:r>
              <a:rPr lang="it-IT" dirty="0" err="1"/>
              <a:t>urban</a:t>
            </a:r>
            <a:r>
              <a:rPr lang="it-IT" dirty="0"/>
              <a:t>/</a:t>
            </a:r>
            <a:r>
              <a:rPr lang="it-IT" dirty="0" err="1"/>
              <a:t>LondonLondon</a:t>
            </a:r>
            <a:r>
              <a:rPr lang="it-IT" dirty="0"/>
              <a:t> </a:t>
            </a:r>
            <a:r>
              <a:rPr lang="it-IT" dirty="0" err="1"/>
              <a:t>novel</a:t>
            </a:r>
            <a:endParaRPr lang="it-IT" dirty="0"/>
          </a:p>
          <a:p>
            <a:r>
              <a:rPr lang="it-IT" dirty="0"/>
              <a:t>Space, </a:t>
            </a:r>
            <a:r>
              <a:rPr lang="it-IT" dirty="0" err="1"/>
              <a:t>place</a:t>
            </a:r>
            <a:r>
              <a:rPr lang="it-IT" dirty="0"/>
              <a:t> and time are </a:t>
            </a:r>
            <a:r>
              <a:rPr lang="it-IT" dirty="0" err="1"/>
              <a:t>fused</a:t>
            </a:r>
            <a:r>
              <a:rPr lang="it-IT" dirty="0"/>
              <a:t> and </a:t>
            </a:r>
            <a:r>
              <a:rPr lang="it-IT" dirty="0" err="1"/>
              <a:t>combined</a:t>
            </a:r>
            <a:endParaRPr lang="it-IT" dirty="0"/>
          </a:p>
          <a:p>
            <a:r>
              <a:rPr lang="it-IT" dirty="0"/>
              <a:t>The </a:t>
            </a:r>
            <a:r>
              <a:rPr lang="it-IT" dirty="0" err="1"/>
              <a:t>novel</a:t>
            </a:r>
            <a:r>
              <a:rPr lang="it-IT" dirty="0"/>
              <a:t> </a:t>
            </a:r>
            <a:r>
              <a:rPr lang="it-IT" dirty="0" err="1"/>
              <a:t>combines</a:t>
            </a:r>
            <a:r>
              <a:rPr lang="it-IT" dirty="0"/>
              <a:t> a </a:t>
            </a:r>
            <a:r>
              <a:rPr lang="it-IT" dirty="0" err="1"/>
              <a:t>spatial</a:t>
            </a:r>
            <a:r>
              <a:rPr lang="it-IT" dirty="0"/>
              <a:t> and an </a:t>
            </a:r>
            <a:r>
              <a:rPr lang="it-IT" dirty="0" err="1"/>
              <a:t>inner</a:t>
            </a:r>
            <a:r>
              <a:rPr lang="it-IT" dirty="0"/>
              <a:t> </a:t>
            </a:r>
            <a:r>
              <a:rPr lang="it-IT" dirty="0" err="1"/>
              <a:t>geography</a:t>
            </a:r>
            <a:r>
              <a:rPr lang="it-IT" dirty="0"/>
              <a:t>, public and private scene, public and </a:t>
            </a:r>
            <a:r>
              <a:rPr lang="it-IT" dirty="0" err="1"/>
              <a:t>subjective</a:t>
            </a:r>
            <a:r>
              <a:rPr lang="it-IT" dirty="0"/>
              <a:t> time. </a:t>
            </a:r>
          </a:p>
          <a:p>
            <a:r>
              <a:rPr lang="it-IT" dirty="0"/>
              <a:t>The </a:t>
            </a:r>
            <a:r>
              <a:rPr lang="it-IT" dirty="0" err="1"/>
              <a:t>London</a:t>
            </a:r>
            <a:r>
              <a:rPr lang="it-IT" dirty="0"/>
              <a:t> </a:t>
            </a:r>
            <a:r>
              <a:rPr lang="it-IT" dirty="0" err="1"/>
              <a:t>locations</a:t>
            </a:r>
            <a:r>
              <a:rPr lang="it-IT" dirty="0"/>
              <a:t> </a:t>
            </a:r>
            <a:r>
              <a:rPr lang="it-IT" dirty="0" err="1"/>
              <a:t>provide</a:t>
            </a:r>
            <a:r>
              <a:rPr lang="it-IT" dirty="0"/>
              <a:t> a </a:t>
            </a:r>
            <a:r>
              <a:rPr lang="it-IT" dirty="0" err="1"/>
              <a:t>structure</a:t>
            </a:r>
            <a:r>
              <a:rPr lang="it-IT" dirty="0"/>
              <a:t> </a:t>
            </a:r>
            <a:r>
              <a:rPr lang="it-IT" dirty="0" err="1"/>
              <a:t>that</a:t>
            </a:r>
            <a:r>
              <a:rPr lang="it-IT" dirty="0"/>
              <a:t> </a:t>
            </a:r>
            <a:r>
              <a:rPr lang="it-IT" dirty="0" err="1"/>
              <a:t>unites</a:t>
            </a:r>
            <a:r>
              <a:rPr lang="it-IT" dirty="0"/>
              <a:t> </a:t>
            </a:r>
            <a:r>
              <a:rPr lang="it-IT" dirty="0" err="1"/>
              <a:t>context</a:t>
            </a:r>
            <a:r>
              <a:rPr lang="it-IT" dirty="0"/>
              <a:t> and </a:t>
            </a:r>
            <a:r>
              <a:rPr lang="it-IT" dirty="0" err="1"/>
              <a:t>symbols</a:t>
            </a:r>
            <a:r>
              <a:rPr lang="is-IS" dirty="0"/>
              <a:t>….</a:t>
            </a:r>
            <a:endParaRPr lang="it-IT" dirty="0"/>
          </a:p>
        </p:txBody>
      </p:sp>
      <p:pic>
        <p:nvPicPr>
          <p:cNvPr id="4" name="Audio 3">
            <a:hlinkClick r:id="" action="ppaction://media"/>
            <a:extLst>
              <a:ext uri="{FF2B5EF4-FFF2-40B4-BE49-F238E27FC236}">
                <a16:creationId xmlns:a16="http://schemas.microsoft.com/office/drawing/2014/main" id="{A6190C76-3647-F244-873A-2551F508DC9A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6483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122886"/>
    </mc:Choice>
    <mc:Fallback xmlns="">
      <p:transition spd="slow" advTm="122886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ottotitolo 1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3371850"/>
          </a:xfrm>
        </p:spPr>
        <p:txBody>
          <a:bodyPr/>
          <a:lstStyle/>
          <a:p>
            <a:endParaRPr lang="it-IT" dirty="0"/>
          </a:p>
        </p:txBody>
      </p:sp>
      <p:sp>
        <p:nvSpPr>
          <p:cNvPr id="3" name="Titolo 2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it-IT" dirty="0" err="1"/>
              <a:t>Mrs</a:t>
            </a:r>
            <a:r>
              <a:rPr lang="it-IT" dirty="0"/>
              <a:t> </a:t>
            </a:r>
            <a:r>
              <a:rPr lang="it-IT" dirty="0" err="1"/>
              <a:t>Dalloway</a:t>
            </a:r>
            <a:r>
              <a:rPr lang="it-IT" dirty="0"/>
              <a:t> </a:t>
            </a:r>
            <a:br>
              <a:rPr lang="it-IT" dirty="0"/>
            </a:br>
            <a:r>
              <a:rPr lang="it-IT" dirty="0"/>
              <a:t>A </a:t>
            </a:r>
            <a:r>
              <a:rPr lang="it-IT" dirty="0" err="1"/>
              <a:t>modernist</a:t>
            </a:r>
            <a:r>
              <a:rPr lang="it-IT" dirty="0"/>
              <a:t> </a:t>
            </a:r>
            <a:r>
              <a:rPr lang="it-IT" dirty="0" err="1"/>
              <a:t>one-day</a:t>
            </a:r>
            <a:r>
              <a:rPr lang="it-IT" dirty="0"/>
              <a:t> </a:t>
            </a:r>
            <a:r>
              <a:rPr lang="it-IT" dirty="0" err="1"/>
              <a:t>London</a:t>
            </a:r>
            <a:r>
              <a:rPr lang="it-IT" dirty="0"/>
              <a:t> </a:t>
            </a:r>
            <a:r>
              <a:rPr lang="it-IT" dirty="0" err="1"/>
              <a:t>novel</a:t>
            </a:r>
            <a:r>
              <a:rPr lang="it-IT" dirty="0"/>
              <a:t> </a:t>
            </a:r>
          </a:p>
        </p:txBody>
      </p:sp>
      <p:pic>
        <p:nvPicPr>
          <p:cNvPr id="4" name="Immagin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" y="0"/>
            <a:ext cx="9516532" cy="7656445"/>
          </a:xfrm>
          <a:prstGeom prst="rect">
            <a:avLst/>
          </a:prstGeom>
        </p:spPr>
      </p:pic>
      <p:pic>
        <p:nvPicPr>
          <p:cNvPr id="5" name="Audio 4">
            <a:hlinkClick r:id="" action="ppaction://media"/>
            <a:extLst>
              <a:ext uri="{FF2B5EF4-FFF2-40B4-BE49-F238E27FC236}">
                <a16:creationId xmlns:a16="http://schemas.microsoft.com/office/drawing/2014/main" id="{0BAA910C-6B14-4D40-AD27-6EDD3237603C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308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370"/>
    </mc:Choice>
    <mc:Fallback xmlns="">
      <p:transition spd="slow" advTm="337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60009" y="334240"/>
            <a:ext cx="6421120" cy="56323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dirty="0" err="1"/>
              <a:t>Interior</a:t>
            </a:r>
            <a:r>
              <a:rPr lang="it-IT" sz="2400" dirty="0"/>
              <a:t> </a:t>
            </a:r>
            <a:r>
              <a:rPr lang="it-IT" sz="2400" dirty="0" err="1"/>
              <a:t>monologues</a:t>
            </a:r>
            <a:r>
              <a:rPr lang="it-IT" sz="2400" dirty="0"/>
              <a:t> </a:t>
            </a:r>
            <a:r>
              <a:rPr lang="it-IT" sz="2400" dirty="0" err="1"/>
              <a:t>comprise</a:t>
            </a:r>
            <a:r>
              <a:rPr lang="it-IT" sz="2400" dirty="0"/>
              <a:t> </a:t>
            </a:r>
            <a:r>
              <a:rPr lang="it-IT" sz="2400" dirty="0" err="1"/>
              <a:t>several</a:t>
            </a:r>
            <a:r>
              <a:rPr lang="it-IT" sz="2400" dirty="0"/>
              <a:t> </a:t>
            </a:r>
            <a:r>
              <a:rPr lang="it-IT" sz="2400" dirty="0" err="1"/>
              <a:t>forms</a:t>
            </a:r>
            <a:r>
              <a:rPr lang="it-IT" sz="2400" dirty="0"/>
              <a:t>, </a:t>
            </a:r>
            <a:r>
              <a:rPr lang="it-IT" sz="2400" dirty="0" err="1"/>
              <a:t>including</a:t>
            </a:r>
            <a:r>
              <a:rPr lang="it-IT" sz="2400" dirty="0"/>
              <a:t>-</a:t>
            </a:r>
          </a:p>
          <a:p>
            <a:r>
              <a:rPr lang="it-IT" sz="2400" dirty="0"/>
              <a:t> </a:t>
            </a:r>
            <a:r>
              <a:rPr lang="it-IT" sz="2400" dirty="0" err="1"/>
              <a:t>dramatized</a:t>
            </a:r>
            <a:r>
              <a:rPr lang="it-IT" sz="2400" dirty="0"/>
              <a:t> </a:t>
            </a:r>
            <a:r>
              <a:rPr lang="it-IT" sz="2400" dirty="0" err="1"/>
              <a:t>inner</a:t>
            </a:r>
            <a:r>
              <a:rPr lang="it-IT" sz="2400" dirty="0"/>
              <a:t> </a:t>
            </a:r>
            <a:r>
              <a:rPr lang="it-IT" sz="2400" dirty="0" err="1"/>
              <a:t>conflicts</a:t>
            </a:r>
            <a:r>
              <a:rPr lang="it-IT" sz="2400" dirty="0"/>
              <a:t>, self-</a:t>
            </a:r>
            <a:r>
              <a:rPr lang="it-IT" sz="2400" dirty="0" err="1"/>
              <a:t>analysis</a:t>
            </a:r>
            <a:r>
              <a:rPr lang="it-IT" sz="2400" dirty="0"/>
              <a:t>, </a:t>
            </a:r>
            <a:r>
              <a:rPr lang="it-IT" sz="2400" dirty="0" err="1"/>
              <a:t>imagined</a:t>
            </a:r>
            <a:r>
              <a:rPr lang="it-IT" sz="2400" dirty="0"/>
              <a:t> </a:t>
            </a:r>
            <a:r>
              <a:rPr lang="it-IT" sz="2400" dirty="0" err="1">
                <a:solidFill>
                  <a:srgbClr val="000000"/>
                </a:solidFill>
              </a:rPr>
              <a:t>dialogue</a:t>
            </a:r>
            <a:r>
              <a:rPr lang="it-IT" sz="2400" dirty="0">
                <a:solidFill>
                  <a:srgbClr val="000000"/>
                </a:solidFill>
              </a:rPr>
              <a:t> </a:t>
            </a:r>
            <a:r>
              <a:rPr lang="it-IT" sz="2400" dirty="0"/>
              <a:t>(</a:t>
            </a:r>
            <a:r>
              <a:rPr lang="it-IT" sz="2400" dirty="0" err="1"/>
              <a:t>as</a:t>
            </a:r>
            <a:r>
              <a:rPr lang="it-IT" sz="2400" dirty="0"/>
              <a:t> in </a:t>
            </a:r>
            <a:r>
              <a:rPr lang="it-IT" sz="2400" dirty="0">
                <a:hlinkClick r:id="rId4"/>
              </a:rPr>
              <a:t>T.S. </a:t>
            </a:r>
            <a:r>
              <a:rPr lang="it-IT" sz="2400" dirty="0" err="1">
                <a:hlinkClick r:id="rId4"/>
              </a:rPr>
              <a:t>Eliot</a:t>
            </a:r>
            <a:r>
              <a:rPr lang="it-IT" sz="2400" dirty="0" err="1"/>
              <a:t>’s</a:t>
            </a:r>
            <a:r>
              <a:rPr lang="it-IT" sz="2400" dirty="0"/>
              <a:t> </a:t>
            </a:r>
            <a:r>
              <a:rPr lang="it-IT" sz="2400" dirty="0">
                <a:hlinkClick r:id="rId5"/>
              </a:rPr>
              <a:t>“The Love Song of J. Alfred Prufrock</a:t>
            </a:r>
            <a:r>
              <a:rPr lang="it-IT" sz="2400" dirty="0"/>
              <a:t>” </a:t>
            </a:r>
          </a:p>
          <a:p>
            <a:r>
              <a:rPr lang="it-IT" sz="2400" dirty="0"/>
              <a:t>and </a:t>
            </a:r>
            <a:r>
              <a:rPr lang="it-IT" sz="2400" dirty="0" err="1"/>
              <a:t>rationalization</a:t>
            </a:r>
            <a:r>
              <a:rPr lang="it-IT" sz="2400" dirty="0"/>
              <a:t>. </a:t>
            </a:r>
          </a:p>
          <a:p>
            <a:r>
              <a:rPr lang="it-IT" sz="2400" dirty="0" err="1"/>
              <a:t>It</a:t>
            </a:r>
            <a:r>
              <a:rPr lang="it-IT" sz="2400" dirty="0"/>
              <a:t> </a:t>
            </a:r>
            <a:r>
              <a:rPr lang="it-IT" sz="2400" dirty="0" err="1"/>
              <a:t>may</a:t>
            </a:r>
            <a:r>
              <a:rPr lang="it-IT" sz="2400" dirty="0"/>
              <a:t> be a </a:t>
            </a:r>
            <a:r>
              <a:rPr lang="it-IT" sz="2400" dirty="0" err="1"/>
              <a:t>direct</a:t>
            </a:r>
            <a:r>
              <a:rPr lang="it-IT" sz="2400" dirty="0"/>
              <a:t> first-</a:t>
            </a:r>
            <a:r>
              <a:rPr lang="it-IT" sz="2400" dirty="0" err="1"/>
              <a:t>person</a:t>
            </a:r>
            <a:r>
              <a:rPr lang="it-IT" sz="2400" dirty="0"/>
              <a:t> </a:t>
            </a:r>
            <a:r>
              <a:rPr lang="it-IT" sz="2400" dirty="0" err="1"/>
              <a:t>expression</a:t>
            </a:r>
            <a:r>
              <a:rPr lang="it-IT" sz="2400" dirty="0"/>
              <a:t> </a:t>
            </a:r>
            <a:r>
              <a:rPr lang="it-IT" sz="2400" dirty="0" err="1"/>
              <a:t>apparently</a:t>
            </a:r>
            <a:r>
              <a:rPr lang="it-IT" sz="2400" dirty="0"/>
              <a:t> free from  the </a:t>
            </a:r>
            <a:r>
              <a:rPr lang="it-IT" sz="2400" dirty="0" err="1"/>
              <a:t>author’s</a:t>
            </a:r>
            <a:r>
              <a:rPr lang="it-IT" sz="2400" dirty="0"/>
              <a:t> </a:t>
            </a:r>
            <a:r>
              <a:rPr lang="it-IT" sz="2400" dirty="0" err="1"/>
              <a:t>selection</a:t>
            </a:r>
            <a:r>
              <a:rPr lang="it-IT" sz="2400" dirty="0"/>
              <a:t> and control, </a:t>
            </a:r>
            <a:r>
              <a:rPr lang="it-IT" sz="2400" dirty="0" err="1"/>
              <a:t>as</a:t>
            </a:r>
            <a:r>
              <a:rPr lang="it-IT" sz="2400" dirty="0"/>
              <a:t> in </a:t>
            </a:r>
            <a:r>
              <a:rPr lang="it-IT" sz="2400" dirty="0">
                <a:hlinkClick r:id="rId6"/>
              </a:rPr>
              <a:t>Molly Bloom’s</a:t>
            </a:r>
            <a:r>
              <a:rPr lang="it-IT" sz="2400" dirty="0"/>
              <a:t> </a:t>
            </a:r>
            <a:r>
              <a:rPr lang="it-IT" sz="2400" dirty="0">
                <a:hlinkClick r:id="rId7"/>
              </a:rPr>
              <a:t>monologue</a:t>
            </a:r>
            <a:r>
              <a:rPr lang="it-IT" sz="2400" dirty="0"/>
              <a:t> in </a:t>
            </a:r>
            <a:r>
              <a:rPr lang="it-IT" sz="2400" dirty="0">
                <a:hlinkClick r:id="rId8"/>
              </a:rPr>
              <a:t>Ulysses</a:t>
            </a:r>
            <a:r>
              <a:rPr lang="it-IT" sz="2400" dirty="0"/>
              <a:t> (1922), or a </a:t>
            </a:r>
            <a:r>
              <a:rPr lang="it-IT" sz="2400" dirty="0" err="1"/>
              <a:t>third-person</a:t>
            </a:r>
            <a:r>
              <a:rPr lang="it-IT" sz="2400" dirty="0"/>
              <a:t> treatment </a:t>
            </a:r>
            <a:r>
              <a:rPr lang="it-IT" sz="2400" dirty="0" err="1"/>
              <a:t>that</a:t>
            </a:r>
            <a:r>
              <a:rPr lang="it-IT" sz="2400" dirty="0"/>
              <a:t> </a:t>
            </a:r>
            <a:r>
              <a:rPr lang="it-IT" sz="2400" dirty="0" err="1"/>
              <a:t>begins</a:t>
            </a:r>
            <a:r>
              <a:rPr lang="it-IT" sz="2400" dirty="0"/>
              <a:t> with a </a:t>
            </a:r>
            <a:r>
              <a:rPr lang="it-IT" sz="2400" dirty="0" err="1"/>
              <a:t>phrase</a:t>
            </a:r>
            <a:r>
              <a:rPr lang="it-IT" sz="2400" dirty="0"/>
              <a:t> </a:t>
            </a:r>
            <a:r>
              <a:rPr lang="it-IT" sz="2400" dirty="0" err="1"/>
              <a:t>such</a:t>
            </a:r>
            <a:r>
              <a:rPr lang="it-IT" sz="2400" dirty="0"/>
              <a:t> </a:t>
            </a:r>
            <a:r>
              <a:rPr lang="it-IT" sz="2400" dirty="0" err="1"/>
              <a:t>as</a:t>
            </a:r>
            <a:r>
              <a:rPr lang="it-IT" sz="2400" dirty="0"/>
              <a:t> “he </a:t>
            </a:r>
            <a:r>
              <a:rPr lang="it-IT" sz="2400" dirty="0" err="1"/>
              <a:t>thought</a:t>
            </a:r>
            <a:r>
              <a:rPr lang="it-IT" sz="2400" dirty="0"/>
              <a:t>” or “</a:t>
            </a:r>
            <a:r>
              <a:rPr lang="it-IT" sz="2400" dirty="0" err="1"/>
              <a:t>his</a:t>
            </a:r>
            <a:r>
              <a:rPr lang="it-IT" sz="2400" dirty="0"/>
              <a:t> </a:t>
            </a:r>
            <a:r>
              <a:rPr lang="it-IT" sz="2400" dirty="0" err="1"/>
              <a:t>thoughts</a:t>
            </a:r>
            <a:r>
              <a:rPr lang="it-IT" sz="2400" dirty="0"/>
              <a:t> </a:t>
            </a:r>
            <a:r>
              <a:rPr lang="it-IT" sz="2400" dirty="0" err="1"/>
              <a:t>turned</a:t>
            </a:r>
            <a:r>
              <a:rPr lang="it-IT" sz="2400" dirty="0"/>
              <a:t> to.” Or, </a:t>
            </a:r>
            <a:r>
              <a:rPr lang="it-IT" sz="2400" dirty="0" err="1"/>
              <a:t>as</a:t>
            </a:r>
            <a:r>
              <a:rPr lang="it-IT" sz="2400" dirty="0"/>
              <a:t> in Woolf, </a:t>
            </a:r>
            <a:r>
              <a:rPr lang="it-IT" sz="2400" dirty="0" err="1"/>
              <a:t>introduced</a:t>
            </a:r>
            <a:r>
              <a:rPr lang="it-IT" sz="2400" dirty="0"/>
              <a:t> by </a:t>
            </a:r>
            <a:r>
              <a:rPr lang="it-IT" sz="2400" dirty="0" err="1"/>
              <a:t>conjunctions</a:t>
            </a:r>
            <a:r>
              <a:rPr lang="it-IT" sz="2400" dirty="0"/>
              <a:t> </a:t>
            </a:r>
            <a:r>
              <a:rPr lang="it-IT" sz="2400" dirty="0" err="1"/>
              <a:t>such</a:t>
            </a:r>
            <a:r>
              <a:rPr lang="it-IT" sz="2400" dirty="0"/>
              <a:t> </a:t>
            </a:r>
            <a:r>
              <a:rPr lang="it-IT" sz="2400" dirty="0" err="1"/>
              <a:t>as</a:t>
            </a:r>
            <a:r>
              <a:rPr lang="it-IT" sz="2400" dirty="0"/>
              <a:t> “for”</a:t>
            </a:r>
            <a:r>
              <a:rPr lang="is-IS" sz="2400" dirty="0"/>
              <a:t>…</a:t>
            </a:r>
            <a:endParaRPr lang="it-IT" sz="2400" dirty="0"/>
          </a:p>
          <a:p>
            <a:r>
              <a:rPr lang="it-IT" sz="2400" dirty="0"/>
              <a:t> </a:t>
            </a:r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95419CB1-1E3A-B745-AC5B-1CA3F5528CEE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9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05881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98201"/>
    </mc:Choice>
    <mc:Fallback xmlns="">
      <p:transition spd="slow" advTm="9820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esto 1">
            <a:extLst>
              <a:ext uri="{FF2B5EF4-FFF2-40B4-BE49-F238E27FC236}">
                <a16:creationId xmlns:a16="http://schemas.microsoft.com/office/drawing/2014/main" id="{0911B4DF-04AC-BC44-A337-4007B256AB5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1143000" y="732259"/>
            <a:ext cx="6400800" cy="5692291"/>
          </a:xfrm>
        </p:spPr>
        <p:txBody>
          <a:bodyPr/>
          <a:lstStyle/>
          <a:p>
            <a:r>
              <a:rPr lang="it-IT" sz="2400" dirty="0" err="1"/>
              <a:t>Interior</a:t>
            </a:r>
            <a:r>
              <a:rPr lang="it-IT" sz="2400" dirty="0"/>
              <a:t> </a:t>
            </a:r>
            <a:r>
              <a:rPr lang="it-IT" sz="2400" dirty="0" err="1"/>
              <a:t>monologue</a:t>
            </a:r>
            <a:endParaRPr lang="it-IT" sz="2400" dirty="0"/>
          </a:p>
          <a:p>
            <a:endParaRPr lang="it-IT" sz="2400" dirty="0"/>
          </a:p>
          <a:p>
            <a:r>
              <a:rPr lang="it-IT" sz="2400" dirty="0"/>
              <a:t> a narrative </a:t>
            </a:r>
            <a:r>
              <a:rPr lang="it-IT" sz="2400" dirty="0" err="1"/>
              <a:t>technique</a:t>
            </a:r>
            <a:r>
              <a:rPr lang="it-IT" sz="2400" dirty="0"/>
              <a:t> </a:t>
            </a:r>
            <a:r>
              <a:rPr lang="it-IT" sz="2400" dirty="0" err="1"/>
              <a:t>that</a:t>
            </a:r>
            <a:r>
              <a:rPr lang="it-IT" sz="2400" dirty="0"/>
              <a:t> </a:t>
            </a:r>
            <a:r>
              <a:rPr lang="it-IT" sz="2400" dirty="0" err="1"/>
              <a:t>displays</a:t>
            </a:r>
            <a:r>
              <a:rPr lang="it-IT" sz="2400" dirty="0"/>
              <a:t> the </a:t>
            </a:r>
            <a:r>
              <a:rPr lang="it-IT" sz="2400" dirty="0" err="1"/>
              <a:t>thoughts</a:t>
            </a:r>
            <a:r>
              <a:rPr lang="it-IT" sz="2400" dirty="0"/>
              <a:t> </a:t>
            </a:r>
            <a:r>
              <a:rPr lang="it-IT" sz="2400" dirty="0" err="1"/>
              <a:t>passing</a:t>
            </a:r>
            <a:r>
              <a:rPr lang="it-IT" sz="2400" dirty="0"/>
              <a:t> </a:t>
            </a:r>
            <a:r>
              <a:rPr lang="it-IT" sz="2400" dirty="0" err="1"/>
              <a:t>through</a:t>
            </a:r>
            <a:r>
              <a:rPr lang="it-IT" sz="2400" dirty="0"/>
              <a:t> the </a:t>
            </a:r>
            <a:r>
              <a:rPr lang="it-IT" sz="2400" dirty="0" err="1"/>
              <a:t>minds</a:t>
            </a:r>
            <a:r>
              <a:rPr lang="it-IT" sz="2400" dirty="0"/>
              <a:t> of the </a:t>
            </a:r>
            <a:r>
              <a:rPr lang="it-IT" sz="2400" dirty="0" err="1"/>
              <a:t>protagonists</a:t>
            </a:r>
            <a:r>
              <a:rPr lang="it-IT" sz="2400" dirty="0"/>
              <a:t>, </a:t>
            </a:r>
            <a:r>
              <a:rPr lang="it-IT" sz="2400" dirty="0" err="1"/>
              <a:t>either</a:t>
            </a:r>
            <a:r>
              <a:rPr lang="it-IT" sz="2400" dirty="0"/>
              <a:t> </a:t>
            </a:r>
          </a:p>
          <a:p>
            <a:br>
              <a:rPr lang="it-IT" sz="2400" dirty="0"/>
            </a:br>
            <a:r>
              <a:rPr lang="it-IT" sz="2400" dirty="0"/>
              <a:t>- </a:t>
            </a:r>
            <a:r>
              <a:rPr lang="it-IT" sz="2400" dirty="0" err="1"/>
              <a:t>loosely</a:t>
            </a:r>
            <a:r>
              <a:rPr lang="it-IT" sz="2400" dirty="0"/>
              <a:t> </a:t>
            </a:r>
            <a:r>
              <a:rPr lang="it-IT" sz="2400" dirty="0" err="1"/>
              <a:t>related</a:t>
            </a:r>
            <a:r>
              <a:rPr lang="it-IT" sz="2400" dirty="0"/>
              <a:t> </a:t>
            </a:r>
            <a:r>
              <a:rPr lang="it-IT" sz="2400" dirty="0" err="1"/>
              <a:t>impressions</a:t>
            </a:r>
            <a:r>
              <a:rPr lang="it-IT" sz="2400" dirty="0"/>
              <a:t> </a:t>
            </a:r>
            <a:r>
              <a:rPr lang="it-IT" sz="2400" dirty="0" err="1"/>
              <a:t>which</a:t>
            </a:r>
            <a:r>
              <a:rPr lang="it-IT" sz="2400" dirty="0"/>
              <a:t> </a:t>
            </a:r>
            <a:r>
              <a:rPr lang="it-IT" sz="2400" dirty="0" err="1"/>
              <a:t>recall</a:t>
            </a:r>
            <a:r>
              <a:rPr lang="it-IT" sz="2400" dirty="0"/>
              <a:t> </a:t>
            </a:r>
            <a:r>
              <a:rPr lang="it-IT" sz="2400" u="sng" dirty="0"/>
              <a:t>free </a:t>
            </a:r>
            <a:r>
              <a:rPr lang="it-IT" sz="2400" u="sng" dirty="0" err="1"/>
              <a:t>association</a:t>
            </a:r>
            <a:r>
              <a:rPr lang="it-IT" sz="2400" u="sng" dirty="0"/>
              <a:t> </a:t>
            </a:r>
            <a:br>
              <a:rPr lang="it-IT" sz="2400" dirty="0"/>
            </a:br>
            <a:r>
              <a:rPr lang="it-IT" sz="2400" dirty="0"/>
              <a:t>-or more </a:t>
            </a:r>
            <a:r>
              <a:rPr lang="it-IT" sz="2400" dirty="0" err="1"/>
              <a:t>rationally</a:t>
            </a:r>
            <a:r>
              <a:rPr lang="it-IT" sz="2400" dirty="0"/>
              <a:t> </a:t>
            </a:r>
            <a:r>
              <a:rPr lang="it-IT" sz="2400" dirty="0" err="1"/>
              <a:t>structured</a:t>
            </a:r>
            <a:r>
              <a:rPr lang="it-IT" sz="2400" dirty="0"/>
              <a:t> </a:t>
            </a:r>
            <a:r>
              <a:rPr lang="it-IT" sz="2400" dirty="0" err="1"/>
              <a:t>sequences</a:t>
            </a:r>
            <a:r>
              <a:rPr lang="it-IT" sz="2400" dirty="0"/>
              <a:t> of </a:t>
            </a:r>
            <a:r>
              <a:rPr lang="it-IT" sz="2400" dirty="0" err="1"/>
              <a:t>thought</a:t>
            </a:r>
            <a:r>
              <a:rPr lang="it-IT" sz="2400" dirty="0"/>
              <a:t> and </a:t>
            </a:r>
            <a:r>
              <a:rPr lang="it-IT" sz="2400" dirty="0" err="1"/>
              <a:t>emotion</a:t>
            </a:r>
            <a:r>
              <a:rPr lang="it-IT" sz="2400" dirty="0"/>
              <a:t>.</a:t>
            </a:r>
            <a:endParaRPr lang="it-IT" dirty="0"/>
          </a:p>
        </p:txBody>
      </p:sp>
      <p:pic>
        <p:nvPicPr>
          <p:cNvPr id="3" name="Audio 2">
            <a:hlinkClick r:id="" action="ppaction://media"/>
            <a:extLst>
              <a:ext uri="{FF2B5EF4-FFF2-40B4-BE49-F238E27FC236}">
                <a16:creationId xmlns:a16="http://schemas.microsoft.com/office/drawing/2014/main" id="{CB8171FA-2BA9-DC4F-8ED6-1BA1816786F9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8115300" y="5829300"/>
            <a:ext cx="812800" cy="81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3697033"/>
      </p:ext>
    </p:extLst>
  </p:cSld>
  <p:clrMapOvr>
    <a:masterClrMapping/>
  </p:clrMapOvr>
  <p:transition spd="med" advTm="28034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 isNarration="1">
              <p:cMediaNode vol="80000" showWhenStopped="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Elica">
  <a:themeElements>
    <a:clrScheme name="Elica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Elica">
      <a:majorFont>
        <a:latin typeface="Trebuchet MS"/>
        <a:ea typeface=""/>
        <a:cs typeface=""/>
        <a:font script="Jpan" typeface="ＭＳ ゴシック"/>
        <a:font script="Hang" typeface="HY그래픽B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ＭＳ ゴシック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lica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Elica.thmx</Template>
  <TotalTime>328</TotalTime>
  <Words>1490</Words>
  <Application>Microsoft Macintosh PowerPoint</Application>
  <PresentationFormat>Presentazione su schermo (4:3)</PresentationFormat>
  <Paragraphs>107</Paragraphs>
  <Slides>24</Slides>
  <Notes>2</Notes>
  <HiddenSlides>0</HiddenSlides>
  <MMClips>17</MMClips>
  <ScaleCrop>false</ScaleCrop>
  <HeadingPairs>
    <vt:vector size="6" baseType="variant">
      <vt:variant>
        <vt:lpstr>Caratteri utilizzati</vt:lpstr>
      </vt:variant>
      <vt:variant>
        <vt:i4>3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24</vt:i4>
      </vt:variant>
    </vt:vector>
  </HeadingPairs>
  <TitlesOfParts>
    <vt:vector size="28" baseType="lpstr">
      <vt:lpstr>Calibri</vt:lpstr>
      <vt:lpstr>Georgia</vt:lpstr>
      <vt:lpstr>Trebuchet MS</vt:lpstr>
      <vt:lpstr>Elica</vt:lpstr>
      <vt:lpstr>An introduction to  Modernism with a focus on the history of the novel</vt:lpstr>
      <vt:lpstr>Presentazione standard di PowerPoint</vt:lpstr>
      <vt:lpstr>J.Joyce Ulysses, 1922 </vt:lpstr>
      <vt:lpstr>Presentazione standard di PowerPoint</vt:lpstr>
      <vt:lpstr>Presentazione standard di PowerPoint</vt:lpstr>
      <vt:lpstr>Mrs Dalloway  http://mrsdallowaymappingproject.weebly.com/index.html</vt:lpstr>
      <vt:lpstr>Mrs Dalloway  A modernist one-day London novel 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After Modernism  George Orwell’s 1984 (1949)</vt:lpstr>
      <vt:lpstr>Presentazione standard di PowerPoint</vt:lpstr>
      <vt:lpstr>After Modernism Wide Sargasso Sea (1966)</vt:lpstr>
      <vt:lpstr>Presentazione standard di PowerPoint</vt:lpstr>
      <vt:lpstr>Presentazione standard di PowerPoint</vt:lpstr>
      <vt:lpstr>One of the early great rewritings of canonical (colonial) literature   a perfect example of the proximity between postcolonial and postmodern literature</vt:lpstr>
      <vt:lpstr>Ian Mc Ewan, Atonement (2001):  discovering a contemporary classic</vt:lpstr>
      <vt:lpstr>Presentazione standard di PowerPoint</vt:lpstr>
      <vt:lpstr> Atonement: a multi-dimensional novel The time-span and the narrative levels/sections:  </vt:lpstr>
      <vt:lpstr>Atonement as an intertextual tribute to the tradition of the English novel: </vt:lpstr>
      <vt:lpstr>Intertextual echoes of famous novels about  love across barriers and the dangers of the imagination</vt:lpstr>
      <vt:lpstr> Atonement? The complexity of the ethical dimension of literature </vt:lpstr>
    </vt:vector>
  </TitlesOfParts>
  <Company>università di trieste</Company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Mrs Dalloway</dc:title>
  <dc:creator>Roberta Gefter</dc:creator>
  <cp:lastModifiedBy>Microsoft Office User</cp:lastModifiedBy>
  <cp:revision>31</cp:revision>
  <dcterms:created xsi:type="dcterms:W3CDTF">2017-03-07T21:19:17Z</dcterms:created>
  <dcterms:modified xsi:type="dcterms:W3CDTF">2020-03-12T11:49:18Z</dcterms:modified>
</cp:coreProperties>
</file>