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1"/>
  </p:notesMasterIdLst>
  <p:sldIdLst>
    <p:sldId id="297" r:id="rId2"/>
    <p:sldId id="263" r:id="rId3"/>
    <p:sldId id="278" r:id="rId4"/>
    <p:sldId id="261" r:id="rId5"/>
    <p:sldId id="264" r:id="rId6"/>
    <p:sldId id="291" r:id="rId7"/>
    <p:sldId id="293" r:id="rId8"/>
    <p:sldId id="279" r:id="rId9"/>
    <p:sldId id="28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BB489-F6EC-9E48-A4A2-C17ECBF3E487}" type="datetimeFigureOut">
              <a:rPr lang="it-IT" smtClean="0"/>
              <a:t>12/03/20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953F2-1829-954D-8BF9-59B28D741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154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A2A3857-A7A9-E44B-B598-9E9D5CACB6E3}" type="datetime1">
              <a:rPr lang="it-IT" smtClean="0"/>
              <a:t>12/03/20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E938B03-B581-134A-AE2D-CB80C6A42891}" type="datetime1">
              <a:rPr lang="it-IT" smtClean="0"/>
              <a:t>12/03/20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8809563-257C-704D-ADA4-E34EC0EC5A18}" type="datetime1">
              <a:rPr lang="it-IT" smtClean="0"/>
              <a:t>12/03/20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77558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975CF-5FCA-8E4F-ACF5-41D54D618C34}" type="datetime1">
              <a:rPr lang="it-IT" smtClean="0"/>
              <a:t>12/03/20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8BAF-EA4D-F047-BE97-4EBCBEA1D3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33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A38B542-F967-5141-A1CD-3F18AEF10AA8}" type="datetime1">
              <a:rPr lang="it-IT" smtClean="0"/>
              <a:t>12/03/20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‹N›</a:t>
            </a:fld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ACB942CB-0B96-6D48-BE39-049B9CE465E6}" type="datetime1">
              <a:rPr lang="it-IT" smtClean="0"/>
              <a:t>12/03/20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82CB921-1721-A14D-BF15-960BFBE1424C}" type="datetime1">
              <a:rPr lang="it-IT" smtClean="0"/>
              <a:t>12/03/20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F90E2D0-F9FE-5E40-A5DB-267079E0D662}" type="datetime1">
              <a:rPr lang="it-IT" smtClean="0"/>
              <a:t>12/03/20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‹N›</a:t>
            </a:fld>
            <a:endParaRPr kumimoji="0"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1A17B5DA-382D-B84D-AD73-ACB9F2D38231}" type="datetime1">
              <a:rPr lang="it-IT" smtClean="0"/>
              <a:t>12/03/20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070A375B-5C3B-0D4D-AD1F-DFA9042652EE}" type="datetime1">
              <a:rPr lang="it-IT" smtClean="0"/>
              <a:t>12/03/20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83DD110E-DB07-C74F-B69D-2ADECE586119}" type="datetime1">
              <a:rPr lang="it-IT" smtClean="0"/>
              <a:t>12/03/20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BC86321-3B96-F74C-B7FD-C495D25BDCC4}" type="datetime1">
              <a:rPr lang="it-IT" smtClean="0"/>
              <a:t>12/03/20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‹N›</a:t>
            </a:fld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 eaLnBrk="1" latinLnBrk="0" hangingPunct="1"/>
            <a:fld id="{B293BDFC-D0B2-8B43-B89A-9960263076B4}" type="datetime1">
              <a:rPr lang="it-IT" smtClean="0"/>
              <a:t>12/03/20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‹N›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tif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vertica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endParaRPr lang="it-IT" dirty="0"/>
          </a:p>
          <a:p>
            <a:pPr marL="45720" indent="0">
              <a:buNone/>
            </a:pP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45F6FCC-4EFD-8B4C-8392-B9FA54922E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1</a:t>
            </a:fld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54037" y="296883"/>
            <a:ext cx="6511925" cy="560515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it-IT" dirty="0"/>
              <a:t>Roberta Gefter</a:t>
            </a:r>
            <a:br>
              <a:rPr lang="it-IT" dirty="0"/>
            </a:br>
            <a:r>
              <a:rPr lang="it-IT" dirty="0"/>
              <a:t>English </a:t>
            </a:r>
            <a:r>
              <a:rPr lang="it-IT" dirty="0" err="1"/>
              <a:t>Literature</a:t>
            </a:r>
            <a:r>
              <a:rPr lang="it-IT" dirty="0"/>
              <a:t> III 2019-2020.</a:t>
            </a:r>
            <a:br>
              <a:rPr lang="it-IT" dirty="0"/>
            </a:br>
            <a:br>
              <a:rPr lang="it-IT" dirty="0"/>
            </a:br>
            <a:r>
              <a:rPr lang="it-IT" dirty="0" err="1"/>
              <a:t>Literary</a:t>
            </a:r>
            <a:r>
              <a:rPr lang="it-IT" dirty="0"/>
              <a:t> </a:t>
            </a:r>
            <a:r>
              <a:rPr lang="it-IT" dirty="0" err="1"/>
              <a:t>modernity</a:t>
            </a:r>
            <a:r>
              <a:rPr lang="it-IT" dirty="0"/>
              <a:t>: the </a:t>
            </a:r>
            <a:r>
              <a:rPr lang="it-IT" dirty="0" err="1"/>
              <a:t>novel</a:t>
            </a:r>
            <a:r>
              <a:rPr lang="it-IT" dirty="0"/>
              <a:t> from  </a:t>
            </a:r>
            <a:r>
              <a:rPr lang="it-IT" dirty="0" err="1"/>
              <a:t>Modernism</a:t>
            </a:r>
            <a:r>
              <a:rPr lang="it-IT" dirty="0"/>
              <a:t>  to </a:t>
            </a:r>
            <a:r>
              <a:rPr lang="it-IT" dirty="0" err="1"/>
              <a:t>postmodernism</a:t>
            </a:r>
            <a:r>
              <a:rPr lang="it-IT" dirty="0"/>
              <a:t> and back to </a:t>
            </a:r>
            <a:r>
              <a:rPr lang="it-IT" dirty="0" err="1"/>
              <a:t>tradition</a:t>
            </a:r>
            <a:r>
              <a:rPr lang="it-IT" dirty="0"/>
              <a:t>: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AA0D26-08F2-5647-99FC-5EEA6A898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96380"/>
      </p:ext>
    </p:extLst>
  </p:cSld>
  <p:clrMapOvr>
    <a:masterClrMapping/>
  </p:clrMapOvr>
  <p:transition spd="med" advTm="346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926166">
            <a:off x="3318795" y="2593202"/>
            <a:ext cx="36053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/>
              <a:t>Literary</a:t>
            </a:r>
            <a:r>
              <a:rPr lang="it-IT" dirty="0"/>
              <a:t> </a:t>
            </a:r>
            <a:r>
              <a:rPr lang="it-IT" dirty="0" err="1"/>
              <a:t>modernity</a:t>
            </a:r>
            <a:r>
              <a:rPr lang="it-IT" dirty="0"/>
              <a:t>: the </a:t>
            </a:r>
            <a:r>
              <a:rPr lang="it-IT" dirty="0" err="1"/>
              <a:t>novel</a:t>
            </a:r>
            <a:r>
              <a:rPr lang="it-IT" dirty="0"/>
              <a:t> from  </a:t>
            </a:r>
            <a:r>
              <a:rPr lang="it-IT" dirty="0" err="1"/>
              <a:t>Modernism</a:t>
            </a:r>
            <a:r>
              <a:rPr lang="it-IT" dirty="0"/>
              <a:t>  </a:t>
            </a:r>
            <a:r>
              <a:rPr lang="it-IT" dirty="0" err="1"/>
              <a:t>topostcolonialism</a:t>
            </a:r>
            <a:r>
              <a:rPr lang="it-IT" dirty="0"/>
              <a:t>,  </a:t>
            </a:r>
            <a:r>
              <a:rPr lang="it-IT" dirty="0" err="1"/>
              <a:t>postmodernism</a:t>
            </a:r>
            <a:r>
              <a:rPr lang="it-IT" dirty="0"/>
              <a:t> and back to </a:t>
            </a:r>
            <a:r>
              <a:rPr lang="it-IT" dirty="0" err="1"/>
              <a:t>tradition</a:t>
            </a:r>
            <a:r>
              <a:rPr lang="it-IT" dirty="0"/>
              <a:t>?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67" y="652165"/>
            <a:ext cx="2514600" cy="3238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066" y="4563534"/>
            <a:ext cx="2032000" cy="2032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066" y="279400"/>
            <a:ext cx="1905000" cy="2641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B3DDEE8-E715-DE40-9554-1897E69399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567" y="4174531"/>
            <a:ext cx="3937000" cy="2209800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FB72734-3C79-7544-BE76-241CAD188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2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8150B94-19D7-974A-885D-2D919DEE1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6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208"/>
    </mc:Choice>
    <mc:Fallback>
      <p:transition spd="slow" advTm="325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926166">
            <a:off x="3318795" y="3008700"/>
            <a:ext cx="36053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Modernist</a:t>
            </a:r>
            <a:r>
              <a:rPr lang="it-IT" dirty="0"/>
              <a:t> </a:t>
            </a:r>
            <a:r>
              <a:rPr lang="it-IT" dirty="0" err="1"/>
              <a:t>masters</a:t>
            </a:r>
            <a:endParaRPr lang="it-IT" dirty="0"/>
          </a:p>
          <a:p>
            <a:r>
              <a:rPr lang="it-IT" dirty="0"/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466" y="216737"/>
            <a:ext cx="2514600" cy="32385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67" y="569686"/>
            <a:ext cx="2209800" cy="14732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67" y="2878819"/>
            <a:ext cx="2877457" cy="371671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466" y="3686327"/>
            <a:ext cx="1971441" cy="2909207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61D6265-6318-9A4C-AAF9-4C05EFBF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3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B2AC348-21C8-014D-BC54-AD623E72B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707998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legacy</a:t>
            </a:r>
            <a:r>
              <a:rPr lang="it-IT" dirty="0"/>
              <a:t> of </a:t>
            </a:r>
            <a:r>
              <a:rPr lang="it-IT" dirty="0" err="1"/>
              <a:t>Modernism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the impact of </a:t>
            </a:r>
            <a:r>
              <a:rPr lang="it-IT" dirty="0" err="1"/>
              <a:t>Modernism</a:t>
            </a:r>
            <a:r>
              <a:rPr lang="it-IT" dirty="0"/>
              <a:t>?</a:t>
            </a:r>
          </a:p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the </a:t>
            </a:r>
            <a:r>
              <a:rPr lang="it-IT" dirty="0" err="1"/>
              <a:t>connections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</a:t>
            </a:r>
            <a:r>
              <a:rPr lang="it-IT" dirty="0" err="1"/>
              <a:t>arts</a:t>
            </a:r>
            <a:r>
              <a:rPr lang="it-IT" dirty="0"/>
              <a:t>?</a:t>
            </a:r>
          </a:p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were</a:t>
            </a:r>
            <a:r>
              <a:rPr lang="it-IT" dirty="0"/>
              <a:t> the </a:t>
            </a:r>
            <a:r>
              <a:rPr lang="it-IT" dirty="0" err="1"/>
              <a:t>continuities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Modernism</a:t>
            </a:r>
            <a:r>
              <a:rPr lang="it-IT" dirty="0"/>
              <a:t>, the </a:t>
            </a:r>
            <a:r>
              <a:rPr lang="it-IT" dirty="0" err="1"/>
              <a:t>return</a:t>
            </a:r>
            <a:r>
              <a:rPr lang="it-IT" dirty="0"/>
              <a:t> to </a:t>
            </a:r>
            <a:r>
              <a:rPr lang="it-IT" dirty="0" err="1"/>
              <a:t>realism</a:t>
            </a:r>
            <a:r>
              <a:rPr lang="it-IT" dirty="0"/>
              <a:t> and </a:t>
            </a:r>
            <a:r>
              <a:rPr lang="it-IT" dirty="0" err="1"/>
              <a:t>Postmodernism</a:t>
            </a:r>
            <a:r>
              <a:rPr lang="it-IT" dirty="0"/>
              <a:t>?</a:t>
            </a:r>
          </a:p>
          <a:p>
            <a:r>
              <a:rPr lang="it-IT" dirty="0"/>
              <a:t>How </a:t>
            </a:r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Modernism</a:t>
            </a:r>
            <a:r>
              <a:rPr lang="it-IT" dirty="0"/>
              <a:t> anticipate </a:t>
            </a:r>
            <a:r>
              <a:rPr lang="it-IT" dirty="0" err="1"/>
              <a:t>Postmodernism</a:t>
            </a:r>
            <a:r>
              <a:rPr lang="it-IT" dirty="0"/>
              <a:t>?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E759ECF-A721-154A-A7A9-11F91F41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78BAF-EA4D-F047-BE97-4EBCBEA1D370}" type="slidenum">
              <a:rPr lang="it-IT" smtClean="0"/>
              <a:t>4</a:t>
            </a:fld>
            <a:endParaRPr lang="it-IT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E81CBC-B68F-104F-A9DC-62A8DB809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1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063"/>
    </mc:Choice>
    <mc:Fallback>
      <p:transition spd="slow" advTm="16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 rot="21057198">
            <a:off x="270933" y="612844"/>
            <a:ext cx="9279467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 err="1"/>
              <a:t>modernism</a:t>
            </a:r>
            <a:r>
              <a:rPr lang="it-IT" sz="3600" b="1" dirty="0"/>
              <a:t> and </a:t>
            </a:r>
            <a:r>
              <a:rPr lang="it-IT" sz="3600" b="1" dirty="0" err="1"/>
              <a:t>its</a:t>
            </a:r>
            <a:r>
              <a:rPr lang="it-IT" sz="3600" b="1" dirty="0"/>
              <a:t> </a:t>
            </a:r>
            <a:r>
              <a:rPr lang="it-IT" sz="3600" b="1" dirty="0" err="1"/>
              <a:t>legacy</a:t>
            </a:r>
            <a:r>
              <a:rPr lang="it-IT" sz="3600" b="1" dirty="0"/>
              <a:t> and </a:t>
            </a:r>
            <a:r>
              <a:rPr lang="it-IT" sz="3600" b="1" dirty="0" err="1"/>
              <a:t>breakups</a:t>
            </a:r>
            <a:r>
              <a:rPr lang="it-IT" sz="3600" b="1" dirty="0"/>
              <a:t>  in </a:t>
            </a:r>
            <a:r>
              <a:rPr lang="it-IT" sz="3600" b="1" dirty="0" err="1"/>
              <a:t>postmodern</a:t>
            </a:r>
            <a:r>
              <a:rPr lang="it-IT" sz="3600" b="1" dirty="0"/>
              <a:t> and </a:t>
            </a:r>
            <a:r>
              <a:rPr lang="it-IT" sz="3600" b="1" dirty="0" err="1"/>
              <a:t>contemporary</a:t>
            </a:r>
            <a:r>
              <a:rPr lang="it-IT" sz="3600" b="1" dirty="0"/>
              <a:t> </a:t>
            </a:r>
            <a:r>
              <a:rPr lang="it-IT" sz="3600" dirty="0" err="1"/>
              <a:t>literature</a:t>
            </a:r>
            <a:r>
              <a:rPr lang="it-IT" sz="3600" dirty="0"/>
              <a:t>. </a:t>
            </a:r>
          </a:p>
          <a:p>
            <a:r>
              <a:rPr lang="it-IT" sz="3600" dirty="0"/>
              <a:t>a </a:t>
            </a:r>
            <a:r>
              <a:rPr lang="it-IT" sz="3600" dirty="0" err="1"/>
              <a:t>specific</a:t>
            </a:r>
            <a:r>
              <a:rPr lang="it-IT" sz="3600" dirty="0"/>
              <a:t> focus </a:t>
            </a:r>
            <a:r>
              <a:rPr lang="it-IT" sz="3600" dirty="0">
                <a:latin typeface="Wingdings"/>
                <a:ea typeface="Wingdings"/>
                <a:cs typeface="Wingdings"/>
                <a:sym typeface="Wingdings"/>
              </a:rPr>
              <a:t></a:t>
            </a:r>
          </a:p>
          <a:p>
            <a:r>
              <a:rPr lang="it-IT" sz="3600" dirty="0">
                <a:solidFill>
                  <a:srgbClr val="FF0000"/>
                </a:solidFill>
              </a:rPr>
              <a:t>the </a:t>
            </a:r>
            <a:r>
              <a:rPr lang="it-IT" sz="3600" b="1" dirty="0" err="1">
                <a:solidFill>
                  <a:srgbClr val="FF0000"/>
                </a:solidFill>
              </a:rPr>
              <a:t>metaliterary</a:t>
            </a:r>
            <a:r>
              <a:rPr lang="it-IT" sz="3600" b="1" dirty="0">
                <a:solidFill>
                  <a:srgbClr val="FF0000"/>
                </a:solidFill>
              </a:rPr>
              <a:t>, </a:t>
            </a:r>
            <a:r>
              <a:rPr lang="it-IT" sz="3600" b="1" dirty="0" err="1">
                <a:solidFill>
                  <a:srgbClr val="FF0000"/>
                </a:solidFill>
              </a:rPr>
              <a:t>intertextual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dimension</a:t>
            </a:r>
            <a:r>
              <a:rPr lang="it-IT" sz="3600" b="1" dirty="0">
                <a:solidFill>
                  <a:srgbClr val="FF0000"/>
                </a:solidFill>
              </a:rPr>
              <a:t> of </a:t>
            </a:r>
            <a:r>
              <a:rPr lang="it-IT" sz="3600" b="1" dirty="0" err="1">
                <a:solidFill>
                  <a:srgbClr val="FF0000"/>
                </a:solidFill>
              </a:rPr>
              <a:t>twentieth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century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literary</a:t>
            </a:r>
            <a:r>
              <a:rPr lang="it-IT" sz="3600" b="1" dirty="0">
                <a:solidFill>
                  <a:srgbClr val="FF0000"/>
                </a:solidFill>
              </a:rPr>
              <a:t> </a:t>
            </a:r>
            <a:r>
              <a:rPr lang="it-IT" sz="3600" b="1" dirty="0" err="1">
                <a:solidFill>
                  <a:srgbClr val="FF0000"/>
                </a:solidFill>
              </a:rPr>
              <a:t>politics</a:t>
            </a:r>
            <a:r>
              <a:rPr lang="it-IT" sz="3600" dirty="0">
                <a:solidFill>
                  <a:srgbClr val="FF0000"/>
                </a:solidFill>
              </a:rPr>
              <a:t>, </a:t>
            </a:r>
          </a:p>
          <a:p>
            <a:endParaRPr lang="it-IT" sz="3600" dirty="0"/>
          </a:p>
          <a:p>
            <a:r>
              <a:rPr lang="it-IT" sz="3600" dirty="0"/>
              <a:t> and the </a:t>
            </a:r>
            <a:r>
              <a:rPr lang="it-IT" sz="3600" dirty="0" err="1"/>
              <a:t>rhetorical</a:t>
            </a:r>
            <a:r>
              <a:rPr lang="it-IT" sz="3600" dirty="0"/>
              <a:t> </a:t>
            </a:r>
            <a:r>
              <a:rPr lang="it-IT" sz="3600" dirty="0" err="1"/>
              <a:t>strategies</a:t>
            </a:r>
            <a:r>
              <a:rPr lang="it-IT" sz="3600" dirty="0"/>
              <a:t> with </a:t>
            </a:r>
            <a:r>
              <a:rPr lang="it-IT" sz="3600" dirty="0" err="1"/>
              <a:t>which</a:t>
            </a:r>
            <a:r>
              <a:rPr lang="it-IT" sz="3600" dirty="0"/>
              <a:t> </a:t>
            </a:r>
          </a:p>
          <a:p>
            <a:r>
              <a:rPr lang="it-IT" sz="3600" dirty="0" err="1"/>
              <a:t>they</a:t>
            </a:r>
            <a:r>
              <a:rPr lang="it-IT" sz="3600" dirty="0"/>
              <a:t> </a:t>
            </a:r>
            <a:r>
              <a:rPr lang="it-IT" sz="3600" dirty="0" err="1"/>
              <a:t>drew</a:t>
            </a:r>
            <a:r>
              <a:rPr lang="it-IT" sz="3600" dirty="0"/>
              <a:t> from </a:t>
            </a:r>
            <a:r>
              <a:rPr lang="it-IT" sz="3600" b="1" dirty="0"/>
              <a:t>the idea of </a:t>
            </a:r>
            <a:r>
              <a:rPr lang="it-IT" sz="3600" b="1" dirty="0" err="1"/>
              <a:t>tradition</a:t>
            </a:r>
            <a:r>
              <a:rPr lang="it-IT" sz="3600" dirty="0"/>
              <a:t>, the </a:t>
            </a:r>
            <a:r>
              <a:rPr lang="it-IT" sz="3600" b="1" dirty="0"/>
              <a:t>cultural </a:t>
            </a:r>
            <a:r>
              <a:rPr lang="it-IT" sz="3600" b="1" dirty="0" err="1"/>
              <a:t>past</a:t>
            </a:r>
            <a:r>
              <a:rPr lang="it-IT" sz="3600" b="1" dirty="0"/>
              <a:t> </a:t>
            </a:r>
            <a:r>
              <a:rPr lang="it-IT" sz="3600" dirty="0"/>
              <a:t>and </a:t>
            </a:r>
            <a:r>
              <a:rPr lang="it-IT" sz="3600" b="1" dirty="0"/>
              <a:t>the </a:t>
            </a:r>
            <a:r>
              <a:rPr lang="it-IT" sz="3600" b="1" dirty="0" err="1"/>
              <a:t>literary</a:t>
            </a:r>
            <a:r>
              <a:rPr lang="it-IT" sz="3600" b="1" dirty="0"/>
              <a:t> </a:t>
            </a:r>
            <a:r>
              <a:rPr lang="it-IT" sz="3600" b="1" dirty="0" err="1"/>
              <a:t>canon</a:t>
            </a:r>
            <a:r>
              <a:rPr lang="it-IT" sz="3600" b="1" dirty="0"/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A0D8AC-6723-F748-BD29-BA7A245C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5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BFBA6C-4F69-8742-A387-1D3637660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78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67"/>
    </mc:Choice>
    <mc:Fallback>
      <p:transition spd="slow" advTm="5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439C8A8-69C7-504E-977C-B45D6006A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6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4606B6-3C6F-8B48-B82F-96F5917DF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7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778"/>
    </mc:Choice>
    <mc:Fallback>
      <p:transition spd="slow" advTm="10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Complexity</a:t>
            </a:r>
            <a:r>
              <a:rPr lang="it-IT" sz="2400" dirty="0"/>
              <a:t> of </a:t>
            </a:r>
            <a:r>
              <a:rPr lang="it-IT" sz="2400" dirty="0" err="1"/>
              <a:t>Modernism</a:t>
            </a:r>
            <a:r>
              <a:rPr lang="it-IT" sz="2400" dirty="0"/>
              <a:t>…and of </a:t>
            </a:r>
            <a:r>
              <a:rPr lang="it-IT" sz="2400" dirty="0" err="1"/>
              <a:t>much</a:t>
            </a:r>
            <a:r>
              <a:rPr lang="it-IT" sz="2400" dirty="0"/>
              <a:t> of «20th C. </a:t>
            </a:r>
            <a:r>
              <a:rPr lang="it-IT" sz="2400" dirty="0" err="1"/>
              <a:t>literary</a:t>
            </a:r>
            <a:r>
              <a:rPr lang="it-IT" sz="2400" dirty="0"/>
              <a:t> art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 err="1"/>
              <a:t>Composition</a:t>
            </a:r>
            <a:r>
              <a:rPr lang="it-IT" dirty="0"/>
              <a:t> VII </a:t>
            </a:r>
            <a:r>
              <a:rPr lang="it-IT" dirty="0" err="1"/>
              <a:t>Vasily</a:t>
            </a:r>
            <a:r>
              <a:rPr lang="it-IT" dirty="0"/>
              <a:t> </a:t>
            </a:r>
            <a:r>
              <a:rPr lang="it-IT" dirty="0" err="1"/>
              <a:t>Kandinsky</a:t>
            </a:r>
            <a:r>
              <a:rPr lang="it-IT" dirty="0"/>
              <a:t>, 1912</a:t>
            </a:r>
          </a:p>
        </p:txBody>
      </p:sp>
      <p:pic>
        <p:nvPicPr>
          <p:cNvPr id="5" name="Segnaposto immagine 4">
            <a:extLst>
              <a:ext uri="{FF2B5EF4-FFF2-40B4-BE49-F238E27FC236}">
                <a16:creationId xmlns:a16="http://schemas.microsoft.com/office/drawing/2014/main" id="{89C1394F-E5AF-D748-B488-7C8C194C55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l="6069" r="6069"/>
          <a:stretch>
            <a:fillRect/>
          </a:stretch>
        </p:blipFill>
        <p:spPr/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7C5233F-CF59-B145-8E05-A2C9E204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7</a:t>
            </a:fld>
            <a:endParaRPr kumimoji="0"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D99074D-3959-7A44-96A5-C965280D0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48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418"/>
    </mc:Choice>
    <mc:Fallback>
      <p:transition spd="slow" advTm="13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800" dirty="0" err="1"/>
              <a:t>T.S.Eliot’s</a:t>
            </a:r>
            <a:r>
              <a:rPr lang="it-IT" sz="2800" dirty="0"/>
              <a:t> The WASTE LAND </a:t>
            </a:r>
            <a:br>
              <a:rPr lang="it-IT" sz="2800" dirty="0"/>
            </a:br>
            <a:r>
              <a:rPr lang="it-IT" sz="2800" dirty="0" err="1"/>
              <a:t>one</a:t>
            </a:r>
            <a:r>
              <a:rPr lang="it-IT" sz="2800" dirty="0"/>
              <a:t> of the </a:t>
            </a:r>
            <a:r>
              <a:rPr lang="it-IT" sz="2800" dirty="0" err="1"/>
              <a:t>most</a:t>
            </a:r>
            <a:r>
              <a:rPr lang="it-IT" sz="2800" dirty="0"/>
              <a:t> </a:t>
            </a:r>
            <a:r>
              <a:rPr lang="it-IT" sz="2800" dirty="0" err="1"/>
              <a:t>important</a:t>
            </a:r>
            <a:r>
              <a:rPr lang="it-IT" sz="2800" dirty="0"/>
              <a:t> </a:t>
            </a:r>
            <a:r>
              <a:rPr lang="it-IT" sz="2800" dirty="0" err="1"/>
              <a:t>works</a:t>
            </a:r>
            <a:r>
              <a:rPr lang="it-IT" sz="2800" dirty="0"/>
              <a:t> of </a:t>
            </a:r>
            <a:r>
              <a:rPr lang="it-IT" sz="2800" dirty="0" err="1"/>
              <a:t>literature</a:t>
            </a:r>
            <a:r>
              <a:rPr lang="it-IT" sz="2800" dirty="0"/>
              <a:t> of the 20° </a:t>
            </a:r>
            <a:r>
              <a:rPr lang="it-IT" sz="2800" dirty="0" err="1"/>
              <a:t>century</a:t>
            </a:r>
            <a:r>
              <a:rPr lang="it-IT" sz="2800" dirty="0"/>
              <a:t> </a:t>
            </a:r>
          </a:p>
        </p:txBody>
      </p:sp>
      <p:pic>
        <p:nvPicPr>
          <p:cNvPr id="5" name="Segnaposto immagine 4"/>
          <p:cNvPicPr>
            <a:picLocks noGrp="1" noChangeAspect="1"/>
          </p:cNvPicPr>
          <p:nvPr>
            <p:ph sz="quarter" idx="13"/>
          </p:nvPr>
        </p:nvPicPr>
        <p:blipFill>
          <a:blip r:embed="rId4"/>
          <a:srcRect l="22417" r="22417"/>
          <a:stretch>
            <a:fillRect/>
          </a:stretch>
        </p:blipFill>
        <p:spPr/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AED811A-5097-A843-9BAE-575097C8C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8</a:t>
            </a:fld>
            <a:endParaRPr kumimoji="0"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73AEA7-E038-7044-805D-E0D995D0A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7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514"/>
    </mc:Choice>
    <mc:Fallback>
      <p:transition spd="slow" advTm="198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116086" y="115230"/>
            <a:ext cx="8842478" cy="6349864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fontAlgn="base"/>
            <a:r>
              <a:rPr lang="en-GB" sz="2300" i="1" dirty="0">
                <a:latin typeface="Arial"/>
                <a:cs typeface="Arial"/>
              </a:rPr>
              <a:t>FOR EZRA POUND</a:t>
            </a:r>
            <a:br>
              <a:rPr lang="en-GB" sz="2300" i="1" dirty="0">
                <a:latin typeface="Arial"/>
                <a:cs typeface="Arial"/>
              </a:rPr>
            </a:br>
            <a:r>
              <a:rPr lang="en-GB" sz="2300" dirty="0">
                <a:latin typeface="Arial"/>
                <a:cs typeface="Arial"/>
              </a:rPr>
              <a:t>                                IL MIGLIOR FABBRO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             </a:t>
            </a:r>
            <a:r>
              <a:rPr lang="en-GB" sz="2300" i="1" dirty="0">
                <a:latin typeface="Arial"/>
                <a:cs typeface="Arial"/>
              </a:rPr>
              <a:t> I. The Burial of the Dead</a:t>
            </a:r>
            <a:endParaRPr lang="en-GB" sz="2300" dirty="0">
              <a:latin typeface="Arial"/>
              <a:cs typeface="Arial"/>
            </a:endParaRPr>
          </a:p>
          <a:p>
            <a:pPr fontAlgn="base"/>
            <a:r>
              <a:rPr lang="en-GB" sz="2300" dirty="0">
                <a:latin typeface="Arial"/>
                <a:cs typeface="Arial"/>
              </a:rPr>
              <a:t> 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  April is the cruellest month, breeding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Lilacs out of the dead land, mixing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Memory and desire, stirring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Dull roots with spring rain.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Winter kept us warm, covering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Earth in forgetful snow, feeding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A little life with dried tubers.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Summer surprised us, coming over the </a:t>
            </a:r>
            <a:r>
              <a:rPr lang="en-GB" sz="2300" dirty="0" err="1">
                <a:latin typeface="Arial"/>
                <a:cs typeface="Arial"/>
              </a:rPr>
              <a:t>Starnbergersee</a:t>
            </a:r>
            <a:endParaRPr lang="en-GB" sz="2300" dirty="0">
              <a:latin typeface="Arial"/>
              <a:cs typeface="Arial"/>
            </a:endParaRPr>
          </a:p>
          <a:p>
            <a:pPr fontAlgn="base"/>
            <a:r>
              <a:rPr lang="en-GB" sz="2300" dirty="0">
                <a:latin typeface="Arial"/>
                <a:cs typeface="Arial"/>
              </a:rPr>
              <a:t>With a shower of rain; we stopped in the colonnade,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And went on in sunlight, into the </a:t>
            </a:r>
            <a:r>
              <a:rPr lang="en-GB" sz="2300" dirty="0" err="1">
                <a:latin typeface="Arial"/>
                <a:cs typeface="Arial"/>
              </a:rPr>
              <a:t>Hofgarten</a:t>
            </a:r>
            <a:r>
              <a:rPr lang="en-GB" sz="2300" dirty="0">
                <a:latin typeface="Arial"/>
                <a:cs typeface="Arial"/>
              </a:rPr>
              <a:t>,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And drank coffee, and talked for an hour.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Bin gar </a:t>
            </a:r>
            <a:r>
              <a:rPr lang="en-GB" sz="2300" dirty="0" err="1">
                <a:latin typeface="Arial"/>
                <a:cs typeface="Arial"/>
              </a:rPr>
              <a:t>keine</a:t>
            </a:r>
            <a:r>
              <a:rPr lang="en-GB" sz="2300" dirty="0">
                <a:latin typeface="Arial"/>
                <a:cs typeface="Arial"/>
              </a:rPr>
              <a:t> </a:t>
            </a:r>
            <a:r>
              <a:rPr lang="en-GB" sz="2300" dirty="0" err="1">
                <a:latin typeface="Arial"/>
                <a:cs typeface="Arial"/>
              </a:rPr>
              <a:t>Russin</a:t>
            </a:r>
            <a:r>
              <a:rPr lang="en-GB" sz="2300" dirty="0">
                <a:latin typeface="Arial"/>
                <a:cs typeface="Arial"/>
              </a:rPr>
              <a:t>, </a:t>
            </a:r>
            <a:r>
              <a:rPr lang="en-GB" sz="2300" dirty="0" err="1">
                <a:latin typeface="Arial"/>
                <a:cs typeface="Arial"/>
              </a:rPr>
              <a:t>stamm</a:t>
            </a:r>
            <a:r>
              <a:rPr lang="en-GB" sz="2300" dirty="0">
                <a:latin typeface="Arial"/>
                <a:cs typeface="Arial"/>
              </a:rPr>
              <a:t>’ </a:t>
            </a:r>
            <a:r>
              <a:rPr lang="en-GB" sz="2300" dirty="0" err="1">
                <a:latin typeface="Arial"/>
                <a:cs typeface="Arial"/>
              </a:rPr>
              <a:t>aus</a:t>
            </a:r>
            <a:r>
              <a:rPr lang="en-GB" sz="2300" dirty="0">
                <a:latin typeface="Arial"/>
                <a:cs typeface="Arial"/>
              </a:rPr>
              <a:t> </a:t>
            </a:r>
            <a:r>
              <a:rPr lang="en-GB" sz="2300" dirty="0" err="1">
                <a:latin typeface="Arial"/>
                <a:cs typeface="Arial"/>
              </a:rPr>
              <a:t>Litauen</a:t>
            </a:r>
            <a:r>
              <a:rPr lang="en-GB" sz="2300" dirty="0">
                <a:latin typeface="Arial"/>
                <a:cs typeface="Arial"/>
              </a:rPr>
              <a:t>, </a:t>
            </a:r>
            <a:r>
              <a:rPr lang="en-GB" sz="2300" dirty="0" err="1">
                <a:latin typeface="Arial"/>
                <a:cs typeface="Arial"/>
              </a:rPr>
              <a:t>echt</a:t>
            </a:r>
            <a:r>
              <a:rPr lang="en-GB" sz="2300" dirty="0">
                <a:latin typeface="Arial"/>
                <a:cs typeface="Arial"/>
              </a:rPr>
              <a:t> </a:t>
            </a:r>
            <a:r>
              <a:rPr lang="en-GB" sz="2300" dirty="0" err="1">
                <a:latin typeface="Arial"/>
                <a:cs typeface="Arial"/>
              </a:rPr>
              <a:t>deutsch</a:t>
            </a:r>
            <a:r>
              <a:rPr lang="en-GB" sz="2300" dirty="0">
                <a:latin typeface="Arial"/>
                <a:cs typeface="Arial"/>
              </a:rPr>
              <a:t>.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And when we were children, staying at the arch-duke’s,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My cousin’s, he took me out on a sled,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And I was frightened. He said, Marie,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Marie, hold on tight. And down we went.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In the mountains, there you feel free.</a:t>
            </a:r>
          </a:p>
          <a:p>
            <a:pPr fontAlgn="base"/>
            <a:r>
              <a:rPr lang="en-GB" sz="2300" dirty="0">
                <a:latin typeface="Arial"/>
                <a:cs typeface="Arial"/>
              </a:rPr>
              <a:t>I read, much of the night, and go south in the winter.</a:t>
            </a:r>
          </a:p>
          <a:p>
            <a:pPr marL="0" indent="0" defTabSz="321457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63AFAAF-D382-DB46-8CFA-4BD5CAD50C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8237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Elica.thmx</Template>
  <TotalTime>355</TotalTime>
  <Words>411</Words>
  <Application>Microsoft Macintosh PowerPoint</Application>
  <PresentationFormat>Presentazione su schermo (4:3)</PresentationFormat>
  <Paragraphs>49</Paragraphs>
  <Slides>9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Calibri</vt:lpstr>
      <vt:lpstr>Georgia</vt:lpstr>
      <vt:lpstr>Helvetica</vt:lpstr>
      <vt:lpstr>Trebuchet MS</vt:lpstr>
      <vt:lpstr>Wingdings</vt:lpstr>
      <vt:lpstr>Elica</vt:lpstr>
      <vt:lpstr>Roberta Gefter English Literature III 2019-2020.  Literary modernity: the novel from  Modernism  to postmodernism and back to tradition:  </vt:lpstr>
      <vt:lpstr>Presentazione standard di PowerPoint</vt:lpstr>
      <vt:lpstr>Presentazione standard di PowerPoint</vt:lpstr>
      <vt:lpstr>The legacy of Modernism</vt:lpstr>
      <vt:lpstr>Presentazione standard di PowerPoint</vt:lpstr>
      <vt:lpstr>Presentazione standard di PowerPoint</vt:lpstr>
      <vt:lpstr>The Complexity of Modernism…and of much of «20th C. literary art</vt:lpstr>
      <vt:lpstr>T.S.Eliot’s The WASTE LAND  one of the most important works of literature of the 20° century </vt:lpstr>
      <vt:lpstr>Presentazione standard di PowerPoint</vt:lpstr>
    </vt:vector>
  </TitlesOfParts>
  <Company>università di trieste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Mrs Dalloway</dc:title>
  <dc:creator>Roberta Gefter</dc:creator>
  <cp:lastModifiedBy>Microsoft Office User</cp:lastModifiedBy>
  <cp:revision>31</cp:revision>
  <dcterms:created xsi:type="dcterms:W3CDTF">2017-03-07T21:19:17Z</dcterms:created>
  <dcterms:modified xsi:type="dcterms:W3CDTF">2020-03-12T09:54:44Z</dcterms:modified>
</cp:coreProperties>
</file>