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318" r:id="rId2"/>
    <p:sldId id="369" r:id="rId3"/>
    <p:sldId id="377" r:id="rId4"/>
    <p:sldId id="378" r:id="rId5"/>
    <p:sldId id="304" r:id="rId6"/>
    <p:sldId id="306" r:id="rId7"/>
    <p:sldId id="360" r:id="rId8"/>
    <p:sldId id="374" r:id="rId9"/>
    <p:sldId id="361" r:id="rId10"/>
    <p:sldId id="371" r:id="rId11"/>
    <p:sldId id="301" r:id="rId12"/>
    <p:sldId id="363" r:id="rId13"/>
    <p:sldId id="376" r:id="rId14"/>
    <p:sldId id="375" r:id="rId15"/>
    <p:sldId id="362" r:id="rId16"/>
    <p:sldId id="319" r:id="rId17"/>
    <p:sldId id="320" r:id="rId18"/>
    <p:sldId id="321" r:id="rId19"/>
    <p:sldId id="322" r:id="rId20"/>
    <p:sldId id="323" r:id="rId21"/>
    <p:sldId id="324" r:id="rId22"/>
    <p:sldId id="326" r:id="rId23"/>
    <p:sldId id="327" r:id="rId24"/>
    <p:sldId id="328" r:id="rId25"/>
    <p:sldId id="325" r:id="rId26"/>
    <p:sldId id="314" r:id="rId27"/>
    <p:sldId id="307" r:id="rId28"/>
    <p:sldId id="364" r:id="rId29"/>
    <p:sldId id="365" r:id="rId30"/>
    <p:sldId id="366" r:id="rId31"/>
    <p:sldId id="367" r:id="rId32"/>
    <p:sldId id="368" r:id="rId33"/>
    <p:sldId id="310" r:id="rId34"/>
    <p:sldId id="370" r:id="rId35"/>
    <p:sldId id="311" r:id="rId36"/>
    <p:sldId id="333" r:id="rId37"/>
    <p:sldId id="312" r:id="rId38"/>
    <p:sldId id="334" r:id="rId39"/>
    <p:sldId id="335" r:id="rId40"/>
    <p:sldId id="315" r:id="rId41"/>
    <p:sldId id="348" r:id="rId42"/>
    <p:sldId id="347" r:id="rId43"/>
    <p:sldId id="316" r:id="rId44"/>
    <p:sldId id="341" r:id="rId45"/>
    <p:sldId id="329" r:id="rId46"/>
    <p:sldId id="330" r:id="rId47"/>
    <p:sldId id="331" r:id="rId48"/>
    <p:sldId id="332" r:id="rId49"/>
    <p:sldId id="337" r:id="rId50"/>
    <p:sldId id="338" r:id="rId51"/>
    <p:sldId id="339" r:id="rId52"/>
    <p:sldId id="340" r:id="rId53"/>
    <p:sldId id="342" r:id="rId54"/>
    <p:sldId id="344" r:id="rId55"/>
    <p:sldId id="343" r:id="rId56"/>
    <p:sldId id="373" r:id="rId57"/>
    <p:sldId id="345" r:id="rId58"/>
    <p:sldId id="346" r:id="rId59"/>
    <p:sldId id="317" r:id="rId60"/>
    <p:sldId id="349" r:id="rId61"/>
    <p:sldId id="350" r:id="rId62"/>
    <p:sldId id="351" r:id="rId63"/>
    <p:sldId id="352" r:id="rId64"/>
    <p:sldId id="354" r:id="rId65"/>
    <p:sldId id="353" r:id="rId6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62" autoAdjust="0"/>
    <p:restoredTop sz="94660"/>
  </p:normalViewPr>
  <p:slideViewPr>
    <p:cSldViewPr>
      <p:cViewPr varScale="1">
        <p:scale>
          <a:sx n="83" d="100"/>
          <a:sy n="83" d="100"/>
        </p:scale>
        <p:origin x="100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Cartel1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OLD_C\tesi%20e%20tesine\kokmann\4-petrochimica\variazione\variazione%20completo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7483439340073416E-2"/>
          <c:y val="3.5061604951987499E-2"/>
          <c:w val="0.9182164076676661"/>
          <c:h val="0.92127795128387713"/>
        </c:manualLayout>
      </c:layout>
      <c:scatterChart>
        <c:scatterStyle val="lineMarker"/>
        <c:varyColors val="0"/>
        <c:ser>
          <c:idx val="1"/>
          <c:order val="1"/>
          <c:spPr>
            <a:ln w="28575">
              <a:noFill/>
            </a:ln>
          </c:spPr>
          <c:xVal>
            <c:numRef>
              <c:f>Foglio1!$C$4:$C$10</c:f>
              <c:numCache>
                <c:formatCode>General</c:formatCode>
                <c:ptCount val="7"/>
                <c:pt idx="0">
                  <c:v>50.5</c:v>
                </c:pt>
                <c:pt idx="1">
                  <c:v>108</c:v>
                </c:pt>
                <c:pt idx="2">
                  <c:v>150</c:v>
                </c:pt>
                <c:pt idx="3">
                  <c:v>220</c:v>
                </c:pt>
                <c:pt idx="5">
                  <c:v>800</c:v>
                </c:pt>
                <c:pt idx="6">
                  <c:v>1400</c:v>
                </c:pt>
              </c:numCache>
            </c:numRef>
          </c:xVal>
          <c:yVal>
            <c:numRef>
              <c:f>Foglio1!$E$4:$E$10</c:f>
              <c:numCache>
                <c:formatCode>General</c:formatCode>
                <c:ptCount val="7"/>
                <c:pt idx="0">
                  <c:v>5.5</c:v>
                </c:pt>
                <c:pt idx="1">
                  <c:v>5.2</c:v>
                </c:pt>
                <c:pt idx="2">
                  <c:v>5.5</c:v>
                </c:pt>
                <c:pt idx="3">
                  <c:v>3.9</c:v>
                </c:pt>
                <c:pt idx="5">
                  <c:v>1.3</c:v>
                </c:pt>
                <c:pt idx="6">
                  <c:v>0.70000000000000062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20F-4CCA-A330-A0CF150B319E}"/>
            </c:ext>
          </c:extLst>
        </c:ser>
        <c:ser>
          <c:idx val="0"/>
          <c:order val="0"/>
          <c:spPr>
            <a:ln w="28575">
              <a:noFill/>
            </a:ln>
          </c:spPr>
          <c:xVal>
            <c:numRef>
              <c:f>Foglio1!$C$4:$C$10</c:f>
              <c:numCache>
                <c:formatCode>General</c:formatCode>
                <c:ptCount val="7"/>
                <c:pt idx="0">
                  <c:v>50.5</c:v>
                </c:pt>
                <c:pt idx="1">
                  <c:v>108</c:v>
                </c:pt>
                <c:pt idx="2">
                  <c:v>150</c:v>
                </c:pt>
                <c:pt idx="3">
                  <c:v>220</c:v>
                </c:pt>
                <c:pt idx="5">
                  <c:v>800</c:v>
                </c:pt>
                <c:pt idx="6">
                  <c:v>1400</c:v>
                </c:pt>
              </c:numCache>
            </c:numRef>
          </c:xVal>
          <c:yVal>
            <c:numRef>
              <c:f>Foglio1!$E$4:$E$10</c:f>
              <c:numCache>
                <c:formatCode>General</c:formatCode>
                <c:ptCount val="7"/>
                <c:pt idx="0">
                  <c:v>5.5</c:v>
                </c:pt>
                <c:pt idx="1">
                  <c:v>5.2</c:v>
                </c:pt>
                <c:pt idx="2">
                  <c:v>5.5</c:v>
                </c:pt>
                <c:pt idx="3">
                  <c:v>3.9</c:v>
                </c:pt>
                <c:pt idx="5">
                  <c:v>1.3</c:v>
                </c:pt>
                <c:pt idx="6">
                  <c:v>0.70000000000000062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20F-4CCA-A330-A0CF150B31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094720"/>
        <c:axId val="56096256"/>
      </c:scatterChart>
      <c:valAx>
        <c:axId val="56094720"/>
        <c:scaling>
          <c:logBase val="10"/>
          <c:orientation val="minMax"/>
          <c:min val="10"/>
        </c:scaling>
        <c:delete val="0"/>
        <c:axPos val="b"/>
        <c:numFmt formatCode="General" sourceLinked="1"/>
        <c:majorTickMark val="out"/>
        <c:minorTickMark val="none"/>
        <c:tickLblPos val="nextTo"/>
        <c:crossAx val="56096256"/>
        <c:crosses val="autoZero"/>
        <c:crossBetween val="midCat"/>
      </c:valAx>
      <c:valAx>
        <c:axId val="56096256"/>
        <c:scaling>
          <c:orientation val="minMax"/>
          <c:max val="8"/>
        </c:scaling>
        <c:delete val="0"/>
        <c:axPos val="l"/>
        <c:numFmt formatCode="General" sourceLinked="1"/>
        <c:majorTickMark val="out"/>
        <c:minorTickMark val="none"/>
        <c:tickLblPos val="nextTo"/>
        <c:crossAx val="56094720"/>
        <c:crosses val="autoZero"/>
        <c:crossBetween val="midCat"/>
        <c:majorUnit val="1"/>
        <c:minorUnit val="0.2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832311950682482E-2"/>
          <c:y val="7.6470698056494285E-2"/>
          <c:w val="0.87784856578465842"/>
          <c:h val="0.83235413653799484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trendline>
            <c:spPr>
              <a:ln w="25400">
                <a:solidFill>
                  <a:srgbClr val="000000"/>
                </a:solidFill>
                <a:prstDash val="solid"/>
              </a:ln>
            </c:spPr>
            <c:trendlineType val="linear"/>
            <c:intercept val="0"/>
            <c:dispRSqr val="1"/>
            <c:dispEq val="0"/>
            <c:trendlineLbl>
              <c:numFmt formatCode="General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800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</c:trendlineLbl>
          </c:trendline>
          <c:xVal>
            <c:numRef>
              <c:f>DATI!$B$23:$AD$23</c:f>
              <c:numCache>
                <c:formatCode>0</c:formatCode>
                <c:ptCount val="29"/>
                <c:pt idx="0">
                  <c:v>88</c:v>
                </c:pt>
                <c:pt idx="1">
                  <c:v>195</c:v>
                </c:pt>
                <c:pt idx="2">
                  <c:v>284</c:v>
                </c:pt>
                <c:pt idx="3">
                  <c:v>71</c:v>
                </c:pt>
                <c:pt idx="4">
                  <c:v>85</c:v>
                </c:pt>
                <c:pt idx="5">
                  <c:v>167</c:v>
                </c:pt>
                <c:pt idx="6">
                  <c:v>74</c:v>
                </c:pt>
                <c:pt idx="7">
                  <c:v>155</c:v>
                </c:pt>
                <c:pt idx="8">
                  <c:v>180</c:v>
                </c:pt>
                <c:pt idx="9">
                  <c:v>94</c:v>
                </c:pt>
                <c:pt idx="10">
                  <c:v>55</c:v>
                </c:pt>
                <c:pt idx="11">
                  <c:v>82</c:v>
                </c:pt>
                <c:pt idx="12">
                  <c:v>79</c:v>
                </c:pt>
                <c:pt idx="13">
                  <c:v>99</c:v>
                </c:pt>
                <c:pt idx="14">
                  <c:v>242</c:v>
                </c:pt>
                <c:pt idx="15">
                  <c:v>242</c:v>
                </c:pt>
                <c:pt idx="16">
                  <c:v>246</c:v>
                </c:pt>
                <c:pt idx="17">
                  <c:v>421</c:v>
                </c:pt>
                <c:pt idx="18">
                  <c:v>79</c:v>
                </c:pt>
                <c:pt idx="19">
                  <c:v>45</c:v>
                </c:pt>
                <c:pt idx="20">
                  <c:v>50</c:v>
                </c:pt>
                <c:pt idx="21">
                  <c:v>52</c:v>
                </c:pt>
                <c:pt idx="22">
                  <c:v>102</c:v>
                </c:pt>
                <c:pt idx="23">
                  <c:v>153</c:v>
                </c:pt>
                <c:pt idx="24">
                  <c:v>309</c:v>
                </c:pt>
                <c:pt idx="25">
                  <c:v>62</c:v>
                </c:pt>
                <c:pt idx="26">
                  <c:v>289</c:v>
                </c:pt>
                <c:pt idx="27">
                  <c:v>236</c:v>
                </c:pt>
                <c:pt idx="28">
                  <c:v>223</c:v>
                </c:pt>
              </c:numCache>
            </c:numRef>
          </c:xVal>
          <c:yVal>
            <c:numRef>
              <c:f>DATI!$B$22:$AD$22</c:f>
              <c:numCache>
                <c:formatCode>0</c:formatCode>
                <c:ptCount val="29"/>
                <c:pt idx="0">
                  <c:v>45</c:v>
                </c:pt>
                <c:pt idx="1">
                  <c:v>107</c:v>
                </c:pt>
                <c:pt idx="2">
                  <c:v>159</c:v>
                </c:pt>
                <c:pt idx="3">
                  <c:v>35</c:v>
                </c:pt>
                <c:pt idx="4">
                  <c:v>45</c:v>
                </c:pt>
                <c:pt idx="5">
                  <c:v>87</c:v>
                </c:pt>
                <c:pt idx="6">
                  <c:v>39</c:v>
                </c:pt>
                <c:pt idx="7">
                  <c:v>87</c:v>
                </c:pt>
                <c:pt idx="8">
                  <c:v>98</c:v>
                </c:pt>
                <c:pt idx="9">
                  <c:v>54</c:v>
                </c:pt>
                <c:pt idx="10">
                  <c:v>28</c:v>
                </c:pt>
                <c:pt idx="11">
                  <c:v>41</c:v>
                </c:pt>
                <c:pt idx="12">
                  <c:v>37</c:v>
                </c:pt>
                <c:pt idx="13">
                  <c:v>52</c:v>
                </c:pt>
                <c:pt idx="14">
                  <c:v>143</c:v>
                </c:pt>
                <c:pt idx="15">
                  <c:v>139</c:v>
                </c:pt>
                <c:pt idx="16">
                  <c:v>144</c:v>
                </c:pt>
                <c:pt idx="17">
                  <c:v>243</c:v>
                </c:pt>
                <c:pt idx="18">
                  <c:v>37</c:v>
                </c:pt>
                <c:pt idx="19">
                  <c:v>16</c:v>
                </c:pt>
                <c:pt idx="20">
                  <c:v>21</c:v>
                </c:pt>
                <c:pt idx="21">
                  <c:v>19</c:v>
                </c:pt>
                <c:pt idx="22">
                  <c:v>59</c:v>
                </c:pt>
                <c:pt idx="23">
                  <c:v>93</c:v>
                </c:pt>
                <c:pt idx="24">
                  <c:v>173</c:v>
                </c:pt>
                <c:pt idx="25">
                  <c:v>23</c:v>
                </c:pt>
                <c:pt idx="26">
                  <c:v>172</c:v>
                </c:pt>
                <c:pt idx="27">
                  <c:v>136</c:v>
                </c:pt>
                <c:pt idx="28">
                  <c:v>134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F50-45AB-8145-38CB0C3B5497}"/>
            </c:ext>
          </c:extLst>
        </c:ser>
        <c:ser>
          <c:idx val="1"/>
          <c:order val="1"/>
          <c:spPr>
            <a:ln w="28575">
              <a:noFill/>
            </a:ln>
          </c:spPr>
          <c:marker>
            <c:symbol val="triangle"/>
            <c:size val="7"/>
            <c:spPr>
              <a:solidFill>
                <a:srgbClr val="FFFFFF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DATI!$AH$23:$AJ$23</c:f>
              <c:numCache>
                <c:formatCode>0</c:formatCode>
                <c:ptCount val="3"/>
                <c:pt idx="0">
                  <c:v>194</c:v>
                </c:pt>
                <c:pt idx="1">
                  <c:v>143</c:v>
                </c:pt>
                <c:pt idx="2">
                  <c:v>70</c:v>
                </c:pt>
              </c:numCache>
            </c:numRef>
          </c:xVal>
          <c:yVal>
            <c:numRef>
              <c:f>DATI!$AH$22:$AJ$22</c:f>
              <c:numCache>
                <c:formatCode>0</c:formatCode>
                <c:ptCount val="3"/>
                <c:pt idx="0">
                  <c:v>116</c:v>
                </c:pt>
                <c:pt idx="1">
                  <c:v>78</c:v>
                </c:pt>
                <c:pt idx="2">
                  <c:v>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F50-45AB-8145-38CB0C3B5497}"/>
            </c:ext>
          </c:extLst>
        </c:ser>
        <c:ser>
          <c:idx val="2"/>
          <c:order val="2"/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DATI!$AE$23:$AF$23</c:f>
              <c:numCache>
                <c:formatCode>0</c:formatCode>
                <c:ptCount val="2"/>
                <c:pt idx="0">
                  <c:v>278</c:v>
                </c:pt>
                <c:pt idx="1">
                  <c:v>164</c:v>
                </c:pt>
              </c:numCache>
            </c:numRef>
          </c:xVal>
          <c:yVal>
            <c:numRef>
              <c:f>DATI!$AE$22:$AF$22</c:f>
              <c:numCache>
                <c:formatCode>0</c:formatCode>
                <c:ptCount val="2"/>
                <c:pt idx="0">
                  <c:v>160</c:v>
                </c:pt>
                <c:pt idx="1">
                  <c:v>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F50-45AB-8145-38CB0C3B5497}"/>
            </c:ext>
          </c:extLst>
        </c:ser>
        <c:ser>
          <c:idx val="3"/>
          <c:order val="3"/>
          <c:spPr>
            <a:ln w="28575">
              <a:noFill/>
            </a:ln>
          </c:spPr>
          <c:marker>
            <c:symbol val="triangle"/>
            <c:size val="7"/>
            <c:spPr>
              <a:solidFill>
                <a:srgbClr val="FFFFFF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DATI!$AK$23</c:f>
              <c:numCache>
                <c:formatCode>0</c:formatCode>
                <c:ptCount val="1"/>
                <c:pt idx="0">
                  <c:v>205</c:v>
                </c:pt>
              </c:numCache>
            </c:numRef>
          </c:xVal>
          <c:yVal>
            <c:numRef>
              <c:f>DATI!$AK$22</c:f>
              <c:numCache>
                <c:formatCode>0</c:formatCode>
                <c:ptCount val="1"/>
                <c:pt idx="0">
                  <c:v>101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F50-45AB-8145-38CB0C3B54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031168"/>
        <c:axId val="61033088"/>
      </c:scatterChart>
      <c:valAx>
        <c:axId val="61031168"/>
        <c:scaling>
          <c:orientation val="minMax"/>
          <c:max val="500"/>
        </c:scaling>
        <c:delete val="0"/>
        <c:axPos val="b"/>
        <c:numFmt formatCode="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1033088"/>
        <c:crosses val="autoZero"/>
        <c:crossBetween val="midCat"/>
      </c:valAx>
      <c:valAx>
        <c:axId val="61033088"/>
        <c:scaling>
          <c:orientation val="minMax"/>
          <c:max val="250"/>
        </c:scaling>
        <c:delete val="0"/>
        <c:axPos val="l"/>
        <c:numFmt formatCode="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1031168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0.15833</cdr:x>
      <cdr:y>0.20833</cdr:y>
    </cdr:from>
    <cdr:to>
      <cdr:x>0.35833</cdr:x>
      <cdr:y>0.54167</cdr:y>
    </cdr:to>
    <cdr:sp macro="" textlink="">
      <cdr:nvSpPr>
        <cdr:cNvPr id="3" name="CasellaDiTesto 2"/>
        <cdr:cNvSpPr txBox="1"/>
      </cdr:nvSpPr>
      <cdr:spPr>
        <a:xfrm xmlns:a="http://schemas.openxmlformats.org/drawingml/2006/main">
          <a:off x="723900" y="5715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GB" sz="1100"/>
        </a:p>
      </cdr:txBody>
    </cdr:sp>
  </cdr:relSizeAnchor>
  <cdr:relSizeAnchor xmlns:cdr="http://schemas.openxmlformats.org/drawingml/2006/chartDrawing">
    <cdr:from>
      <cdr:x>0.1875</cdr:x>
      <cdr:y>0.27083</cdr:y>
    </cdr:from>
    <cdr:to>
      <cdr:x>0.3875</cdr:x>
      <cdr:y>0.60417</cdr:y>
    </cdr:to>
    <cdr:sp macro="" textlink="">
      <cdr:nvSpPr>
        <cdr:cNvPr id="4" name="CasellaDiTesto 3"/>
        <cdr:cNvSpPr txBox="1"/>
      </cdr:nvSpPr>
      <cdr:spPr>
        <a:xfrm xmlns:a="http://schemas.openxmlformats.org/drawingml/2006/main">
          <a:off x="857250" y="74295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GB" sz="1100"/>
        </a:p>
      </cdr:txBody>
    </cdr:sp>
  </cdr:relSizeAnchor>
  <cdr:relSizeAnchor xmlns:cdr="http://schemas.openxmlformats.org/drawingml/2006/chartDrawing">
    <cdr:from>
      <cdr:x>0.21875</cdr:x>
      <cdr:y>0.23457</cdr:y>
    </cdr:from>
    <cdr:to>
      <cdr:x>0.29583</cdr:x>
      <cdr:y>0.32138</cdr:y>
    </cdr:to>
    <cdr:sp macro="" textlink="">
      <cdr:nvSpPr>
        <cdr:cNvPr id="6" name="CasellaDiTesto 5"/>
        <cdr:cNvSpPr txBox="1"/>
      </cdr:nvSpPr>
      <cdr:spPr>
        <a:xfrm xmlns:a="http://schemas.openxmlformats.org/drawingml/2006/main">
          <a:off x="1512168" y="1368152"/>
          <a:ext cx="532836" cy="506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2400" dirty="0"/>
            <a:t>Me</a:t>
          </a:r>
        </a:p>
      </cdr:txBody>
    </cdr:sp>
  </cdr:relSizeAnchor>
  <cdr:relSizeAnchor xmlns:cdr="http://schemas.openxmlformats.org/drawingml/2006/chartDrawing">
    <cdr:from>
      <cdr:x>0.0625</cdr:x>
      <cdr:y>0.83951</cdr:y>
    </cdr:from>
    <cdr:to>
      <cdr:x>0.38333</cdr:x>
      <cdr:y>0.95409</cdr:y>
    </cdr:to>
    <cdr:sp macro="" textlink="">
      <cdr:nvSpPr>
        <cdr:cNvPr id="7" name="CasellaDiTesto 1"/>
        <cdr:cNvSpPr txBox="1"/>
      </cdr:nvSpPr>
      <cdr:spPr>
        <a:xfrm xmlns:a="http://schemas.openxmlformats.org/drawingml/2006/main">
          <a:off x="432048" y="4896544"/>
          <a:ext cx="2217823" cy="6683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3200" dirty="0" err="1"/>
            <a:t>Distanza</a:t>
          </a:r>
          <a:r>
            <a:rPr lang="en-GB" sz="3200" dirty="0"/>
            <a:t>  media</a:t>
          </a:r>
          <a:r>
            <a:rPr lang="en-GB" sz="3200" baseline="0" dirty="0"/>
            <a:t> </a:t>
          </a:r>
          <a:r>
            <a:rPr lang="en-GB" sz="3200" baseline="0" dirty="0" err="1"/>
            <a:t>dal</a:t>
          </a:r>
          <a:r>
            <a:rPr lang="en-GB" sz="3200" baseline="0" dirty="0"/>
            <a:t> sole</a:t>
          </a:r>
          <a:endParaRPr lang="en-GB" sz="3200" dirty="0"/>
        </a:p>
      </cdr:txBody>
    </cdr:sp>
  </cdr:relSizeAnchor>
  <cdr:relSizeAnchor xmlns:cdr="http://schemas.openxmlformats.org/drawingml/2006/chartDrawing">
    <cdr:from>
      <cdr:x>0.15833</cdr:x>
      <cdr:y>0.20833</cdr:y>
    </cdr:from>
    <cdr:to>
      <cdr:x>0.35833</cdr:x>
      <cdr:y>0.54167</cdr:y>
    </cdr:to>
    <cdr:sp macro="" textlink="">
      <cdr:nvSpPr>
        <cdr:cNvPr id="8" name="CasellaDiTesto 2"/>
        <cdr:cNvSpPr txBox="1"/>
      </cdr:nvSpPr>
      <cdr:spPr>
        <a:xfrm xmlns:a="http://schemas.openxmlformats.org/drawingml/2006/main">
          <a:off x="723900" y="5715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GB" sz="1100"/>
        </a:p>
      </cdr:txBody>
    </cdr:sp>
  </cdr:relSizeAnchor>
  <cdr:relSizeAnchor xmlns:cdr="http://schemas.openxmlformats.org/drawingml/2006/chartDrawing">
    <cdr:from>
      <cdr:x>0.1875</cdr:x>
      <cdr:y>0.27083</cdr:y>
    </cdr:from>
    <cdr:to>
      <cdr:x>0.3875</cdr:x>
      <cdr:y>0.60417</cdr:y>
    </cdr:to>
    <cdr:sp macro="" textlink="">
      <cdr:nvSpPr>
        <cdr:cNvPr id="9" name="CasellaDiTesto 3"/>
        <cdr:cNvSpPr txBox="1"/>
      </cdr:nvSpPr>
      <cdr:spPr>
        <a:xfrm xmlns:a="http://schemas.openxmlformats.org/drawingml/2006/main">
          <a:off x="857250" y="74295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GB" sz="1100"/>
        </a:p>
      </cdr:txBody>
    </cdr:sp>
  </cdr:relSizeAnchor>
  <cdr:relSizeAnchor xmlns:cdr="http://schemas.openxmlformats.org/drawingml/2006/chartDrawing">
    <cdr:from>
      <cdr:x>0.0995</cdr:x>
      <cdr:y>0.04381</cdr:y>
    </cdr:from>
    <cdr:to>
      <cdr:x>0.2995</cdr:x>
      <cdr:y>0.1445</cdr:y>
    </cdr:to>
    <cdr:sp macro="" textlink="">
      <cdr:nvSpPr>
        <cdr:cNvPr id="10" name="CasellaDiTesto 4"/>
        <cdr:cNvSpPr txBox="1"/>
      </cdr:nvSpPr>
      <cdr:spPr>
        <a:xfrm xmlns:a="http://schemas.openxmlformats.org/drawingml/2006/main">
          <a:off x="355402" y="173580"/>
          <a:ext cx="714375" cy="3989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2800" dirty="0" err="1"/>
            <a:t>Densità</a:t>
          </a:r>
          <a:r>
            <a:rPr lang="en-GB" sz="2800" dirty="0"/>
            <a:t> media</a:t>
          </a:r>
        </a:p>
      </cdr:txBody>
    </cdr:sp>
  </cdr:relSizeAnchor>
  <cdr:relSizeAnchor xmlns:cdr="http://schemas.openxmlformats.org/drawingml/2006/chartDrawing">
    <cdr:from>
      <cdr:x>0.27708</cdr:x>
      <cdr:y>0.34375</cdr:y>
    </cdr:from>
    <cdr:to>
      <cdr:x>0.35417</cdr:x>
      <cdr:y>0.43056</cdr:y>
    </cdr:to>
    <cdr:sp macro="" textlink="">
      <cdr:nvSpPr>
        <cdr:cNvPr id="11" name="CasellaDiTesto 1"/>
        <cdr:cNvSpPr txBox="1"/>
      </cdr:nvSpPr>
      <cdr:spPr>
        <a:xfrm xmlns:a="http://schemas.openxmlformats.org/drawingml/2006/main">
          <a:off x="1266825" y="942975"/>
          <a:ext cx="352425" cy="238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GB" sz="2400" dirty="0" err="1"/>
            <a:t>Ve</a:t>
          </a:r>
          <a:endParaRPr lang="en-GB" sz="2400" dirty="0"/>
        </a:p>
      </cdr:txBody>
    </cdr:sp>
  </cdr:relSizeAnchor>
  <cdr:relSizeAnchor xmlns:cdr="http://schemas.openxmlformats.org/drawingml/2006/chartDrawing">
    <cdr:from>
      <cdr:x>0.40625</cdr:x>
      <cdr:y>0.2716</cdr:y>
    </cdr:from>
    <cdr:to>
      <cdr:x>0.48333</cdr:x>
      <cdr:y>0.35842</cdr:y>
    </cdr:to>
    <cdr:sp macro="" textlink="">
      <cdr:nvSpPr>
        <cdr:cNvPr id="12" name="CasellaDiTesto 1"/>
        <cdr:cNvSpPr txBox="1"/>
      </cdr:nvSpPr>
      <cdr:spPr>
        <a:xfrm xmlns:a="http://schemas.openxmlformats.org/drawingml/2006/main">
          <a:off x="2808312" y="1584176"/>
          <a:ext cx="532836" cy="5063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2400" dirty="0" smtClean="0"/>
            <a:t>Terra</a:t>
          </a:r>
          <a:endParaRPr lang="en-GB" sz="2400" dirty="0"/>
        </a:p>
      </cdr:txBody>
    </cdr:sp>
  </cdr:relSizeAnchor>
  <cdr:relSizeAnchor xmlns:cdr="http://schemas.openxmlformats.org/drawingml/2006/chartDrawing">
    <cdr:from>
      <cdr:x>0.46145</cdr:x>
      <cdr:y>0.4566</cdr:y>
    </cdr:from>
    <cdr:to>
      <cdr:x>0.53854</cdr:x>
      <cdr:y>0.5434</cdr:y>
    </cdr:to>
    <cdr:sp macro="" textlink="">
      <cdr:nvSpPr>
        <cdr:cNvPr id="13" name="CasellaDiTesto 1"/>
        <cdr:cNvSpPr txBox="1"/>
      </cdr:nvSpPr>
      <cdr:spPr>
        <a:xfrm xmlns:a="http://schemas.openxmlformats.org/drawingml/2006/main">
          <a:off x="3189931" y="2663187"/>
          <a:ext cx="532905" cy="5062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2400" dirty="0"/>
            <a:t>Ma</a:t>
          </a:r>
        </a:p>
      </cdr:txBody>
    </cdr:sp>
  </cdr:relSizeAnchor>
  <cdr:relSizeAnchor xmlns:cdr="http://schemas.openxmlformats.org/drawingml/2006/chartDrawing">
    <cdr:from>
      <cdr:x>0.61458</cdr:x>
      <cdr:y>0.71605</cdr:y>
    </cdr:from>
    <cdr:to>
      <cdr:x>0.67083</cdr:x>
      <cdr:y>0.80285</cdr:y>
    </cdr:to>
    <cdr:sp macro="" textlink="">
      <cdr:nvSpPr>
        <cdr:cNvPr id="14" name="CasellaDiTesto 1"/>
        <cdr:cNvSpPr txBox="1"/>
      </cdr:nvSpPr>
      <cdr:spPr>
        <a:xfrm xmlns:a="http://schemas.openxmlformats.org/drawingml/2006/main">
          <a:off x="4248472" y="4176464"/>
          <a:ext cx="388844" cy="5062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2400" dirty="0"/>
            <a:t>G</a:t>
          </a:r>
        </a:p>
      </cdr:txBody>
    </cdr:sp>
  </cdr:relSizeAnchor>
  <cdr:relSizeAnchor xmlns:cdr="http://schemas.openxmlformats.org/drawingml/2006/chartDrawing">
    <cdr:from>
      <cdr:x>0.69792</cdr:x>
      <cdr:y>0.80247</cdr:y>
    </cdr:from>
    <cdr:to>
      <cdr:x>0.74584</cdr:x>
      <cdr:y>0.88927</cdr:y>
    </cdr:to>
    <cdr:sp macro="" textlink="">
      <cdr:nvSpPr>
        <cdr:cNvPr id="15" name="CasellaDiTesto 1"/>
        <cdr:cNvSpPr txBox="1"/>
      </cdr:nvSpPr>
      <cdr:spPr>
        <a:xfrm xmlns:a="http://schemas.openxmlformats.org/drawingml/2006/main">
          <a:off x="4824536" y="4680520"/>
          <a:ext cx="331260" cy="5062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GB" sz="2400" dirty="0"/>
            <a:t>S</a:t>
          </a:r>
        </a:p>
      </cdr:txBody>
    </cdr:sp>
  </cdr:relSizeAnchor>
  <cdr:relSizeAnchor xmlns:cdr="http://schemas.openxmlformats.org/drawingml/2006/chartDrawing">
    <cdr:from>
      <cdr:x>0.20336</cdr:x>
      <cdr:y>0.31994</cdr:y>
    </cdr:from>
    <cdr:to>
      <cdr:x>0.85067</cdr:x>
      <cdr:y>0.89894</cdr:y>
    </cdr:to>
    <cdr:sp macro="" textlink="">
      <cdr:nvSpPr>
        <cdr:cNvPr id="16" name="Figura a mano libera 15"/>
        <cdr:cNvSpPr/>
      </cdr:nvSpPr>
      <cdr:spPr>
        <a:xfrm xmlns:a="http://schemas.openxmlformats.org/drawingml/2006/main">
          <a:off x="1405747" y="1866073"/>
          <a:ext cx="4474723" cy="3377119"/>
        </a:xfrm>
        <a:custGeom xmlns:a="http://schemas.openxmlformats.org/drawingml/2006/main">
          <a:avLst/>
          <a:gdLst>
            <a:gd name="connsiteX0" fmla="*/ 0 w 4474723"/>
            <a:gd name="connsiteY0" fmla="*/ 1621 h 3377119"/>
            <a:gd name="connsiteX1" fmla="*/ 622570 w 4474723"/>
            <a:gd name="connsiteY1" fmla="*/ 50259 h 3377119"/>
            <a:gd name="connsiteX2" fmla="*/ 1206230 w 4474723"/>
            <a:gd name="connsiteY2" fmla="*/ 303178 h 3377119"/>
            <a:gd name="connsiteX3" fmla="*/ 1575881 w 4474723"/>
            <a:gd name="connsiteY3" fmla="*/ 731195 h 3377119"/>
            <a:gd name="connsiteX4" fmla="*/ 1809344 w 4474723"/>
            <a:gd name="connsiteY4" fmla="*/ 1198123 h 3377119"/>
            <a:gd name="connsiteX5" fmla="*/ 2451370 w 4474723"/>
            <a:gd name="connsiteY5" fmla="*/ 2433536 h 3377119"/>
            <a:gd name="connsiteX6" fmla="*/ 3025302 w 4474723"/>
            <a:gd name="connsiteY6" fmla="*/ 2919919 h 3377119"/>
            <a:gd name="connsiteX7" fmla="*/ 3356042 w 4474723"/>
            <a:gd name="connsiteY7" fmla="*/ 3143655 h 3377119"/>
            <a:gd name="connsiteX8" fmla="*/ 3793787 w 4474723"/>
            <a:gd name="connsiteY8" fmla="*/ 3299298 h 3377119"/>
            <a:gd name="connsiteX9" fmla="*/ 4474723 w 4474723"/>
            <a:gd name="connsiteY9" fmla="*/ 3377119 h 3377119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  <a:cxn ang="0">
              <a:pos x="connsiteX8" y="connsiteY8"/>
            </a:cxn>
            <a:cxn ang="0">
              <a:pos x="connsiteX9" y="connsiteY9"/>
            </a:cxn>
          </a:cxnLst>
          <a:rect l="l" t="t" r="r" b="b"/>
          <a:pathLst>
            <a:path w="4474723" h="3377119">
              <a:moveTo>
                <a:pt x="0" y="1621"/>
              </a:moveTo>
              <a:cubicBezTo>
                <a:pt x="210766" y="810"/>
                <a:pt x="421532" y="0"/>
                <a:pt x="622570" y="50259"/>
              </a:cubicBezTo>
              <a:cubicBezTo>
                <a:pt x="823608" y="100519"/>
                <a:pt x="1047345" y="189689"/>
                <a:pt x="1206230" y="303178"/>
              </a:cubicBezTo>
              <a:cubicBezTo>
                <a:pt x="1365115" y="416667"/>
                <a:pt x="1475362" y="582038"/>
                <a:pt x="1575881" y="731195"/>
              </a:cubicBezTo>
              <a:cubicBezTo>
                <a:pt x="1676400" y="880352"/>
                <a:pt x="1663429" y="914400"/>
                <a:pt x="1809344" y="1198123"/>
              </a:cubicBezTo>
              <a:cubicBezTo>
                <a:pt x="1955259" y="1481846"/>
                <a:pt x="2248710" y="2146570"/>
                <a:pt x="2451370" y="2433536"/>
              </a:cubicBezTo>
              <a:cubicBezTo>
                <a:pt x="2654030" y="2720502"/>
                <a:pt x="2874523" y="2801566"/>
                <a:pt x="3025302" y="2919919"/>
              </a:cubicBezTo>
              <a:cubicBezTo>
                <a:pt x="3176081" y="3038272"/>
                <a:pt x="3227961" y="3080425"/>
                <a:pt x="3356042" y="3143655"/>
              </a:cubicBezTo>
              <a:cubicBezTo>
                <a:pt x="3484123" y="3206885"/>
                <a:pt x="3607340" y="3260387"/>
                <a:pt x="3793787" y="3299298"/>
              </a:cubicBezTo>
              <a:cubicBezTo>
                <a:pt x="3980234" y="3338209"/>
                <a:pt x="4227478" y="3357664"/>
                <a:pt x="4474723" y="3377119"/>
              </a:cubicBezTo>
            </a:path>
          </a:pathLst>
        </a:cu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0.07595</cdr:x>
      <cdr:y>0.07218</cdr:y>
    </cdr:from>
    <cdr:to>
      <cdr:x>0.14031</cdr:x>
      <cdr:y>0.16008</cdr:y>
    </cdr:to>
    <cdr:sp macro="" textlink="">
      <cdr:nvSpPr>
        <cdr:cNvPr id="47616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26583" y="322247"/>
          <a:ext cx="361509" cy="39241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GB" sz="24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La</a:t>
          </a:r>
        </a:p>
      </cdr:txBody>
    </cdr:sp>
  </cdr:relSizeAnchor>
  <cdr:relSizeAnchor xmlns:cdr="http://schemas.openxmlformats.org/drawingml/2006/chartDrawing">
    <cdr:from>
      <cdr:x>0.88462</cdr:x>
      <cdr:y>0.80645</cdr:y>
    </cdr:from>
    <cdr:to>
      <cdr:x>0.95811</cdr:x>
      <cdr:y>0.89435</cdr:y>
    </cdr:to>
    <cdr:sp macro="" textlink="">
      <cdr:nvSpPr>
        <cdr:cNvPr id="47616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968552" y="3600400"/>
          <a:ext cx="412805" cy="39241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GB" sz="24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Ce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EECDFD-458B-4E2D-8A94-1C10C6E44B82}" type="datetimeFigureOut">
              <a:rPr lang="en-GB" smtClean="0"/>
              <a:pPr/>
              <a:t>12/03/2020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539E70-313E-4A03-B405-EF7D18A95E3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39E70-313E-4A03-B405-EF7D18A95E35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610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Vedere se esiste un concetto serio di solido e liquido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966CC-9D9A-43E5-8B82-585EE449457C}" type="slidenum">
              <a:rPr lang="it-IT" smtClean="0"/>
              <a:pPr/>
              <a:t>33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966CC-9D9A-43E5-8B82-585EE449457C}" type="slidenum">
              <a:rPr lang="it-IT" smtClean="0"/>
              <a:pPr/>
              <a:t>58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A5D2-6CA3-46E1-B47A-BEB133462F80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A9239-436F-4EE2-98B5-0D16E864E00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A5D2-6CA3-46E1-B47A-BEB133462F80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A9239-436F-4EE2-98B5-0D16E864E00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A5D2-6CA3-46E1-B47A-BEB133462F80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A9239-436F-4EE2-98B5-0D16E864E00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A5D2-6CA3-46E1-B47A-BEB133462F80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A9239-436F-4EE2-98B5-0D16E864E00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A5D2-6CA3-46E1-B47A-BEB133462F80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A9239-436F-4EE2-98B5-0D16E864E00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A5D2-6CA3-46E1-B47A-BEB133462F80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A9239-436F-4EE2-98B5-0D16E864E00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A5D2-6CA3-46E1-B47A-BEB133462F80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A9239-436F-4EE2-98B5-0D16E864E00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A5D2-6CA3-46E1-B47A-BEB133462F80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A9239-436F-4EE2-98B5-0D16E864E00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A5D2-6CA3-46E1-B47A-BEB133462F80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A9239-436F-4EE2-98B5-0D16E864E00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A5D2-6CA3-46E1-B47A-BEB133462F80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A9239-436F-4EE2-98B5-0D16E864E00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A5D2-6CA3-46E1-B47A-BEB133462F80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A9239-436F-4EE2-98B5-0D16E864E00A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DA5D2-6CA3-46E1-B47A-BEB133462F80}" type="datetimeFigureOut">
              <a:rPr lang="it-IT" smtClean="0"/>
              <a:pPr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A9239-436F-4EE2-98B5-0D16E864E00A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7"/>
          <p:cNvSpPr/>
          <p:nvPr/>
        </p:nvSpPr>
        <p:spPr>
          <a:xfrm>
            <a:off x="251520" y="93117"/>
            <a:ext cx="8712968" cy="66247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1043608" y="404664"/>
            <a:ext cx="698477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/>
              <a:t>Questo</a:t>
            </a:r>
            <a:r>
              <a:rPr lang="en-GB" sz="2400" dirty="0"/>
              <a:t> </a:t>
            </a:r>
            <a:r>
              <a:rPr lang="en-GB" sz="2400" dirty="0" err="1"/>
              <a:t>corso</a:t>
            </a:r>
            <a:r>
              <a:rPr lang="en-GB" sz="2400" dirty="0"/>
              <a:t> </a:t>
            </a:r>
            <a:r>
              <a:rPr lang="en-GB" sz="2400" dirty="0" err="1" smtClean="0"/>
              <a:t>cercherà</a:t>
            </a:r>
            <a:r>
              <a:rPr lang="en-GB" sz="2400" dirty="0" smtClean="0"/>
              <a:t> </a:t>
            </a:r>
            <a:r>
              <a:rPr lang="en-GB" sz="2400" dirty="0"/>
              <a:t>di </a:t>
            </a:r>
            <a:r>
              <a:rPr lang="en-GB" sz="2400" dirty="0" err="1"/>
              <a:t>colmare</a:t>
            </a:r>
            <a:r>
              <a:rPr lang="en-GB" sz="2400" dirty="0"/>
              <a:t> </a:t>
            </a:r>
            <a:r>
              <a:rPr lang="en-GB" sz="2400" dirty="0" err="1"/>
              <a:t>alcune</a:t>
            </a:r>
            <a:r>
              <a:rPr lang="en-GB" sz="2400" dirty="0"/>
              <a:t> </a:t>
            </a:r>
            <a:r>
              <a:rPr lang="en-GB" sz="2400" dirty="0" err="1" smtClean="0"/>
              <a:t>possibili</a:t>
            </a:r>
            <a:r>
              <a:rPr lang="en-GB" sz="2400" dirty="0" smtClean="0"/>
              <a:t> </a:t>
            </a:r>
          </a:p>
          <a:p>
            <a:pPr algn="ctr"/>
            <a:r>
              <a:rPr lang="en-GB" sz="2400" dirty="0" err="1" smtClean="0"/>
              <a:t>lacune</a:t>
            </a:r>
            <a:r>
              <a:rPr lang="en-GB" sz="2400" dirty="0" smtClean="0"/>
              <a:t> </a:t>
            </a:r>
            <a:r>
              <a:rPr lang="en-GB" sz="2400" dirty="0" err="1" smtClean="0"/>
              <a:t>dovute</a:t>
            </a:r>
            <a:r>
              <a:rPr lang="en-GB" sz="2400" dirty="0" smtClean="0"/>
              <a:t> </a:t>
            </a:r>
            <a:r>
              <a:rPr lang="en-GB" sz="2400" dirty="0" err="1" smtClean="0"/>
              <a:t>alla</a:t>
            </a:r>
            <a:r>
              <a:rPr lang="en-GB" sz="2400" dirty="0" smtClean="0"/>
              <a:t> </a:t>
            </a:r>
            <a:r>
              <a:rPr lang="en-GB" sz="2400" dirty="0" err="1" smtClean="0"/>
              <a:t>mancanza</a:t>
            </a:r>
            <a:r>
              <a:rPr lang="en-GB" sz="2400" dirty="0" smtClean="0"/>
              <a:t>, </a:t>
            </a:r>
            <a:r>
              <a:rPr lang="en-GB" sz="2400" dirty="0" err="1" smtClean="0"/>
              <a:t>nella</a:t>
            </a:r>
            <a:r>
              <a:rPr lang="en-GB" sz="2400" dirty="0" smtClean="0"/>
              <a:t> nostra </a:t>
            </a:r>
          </a:p>
          <a:p>
            <a:pPr algn="ctr"/>
            <a:r>
              <a:rPr lang="en-GB" sz="2400" dirty="0" err="1" smtClean="0"/>
              <a:t>sede</a:t>
            </a:r>
            <a:r>
              <a:rPr lang="en-GB" sz="2400" dirty="0" smtClean="0"/>
              <a:t>, di </a:t>
            </a:r>
            <a:r>
              <a:rPr lang="en-GB" sz="2400" dirty="0" err="1" smtClean="0"/>
              <a:t>specifici</a:t>
            </a:r>
            <a:r>
              <a:rPr lang="en-GB" sz="2400" dirty="0" smtClean="0"/>
              <a:t> </a:t>
            </a:r>
            <a:r>
              <a:rPr lang="en-GB" sz="2400" dirty="0" err="1" smtClean="0"/>
              <a:t>corsi</a:t>
            </a:r>
            <a:r>
              <a:rPr lang="en-GB" sz="2400" dirty="0" smtClean="0"/>
              <a:t> di </a:t>
            </a:r>
            <a:r>
              <a:rPr lang="en-GB" sz="2400" dirty="0" err="1" smtClean="0"/>
              <a:t>laurea</a:t>
            </a:r>
            <a:r>
              <a:rPr lang="en-GB" sz="2400" dirty="0" smtClean="0"/>
              <a:t>  </a:t>
            </a:r>
          </a:p>
          <a:p>
            <a:pPr algn="ctr"/>
            <a:r>
              <a:rPr lang="en-GB" sz="2400" dirty="0" err="1" smtClean="0"/>
              <a:t>che</a:t>
            </a:r>
            <a:r>
              <a:rPr lang="en-GB" sz="2400" dirty="0" smtClean="0"/>
              <a:t> </a:t>
            </a:r>
            <a:r>
              <a:rPr lang="en-GB" sz="2400" dirty="0" err="1"/>
              <a:t>vanno</a:t>
            </a:r>
            <a:r>
              <a:rPr lang="en-GB" sz="2400" dirty="0"/>
              <a:t> </a:t>
            </a:r>
            <a:r>
              <a:rPr lang="en-GB" sz="2400" dirty="0" err="1"/>
              <a:t>dalla</a:t>
            </a:r>
            <a:r>
              <a:rPr lang="en-GB" sz="2400" dirty="0"/>
              <a:t> </a:t>
            </a:r>
            <a:r>
              <a:rPr lang="en-GB" sz="2400" dirty="0" err="1" smtClean="0"/>
              <a:t>geochimica</a:t>
            </a:r>
            <a:r>
              <a:rPr lang="en-GB" sz="2400" dirty="0" smtClean="0"/>
              <a:t> </a:t>
            </a:r>
            <a:r>
              <a:rPr lang="en-GB" sz="2400" dirty="0" err="1" smtClean="0"/>
              <a:t>alla</a:t>
            </a:r>
            <a:r>
              <a:rPr lang="en-GB" sz="2400" dirty="0" smtClean="0"/>
              <a:t> </a:t>
            </a:r>
            <a:r>
              <a:rPr lang="en-GB" sz="2400" dirty="0" err="1" smtClean="0"/>
              <a:t>petrogenesi</a:t>
            </a:r>
            <a:r>
              <a:rPr lang="en-GB" sz="2400" dirty="0" smtClean="0"/>
              <a:t> </a:t>
            </a:r>
          </a:p>
          <a:p>
            <a:pPr algn="ctr"/>
            <a:r>
              <a:rPr lang="en-GB" sz="2400" dirty="0" err="1" smtClean="0"/>
              <a:t>fino</a:t>
            </a:r>
            <a:r>
              <a:rPr lang="en-GB" sz="2400" dirty="0" smtClean="0"/>
              <a:t> </a:t>
            </a:r>
            <a:r>
              <a:rPr lang="en-GB" sz="2400" dirty="0" err="1" smtClean="0"/>
              <a:t>alla</a:t>
            </a:r>
            <a:r>
              <a:rPr lang="en-GB" sz="2400" dirty="0" smtClean="0"/>
              <a:t> </a:t>
            </a:r>
            <a:r>
              <a:rPr lang="en-GB" sz="2400" dirty="0" err="1" smtClean="0"/>
              <a:t>chimica</a:t>
            </a:r>
            <a:r>
              <a:rPr lang="en-GB" sz="2400" dirty="0" smtClean="0"/>
              <a:t> </a:t>
            </a:r>
            <a:r>
              <a:rPr lang="en-GB" sz="2400" dirty="0" err="1" smtClean="0"/>
              <a:t>isotopica</a:t>
            </a:r>
            <a:r>
              <a:rPr lang="en-GB" sz="2400" dirty="0" smtClean="0"/>
              <a:t>. </a:t>
            </a:r>
            <a:r>
              <a:rPr lang="en-GB" sz="2400" dirty="0"/>
              <a:t>Lo </a:t>
            </a:r>
            <a:r>
              <a:rPr lang="en-GB" sz="2400" dirty="0" err="1"/>
              <a:t>scopo</a:t>
            </a:r>
            <a:r>
              <a:rPr lang="en-GB" sz="2400" dirty="0"/>
              <a:t> finale </a:t>
            </a:r>
            <a:r>
              <a:rPr lang="en-GB" sz="2400" dirty="0" err="1" smtClean="0"/>
              <a:t>sarà</a:t>
            </a:r>
            <a:r>
              <a:rPr lang="en-GB" sz="2400" dirty="0" smtClean="0"/>
              <a:t> </a:t>
            </a:r>
          </a:p>
          <a:p>
            <a:pPr algn="ctr"/>
            <a:r>
              <a:rPr lang="en-GB" sz="2400" dirty="0" err="1" smtClean="0"/>
              <a:t>quello</a:t>
            </a:r>
            <a:r>
              <a:rPr lang="en-GB" sz="2400" dirty="0" smtClean="0"/>
              <a:t> </a:t>
            </a:r>
            <a:r>
              <a:rPr lang="en-GB" sz="2400" dirty="0"/>
              <a:t>di </a:t>
            </a:r>
            <a:r>
              <a:rPr lang="en-GB" sz="2400" dirty="0" err="1"/>
              <a:t>riuscire</a:t>
            </a:r>
            <a:r>
              <a:rPr lang="en-GB" sz="2400" dirty="0"/>
              <a:t> </a:t>
            </a:r>
            <a:r>
              <a:rPr lang="en-GB" sz="2400" dirty="0" smtClean="0"/>
              <a:t>ad </a:t>
            </a:r>
            <a:r>
              <a:rPr lang="en-GB" sz="2400" dirty="0" err="1" smtClean="0"/>
              <a:t>ottenere</a:t>
            </a:r>
            <a:r>
              <a:rPr lang="en-GB" sz="2400" dirty="0" smtClean="0"/>
              <a:t> </a:t>
            </a:r>
          </a:p>
          <a:p>
            <a:pPr algn="ctr"/>
            <a:r>
              <a:rPr lang="en-GB" sz="2400" dirty="0" smtClean="0"/>
              <a:t>le </a:t>
            </a:r>
            <a:r>
              <a:rPr lang="en-GB" sz="2400" dirty="0" err="1" smtClean="0"/>
              <a:t>informazioni</a:t>
            </a:r>
            <a:r>
              <a:rPr lang="en-GB" sz="2400" dirty="0" smtClean="0"/>
              <a:t> </a:t>
            </a:r>
            <a:r>
              <a:rPr lang="en-GB" sz="2400" dirty="0" err="1" smtClean="0"/>
              <a:t>minime</a:t>
            </a:r>
            <a:r>
              <a:rPr lang="en-GB" sz="2400" dirty="0" smtClean="0"/>
              <a:t> </a:t>
            </a:r>
            <a:r>
              <a:rPr lang="en-GB" sz="2400" dirty="0" err="1" smtClean="0"/>
              <a:t>essenziali</a:t>
            </a:r>
            <a:r>
              <a:rPr lang="en-GB" sz="2400" dirty="0" smtClean="0"/>
              <a:t> </a:t>
            </a:r>
            <a:r>
              <a:rPr lang="en-GB" sz="2400" dirty="0" err="1" smtClean="0"/>
              <a:t>atte</a:t>
            </a:r>
            <a:r>
              <a:rPr lang="en-GB" sz="2400" dirty="0" smtClean="0"/>
              <a:t> </a:t>
            </a:r>
            <a:r>
              <a:rPr lang="en-GB" sz="2400" dirty="0"/>
              <a:t>a </a:t>
            </a:r>
            <a:endParaRPr lang="en-GB" sz="2400" dirty="0" smtClean="0"/>
          </a:p>
          <a:p>
            <a:pPr algn="ctr"/>
            <a:r>
              <a:rPr lang="en-GB" sz="2400" dirty="0" err="1" smtClean="0"/>
              <a:t>capire</a:t>
            </a:r>
            <a:r>
              <a:rPr lang="en-GB" sz="2400" dirty="0" smtClean="0"/>
              <a:t> </a:t>
            </a:r>
            <a:r>
              <a:rPr lang="en-GB" sz="2400" dirty="0"/>
              <a:t>come </a:t>
            </a:r>
            <a:r>
              <a:rPr lang="en-GB" sz="2400" dirty="0" err="1" smtClean="0"/>
              <a:t>funzionano</a:t>
            </a:r>
            <a:r>
              <a:rPr lang="en-GB" sz="2400" dirty="0" smtClean="0"/>
              <a:t> </a:t>
            </a:r>
            <a:r>
              <a:rPr lang="en-GB" sz="2400" dirty="0" err="1" smtClean="0"/>
              <a:t>i</a:t>
            </a:r>
            <a:r>
              <a:rPr lang="en-GB" sz="2400" dirty="0" smtClean="0"/>
              <a:t> </a:t>
            </a:r>
            <a:r>
              <a:rPr lang="en-GB" sz="2400" dirty="0" err="1"/>
              <a:t>processi</a:t>
            </a:r>
            <a:r>
              <a:rPr lang="en-GB" sz="2400" dirty="0"/>
              <a:t> </a:t>
            </a:r>
            <a:r>
              <a:rPr lang="en-GB" sz="2400" dirty="0" err="1" smtClean="0"/>
              <a:t>magmatici</a:t>
            </a:r>
            <a:endParaRPr lang="en-GB" sz="2400" dirty="0" smtClean="0"/>
          </a:p>
          <a:p>
            <a:pPr algn="ctr"/>
            <a:r>
              <a:rPr lang="en-GB" sz="2400" dirty="0" smtClean="0"/>
              <a:t> </a:t>
            </a:r>
            <a:r>
              <a:rPr lang="en-GB" sz="2400" dirty="0" err="1"/>
              <a:t>nel</a:t>
            </a:r>
            <a:r>
              <a:rPr lang="en-GB" sz="2400" dirty="0"/>
              <a:t> </a:t>
            </a:r>
            <a:r>
              <a:rPr lang="en-GB" sz="2400" dirty="0" err="1"/>
              <a:t>loro</a:t>
            </a:r>
            <a:r>
              <a:rPr lang="en-GB" sz="2400" dirty="0"/>
              <a:t> </a:t>
            </a:r>
            <a:r>
              <a:rPr lang="en-GB" sz="2400" dirty="0" err="1" smtClean="0"/>
              <a:t>complesso</a:t>
            </a:r>
            <a:r>
              <a:rPr lang="en-GB" sz="2400" dirty="0" smtClean="0"/>
              <a:t> e a </a:t>
            </a:r>
            <a:r>
              <a:rPr lang="en-GB" sz="2400" dirty="0" err="1" smtClean="0"/>
              <a:t>comprendere</a:t>
            </a:r>
            <a:r>
              <a:rPr lang="en-GB" sz="2400" dirty="0" smtClean="0"/>
              <a:t>, </a:t>
            </a:r>
            <a:r>
              <a:rPr lang="en-GB" sz="2400" dirty="0" err="1" smtClean="0"/>
              <a:t>quindi</a:t>
            </a:r>
            <a:r>
              <a:rPr lang="en-GB" sz="2400" dirty="0" smtClean="0"/>
              <a:t>, </a:t>
            </a:r>
          </a:p>
          <a:p>
            <a:pPr algn="ctr"/>
            <a:r>
              <a:rPr lang="en-GB" sz="2400" dirty="0" smtClean="0"/>
              <a:t>un </a:t>
            </a:r>
            <a:r>
              <a:rPr lang="en-GB" sz="2400" dirty="0" err="1" smtClean="0"/>
              <a:t>lavoro</a:t>
            </a:r>
            <a:r>
              <a:rPr lang="en-GB" sz="2400" dirty="0" smtClean="0"/>
              <a:t> </a:t>
            </a:r>
            <a:r>
              <a:rPr lang="en-GB" sz="2400" dirty="0" err="1" smtClean="0"/>
              <a:t>petrogenetico</a:t>
            </a:r>
            <a:r>
              <a:rPr lang="en-GB" sz="2400" dirty="0" smtClean="0"/>
              <a:t>. 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 err="1" smtClean="0"/>
              <a:t>Anche</a:t>
            </a:r>
            <a:r>
              <a:rPr lang="en-GB" sz="2400" dirty="0" smtClean="0"/>
              <a:t> per </a:t>
            </a:r>
            <a:r>
              <a:rPr lang="en-GB" sz="2400" dirty="0" err="1" smtClean="0"/>
              <a:t>questo</a:t>
            </a:r>
            <a:r>
              <a:rPr lang="en-GB" sz="2400" dirty="0" smtClean="0"/>
              <a:t> </a:t>
            </a:r>
            <a:r>
              <a:rPr lang="en-GB" sz="2400" dirty="0" err="1" smtClean="0"/>
              <a:t>il</a:t>
            </a:r>
            <a:r>
              <a:rPr lang="en-GB" sz="2400" dirty="0" smtClean="0"/>
              <a:t> </a:t>
            </a:r>
            <a:r>
              <a:rPr lang="en-GB" sz="2400" dirty="0" err="1" smtClean="0"/>
              <a:t>corso</a:t>
            </a:r>
            <a:r>
              <a:rPr lang="en-GB" sz="2400" dirty="0" smtClean="0"/>
              <a:t> è </a:t>
            </a:r>
            <a:r>
              <a:rPr lang="en-GB" sz="2400" dirty="0" err="1" smtClean="0"/>
              <a:t>diviso</a:t>
            </a:r>
            <a:r>
              <a:rPr lang="en-GB" sz="2400" dirty="0" smtClean="0"/>
              <a:t> in due moduli</a:t>
            </a:r>
          </a:p>
          <a:p>
            <a:pPr algn="ctr"/>
            <a:r>
              <a:rPr lang="en-GB" sz="2400" dirty="0" smtClean="0"/>
              <a:t>Di cui </a:t>
            </a:r>
            <a:r>
              <a:rPr lang="en-GB" sz="2400" dirty="0" err="1" smtClean="0"/>
              <a:t>uno</a:t>
            </a:r>
            <a:r>
              <a:rPr lang="en-GB" sz="2400" dirty="0" smtClean="0"/>
              <a:t> </a:t>
            </a:r>
            <a:r>
              <a:rPr lang="en-GB" sz="2400" dirty="0" err="1" smtClean="0"/>
              <a:t>essenzialmente</a:t>
            </a:r>
            <a:r>
              <a:rPr lang="en-GB" sz="2400" dirty="0" smtClean="0"/>
              <a:t> “</a:t>
            </a:r>
            <a:r>
              <a:rPr lang="en-GB" sz="2400" dirty="0" err="1" smtClean="0"/>
              <a:t>naturalistico</a:t>
            </a:r>
            <a:r>
              <a:rPr lang="en-GB" sz="2400" dirty="0" smtClean="0"/>
              <a:t>”</a:t>
            </a:r>
          </a:p>
          <a:p>
            <a:pPr algn="ctr"/>
            <a:r>
              <a:rPr lang="en-GB" sz="2400" dirty="0"/>
              <a:t>e</a:t>
            </a:r>
            <a:r>
              <a:rPr lang="en-GB" sz="2400" dirty="0" smtClean="0"/>
              <a:t> </a:t>
            </a:r>
            <a:r>
              <a:rPr lang="en-GB" sz="2400" dirty="0" err="1" smtClean="0"/>
              <a:t>l’altro</a:t>
            </a:r>
            <a:r>
              <a:rPr lang="en-GB" sz="2400" dirty="0" smtClean="0"/>
              <a:t> </a:t>
            </a:r>
            <a:r>
              <a:rPr lang="en-GB" sz="2400" dirty="0" err="1" smtClean="0"/>
              <a:t>sperimentale</a:t>
            </a:r>
            <a:r>
              <a:rPr lang="en-GB" sz="2400" dirty="0" smtClean="0"/>
              <a:t>. Il </a:t>
            </a:r>
            <a:r>
              <a:rPr lang="en-GB" sz="2400" dirty="0" err="1" smtClean="0"/>
              <a:t>corso</a:t>
            </a:r>
            <a:r>
              <a:rPr lang="en-GB" sz="2400" dirty="0" smtClean="0"/>
              <a:t> non </a:t>
            </a:r>
            <a:r>
              <a:rPr lang="en-GB" sz="2400" dirty="0" err="1" smtClean="0"/>
              <a:t>sarà</a:t>
            </a:r>
            <a:r>
              <a:rPr lang="en-GB" sz="2400" dirty="0" smtClean="0"/>
              <a:t> </a:t>
            </a:r>
            <a:r>
              <a:rPr lang="en-GB" sz="2400" dirty="0" err="1" smtClean="0"/>
              <a:t>facilissimo</a:t>
            </a:r>
            <a:endParaRPr lang="en-GB" sz="2400" dirty="0" smtClean="0"/>
          </a:p>
          <a:p>
            <a:pPr algn="ctr"/>
            <a:r>
              <a:rPr lang="en-GB" sz="2400" dirty="0"/>
              <a:t>e</a:t>
            </a:r>
            <a:r>
              <a:rPr lang="en-GB" sz="2400" dirty="0" smtClean="0"/>
              <a:t> </a:t>
            </a:r>
            <a:r>
              <a:rPr lang="en-GB" sz="2400" dirty="0" err="1" smtClean="0"/>
              <a:t>si</a:t>
            </a:r>
            <a:r>
              <a:rPr lang="en-GB" sz="2400" dirty="0" smtClean="0"/>
              <a:t> </a:t>
            </a:r>
            <a:r>
              <a:rPr lang="en-GB" sz="2400" dirty="0" err="1" smtClean="0"/>
              <a:t>chiede</a:t>
            </a:r>
            <a:r>
              <a:rPr lang="en-GB" sz="2400" dirty="0" smtClean="0"/>
              <a:t>, </a:t>
            </a:r>
            <a:r>
              <a:rPr lang="en-GB" sz="2400" dirty="0" err="1" smtClean="0"/>
              <a:t>pertanto</a:t>
            </a:r>
            <a:r>
              <a:rPr lang="en-GB" sz="2400" dirty="0" smtClean="0"/>
              <a:t>, </a:t>
            </a:r>
            <a:r>
              <a:rPr lang="en-GB" sz="2400" dirty="0" err="1" smtClean="0"/>
              <a:t>una</a:t>
            </a:r>
            <a:r>
              <a:rPr lang="en-GB" sz="2400" dirty="0" smtClean="0"/>
              <a:t> forte </a:t>
            </a:r>
            <a:r>
              <a:rPr lang="en-GB" sz="2400" dirty="0" err="1" smtClean="0"/>
              <a:t>compartecipazione</a:t>
            </a:r>
            <a:r>
              <a:rPr lang="en-GB" sz="2400" dirty="0" smtClean="0"/>
              <a:t> con </a:t>
            </a:r>
            <a:r>
              <a:rPr lang="en-GB" sz="2400" dirty="0" err="1" smtClean="0"/>
              <a:t>domande</a:t>
            </a:r>
            <a:r>
              <a:rPr lang="en-GB" sz="2400" dirty="0" smtClean="0"/>
              <a:t> da fare </a:t>
            </a:r>
            <a:r>
              <a:rPr lang="en-GB" sz="2400" dirty="0" err="1" smtClean="0"/>
              <a:t>anche</a:t>
            </a:r>
            <a:r>
              <a:rPr lang="en-GB" sz="2400" dirty="0" smtClean="0"/>
              <a:t> via mail.</a:t>
            </a:r>
            <a:endParaRPr 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571480"/>
            <a:ext cx="3937640" cy="3937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971601" y="4725144"/>
            <a:ext cx="79928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Alla fine di questo bombardamento meteorico pesante abbiamo avuto il «mondo pizza» che ha portato alla fusione delle prime centinaia di km di mantello ma……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42625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www.lpi.usra.edu/nlsi/images/lunarCatHy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0"/>
            <a:ext cx="7056784" cy="52476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043608" y="620688"/>
            <a:ext cx="6462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Greenstone belts are zones of variably metamorphosed mafic  to u-mafic volcanic sequences with associated </a:t>
            </a:r>
            <a:r>
              <a:rPr lang="en-GB" dirty="0" err="1" smtClean="0"/>
              <a:t>sedim</a:t>
            </a:r>
            <a:r>
              <a:rPr lang="en-GB" dirty="0" smtClean="0"/>
              <a:t>. rock that occur within </a:t>
            </a:r>
            <a:r>
              <a:rPr lang="en-GB" dirty="0" err="1" smtClean="0"/>
              <a:t>Archaean</a:t>
            </a:r>
            <a:r>
              <a:rPr lang="en-GB" dirty="0" smtClean="0"/>
              <a:t>  and Early Proterozoic  </a:t>
            </a:r>
            <a:r>
              <a:rPr lang="en-GB" dirty="0" err="1" smtClean="0"/>
              <a:t>cratons</a:t>
            </a:r>
            <a:r>
              <a:rPr lang="en-GB" dirty="0" smtClean="0"/>
              <a:t> between  granite  (TTG) or gneiss bodies.</a:t>
            </a:r>
            <a:endParaRPr lang="en-GB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1142984"/>
            <a:ext cx="3548080" cy="3693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1571604" y="5429264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Area </a:t>
            </a:r>
            <a:r>
              <a:rPr lang="it-IT" dirty="0" err="1" smtClean="0"/>
              <a:t>greenstone</a:t>
            </a:r>
            <a:r>
              <a:rPr lang="it-IT" dirty="0" smtClean="0"/>
              <a:t> </a:t>
            </a:r>
            <a:r>
              <a:rPr lang="it-IT" dirty="0" err="1" smtClean="0"/>
              <a:t>belts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5757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1935" y="929630"/>
            <a:ext cx="6120130" cy="4998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414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547664" y="1124744"/>
            <a:ext cx="51845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/>
              <a:t>Circa 3.0   -  2.7  Ga fa il mondo cambia </a:t>
            </a:r>
          </a:p>
          <a:p>
            <a:endParaRPr lang="it-IT" sz="3600" b="1" dirty="0" smtClean="0"/>
          </a:p>
          <a:p>
            <a:r>
              <a:rPr lang="it-IT" sz="3600" b="1" dirty="0" smtClean="0"/>
              <a:t>Inizia un sistema ciclico di orogenesi</a:t>
            </a:r>
            <a:endParaRPr lang="en-GB" sz="36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79512" y="116632"/>
            <a:ext cx="8784976" cy="662473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611560" y="404664"/>
            <a:ext cx="8344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Nel periodo compreso tra l’</a:t>
            </a:r>
            <a:r>
              <a:rPr lang="it-IT" dirty="0" err="1" smtClean="0"/>
              <a:t>Archeano</a:t>
            </a:r>
            <a:r>
              <a:rPr lang="it-IT" dirty="0" smtClean="0"/>
              <a:t> e il </a:t>
            </a:r>
            <a:r>
              <a:rPr lang="it-IT" dirty="0" err="1" smtClean="0"/>
              <a:t>Paleoproterozoico</a:t>
            </a:r>
            <a:r>
              <a:rPr lang="it-IT" dirty="0" smtClean="0"/>
              <a:t> le dinamiche della Terra</a:t>
            </a:r>
          </a:p>
          <a:p>
            <a:pPr algn="ctr"/>
            <a:r>
              <a:rPr lang="it-IT" dirty="0" smtClean="0"/>
              <a:t>Non erano quelle di oggi. La crosta era quasi inesistente, le rocce </a:t>
            </a:r>
          </a:p>
          <a:p>
            <a:pPr algn="ctr"/>
            <a:r>
              <a:rPr lang="it-IT" dirty="0" smtClean="0"/>
              <a:t>avevano una composizione molto diversa, tuttavia è in</a:t>
            </a:r>
          </a:p>
          <a:p>
            <a:pPr algn="ctr"/>
            <a:r>
              <a:rPr lang="it-IT" dirty="0" smtClean="0"/>
              <a:t>questo periodo che si formano i primi continenti  o meglio, i primi </a:t>
            </a:r>
            <a:r>
              <a:rPr lang="it-IT" dirty="0" err="1" smtClean="0"/>
              <a:t>Cratoni</a:t>
            </a:r>
            <a:r>
              <a:rPr lang="it-IT" dirty="0" smtClean="0"/>
              <a:t>.</a:t>
            </a:r>
            <a:endParaRPr lang="en-GB" dirty="0"/>
          </a:p>
        </p:txBody>
      </p:sp>
      <p:pic>
        <p:nvPicPr>
          <p:cNvPr id="5" name="Immagin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988840"/>
            <a:ext cx="4896544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5724128" y="2204864"/>
            <a:ext cx="321126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/>
              <a:t>Potremmo chiamare</a:t>
            </a:r>
          </a:p>
          <a:p>
            <a:pPr algn="ctr"/>
            <a:r>
              <a:rPr lang="it-IT" sz="2400" dirty="0" smtClean="0"/>
              <a:t> questo periodo </a:t>
            </a:r>
          </a:p>
          <a:p>
            <a:pPr algn="ctr"/>
            <a:r>
              <a:rPr lang="it-IT" sz="2400" dirty="0" smtClean="0"/>
              <a:t>quello della </a:t>
            </a:r>
          </a:p>
          <a:p>
            <a:pPr algn="ctr"/>
            <a:r>
              <a:rPr lang="it-IT" sz="2400" dirty="0" err="1" smtClean="0"/>
              <a:t>Cratonizzazione</a:t>
            </a:r>
            <a:endParaRPr lang="it-IT" sz="2400" dirty="0" smtClean="0"/>
          </a:p>
          <a:p>
            <a:pPr algn="ctr"/>
            <a:endParaRPr lang="it-IT" sz="2400" dirty="0" smtClean="0"/>
          </a:p>
          <a:p>
            <a:pPr algn="ctr"/>
            <a:r>
              <a:rPr lang="it-IT" sz="2400" dirty="0" smtClean="0"/>
              <a:t>Sono le aree più </a:t>
            </a:r>
          </a:p>
          <a:p>
            <a:pPr algn="ctr"/>
            <a:r>
              <a:rPr lang="it-IT" sz="2400" dirty="0" smtClean="0"/>
              <a:t>vecchie del pianeta.</a:t>
            </a:r>
          </a:p>
          <a:p>
            <a:pPr algn="ctr"/>
            <a:r>
              <a:rPr lang="it-IT" sz="2400" dirty="0" smtClean="0"/>
              <a:t>i “continenti” più antichi</a:t>
            </a:r>
            <a:endParaRPr lang="en-GB" sz="2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ttangolo 34"/>
          <p:cNvSpPr/>
          <p:nvPr/>
        </p:nvSpPr>
        <p:spPr>
          <a:xfrm>
            <a:off x="179512" y="116632"/>
            <a:ext cx="8712968" cy="662473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Immagin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980728"/>
            <a:ext cx="568863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ttore 2 5"/>
          <p:cNvCxnSpPr/>
          <p:nvPr/>
        </p:nvCxnSpPr>
        <p:spPr>
          <a:xfrm flipH="1">
            <a:off x="2843808" y="2060848"/>
            <a:ext cx="144016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 flipH="1" flipV="1">
            <a:off x="2771800" y="2564904"/>
            <a:ext cx="3168352" cy="100811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H="1" flipV="1">
            <a:off x="2843808" y="2996952"/>
            <a:ext cx="3528392" cy="172819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467544" y="260648"/>
            <a:ext cx="7375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L’immagine è una elaborazione delle onde sismiche e fa vedere  il continente</a:t>
            </a:r>
          </a:p>
          <a:p>
            <a:r>
              <a:rPr lang="it-IT" dirty="0" smtClean="0"/>
              <a:t>Africano alla profondità di 350Km</a:t>
            </a:r>
            <a:endParaRPr lang="en-GB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827584" y="1844824"/>
            <a:ext cx="1820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W. </a:t>
            </a:r>
            <a:r>
              <a:rPr lang="it-IT" dirty="0" err="1" smtClean="0"/>
              <a:t>African</a:t>
            </a:r>
            <a:r>
              <a:rPr lang="it-IT" dirty="0" smtClean="0"/>
              <a:t> Craton</a:t>
            </a:r>
            <a:endParaRPr lang="en-GB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1043608" y="2348880"/>
            <a:ext cx="1459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Congo Craton</a:t>
            </a:r>
            <a:endParaRPr lang="en-GB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971600" y="2852936"/>
            <a:ext cx="1619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Kalahari Craton</a:t>
            </a:r>
            <a:endParaRPr lang="en-GB" dirty="0"/>
          </a:p>
        </p:txBody>
      </p:sp>
      <p:pic>
        <p:nvPicPr>
          <p:cNvPr id="24" name="Immagine 23" descr="caccacci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365104"/>
            <a:ext cx="2828150" cy="2088232"/>
          </a:xfrm>
          <a:prstGeom prst="rect">
            <a:avLst/>
          </a:prstGeom>
        </p:spPr>
      </p:pic>
      <p:cxnSp>
        <p:nvCxnSpPr>
          <p:cNvPr id="26" name="Connettore 1 25"/>
          <p:cNvCxnSpPr/>
          <p:nvPr/>
        </p:nvCxnSpPr>
        <p:spPr>
          <a:xfrm>
            <a:off x="5868144" y="2492896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H="1">
            <a:off x="3059832" y="2564904"/>
            <a:ext cx="27363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 flipH="1">
            <a:off x="395536" y="4005064"/>
            <a:ext cx="27363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/>
          <p:cNvSpPr txBox="1"/>
          <p:nvPr/>
        </p:nvSpPr>
        <p:spPr>
          <a:xfrm>
            <a:off x="539552" y="5949280"/>
            <a:ext cx="2332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Mantello </a:t>
            </a:r>
            <a:r>
              <a:rPr lang="it-IT" dirty="0" err="1" smtClean="0"/>
              <a:t>astenosferico</a:t>
            </a:r>
            <a:endParaRPr lang="en-GB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1907704" y="4581128"/>
            <a:ext cx="1150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Mantello </a:t>
            </a:r>
          </a:p>
          <a:p>
            <a:r>
              <a:rPr lang="it-IT" dirty="0" err="1" smtClean="0"/>
              <a:t>Litosferico</a:t>
            </a:r>
            <a:endParaRPr lang="it-IT" dirty="0" smtClean="0"/>
          </a:p>
          <a:p>
            <a:endParaRPr lang="en-GB" dirty="0"/>
          </a:p>
        </p:txBody>
      </p:sp>
      <p:sp>
        <p:nvSpPr>
          <p:cNvPr id="33" name="CasellaDiTesto 32"/>
          <p:cNvSpPr txBox="1"/>
          <p:nvPr/>
        </p:nvSpPr>
        <p:spPr>
          <a:xfrm>
            <a:off x="683568" y="4005064"/>
            <a:ext cx="7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Crosta</a:t>
            </a:r>
            <a:endParaRPr lang="en-GB" dirty="0"/>
          </a:p>
        </p:txBody>
      </p:sp>
      <p:sp>
        <p:nvSpPr>
          <p:cNvPr id="34" name="CasellaDiTesto 33"/>
          <p:cNvSpPr txBox="1"/>
          <p:nvPr/>
        </p:nvSpPr>
        <p:spPr>
          <a:xfrm>
            <a:off x="1475656" y="5589240"/>
            <a:ext cx="836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350Km</a:t>
            </a:r>
            <a:endParaRPr lang="en-GB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asellaDiTesto 10"/>
          <p:cNvSpPr txBox="1"/>
          <p:nvPr/>
        </p:nvSpPr>
        <p:spPr>
          <a:xfrm>
            <a:off x="561105" y="764704"/>
            <a:ext cx="7995009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 smtClean="0"/>
              <a:t>Senza i primi </a:t>
            </a:r>
            <a:r>
              <a:rPr lang="it-IT" sz="3200" dirty="0" err="1" smtClean="0"/>
              <a:t>cratoni</a:t>
            </a:r>
            <a:r>
              <a:rPr lang="it-IT" sz="3200" dirty="0" smtClean="0"/>
              <a:t> non avrebbe potuto</a:t>
            </a:r>
          </a:p>
          <a:p>
            <a:pPr algn="ctr"/>
            <a:r>
              <a:rPr lang="it-IT" sz="3200" dirty="0" smtClean="0"/>
              <a:t> instaurarsi il sistema che conosciamo oggi </a:t>
            </a:r>
          </a:p>
          <a:p>
            <a:pPr algn="ctr"/>
            <a:r>
              <a:rPr lang="it-IT" sz="3200" dirty="0" smtClean="0"/>
              <a:t>e che potremmo informalmente nominare</a:t>
            </a:r>
          </a:p>
          <a:p>
            <a:pPr algn="ctr"/>
            <a:endParaRPr lang="it-IT" sz="3200" dirty="0" smtClean="0"/>
          </a:p>
          <a:p>
            <a:pPr algn="ctr"/>
            <a:r>
              <a:rPr lang="it-IT" sz="3200" dirty="0" smtClean="0"/>
              <a:t>Delle continue orogenesi</a:t>
            </a:r>
          </a:p>
          <a:p>
            <a:pPr algn="ctr"/>
            <a:r>
              <a:rPr lang="it-IT" sz="3200" dirty="0" smtClean="0"/>
              <a:t>(cicli </a:t>
            </a:r>
            <a:r>
              <a:rPr lang="it-IT" sz="3200" dirty="0" err="1" smtClean="0"/>
              <a:t>orocenetici</a:t>
            </a:r>
            <a:r>
              <a:rPr lang="it-IT" sz="3200" dirty="0" smtClean="0"/>
              <a:t>)</a:t>
            </a:r>
          </a:p>
          <a:p>
            <a:pPr algn="ctr"/>
            <a:endParaRPr lang="it-IT" sz="3200" dirty="0" smtClean="0"/>
          </a:p>
          <a:p>
            <a:pPr algn="ctr"/>
            <a:r>
              <a:rPr lang="it-IT" sz="3200" dirty="0" smtClean="0"/>
              <a:t>Dove ogni orogenesi indica la formazione </a:t>
            </a:r>
          </a:p>
          <a:p>
            <a:pPr algn="ctr"/>
            <a:r>
              <a:rPr lang="it-IT" sz="3200" dirty="0" smtClean="0"/>
              <a:t>e il conseguente smembramento</a:t>
            </a:r>
          </a:p>
          <a:p>
            <a:pPr algn="ctr"/>
            <a:r>
              <a:rPr lang="it-IT" sz="3200" dirty="0" smtClean="0"/>
              <a:t>di uno o più supercontinenti con </a:t>
            </a:r>
          </a:p>
          <a:p>
            <a:pPr algn="ctr"/>
            <a:r>
              <a:rPr lang="it-IT" sz="3200" dirty="0" smtClean="0"/>
              <a:t>conseguente formazione di crosta continentale</a:t>
            </a:r>
            <a:endParaRPr lang="en-GB" sz="3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O</a:t>
            </a:r>
            <a:endParaRPr lang="en-GB" dirty="0"/>
          </a:p>
        </p:txBody>
      </p:sp>
      <p:pic>
        <p:nvPicPr>
          <p:cNvPr id="4" name="Picture 2" descr="http://ars.els-cdn.com/content/image/1-s2.0-S0301926810001026-gr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76672"/>
            <a:ext cx="6988482" cy="4824536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1403648" y="5589240"/>
            <a:ext cx="6787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I picchi rappresentano una aggregazione di continenti (per subduzioni)</a:t>
            </a:r>
          </a:p>
          <a:p>
            <a:pPr algn="ctr"/>
            <a:r>
              <a:rPr lang="it-IT" dirty="0" smtClean="0"/>
              <a:t>Le valli rappresentano momenti di disgregazione</a:t>
            </a:r>
            <a:endParaRPr lang="en-GB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7380312" y="3933056"/>
            <a:ext cx="1080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3.9 Ga = Impatto </a:t>
            </a:r>
          </a:p>
          <a:p>
            <a:r>
              <a:rPr lang="it-IT" dirty="0" smtClean="0"/>
              <a:t>Lunare</a:t>
            </a:r>
            <a:endParaRPr lang="en-GB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6084168" y="3429000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Primi </a:t>
            </a:r>
            <a:r>
              <a:rPr lang="it-IT" dirty="0" err="1" smtClean="0"/>
              <a:t>cratoni</a:t>
            </a:r>
            <a:endParaRPr lang="en-GB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7"/>
          <p:cNvSpPr/>
          <p:nvPr/>
        </p:nvSpPr>
        <p:spPr>
          <a:xfrm>
            <a:off x="251520" y="93117"/>
            <a:ext cx="8712968" cy="66247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971600" y="764704"/>
            <a:ext cx="7200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/>
              <a:t>In questa introduzione daremo alcune informazioni ed introdurremmo alcuni degli argomenti del corso tra cui i concetti di cristallizzazione frazionata, di fusione parziale di una sorgente, dell’importanza dei cratoni e delle «mobile </a:t>
            </a:r>
            <a:r>
              <a:rPr lang="it-IT" sz="3200" dirty="0" err="1" smtClean="0"/>
              <a:t>belts</a:t>
            </a:r>
            <a:r>
              <a:rPr lang="it-IT" sz="3200" dirty="0" smtClean="0"/>
              <a:t>» ed infine dei vari tipi di magmatismo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428020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2" descr="http://ars.els-cdn.com/content/image/1-s2.0-S0301926810001026-gr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332656"/>
            <a:ext cx="5040560" cy="3479777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0" y="620688"/>
            <a:ext cx="354520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/>
              <a:t>Ciclo </a:t>
            </a:r>
          </a:p>
          <a:p>
            <a:pPr algn="ctr"/>
            <a:r>
              <a:rPr lang="it-IT" sz="2400" dirty="0" smtClean="0"/>
              <a:t>Alpino </a:t>
            </a:r>
          </a:p>
          <a:p>
            <a:pPr algn="ctr"/>
            <a:r>
              <a:rPr lang="it-IT" sz="2400" dirty="0" smtClean="0"/>
              <a:t>Andino  </a:t>
            </a:r>
          </a:p>
          <a:p>
            <a:pPr algn="ctr"/>
            <a:r>
              <a:rPr lang="it-IT" sz="2400" dirty="0" smtClean="0"/>
              <a:t>Himalayano</a:t>
            </a:r>
          </a:p>
          <a:p>
            <a:pPr algn="ctr"/>
            <a:r>
              <a:rPr lang="it-IT" sz="2400" dirty="0" smtClean="0"/>
              <a:t>Smembramento </a:t>
            </a:r>
          </a:p>
          <a:p>
            <a:pPr algn="ctr"/>
            <a:r>
              <a:rPr lang="it-IT" sz="2400" dirty="0" smtClean="0"/>
              <a:t>della Pangea</a:t>
            </a:r>
          </a:p>
          <a:p>
            <a:pPr algn="ctr"/>
            <a:r>
              <a:rPr lang="it-IT" sz="2400" dirty="0" smtClean="0"/>
              <a:t>(il mondo che conosciamo)</a:t>
            </a:r>
            <a:endParaRPr lang="en-GB" sz="2400" dirty="0"/>
          </a:p>
        </p:txBody>
      </p:sp>
      <p:cxnSp>
        <p:nvCxnSpPr>
          <p:cNvPr id="7" name="Connettore 2 6"/>
          <p:cNvCxnSpPr/>
          <p:nvPr/>
        </p:nvCxnSpPr>
        <p:spPr>
          <a:xfrm flipH="1" flipV="1">
            <a:off x="2555776" y="2564904"/>
            <a:ext cx="1656184" cy="43204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http://www.viaggiavventurenelmondo.it/chisiamo/CartaDelMond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221088"/>
            <a:ext cx="5112568" cy="22934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2" descr="http://ars.els-cdn.com/content/image/1-s2.0-S0301926810001026-gr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0"/>
            <a:ext cx="4187053" cy="2890555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539552" y="1916832"/>
            <a:ext cx="3815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Formazione della Pangea</a:t>
            </a:r>
            <a:endParaRPr lang="en-GB" sz="2800" dirty="0"/>
          </a:p>
        </p:txBody>
      </p:sp>
      <p:cxnSp>
        <p:nvCxnSpPr>
          <p:cNvPr id="7" name="Connettore 2 6"/>
          <p:cNvCxnSpPr/>
          <p:nvPr/>
        </p:nvCxnSpPr>
        <p:spPr>
          <a:xfrm flipH="1">
            <a:off x="4355976" y="2132856"/>
            <a:ext cx="936104" cy="14401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775898"/>
            <a:ext cx="3456384" cy="389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Connettore 2 13"/>
          <p:cNvCxnSpPr/>
          <p:nvPr/>
        </p:nvCxnSpPr>
        <p:spPr>
          <a:xfrm flipH="1">
            <a:off x="3419872" y="2132856"/>
            <a:ext cx="1872208" cy="136815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2" descr="http://ars.els-cdn.com/content/image/1-s2.0-S0301926810001026-gr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0"/>
            <a:ext cx="4187053" cy="2890555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467544" y="1196752"/>
            <a:ext cx="40689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Formazione della </a:t>
            </a:r>
            <a:r>
              <a:rPr lang="it-IT" sz="2800" dirty="0" err="1" smtClean="0"/>
              <a:t>Pannozia</a:t>
            </a:r>
            <a:endParaRPr lang="it-IT" sz="2800" dirty="0" smtClean="0"/>
          </a:p>
          <a:p>
            <a:r>
              <a:rPr lang="it-IT" sz="2800" dirty="0" smtClean="0"/>
              <a:t>o Grande Gondwana</a:t>
            </a:r>
            <a:endParaRPr lang="en-GB" sz="2800" dirty="0"/>
          </a:p>
        </p:txBody>
      </p:sp>
      <p:cxnSp>
        <p:nvCxnSpPr>
          <p:cNvPr id="7" name="Connettore 2 6"/>
          <p:cNvCxnSpPr/>
          <p:nvPr/>
        </p:nvCxnSpPr>
        <p:spPr>
          <a:xfrm flipH="1" flipV="1">
            <a:off x="3491880" y="1772816"/>
            <a:ext cx="2088232" cy="14401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140968"/>
            <a:ext cx="4934922" cy="302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Connettore 2 13"/>
          <p:cNvCxnSpPr/>
          <p:nvPr/>
        </p:nvCxnSpPr>
        <p:spPr>
          <a:xfrm flipH="1">
            <a:off x="4716016" y="1916832"/>
            <a:ext cx="864096" cy="158417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5940152" y="3501008"/>
            <a:ext cx="24647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Ciclo Brasiliano </a:t>
            </a:r>
          </a:p>
          <a:p>
            <a:r>
              <a:rPr lang="it-IT" sz="2800" dirty="0" smtClean="0"/>
              <a:t>o Pan-Africano</a:t>
            </a:r>
            <a:endParaRPr lang="en-GB" sz="2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2" descr="http://ars.els-cdn.com/content/image/1-s2.0-S0301926810001026-gr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0"/>
            <a:ext cx="4187053" cy="2890555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683568" y="764704"/>
            <a:ext cx="3852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Formazione della </a:t>
            </a:r>
            <a:r>
              <a:rPr lang="it-IT" sz="2800" dirty="0" err="1" smtClean="0"/>
              <a:t>Rodinia</a:t>
            </a:r>
            <a:endParaRPr lang="en-GB" sz="2800" dirty="0"/>
          </a:p>
        </p:txBody>
      </p:sp>
      <p:cxnSp>
        <p:nvCxnSpPr>
          <p:cNvPr id="7" name="Connettore 2 6"/>
          <p:cNvCxnSpPr/>
          <p:nvPr/>
        </p:nvCxnSpPr>
        <p:spPr>
          <a:xfrm flipH="1" flipV="1">
            <a:off x="3491880" y="1268760"/>
            <a:ext cx="2592288" cy="28803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www.peripatus.gen.nz/paleontology/Rodini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614092"/>
            <a:ext cx="3672408" cy="3672408"/>
          </a:xfrm>
          <a:prstGeom prst="rect">
            <a:avLst/>
          </a:prstGeom>
          <a:noFill/>
        </p:spPr>
      </p:pic>
      <p:cxnSp>
        <p:nvCxnSpPr>
          <p:cNvPr id="15" name="Connettore 2 14"/>
          <p:cNvCxnSpPr/>
          <p:nvPr/>
        </p:nvCxnSpPr>
        <p:spPr>
          <a:xfrm flipH="1">
            <a:off x="4139952" y="1556792"/>
            <a:ext cx="1944216" cy="122413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5148064" y="3356992"/>
            <a:ext cx="3390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Orogenesi di </a:t>
            </a:r>
            <a:r>
              <a:rPr lang="it-IT" sz="2800" dirty="0" err="1" smtClean="0"/>
              <a:t>Grenville</a:t>
            </a:r>
            <a:endParaRPr lang="en-GB" sz="2800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4077072"/>
            <a:ext cx="2952328" cy="236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0" y="-23257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2" descr="http://ars.els-cdn.com/content/image/1-s2.0-S0301926810001026-gr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0"/>
            <a:ext cx="4187053" cy="2890555"/>
          </a:xfrm>
          <a:prstGeom prst="rect">
            <a:avLst/>
          </a:prstGeom>
          <a:noFill/>
        </p:spPr>
      </p:pic>
      <p:cxnSp>
        <p:nvCxnSpPr>
          <p:cNvPr id="7" name="Connettore 2 6"/>
          <p:cNvCxnSpPr/>
          <p:nvPr/>
        </p:nvCxnSpPr>
        <p:spPr>
          <a:xfrm flipH="1">
            <a:off x="5940152" y="908720"/>
            <a:ext cx="648072" cy="252028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645024"/>
            <a:ext cx="4248472" cy="290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sellaDiTesto 13"/>
          <p:cNvSpPr txBox="1"/>
          <p:nvPr/>
        </p:nvSpPr>
        <p:spPr>
          <a:xfrm>
            <a:off x="971600" y="2636912"/>
            <a:ext cx="31829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Formazione di </a:t>
            </a:r>
          </a:p>
          <a:p>
            <a:r>
              <a:rPr lang="it-IT" sz="2800" dirty="0" smtClean="0"/>
              <a:t>Nena Ur e Atlantica?</a:t>
            </a:r>
            <a:endParaRPr lang="en-GB" sz="2800" dirty="0"/>
          </a:p>
        </p:txBody>
      </p:sp>
      <p:cxnSp>
        <p:nvCxnSpPr>
          <p:cNvPr id="15" name="Connettore 2 14"/>
          <p:cNvCxnSpPr/>
          <p:nvPr/>
        </p:nvCxnSpPr>
        <p:spPr>
          <a:xfrm flipH="1">
            <a:off x="3491880" y="908720"/>
            <a:ext cx="3096344" cy="201622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7236296" y="260648"/>
            <a:ext cx="1115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600" dirty="0" smtClean="0"/>
              <a:t>?</a:t>
            </a:r>
            <a:endParaRPr lang="en-GB" sz="9600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892033" y="3773604"/>
            <a:ext cx="3342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 smtClean="0"/>
              <a:t>Statherian</a:t>
            </a:r>
            <a:r>
              <a:rPr lang="it-IT" sz="2800" dirty="0" smtClean="0"/>
              <a:t> orogenesis</a:t>
            </a:r>
            <a:endParaRPr lang="en-GB" sz="28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6588224" y="1700808"/>
            <a:ext cx="504056" cy="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123728" y="1700808"/>
            <a:ext cx="4685814" cy="34563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853" y="5157192"/>
            <a:ext cx="2638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Formazione dei BIF (</a:t>
            </a:r>
            <a:r>
              <a:rPr lang="it-IT" sz="2400" b="1" dirty="0" err="1" smtClean="0"/>
              <a:t>bamded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Iron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Formations</a:t>
            </a:r>
            <a:r>
              <a:rPr lang="it-IT" dirty="0" smtClean="0"/>
              <a:t>)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 </a:t>
            </a:r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268760"/>
            <a:ext cx="7670626" cy="52075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755576" y="404664"/>
            <a:ext cx="57695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latin typeface="Algerian" pitchFamily="82" charset="0"/>
              </a:rPr>
              <a:t>GENESI delle rocce:   </a:t>
            </a:r>
            <a:endParaRPr lang="it-IT" sz="4000" b="1" dirty="0">
              <a:latin typeface="Algerian" pitchFamily="82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187624" y="5589240"/>
            <a:ext cx="1872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/>
              <a:t> </a:t>
            </a:r>
            <a:r>
              <a:rPr lang="it-IT" sz="2400" dirty="0" err="1" smtClean="0"/>
              <a:t>Kamchatka</a:t>
            </a:r>
            <a:endParaRPr lang="it-IT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sellaDiTesto 4"/>
          <p:cNvSpPr txBox="1"/>
          <p:nvPr/>
        </p:nvSpPr>
        <p:spPr>
          <a:xfrm>
            <a:off x="1403648" y="476672"/>
            <a:ext cx="633670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LE ROCCE METAMORFICHE E SEDIMENTARIE RAPPRESENTANO VOLUMETRICAMENTE IL 10% DELLA CROSTA E MENO DELLO   0.1% DEL MONDO</a:t>
            </a:r>
          </a:p>
          <a:p>
            <a:pPr algn="ctr"/>
            <a:endParaRPr lang="it-IT" b="1" dirty="0" smtClean="0"/>
          </a:p>
          <a:p>
            <a:pPr algn="ctr"/>
            <a:r>
              <a:rPr lang="it-IT" b="1" dirty="0" smtClean="0"/>
              <a:t>SONO SPESSO INTIMAMENTE LEGATE AI PROCESSI MAGMATICI</a:t>
            </a:r>
          </a:p>
          <a:p>
            <a:pPr algn="ctr"/>
            <a:endParaRPr lang="it-IT" b="1" dirty="0" smtClean="0"/>
          </a:p>
          <a:p>
            <a:pPr algn="ctr"/>
            <a:r>
              <a:rPr lang="it-IT" b="1" dirty="0" smtClean="0"/>
              <a:t>NEL METAMORFISMO, LA TEMPERATURA NECESSARIA ALLA TRASFORMAZIONE DELLE FASI MINERALI E’ Spesso D’ORIGINE MAGMATICA</a:t>
            </a:r>
          </a:p>
          <a:p>
            <a:pPr algn="ctr"/>
            <a:endParaRPr lang="it-IT" b="1" dirty="0" smtClean="0"/>
          </a:p>
          <a:p>
            <a:pPr algn="ctr"/>
            <a:r>
              <a:rPr lang="it-IT" b="1" dirty="0" smtClean="0"/>
              <a:t>I SEDIMENTI TERRIGENI SONO UNA CONSEGUENZA DEI MOVIMENTI TRA PLACCHE </a:t>
            </a:r>
          </a:p>
          <a:p>
            <a:pPr algn="ctr"/>
            <a:endParaRPr lang="it-IT" b="1" dirty="0" smtClean="0"/>
          </a:p>
          <a:p>
            <a:pPr algn="ctr"/>
            <a:r>
              <a:rPr lang="it-IT" b="1" dirty="0" smtClean="0"/>
              <a:t>GLI UNICI SEDIMENTI CHE APPARENTEMENTE NON HANNO NULLA A CHE VEDERE CON IL MAGMATISMO SONO QUELLI </a:t>
            </a:r>
            <a:r>
              <a:rPr lang="it-IT" b="1" dirty="0" err="1" smtClean="0"/>
              <a:t>DI</a:t>
            </a:r>
            <a:r>
              <a:rPr lang="it-IT" b="1" dirty="0" smtClean="0"/>
              <a:t> ORIGINE ORGANOGENA (BARRIERE CORALLINE). TUTTAVIA GLI ORGANISMI INTERESSATI TROVANO UNA SEDE PREFERENZIALE PRESSO GLI EDIFICI VULCANICI</a:t>
            </a:r>
            <a:endParaRPr lang="en-GB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33397"/>
            <a:ext cx="378333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179512" y="4385725"/>
            <a:ext cx="39540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Monti della Luna (Africa) – Virunga M.P. </a:t>
            </a:r>
          </a:p>
          <a:p>
            <a:r>
              <a:rPr lang="it-IT" dirty="0" err="1" smtClean="0"/>
              <a:t>Amazonia</a:t>
            </a:r>
            <a:r>
              <a:rPr lang="it-IT" dirty="0" smtClean="0"/>
              <a:t> (</a:t>
            </a:r>
            <a:r>
              <a:rPr lang="it-IT" dirty="0" err="1" smtClean="0"/>
              <a:t>S.America</a:t>
            </a:r>
            <a:r>
              <a:rPr lang="it-IT" dirty="0" smtClean="0"/>
              <a:t>) – </a:t>
            </a:r>
            <a:r>
              <a:rPr lang="it-IT" dirty="0" err="1" smtClean="0"/>
              <a:t>C.A.M.P.</a:t>
            </a:r>
            <a:r>
              <a:rPr lang="it-IT" dirty="0" smtClean="0"/>
              <a:t> </a:t>
            </a:r>
          </a:p>
          <a:p>
            <a:r>
              <a:rPr lang="it-IT" dirty="0" err="1" smtClean="0"/>
              <a:t>Borneo</a:t>
            </a:r>
            <a:r>
              <a:rPr lang="it-IT" dirty="0" smtClean="0"/>
              <a:t>  (</a:t>
            </a:r>
            <a:r>
              <a:rPr lang="it-IT" dirty="0" err="1" smtClean="0"/>
              <a:t>Malaysia-Indonesia</a:t>
            </a:r>
            <a:r>
              <a:rPr lang="it-IT" dirty="0" smtClean="0"/>
              <a:t> </a:t>
            </a:r>
            <a:r>
              <a:rPr lang="it-IT" dirty="0" err="1" smtClean="0"/>
              <a:t>Arcs</a:t>
            </a:r>
            <a:r>
              <a:rPr lang="it-IT" dirty="0" smtClean="0"/>
              <a:t>) </a:t>
            </a:r>
          </a:p>
          <a:p>
            <a:r>
              <a:rPr lang="it-IT" dirty="0" smtClean="0"/>
              <a:t>India  (</a:t>
            </a:r>
            <a:r>
              <a:rPr lang="it-IT" dirty="0" err="1" smtClean="0"/>
              <a:t>Deccan</a:t>
            </a:r>
            <a:r>
              <a:rPr lang="it-IT" dirty="0" smtClean="0"/>
              <a:t> </a:t>
            </a:r>
            <a:r>
              <a:rPr lang="it-IT" dirty="0" err="1" smtClean="0"/>
              <a:t>Traps</a:t>
            </a:r>
            <a:r>
              <a:rPr lang="it-IT" dirty="0" smtClean="0"/>
              <a:t>)</a:t>
            </a:r>
          </a:p>
          <a:p>
            <a:r>
              <a:rPr lang="it-IT" dirty="0" smtClean="0"/>
              <a:t>Siberia (</a:t>
            </a:r>
            <a:r>
              <a:rPr lang="it-IT" dirty="0" err="1" smtClean="0"/>
              <a:t>Siberian</a:t>
            </a:r>
            <a:r>
              <a:rPr lang="it-IT" dirty="0" smtClean="0"/>
              <a:t> </a:t>
            </a:r>
            <a:r>
              <a:rPr lang="it-IT" dirty="0" err="1" smtClean="0"/>
              <a:t>Traps</a:t>
            </a:r>
            <a:r>
              <a:rPr lang="it-IT" dirty="0" smtClean="0"/>
              <a:t>)</a:t>
            </a:r>
          </a:p>
          <a:p>
            <a:r>
              <a:rPr lang="it-IT" dirty="0" err="1" smtClean="0"/>
              <a:t>Foz</a:t>
            </a:r>
            <a:r>
              <a:rPr lang="it-IT" dirty="0" smtClean="0"/>
              <a:t> de </a:t>
            </a:r>
            <a:r>
              <a:rPr lang="it-IT" dirty="0" err="1" smtClean="0"/>
              <a:t>Iguazu</a:t>
            </a:r>
            <a:r>
              <a:rPr lang="it-IT" dirty="0" smtClean="0"/>
              <a:t> (</a:t>
            </a:r>
            <a:r>
              <a:rPr lang="it-IT" dirty="0" err="1" smtClean="0"/>
              <a:t>Paranà</a:t>
            </a:r>
            <a:r>
              <a:rPr lang="it-IT" dirty="0" smtClean="0"/>
              <a:t> M.P.)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644008" y="785325"/>
            <a:ext cx="37089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Quasi tutte le foreste sono intimamente legate ad</a:t>
            </a:r>
          </a:p>
          <a:p>
            <a:r>
              <a:rPr lang="it-IT" dirty="0" smtClean="0"/>
              <a:t>un passato di intensa attività magmatica.</a:t>
            </a:r>
          </a:p>
          <a:p>
            <a:endParaRPr lang="it-IT" dirty="0" smtClean="0"/>
          </a:p>
          <a:p>
            <a:r>
              <a:rPr lang="it-IT" dirty="0" smtClean="0"/>
              <a:t>Lo stesso vale per le aree più intensamente coltivate</a:t>
            </a:r>
          </a:p>
          <a:p>
            <a:r>
              <a:rPr lang="it-IT" dirty="0" smtClean="0"/>
              <a:t> del pianeta. </a:t>
            </a:r>
          </a:p>
          <a:p>
            <a:endParaRPr lang="it-IT" dirty="0" smtClean="0"/>
          </a:p>
          <a:p>
            <a:r>
              <a:rPr lang="it-IT" dirty="0" smtClean="0"/>
              <a:t>In Europa: </a:t>
            </a:r>
            <a:r>
              <a:rPr lang="it-IT" dirty="0" err="1" smtClean="0"/>
              <a:t>Graben</a:t>
            </a:r>
            <a:r>
              <a:rPr lang="it-IT" dirty="0" smtClean="0"/>
              <a:t> del Reno; Bacino Pannonico; Catalunya</a:t>
            </a:r>
          </a:p>
          <a:p>
            <a:endParaRPr lang="it-IT" dirty="0" smtClean="0"/>
          </a:p>
          <a:p>
            <a:r>
              <a:rPr lang="it-IT" dirty="0" smtClean="0"/>
              <a:t>In Italia: Lazio, Campania, Veneto, Catania</a:t>
            </a:r>
            <a:endParaRPr lang="it-IT" dirty="0"/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673757"/>
            <a:ext cx="3600400" cy="2184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251520" y="641309"/>
            <a:ext cx="3835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Per motivi ambientali e nutrizionali</a:t>
            </a:r>
            <a:endParaRPr lang="it-IT" sz="20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051720" y="188640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PERCHE’ sono importanti le rocce magmatiche?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66" y="1443801"/>
            <a:ext cx="8512944" cy="41044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13915" y="3310635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CAMP</a:t>
            </a:r>
            <a:endParaRPr lang="it-IT" dirty="0"/>
          </a:p>
        </p:txBody>
      </p:sp>
      <p:sp>
        <p:nvSpPr>
          <p:cNvPr id="14" name="TextBox 13"/>
          <p:cNvSpPr txBox="1"/>
          <p:nvPr/>
        </p:nvSpPr>
        <p:spPr>
          <a:xfrm>
            <a:off x="3181921" y="4222209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PE LIP</a:t>
            </a:r>
            <a:endParaRPr lang="it-IT" dirty="0"/>
          </a:p>
        </p:txBody>
      </p:sp>
      <p:sp>
        <p:nvSpPr>
          <p:cNvPr id="15" name="TextBox 14"/>
          <p:cNvSpPr txBox="1"/>
          <p:nvPr/>
        </p:nvSpPr>
        <p:spPr>
          <a:xfrm>
            <a:off x="2330257" y="2598526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CAMP</a:t>
            </a:r>
            <a:endParaRPr lang="it-IT" dirty="0"/>
          </a:p>
        </p:txBody>
      </p:sp>
      <p:sp>
        <p:nvSpPr>
          <p:cNvPr id="16" name="TextBox 15"/>
          <p:cNvSpPr txBox="1"/>
          <p:nvPr/>
        </p:nvSpPr>
        <p:spPr>
          <a:xfrm>
            <a:off x="3422398" y="2284885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CAMP</a:t>
            </a:r>
            <a:endParaRPr lang="it-IT" dirty="0"/>
          </a:p>
        </p:txBody>
      </p:sp>
      <p:sp>
        <p:nvSpPr>
          <p:cNvPr id="17" name="TextBox 16"/>
          <p:cNvSpPr txBox="1"/>
          <p:nvPr/>
        </p:nvSpPr>
        <p:spPr>
          <a:xfrm>
            <a:off x="3394578" y="3573041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CAMP</a:t>
            </a:r>
            <a:endParaRPr lang="it-IT" dirty="0"/>
          </a:p>
        </p:txBody>
      </p:sp>
      <p:sp>
        <p:nvSpPr>
          <p:cNvPr id="18" name="TextBox 17"/>
          <p:cNvSpPr txBox="1"/>
          <p:nvPr/>
        </p:nvSpPr>
        <p:spPr>
          <a:xfrm>
            <a:off x="3947831" y="3989243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PE LIP</a:t>
            </a:r>
            <a:endParaRPr lang="it-IT" dirty="0"/>
          </a:p>
        </p:txBody>
      </p:sp>
      <p:sp>
        <p:nvSpPr>
          <p:cNvPr id="19" name="TextBox 18"/>
          <p:cNvSpPr txBox="1"/>
          <p:nvPr/>
        </p:nvSpPr>
        <p:spPr>
          <a:xfrm>
            <a:off x="5426655" y="1442253"/>
            <a:ext cx="825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S.Traps</a:t>
            </a:r>
            <a:endParaRPr lang="it-IT" dirty="0"/>
          </a:p>
        </p:txBody>
      </p:sp>
      <p:sp>
        <p:nvSpPr>
          <p:cNvPr id="20" name="TextBox 19"/>
          <p:cNvSpPr txBox="1"/>
          <p:nvPr/>
        </p:nvSpPr>
        <p:spPr>
          <a:xfrm>
            <a:off x="5839301" y="3240088"/>
            <a:ext cx="777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I</a:t>
            </a:r>
            <a:r>
              <a:rPr lang="it-IT" dirty="0" err="1" smtClean="0"/>
              <a:t>.Traps</a:t>
            </a:r>
            <a:endParaRPr lang="it-IT" dirty="0"/>
          </a:p>
        </p:txBody>
      </p:sp>
      <p:sp>
        <p:nvSpPr>
          <p:cNvPr id="21" name="TextBox 20"/>
          <p:cNvSpPr txBox="1"/>
          <p:nvPr/>
        </p:nvSpPr>
        <p:spPr>
          <a:xfrm>
            <a:off x="8169549" y="2753816"/>
            <a:ext cx="838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M.Arcs</a:t>
            </a:r>
            <a:endParaRPr lang="it-IT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8152803" y="2061655"/>
            <a:ext cx="0" cy="30243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55576" y="980728"/>
            <a:ext cx="2455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Snake River-Yellowstone</a:t>
            </a:r>
            <a:endParaRPr lang="it-IT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1054397" y="1412776"/>
            <a:ext cx="526605" cy="10567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05744" y="3280337"/>
            <a:ext cx="838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M.Arcs</a:t>
            </a:r>
            <a:endParaRPr lang="it-IT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099198" y="1782108"/>
            <a:ext cx="0" cy="37978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443406" y="4358575"/>
            <a:ext cx="76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M. LIP</a:t>
            </a:r>
            <a:endParaRPr lang="it-IT" dirty="0"/>
          </a:p>
        </p:txBody>
      </p:sp>
      <p:sp>
        <p:nvSpPr>
          <p:cNvPr id="35" name="TextBox 34"/>
          <p:cNvSpPr txBox="1"/>
          <p:nvPr/>
        </p:nvSpPr>
        <p:spPr>
          <a:xfrm>
            <a:off x="4988660" y="3204491"/>
            <a:ext cx="684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V+RV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401902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26" y="620688"/>
            <a:ext cx="8491445" cy="58326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79291" y="4366070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PB+R</a:t>
            </a:r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4300926" y="5661248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GA</a:t>
            </a:r>
            <a:endParaRPr lang="it-IT" dirty="0"/>
          </a:p>
        </p:txBody>
      </p:sp>
      <p:sp>
        <p:nvSpPr>
          <p:cNvPr id="7" name="TextBox 6"/>
          <p:cNvSpPr txBox="1"/>
          <p:nvPr/>
        </p:nvSpPr>
        <p:spPr>
          <a:xfrm>
            <a:off x="2765956" y="5589215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R+C+E</a:t>
            </a:r>
            <a:endParaRPr lang="it-IT" dirty="0"/>
          </a:p>
        </p:txBody>
      </p:sp>
      <p:sp>
        <p:nvSpPr>
          <p:cNvPr id="10" name="TextBox 9"/>
          <p:cNvSpPr txBox="1"/>
          <p:nvPr/>
        </p:nvSpPr>
        <p:spPr>
          <a:xfrm>
            <a:off x="2757760" y="4798330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V</a:t>
            </a:r>
            <a:endParaRPr lang="it-IT" dirty="0"/>
          </a:p>
        </p:txBody>
      </p:sp>
      <p:sp>
        <p:nvSpPr>
          <p:cNvPr id="11" name="TextBox 10"/>
          <p:cNvSpPr txBox="1"/>
          <p:nvPr/>
        </p:nvSpPr>
        <p:spPr>
          <a:xfrm>
            <a:off x="2566488" y="4499828"/>
            <a:ext cx="64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PTAP</a:t>
            </a:r>
            <a:endParaRPr lang="it-IT" dirty="0"/>
          </a:p>
        </p:txBody>
      </p:sp>
      <p:sp>
        <p:nvSpPr>
          <p:cNvPr id="12" name="TextBox 11"/>
          <p:cNvSpPr txBox="1"/>
          <p:nvPr/>
        </p:nvSpPr>
        <p:spPr>
          <a:xfrm>
            <a:off x="2491212" y="4006242"/>
            <a:ext cx="453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RG</a:t>
            </a:r>
            <a:endParaRPr lang="it-IT" dirty="0"/>
          </a:p>
        </p:txBody>
      </p:sp>
      <p:sp>
        <p:nvSpPr>
          <p:cNvPr id="13" name="TextBox 12"/>
          <p:cNvSpPr txBox="1"/>
          <p:nvPr/>
        </p:nvSpPr>
        <p:spPr>
          <a:xfrm>
            <a:off x="1835696" y="5463759"/>
            <a:ext cx="373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</a:t>
            </a:r>
            <a:endParaRPr lang="it-IT" dirty="0"/>
          </a:p>
        </p:txBody>
      </p:sp>
      <p:sp>
        <p:nvSpPr>
          <p:cNvPr id="14" name="TextBox 13"/>
          <p:cNvSpPr txBox="1"/>
          <p:nvPr/>
        </p:nvSpPr>
        <p:spPr>
          <a:xfrm>
            <a:off x="1413786" y="5773881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ER</a:t>
            </a:r>
            <a:endParaRPr lang="it-IT" dirty="0"/>
          </a:p>
        </p:txBody>
      </p:sp>
      <p:sp>
        <p:nvSpPr>
          <p:cNvPr id="15" name="TextBox 14"/>
          <p:cNvSpPr txBox="1"/>
          <p:nvPr/>
        </p:nvSpPr>
        <p:spPr>
          <a:xfrm>
            <a:off x="644122" y="4982996"/>
            <a:ext cx="769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CAMP</a:t>
            </a:r>
            <a:endParaRPr lang="it-IT" dirty="0"/>
          </a:p>
        </p:txBody>
      </p:sp>
      <p:sp>
        <p:nvSpPr>
          <p:cNvPr id="16" name="TextBox 15"/>
          <p:cNvSpPr txBox="1"/>
          <p:nvPr/>
        </p:nvSpPr>
        <p:spPr>
          <a:xfrm>
            <a:off x="5148064" y="1484784"/>
            <a:ext cx="6668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 smtClean="0"/>
              <a:t>ST</a:t>
            </a:r>
            <a:endParaRPr lang="it-IT" sz="4000" dirty="0"/>
          </a:p>
        </p:txBody>
      </p:sp>
      <p:sp>
        <p:nvSpPr>
          <p:cNvPr id="17" name="Rounded Rectangle 16"/>
          <p:cNvSpPr/>
          <p:nvPr/>
        </p:nvSpPr>
        <p:spPr>
          <a:xfrm rot="19036984">
            <a:off x="3063501" y="1482508"/>
            <a:ext cx="1931479" cy="253841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TextBox 17"/>
          <p:cNvSpPr txBox="1"/>
          <p:nvPr/>
        </p:nvSpPr>
        <p:spPr>
          <a:xfrm>
            <a:off x="992163" y="2924944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NAIP</a:t>
            </a:r>
            <a:endParaRPr lang="it-IT" dirty="0"/>
          </a:p>
        </p:txBody>
      </p:sp>
      <p:sp>
        <p:nvSpPr>
          <p:cNvPr id="19" name="TextBox 18"/>
          <p:cNvSpPr txBox="1"/>
          <p:nvPr/>
        </p:nvSpPr>
        <p:spPr>
          <a:xfrm>
            <a:off x="1703465" y="465884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MC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42637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7"/>
          <p:cNvSpPr/>
          <p:nvPr/>
        </p:nvSpPr>
        <p:spPr>
          <a:xfrm>
            <a:off x="251520" y="93117"/>
            <a:ext cx="8712968" cy="66247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827584" y="548680"/>
            <a:ext cx="7200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Oltre al semplice studio mnemonico il corso richiede una importante capacità di collegamento tra i vari argomenti che, ricordiamolo, concorrono tutti assieme a spiegare la genesi di una particolare provincia magmatica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408371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extBox 3"/>
          <p:cNvSpPr txBox="1"/>
          <p:nvPr/>
        </p:nvSpPr>
        <p:spPr>
          <a:xfrm>
            <a:off x="611560" y="490057"/>
            <a:ext cx="82308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Per evidenziare i motivi ambientali forse può essere interessante</a:t>
            </a:r>
          </a:p>
          <a:p>
            <a:r>
              <a:rPr lang="it-IT" sz="2400" dirty="0" smtClean="0"/>
              <a:t>Guardare la mappa del napoletano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628800"/>
            <a:ext cx="8007548" cy="410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254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90" y="-12491"/>
            <a:ext cx="9169179" cy="68829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56" y="1686292"/>
            <a:ext cx="8342305" cy="48422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6656" y="116632"/>
            <a:ext cx="85758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Che se vista da vicino mostra una quantità incredibile </a:t>
            </a:r>
          </a:p>
          <a:p>
            <a:r>
              <a:rPr lang="it-IT" sz="2400" dirty="0" smtClean="0"/>
              <a:t>di edifici vulcanici le cui rocce e suoli sono ricchi in elementi di </a:t>
            </a:r>
          </a:p>
          <a:p>
            <a:r>
              <a:rPr lang="it-IT" sz="2400" dirty="0" smtClean="0"/>
              <a:t>Transizione. Il luogo ideale dove nascondere, ad esempio, polveri di</a:t>
            </a:r>
          </a:p>
          <a:p>
            <a:r>
              <a:rPr lang="it-IT" sz="2400" dirty="0" smtClean="0"/>
              <a:t>Acciaieria.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952780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90" y="-12491"/>
            <a:ext cx="9169179" cy="68829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56" y="959420"/>
            <a:ext cx="8342305" cy="484228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547664" y="4005064"/>
            <a:ext cx="770384" cy="864096"/>
          </a:xfrm>
          <a:prstGeom prst="ellipse">
            <a:avLst/>
          </a:prstGeom>
          <a:noFill/>
          <a:ln w="25400"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 5"/>
          <p:cNvSpPr/>
          <p:nvPr/>
        </p:nvSpPr>
        <p:spPr>
          <a:xfrm>
            <a:off x="960748" y="4581128"/>
            <a:ext cx="720080" cy="720080"/>
          </a:xfrm>
          <a:prstGeom prst="ellipse">
            <a:avLst/>
          </a:prstGeom>
          <a:noFill/>
          <a:ln w="25400"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 6"/>
          <p:cNvSpPr/>
          <p:nvPr/>
        </p:nvSpPr>
        <p:spPr>
          <a:xfrm>
            <a:off x="1259632" y="5507906"/>
            <a:ext cx="220247" cy="224408"/>
          </a:xfrm>
          <a:prstGeom prst="ellipse">
            <a:avLst/>
          </a:prstGeom>
          <a:noFill/>
          <a:ln w="25400"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 7"/>
          <p:cNvSpPr/>
          <p:nvPr/>
        </p:nvSpPr>
        <p:spPr>
          <a:xfrm>
            <a:off x="543351" y="5301208"/>
            <a:ext cx="504056" cy="582564"/>
          </a:xfrm>
          <a:prstGeom prst="ellipse">
            <a:avLst/>
          </a:prstGeom>
          <a:noFill/>
          <a:ln w="25400"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 8"/>
          <p:cNvSpPr/>
          <p:nvPr/>
        </p:nvSpPr>
        <p:spPr>
          <a:xfrm>
            <a:off x="4860032" y="4725144"/>
            <a:ext cx="380256" cy="438548"/>
          </a:xfrm>
          <a:prstGeom prst="ellipse">
            <a:avLst/>
          </a:prstGeom>
          <a:noFill/>
          <a:ln w="25400"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 9"/>
          <p:cNvSpPr/>
          <p:nvPr/>
        </p:nvSpPr>
        <p:spPr>
          <a:xfrm>
            <a:off x="3436640" y="3873072"/>
            <a:ext cx="969640" cy="852072"/>
          </a:xfrm>
          <a:prstGeom prst="ellipse">
            <a:avLst/>
          </a:prstGeom>
          <a:noFill/>
          <a:ln w="31750"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 10"/>
          <p:cNvSpPr/>
          <p:nvPr/>
        </p:nvSpPr>
        <p:spPr>
          <a:xfrm>
            <a:off x="4860032" y="4210684"/>
            <a:ext cx="511052" cy="408422"/>
          </a:xfrm>
          <a:prstGeom prst="ellipse">
            <a:avLst/>
          </a:prstGeom>
          <a:noFill/>
          <a:ln w="25400"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 11"/>
          <p:cNvSpPr/>
          <p:nvPr/>
        </p:nvSpPr>
        <p:spPr>
          <a:xfrm>
            <a:off x="2763906" y="4509120"/>
            <a:ext cx="295926" cy="261174"/>
          </a:xfrm>
          <a:prstGeom prst="ellipse">
            <a:avLst/>
          </a:prstGeom>
          <a:noFill/>
          <a:ln w="25400"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 12"/>
          <p:cNvSpPr/>
          <p:nvPr/>
        </p:nvSpPr>
        <p:spPr>
          <a:xfrm>
            <a:off x="4675035" y="4016854"/>
            <a:ext cx="369994" cy="387660"/>
          </a:xfrm>
          <a:prstGeom prst="ellipse">
            <a:avLst/>
          </a:prstGeom>
          <a:noFill/>
          <a:ln w="25400"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 13"/>
          <p:cNvSpPr/>
          <p:nvPr/>
        </p:nvSpPr>
        <p:spPr>
          <a:xfrm>
            <a:off x="3585856" y="5222295"/>
            <a:ext cx="308838" cy="366397"/>
          </a:xfrm>
          <a:prstGeom prst="ellipse">
            <a:avLst/>
          </a:prstGeom>
          <a:noFill/>
          <a:ln w="25400"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 14"/>
          <p:cNvSpPr/>
          <p:nvPr/>
        </p:nvSpPr>
        <p:spPr>
          <a:xfrm>
            <a:off x="5148063" y="4149080"/>
            <a:ext cx="508903" cy="552814"/>
          </a:xfrm>
          <a:prstGeom prst="ellipse">
            <a:avLst/>
          </a:prstGeom>
          <a:noFill/>
          <a:ln w="25400"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 16"/>
          <p:cNvSpPr/>
          <p:nvPr/>
        </p:nvSpPr>
        <p:spPr>
          <a:xfrm>
            <a:off x="4046298" y="5263320"/>
            <a:ext cx="342133" cy="356790"/>
          </a:xfrm>
          <a:prstGeom prst="ellipse">
            <a:avLst/>
          </a:prstGeom>
          <a:noFill/>
          <a:ln w="25400"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 17"/>
          <p:cNvSpPr/>
          <p:nvPr/>
        </p:nvSpPr>
        <p:spPr>
          <a:xfrm>
            <a:off x="4183329" y="5412470"/>
            <a:ext cx="334480" cy="246894"/>
          </a:xfrm>
          <a:prstGeom prst="ellipse">
            <a:avLst/>
          </a:prstGeom>
          <a:noFill/>
          <a:ln w="25400"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 18"/>
          <p:cNvSpPr/>
          <p:nvPr/>
        </p:nvSpPr>
        <p:spPr>
          <a:xfrm>
            <a:off x="4626657" y="5301208"/>
            <a:ext cx="625036" cy="406828"/>
          </a:xfrm>
          <a:prstGeom prst="ellipse">
            <a:avLst/>
          </a:prstGeom>
          <a:noFill/>
          <a:ln w="25400"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 19"/>
          <p:cNvSpPr/>
          <p:nvPr/>
        </p:nvSpPr>
        <p:spPr>
          <a:xfrm>
            <a:off x="5551632" y="2981545"/>
            <a:ext cx="610988" cy="721576"/>
          </a:xfrm>
          <a:prstGeom prst="ellipse">
            <a:avLst/>
          </a:prstGeom>
          <a:noFill/>
          <a:ln w="31750"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 20"/>
          <p:cNvSpPr/>
          <p:nvPr/>
        </p:nvSpPr>
        <p:spPr>
          <a:xfrm>
            <a:off x="4273872" y="2600255"/>
            <a:ext cx="1103633" cy="1213990"/>
          </a:xfrm>
          <a:prstGeom prst="ellipse">
            <a:avLst/>
          </a:prstGeom>
          <a:noFill/>
          <a:ln w="31750"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 21"/>
          <p:cNvSpPr/>
          <p:nvPr/>
        </p:nvSpPr>
        <p:spPr>
          <a:xfrm>
            <a:off x="6057584" y="3347407"/>
            <a:ext cx="769979" cy="696506"/>
          </a:xfrm>
          <a:prstGeom prst="ellipse">
            <a:avLst/>
          </a:prstGeom>
          <a:noFill/>
          <a:ln w="31750"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 22"/>
          <p:cNvSpPr/>
          <p:nvPr/>
        </p:nvSpPr>
        <p:spPr>
          <a:xfrm>
            <a:off x="5628109" y="5022374"/>
            <a:ext cx="969640" cy="852072"/>
          </a:xfrm>
          <a:prstGeom prst="ellipse">
            <a:avLst/>
          </a:prstGeom>
          <a:noFill/>
          <a:ln w="31750"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 23"/>
          <p:cNvSpPr/>
          <p:nvPr/>
        </p:nvSpPr>
        <p:spPr>
          <a:xfrm>
            <a:off x="5982072" y="4214255"/>
            <a:ext cx="969640" cy="852072"/>
          </a:xfrm>
          <a:prstGeom prst="ellipse">
            <a:avLst/>
          </a:prstGeom>
          <a:noFill/>
          <a:ln w="31750"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 24"/>
          <p:cNvSpPr/>
          <p:nvPr/>
        </p:nvSpPr>
        <p:spPr>
          <a:xfrm>
            <a:off x="3740275" y="3380565"/>
            <a:ext cx="269843" cy="344943"/>
          </a:xfrm>
          <a:prstGeom prst="ellipse">
            <a:avLst/>
          </a:prstGeom>
          <a:noFill/>
          <a:ln w="31750"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 25"/>
          <p:cNvSpPr/>
          <p:nvPr/>
        </p:nvSpPr>
        <p:spPr>
          <a:xfrm>
            <a:off x="2228351" y="3285057"/>
            <a:ext cx="399433" cy="374235"/>
          </a:xfrm>
          <a:prstGeom prst="ellipse">
            <a:avLst/>
          </a:prstGeom>
          <a:noFill/>
          <a:ln w="31750"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Oval 26"/>
          <p:cNvSpPr/>
          <p:nvPr/>
        </p:nvSpPr>
        <p:spPr>
          <a:xfrm>
            <a:off x="2906575" y="3312771"/>
            <a:ext cx="399433" cy="374235"/>
          </a:xfrm>
          <a:prstGeom prst="ellipse">
            <a:avLst/>
          </a:prstGeom>
          <a:noFill/>
          <a:ln w="31750"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 27"/>
          <p:cNvSpPr/>
          <p:nvPr/>
        </p:nvSpPr>
        <p:spPr>
          <a:xfrm>
            <a:off x="2784398" y="3111386"/>
            <a:ext cx="399433" cy="374235"/>
          </a:xfrm>
          <a:prstGeom prst="ellipse">
            <a:avLst/>
          </a:prstGeom>
          <a:noFill/>
          <a:ln w="31750"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Oval 28"/>
          <p:cNvSpPr/>
          <p:nvPr/>
        </p:nvSpPr>
        <p:spPr>
          <a:xfrm>
            <a:off x="847690" y="2367358"/>
            <a:ext cx="483950" cy="413570"/>
          </a:xfrm>
          <a:prstGeom prst="ellipse">
            <a:avLst/>
          </a:prstGeom>
          <a:noFill/>
          <a:ln w="31750"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Oval 29"/>
          <p:cNvSpPr/>
          <p:nvPr/>
        </p:nvSpPr>
        <p:spPr>
          <a:xfrm>
            <a:off x="2984114" y="2693088"/>
            <a:ext cx="483950" cy="413570"/>
          </a:xfrm>
          <a:prstGeom prst="ellipse">
            <a:avLst/>
          </a:prstGeom>
          <a:noFill/>
          <a:ln w="31750"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Oval 30"/>
          <p:cNvSpPr/>
          <p:nvPr/>
        </p:nvSpPr>
        <p:spPr>
          <a:xfrm>
            <a:off x="2707779" y="3935458"/>
            <a:ext cx="483950" cy="413570"/>
          </a:xfrm>
          <a:prstGeom prst="ellipse">
            <a:avLst/>
          </a:prstGeom>
          <a:noFill/>
          <a:ln w="31750"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Oval 31"/>
          <p:cNvSpPr/>
          <p:nvPr/>
        </p:nvSpPr>
        <p:spPr>
          <a:xfrm>
            <a:off x="4207035" y="2367357"/>
            <a:ext cx="364152" cy="354649"/>
          </a:xfrm>
          <a:prstGeom prst="ellipse">
            <a:avLst/>
          </a:prstGeom>
          <a:noFill/>
          <a:ln w="31750"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Oval 32"/>
          <p:cNvSpPr/>
          <p:nvPr/>
        </p:nvSpPr>
        <p:spPr>
          <a:xfrm>
            <a:off x="5617920" y="2065325"/>
            <a:ext cx="364152" cy="354649"/>
          </a:xfrm>
          <a:prstGeom prst="ellipse">
            <a:avLst/>
          </a:prstGeom>
          <a:noFill/>
          <a:ln w="31750"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Oval 33"/>
          <p:cNvSpPr/>
          <p:nvPr/>
        </p:nvSpPr>
        <p:spPr>
          <a:xfrm>
            <a:off x="7236296" y="1412776"/>
            <a:ext cx="432048" cy="432048"/>
          </a:xfrm>
          <a:prstGeom prst="ellipse">
            <a:avLst/>
          </a:prstGeom>
          <a:noFill/>
          <a:ln w="31750"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Oval 34"/>
          <p:cNvSpPr/>
          <p:nvPr/>
        </p:nvSpPr>
        <p:spPr>
          <a:xfrm>
            <a:off x="4156179" y="1038428"/>
            <a:ext cx="1407705" cy="836236"/>
          </a:xfrm>
          <a:prstGeom prst="ellipse">
            <a:avLst/>
          </a:prstGeom>
          <a:noFill/>
          <a:ln w="31750"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Oval 35"/>
          <p:cNvSpPr/>
          <p:nvPr/>
        </p:nvSpPr>
        <p:spPr>
          <a:xfrm>
            <a:off x="1680828" y="1344379"/>
            <a:ext cx="2329290" cy="1820827"/>
          </a:xfrm>
          <a:prstGeom prst="ellipse">
            <a:avLst/>
          </a:prstGeom>
          <a:noFill/>
          <a:ln w="31750"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Oval 36"/>
          <p:cNvSpPr/>
          <p:nvPr/>
        </p:nvSpPr>
        <p:spPr>
          <a:xfrm>
            <a:off x="5251693" y="2190032"/>
            <a:ext cx="364152" cy="354649"/>
          </a:xfrm>
          <a:prstGeom prst="ellipse">
            <a:avLst/>
          </a:prstGeom>
          <a:noFill/>
          <a:ln w="31750"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Oval 37"/>
          <p:cNvSpPr/>
          <p:nvPr/>
        </p:nvSpPr>
        <p:spPr>
          <a:xfrm>
            <a:off x="6147700" y="2338440"/>
            <a:ext cx="346010" cy="273586"/>
          </a:xfrm>
          <a:prstGeom prst="ellipse">
            <a:avLst/>
          </a:prstGeom>
          <a:noFill/>
          <a:ln w="31750"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Oval 38"/>
          <p:cNvSpPr/>
          <p:nvPr/>
        </p:nvSpPr>
        <p:spPr>
          <a:xfrm>
            <a:off x="6898365" y="3212975"/>
            <a:ext cx="697971" cy="638139"/>
          </a:xfrm>
          <a:prstGeom prst="ellipse">
            <a:avLst/>
          </a:prstGeom>
          <a:noFill/>
          <a:ln w="31750"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Oval 40"/>
          <p:cNvSpPr/>
          <p:nvPr/>
        </p:nvSpPr>
        <p:spPr>
          <a:xfrm flipH="1">
            <a:off x="6029772" y="1935458"/>
            <a:ext cx="191505" cy="203651"/>
          </a:xfrm>
          <a:prstGeom prst="ellipse">
            <a:avLst/>
          </a:prstGeom>
          <a:noFill/>
          <a:ln w="31750"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Oval 41"/>
          <p:cNvSpPr/>
          <p:nvPr/>
        </p:nvSpPr>
        <p:spPr>
          <a:xfrm flipH="1">
            <a:off x="6238819" y="1991754"/>
            <a:ext cx="191505" cy="203651"/>
          </a:xfrm>
          <a:prstGeom prst="ellipse">
            <a:avLst/>
          </a:prstGeom>
          <a:noFill/>
          <a:ln w="31750"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Oval 42"/>
          <p:cNvSpPr/>
          <p:nvPr/>
        </p:nvSpPr>
        <p:spPr>
          <a:xfrm flipH="1">
            <a:off x="8084314" y="1682716"/>
            <a:ext cx="191505" cy="203651"/>
          </a:xfrm>
          <a:prstGeom prst="ellipse">
            <a:avLst/>
          </a:prstGeom>
          <a:noFill/>
          <a:ln w="31750"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Oval 43"/>
          <p:cNvSpPr/>
          <p:nvPr/>
        </p:nvSpPr>
        <p:spPr>
          <a:xfrm flipH="1">
            <a:off x="6597749" y="1344380"/>
            <a:ext cx="234264" cy="212412"/>
          </a:xfrm>
          <a:prstGeom prst="ellipse">
            <a:avLst/>
          </a:prstGeom>
          <a:noFill/>
          <a:ln w="31750"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Oval 44"/>
          <p:cNvSpPr/>
          <p:nvPr/>
        </p:nvSpPr>
        <p:spPr>
          <a:xfrm flipH="1">
            <a:off x="6162620" y="1886367"/>
            <a:ext cx="191505" cy="203651"/>
          </a:xfrm>
          <a:prstGeom prst="ellipse">
            <a:avLst/>
          </a:prstGeom>
          <a:noFill/>
          <a:ln w="31750"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Oval 45"/>
          <p:cNvSpPr/>
          <p:nvPr/>
        </p:nvSpPr>
        <p:spPr>
          <a:xfrm flipH="1">
            <a:off x="7222539" y="982447"/>
            <a:ext cx="191505" cy="203651"/>
          </a:xfrm>
          <a:prstGeom prst="ellipse">
            <a:avLst/>
          </a:prstGeom>
          <a:noFill/>
          <a:ln w="31750"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Oval 46"/>
          <p:cNvSpPr/>
          <p:nvPr/>
        </p:nvSpPr>
        <p:spPr>
          <a:xfrm flipH="1">
            <a:off x="8388424" y="1054796"/>
            <a:ext cx="191505" cy="203651"/>
          </a:xfrm>
          <a:prstGeom prst="ellipse">
            <a:avLst/>
          </a:prstGeom>
          <a:noFill/>
          <a:ln w="31750"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Oval 47"/>
          <p:cNvSpPr/>
          <p:nvPr/>
        </p:nvSpPr>
        <p:spPr>
          <a:xfrm>
            <a:off x="718773" y="1269146"/>
            <a:ext cx="483950" cy="413570"/>
          </a:xfrm>
          <a:prstGeom prst="ellipse">
            <a:avLst/>
          </a:prstGeom>
          <a:noFill/>
          <a:ln w="31750"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Oval 48"/>
          <p:cNvSpPr/>
          <p:nvPr/>
        </p:nvSpPr>
        <p:spPr>
          <a:xfrm>
            <a:off x="5029874" y="4617217"/>
            <a:ext cx="380256" cy="438548"/>
          </a:xfrm>
          <a:prstGeom prst="ellipse">
            <a:avLst/>
          </a:prstGeom>
          <a:noFill/>
          <a:ln w="25400"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Oval 49"/>
          <p:cNvSpPr/>
          <p:nvPr/>
        </p:nvSpPr>
        <p:spPr>
          <a:xfrm>
            <a:off x="4118248" y="4772797"/>
            <a:ext cx="483950" cy="413570"/>
          </a:xfrm>
          <a:prstGeom prst="ellipse">
            <a:avLst/>
          </a:prstGeom>
          <a:noFill/>
          <a:ln w="31750"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Oval 50"/>
          <p:cNvSpPr/>
          <p:nvPr/>
        </p:nvSpPr>
        <p:spPr>
          <a:xfrm>
            <a:off x="4506007" y="4380843"/>
            <a:ext cx="483950" cy="413570"/>
          </a:xfrm>
          <a:prstGeom prst="ellipse">
            <a:avLst/>
          </a:prstGeom>
          <a:noFill/>
          <a:ln w="31750"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extBox 1"/>
          <p:cNvSpPr txBox="1"/>
          <p:nvPr/>
        </p:nvSpPr>
        <p:spPr>
          <a:xfrm>
            <a:off x="1202723" y="332656"/>
            <a:ext cx="5469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La stessa immagine solo con evidenziati e centri vulcanici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6003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1259632" y="4365104"/>
            <a:ext cx="6624736" cy="22322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1619672" y="2132856"/>
            <a:ext cx="5760640" cy="20162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395536" y="908720"/>
            <a:ext cx="8424936" cy="10801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251520" y="260648"/>
            <a:ext cx="59856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 smtClean="0"/>
              <a:t>Magmatismo come un passaggio di fase</a:t>
            </a:r>
            <a:endParaRPr lang="it-IT" sz="28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467544" y="908720"/>
            <a:ext cx="8304133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Un fenomeno magmatico può essere schematicamente </a:t>
            </a:r>
          </a:p>
          <a:p>
            <a:r>
              <a:rPr lang="it-IT" sz="2800" dirty="0" smtClean="0"/>
              <a:t>riassunto in due momenti</a:t>
            </a:r>
          </a:p>
          <a:p>
            <a:endParaRPr lang="it-IT" sz="2800" dirty="0" smtClean="0"/>
          </a:p>
          <a:p>
            <a:pPr algn="ctr"/>
            <a:r>
              <a:rPr lang="it-IT" sz="2800" dirty="0" smtClean="0"/>
              <a:t>Un passaggio  di fase </a:t>
            </a:r>
          </a:p>
          <a:p>
            <a:pPr algn="ctr"/>
            <a:r>
              <a:rPr lang="it-IT" sz="2800" dirty="0" smtClean="0"/>
              <a:t>dallo stato solido a quello liquido,</a:t>
            </a:r>
          </a:p>
          <a:p>
            <a:pPr algn="ctr"/>
            <a:r>
              <a:rPr lang="it-IT" sz="2800" dirty="0" smtClean="0"/>
              <a:t>questo momento  si identifica con la </a:t>
            </a:r>
          </a:p>
          <a:p>
            <a:pPr algn="ctr"/>
            <a:r>
              <a:rPr lang="it-IT" sz="2800" b="1" dirty="0" smtClean="0"/>
              <a:t>fusione parziale della sorgente</a:t>
            </a:r>
          </a:p>
          <a:p>
            <a:pPr algn="ctr"/>
            <a:endParaRPr lang="it-IT" sz="2800" b="1" dirty="0" smtClean="0"/>
          </a:p>
          <a:p>
            <a:endParaRPr lang="it-IT" sz="2800" dirty="0" smtClean="0"/>
          </a:p>
          <a:p>
            <a:pPr algn="ctr"/>
            <a:r>
              <a:rPr lang="it-IT" sz="2800" dirty="0" smtClean="0"/>
              <a:t>Un passaggio di fase </a:t>
            </a:r>
          </a:p>
          <a:p>
            <a:pPr algn="ctr"/>
            <a:r>
              <a:rPr lang="it-IT" sz="2800" dirty="0" smtClean="0"/>
              <a:t>dallo stato liquido a quello solido</a:t>
            </a:r>
          </a:p>
          <a:p>
            <a:pPr algn="ctr"/>
            <a:r>
              <a:rPr lang="it-IT" sz="2800" dirty="0" smtClean="0"/>
              <a:t>Questo secondo momento si identifica con la </a:t>
            </a:r>
          </a:p>
          <a:p>
            <a:pPr algn="ctr"/>
            <a:r>
              <a:rPr lang="it-IT" sz="2800" b="1" dirty="0" smtClean="0"/>
              <a:t>cristallizzazione frazionata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extBox 3"/>
          <p:cNvSpPr txBox="1"/>
          <p:nvPr/>
        </p:nvSpPr>
        <p:spPr>
          <a:xfrm>
            <a:off x="1475657" y="980728"/>
            <a:ext cx="633670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/>
              <a:t>LA SORGENTE DI UN MAGMATISMO E’ LA ROCCIA CHE FONDE</a:t>
            </a:r>
          </a:p>
          <a:p>
            <a:pPr algn="ctr"/>
            <a:r>
              <a:rPr lang="it-IT" sz="3200" dirty="0" smtClean="0"/>
              <a:t>PER CREARE I MAGMI E NEL CASO DEL MAGMATISMO BASICO</a:t>
            </a:r>
          </a:p>
          <a:p>
            <a:pPr algn="ctr"/>
            <a:r>
              <a:rPr lang="it-IT" sz="3200" dirty="0" smtClean="0"/>
              <a:t>LA SORGENTE E’ SEMPRE POSIZIONATA NEL MANTELLO ED E’</a:t>
            </a:r>
          </a:p>
          <a:p>
            <a:pPr algn="ctr"/>
            <a:r>
              <a:rPr lang="it-IT" sz="3200" dirty="0" smtClean="0"/>
              <a:t>SPESSO UNA PERIDOTITE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6467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59"/>
            <a:ext cx="4320480" cy="4568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268760"/>
            <a:ext cx="405500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467544" y="5949280"/>
            <a:ext cx="71487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Solido – Omogeneo periodico continuo tridimensionale </a:t>
            </a:r>
          </a:p>
          <a:p>
            <a:r>
              <a:rPr lang="it-IT" sz="2400" dirty="0" smtClean="0"/>
              <a:t>(Fasi cristalline</a:t>
            </a:r>
            <a:r>
              <a:rPr lang="it-IT" sz="2000" dirty="0" smtClean="0"/>
              <a:t>)</a:t>
            </a:r>
            <a:endParaRPr lang="it-IT" sz="20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4788024" y="4077072"/>
            <a:ext cx="40291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Liquido – Omogeneo statistico </a:t>
            </a:r>
          </a:p>
          <a:p>
            <a:r>
              <a:rPr lang="it-IT" sz="2400" dirty="0" smtClean="0"/>
              <a:t>Tridimensionale (vetri)</a:t>
            </a:r>
            <a:endParaRPr lang="it-IT" sz="2400" dirty="0"/>
          </a:p>
        </p:txBody>
      </p:sp>
      <p:sp>
        <p:nvSpPr>
          <p:cNvPr id="7" name="Rettangolo 6"/>
          <p:cNvSpPr/>
          <p:nvPr/>
        </p:nvSpPr>
        <p:spPr>
          <a:xfrm>
            <a:off x="395536" y="1124744"/>
            <a:ext cx="4320480" cy="172819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smtClean="0"/>
              <a:t>Liquido e solido: alcune precisazioni</a:t>
            </a:r>
            <a:endParaRPr lang="it-IT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755576" y="5085184"/>
            <a:ext cx="7704856" cy="100811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/>
          <p:cNvSpPr/>
          <p:nvPr/>
        </p:nvSpPr>
        <p:spPr>
          <a:xfrm>
            <a:off x="755576" y="3429000"/>
            <a:ext cx="7704856" cy="15121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/>
          <p:cNvSpPr/>
          <p:nvPr/>
        </p:nvSpPr>
        <p:spPr>
          <a:xfrm>
            <a:off x="755576" y="332656"/>
            <a:ext cx="7704856" cy="30243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/>
          <p:cNvSpPr txBox="1"/>
          <p:nvPr/>
        </p:nvSpPr>
        <p:spPr>
          <a:xfrm>
            <a:off x="899592" y="404665"/>
            <a:ext cx="7616059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In condizioni di equilibrio, </a:t>
            </a:r>
          </a:p>
          <a:p>
            <a:r>
              <a:rPr lang="it-IT" sz="2400" dirty="0" smtClean="0"/>
              <a:t>quando abbiamo fasi solide e liquide coesistenti</a:t>
            </a:r>
          </a:p>
          <a:p>
            <a:r>
              <a:rPr lang="it-IT" sz="2400" dirty="0" smtClean="0"/>
              <a:t>un elemento qualsiasi della tabella periodica può essere caratterizzato da una coefficiente di partizionamento  “</a:t>
            </a:r>
            <a:r>
              <a:rPr lang="it-IT" sz="2400" b="1" dirty="0" smtClean="0"/>
              <a:t>K</a:t>
            </a:r>
            <a:r>
              <a:rPr lang="it-IT" sz="2400" b="1" baseline="-25000" dirty="0" smtClean="0"/>
              <a:t>D</a:t>
            </a:r>
            <a:r>
              <a:rPr lang="it-IT" sz="2400" dirty="0" smtClean="0"/>
              <a:t>” o “</a:t>
            </a:r>
            <a:r>
              <a:rPr lang="it-IT" sz="2400" b="1" dirty="0" smtClean="0"/>
              <a:t>D</a:t>
            </a:r>
            <a:r>
              <a:rPr lang="it-IT" sz="2400" dirty="0" smtClean="0"/>
              <a:t>” identificato semplicemente come il valore del rapporto tra la concentrazione  dell’elemento “i” nel solido e nel liquido.</a:t>
            </a:r>
          </a:p>
          <a:p>
            <a:endParaRPr lang="it-IT" sz="2400" dirty="0" smtClean="0"/>
          </a:p>
          <a:p>
            <a:endParaRPr lang="it-IT" sz="2400" dirty="0" smtClean="0"/>
          </a:p>
          <a:p>
            <a:r>
              <a:rPr lang="it-IT" sz="2400" dirty="0" smtClean="0"/>
              <a:t>Se tale rapporto è maggiore dell’unità</a:t>
            </a:r>
          </a:p>
          <a:p>
            <a:r>
              <a:rPr lang="it-IT" sz="2400" b="1" dirty="0" smtClean="0"/>
              <a:t> KD&gt;1  </a:t>
            </a:r>
            <a:r>
              <a:rPr lang="it-IT" sz="2400" dirty="0" smtClean="0"/>
              <a:t>allora l’elemento è definito </a:t>
            </a:r>
            <a:r>
              <a:rPr lang="it-IT" sz="2400" b="1" dirty="0" smtClean="0"/>
              <a:t>compatibile</a:t>
            </a:r>
            <a:r>
              <a:rPr lang="it-IT" sz="2400" dirty="0" smtClean="0"/>
              <a:t> e possiamo immaginarlo come un “amante” della fase solida</a:t>
            </a:r>
          </a:p>
          <a:p>
            <a:endParaRPr lang="it-IT" sz="2400" dirty="0" smtClean="0"/>
          </a:p>
          <a:p>
            <a:r>
              <a:rPr lang="it-IT" sz="2400" dirty="0" smtClean="0"/>
              <a:t>Viceversa un </a:t>
            </a:r>
            <a:r>
              <a:rPr lang="it-IT" sz="2400" b="1" dirty="0" smtClean="0"/>
              <a:t>KD&lt;1</a:t>
            </a:r>
            <a:r>
              <a:rPr lang="it-IT" sz="2400" dirty="0" smtClean="0"/>
              <a:t> implica una “preferenza” per la fase liquida. Avremo quindi un elemento </a:t>
            </a:r>
            <a:r>
              <a:rPr lang="it-IT" sz="2400" b="1" dirty="0" smtClean="0"/>
              <a:t>incompatibile</a:t>
            </a:r>
          </a:p>
          <a:p>
            <a:endParaRPr lang="it-IT" sz="2400" dirty="0" smtClean="0"/>
          </a:p>
          <a:p>
            <a:endParaRPr lang="it-IT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1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467544" y="692696"/>
            <a:ext cx="7992888" cy="58326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2195736" y="260648"/>
            <a:ext cx="4988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Elementi Compatibili ed Incompatibili</a:t>
            </a:r>
            <a:endParaRPr lang="it-IT" sz="2400" b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83568" y="836712"/>
            <a:ext cx="7567072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Gli elementi non sono tutti uguali.</a:t>
            </a:r>
          </a:p>
          <a:p>
            <a:r>
              <a:rPr lang="it-IT" sz="2000" dirty="0" smtClean="0"/>
              <a:t>Ci sono elementi che potremmo definire “minuti” quali il Mg ed altri </a:t>
            </a:r>
          </a:p>
          <a:p>
            <a:r>
              <a:rPr lang="it-IT" sz="2000" dirty="0" smtClean="0"/>
              <a:t>che sono “ciccioni” come il K</a:t>
            </a:r>
          </a:p>
          <a:p>
            <a:endParaRPr lang="it-IT" dirty="0" smtClean="0"/>
          </a:p>
          <a:p>
            <a:r>
              <a:rPr lang="it-IT" dirty="0" smtClean="0"/>
              <a:t>Ecco quindi che da un solido (la barchetta) caratterizzato da una struttura ben </a:t>
            </a:r>
          </a:p>
          <a:p>
            <a:r>
              <a:rPr lang="it-IT" dirty="0" smtClean="0"/>
              <a:t>ordinata certi elementi possono, se le condizioni energetiche cambiano,</a:t>
            </a:r>
            <a:endParaRPr lang="it-IT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708920"/>
            <a:ext cx="3456384" cy="3022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708920"/>
            <a:ext cx="3312368" cy="2986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asellaDiTesto 15"/>
          <p:cNvSpPr txBox="1"/>
          <p:nvPr/>
        </p:nvSpPr>
        <p:spPr>
          <a:xfrm>
            <a:off x="1115616" y="5877272"/>
            <a:ext cx="5125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 finire più o meno facilmente nella fase liquida</a:t>
            </a:r>
            <a:endParaRPr lang="it-IT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251520" y="1268760"/>
            <a:ext cx="8712968" cy="52565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251520" y="260648"/>
            <a:ext cx="8712968" cy="93610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402440" y="404664"/>
            <a:ext cx="874156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Una stessa sorgente può generare magmi </a:t>
            </a:r>
          </a:p>
          <a:p>
            <a:pPr algn="ctr"/>
            <a:r>
              <a:rPr lang="it-IT" sz="2400" b="1" dirty="0" smtClean="0"/>
              <a:t>differenti in composizione</a:t>
            </a:r>
          </a:p>
          <a:p>
            <a:endParaRPr lang="it-IT" sz="2000" dirty="0" smtClean="0"/>
          </a:p>
          <a:p>
            <a:r>
              <a:rPr lang="it-IT" sz="2400" b="1" dirty="0" smtClean="0"/>
              <a:t>Esempio degli alcali</a:t>
            </a:r>
          </a:p>
          <a:p>
            <a:r>
              <a:rPr lang="it-IT" sz="2000" dirty="0" smtClean="0"/>
              <a:t>Tra gli elementi maggiori,  </a:t>
            </a:r>
            <a:r>
              <a:rPr lang="it-IT" sz="2000" b="1" dirty="0" smtClean="0"/>
              <a:t>gli alcali sono “incompatibili” </a:t>
            </a:r>
            <a:r>
              <a:rPr lang="it-IT" sz="2000" dirty="0" smtClean="0"/>
              <a:t>questo significa che </a:t>
            </a:r>
          </a:p>
          <a:p>
            <a:r>
              <a:rPr lang="it-IT" sz="2000" dirty="0" smtClean="0"/>
              <a:t>la loro concentrazione nel magma è inversamente proporzionale al grado di fusione della sorgente</a:t>
            </a:r>
          </a:p>
          <a:p>
            <a:endParaRPr lang="it-IT" sz="2000" dirty="0" smtClean="0"/>
          </a:p>
          <a:p>
            <a:r>
              <a:rPr lang="it-IT" sz="2000" dirty="0" smtClean="0"/>
              <a:t>In pratica se fondo poco, ad esempio 1% della sorgente, tutto il K (elemento</a:t>
            </a:r>
          </a:p>
          <a:p>
            <a:r>
              <a:rPr lang="it-IT" sz="2000" dirty="0" smtClean="0"/>
              <a:t>fortemente incompatibile con un D globale nella </a:t>
            </a:r>
            <a:r>
              <a:rPr lang="it-IT" sz="2000" dirty="0" err="1" smtClean="0"/>
              <a:t>peridotiteprossimo</a:t>
            </a:r>
            <a:r>
              <a:rPr lang="it-IT" sz="2000" dirty="0" smtClean="0"/>
              <a:t> a 0.01)  si affretterà ad entrare nel fuso</a:t>
            </a:r>
          </a:p>
          <a:p>
            <a:r>
              <a:rPr lang="it-IT" sz="2000" dirty="0" smtClean="0"/>
              <a:t>Per un grado di fusione maggiore, ad esempio il 10%, non aumenterò il contenuto </a:t>
            </a:r>
          </a:p>
          <a:p>
            <a:r>
              <a:rPr lang="it-IT" sz="2000" dirty="0" smtClean="0"/>
              <a:t>Di  K nel liquido dato che la sua concentrazione sarà diluita dalla presenza</a:t>
            </a:r>
          </a:p>
          <a:p>
            <a:r>
              <a:rPr lang="it-IT" sz="2000" dirty="0" smtClean="0"/>
              <a:t> di altri elementi</a:t>
            </a:r>
          </a:p>
          <a:p>
            <a:endParaRPr lang="it-IT" sz="2000" dirty="0" smtClean="0"/>
          </a:p>
          <a:p>
            <a:r>
              <a:rPr lang="it-IT" sz="2000" b="1" dirty="0" smtClean="0"/>
              <a:t>Avremo quindi due tipi di magmi: Quelli Alcalini </a:t>
            </a:r>
            <a:r>
              <a:rPr lang="it-IT" sz="2000" dirty="0" smtClean="0"/>
              <a:t>– caratterizzati da un basso </a:t>
            </a:r>
          </a:p>
          <a:p>
            <a:r>
              <a:rPr lang="it-IT" sz="2000" dirty="0" smtClean="0"/>
              <a:t>grado di fusione della sorgente </a:t>
            </a:r>
          </a:p>
          <a:p>
            <a:r>
              <a:rPr lang="it-IT" sz="2000" b="1" dirty="0" smtClean="0"/>
              <a:t>E quelli </a:t>
            </a:r>
            <a:r>
              <a:rPr lang="it-IT" sz="2000" b="1" dirty="0" err="1" smtClean="0"/>
              <a:t>Subalcalini</a:t>
            </a:r>
            <a:r>
              <a:rPr lang="it-IT" sz="2000" b="1" dirty="0" smtClean="0"/>
              <a:t> </a:t>
            </a:r>
            <a:r>
              <a:rPr lang="it-IT" sz="2000" dirty="0" smtClean="0"/>
              <a:t>– caratterizzati da gradi di fusione maggiori</a:t>
            </a:r>
          </a:p>
          <a:p>
            <a:endParaRPr lang="it-IT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827584" y="260648"/>
            <a:ext cx="76615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Questo è il motivo per cui  i magmi silicatici vengono comunemente </a:t>
            </a:r>
          </a:p>
          <a:p>
            <a:r>
              <a:rPr lang="it-IT" sz="2000" dirty="0" smtClean="0"/>
              <a:t>classificati per via chimica attraverso il loro contenuto in SiO2 (silice) ed </a:t>
            </a:r>
          </a:p>
          <a:p>
            <a:r>
              <a:rPr lang="it-IT" sz="2000" dirty="0" smtClean="0"/>
              <a:t>alcali  (Na2O+K2O)  attraverso il digramma </a:t>
            </a:r>
            <a:r>
              <a:rPr lang="it-IT" sz="2000" b="1" dirty="0" smtClean="0"/>
              <a:t>TAS</a:t>
            </a:r>
            <a:endParaRPr lang="it-IT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6192688" cy="49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7"/>
          <p:cNvSpPr/>
          <p:nvPr/>
        </p:nvSpPr>
        <p:spPr>
          <a:xfrm>
            <a:off x="251520" y="93117"/>
            <a:ext cx="8712968" cy="66247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755576" y="692696"/>
            <a:ext cx="7714741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In sintesi gli argomenti trattati saranno in parte geologici e in parte petrologici.</a:t>
            </a:r>
          </a:p>
          <a:p>
            <a:r>
              <a:rPr lang="it-IT" dirty="0" smtClean="0"/>
              <a:t>Di geologico si tratterà soprattutto di </a:t>
            </a:r>
          </a:p>
          <a:p>
            <a:r>
              <a:rPr lang="it-IT" dirty="0" smtClean="0"/>
              <a:t>1) cratoni e mobile </a:t>
            </a:r>
            <a:r>
              <a:rPr lang="it-IT" dirty="0" err="1" smtClean="0"/>
              <a:t>belts</a:t>
            </a:r>
            <a:r>
              <a:rPr lang="it-IT" dirty="0" smtClean="0"/>
              <a:t> e loro significato anche nella composizione delle </a:t>
            </a:r>
          </a:p>
          <a:p>
            <a:r>
              <a:rPr lang="it-IT" dirty="0" smtClean="0"/>
              <a:t>sorgenti </a:t>
            </a:r>
          </a:p>
          <a:p>
            <a:r>
              <a:rPr lang="it-IT" dirty="0" smtClean="0"/>
              <a:t>2) il concetto di underplating come meccanismo per l’evoluzione crostale.</a:t>
            </a:r>
          </a:p>
          <a:p>
            <a:r>
              <a:rPr lang="it-IT" dirty="0" err="1" smtClean="0"/>
              <a:t>Petrogeneticamente</a:t>
            </a:r>
            <a:r>
              <a:rPr lang="it-IT" dirty="0" smtClean="0"/>
              <a:t> si tratteranno (in ordine sparso):</a:t>
            </a:r>
          </a:p>
          <a:p>
            <a:r>
              <a:rPr lang="it-IT" dirty="0" smtClean="0"/>
              <a:t>3)La cristallizzazione frazionata</a:t>
            </a:r>
          </a:p>
          <a:p>
            <a:r>
              <a:rPr lang="it-IT" dirty="0" smtClean="0"/>
              <a:t>4)La fusione parziale delle sorgenti </a:t>
            </a:r>
            <a:r>
              <a:rPr lang="it-IT" dirty="0" err="1" smtClean="0"/>
              <a:t>mantelliche</a:t>
            </a:r>
            <a:endParaRPr lang="it-IT" dirty="0" smtClean="0"/>
          </a:p>
          <a:p>
            <a:r>
              <a:rPr lang="it-IT" dirty="0" smtClean="0"/>
              <a:t>5)</a:t>
            </a:r>
            <a:r>
              <a:rPr lang="it-IT" dirty="0" err="1" smtClean="0"/>
              <a:t>Plume</a:t>
            </a:r>
            <a:r>
              <a:rPr lang="it-IT" dirty="0" smtClean="0"/>
              <a:t> e, più in generale, risalite adiabatiche del mantello</a:t>
            </a:r>
          </a:p>
          <a:p>
            <a:r>
              <a:rPr lang="it-IT" dirty="0" smtClean="0"/>
              <a:t>6) Metodi per l’uso e l’interpretazione delle composizioni chimiche</a:t>
            </a:r>
          </a:p>
          <a:p>
            <a:r>
              <a:rPr lang="it-IT" dirty="0" smtClean="0"/>
              <a:t>7) Cenni di geochimica isotopica e mixing tra magmi, tra sorgenti </a:t>
            </a:r>
          </a:p>
          <a:p>
            <a:r>
              <a:rPr lang="it-IT" dirty="0" smtClean="0"/>
              <a:t>e tra magmi e inquinanti</a:t>
            </a:r>
          </a:p>
          <a:p>
            <a:r>
              <a:rPr lang="it-IT" dirty="0" smtClean="0"/>
              <a:t>8) </a:t>
            </a:r>
            <a:r>
              <a:rPr lang="it-IT" dirty="0"/>
              <a:t>composizione del mantello </a:t>
            </a:r>
            <a:r>
              <a:rPr lang="it-IT" dirty="0" smtClean="0"/>
              <a:t>a </a:t>
            </a:r>
            <a:r>
              <a:rPr lang="it-IT" dirty="0"/>
              <a:t>piccola scala</a:t>
            </a:r>
          </a:p>
          <a:p>
            <a:r>
              <a:rPr lang="it-IT" dirty="0" smtClean="0"/>
              <a:t>9) e a </a:t>
            </a:r>
            <a:r>
              <a:rPr lang="it-IT" dirty="0"/>
              <a:t>grande scala (DMM-EMI-EMII </a:t>
            </a:r>
            <a:r>
              <a:rPr lang="it-IT" dirty="0" smtClean="0"/>
              <a:t>etc.)</a:t>
            </a:r>
            <a:endParaRPr lang="it-IT" dirty="0"/>
          </a:p>
          <a:p>
            <a:r>
              <a:rPr lang="it-IT" dirty="0" smtClean="0"/>
              <a:t>10) Le carbonatiti (non spiegate in petrografia)</a:t>
            </a:r>
          </a:p>
          <a:p>
            <a:r>
              <a:rPr lang="it-IT" dirty="0" smtClean="0"/>
              <a:t>11) Vari tipi di magmatismo (arco, Large </a:t>
            </a:r>
            <a:r>
              <a:rPr lang="it-IT" dirty="0" err="1" smtClean="0"/>
              <a:t>igneous</a:t>
            </a:r>
            <a:r>
              <a:rPr lang="it-IT" dirty="0" smtClean="0"/>
              <a:t> province, </a:t>
            </a:r>
            <a:r>
              <a:rPr lang="it-IT" dirty="0" err="1" smtClean="0"/>
              <a:t>ridge</a:t>
            </a:r>
            <a:r>
              <a:rPr lang="it-IT" dirty="0" smtClean="0"/>
              <a:t> </a:t>
            </a:r>
            <a:r>
              <a:rPr lang="it-IT" dirty="0" err="1" smtClean="0"/>
              <a:t>etc</a:t>
            </a:r>
            <a:r>
              <a:rPr lang="it-IT" dirty="0" smtClean="0"/>
              <a:t>)</a:t>
            </a:r>
          </a:p>
          <a:p>
            <a:r>
              <a:rPr lang="it-IT" smtClean="0"/>
              <a:t>12) </a:t>
            </a:r>
            <a:r>
              <a:rPr lang="it-IT" dirty="0" smtClean="0"/>
              <a:t>Esempi di casi di studio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451264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7" name="Picture 3" descr="TAS%2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620688"/>
            <a:ext cx="5832648" cy="535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2267744" y="4941168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FUSIONE</a:t>
            </a:r>
            <a:endParaRPr lang="en-GB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932040" y="2924944"/>
            <a:ext cx="1591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Frazionamento</a:t>
            </a:r>
            <a:endParaRPr lang="en-GB" dirty="0"/>
          </a:p>
        </p:txBody>
      </p:sp>
      <p:cxnSp>
        <p:nvCxnSpPr>
          <p:cNvPr id="8" name="Connettore 2 7"/>
          <p:cNvCxnSpPr/>
          <p:nvPr/>
        </p:nvCxnSpPr>
        <p:spPr>
          <a:xfrm flipV="1">
            <a:off x="2555776" y="1340768"/>
            <a:ext cx="3960440" cy="338437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043608" y="1268760"/>
            <a:ext cx="1584176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 smtClean="0"/>
              <a:t>L</a:t>
            </a:r>
            <a:endParaRPr lang="en-GB" sz="3600" dirty="0"/>
          </a:p>
        </p:txBody>
      </p:sp>
      <p:sp>
        <p:nvSpPr>
          <p:cNvPr id="7" name="Rettangolo 6"/>
          <p:cNvSpPr/>
          <p:nvPr/>
        </p:nvSpPr>
        <p:spPr>
          <a:xfrm>
            <a:off x="2987824" y="1844824"/>
            <a:ext cx="1584176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 smtClean="0"/>
              <a:t>L1</a:t>
            </a:r>
            <a:endParaRPr lang="en-GB" sz="3200" dirty="0"/>
          </a:p>
        </p:txBody>
      </p:sp>
      <p:sp>
        <p:nvSpPr>
          <p:cNvPr id="10" name="Rettangolo 9"/>
          <p:cNvSpPr/>
          <p:nvPr/>
        </p:nvSpPr>
        <p:spPr>
          <a:xfrm>
            <a:off x="4788024" y="2276872"/>
            <a:ext cx="1584176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 smtClean="0"/>
              <a:t>L2</a:t>
            </a:r>
            <a:endParaRPr lang="en-GB" sz="3200" dirty="0"/>
          </a:p>
        </p:txBody>
      </p:sp>
      <p:sp>
        <p:nvSpPr>
          <p:cNvPr id="11" name="Rettangolo 10"/>
          <p:cNvSpPr/>
          <p:nvPr/>
        </p:nvSpPr>
        <p:spPr>
          <a:xfrm>
            <a:off x="6516216" y="2636912"/>
            <a:ext cx="1584176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 smtClean="0"/>
              <a:t>L3</a:t>
            </a:r>
            <a:endParaRPr lang="en-GB" sz="3200" dirty="0"/>
          </a:p>
        </p:txBody>
      </p:sp>
      <p:sp>
        <p:nvSpPr>
          <p:cNvPr id="12" name="Rettangolo 11"/>
          <p:cNvSpPr/>
          <p:nvPr/>
        </p:nvSpPr>
        <p:spPr>
          <a:xfrm>
            <a:off x="2987824" y="1268760"/>
            <a:ext cx="1584176" cy="57606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ttangolo 12"/>
          <p:cNvSpPr/>
          <p:nvPr/>
        </p:nvSpPr>
        <p:spPr>
          <a:xfrm>
            <a:off x="4788024" y="1268760"/>
            <a:ext cx="1584176" cy="100811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ttangolo 13"/>
          <p:cNvSpPr/>
          <p:nvPr/>
        </p:nvSpPr>
        <p:spPr>
          <a:xfrm>
            <a:off x="6516216" y="1268760"/>
            <a:ext cx="1584176" cy="136815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asellaDiTesto 14"/>
          <p:cNvSpPr txBox="1"/>
          <p:nvPr/>
        </p:nvSpPr>
        <p:spPr>
          <a:xfrm>
            <a:off x="3563888" y="1268760"/>
            <a:ext cx="349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S</a:t>
            </a:r>
            <a:endParaRPr lang="en-GB" sz="28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5364088" y="1412776"/>
            <a:ext cx="349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S</a:t>
            </a:r>
            <a:endParaRPr lang="en-GB" sz="2800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7092280" y="1556792"/>
            <a:ext cx="349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S</a:t>
            </a:r>
            <a:endParaRPr lang="en-GB" sz="2800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899592" y="4005064"/>
            <a:ext cx="1735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Magma genitore</a:t>
            </a:r>
            <a:endParaRPr lang="en-GB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3059832" y="4005064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Magma figlio</a:t>
            </a:r>
            <a:endParaRPr lang="en-GB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4788024" y="4005064"/>
            <a:ext cx="1557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Magma nipote</a:t>
            </a:r>
            <a:endParaRPr lang="en-GB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6444208" y="4077072"/>
            <a:ext cx="1877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Magma pronipote</a:t>
            </a:r>
            <a:endParaRPr lang="en-GB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2483768" y="4653136"/>
            <a:ext cx="3497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Famiglia magmatica</a:t>
            </a:r>
            <a:endParaRPr lang="en-GB" sz="32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4"/>
          <p:cNvGraphicFramePr>
            <a:graphicFrameLocks/>
          </p:cNvGraphicFramePr>
          <p:nvPr/>
        </p:nvGraphicFramePr>
        <p:xfrm>
          <a:off x="1835696" y="980728"/>
          <a:ext cx="5616624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899592" y="5517232"/>
            <a:ext cx="6348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Magmi primari (genitori) originati per fusione diretta del mantello</a:t>
            </a:r>
            <a:endParaRPr lang="en-GB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220072" y="2566645"/>
            <a:ext cx="2334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Magmi evoluti (figli)</a:t>
            </a:r>
          </a:p>
          <a:p>
            <a:r>
              <a:rPr lang="it-IT" dirty="0" smtClean="0"/>
              <a:t>Nati dal frazionamento</a:t>
            </a:r>
            <a:endParaRPr lang="en-GB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/>
          <p:cNvSpPr/>
          <p:nvPr/>
        </p:nvSpPr>
        <p:spPr>
          <a:xfrm>
            <a:off x="539552" y="3140968"/>
            <a:ext cx="1800200" cy="1296144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395536" y="1484784"/>
            <a:ext cx="4248472" cy="15121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492823" y="404664"/>
            <a:ext cx="80974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/>
              <a:t>Il Primo Passaggio di fase è la </a:t>
            </a:r>
            <a:r>
              <a:rPr lang="it-IT" sz="2400" b="1" dirty="0" smtClean="0"/>
              <a:t>fusione della sorgente. </a:t>
            </a:r>
          </a:p>
          <a:p>
            <a:pPr algn="ctr"/>
            <a:r>
              <a:rPr lang="it-IT" sz="2400" dirty="0" smtClean="0"/>
              <a:t>Serve quindi identificare la sorgente e valutare alcuni parametri</a:t>
            </a:r>
            <a:endParaRPr lang="it-IT" sz="2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611560" y="1484784"/>
            <a:ext cx="399949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La sorgente è una peridotite </a:t>
            </a:r>
          </a:p>
          <a:p>
            <a:r>
              <a:rPr lang="it-IT" dirty="0" smtClean="0"/>
              <a:t>(olivina -OPX – CPX + una fase speciale </a:t>
            </a:r>
          </a:p>
          <a:p>
            <a:r>
              <a:rPr lang="it-IT" dirty="0" smtClean="0"/>
              <a:t>ad Alluminio  variabile con la pressione </a:t>
            </a:r>
          </a:p>
          <a:p>
            <a:r>
              <a:rPr lang="it-IT" dirty="0" smtClean="0"/>
              <a:t>Plagioclasio – Spinello – Granato)</a:t>
            </a:r>
          </a:p>
          <a:p>
            <a:r>
              <a:rPr lang="it-IT" b="1" dirty="0" smtClean="0"/>
              <a:t>Spesso </a:t>
            </a:r>
            <a:r>
              <a:rPr lang="it-IT" b="1" dirty="0" err="1" smtClean="0"/>
              <a:t>compositivamente</a:t>
            </a:r>
            <a:r>
              <a:rPr lang="it-IT" b="1" dirty="0" smtClean="0"/>
              <a:t> omogenea.</a:t>
            </a:r>
            <a:endParaRPr lang="it-IT" b="1" dirty="0"/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2012" y="1484784"/>
            <a:ext cx="4128459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3068960"/>
            <a:ext cx="1872208" cy="1597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CasellaDiTesto 16"/>
          <p:cNvSpPr txBox="1"/>
          <p:nvPr/>
        </p:nvSpPr>
        <p:spPr>
          <a:xfrm>
            <a:off x="899592" y="3429000"/>
            <a:ext cx="1155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Peridoto =</a:t>
            </a:r>
          </a:p>
          <a:p>
            <a:r>
              <a:rPr lang="it-IT" dirty="0" smtClean="0"/>
              <a:t>olivina</a:t>
            </a:r>
            <a:endParaRPr lang="it-IT" dirty="0"/>
          </a:p>
        </p:txBody>
      </p:sp>
      <p:pic>
        <p:nvPicPr>
          <p:cNvPr id="15" name="Picture 2" descr="https://encrypted-tbn1.gstatic.com/images?q=tbn:ANd9GcRoXwoYFK5CYhrAUenbHr-9BCNMa8EppjYJkrhQJDZ4KAK5rJzsN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4869160"/>
            <a:ext cx="6336704" cy="1810488"/>
          </a:xfrm>
          <a:prstGeom prst="rect">
            <a:avLst/>
          </a:prstGeom>
          <a:noFill/>
        </p:spPr>
      </p:pic>
      <p:cxnSp>
        <p:nvCxnSpPr>
          <p:cNvPr id="20" name="Connettore 2 19"/>
          <p:cNvCxnSpPr/>
          <p:nvPr/>
        </p:nvCxnSpPr>
        <p:spPr>
          <a:xfrm flipH="1">
            <a:off x="6660232" y="4005064"/>
            <a:ext cx="1152128" cy="15841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 flipH="1">
            <a:off x="6812632" y="4157464"/>
            <a:ext cx="1152128" cy="15841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2051720" y="1268760"/>
            <a:ext cx="505882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Il prodotto generato dalla fusione </a:t>
            </a:r>
          </a:p>
          <a:p>
            <a:r>
              <a:rPr lang="it-IT" sz="2400" b="1" dirty="0" smtClean="0"/>
              <a:t>delle rocce di mantello (peridotiti)</a:t>
            </a:r>
          </a:p>
          <a:p>
            <a:r>
              <a:rPr lang="it-IT" sz="2400" b="1" dirty="0" smtClean="0"/>
              <a:t>è genericamente definita basalto </a:t>
            </a:r>
          </a:p>
          <a:p>
            <a:endParaRPr lang="it-IT" sz="2400" b="1" dirty="0" smtClean="0"/>
          </a:p>
          <a:p>
            <a:r>
              <a:rPr lang="it-IT" sz="2400" dirty="0" smtClean="0"/>
              <a:t>Ovvero una roccia ultrabasica</a:t>
            </a:r>
          </a:p>
          <a:p>
            <a:r>
              <a:rPr lang="it-IT" sz="2400" dirty="0" smtClean="0"/>
              <a:t>Ovvero una roccia con poca silice</a:t>
            </a:r>
          </a:p>
          <a:p>
            <a:endParaRPr lang="it-IT" sz="2400" dirty="0" smtClean="0"/>
          </a:p>
          <a:p>
            <a:r>
              <a:rPr lang="it-IT" sz="2400" dirty="0" smtClean="0"/>
              <a:t>Al contrario una roccia con molta silice </a:t>
            </a:r>
          </a:p>
          <a:p>
            <a:r>
              <a:rPr lang="it-IT" sz="2400" dirty="0" smtClean="0"/>
              <a:t>(</a:t>
            </a:r>
            <a:r>
              <a:rPr lang="it-IT" sz="2400" dirty="0" err="1" smtClean="0"/>
              <a:t>es</a:t>
            </a:r>
            <a:r>
              <a:rPr lang="it-IT" sz="2400" dirty="0" smtClean="0"/>
              <a:t> un granito) si definisce acida</a:t>
            </a:r>
            <a:endParaRPr lang="en-GB" sz="24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67544" y="476672"/>
            <a:ext cx="7848872" cy="5616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1547664" y="2060848"/>
            <a:ext cx="6336704" cy="32403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683568" y="764704"/>
            <a:ext cx="7056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2400" b="1" dirty="0" smtClean="0">
                <a:solidFill>
                  <a:prstClr val="black"/>
                </a:solidFill>
              </a:rPr>
              <a:t>Semplificando , i contesti geodinamici in cui fonde una sorgente peridotitica di mantello sono essenzialmente tre.  </a:t>
            </a:r>
          </a:p>
        </p:txBody>
      </p:sp>
      <p:sp>
        <p:nvSpPr>
          <p:cNvPr id="5" name="Rettangolo 4"/>
          <p:cNvSpPr/>
          <p:nvPr/>
        </p:nvSpPr>
        <p:spPr>
          <a:xfrm>
            <a:off x="2123728" y="2348880"/>
            <a:ext cx="5686172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 smtClean="0"/>
              <a:t>1° </a:t>
            </a:r>
            <a:r>
              <a:rPr lang="it-IT" sz="3200" b="1" dirty="0" err="1" smtClean="0"/>
              <a:t>Ridge</a:t>
            </a:r>
            <a:r>
              <a:rPr lang="it-IT" sz="3200" b="1" dirty="0" smtClean="0"/>
              <a:t> Oceanico - Estensionale</a:t>
            </a:r>
          </a:p>
          <a:p>
            <a:endParaRPr lang="it-IT" sz="3200" b="1" dirty="0" smtClean="0"/>
          </a:p>
          <a:p>
            <a:r>
              <a:rPr lang="it-IT" sz="3200" b="1" dirty="0" smtClean="0"/>
              <a:t>2° Arco – Compressivo </a:t>
            </a:r>
          </a:p>
          <a:p>
            <a:endParaRPr lang="it-IT" sz="3200" b="1" dirty="0" smtClean="0"/>
          </a:p>
          <a:p>
            <a:r>
              <a:rPr lang="it-IT" sz="3200" b="1" dirty="0" smtClean="0"/>
              <a:t>3° </a:t>
            </a:r>
            <a:r>
              <a:rPr lang="it-IT" sz="3200" b="1" dirty="0" err="1" smtClean="0"/>
              <a:t>Plume</a:t>
            </a:r>
            <a:r>
              <a:rPr lang="it-IT" sz="3200" b="1" dirty="0" smtClean="0"/>
              <a:t> - </a:t>
            </a:r>
            <a:r>
              <a:rPr lang="it-IT" sz="3200" b="1" dirty="0" err="1" smtClean="0"/>
              <a:t>intraplacca</a:t>
            </a:r>
            <a:endParaRPr lang="it-IT" sz="32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539552" y="620688"/>
            <a:ext cx="86027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/>
              <a:t>1° </a:t>
            </a:r>
            <a:r>
              <a:rPr lang="it-IT" sz="2000" b="1" dirty="0" err="1" smtClean="0"/>
              <a:t>Ridge</a:t>
            </a:r>
            <a:r>
              <a:rPr lang="it-IT" sz="2000" b="1" dirty="0" smtClean="0"/>
              <a:t> Oceanico. </a:t>
            </a:r>
            <a:r>
              <a:rPr lang="it-IT" sz="2000" dirty="0" smtClean="0"/>
              <a:t>Il fenomeno riguarda solo i</a:t>
            </a:r>
            <a:r>
              <a:rPr lang="it-IT" sz="2000" b="1" dirty="0" smtClean="0"/>
              <a:t>l Mantello Superiore. </a:t>
            </a:r>
            <a:r>
              <a:rPr lang="it-IT" sz="2000" dirty="0" smtClean="0"/>
              <a:t>La sorgente</a:t>
            </a:r>
          </a:p>
          <a:p>
            <a:r>
              <a:rPr lang="it-IT" sz="2000" dirty="0" smtClean="0"/>
              <a:t>È una peridotite particolarmente </a:t>
            </a:r>
            <a:r>
              <a:rPr lang="it-IT" sz="2000" b="1" dirty="0" smtClean="0"/>
              <a:t>impoverita in elementi Incompatibili </a:t>
            </a:r>
            <a:r>
              <a:rPr lang="it-IT" sz="2000" dirty="0" smtClean="0"/>
              <a:t>definita </a:t>
            </a:r>
          </a:p>
          <a:p>
            <a:r>
              <a:rPr lang="it-IT" sz="2000" b="1" dirty="0" smtClean="0"/>
              <a:t>DMM</a:t>
            </a:r>
            <a:r>
              <a:rPr lang="it-IT" sz="2000" dirty="0" smtClean="0"/>
              <a:t> ovvero </a:t>
            </a:r>
            <a:r>
              <a:rPr lang="it-IT" sz="2000" b="1" dirty="0" err="1" smtClean="0"/>
              <a:t>Depleted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Morb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Mantle</a:t>
            </a:r>
            <a:r>
              <a:rPr lang="it-IT" sz="2000" b="1" dirty="0" smtClean="0"/>
              <a:t>.</a:t>
            </a:r>
            <a:endParaRPr lang="it-IT" sz="2000" b="1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539552" y="1772816"/>
            <a:ext cx="8433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 smtClean="0"/>
              <a:t>I prodotti di fusione sono i </a:t>
            </a:r>
            <a:r>
              <a:rPr lang="it-IT" sz="2000" b="1" dirty="0" smtClean="0"/>
              <a:t>basalti oceanici o MORB </a:t>
            </a:r>
            <a:r>
              <a:rPr lang="it-IT" sz="2000" dirty="0" smtClean="0"/>
              <a:t>dove MORB è l’acronimo di</a:t>
            </a:r>
          </a:p>
          <a:p>
            <a:pPr algn="just"/>
            <a:r>
              <a:rPr lang="it-IT" sz="2000" b="1" dirty="0" smtClean="0"/>
              <a:t>“Middle </a:t>
            </a:r>
            <a:r>
              <a:rPr lang="it-IT" sz="2000" b="1" dirty="0" err="1" smtClean="0"/>
              <a:t>Ocean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Ridge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Basalts</a:t>
            </a:r>
            <a:r>
              <a:rPr lang="it-IT" sz="2000" b="1" dirty="0" smtClean="0"/>
              <a:t>”</a:t>
            </a:r>
            <a:endParaRPr lang="it-IT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563076"/>
            <a:ext cx="7272808" cy="3940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tangolo 2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/>
          <p:cNvSpPr/>
          <p:nvPr/>
        </p:nvSpPr>
        <p:spPr>
          <a:xfrm>
            <a:off x="251520" y="4869160"/>
            <a:ext cx="5544616" cy="14401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/>
          <p:cNvSpPr/>
          <p:nvPr/>
        </p:nvSpPr>
        <p:spPr>
          <a:xfrm>
            <a:off x="6804248" y="332656"/>
            <a:ext cx="2016224" cy="10081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5868144" y="4581128"/>
            <a:ext cx="3024336" cy="172819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0"/>
            <a:ext cx="5599509" cy="3683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827584" y="3429000"/>
            <a:ext cx="3086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Astenosfera DMM  di tipo DRY</a:t>
            </a:r>
            <a:endParaRPr lang="it-IT" b="1" dirty="0"/>
          </a:p>
        </p:txBody>
      </p:sp>
      <p:cxnSp>
        <p:nvCxnSpPr>
          <p:cNvPr id="10" name="Connettore 2 9"/>
          <p:cNvCxnSpPr/>
          <p:nvPr/>
        </p:nvCxnSpPr>
        <p:spPr>
          <a:xfrm rot="16200000" flipH="1">
            <a:off x="3887924" y="2528900"/>
            <a:ext cx="2448272" cy="15121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5940152" y="4581128"/>
            <a:ext cx="28378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Metamorfismo di Fondo </a:t>
            </a:r>
          </a:p>
          <a:p>
            <a:r>
              <a:rPr lang="it-IT" sz="2000" dirty="0" smtClean="0"/>
              <a:t>Oceanico  dovuto</a:t>
            </a:r>
          </a:p>
          <a:p>
            <a:r>
              <a:rPr lang="it-IT" sz="2000" dirty="0" smtClean="0"/>
              <a:t>All’interazione dei magmi</a:t>
            </a:r>
          </a:p>
          <a:p>
            <a:r>
              <a:rPr lang="it-IT" sz="2000" dirty="0" smtClean="0"/>
              <a:t>Con l’acqua del mare </a:t>
            </a:r>
            <a:endParaRPr lang="it-IT" sz="2000" dirty="0"/>
          </a:p>
        </p:txBody>
      </p:sp>
      <p:cxnSp>
        <p:nvCxnSpPr>
          <p:cNvPr id="14" name="Connettore 2 13"/>
          <p:cNvCxnSpPr/>
          <p:nvPr/>
        </p:nvCxnSpPr>
        <p:spPr>
          <a:xfrm flipV="1">
            <a:off x="5076056" y="836712"/>
            <a:ext cx="1584176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6948264" y="620688"/>
            <a:ext cx="1526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/>
              <a:t>MOR-Basalts</a:t>
            </a:r>
            <a:endParaRPr lang="it-IT" sz="2000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251520" y="5013176"/>
            <a:ext cx="51807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Il magmatismo oceanico è direttamente correlato </a:t>
            </a:r>
          </a:p>
          <a:p>
            <a:r>
              <a:rPr lang="it-IT" dirty="0" smtClean="0"/>
              <a:t>anche a geodinamiche </a:t>
            </a:r>
            <a:r>
              <a:rPr lang="it-IT" dirty="0" err="1" smtClean="0"/>
              <a:t>compressionali</a:t>
            </a:r>
            <a:r>
              <a:rPr lang="it-IT" dirty="0" smtClean="0"/>
              <a:t>  e quindi ha </a:t>
            </a:r>
          </a:p>
          <a:p>
            <a:r>
              <a:rPr lang="it-IT" dirty="0" smtClean="0"/>
              <a:t>una sua importanza per spiegare le situazioni di arco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00328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6660" y="188641"/>
            <a:ext cx="2691763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3501008"/>
            <a:ext cx="3319846" cy="2655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429000"/>
            <a:ext cx="416668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3347864" y="2924944"/>
            <a:ext cx="2090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Aggiungendo acqua 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4427984" y="764704"/>
            <a:ext cx="11544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Pirosseni</a:t>
            </a:r>
          </a:p>
          <a:p>
            <a:r>
              <a:rPr lang="it-IT" dirty="0" smtClean="0"/>
              <a:t>Plagioclasi</a:t>
            </a:r>
          </a:p>
          <a:p>
            <a:r>
              <a:rPr lang="it-IT" dirty="0" smtClean="0"/>
              <a:t>Olivine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4572000" y="3789040"/>
            <a:ext cx="9110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Anfiboli</a:t>
            </a:r>
          </a:p>
          <a:p>
            <a:r>
              <a:rPr lang="it-IT" dirty="0" smtClean="0"/>
              <a:t>Albite</a:t>
            </a:r>
          </a:p>
          <a:p>
            <a:r>
              <a:rPr lang="it-IT" dirty="0" smtClean="0"/>
              <a:t>Epidoti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6084168" y="260648"/>
            <a:ext cx="2771800" cy="201622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36912"/>
            <a:ext cx="6624736" cy="3964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tangolo 9"/>
          <p:cNvSpPr/>
          <p:nvPr/>
        </p:nvSpPr>
        <p:spPr>
          <a:xfrm>
            <a:off x="5364088" y="4509120"/>
            <a:ext cx="172819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8640"/>
            <a:ext cx="5616624" cy="2875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5940152" y="332656"/>
            <a:ext cx="30365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La compressione può </a:t>
            </a:r>
          </a:p>
          <a:p>
            <a:pPr algn="ctr"/>
            <a:r>
              <a:rPr lang="it-IT" sz="2400" dirty="0" smtClean="0"/>
              <a:t>Interessare due placche </a:t>
            </a:r>
          </a:p>
          <a:p>
            <a:pPr algn="ctr"/>
            <a:r>
              <a:rPr lang="it-IT" sz="2400" dirty="0" smtClean="0"/>
              <a:t>oceaniche</a:t>
            </a:r>
          </a:p>
          <a:p>
            <a:pPr algn="ctr"/>
            <a:r>
              <a:rPr lang="it-IT" sz="2400" dirty="0" smtClean="0"/>
              <a:t>(sistema arco-isola) </a:t>
            </a:r>
            <a:endParaRPr lang="it-IT" sz="24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364088" y="4437112"/>
            <a:ext cx="17860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 smtClean="0"/>
              <a:t>Aleautine</a:t>
            </a:r>
            <a:endParaRPr lang="it-IT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295837" y="160338"/>
            <a:ext cx="8712968" cy="662473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252" name="AutoShape 4" descr="data:image/jpeg;base64,/9j/4AAQSkZJRgABAQAAAQABAAD/2wCEAAkGBhISEBUUEhQUFRUWGRgYGRgYFxcaFxsXGBcbGBwaGhsYICcfGBwjGhYXIC8gIygpLCwsGCAxNTArNSYrLCkBCQoKDgwOGg8PGiwkHyQsLCwsLCkpLCwsLCwsLCksLCwsLCksLCwsLCwsLCksLCwsLCwsLCksLCwsKSwsLCksLP/AABEIAL0BCwMBIgACEQEDEQH/xAAcAAEAAwADAQEAAAAAAAAAAAAABAUGAgMHAQj/xABCEAACAQMDAgQEAgkDAgQHAQABAhEAAyEEEjEFQQYiUWETMnGBkaEHFCNCUrHB0fBicuGS8SSCotIXM0NTc8LDFf/EABgBAQEBAQEAAAAAAAAAAAAAAAACAQME/8QAIREBAQACAgMBAAMBAAAAAAAAAAECERIhAzFBUSIyYRP/2gAMAwEAAhEDEQA/APDaUpQKUpQKUpQKVfdC8GanVQVXYn8bAwR/pAy32x716P0P9FVm2u5rZutiDdgKfUhJgKPfdPaqmLNvJNF0y7eMWrbuf9Kkx9SOPvWm0P6Ktfcjctu1PG9xJ+gTca9XsdGCwHwOyof2c4+Uc/cx9K53dPcddq3nC8AIIiD6/bn3peE+tmOd+POF/RIRHxNTB9Fs3D+BYrNcP/hvYmP1i6T/APiQf/0rd63o0ibty7c7wbmSffbn0qu0+pUHaJSOQZJ+vqfrW7x112TG77Zc/ottkY1LD621P4xcqLqv0U3wJS7aYe4dT/I1vt4YcEj14+/rUjS6y6uAxdf4W7e4PP4fnUzLG/FXx2ert45rPBmstiTZLD1Qhx/6ST+VUzoQYIII7Hmve26grMBcwfaCG9xPzfY/hUfX9A0upHnQNg5MyPoY3D6YrdRHbwqlb/rv6L2WW05x/CxkfZh/X8aw+r0b2mK3FKsOx/zNZZpropSlYFKUoFKUoFKUoFKUoFKUoFKUoFKUoFKUoFKVM6T0m7qbq2rSyx/ADuSewFB1aLRXLrhLal3bAA5/z3r07w1+jm1YC3NTFy4eE5Rf/cfc49B3q98L+FrOjSF8zkedyMk87R6D2/71cXjz5ZY8D2/tS5TF0w8e+6WtURG1YWeSVj7jP512azqwAly7nsOF/Lius65EQG4QCPTjNQdT1q0OSP8APpXDlbXp44yJf68TzGewHr2rkLhXHHsOKzj9fXd5IJ7GuN/r+3v+dTccquZYLe/qARBJ59cfX65rPdV6X8VwUO1hG0jlj2WcAGYifyqNrOsbh3FQLOqdzE8dhOZrthjlj24eTLHLpadI6ozNsddjgSV9ZzyZzydvpWvs6YbEZWBkBpPAkZE+oMiKzH6hvZLsBbqbTvwMgDD58wIwSc5OfWK/UNUpITTY7AtvH4ggEZ7VWUmXpGGVx9tPfjOBJwZEgj3/ABNVfUNItubjXRaU5hVXbPEAKMTjj8D3zXUdfrghNybaT2hfeAQd3b1qku3XaNzlvqSf5108fjv6jyZz1putN4x09sKEVzMb92CAO4AJn8iI7ziF1Gxa1AYMA6z3EMPeeVNUlnQltqWzLEE+WSZkgL+I/FvaoqX7lpuCPX0Nd+E+PPyv1V9a8NNZl089scn95f8AcP6jFUlegafWFl3DtiqDrnRBm5aEDlkHb3X29q5ZYfipkz1KUrkspSlApSlApSlApSlApSlApSlApSlB3aTSPddUQFmYwAO5Ne2+FPDlnQWIYg3G+du5P8I/0isp4E6QNNbGouD9o48gP7qHg/VufoB6mrvVdQa4YTcSfxj+g966cLpmOU2ueo9bVQOAOwqkveIsnbPpzUTT6E3FZ3baimJnJYngDk+uBVhd6Ui7bSkLdfK8FoIxwTsmJE5xU8JHT/papdT1hmMCTPYetVr/ABGbgk+lbFei2dOFLoN4+ZmJY+aAGC425BgxPuea67ehv3yGVLjKcbgATABJaBlsBjjkwO9bNRNtrIPp7oYqymRXC47KSGBBHYiDVxqOp3dK0X7Th2WV3SPKcA7WyD5ftP0qf0fTJr3CB4jaYJzBbbtXvOeYAjJjNanfxG/WW1FpE+EoKBQu1CD8MjksTEE5BPdjzNTDp1HlQAZ2+jEgA5LHkkn/ACBUvqWp/Vrq2n3tf52jaDDRhiWb09GECTUTV6yYlVCztiZxIZZKrAO1hiTM+ma52rjtW2YAYkgzgMfKfQ9h3xHeuu1pWDja0Dj/AIM+1d/Vg9qy10ghFYpyJLsZIT+I4BxxM1iNd1W+VjKofxM58zd59OKTDkrnxSvEXV/iXAEYMqHECAx4LfTkD8e9REvgxgEd1MRg9oE/X8vaPeLodtwQSJ7Ex68126WxaOW+MBBgqoY7uBj0ntNejGTGajhlbld1yZzuHk2kdhIE+pjP51wv32YyxkHJOME4x7cUtXFHq3ee/wCGR/2qdoum3L5Kpb3KRggRG3J4xInPt9Kvek6dnh9wt0BoIk4gEHGAZxntWn6r0VQC2zbJwwby/geB9axdjUvbcR5XXEEQfcQcfY1ubPiBb+mZSu1wI25z/tET9q557l3FY61qvMOv9J2MXUQJ8w9D/aqWvQtbo5LjBAkEeoB5HtH9qw3UNJ8NyO3b6VGeP2GN+I1KUrmspSlApSlApSlApSlApSlAq58K9IGo1ADD9mnnf/aP3f8AzGB9z6VTV6b4C6ULem3uGi4S7xg7FB2gE4EmTP8AqFXhN1OV1FimluahnKjyoJYnCqO0/wBh6V0XNatolLJ3EwDcOCTPCAHA45nketSeo9W3qVAW3ZWJRcbiO7nlj6An+9Ze9qdrqTO0NyOZBBOex4+kivT79ufr00Gr0ara+JcuWwGB2lG87MI8oU+YdxuIA9zM1qT4NGjtW9RvBLLvuFkyilPMROTEhQDmWn1FeeaLTu1y4EXcwG4bjBgY+x7/AG+laHS+PL63VTVXIFtSoKrPMeXGIxBP19BXHOX46Y2fXX1zQMJvOyOGBYKeSrBVBIWGJBmZgeU4M1br102ktqqjabaoWWfPlRtHq0L6Agz6zU8eJ7Oq/aLYAuAKMwTwSGby4ADAjviPeqmz1e58Ukhd5Y7bg2/EEiJIefNAT/T6YxXLd+rdHjQ/rGnst8ZAEOzb8zNgEMSo7mfKFx5u81N8E6a3Zu21uETde2FtidwAZZJ5+Zie4+U8EACdqvEbXTaQ25W2ZHkVm2kqBtgeUwTO08+kTXX09Fs6lXwWD3PinIt24VXIGfMqbgNwiSxXOJzfWjXaZ4o6KP1uDbRQ5jebQdoJZp3HEtBUL/q9hEf/APy0ZYVtxO9j8RRbYBUB3FWUEMCq8HPvEVxsaw6q69xjqL3PwxbIUFY8zkSJksPKscEwKk3Xt2FVgVdJIIAKlDuUkTuPlEEjdJO4yOahbDde6lpntBkXUNePk81xAlsqqSFTbLAwwJMZ7nFdnTfC2o+DcuCGuWwSbUgORwxPDAgx3z7zUnxV0xtxNiIf9oFFsgkPgsTwHO0AiORjtXHwd1wabUfFuLuZkZH33AgGAQ0MCSx2sODJKxk16J/Xpy+9uOs1dt9PbRUK3lCFWUD4a7/NlmIISC/lMjMzgiufSdRaNthcXdctmMAjZaaSWIYgkZkcxJyK5azq+nTVrqbi7hdBDWgEAtgMciBtZT5gBKtIJM7garuo+M1VXsaRFW2zs+9hueTgbJAKwuIYt7GnYuH6h0u1CXbGncEZe1cu3G2yYI8uGmPKSDEgkwsz+h/A/Wd/TW3QBuW6QZmcAlQ6ETEmRxzmvNtTqPiOXVACTJCiF/IyO1d3RurvYubgxUH5gpI3RkCfr6/nW8OmbemeOPDmnKC44KXGYS4A257MveY5XjnIxWDtae/bV/hk7AfnQnjOfUDkSMGD6Vd9R8bi9bdbyebG1Wdiu1TgEyNx+3vIrt0PxNVpxatjY48zMm7b5vMqs24kEkZHt64rMd4ztt1b0zd+64uAsIDADA5gRz3P/FV/WtFvtkj5lz/erxNMtoNavAtvGCp+VgpgiYzKkc8fUTBQ+QHnkH/Poa6XuOc6rD0qT1DT7LjDt2qNXmdSlKUClKUClKUClKUClKUEjp+ia9dt2k+a4yoPqxAH869g1mpW3Fi20W4+HIwCANoJ7d/wnOa868Ar/wCNRzxbV3++3aP/AFMDW30/UlLwEQlWlQwJAckQzSYIAHy9zH0PfxY9Wued70nnwyEab7aWCJeLmVLg7WBbyqs4wDjiTkZrr2pe/dCrdt3lUqiBVNtCYAO1P3VB2jcxBOPtoek+DU1F+6dVednH7QwRmcHcfriARxgxUnqXg2xpy+yyzrBbDqwAgnlirKRtBhiZz6VvKS9t10zHT9KLAu3N63IPw1tiCzMeDg+vcTxXV1XpN+2y/HRUe4RAPzE/ReSZjOe9c2taTTvbK3GvNulgsoFg8b/mkeb5QJIHA5rup9d/WNR8V1wBAXdOAMSY8wED0kDnJNb9Y0ngbSXHS6sMFJTESNzRCyATO2MdiV4k1Nu6RLcW7dxbpusyBvPvgMFkQNoHxFPvEetdHh7r9yyLLou8ne5ZpBLlo/dhdo2CBHpXDQ2n+KVPlXfvK453SYxXmyy7d5j0tNKrJja0BTaHmJKvuUyYAyAuI9fTnT6rp1ttMFZQNxZ2KKnmYbmW0hMzBI7QIExgVitHYcXIVirZLAkjv5WABlpEduxFegaPrVshRqB5rUGNxLAyvnO7kyJHptMk4qLWyKOz0h7a3XuKbchgCxG5F27QZkQwG0QAoG7vJAzz9S3BVYJbVABMtnygZnzGeZgfNkYqy8ZeLF2lbPlSYhIypJYGYByYwZnM9qxPUOpAjbILfvGJHrA9f8+tXhLU5dLvW+MSr2bTw9hQNwEi4QHeGDTgwVMGRKz3rs6h1U6jdZtW5dVZlyr7lcCHURG4gmQM8wTEVhLrncWyZ9/Tj+VXOm1q27Fl0+cTPoTOd0cjFdLOKJ2sOtdAjTW7hYO7bgYIO5pB7wZhtsAGSpjJE5B4yFyQRBHJ5/4rYeJOrC+6BW2XU24BO1SwkwecEr9M1x650xGt/rVm6u3JZDAdWcyUx8whm5iR69qxvXbL/jM3FiTtZVkZIPE8Z+h98fWu9tejLAUK30wecwIgmR+GOah37rOZx6ntLEc+8/1pED689/8AOauMWfwj8HcwY/ww2D6jggZ7c+nNSvC+ra1qA3xYBBB9OJ2/eI/7VX6VGIEki2WXcRkg+aGA5MDd/kVL1GsS3ZNtWtvu/eQtOHJ3NuggkRkDIAn3X8Gmv9Is34IYSwgCFBBHy4HYcSO0esVn79lrbNafDAkkepAJkfUf19qsfB+5ryBcgZJJJgKSZ9OHianeL9ArH4wMbQAY5OTH86iXV02zc2878Q2IIPpgn/Pt+NUtaXq6brbe39KzVRn7bPRX1VkwK+Vd9J0e0BiPMcj2H9z/ACqGu/pXhYMN15yv+hBLfcnC/nV5puiaMYNgv9bjT+RH8qgXdS20KDFc9Ixkc470Ei/4f0bfuPb91LGP+qapOt+E3sy1tvi2+ZAhgPcf1H5VfajqeYj6n3qd026XWZx9eD6UHmlK0fizogtt8W2IRjBA4DevsDn6H7VnKBSlKDV+A7BJvsIwir/1NP8A+laBHW0yuTORnMg84zn7EGqXwJcAs6nuZskfb4v9xUvqWpuXWG78IxJMSY7817PFP4OGX9m48P8AVdvxWVg7spKgd/LvA83CjduPAwe81lU0mo1+1LJMkDeN8W8ALuYDg8Dgk+9cOnaDUhfjI6WwqvDkgBgoEpwdwIaADAMtUXp/W9RphcW0fhhiM8lfSCcgHAMiDweanjrel7Seofo+v2QGYoykTuUnb9ZiAM8njvE1z6T4HNwMWuLtBWSsHJ/d3Az39M4qg13U7lxi7uzMTkknM5mOAKtOjeM206ootW4VixIA8xIiSGkTjtH25rLLommgt9Aeym3dINwKkSRtOYn1mDBA7xPbiL7g7SZ9SQJ/LPMfhUHWfpL1VwGERFYQdoIOeYM+0d4+1Xh6Ybgt3k8yOu5uxVh2PJBxE+vavH5ZZ29nhs9V902sVSd4LcZOePWeYnHpVN1XXwzKACGM4x2jAmAKtSgwDO4QNvBbMQPfmPWIr71bw1pxaa9buXMg7Qbe5QdvytBJRjyJ478Z5YXbpnJGT0toMSWMAZAnk8BcYB/5qK9za26F/mMfWZ4rnc1I3gj5SJ29gYE/X6nmvmqsnaDHMx9uf5ivbhHjzqJ1PXF27AcwAAJgA4qdauqoTcoKg7tvsMwfwiqa6KPcbaPNgzicx71uU2zG6fU1jC7vkbt26eQTMkEdwalXdelwyyBGlcJi2R3BX37QftUS38KIYNM/MCOP9pwfxHNfLdpGwXKH/UpI+5WSPsDWsWVrWgC6gXal0QpgFlUOGA480Yz3jtMiAbRHoe0AiTI3SPtUuHtKVfa9s8MpDiRwVIPlORzHuMVw16DcCpiUUqdoErtAEgTBxB95qox1J8nPJAP0z9uZrkiWtvLboHYRM5n2iip+y4yzAqTOQAwMYgjPr6V0M8YiI9efvVMaLofVTpdRIIKHAMGCDwY5/D86s9f15WJt3VIEZAPH0n1BGfTiKyup1B3AbWBQBQJkyMZ++K5aedxVg27sMgk+hqeMvZvTlrtMwU87ex9QRNZM1s9ZqS9lc8CPtJP9TWNfk/WuXkVi7dBp/iXUT+JgPxNaFXO/GO39Iqn6A0am1/uH54q61tlluH3M/jmuakqxowZBMEHvFfEO1vKCxj/JrqtXiIkjPNS9LpVJJkggxQQ7iEyxBBHNfNF1AoQOxOa0baYOu3sfxqrXpgBYEH/TPP8AzQfNfZLi4BlHQxJ/eEED6gisLW40IbzEkwOc96w9ApSlBsPANvcmoXuRb/m4/rVpd6LcNwJBkyRAI9QYnuNsx9Paq79Ft0frbKe9skD1KEMB+E16J0TqU3ihDZulSxPBKykLwJAYEjPmBxmfRhnZj05XHdZPTaV9paCGhjBXcHYY7iPLM+ae/rX3plu0wRF27rh2uMSCTll2n5WWBExP2mz8baQ21Zg2QxtqB2GWeR3wymRjzRWc03S7hG1fK7KTDJLYGBuEm2Se2MRNXvc23Wmuf9HV74dxkW05EEIyxuIUyFIG5W4keUzzMVl9f4LvrJ+Cy9yJLLExiRuxx61p/D3i29pmSxrCpUjalwMHkCCEcqTOGBDcgH8LPrfVtuE+IrkjbuYPbbJCgNLYPxMH0AzAxx5ZSr1Hk17TOhIIYR2hh94rVeH/ABDeVB8QO9owA04UzhWbacNEQcT96ida8TXLlwXBduLcEjBYDuDCsTtJHpiurpvXNaWK2x8UkAEG3Jj+GABIzwZFblNzsxurt6FY6Wb6p+46GbVxfMJA3C289yeOeDiIqN1HprgM1xCxChjtIMMjSS6TJ7ds7u3A+9O8XWCSpS7o9QoAOP2YK+qn5lBMwciYBxWrtaOzrABq7aMwEC4m7YyniCZjmcMfr2ry8de3oue3jN7S7pDLtKnLAHaJP78A4EgY4zzXVe1N1Q2nf+KNpAkNIGDE5+ucV651r9GBYMNNdFsMF8rAsPKSQJ52meDMRjEiq8fojm3kqLoAI2ltu6YyWyQAAecEV6JnjpwuNeNsxn6V8uKxyAY+mBW96v8AovOmsvd1F9EALAYkkzK54O4DvEE+0VmOq9G2WrYV0use1tfMJwN2JM4iSOeM1cyl9J1pTfBbcB5ZP+pR+cwPvXZFwSvMDIwQAD7e/euKaYmePLk5UGAYMAkSfYVJXpb42qT9QAZxxkzyPxrREtsoOQfqP8yPatlYuWdXprOmYLb1KQiuAAty0SSIPBIPYxme/GVHT3b5Vz6Agk9sDme0c19010cMSpBlSMFGnn1gnkciJ9qUXml0Pwbjae6rrdQt8PtLFRjzc5CsMjM+1UXULbyGb94SPtjtitNbufr1kWWAGttCbTj/AOsiiSpYfNc2wQTzFUWv6ybwthlj4ake5YjJ9gSASPrTGsqX0S4qXEd9gB3kAkiNoBBPqCQQPeoty815yW2hiTkQoB5kioTWotqe7Ent8ox9jINSrVllB2wVJ2k+sAMRnjtn2q2Pl4giRjkx9f8AtWYc5NanqKbEnjB/5rKVx8isXOzdKsGHIII+oM16PsW9aW5bySsge/p9jOPavNavPDnX/gHY8m234qfUeo9R/h5KW9vTt3XzE/y9KsOjaByWlSPc/wCf5FTNNtaGEMDkMMg1oLF0BP5/lQUz6cjGJ9P711anSb7gYHPFWGoyT6fWoPUOpW9Om5jHp6k+w7mgqPEf/h7LSfO8qPv/AGWfyrB1P6z1d9Rc3txwo9B/c1AoFKUoLjwj1H4Gts3PRoP0by/1r3TpmlV9UwNsggKQ4gqYkicSCM8/Y5z+dAa9e6F4kbfb1Ha78MMAQJI8pBnOGkAgwJOK6YTcsibdLH9Jj+W3bxuBa4Z5hRtUe8szTWb02q/VPlt272wCYLrtPIBZhDHJO0T3wCDW+8b9AOoCOOES53/eK+WfvI+9Yno2tSwLq6dd94HaLsCR2JlsIpPAXzGJZuFqsb/Es7dvUPEFu+h/WdHctpOLgQwrfxSRBz8w4Mesmvii4ySjb3Klre2CLgQgEeUbVcLEASdzz5pmp/T/ABbq7bHcy3SRHmDfmwIPE5gj8JF5odPpuo22+DbXTasEOQBFtnUYDbIjkiYDZ75FTbpU7eOtqHPliDgQBBniAB/KrvougF1P4iWCxALbjwAYniTjsKneLPDV9bvxlRy8/tQMstxQp34yVaQwbuQ1VlrXutoW0kG9dZyFHmIKgKgAzDSZHBG30q97Tpcafw9Z+JtZyGAJgSWG3P7sx25965dK61f0N0gZRRlBIlcw0c8HufStD4Qtn4aW76vuZlVCTCecsZ5icMv/AJYiTBsuv/o9a6GGnIAXLAkhrj8gSCFUceYyY7mudy71VyfjQeG/GdnUoNjwwgEHAk9h7449x61e9P1ZfdJmD6RisZ4G/R7c0qOdQ4JYEbVghSQhnd7EN7cH2rb6dRbUKOAAB9vc5P3rhlr46Tbr6p063eXbcVXHoRI/CsH4n8HaVCTbdLQALuh+WAJO3+GYiJ7z9df1XrqIjFGQsok57faa8x8R9dCst+5busHgqCQEI+nqQTBM81eG05aYfqWjX4rspthd0BV3cDEpKgEY+vJipGgFpz8puQDgSokkBTMbsH8cV1trxdubmW4oiABcAO2OPlH5QK1Wn0Vm2bTadWtgyxV2nzKVDCZkeRzPA+X6V3t05SKP9WK3Q3wvIDxEuy91zhpkAz2OImoHiDpXwLzeQqjSyKSTCsSVzyfLBk+h9DW701xtxdU+MqqyruAa2SVgkEeZjtIUsBEY71nvFWpN5rSlTvRVBgRxjlpM8D8PSsl3W2M/07WPpr1q+sHa0iPblT9Qfzq18WdLCam5ctgfCuoLyHgRcUSBPJ3PxUM6UnSWTGd93BEyq7TwOwLXPwrYdW6f8TpdgE7nQpEESUJOBPPlj8K3ertjz63BtQSBtJ92O5cY9PLE9pFSdFpHImMCfqTxP2qNs2EHBHIJ77TwPyqx0mrhIP8AC3/M/hXVCu67eGwgf5P9YrOVP6rekgfc1Arz53ddJ6KUpUNTOn9WvWDNpyvqOVP1BwavLP6QdQBBW232I/kay9KDSarx3qG+Vbae4BJ/9RI/KqHVat7jbrjFj6k/5FdNKBSlKBSlKBW08A6sOH07EA5e2TmDBBH4lTj0J7Vi6kdP1rWbq3E+ZTI/qD7ESPvVY3V2yzb9I6xw9k21PKH14jjHbtNZW1pUtaAt8IpsbzZILAOATkwcmfyiu7pHiNLlhbgPzIYkTIGCD/qUkgiuzUWX1HT7irlzuA7eYEMoj3Ec+tVrRvar0qLsFwgwYK5iO4jOfcYkfhVf+staZzbjeArF+NuQ2JgESODiK0Hg57ep0fwXUAgECfTPmB9RJE1D1fSTaZVu2wwLEKZ78pkRmcduOOK37o+NnY1A1Ons6hwAz23tXhyJIg47+dMf7qxHh7ooG4KE3Wrqo9xlJZUV5RU9CxaCP4R9j6L0+7bNofDAjgiAMjmQODMyPU1nLIH7XcCrXXImPKR8o47xGefl9K5y62urABWR7KBSzrkE7SJ8y8Ts2tJwD3Iq20OoezaQM6uyhQxyJgAEyTlic55msH1frdzS3dty0/wWP7S6oaSsEDg+Ug4PtEe15duLftBbTHa4UyC3mWQwgjI7VNjZV3q/FTrM2boGfNtO3H04rKdW8X6lhcCo1raJLMynHskbp44mO8VIe9fMFfkGGAAaYOee/aOO3NRW1KMFW+4RjHklQ5hsHaskekAxH3FbJGWs7a6/f3fG/a27pxvwQwxPk2nAznC45Ga6+teKPj2kCglhG65G3kN5ZUCOAYnlCI7mx1bKs2wjOCxBzB2wAFaSxY9s4gjng0nVLtsA2wrKFJAXDQQp452mAQSDEwSK6SJVejsF2HyiSFn8eIzAH5VZai8Dp0S2zXACWkAqFMcEgZyPUiSpHFdGn6bdZLiqGlrJJWGxkMDnBlQ6iOzYwa6dKWAKMNqrPkBaA5M7iAYnyAGPUdxApj1LotpLlgPbOxtixjiVk4njcXP3qofwatxidXqfiDnYvlWexZp3EDsMcmqZPGXwnkKptBQFKKyse0Hcex7enesyet/Ea0zscEByJlhuJmD5SYOOOwjvUTGq3G26l0kLatAS1tTCQMhREzA5ME9pA96sNRpxsKQIwYIkCOAPSBEV3dO6zbu29wIMY9JjgkHINVfXevKjDaAY5zn2+lZNsYbrGi+FtkAmdx/hhpER/wCWoGsIQt2EDvOIB5rRdS6kmosMYg8R98H+VYvrOtk7R/g7V25aiNdqy7c3MT61wpSvOspSlApSlApSlApSlApSlApSlBqPBPiQWLnwrv8A8pyCMxtfiQewIwft6VsrWquaLUHLNYuwVPaTgSD3HynM4HpXktegeBvGOBprxBBwu6CGHG3PDeh78cxXXDL5UWfY2nSOo2XubYVLm/5lxtf1jlZYQysOSfqZHiC98a1ctlT8QESvMEcFfUE+YHvkd4qH1Holm6s7FW6BCuhIgj5Z9RxzxxNXT9P+KqsxHxQsbx+8Dkgj0BzWXW9qjO+HPHIthkuTBEu0RDwA7RwBJBI9ya0+9bhgHY4YtBMqzERAE954jviq7T+E0JbegXfG6IgkdxHy4nHB9O5tbPRUQ+UsVjCTuQHvAOI9hx2xipumzaq1uj1DXFfaBcHlkMTbdOfhuDGM4AyCBHpVtp9A4QBgLUD5VI2qoztBgY7cDAqa2rCwGbPbBr5rbQvKUJZQe4kH0+o/Cp2pndT4gcXLdq2ibBnauS2AYAxP5D+tVp/DDb2usq2nZ5E7WVBIL44MyQMQAvpitR0rwqlhGUMzSSdzQWAOSAfqKtTpliOw9c1u5PTGD6mbtvcFW45fCtuDXTJHltog8qwOT2PaZHzpnQVtoW1M27fIR2DM0cF9gCgAgHbHM7pwBq9RZW2Zt29xJJORjHqeJiMe9VWu0TNN27bLngW9wCqPm82c8QJ9RxW7YpdULltw6XzbsEGHDSeQYnbIPOASc+xqo6xp0kC3J2KGd4JZmPmmGxjiMDnmra1Zd7oD6dLVlgBuVjKp7kxu5BPbnua7m8M+YruUquY3EASfL5eI2gn7VU6GBtm7c3Kis08+UEz9TkGan6XwxeBLXFYY4Kkg/XbkDnIzj71vLVlbSHaAfck+vO0ESOa4HUAhgInGYGSM4iq2zTK6bU/BADcCYaTIBztnvEGJwZ+oqm1uqd7hkkyZ5Oft2HOIxV71jQkszA7ieRj/AD+XFUeoVbK7mxiDnP0Edz7e9VNe038RtdrRbsx3NZh3JMnvXdrdYbjSfsPQVHrjlluqhSlKlpSlKBSlKBSlKBSlKBSlKBSlKBSlKDd+D/HQUi3qSewFyftD/wDu/H1r0y31JFK5w3BkbZgRH1mvzxVz0rxNctL8N/2lk/uE8f7T2+nHtVy79s1+P0GmrB4/lTeGGPyrA+FfFFu95fiyREBsP9D6/UfjWxs6gSDS4kqUjj4sALlZnv6YEf1HFSrFq4p5Uj3J59e8VXJqArz2M/b/AIqwGpqbFbd1y0ZkNj6GuL2QZlmMiOYj3EZB+9dTamuttZU6EtUVRgD09/xOTXy+oZSG4PuePtmoY1dcH1frW6NoV7pjIx+GNysABuIGzB3eYyzE4gdpPpnkNIokuAWPJBOBj+3+TX29qzUa5qI5IqoxG1gtLJMgnGZ7evaqO7rkBO1h9Nwx9hXPrustusNlRzLED6mMHjvWJ6t4qUeWyAYwDHlA9vWumpJ2na06r15bYJPNYjX9Qa60tx2HYV039QztuYya6653LbSlKVLSlKUClKUClKUClKUClKUClKUClKUClKUClKUHJHIMgwRwRzWl6N+kHU2AFY/FT0b5vs395rMUrZdD1Xp/6SNM8by1o+4kfis/mBWl0fiK1cHkuI3+1gfyBxXgtfQarkzT9Ajqc8fzo/UK8HtdVvL8t24Po7f3qSPEuq/+/c/6jTcO3tTa4etdN/qqgd68Xfr2pPN65/1H+lRbupdvmZm+pJ/nTlDt6xrvGllMG4v0B3H8BWZ6t+kPdItKfq2PyGfzrEUrOTUzXdVu3j52JHpwPwqHSlSFKUoFKUoFKUoFKUoFKUoFKUoFKUoFKUo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254" name="AutoShape 6" descr="data:image/jpeg;base64,/9j/4AAQSkZJRgABAQAAAQABAAD/2wCEAAkGBhISEBUUEhQUFRUWGRgYGRgYFxcaFxsXGBcbGBwaGhsYICcfGBwjGhYXIC8gIygpLCwsGCAxNTArNSYrLCkBCQoKDgwOGg8PGiwkHyQsLCwsLCkpLCwsLCwsLCksLCwsLCksLCwsLCwsLCksLCwsLCwsLCksLCwsKSwsLCksLP/AABEIAL0BCwMBIgACEQEDEQH/xAAcAAEAAwADAQEAAAAAAAAAAAAABAUGAgMHAQj/xABCEAACAQMDAgQEAgkDAgQHAQABAhEAAyEEEjEFQQYiUWETMnGBkaEHFCNCUrHB0fBicuGS8SSCotIXM0NTc8LDFf/EABgBAQEBAQEAAAAAAAAAAAAAAAACAQME/8QAIREBAQACAgMBAAMBAAAAAAAAAAECERIhAzFBUSIyYRP/2gAMAwEAAhEDEQA/APDaUpQKUpQKUpQKVfdC8GanVQVXYn8bAwR/pAy32x716P0P9FVm2u5rZutiDdgKfUhJgKPfdPaqmLNvJNF0y7eMWrbuf9Kkx9SOPvWm0P6Ktfcjctu1PG9xJ+gTca9XsdGCwHwOyof2c4+Uc/cx9K53dPcddq3nC8AIIiD6/bn3peE+tmOd+POF/RIRHxNTB9Fs3D+BYrNcP/hvYmP1i6T/APiQf/0rd63o0ibty7c7wbmSffbn0qu0+pUHaJSOQZJ+vqfrW7x112TG77Zc/ottkY1LD621P4xcqLqv0U3wJS7aYe4dT/I1vt4YcEj14+/rUjS6y6uAxdf4W7e4PP4fnUzLG/FXx2ert45rPBmstiTZLD1Qhx/6ST+VUzoQYIII7Hmve26grMBcwfaCG9xPzfY/hUfX9A0upHnQNg5MyPoY3D6YrdRHbwqlb/rv6L2WW05x/CxkfZh/X8aw+r0b2mK3FKsOx/zNZZpropSlYFKUoFKUoFKUoFKUoFKUoFKUoFKUoFKUoFKVM6T0m7qbq2rSyx/ADuSewFB1aLRXLrhLal3bAA5/z3r07w1+jm1YC3NTFy4eE5Rf/cfc49B3q98L+FrOjSF8zkedyMk87R6D2/71cXjz5ZY8D2/tS5TF0w8e+6WtURG1YWeSVj7jP512azqwAly7nsOF/Lius65EQG4QCPTjNQdT1q0OSP8APpXDlbXp44yJf68TzGewHr2rkLhXHHsOKzj9fXd5IJ7GuN/r+3v+dTccquZYLe/qARBJ59cfX65rPdV6X8VwUO1hG0jlj2WcAGYifyqNrOsbh3FQLOqdzE8dhOZrthjlj24eTLHLpadI6ozNsddjgSV9ZzyZzydvpWvs6YbEZWBkBpPAkZE+oMiKzH6hvZLsBbqbTvwMgDD58wIwSc5OfWK/UNUpITTY7AtvH4ggEZ7VWUmXpGGVx9tPfjOBJwZEgj3/ABNVfUNItubjXRaU5hVXbPEAKMTjj8D3zXUdfrghNybaT2hfeAQd3b1qku3XaNzlvqSf5108fjv6jyZz1putN4x09sKEVzMb92CAO4AJn8iI7ziF1Gxa1AYMA6z3EMPeeVNUlnQltqWzLEE+WSZkgL+I/FvaoqX7lpuCPX0Nd+E+PPyv1V9a8NNZl089scn95f8AcP6jFUlegafWFl3DtiqDrnRBm5aEDlkHb3X29q5ZYfipkz1KUrkspSlApSlApSlApSlApSlApSlApSlB3aTSPddUQFmYwAO5Ne2+FPDlnQWIYg3G+du5P8I/0isp4E6QNNbGouD9o48gP7qHg/VufoB6mrvVdQa4YTcSfxj+g966cLpmOU2ueo9bVQOAOwqkveIsnbPpzUTT6E3FZ3baimJnJYngDk+uBVhd6Ui7bSkLdfK8FoIxwTsmJE5xU8JHT/papdT1hmMCTPYetVr/ABGbgk+lbFei2dOFLoN4+ZmJY+aAGC425BgxPuea67ehv3yGVLjKcbgATABJaBlsBjjkwO9bNRNtrIPp7oYqymRXC47KSGBBHYiDVxqOp3dK0X7Th2WV3SPKcA7WyD5ftP0qf0fTJr3CB4jaYJzBbbtXvOeYAjJjNanfxG/WW1FpE+EoKBQu1CD8MjksTEE5BPdjzNTDp1HlQAZ2+jEgA5LHkkn/ACBUvqWp/Vrq2n3tf52jaDDRhiWb09GECTUTV6yYlVCztiZxIZZKrAO1hiTM+ma52rjtW2YAYkgzgMfKfQ9h3xHeuu1pWDja0Dj/AIM+1d/Vg9qy10ghFYpyJLsZIT+I4BxxM1iNd1W+VjKofxM58zd59OKTDkrnxSvEXV/iXAEYMqHECAx4LfTkD8e9REvgxgEd1MRg9oE/X8vaPeLodtwQSJ7Ex68126WxaOW+MBBgqoY7uBj0ntNejGTGajhlbld1yZzuHk2kdhIE+pjP51wv32YyxkHJOME4x7cUtXFHq3ee/wCGR/2qdoum3L5Kpb3KRggRG3J4xInPt9Kvek6dnh9wt0BoIk4gEHGAZxntWn6r0VQC2zbJwwby/geB9axdjUvbcR5XXEEQfcQcfY1ubPiBb+mZSu1wI25z/tET9q557l3FY61qvMOv9J2MXUQJ8w9D/aqWvQtbo5LjBAkEeoB5HtH9qw3UNJ8NyO3b6VGeP2GN+I1KUrmspSlApSlApSlApSlApSlAq58K9IGo1ADD9mnnf/aP3f8AzGB9z6VTV6b4C6ULem3uGi4S7xg7FB2gE4EmTP8AqFXhN1OV1FimluahnKjyoJYnCqO0/wBh6V0XNatolLJ3EwDcOCTPCAHA45nketSeo9W3qVAW3ZWJRcbiO7nlj6An+9Ze9qdrqTO0NyOZBBOex4+kivT79ufr00Gr0ara+JcuWwGB2lG87MI8oU+YdxuIA9zM1qT4NGjtW9RvBLLvuFkyilPMROTEhQDmWn1FeeaLTu1y4EXcwG4bjBgY+x7/AG+laHS+PL63VTVXIFtSoKrPMeXGIxBP19BXHOX46Y2fXX1zQMJvOyOGBYKeSrBVBIWGJBmZgeU4M1br102ktqqjabaoWWfPlRtHq0L6Agz6zU8eJ7Oq/aLYAuAKMwTwSGby4ADAjviPeqmz1e58Ukhd5Y7bg2/EEiJIefNAT/T6YxXLd+rdHjQ/rGnst8ZAEOzb8zNgEMSo7mfKFx5u81N8E6a3Zu21uETde2FtidwAZZJ5+Zie4+U8EACdqvEbXTaQ25W2ZHkVm2kqBtgeUwTO08+kTXX09Fs6lXwWD3PinIt24VXIGfMqbgNwiSxXOJzfWjXaZ4o6KP1uDbRQ5jebQdoJZp3HEtBUL/q9hEf/APy0ZYVtxO9j8RRbYBUB3FWUEMCq8HPvEVxsaw6q69xjqL3PwxbIUFY8zkSJksPKscEwKk3Xt2FVgVdJIIAKlDuUkTuPlEEjdJO4yOahbDde6lpntBkXUNePk81xAlsqqSFTbLAwwJMZ7nFdnTfC2o+DcuCGuWwSbUgORwxPDAgx3z7zUnxV0xtxNiIf9oFFsgkPgsTwHO0AiORjtXHwd1wabUfFuLuZkZH33AgGAQ0MCSx2sODJKxk16J/Xpy+9uOs1dt9PbRUK3lCFWUD4a7/NlmIISC/lMjMzgiufSdRaNthcXdctmMAjZaaSWIYgkZkcxJyK5azq+nTVrqbi7hdBDWgEAtgMciBtZT5gBKtIJM7garuo+M1VXsaRFW2zs+9hueTgbJAKwuIYt7GnYuH6h0u1CXbGncEZe1cu3G2yYI8uGmPKSDEgkwsz+h/A/Wd/TW3QBuW6QZmcAlQ6ETEmRxzmvNtTqPiOXVACTJCiF/IyO1d3RurvYubgxUH5gpI3RkCfr6/nW8OmbemeOPDmnKC44KXGYS4A257MveY5XjnIxWDtae/bV/hk7AfnQnjOfUDkSMGD6Vd9R8bi9bdbyebG1Wdiu1TgEyNx+3vIrt0PxNVpxatjY48zMm7b5vMqs24kEkZHt64rMd4ztt1b0zd+64uAsIDADA5gRz3P/FV/WtFvtkj5lz/erxNMtoNavAtvGCp+VgpgiYzKkc8fUTBQ+QHnkH/Poa6XuOc6rD0qT1DT7LjDt2qNXmdSlKUClKUClKUClKUClKUEjp+ia9dt2k+a4yoPqxAH869g1mpW3Fi20W4+HIwCANoJ7d/wnOa868Ar/wCNRzxbV3++3aP/AFMDW30/UlLwEQlWlQwJAckQzSYIAHy9zH0PfxY9Wued70nnwyEab7aWCJeLmVLg7WBbyqs4wDjiTkZrr2pe/dCrdt3lUqiBVNtCYAO1P3VB2jcxBOPtoek+DU1F+6dVednH7QwRmcHcfriARxgxUnqXg2xpy+yyzrBbDqwAgnlirKRtBhiZz6VvKS9t10zHT9KLAu3N63IPw1tiCzMeDg+vcTxXV1XpN+2y/HRUe4RAPzE/ReSZjOe9c2taTTvbK3GvNulgsoFg8b/mkeb5QJIHA5rup9d/WNR8V1wBAXdOAMSY8wED0kDnJNb9Y0ngbSXHS6sMFJTESNzRCyATO2MdiV4k1Nu6RLcW7dxbpusyBvPvgMFkQNoHxFPvEetdHh7r9yyLLou8ne5ZpBLlo/dhdo2CBHpXDQ2n+KVPlXfvK453SYxXmyy7d5j0tNKrJja0BTaHmJKvuUyYAyAuI9fTnT6rp1ttMFZQNxZ2KKnmYbmW0hMzBI7QIExgVitHYcXIVirZLAkjv5WABlpEduxFegaPrVshRqB5rUGNxLAyvnO7kyJHptMk4qLWyKOz0h7a3XuKbchgCxG5F27QZkQwG0QAoG7vJAzz9S3BVYJbVABMtnygZnzGeZgfNkYqy8ZeLF2lbPlSYhIypJYGYByYwZnM9qxPUOpAjbILfvGJHrA9f8+tXhLU5dLvW+MSr2bTw9hQNwEi4QHeGDTgwVMGRKz3rs6h1U6jdZtW5dVZlyr7lcCHURG4gmQM8wTEVhLrncWyZ9/Tj+VXOm1q27Fl0+cTPoTOd0cjFdLOKJ2sOtdAjTW7hYO7bgYIO5pB7wZhtsAGSpjJE5B4yFyQRBHJ5/4rYeJOrC+6BW2XU24BO1SwkwecEr9M1x650xGt/rVm6u3JZDAdWcyUx8whm5iR69qxvXbL/jM3FiTtZVkZIPE8Z+h98fWu9tejLAUK30wecwIgmR+GOah37rOZx6ntLEc+8/1pED689/8AOauMWfwj8HcwY/ww2D6jggZ7c+nNSvC+ra1qA3xYBBB9OJ2/eI/7VX6VGIEki2WXcRkg+aGA5MDd/kVL1GsS3ZNtWtvu/eQtOHJ3NuggkRkDIAn3X8Gmv9Is34IYSwgCFBBHy4HYcSO0esVn79lrbNafDAkkepAJkfUf19qsfB+5ryBcgZJJJgKSZ9OHianeL9ArH4wMbQAY5OTH86iXV02zc2878Q2IIPpgn/Pt+NUtaXq6brbe39KzVRn7bPRX1VkwK+Vd9J0e0BiPMcj2H9z/ACqGu/pXhYMN15yv+hBLfcnC/nV5puiaMYNgv9bjT+RH8qgXdS20KDFc9Ixkc470Ei/4f0bfuPb91LGP+qapOt+E3sy1tvi2+ZAhgPcf1H5VfajqeYj6n3qd026XWZx9eD6UHmlK0fizogtt8W2IRjBA4DevsDn6H7VnKBSlKDV+A7BJvsIwir/1NP8A+laBHW0yuTORnMg84zn7EGqXwJcAs6nuZskfb4v9xUvqWpuXWG78IxJMSY7817PFP4OGX9m48P8AVdvxWVg7spKgd/LvA83CjduPAwe81lU0mo1+1LJMkDeN8W8ALuYDg8Dgk+9cOnaDUhfjI6WwqvDkgBgoEpwdwIaADAMtUXp/W9RphcW0fhhiM8lfSCcgHAMiDweanjrel7Seofo+v2QGYoykTuUnb9ZiAM8njvE1z6T4HNwMWuLtBWSsHJ/d3Az39M4qg13U7lxi7uzMTkknM5mOAKtOjeM206ootW4VixIA8xIiSGkTjtH25rLLommgt9Aeym3dINwKkSRtOYn1mDBA7xPbiL7g7SZ9SQJ/LPMfhUHWfpL1VwGERFYQdoIOeYM+0d4+1Xh6Ybgt3k8yOu5uxVh2PJBxE+vavH5ZZ29nhs9V902sVSd4LcZOePWeYnHpVN1XXwzKACGM4x2jAmAKtSgwDO4QNvBbMQPfmPWIr71bw1pxaa9buXMg7Qbe5QdvytBJRjyJ478Z5YXbpnJGT0toMSWMAZAnk8BcYB/5qK9za26F/mMfWZ4rnc1I3gj5SJ29gYE/X6nmvmqsnaDHMx9uf5ivbhHjzqJ1PXF27AcwAAJgA4qdauqoTcoKg7tvsMwfwiqa6KPcbaPNgzicx71uU2zG6fU1jC7vkbt26eQTMkEdwalXdelwyyBGlcJi2R3BX37QftUS38KIYNM/MCOP9pwfxHNfLdpGwXKH/UpI+5WSPsDWsWVrWgC6gXal0QpgFlUOGA480Yz3jtMiAbRHoe0AiTI3SPtUuHtKVfa9s8MpDiRwVIPlORzHuMVw16DcCpiUUqdoErtAEgTBxB95qox1J8nPJAP0z9uZrkiWtvLboHYRM5n2iip+y4yzAqTOQAwMYgjPr6V0M8YiI9efvVMaLofVTpdRIIKHAMGCDwY5/D86s9f15WJt3VIEZAPH0n1BGfTiKyup1B3AbWBQBQJkyMZ++K5aedxVg27sMgk+hqeMvZvTlrtMwU87ex9QRNZM1s9ZqS9lc8CPtJP9TWNfk/WuXkVi7dBp/iXUT+JgPxNaFXO/GO39Iqn6A0am1/uH54q61tlluH3M/jmuakqxowZBMEHvFfEO1vKCxj/JrqtXiIkjPNS9LpVJJkggxQQ7iEyxBBHNfNF1AoQOxOa0baYOu3sfxqrXpgBYEH/TPP8AzQfNfZLi4BlHQxJ/eEED6gisLW40IbzEkwOc96w9ApSlBsPANvcmoXuRb/m4/rVpd6LcNwJBkyRAI9QYnuNsx9Paq79Ft0frbKe9skD1KEMB+E16J0TqU3ihDZulSxPBKykLwJAYEjPmBxmfRhnZj05XHdZPTaV9paCGhjBXcHYY7iPLM+ae/rX3plu0wRF27rh2uMSCTll2n5WWBExP2mz8baQ21Zg2QxtqB2GWeR3wymRjzRWc03S7hG1fK7KTDJLYGBuEm2Se2MRNXvc23Wmuf9HV74dxkW05EEIyxuIUyFIG5W4keUzzMVl9f4LvrJ+Cy9yJLLExiRuxx61p/D3i29pmSxrCpUjalwMHkCCEcqTOGBDcgH8LPrfVtuE+IrkjbuYPbbJCgNLYPxMH0AzAxx5ZSr1Hk17TOhIIYR2hh94rVeH/ABDeVB8QO9owA04UzhWbacNEQcT96ida8TXLlwXBduLcEjBYDuDCsTtJHpiurpvXNaWK2x8UkAEG3Jj+GABIzwZFblNzsxurt6FY6Wb6p+46GbVxfMJA3C289yeOeDiIqN1HprgM1xCxChjtIMMjSS6TJ7ds7u3A+9O8XWCSpS7o9QoAOP2YK+qn5lBMwciYBxWrtaOzrABq7aMwEC4m7YyniCZjmcMfr2ry8de3oue3jN7S7pDLtKnLAHaJP78A4EgY4zzXVe1N1Q2nf+KNpAkNIGDE5+ucV651r9GBYMNNdFsMF8rAsPKSQJ52meDMRjEiq8fojm3kqLoAI2ltu6YyWyQAAecEV6JnjpwuNeNsxn6V8uKxyAY+mBW96v8AovOmsvd1F9EALAYkkzK54O4DvEE+0VmOq9G2WrYV0use1tfMJwN2JM4iSOeM1cyl9J1pTfBbcB5ZP+pR+cwPvXZFwSvMDIwQAD7e/euKaYmePLk5UGAYMAkSfYVJXpb42qT9QAZxxkzyPxrREtsoOQfqP8yPatlYuWdXprOmYLb1KQiuAAty0SSIPBIPYxme/GVHT3b5Vz6Agk9sDme0c19010cMSpBlSMFGnn1gnkciJ9qUXml0Pwbjae6rrdQt8PtLFRjzc5CsMjM+1UXULbyGb94SPtjtitNbufr1kWWAGttCbTj/AOsiiSpYfNc2wQTzFUWv6ybwthlj4ake5YjJ9gSASPrTGsqX0S4qXEd9gB3kAkiNoBBPqCQQPeoty815yW2hiTkQoB5kioTWotqe7Ent8ox9jINSrVllB2wVJ2k+sAMRnjtn2q2Pl4giRjkx9f8AtWYc5NanqKbEnjB/5rKVx8isXOzdKsGHIII+oM16PsW9aW5bySsge/p9jOPavNavPDnX/gHY8m234qfUeo9R/h5KW9vTt3XzE/y9KsOjaByWlSPc/wCf5FTNNtaGEMDkMMg1oLF0BP5/lQUz6cjGJ9P711anSb7gYHPFWGoyT6fWoPUOpW9Om5jHp6k+w7mgqPEf/h7LSfO8qPv/AGWfyrB1P6z1d9Rc3txwo9B/c1AoFKUoLjwj1H4Gts3PRoP0by/1r3TpmlV9UwNsggKQ4gqYkicSCM8/Y5z+dAa9e6F4kbfb1Ha78MMAQJI8pBnOGkAgwJOK6YTcsibdLH9Jj+W3bxuBa4Z5hRtUe8szTWb02q/VPlt272wCYLrtPIBZhDHJO0T3wCDW+8b9AOoCOOES53/eK+WfvI+9Yno2tSwLq6dd94HaLsCR2JlsIpPAXzGJZuFqsb/Es7dvUPEFu+h/WdHctpOLgQwrfxSRBz8w4Mesmvii4ySjb3Klre2CLgQgEeUbVcLEASdzz5pmp/T/ABbq7bHcy3SRHmDfmwIPE5gj8JF5odPpuo22+DbXTasEOQBFtnUYDbIjkiYDZ75FTbpU7eOtqHPliDgQBBniAB/KrvougF1P4iWCxALbjwAYniTjsKneLPDV9bvxlRy8/tQMstxQp34yVaQwbuQ1VlrXutoW0kG9dZyFHmIKgKgAzDSZHBG30q97Tpcafw9Z+JtZyGAJgSWG3P7sx25965dK61f0N0gZRRlBIlcw0c8HufStD4Qtn4aW76vuZlVCTCecsZ5icMv/AJYiTBsuv/o9a6GGnIAXLAkhrj8gSCFUceYyY7mudy71VyfjQeG/GdnUoNjwwgEHAk9h7449x61e9P1ZfdJmD6RisZ4G/R7c0qOdQ4JYEbVghSQhnd7EN7cH2rb6dRbUKOAAB9vc5P3rhlr46Tbr6p063eXbcVXHoRI/CsH4n8HaVCTbdLQALuh+WAJO3+GYiJ7z9df1XrqIjFGQsok57faa8x8R9dCst+5busHgqCQEI+nqQTBM81eG05aYfqWjX4rspthd0BV3cDEpKgEY+vJipGgFpz8puQDgSokkBTMbsH8cV1trxdubmW4oiABcAO2OPlH5QK1Wn0Vm2bTadWtgyxV2nzKVDCZkeRzPA+X6V3t05SKP9WK3Q3wvIDxEuy91zhpkAz2OImoHiDpXwLzeQqjSyKSTCsSVzyfLBk+h9DW701xtxdU+MqqyruAa2SVgkEeZjtIUsBEY71nvFWpN5rSlTvRVBgRxjlpM8D8PSsl3W2M/07WPpr1q+sHa0iPblT9Qfzq18WdLCam5ctgfCuoLyHgRcUSBPJ3PxUM6UnSWTGd93BEyq7TwOwLXPwrYdW6f8TpdgE7nQpEESUJOBPPlj8K3ertjz63BtQSBtJ92O5cY9PLE9pFSdFpHImMCfqTxP2qNs2EHBHIJ77TwPyqx0mrhIP8AC3/M/hXVCu67eGwgf5P9YrOVP6rekgfc1Arz53ddJ6KUpUNTOn9WvWDNpyvqOVP1BwavLP6QdQBBW232I/kay9KDSarx3qG+Vbae4BJ/9RI/KqHVat7jbrjFj6k/5FdNKBSlKBSlKBW08A6sOH07EA5e2TmDBBH4lTj0J7Vi6kdP1rWbq3E+ZTI/qD7ESPvVY3V2yzb9I6xw9k21PKH14jjHbtNZW1pUtaAt8IpsbzZILAOATkwcmfyiu7pHiNLlhbgPzIYkTIGCD/qUkgiuzUWX1HT7irlzuA7eYEMoj3Ec+tVrRvar0qLsFwgwYK5iO4jOfcYkfhVf+staZzbjeArF+NuQ2JgESODiK0Hg57ep0fwXUAgECfTPmB9RJE1D1fSTaZVu2wwLEKZ78pkRmcduOOK37o+NnY1A1Ons6hwAz23tXhyJIg47+dMf7qxHh7ooG4KE3Wrqo9xlJZUV5RU9CxaCP4R9j6L0+7bNofDAjgiAMjmQODMyPU1nLIH7XcCrXXImPKR8o47xGefl9K5y62urABWR7KBSzrkE7SJ8y8Ts2tJwD3Iq20OoezaQM6uyhQxyJgAEyTlic55msH1frdzS3dty0/wWP7S6oaSsEDg+Ug4PtEe15duLftBbTHa4UyC3mWQwgjI7VNjZV3q/FTrM2boGfNtO3H04rKdW8X6lhcCo1raJLMynHskbp44mO8VIe9fMFfkGGAAaYOee/aOO3NRW1KMFW+4RjHklQ5hsHaskekAxH3FbJGWs7a6/f3fG/a27pxvwQwxPk2nAznC45Ga6+teKPj2kCglhG65G3kN5ZUCOAYnlCI7mx1bKs2wjOCxBzB2wAFaSxY9s4gjng0nVLtsA2wrKFJAXDQQp452mAQSDEwSK6SJVejsF2HyiSFn8eIzAH5VZai8Dp0S2zXACWkAqFMcEgZyPUiSpHFdGn6bdZLiqGlrJJWGxkMDnBlQ6iOzYwa6dKWAKMNqrPkBaA5M7iAYnyAGPUdxApj1LotpLlgPbOxtixjiVk4njcXP3qofwatxidXqfiDnYvlWexZp3EDsMcmqZPGXwnkKptBQFKKyse0Hcex7enesyet/Ea0zscEByJlhuJmD5SYOOOwjvUTGq3G26l0kLatAS1tTCQMhREzA5ME9pA96sNRpxsKQIwYIkCOAPSBEV3dO6zbu29wIMY9JjgkHINVfXevKjDaAY5zn2+lZNsYbrGi+FtkAmdx/hhpER/wCWoGsIQt2EDvOIB5rRdS6kmosMYg8R98H+VYvrOtk7R/g7V25aiNdqy7c3MT61wpSvOspSlApSlApSlApSlApSlApSlBqPBPiQWLnwrv8A8pyCMxtfiQewIwft6VsrWquaLUHLNYuwVPaTgSD3HynM4HpXktegeBvGOBprxBBwu6CGHG3PDeh78cxXXDL5UWfY2nSOo2XubYVLm/5lxtf1jlZYQysOSfqZHiC98a1ctlT8QESvMEcFfUE+YHvkd4qH1Holm6s7FW6BCuhIgj5Z9RxzxxNXT9P+KqsxHxQsbx+8Dkgj0BzWXW9qjO+HPHIthkuTBEu0RDwA7RwBJBI9ya0+9bhgHY4YtBMqzERAE954jviq7T+E0JbegXfG6IgkdxHy4nHB9O5tbPRUQ+UsVjCTuQHvAOI9hx2xipumzaq1uj1DXFfaBcHlkMTbdOfhuDGM4AyCBHpVtp9A4QBgLUD5VI2qoztBgY7cDAqa2rCwGbPbBr5rbQvKUJZQe4kH0+o/Cp2pndT4gcXLdq2ibBnauS2AYAxP5D+tVp/DDb2usq2nZ5E7WVBIL44MyQMQAvpitR0rwqlhGUMzSSdzQWAOSAfqKtTpliOw9c1u5PTGD6mbtvcFW45fCtuDXTJHltog8qwOT2PaZHzpnQVtoW1M27fIR2DM0cF9gCgAgHbHM7pwBq9RZW2Zt29xJJORjHqeJiMe9VWu0TNN27bLngW9wCqPm82c8QJ9RxW7YpdULltw6XzbsEGHDSeQYnbIPOASc+xqo6xp0kC3J2KGd4JZmPmmGxjiMDnmra1Zd7oD6dLVlgBuVjKp7kxu5BPbnua7m8M+YruUquY3EASfL5eI2gn7VU6GBtm7c3Kis08+UEz9TkGan6XwxeBLXFYY4Kkg/XbkDnIzj71vLVlbSHaAfck+vO0ESOa4HUAhgInGYGSM4iq2zTK6bU/BADcCYaTIBztnvEGJwZ+oqm1uqd7hkkyZ5Oft2HOIxV71jQkszA7ieRj/AD+XFUeoVbK7mxiDnP0Edz7e9VNe038RtdrRbsx3NZh3JMnvXdrdYbjSfsPQVHrjlluqhSlKlpSlKBSlKBSlKBSlKBSlKBSlKBSlKDd+D/HQUi3qSewFyftD/wDu/H1r0y31JFK5w3BkbZgRH1mvzxVz0rxNctL8N/2lk/uE8f7T2+nHtVy79s1+P0GmrB4/lTeGGPyrA+FfFFu95fiyREBsP9D6/UfjWxs6gSDS4kqUjj4sALlZnv6YEf1HFSrFq4p5Uj3J59e8VXJqArz2M/b/AIqwGpqbFbd1y0ZkNj6GuL2QZlmMiOYj3EZB+9dTamuttZU6EtUVRgD09/xOTXy+oZSG4PuePtmoY1dcH1frW6NoV7pjIx+GNysABuIGzB3eYyzE4gdpPpnkNIokuAWPJBOBj+3+TX29qzUa5qI5IqoxG1gtLJMgnGZ7evaqO7rkBO1h9Nwx9hXPrustusNlRzLED6mMHjvWJ6t4qUeWyAYwDHlA9vWumpJ2na06r15bYJPNYjX9Qa60tx2HYV039QztuYya6653LbSlKVLSlKUClKUClKUClKUClKUClKUClKUClKUClKUHJHIMgwRwRzWl6N+kHU2AFY/FT0b5vs395rMUrZdD1Xp/6SNM8by1o+4kfis/mBWl0fiK1cHkuI3+1gfyBxXgtfQarkzT9Ajqc8fzo/UK8HtdVvL8t24Po7f3qSPEuq/+/c/6jTcO3tTa4etdN/qqgd68Xfr2pPN65/1H+lRbupdvmZm+pJ/nTlDt6xrvGllMG4v0B3H8BWZ6t+kPdItKfq2PyGfzrEUrOTUzXdVu3j52JHpwPwqHSlSFKUoFKUoFKUoFKUoFKUoFKUoFKUoFKUo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256" name="AutoShape 8" descr="data:image/jpeg;base64,/9j/4AAQSkZJRgABAQAAAQABAAD/2wCEAAkGBhISEBUUEhQUFRUWGRgYGRgYFxcaFxsXGBcbGBwaGhsYICcfGBwjGhYXIC8gIygpLCwsGCAxNTArNSYrLCkBCQoKDgwOGg8PGiwkHyQsLCwsLCkpLCwsLCwsLCksLCwsLCksLCwsLCwsLCksLCwsLCwsLCksLCwsKSwsLCksLP/AABEIAL0BCwMBIgACEQEDEQH/xAAcAAEAAwADAQEAAAAAAAAAAAAABAUGAgMHAQj/xABCEAACAQMDAgQEAgkDAgQHAQABAhEAAyEEEjEFQQYiUWETMnGBkaEHFCNCUrHB0fBicuGS8SSCotIXM0NTc8LDFf/EABgBAQEBAQEAAAAAAAAAAAAAAAACAQME/8QAIREBAQACAgMBAAMBAAAAAAAAAAECERIhAzFBUSIyYRP/2gAMAwEAAhEDEQA/APDaUpQKUpQKUpQKVfdC8GanVQVXYn8bAwR/pAy32x716P0P9FVm2u5rZutiDdgKfUhJgKPfdPaqmLNvJNF0y7eMWrbuf9Kkx9SOPvWm0P6Ktfcjctu1PG9xJ+gTca9XsdGCwHwOyof2c4+Uc/cx9K53dPcddq3nC8AIIiD6/bn3peE+tmOd+POF/RIRHxNTB9Fs3D+BYrNcP/hvYmP1i6T/APiQf/0rd63o0ibty7c7wbmSffbn0qu0+pUHaJSOQZJ+vqfrW7x112TG77Zc/ottkY1LD621P4xcqLqv0U3wJS7aYe4dT/I1vt4YcEj14+/rUjS6y6uAxdf4W7e4PP4fnUzLG/FXx2ert45rPBmstiTZLD1Qhx/6ST+VUzoQYIII7Hmve26grMBcwfaCG9xPzfY/hUfX9A0upHnQNg5MyPoY3D6YrdRHbwqlb/rv6L2WW05x/CxkfZh/X8aw+r0b2mK3FKsOx/zNZZpropSlYFKUoFKUoFKUoFKUoFKUoFKUoFKUoFKUoFKVM6T0m7qbq2rSyx/ADuSewFB1aLRXLrhLal3bAA5/z3r07w1+jm1YC3NTFy4eE5Rf/cfc49B3q98L+FrOjSF8zkedyMk87R6D2/71cXjz5ZY8D2/tS5TF0w8e+6WtURG1YWeSVj7jP512azqwAly7nsOF/Lius65EQG4QCPTjNQdT1q0OSP8APpXDlbXp44yJf68TzGewHr2rkLhXHHsOKzj9fXd5IJ7GuN/r+3v+dTccquZYLe/qARBJ59cfX65rPdV6X8VwUO1hG0jlj2WcAGYifyqNrOsbh3FQLOqdzE8dhOZrthjlj24eTLHLpadI6ozNsddjgSV9ZzyZzydvpWvs6YbEZWBkBpPAkZE+oMiKzH6hvZLsBbqbTvwMgDD58wIwSc5OfWK/UNUpITTY7AtvH4ggEZ7VWUmXpGGVx9tPfjOBJwZEgj3/ABNVfUNItubjXRaU5hVXbPEAKMTjj8D3zXUdfrghNybaT2hfeAQd3b1qku3XaNzlvqSf5108fjv6jyZz1putN4x09sKEVzMb92CAO4AJn8iI7ziF1Gxa1AYMA6z3EMPeeVNUlnQltqWzLEE+WSZkgL+I/FvaoqX7lpuCPX0Nd+E+PPyv1V9a8NNZl089scn95f8AcP6jFUlegafWFl3DtiqDrnRBm5aEDlkHb3X29q5ZYfipkz1KUrkspSlApSlApSlApSlApSlApSlApSlB3aTSPddUQFmYwAO5Ne2+FPDlnQWIYg3G+du5P8I/0isp4E6QNNbGouD9o48gP7qHg/VufoB6mrvVdQa4YTcSfxj+g966cLpmOU2ueo9bVQOAOwqkveIsnbPpzUTT6E3FZ3baimJnJYngDk+uBVhd6Ui7bSkLdfK8FoIxwTsmJE5xU8JHT/papdT1hmMCTPYetVr/ABGbgk+lbFei2dOFLoN4+ZmJY+aAGC425BgxPuea67ehv3yGVLjKcbgATABJaBlsBjjkwO9bNRNtrIPp7oYqymRXC47KSGBBHYiDVxqOp3dK0X7Th2WV3SPKcA7WyD5ftP0qf0fTJr3CB4jaYJzBbbtXvOeYAjJjNanfxG/WW1FpE+EoKBQu1CD8MjksTEE5BPdjzNTDp1HlQAZ2+jEgA5LHkkn/ACBUvqWp/Vrq2n3tf52jaDDRhiWb09GECTUTV6yYlVCztiZxIZZKrAO1hiTM+ma52rjtW2YAYkgzgMfKfQ9h3xHeuu1pWDja0Dj/AIM+1d/Vg9qy10ghFYpyJLsZIT+I4BxxM1iNd1W+VjKofxM58zd59OKTDkrnxSvEXV/iXAEYMqHECAx4LfTkD8e9REvgxgEd1MRg9oE/X8vaPeLodtwQSJ7Ex68126WxaOW+MBBgqoY7uBj0ntNejGTGajhlbld1yZzuHk2kdhIE+pjP51wv32YyxkHJOME4x7cUtXFHq3ee/wCGR/2qdoum3L5Kpb3KRggRG3J4xInPt9Kvek6dnh9wt0BoIk4gEHGAZxntWn6r0VQC2zbJwwby/geB9axdjUvbcR5XXEEQfcQcfY1ubPiBb+mZSu1wI25z/tET9q557l3FY61qvMOv9J2MXUQJ8w9D/aqWvQtbo5LjBAkEeoB5HtH9qw3UNJ8NyO3b6VGeP2GN+I1KUrmspSlApSlApSlApSlApSlAq58K9IGo1ADD9mnnf/aP3f8AzGB9z6VTV6b4C6ULem3uGi4S7xg7FB2gE4EmTP8AqFXhN1OV1FimluahnKjyoJYnCqO0/wBh6V0XNatolLJ3EwDcOCTPCAHA45nketSeo9W3qVAW3ZWJRcbiO7nlj6An+9Ze9qdrqTO0NyOZBBOex4+kivT79ufr00Gr0ara+JcuWwGB2lG87MI8oU+YdxuIA9zM1qT4NGjtW9RvBLLvuFkyilPMROTEhQDmWn1FeeaLTu1y4EXcwG4bjBgY+x7/AG+laHS+PL63VTVXIFtSoKrPMeXGIxBP19BXHOX46Y2fXX1zQMJvOyOGBYKeSrBVBIWGJBmZgeU4M1br102ktqqjabaoWWfPlRtHq0L6Agz6zU8eJ7Oq/aLYAuAKMwTwSGby4ADAjviPeqmz1e58Ukhd5Y7bg2/EEiJIefNAT/T6YxXLd+rdHjQ/rGnst8ZAEOzb8zNgEMSo7mfKFx5u81N8E6a3Zu21uETde2FtidwAZZJ5+Zie4+U8EACdqvEbXTaQ25W2ZHkVm2kqBtgeUwTO08+kTXX09Fs6lXwWD3PinIt24VXIGfMqbgNwiSxXOJzfWjXaZ4o6KP1uDbRQ5jebQdoJZp3HEtBUL/q9hEf/APy0ZYVtxO9j8RRbYBUB3FWUEMCq8HPvEVxsaw6q69xjqL3PwxbIUFY8zkSJksPKscEwKk3Xt2FVgVdJIIAKlDuUkTuPlEEjdJO4yOahbDde6lpntBkXUNePk81xAlsqqSFTbLAwwJMZ7nFdnTfC2o+DcuCGuWwSbUgORwxPDAgx3z7zUnxV0xtxNiIf9oFFsgkPgsTwHO0AiORjtXHwd1wabUfFuLuZkZH33AgGAQ0MCSx2sODJKxk16J/Xpy+9uOs1dt9PbRUK3lCFWUD4a7/NlmIISC/lMjMzgiufSdRaNthcXdctmMAjZaaSWIYgkZkcxJyK5azq+nTVrqbi7hdBDWgEAtgMciBtZT5gBKtIJM7garuo+M1VXsaRFW2zs+9hueTgbJAKwuIYt7GnYuH6h0u1CXbGncEZe1cu3G2yYI8uGmPKSDEgkwsz+h/A/Wd/TW3QBuW6QZmcAlQ6ETEmRxzmvNtTqPiOXVACTJCiF/IyO1d3RurvYubgxUH5gpI3RkCfr6/nW8OmbemeOPDmnKC44KXGYS4A257MveY5XjnIxWDtae/bV/hk7AfnQnjOfUDkSMGD6Vd9R8bi9bdbyebG1Wdiu1TgEyNx+3vIrt0PxNVpxatjY48zMm7b5vMqs24kEkZHt64rMd4ztt1b0zd+64uAsIDADA5gRz3P/FV/WtFvtkj5lz/erxNMtoNavAtvGCp+VgpgiYzKkc8fUTBQ+QHnkH/Poa6XuOc6rD0qT1DT7LjDt2qNXmdSlKUClKUClKUClKUClKUEjp+ia9dt2k+a4yoPqxAH869g1mpW3Fi20W4+HIwCANoJ7d/wnOa868Ar/wCNRzxbV3++3aP/AFMDW30/UlLwEQlWlQwJAckQzSYIAHy9zH0PfxY9Wued70nnwyEab7aWCJeLmVLg7WBbyqs4wDjiTkZrr2pe/dCrdt3lUqiBVNtCYAO1P3VB2jcxBOPtoek+DU1F+6dVednH7QwRmcHcfriARxgxUnqXg2xpy+yyzrBbDqwAgnlirKRtBhiZz6VvKS9t10zHT9KLAu3N63IPw1tiCzMeDg+vcTxXV1XpN+2y/HRUe4RAPzE/ReSZjOe9c2taTTvbK3GvNulgsoFg8b/mkeb5QJIHA5rup9d/WNR8V1wBAXdOAMSY8wED0kDnJNb9Y0ngbSXHS6sMFJTESNzRCyATO2MdiV4k1Nu6RLcW7dxbpusyBvPvgMFkQNoHxFPvEetdHh7r9yyLLou8ne5ZpBLlo/dhdo2CBHpXDQ2n+KVPlXfvK453SYxXmyy7d5j0tNKrJja0BTaHmJKvuUyYAyAuI9fTnT6rp1ttMFZQNxZ2KKnmYbmW0hMzBI7QIExgVitHYcXIVirZLAkjv5WABlpEduxFegaPrVshRqB5rUGNxLAyvnO7kyJHptMk4qLWyKOz0h7a3XuKbchgCxG5F27QZkQwG0QAoG7vJAzz9S3BVYJbVABMtnygZnzGeZgfNkYqy8ZeLF2lbPlSYhIypJYGYByYwZnM9qxPUOpAjbILfvGJHrA9f8+tXhLU5dLvW+MSr2bTw9hQNwEi4QHeGDTgwVMGRKz3rs6h1U6jdZtW5dVZlyr7lcCHURG4gmQM8wTEVhLrncWyZ9/Tj+VXOm1q27Fl0+cTPoTOd0cjFdLOKJ2sOtdAjTW7hYO7bgYIO5pB7wZhtsAGSpjJE5B4yFyQRBHJ5/4rYeJOrC+6BW2XU24BO1SwkwecEr9M1x650xGt/rVm6u3JZDAdWcyUx8whm5iR69qxvXbL/jM3FiTtZVkZIPE8Z+h98fWu9tejLAUK30wecwIgmR+GOah37rOZx6ntLEc+8/1pED689/8AOauMWfwj8HcwY/ww2D6jggZ7c+nNSvC+ra1qA3xYBBB9OJ2/eI/7VX6VGIEki2WXcRkg+aGA5MDd/kVL1GsS3ZNtWtvu/eQtOHJ3NuggkRkDIAn3X8Gmv9Is34IYSwgCFBBHy4HYcSO0esVn79lrbNafDAkkepAJkfUf19qsfB+5ryBcgZJJJgKSZ9OHianeL9ArH4wMbQAY5OTH86iXV02zc2878Q2IIPpgn/Pt+NUtaXq6brbe39KzVRn7bPRX1VkwK+Vd9J0e0BiPMcj2H9z/ACqGu/pXhYMN15yv+hBLfcnC/nV5puiaMYNgv9bjT+RH8qgXdS20KDFc9Ixkc470Ei/4f0bfuPb91LGP+qapOt+E3sy1tvi2+ZAhgPcf1H5VfajqeYj6n3qd026XWZx9eD6UHmlK0fizogtt8W2IRjBA4DevsDn6H7VnKBSlKDV+A7BJvsIwir/1NP8A+laBHW0yuTORnMg84zn7EGqXwJcAs6nuZskfb4v9xUvqWpuXWG78IxJMSY7817PFP4OGX9m48P8AVdvxWVg7spKgd/LvA83CjduPAwe81lU0mo1+1LJMkDeN8W8ALuYDg8Dgk+9cOnaDUhfjI6WwqvDkgBgoEpwdwIaADAMtUXp/W9RphcW0fhhiM8lfSCcgHAMiDweanjrel7Seofo+v2QGYoykTuUnb9ZiAM8njvE1z6T4HNwMWuLtBWSsHJ/d3Az39M4qg13U7lxi7uzMTkknM5mOAKtOjeM206ootW4VixIA8xIiSGkTjtH25rLLommgt9Aeym3dINwKkSRtOYn1mDBA7xPbiL7g7SZ9SQJ/LPMfhUHWfpL1VwGERFYQdoIOeYM+0d4+1Xh6Ybgt3k8yOu5uxVh2PJBxE+vavH5ZZ29nhs9V902sVSd4LcZOePWeYnHpVN1XXwzKACGM4x2jAmAKtSgwDO4QNvBbMQPfmPWIr71bw1pxaa9buXMg7Qbe5QdvytBJRjyJ478Z5YXbpnJGT0toMSWMAZAnk8BcYB/5qK9za26F/mMfWZ4rnc1I3gj5SJ29gYE/X6nmvmqsnaDHMx9uf5ivbhHjzqJ1PXF27AcwAAJgA4qdauqoTcoKg7tvsMwfwiqa6KPcbaPNgzicx71uU2zG6fU1jC7vkbt26eQTMkEdwalXdelwyyBGlcJi2R3BX37QftUS38KIYNM/MCOP9pwfxHNfLdpGwXKH/UpI+5WSPsDWsWVrWgC6gXal0QpgFlUOGA480Yz3jtMiAbRHoe0AiTI3SPtUuHtKVfa9s8MpDiRwVIPlORzHuMVw16DcCpiUUqdoErtAEgTBxB95qox1J8nPJAP0z9uZrkiWtvLboHYRM5n2iip+y4yzAqTOQAwMYgjPr6V0M8YiI9efvVMaLofVTpdRIIKHAMGCDwY5/D86s9f15WJt3VIEZAPH0n1BGfTiKyup1B3AbWBQBQJkyMZ++K5aedxVg27sMgk+hqeMvZvTlrtMwU87ex9QRNZM1s9ZqS9lc8CPtJP9TWNfk/WuXkVi7dBp/iXUT+JgPxNaFXO/GO39Iqn6A0am1/uH54q61tlluH3M/jmuakqxowZBMEHvFfEO1vKCxj/JrqtXiIkjPNS9LpVJJkggxQQ7iEyxBBHNfNF1AoQOxOa0baYOu3sfxqrXpgBYEH/TPP8AzQfNfZLi4BlHQxJ/eEED6gisLW40IbzEkwOc96w9ApSlBsPANvcmoXuRb/m4/rVpd6LcNwJBkyRAI9QYnuNsx9Paq79Ft0frbKe9skD1KEMB+E16J0TqU3ihDZulSxPBKykLwJAYEjPmBxmfRhnZj05XHdZPTaV9paCGhjBXcHYY7iPLM+ae/rX3plu0wRF27rh2uMSCTll2n5WWBExP2mz8baQ21Zg2QxtqB2GWeR3wymRjzRWc03S7hG1fK7KTDJLYGBuEm2Se2MRNXvc23Wmuf9HV74dxkW05EEIyxuIUyFIG5W4keUzzMVl9f4LvrJ+Cy9yJLLExiRuxx61p/D3i29pmSxrCpUjalwMHkCCEcqTOGBDcgH8LPrfVtuE+IrkjbuYPbbJCgNLYPxMH0AzAxx5ZSr1Hk17TOhIIYR2hh94rVeH/ABDeVB8QO9owA04UzhWbacNEQcT96ida8TXLlwXBduLcEjBYDuDCsTtJHpiurpvXNaWK2x8UkAEG3Jj+GABIzwZFblNzsxurt6FY6Wb6p+46GbVxfMJA3C289yeOeDiIqN1HprgM1xCxChjtIMMjSS6TJ7ds7u3A+9O8XWCSpS7o9QoAOP2YK+qn5lBMwciYBxWrtaOzrABq7aMwEC4m7YyniCZjmcMfr2ry8de3oue3jN7S7pDLtKnLAHaJP78A4EgY4zzXVe1N1Q2nf+KNpAkNIGDE5+ucV651r9GBYMNNdFsMF8rAsPKSQJ52meDMRjEiq8fojm3kqLoAI2ltu6YyWyQAAecEV6JnjpwuNeNsxn6V8uKxyAY+mBW96v8AovOmsvd1F9EALAYkkzK54O4DvEE+0VmOq9G2WrYV0use1tfMJwN2JM4iSOeM1cyl9J1pTfBbcB5ZP+pR+cwPvXZFwSvMDIwQAD7e/euKaYmePLk5UGAYMAkSfYVJXpb42qT9QAZxxkzyPxrREtsoOQfqP8yPatlYuWdXprOmYLb1KQiuAAty0SSIPBIPYxme/GVHT3b5Vz6Agk9sDme0c19010cMSpBlSMFGnn1gnkciJ9qUXml0Pwbjae6rrdQt8PtLFRjzc5CsMjM+1UXULbyGb94SPtjtitNbufr1kWWAGttCbTj/AOsiiSpYfNc2wQTzFUWv6ybwthlj4ake5YjJ9gSASPrTGsqX0S4qXEd9gB3kAkiNoBBPqCQQPeoty815yW2hiTkQoB5kioTWotqe7Ent8ox9jINSrVllB2wVJ2k+sAMRnjtn2q2Pl4giRjkx9f8AtWYc5NanqKbEnjB/5rKVx8isXOzdKsGHIII+oM16PsW9aW5bySsge/p9jOPavNavPDnX/gHY8m234qfUeo9R/h5KW9vTt3XzE/y9KsOjaByWlSPc/wCf5FTNNtaGEMDkMMg1oLF0BP5/lQUz6cjGJ9P711anSb7gYHPFWGoyT6fWoPUOpW9Om5jHp6k+w7mgqPEf/h7LSfO8qPv/AGWfyrB1P6z1d9Rc3txwo9B/c1AoFKUoLjwj1H4Gts3PRoP0by/1r3TpmlV9UwNsggKQ4gqYkicSCM8/Y5z+dAa9e6F4kbfb1Ha78MMAQJI8pBnOGkAgwJOK6YTcsibdLH9Jj+W3bxuBa4Z5hRtUe8szTWb02q/VPlt272wCYLrtPIBZhDHJO0T3wCDW+8b9AOoCOOES53/eK+WfvI+9Yno2tSwLq6dd94HaLsCR2JlsIpPAXzGJZuFqsb/Es7dvUPEFu+h/WdHctpOLgQwrfxSRBz8w4Mesmvii4ySjb3Klre2CLgQgEeUbVcLEASdzz5pmp/T/ABbq7bHcy3SRHmDfmwIPE5gj8JF5odPpuo22+DbXTasEOQBFtnUYDbIjkiYDZ75FTbpU7eOtqHPliDgQBBniAB/KrvougF1P4iWCxALbjwAYniTjsKneLPDV9bvxlRy8/tQMstxQp34yVaQwbuQ1VlrXutoW0kG9dZyFHmIKgKgAzDSZHBG30q97Tpcafw9Z+JtZyGAJgSWG3P7sx25965dK61f0N0gZRRlBIlcw0c8HufStD4Qtn4aW76vuZlVCTCecsZ5icMv/AJYiTBsuv/o9a6GGnIAXLAkhrj8gSCFUceYyY7mudy71VyfjQeG/GdnUoNjwwgEHAk9h7449x61e9P1ZfdJmD6RisZ4G/R7c0qOdQ4JYEbVghSQhnd7EN7cH2rb6dRbUKOAAB9vc5P3rhlr46Tbr6p063eXbcVXHoRI/CsH4n8HaVCTbdLQALuh+WAJO3+GYiJ7z9df1XrqIjFGQsok57faa8x8R9dCst+5busHgqCQEI+nqQTBM81eG05aYfqWjX4rspthd0BV3cDEpKgEY+vJipGgFpz8puQDgSokkBTMbsH8cV1trxdubmW4oiABcAO2OPlH5QK1Wn0Vm2bTadWtgyxV2nzKVDCZkeRzPA+X6V3t05SKP9WK3Q3wvIDxEuy91zhpkAz2OImoHiDpXwLzeQqjSyKSTCsSVzyfLBk+h9DW701xtxdU+MqqyruAa2SVgkEeZjtIUsBEY71nvFWpN5rSlTvRVBgRxjlpM8D8PSsl3W2M/07WPpr1q+sHa0iPblT9Qfzq18WdLCam5ctgfCuoLyHgRcUSBPJ3PxUM6UnSWTGd93BEyq7TwOwLXPwrYdW6f8TpdgE7nQpEESUJOBPPlj8K3ertjz63BtQSBtJ92O5cY9PLE9pFSdFpHImMCfqTxP2qNs2EHBHIJ77TwPyqx0mrhIP8AC3/M/hXVCu67eGwgf5P9YrOVP6rekgfc1Arz53ddJ6KUpUNTOn9WvWDNpyvqOVP1BwavLP6QdQBBW232I/kay9KDSarx3qG+Vbae4BJ/9RI/KqHVat7jbrjFj6k/5FdNKBSlKBSlKBW08A6sOH07EA5e2TmDBBH4lTj0J7Vi6kdP1rWbq3E+ZTI/qD7ESPvVY3V2yzb9I6xw9k21PKH14jjHbtNZW1pUtaAt8IpsbzZILAOATkwcmfyiu7pHiNLlhbgPzIYkTIGCD/qUkgiuzUWX1HT7irlzuA7eYEMoj3Ec+tVrRvar0qLsFwgwYK5iO4jOfcYkfhVf+staZzbjeArF+NuQ2JgESODiK0Hg57ep0fwXUAgECfTPmB9RJE1D1fSTaZVu2wwLEKZ78pkRmcduOOK37o+NnY1A1Ons6hwAz23tXhyJIg47+dMf7qxHh7ooG4KE3Wrqo9xlJZUV5RU9CxaCP4R9j6L0+7bNofDAjgiAMjmQODMyPU1nLIH7XcCrXXImPKR8o47xGefl9K5y62urABWR7KBSzrkE7SJ8y8Ts2tJwD3Iq20OoezaQM6uyhQxyJgAEyTlic55msH1frdzS3dty0/wWP7S6oaSsEDg+Ug4PtEe15duLftBbTHa4UyC3mWQwgjI7VNjZV3q/FTrM2boGfNtO3H04rKdW8X6lhcCo1raJLMynHskbp44mO8VIe9fMFfkGGAAaYOee/aOO3NRW1KMFW+4RjHklQ5hsHaskekAxH3FbJGWs7a6/f3fG/a27pxvwQwxPk2nAznC45Ga6+teKPj2kCglhG65G3kN5ZUCOAYnlCI7mx1bKs2wjOCxBzB2wAFaSxY9s4gjng0nVLtsA2wrKFJAXDQQp452mAQSDEwSK6SJVejsF2HyiSFn8eIzAH5VZai8Dp0S2zXACWkAqFMcEgZyPUiSpHFdGn6bdZLiqGlrJJWGxkMDnBlQ6iOzYwa6dKWAKMNqrPkBaA5M7iAYnyAGPUdxApj1LotpLlgPbOxtixjiVk4njcXP3qofwatxidXqfiDnYvlWexZp3EDsMcmqZPGXwnkKptBQFKKyse0Hcex7enesyet/Ea0zscEByJlhuJmD5SYOOOwjvUTGq3G26l0kLatAS1tTCQMhREzA5ME9pA96sNRpxsKQIwYIkCOAPSBEV3dO6zbu29wIMY9JjgkHINVfXevKjDaAY5zn2+lZNsYbrGi+FtkAmdx/hhpER/wCWoGsIQt2EDvOIB5rRdS6kmosMYg8R98H+VYvrOtk7R/g7V25aiNdqy7c3MT61wpSvOspSlApSlApSlApSlApSlApSlBqPBPiQWLnwrv8A8pyCMxtfiQewIwft6VsrWquaLUHLNYuwVPaTgSD3HynM4HpXktegeBvGOBprxBBwu6CGHG3PDeh78cxXXDL5UWfY2nSOo2XubYVLm/5lxtf1jlZYQysOSfqZHiC98a1ctlT8QESvMEcFfUE+YHvkd4qH1Holm6s7FW6BCuhIgj5Z9RxzxxNXT9P+KqsxHxQsbx+8Dkgj0BzWXW9qjO+HPHIthkuTBEu0RDwA7RwBJBI9ya0+9bhgHY4YtBMqzERAE954jviq7T+E0JbegXfG6IgkdxHy4nHB9O5tbPRUQ+UsVjCTuQHvAOI9hx2xipumzaq1uj1DXFfaBcHlkMTbdOfhuDGM4AyCBHpVtp9A4QBgLUD5VI2qoztBgY7cDAqa2rCwGbPbBr5rbQvKUJZQe4kH0+o/Cp2pndT4gcXLdq2ibBnauS2AYAxP5D+tVp/DDb2usq2nZ5E7WVBIL44MyQMQAvpitR0rwqlhGUMzSSdzQWAOSAfqKtTpliOw9c1u5PTGD6mbtvcFW45fCtuDXTJHltog8qwOT2PaZHzpnQVtoW1M27fIR2DM0cF9gCgAgHbHM7pwBq9RZW2Zt29xJJORjHqeJiMe9VWu0TNN27bLngW9wCqPm82c8QJ9RxW7YpdULltw6XzbsEGHDSeQYnbIPOASc+xqo6xp0kC3J2KGd4JZmPmmGxjiMDnmra1Zd7oD6dLVlgBuVjKp7kxu5BPbnua7m8M+YruUquY3EASfL5eI2gn7VU6GBtm7c3Kis08+UEz9TkGan6XwxeBLXFYY4Kkg/XbkDnIzj71vLVlbSHaAfck+vO0ESOa4HUAhgInGYGSM4iq2zTK6bU/BADcCYaTIBztnvEGJwZ+oqm1uqd7hkkyZ5Oft2HOIxV71jQkszA7ieRj/AD+XFUeoVbK7mxiDnP0Edz7e9VNe038RtdrRbsx3NZh3JMnvXdrdYbjSfsPQVHrjlluqhSlKlpSlKBSlKBSlKBSlKBSlKBSlKBSlKDd+D/HQUi3qSewFyftD/wDu/H1r0y31JFK5w3BkbZgRH1mvzxVz0rxNctL8N/2lk/uE8f7T2+nHtVy79s1+P0GmrB4/lTeGGPyrA+FfFFu95fiyREBsP9D6/UfjWxs6gSDS4kqUjj4sALlZnv6YEf1HFSrFq4p5Uj3J59e8VXJqArz2M/b/AIqwGpqbFbd1y0ZkNj6GuL2QZlmMiOYj3EZB+9dTamuttZU6EtUVRgD09/xOTXy+oZSG4PuePtmoY1dcH1frW6NoV7pjIx+GNysABuIGzB3eYyzE4gdpPpnkNIokuAWPJBOBj+3+TX29qzUa5qI5IqoxG1gtLJMgnGZ7evaqO7rkBO1h9Nwx9hXPrustusNlRzLED6mMHjvWJ6t4qUeWyAYwDHlA9vWumpJ2na06r15bYJPNYjX9Qa60tx2HYV039QztuYya6653LbSlKVLSlKUClKUClKUClKUClKUClKUClKUClKUClKUHJHIMgwRwRzWl6N+kHU2AFY/FT0b5vs395rMUrZdD1Xp/6SNM8by1o+4kfis/mBWl0fiK1cHkuI3+1gfyBxXgtfQarkzT9Ajqc8fzo/UK8HtdVvL8t24Po7f3qSPEuq/+/c/6jTcO3tTa4etdN/qqgd68Xfr2pPN65/1H+lRbupdvmZm+pJ/nTlDt6xrvGllMG4v0B3H8BWZ6t+kPdItKfq2PyGfzrEUrOTUzXdVu3j52JHpwPwqHSlSFKUoFKUoFKUoFKUoFKUoFKUoFKUoFKUo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3258" name="Picture 10" descr="http://cdn.blogosfere.it/astronomicamentis/images/terra_lun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7" y="753806"/>
            <a:ext cx="4896544" cy="3467282"/>
          </a:xfrm>
          <a:prstGeom prst="rect">
            <a:avLst/>
          </a:prstGeom>
          <a:noFill/>
        </p:spPr>
      </p:pic>
      <p:sp>
        <p:nvSpPr>
          <p:cNvPr id="9" name="CasellaDiTesto 8"/>
          <p:cNvSpPr txBox="1"/>
          <p:nvPr/>
        </p:nvSpPr>
        <p:spPr>
          <a:xfrm>
            <a:off x="1115616" y="4365104"/>
            <a:ext cx="750917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Terra – 4.540.000.000 anni   = 4.5 Ga;            Luna- 3.800.000.000 anni = 3.8 Ga</a:t>
            </a:r>
          </a:p>
          <a:p>
            <a:r>
              <a:rPr lang="it-IT" dirty="0" smtClean="0"/>
              <a:t> Diametro equatoriale.</a:t>
            </a:r>
            <a:r>
              <a:rPr lang="en-GB" dirty="0" smtClean="0"/>
              <a:t> 12.756,274 Km          3 476,2 Km</a:t>
            </a:r>
          </a:p>
          <a:p>
            <a:r>
              <a:rPr lang="it-IT" dirty="0" smtClean="0"/>
              <a:t>Densità media  5,5153 × 10</a:t>
            </a:r>
            <a:r>
              <a:rPr lang="it-IT" baseline="30000" dirty="0" smtClean="0"/>
              <a:t>3</a:t>
            </a:r>
            <a:r>
              <a:rPr lang="it-IT" dirty="0" smtClean="0"/>
              <a:t> Kg/m</a:t>
            </a:r>
            <a:r>
              <a:rPr lang="it-IT" baseline="30000" dirty="0" smtClean="0"/>
              <a:t>3                        </a:t>
            </a:r>
            <a:r>
              <a:rPr lang="en-GB" dirty="0" smtClean="0"/>
              <a:t>3,3462 × 10</a:t>
            </a:r>
            <a:r>
              <a:rPr lang="en-GB" baseline="30000" dirty="0" smtClean="0"/>
              <a:t>3 </a:t>
            </a:r>
            <a:r>
              <a:rPr lang="it-IT" dirty="0" smtClean="0"/>
              <a:t>Kg/m</a:t>
            </a:r>
            <a:r>
              <a:rPr lang="it-IT" baseline="30000" dirty="0" smtClean="0"/>
              <a:t>3 </a:t>
            </a:r>
          </a:p>
          <a:p>
            <a:r>
              <a:rPr lang="it-IT" dirty="0" smtClean="0"/>
              <a:t>Densità</a:t>
            </a:r>
            <a:r>
              <a:rPr lang="it-IT" baseline="30000" dirty="0" smtClean="0"/>
              <a:t> </a:t>
            </a:r>
            <a:r>
              <a:rPr lang="it-IT" dirty="0" smtClean="0"/>
              <a:t>mantello  massima   3.3 10</a:t>
            </a:r>
            <a:r>
              <a:rPr lang="it-IT" baseline="30000" dirty="0" smtClean="0"/>
              <a:t>3</a:t>
            </a:r>
            <a:r>
              <a:rPr lang="it-IT" dirty="0" smtClean="0"/>
              <a:t> Kg/m</a:t>
            </a:r>
            <a:r>
              <a:rPr lang="it-IT" baseline="30000" dirty="0" smtClean="0"/>
              <a:t>3</a:t>
            </a:r>
            <a:r>
              <a:rPr lang="it-IT" dirty="0" smtClean="0"/>
              <a:t>   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Paragone   con Venere   Distanza Sole  circa 108.000.000 Km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Diametro 12.103,7Km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Densità      5,204</a:t>
            </a:r>
            <a:r>
              <a:rPr lang="en-GB" dirty="0" smtClean="0"/>
              <a:t> </a:t>
            </a:r>
            <a:r>
              <a:rPr lang="en-GB" dirty="0" smtClean="0">
                <a:solidFill>
                  <a:srgbClr val="FF0000"/>
                </a:solidFill>
              </a:rPr>
              <a:t>× 10</a:t>
            </a:r>
            <a:r>
              <a:rPr lang="en-GB" baseline="30000" dirty="0" smtClean="0">
                <a:solidFill>
                  <a:srgbClr val="FF0000"/>
                </a:solidFill>
              </a:rPr>
              <a:t>3</a:t>
            </a:r>
            <a:r>
              <a:rPr lang="en-GB" dirty="0" smtClean="0">
                <a:solidFill>
                  <a:srgbClr val="FF0000"/>
                </a:solidFill>
              </a:rPr>
              <a:t> Kg/</a:t>
            </a:r>
            <a:r>
              <a:rPr lang="it-IT" dirty="0" smtClean="0">
                <a:solidFill>
                  <a:srgbClr val="FF0000"/>
                </a:solidFill>
              </a:rPr>
              <a:t>m</a:t>
            </a:r>
            <a:r>
              <a:rPr lang="it-IT" baseline="30000" dirty="0" smtClean="0">
                <a:solidFill>
                  <a:srgbClr val="FF0000"/>
                </a:solidFill>
              </a:rPr>
              <a:t>3</a:t>
            </a:r>
            <a:r>
              <a:rPr lang="it-IT" dirty="0" smtClean="0">
                <a:solidFill>
                  <a:srgbClr val="FF0000"/>
                </a:solidFill>
              </a:rPr>
              <a:t>           1 giorno dura circa 243 giorni terrestri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smtClean="0"/>
              <a:t>      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331640" y="260648"/>
            <a:ext cx="4461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Distanza sole (media) circa  </a:t>
            </a:r>
            <a:r>
              <a:rPr lang="en-GB" dirty="0" smtClean="0"/>
              <a:t>150.000.000 km.</a:t>
            </a:r>
            <a:endParaRPr lang="en-GB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7344816" cy="4284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549916" y="4365104"/>
            <a:ext cx="8594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O tra una placca oceanica ed una continentale ( Sistema arco Fossa)</a:t>
            </a:r>
            <a:endParaRPr lang="it-IT" sz="24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67544" y="4869160"/>
            <a:ext cx="85494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Come attualmente avviene lungo </a:t>
            </a:r>
            <a:r>
              <a:rPr lang="it-IT" sz="2400" dirty="0" err="1" smtClean="0"/>
              <a:t>tulla</a:t>
            </a:r>
            <a:r>
              <a:rPr lang="it-IT" sz="2400" dirty="0" smtClean="0"/>
              <a:t> costa pacifica del continente</a:t>
            </a:r>
          </a:p>
          <a:p>
            <a:r>
              <a:rPr lang="it-IT" sz="2400" dirty="0" smtClean="0"/>
              <a:t>Americano</a:t>
            </a:r>
            <a:endParaRPr lang="it-IT" sz="24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39552" y="5877272"/>
            <a:ext cx="8004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Ricordiamo che Nei casi di subduzione, la sorgente è bagnata </a:t>
            </a:r>
            <a:endParaRPr lang="it-IT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683568" y="2492896"/>
            <a:ext cx="8136904" cy="41764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683568" y="404664"/>
            <a:ext cx="8136904" cy="19442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636912"/>
            <a:ext cx="776567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683568" y="404665"/>
            <a:ext cx="8064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Tale magmatismo è innescato dalla </a:t>
            </a:r>
            <a:r>
              <a:rPr lang="it-IT" sz="2000" b="1" dirty="0" smtClean="0"/>
              <a:t>subduzione</a:t>
            </a:r>
            <a:r>
              <a:rPr lang="it-IT" sz="2000" dirty="0" smtClean="0"/>
              <a:t> di materiali metamorfosatisi nella zona di </a:t>
            </a:r>
            <a:r>
              <a:rPr lang="it-IT" sz="2000" dirty="0" err="1" smtClean="0"/>
              <a:t>ridge</a:t>
            </a:r>
            <a:r>
              <a:rPr lang="it-IT" sz="2000" b="1" dirty="0" smtClean="0"/>
              <a:t>. L’acqua </a:t>
            </a:r>
            <a:r>
              <a:rPr lang="it-IT" sz="2000" dirty="0" smtClean="0"/>
              <a:t>(che poteremmo paragonare al solito ciccione)</a:t>
            </a:r>
          </a:p>
          <a:p>
            <a:r>
              <a:rPr lang="it-IT" sz="2000" dirty="0" smtClean="0"/>
              <a:t>Non resiste nella struttura dei minerali oltre una certa pressione e viene rilasciata. A questo punto se ne va come vapore ad impregnare una parte del DMM sovrastante e  agendo come </a:t>
            </a:r>
            <a:r>
              <a:rPr lang="it-IT" sz="2000" b="1" dirty="0" err="1" smtClean="0"/>
              <a:t>altofondente</a:t>
            </a:r>
            <a:r>
              <a:rPr lang="it-IT" sz="2000" dirty="0" smtClean="0"/>
              <a:t> (abbassando quindi le temperature di fusione).  - magmatismo “freddo”-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36724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755576" y="476672"/>
            <a:ext cx="1965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Eyjafjallajökull</a:t>
            </a:r>
            <a:endParaRPr lang="it-IT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573017"/>
            <a:ext cx="3672408" cy="2783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573016"/>
            <a:ext cx="374441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3" y="404664"/>
            <a:ext cx="3790415" cy="2448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4572000" y="2420888"/>
            <a:ext cx="181536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M.te</a:t>
            </a:r>
            <a:r>
              <a:rPr lang="it-IT" sz="20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Cameroon</a:t>
            </a:r>
          </a:p>
          <a:p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755576" y="3717032"/>
            <a:ext cx="1497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solidFill>
                  <a:schemeClr val="accent6">
                    <a:lumMod val="75000"/>
                  </a:schemeClr>
                </a:solidFill>
              </a:rPr>
              <a:t>M.te</a:t>
            </a:r>
            <a:r>
              <a:rPr lang="it-IT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000" dirty="0" err="1" smtClean="0">
                <a:solidFill>
                  <a:schemeClr val="accent6">
                    <a:lumMod val="75000"/>
                  </a:schemeClr>
                </a:solidFill>
              </a:rPr>
              <a:t>Osorno</a:t>
            </a:r>
            <a:endParaRPr lang="it-IT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644008" y="3717032"/>
            <a:ext cx="2130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Isola di Vulcano</a:t>
            </a:r>
            <a:endParaRPr lang="it-IT" sz="24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7668344" y="404664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Basalti</a:t>
            </a:r>
            <a:endParaRPr lang="en-GB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6588224" y="4509120"/>
            <a:ext cx="2214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Materiale piroclastico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36724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755576" y="476672"/>
            <a:ext cx="1965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Eyjafjallajökull</a:t>
            </a:r>
            <a:endParaRPr lang="it-IT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573017"/>
            <a:ext cx="3672408" cy="2783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573016"/>
            <a:ext cx="374441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3" y="404664"/>
            <a:ext cx="3790415" cy="2448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4572000" y="2420888"/>
            <a:ext cx="181536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M.te</a:t>
            </a:r>
            <a:r>
              <a:rPr lang="it-IT" sz="20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Cameroon</a:t>
            </a:r>
          </a:p>
          <a:p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755576" y="3717032"/>
            <a:ext cx="1497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solidFill>
                  <a:schemeClr val="accent6">
                    <a:lumMod val="75000"/>
                  </a:schemeClr>
                </a:solidFill>
              </a:rPr>
              <a:t>M.te</a:t>
            </a:r>
            <a:r>
              <a:rPr lang="it-IT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000" dirty="0" err="1" smtClean="0">
                <a:solidFill>
                  <a:schemeClr val="accent6">
                    <a:lumMod val="75000"/>
                  </a:schemeClr>
                </a:solidFill>
              </a:rPr>
              <a:t>Osorno</a:t>
            </a:r>
            <a:endParaRPr lang="it-IT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644008" y="3717032"/>
            <a:ext cx="2130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Isola di Vulcano</a:t>
            </a:r>
            <a:endParaRPr lang="it-IT" sz="24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1475656" y="116632"/>
            <a:ext cx="6768752" cy="7200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3" y="908720"/>
            <a:ext cx="3791911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683568" y="5517232"/>
            <a:ext cx="7600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Rispetto al sistema ben ordinato a destra la situazione è un poco più complessa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1403648" y="116632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/>
              <a:t>Infine abbiamo il </a:t>
            </a:r>
            <a:r>
              <a:rPr lang="it-IT" b="1" dirty="0" smtClean="0"/>
              <a:t>“</a:t>
            </a:r>
            <a:r>
              <a:rPr lang="it-IT" b="1" dirty="0" err="1" smtClean="0"/>
              <a:t>plume</a:t>
            </a:r>
            <a:r>
              <a:rPr lang="it-IT" b="1" dirty="0" smtClean="0"/>
              <a:t>” </a:t>
            </a:r>
            <a:r>
              <a:rPr lang="it-IT" dirty="0" smtClean="0"/>
              <a:t>che  ha la sua origine al limite</a:t>
            </a:r>
          </a:p>
          <a:p>
            <a:pPr algn="ctr"/>
            <a:r>
              <a:rPr lang="it-IT" b="1" dirty="0" smtClean="0"/>
              <a:t>Mantello Nucleo</a:t>
            </a:r>
            <a:endParaRPr lang="it-IT" dirty="0"/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908720"/>
            <a:ext cx="4234780" cy="4258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179512" y="260648"/>
            <a:ext cx="8676456" cy="223224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140968"/>
            <a:ext cx="3527193" cy="2586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0472" y="2924944"/>
            <a:ext cx="4980694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307755" y="404664"/>
            <a:ext cx="8620693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 smtClean="0"/>
              <a:t>Il </a:t>
            </a:r>
            <a:r>
              <a:rPr lang="it-IT" sz="2000" dirty="0" err="1" smtClean="0"/>
              <a:t>Plume</a:t>
            </a:r>
            <a:r>
              <a:rPr lang="it-IT" sz="2000" dirty="0" smtClean="0"/>
              <a:t> risale solido fino alla profondità di circa </a:t>
            </a:r>
          </a:p>
          <a:p>
            <a:pPr algn="ctr"/>
            <a:r>
              <a:rPr lang="it-IT" sz="2000" dirty="0" smtClean="0"/>
              <a:t>100 – 120 km (</a:t>
            </a:r>
            <a:r>
              <a:rPr lang="it-IT" sz="2000" dirty="0" err="1" smtClean="0"/>
              <a:t>max</a:t>
            </a:r>
            <a:r>
              <a:rPr lang="it-IT" sz="2000" dirty="0" smtClean="0"/>
              <a:t> 170) Km di profondità e poi inizia a fondere.</a:t>
            </a:r>
          </a:p>
          <a:p>
            <a:pPr algn="ctr"/>
            <a:endParaRPr lang="it-IT" dirty="0" smtClean="0"/>
          </a:p>
          <a:p>
            <a:pPr algn="ctr"/>
            <a:r>
              <a:rPr lang="it-IT" sz="2000" dirty="0" smtClean="0"/>
              <a:t>Queste sorgenti possono essere responsabili di eventi drammatici “</a:t>
            </a:r>
            <a:r>
              <a:rPr lang="it-IT" sz="2000" b="1" dirty="0" smtClean="0"/>
              <a:t>super </a:t>
            </a:r>
            <a:r>
              <a:rPr lang="it-IT" sz="2000" b="1" dirty="0" err="1" smtClean="0"/>
              <a:t>plume</a:t>
            </a:r>
            <a:r>
              <a:rPr lang="it-IT" sz="2000" dirty="0" smtClean="0"/>
              <a:t>”</a:t>
            </a:r>
          </a:p>
          <a:p>
            <a:pPr algn="ctr"/>
            <a:r>
              <a:rPr lang="it-IT" sz="2000" dirty="0" smtClean="0"/>
              <a:t> spesso riconducibili alle cosiddette “</a:t>
            </a:r>
            <a:r>
              <a:rPr lang="it-IT" sz="2000" b="1" dirty="0" err="1" smtClean="0"/>
              <a:t>large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Igneous</a:t>
            </a:r>
            <a:r>
              <a:rPr lang="it-IT" sz="2000" b="1" dirty="0" smtClean="0"/>
              <a:t> Province</a:t>
            </a:r>
            <a:r>
              <a:rPr lang="it-IT" sz="2000" dirty="0" smtClean="0"/>
              <a:t>”</a:t>
            </a:r>
            <a:endParaRPr lang="it-IT" sz="2000" dirty="0"/>
          </a:p>
        </p:txBody>
      </p:sp>
      <p:sp>
        <p:nvSpPr>
          <p:cNvPr id="11" name="Rettangolo 10"/>
          <p:cNvSpPr/>
          <p:nvPr/>
        </p:nvSpPr>
        <p:spPr>
          <a:xfrm>
            <a:off x="8604448" y="2996952"/>
            <a:ext cx="360040" cy="295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3923928" y="5805264"/>
            <a:ext cx="4968552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34"/>
          <p:cNvSpPr/>
          <p:nvPr/>
        </p:nvSpPr>
        <p:spPr>
          <a:xfrm>
            <a:off x="179512" y="116631"/>
            <a:ext cx="8712968" cy="66996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32656"/>
            <a:ext cx="3499407" cy="300558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827584" y="1412776"/>
            <a:ext cx="576064" cy="25922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971600" y="2060848"/>
            <a:ext cx="1080120" cy="18722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1187624" y="2708920"/>
            <a:ext cx="1440160" cy="12961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40398" y="4005064"/>
            <a:ext cx="863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Cratoni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361263" y="836712"/>
            <a:ext cx="2570777" cy="720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932040" y="688050"/>
            <a:ext cx="1396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Metacratone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048225" y="1691516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Mobile </a:t>
            </a:r>
            <a:r>
              <a:rPr lang="it-IT" dirty="0" err="1" smtClean="0"/>
              <a:t>belts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75" y="4476208"/>
            <a:ext cx="2828789" cy="2091109"/>
          </a:xfrm>
          <a:prstGeom prst="rect">
            <a:avLst/>
          </a:prstGeom>
        </p:spPr>
      </p:pic>
      <p:cxnSp>
        <p:nvCxnSpPr>
          <p:cNvPr id="28" name="Straight Arrow Connector 27"/>
          <p:cNvCxnSpPr>
            <a:endCxn id="20" idx="1"/>
          </p:cNvCxnSpPr>
          <p:nvPr/>
        </p:nvCxnSpPr>
        <p:spPr>
          <a:xfrm>
            <a:off x="1907704" y="1556792"/>
            <a:ext cx="3140521" cy="319390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2361263" y="2039280"/>
            <a:ext cx="2686962" cy="257918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2346771" y="2181848"/>
            <a:ext cx="3737397" cy="2610658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1187624" y="4355812"/>
            <a:ext cx="298788" cy="8733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Up Arrow 42"/>
          <p:cNvSpPr/>
          <p:nvPr/>
        </p:nvSpPr>
        <p:spPr>
          <a:xfrm flipH="1">
            <a:off x="1532131" y="6165304"/>
            <a:ext cx="231557" cy="504056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Up Arrow 43"/>
          <p:cNvSpPr/>
          <p:nvPr/>
        </p:nvSpPr>
        <p:spPr>
          <a:xfrm flipH="1">
            <a:off x="1801376" y="5661248"/>
            <a:ext cx="259796" cy="504056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Up Arrow 44"/>
          <p:cNvSpPr/>
          <p:nvPr/>
        </p:nvSpPr>
        <p:spPr>
          <a:xfrm flipH="1">
            <a:off x="2051717" y="5157192"/>
            <a:ext cx="259796" cy="504056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3612378" y="4725144"/>
            <a:ext cx="49212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Un «</a:t>
            </a:r>
            <a:r>
              <a:rPr lang="it-IT" dirty="0" err="1" smtClean="0"/>
              <a:t>plume</a:t>
            </a:r>
            <a:r>
              <a:rPr lang="it-IT" dirty="0" smtClean="0"/>
              <a:t>» in risalita viene deviato dal cratone</a:t>
            </a:r>
          </a:p>
          <a:p>
            <a:r>
              <a:rPr lang="it-IT" dirty="0" smtClean="0"/>
              <a:t>e sposta la sua testa verso le mobile </a:t>
            </a:r>
            <a:r>
              <a:rPr lang="it-IT" dirty="0" err="1" smtClean="0"/>
              <a:t>belts</a:t>
            </a:r>
            <a:r>
              <a:rPr lang="it-IT" dirty="0" smtClean="0"/>
              <a:t>. </a:t>
            </a:r>
            <a:endParaRPr lang="it-IT" dirty="0"/>
          </a:p>
          <a:p>
            <a:r>
              <a:rPr lang="it-IT" dirty="0" smtClean="0"/>
              <a:t>Contemporaneamente tende ad erodere il cratone</a:t>
            </a:r>
          </a:p>
          <a:p>
            <a:r>
              <a:rPr lang="it-IT" dirty="0"/>
              <a:t>f</a:t>
            </a:r>
            <a:r>
              <a:rPr lang="it-IT" dirty="0" smtClean="0"/>
              <a:t>ino a farlo diventare un </a:t>
            </a:r>
            <a:r>
              <a:rPr lang="it-IT" dirty="0" err="1" smtClean="0"/>
              <a:t>metacratone</a:t>
            </a:r>
            <a:r>
              <a:rPr lang="it-IT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1102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8376331" cy="4156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24744"/>
            <a:ext cx="4104456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124744"/>
            <a:ext cx="3933825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357166"/>
            <a:ext cx="7632700" cy="61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/>
          <p:cNvGraphicFramePr/>
          <p:nvPr>
            <p:extLst>
              <p:ext uri="{D42A27DB-BD31-4B8C-83A1-F6EECF244321}">
                <p14:modId xmlns:p14="http://schemas.microsoft.com/office/powerpoint/2010/main" val="4113943790"/>
              </p:ext>
            </p:extLst>
          </p:nvPr>
        </p:nvGraphicFramePr>
        <p:xfrm>
          <a:off x="1259632" y="476672"/>
          <a:ext cx="6912768" cy="58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2483768" y="1844824"/>
            <a:ext cx="38164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600" dirty="0" smtClean="0"/>
              <a:t>E i graniti?</a:t>
            </a:r>
            <a:endParaRPr lang="en-GB" sz="66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695000"/>
            <a:ext cx="5400600" cy="4471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 flipH="1">
            <a:off x="1907704" y="558924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Sorgente=Mantello</a:t>
            </a:r>
            <a:endParaRPr lang="en-GB" dirty="0"/>
          </a:p>
        </p:txBody>
      </p:sp>
      <p:sp>
        <p:nvSpPr>
          <p:cNvPr id="6" name="CasellaDiTesto 5"/>
          <p:cNvSpPr txBox="1"/>
          <p:nvPr/>
        </p:nvSpPr>
        <p:spPr>
          <a:xfrm flipH="1">
            <a:off x="4932040" y="558924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Sorgente=Crosta</a:t>
            </a:r>
            <a:endParaRPr lang="en-GB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899592" y="836712"/>
            <a:ext cx="7306808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 smtClean="0"/>
              <a:t>Entrambi si formano preferenzialmente</a:t>
            </a:r>
          </a:p>
          <a:p>
            <a:pPr algn="ctr"/>
            <a:r>
              <a:rPr lang="it-IT" sz="2800" dirty="0" smtClean="0"/>
              <a:t>in ambienti estensionali</a:t>
            </a:r>
          </a:p>
          <a:p>
            <a:endParaRPr lang="it-IT" sz="2800" dirty="0" smtClean="0"/>
          </a:p>
          <a:p>
            <a:endParaRPr lang="it-IT" sz="2800" dirty="0" smtClean="0"/>
          </a:p>
          <a:p>
            <a:pPr algn="ctr"/>
            <a:r>
              <a:rPr lang="it-IT" sz="2800" dirty="0" smtClean="0"/>
              <a:t>Per capire come bisogna introdurre il concetto di</a:t>
            </a:r>
          </a:p>
          <a:p>
            <a:pPr algn="ctr"/>
            <a:endParaRPr lang="it-IT" sz="2800" dirty="0" smtClean="0"/>
          </a:p>
          <a:p>
            <a:pPr algn="ctr"/>
            <a:r>
              <a:rPr lang="it-IT" sz="5400" dirty="0" smtClean="0"/>
              <a:t>underplating</a:t>
            </a:r>
            <a:endParaRPr lang="en-GB" sz="540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661943" y="836712"/>
            <a:ext cx="7864332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 smtClean="0"/>
              <a:t>Quando un magma si genera nel mantello e risale, trova una discontinuità</a:t>
            </a:r>
          </a:p>
          <a:p>
            <a:pPr algn="ctr"/>
            <a:r>
              <a:rPr lang="it-IT" sz="2000" dirty="0" smtClean="0"/>
              <a:t>al limite Crosta – Mantello</a:t>
            </a:r>
          </a:p>
          <a:p>
            <a:pPr algn="ctr"/>
            <a:r>
              <a:rPr lang="it-IT" sz="2000" dirty="0" smtClean="0"/>
              <a:t>ovvero nella MOHO</a:t>
            </a:r>
          </a:p>
          <a:p>
            <a:pPr algn="ctr"/>
            <a:r>
              <a:rPr lang="it-IT" sz="2000" dirty="0" smtClean="0"/>
              <a:t>In questa discontinuità i magmi si “</a:t>
            </a:r>
            <a:r>
              <a:rPr lang="it-IT" sz="2000" dirty="0" err="1" smtClean="0"/>
              <a:t>sparapazzano</a:t>
            </a:r>
            <a:r>
              <a:rPr lang="it-IT" sz="2000" dirty="0" smtClean="0"/>
              <a:t>”</a:t>
            </a:r>
          </a:p>
          <a:p>
            <a:pPr algn="ctr"/>
            <a:r>
              <a:rPr lang="it-IT" sz="2000" dirty="0" smtClean="0"/>
              <a:t>E solo il 15% di loro raggiungerà la superficie,</a:t>
            </a:r>
          </a:p>
          <a:p>
            <a:pPr algn="ctr"/>
            <a:r>
              <a:rPr lang="it-IT" sz="2000" dirty="0" smtClean="0"/>
              <a:t>gli altri resteranno lì a rendere più spessa la crosta inferiore </a:t>
            </a:r>
          </a:p>
          <a:p>
            <a:pPr algn="ctr"/>
            <a:r>
              <a:rPr lang="it-IT" sz="2000" dirty="0" smtClean="0"/>
              <a:t>(che ha una composizione basaltica)</a:t>
            </a:r>
          </a:p>
          <a:p>
            <a:pPr algn="ctr"/>
            <a:endParaRPr lang="it-IT" sz="2000" dirty="0" smtClean="0"/>
          </a:p>
          <a:p>
            <a:pPr algn="ctr"/>
            <a:r>
              <a:rPr lang="it-IT" sz="2000" dirty="0" smtClean="0"/>
              <a:t>Se la crosta ha già fuso in passato (</a:t>
            </a:r>
            <a:r>
              <a:rPr lang="it-IT" sz="2000" dirty="0" err="1" smtClean="0"/>
              <a:t>Cratoni</a:t>
            </a:r>
            <a:r>
              <a:rPr lang="it-IT" sz="2000" dirty="0" smtClean="0"/>
              <a:t>) questo non porterà </a:t>
            </a:r>
          </a:p>
          <a:p>
            <a:pPr algn="ctr"/>
            <a:r>
              <a:rPr lang="it-IT" sz="2000" dirty="0" smtClean="0"/>
              <a:t>a conseguenze di sorta,</a:t>
            </a:r>
          </a:p>
          <a:p>
            <a:pPr algn="ctr"/>
            <a:r>
              <a:rPr lang="it-IT" sz="2000" dirty="0" smtClean="0"/>
              <a:t>ma se la crosta è giovane e fa parte di una “mobile </a:t>
            </a:r>
            <a:r>
              <a:rPr lang="it-IT" sz="2000" dirty="0" err="1" smtClean="0"/>
              <a:t>belt</a:t>
            </a:r>
            <a:r>
              <a:rPr lang="it-IT" sz="2000" dirty="0" smtClean="0"/>
              <a:t>” </a:t>
            </a:r>
          </a:p>
          <a:p>
            <a:pPr algn="ctr"/>
            <a:r>
              <a:rPr lang="it-IT" sz="2000" dirty="0" smtClean="0"/>
              <a:t>(una cintura di ripetute subduzioni posta tra due </a:t>
            </a:r>
            <a:r>
              <a:rPr lang="it-IT" sz="2000" dirty="0" err="1" smtClean="0"/>
              <a:t>cratoni</a:t>
            </a:r>
            <a:r>
              <a:rPr lang="it-IT" sz="2000" dirty="0" smtClean="0"/>
              <a:t>)</a:t>
            </a:r>
          </a:p>
          <a:p>
            <a:pPr algn="ctr"/>
            <a:r>
              <a:rPr lang="it-IT" sz="2000" dirty="0" smtClean="0"/>
              <a:t>Il calore sprigionato dai basalti in “underplating” la manderà in fusione</a:t>
            </a:r>
          </a:p>
          <a:p>
            <a:pPr algn="ctr"/>
            <a:r>
              <a:rPr lang="it-IT" sz="2000" dirty="0" smtClean="0"/>
              <a:t>creando graniti  o, più in generale, rocce acide</a:t>
            </a:r>
          </a:p>
          <a:p>
            <a:pPr algn="ctr"/>
            <a:endParaRPr lang="it-IT" sz="2000" dirty="0" smtClean="0"/>
          </a:p>
          <a:p>
            <a:pPr algn="ctr"/>
            <a:r>
              <a:rPr lang="it-IT" sz="2000" dirty="0" smtClean="0"/>
              <a:t>In questo modo si sono formate tutte le rocce acide delle Alpi</a:t>
            </a:r>
            <a:endParaRPr lang="en-GB" sz="200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3010" name="Picture 2" descr="http://www.largeigneousprovinces.org/sites/default/files/2007Nov-fig-7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620688"/>
            <a:ext cx="6469543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2051720" y="1196752"/>
            <a:ext cx="510787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000" dirty="0" smtClean="0"/>
              <a:t>Grazie per l’attenzione..</a:t>
            </a:r>
            <a:endParaRPr lang="en-GB" sz="4000" dirty="0" smtClean="0"/>
          </a:p>
          <a:p>
            <a:pPr algn="ctr"/>
            <a:endParaRPr lang="it-IT" sz="4000" dirty="0" smtClean="0"/>
          </a:p>
          <a:p>
            <a:pPr algn="ctr"/>
            <a:r>
              <a:rPr lang="it-IT" sz="4000" dirty="0" smtClean="0"/>
              <a:t>siete finalmente </a:t>
            </a:r>
          </a:p>
          <a:p>
            <a:pPr algn="ctr"/>
            <a:endParaRPr lang="it-IT" sz="4000" dirty="0" smtClean="0"/>
          </a:p>
          <a:p>
            <a:pPr algn="ctr"/>
            <a:r>
              <a:rPr lang="it-IT" sz="4000" dirty="0" smtClean="0"/>
              <a:t>LIBERI</a:t>
            </a:r>
          </a:p>
          <a:p>
            <a:endParaRPr lang="it-IT" sz="4000" dirty="0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467545" y="6309320"/>
            <a:ext cx="7992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Un giorno dura 8 ore circa  (il giorno si allunga di circa 6 minuti ogni 24 Ma)</a:t>
            </a:r>
            <a:endParaRPr lang="en-GB" dirty="0"/>
          </a:p>
        </p:txBody>
      </p:sp>
      <p:pic>
        <p:nvPicPr>
          <p:cNvPr id="35842" name="Picture 2" descr="http://clccharter.org/freddy1/hadean/Moon_form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44824"/>
            <a:ext cx="5885129" cy="4340284"/>
          </a:xfrm>
          <a:prstGeom prst="rect">
            <a:avLst/>
          </a:prstGeom>
          <a:noFill/>
        </p:spPr>
      </p:pic>
      <p:sp>
        <p:nvSpPr>
          <p:cNvPr id="7" name="Rettangolo 6"/>
          <p:cNvSpPr/>
          <p:nvPr/>
        </p:nvSpPr>
        <p:spPr>
          <a:xfrm>
            <a:off x="107504" y="243284"/>
            <a:ext cx="7272808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b="1" dirty="0" smtClean="0"/>
              <a:t>Quasi </a:t>
            </a:r>
            <a:r>
              <a:rPr lang="en-GB" b="1" dirty="0" err="1" smtClean="0"/>
              <a:t>tutti</a:t>
            </a:r>
            <a:r>
              <a:rPr lang="en-GB" b="1" dirty="0" smtClean="0"/>
              <a:t> </a:t>
            </a:r>
            <a:r>
              <a:rPr lang="en-GB" b="1" dirty="0" err="1" smtClean="0"/>
              <a:t>concordano</a:t>
            </a:r>
            <a:r>
              <a:rPr lang="en-GB" b="1" dirty="0" smtClean="0"/>
              <a:t> </a:t>
            </a:r>
            <a:r>
              <a:rPr lang="en-GB" b="1" dirty="0" err="1" smtClean="0"/>
              <a:t>su</a:t>
            </a:r>
            <a:r>
              <a:rPr lang="en-GB" b="1" dirty="0" smtClean="0"/>
              <a:t> un </a:t>
            </a:r>
            <a:r>
              <a:rPr lang="en-GB" b="1" dirty="0" err="1" smtClean="0"/>
              <a:t>impatto</a:t>
            </a:r>
            <a:r>
              <a:rPr lang="en-GB" b="1" dirty="0" smtClean="0"/>
              <a:t> </a:t>
            </a:r>
            <a:r>
              <a:rPr lang="en-GB" b="1" dirty="0" err="1" smtClean="0"/>
              <a:t>planetario</a:t>
            </a:r>
            <a:r>
              <a:rPr lang="en-GB" b="1" dirty="0" smtClean="0"/>
              <a:t> </a:t>
            </a:r>
            <a:r>
              <a:rPr lang="en-GB" b="1" dirty="0" err="1" smtClean="0"/>
              <a:t>tra</a:t>
            </a:r>
            <a:r>
              <a:rPr lang="en-GB" b="1" dirty="0" smtClean="0"/>
              <a:t> Theia</a:t>
            </a:r>
            <a:r>
              <a:rPr lang="en-GB" dirty="0" smtClean="0"/>
              <a:t> (</a:t>
            </a:r>
            <a:r>
              <a:rPr lang="en-GB" dirty="0" err="1" smtClean="0"/>
              <a:t>Titana</a:t>
            </a:r>
            <a:r>
              <a:rPr lang="en-GB" dirty="0" smtClean="0"/>
              <a:t> </a:t>
            </a:r>
            <a:r>
              <a:rPr lang="en-GB" dirty="0" err="1" smtClean="0"/>
              <a:t>madre</a:t>
            </a:r>
            <a:r>
              <a:rPr lang="en-GB" dirty="0" smtClean="0"/>
              <a:t> di Selene )  </a:t>
            </a:r>
            <a:r>
              <a:rPr lang="en-GB" b="1" dirty="0" smtClean="0"/>
              <a:t>e proto-Terra. </a:t>
            </a:r>
            <a:r>
              <a:rPr lang="en-GB" dirty="0" err="1" smtClean="0"/>
              <a:t>Statigraficamente</a:t>
            </a:r>
            <a:r>
              <a:rPr lang="en-GB" dirty="0" smtClean="0"/>
              <a:t> la proto Terra è </a:t>
            </a:r>
            <a:r>
              <a:rPr lang="en-GB" dirty="0" err="1" smtClean="0"/>
              <a:t>presente</a:t>
            </a:r>
            <a:r>
              <a:rPr lang="en-GB" dirty="0" smtClean="0"/>
              <a:t> solo </a:t>
            </a:r>
            <a:r>
              <a:rPr lang="en-GB" dirty="0" err="1" smtClean="0"/>
              <a:t>nel</a:t>
            </a:r>
            <a:r>
              <a:rPr lang="en-GB" dirty="0" smtClean="0"/>
              <a:t> </a:t>
            </a:r>
            <a:r>
              <a:rPr lang="en-GB" dirty="0" err="1" smtClean="0"/>
              <a:t>poco</a:t>
            </a:r>
            <a:r>
              <a:rPr lang="en-GB" dirty="0" smtClean="0"/>
              <a:t> </a:t>
            </a:r>
            <a:r>
              <a:rPr lang="en-GB" dirty="0" err="1" smtClean="0"/>
              <a:t>conosciuto</a:t>
            </a:r>
            <a:r>
              <a:rPr lang="en-GB" dirty="0" smtClean="0"/>
              <a:t> </a:t>
            </a:r>
            <a:r>
              <a:rPr lang="en-GB" b="1" dirty="0" err="1" smtClean="0"/>
              <a:t>Eone</a:t>
            </a:r>
            <a:r>
              <a:rPr lang="en-GB" b="1" dirty="0" smtClean="0"/>
              <a:t> </a:t>
            </a:r>
            <a:r>
              <a:rPr lang="en-GB" b="1" dirty="0" err="1" smtClean="0"/>
              <a:t>Adeano</a:t>
            </a:r>
            <a:r>
              <a:rPr lang="en-GB" b="1" dirty="0" smtClean="0"/>
              <a:t>, </a:t>
            </a:r>
            <a:r>
              <a:rPr lang="en-GB" dirty="0" err="1" smtClean="0"/>
              <a:t>istituito</a:t>
            </a:r>
            <a:r>
              <a:rPr lang="en-GB" dirty="0" smtClean="0"/>
              <a:t> di </a:t>
            </a:r>
            <a:r>
              <a:rPr lang="en-GB" dirty="0" err="1" smtClean="0"/>
              <a:t>recente</a:t>
            </a:r>
            <a:r>
              <a:rPr lang="en-GB" dirty="0" smtClean="0"/>
              <a:t>. </a:t>
            </a:r>
            <a:r>
              <a:rPr lang="en-GB" dirty="0" err="1" smtClean="0"/>
              <a:t>L’impatto</a:t>
            </a:r>
            <a:r>
              <a:rPr lang="en-GB" dirty="0" smtClean="0"/>
              <a:t>, </a:t>
            </a:r>
            <a:r>
              <a:rPr lang="en-GB" dirty="0" err="1" smtClean="0"/>
              <a:t>risalente</a:t>
            </a:r>
            <a:r>
              <a:rPr lang="en-GB" dirty="0" smtClean="0"/>
              <a:t> </a:t>
            </a:r>
            <a:r>
              <a:rPr lang="en-GB" dirty="0" err="1" smtClean="0"/>
              <a:t>all’</a:t>
            </a:r>
            <a:r>
              <a:rPr lang="en-GB" b="1" dirty="0" err="1" smtClean="0"/>
              <a:t>Eo-Archeano</a:t>
            </a:r>
            <a:r>
              <a:rPr lang="en-GB" dirty="0" smtClean="0"/>
              <a:t>, è </a:t>
            </a:r>
            <a:r>
              <a:rPr lang="en-GB" dirty="0" err="1" smtClean="0"/>
              <a:t>testimoniato</a:t>
            </a:r>
            <a:r>
              <a:rPr lang="en-GB" dirty="0" smtClean="0"/>
              <a:t> </a:t>
            </a:r>
            <a:r>
              <a:rPr lang="en-GB" dirty="0" err="1" smtClean="0"/>
              <a:t>anche</a:t>
            </a:r>
            <a:r>
              <a:rPr lang="en-GB" dirty="0" smtClean="0"/>
              <a:t> da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correlazione</a:t>
            </a:r>
            <a:r>
              <a:rPr lang="en-GB" dirty="0"/>
              <a:t> </a:t>
            </a:r>
            <a:r>
              <a:rPr lang="en-GB" dirty="0" err="1"/>
              <a:t>stratigrafica</a:t>
            </a:r>
            <a:r>
              <a:rPr lang="en-GB" dirty="0"/>
              <a:t> </a:t>
            </a:r>
            <a:r>
              <a:rPr lang="en-GB" dirty="0" err="1"/>
              <a:t>tra</a:t>
            </a:r>
            <a:r>
              <a:rPr lang="en-GB" dirty="0"/>
              <a:t> le </a:t>
            </a:r>
            <a:r>
              <a:rPr lang="en-GB" dirty="0" err="1"/>
              <a:t>più</a:t>
            </a:r>
            <a:r>
              <a:rPr lang="en-GB" dirty="0"/>
              <a:t> </a:t>
            </a:r>
            <a:r>
              <a:rPr lang="en-GB" dirty="0" err="1"/>
              <a:t>antiche</a:t>
            </a:r>
            <a:r>
              <a:rPr lang="en-GB" dirty="0"/>
              <a:t> </a:t>
            </a:r>
            <a:r>
              <a:rPr lang="en-GB" dirty="0" err="1"/>
              <a:t>rocce</a:t>
            </a:r>
            <a:r>
              <a:rPr lang="en-GB" dirty="0"/>
              <a:t> </a:t>
            </a:r>
            <a:r>
              <a:rPr lang="en-GB" dirty="0" err="1"/>
              <a:t>terresti</a:t>
            </a:r>
            <a:r>
              <a:rPr lang="en-GB" dirty="0"/>
              <a:t> e </a:t>
            </a:r>
            <a:r>
              <a:rPr lang="en-GB" dirty="0" err="1"/>
              <a:t>quelle</a:t>
            </a:r>
            <a:r>
              <a:rPr lang="en-GB" dirty="0"/>
              <a:t> </a:t>
            </a:r>
            <a:r>
              <a:rPr lang="en-GB" dirty="0" err="1"/>
              <a:t>lunari</a:t>
            </a:r>
            <a:r>
              <a:rPr lang="en-GB" dirty="0"/>
              <a:t> del mare </a:t>
            </a:r>
            <a:r>
              <a:rPr lang="en-GB" dirty="0" err="1"/>
              <a:t>imbrum</a:t>
            </a:r>
            <a:r>
              <a:rPr lang="en-GB" dirty="0"/>
              <a:t>. </a:t>
            </a:r>
            <a:endParaRPr lang="en-GB" b="1" dirty="0"/>
          </a:p>
        </p:txBody>
      </p:sp>
      <p:pic>
        <p:nvPicPr>
          <p:cNvPr id="35844" name="Picture 4" descr="Giant impac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556792"/>
            <a:ext cx="2506020" cy="2664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808"/>
            <a:ext cx="9144000" cy="672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611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115616" y="1484784"/>
            <a:ext cx="687938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 smtClean="0"/>
              <a:t>Coseguenze</a:t>
            </a:r>
            <a:r>
              <a:rPr lang="it-IT" sz="2000" b="1" dirty="0" smtClean="0"/>
              <a:t>:</a:t>
            </a:r>
          </a:p>
          <a:p>
            <a:endParaRPr lang="it-IT" sz="2000" b="1" dirty="0" smtClean="0"/>
          </a:p>
          <a:p>
            <a:r>
              <a:rPr lang="it-IT" sz="2000" b="1" dirty="0" smtClean="0"/>
              <a:t>.Nucleo  incrementato</a:t>
            </a:r>
          </a:p>
          <a:p>
            <a:r>
              <a:rPr lang="it-IT" sz="2000" b="1" dirty="0" smtClean="0"/>
              <a:t>.Mantello in parte perduto</a:t>
            </a:r>
          </a:p>
          <a:p>
            <a:r>
              <a:rPr lang="it-IT" sz="2000" b="1" dirty="0" smtClean="0"/>
              <a:t>.Densità leggermente accresciuta</a:t>
            </a:r>
          </a:p>
          <a:p>
            <a:r>
              <a:rPr lang="it-IT" sz="2000" b="1" dirty="0" smtClean="0"/>
              <a:t>.Dotazione di un impulso rotatorio </a:t>
            </a:r>
          </a:p>
          <a:p>
            <a:r>
              <a:rPr lang="it-IT" sz="2000" b="1" dirty="0" smtClean="0"/>
              <a:t>.Prima protezione dal vento solare</a:t>
            </a:r>
          </a:p>
          <a:p>
            <a:r>
              <a:rPr lang="it-IT" sz="2000" b="1" dirty="0" smtClean="0"/>
              <a:t>.Super attività magmatica con incremento di gas nell’atmosfera</a:t>
            </a:r>
          </a:p>
          <a:p>
            <a:r>
              <a:rPr lang="it-IT" sz="2000" b="1" dirty="0" smtClean="0"/>
              <a:t>.Spostamento verso la superficie del 98% dell’acqua presente </a:t>
            </a:r>
          </a:p>
          <a:p>
            <a:r>
              <a:rPr lang="it-IT" sz="2000" b="1" dirty="0" smtClean="0"/>
              <a:t>oggi nella idrosfera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67544" y="5013176"/>
            <a:ext cx="7992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Poco dopo l’impatto</a:t>
            </a:r>
          </a:p>
          <a:p>
            <a:r>
              <a:rPr lang="it-IT" b="1" dirty="0" smtClean="0"/>
              <a:t>un giorno dura 8 ore circa  (il giorno si allunga di circa 6 minuti ogni 24 Ma)</a:t>
            </a:r>
          </a:p>
          <a:p>
            <a:r>
              <a:rPr lang="it-IT" b="1" dirty="0" smtClean="0"/>
              <a:t>La “Luna” si trova a pochi Km  -  Calvino Italo probabilmente era già nato</a:t>
            </a:r>
            <a:endParaRPr lang="en-GB" b="1" dirty="0"/>
          </a:p>
        </p:txBody>
      </p:sp>
      <p:pic>
        <p:nvPicPr>
          <p:cNvPr id="56322" name="Picture 2" descr="Science cover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404664"/>
            <a:ext cx="2123306" cy="26978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874</TotalTime>
  <Words>2275</Words>
  <Application>Microsoft Office PowerPoint</Application>
  <PresentationFormat>On-screen Show (4:3)</PresentationFormat>
  <Paragraphs>385</Paragraphs>
  <Slides>65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9" baseType="lpstr">
      <vt:lpstr>Algerian</vt:lpstr>
      <vt:lpstr>Arial</vt:lpstr>
      <vt:lpstr>Calibri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Angelo</dc:creator>
  <cp:lastModifiedBy>A</cp:lastModifiedBy>
  <cp:revision>67</cp:revision>
  <dcterms:created xsi:type="dcterms:W3CDTF">2010-04-26T22:35:33Z</dcterms:created>
  <dcterms:modified xsi:type="dcterms:W3CDTF">2020-03-12T13:03:01Z</dcterms:modified>
</cp:coreProperties>
</file>