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88" r:id="rId8"/>
    <p:sldId id="285" r:id="rId9"/>
    <p:sldId id="263" r:id="rId10"/>
    <p:sldId id="28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0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99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626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919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986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947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45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62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03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74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497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42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80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42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34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77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49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0E73E7-F367-4A52-895C-4D6A78B97F60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1C83D2A-4EC6-4B70-A3BA-B86816A8D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75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6058DF-745B-4647-AAD2-D4B4F254F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79" y="2533474"/>
            <a:ext cx="8825658" cy="245363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Università degli Studi di Trieste</a:t>
            </a:r>
            <a:br>
              <a:rPr lang="it-IT" sz="2000" b="1" dirty="0">
                <a:solidFill>
                  <a:srgbClr val="FF0000"/>
                </a:solidFill>
              </a:rPr>
            </a:br>
            <a:r>
              <a:rPr lang="it-IT" sz="2000" b="1" dirty="0">
                <a:solidFill>
                  <a:srgbClr val="FF0000"/>
                </a:solidFill>
              </a:rPr>
              <a:t>Dipartimento di Studi Umanistici</a:t>
            </a:r>
            <a:br>
              <a:rPr lang="it-IT" sz="2000" dirty="0">
                <a:solidFill>
                  <a:srgbClr val="FF0000"/>
                </a:solidFill>
              </a:rPr>
            </a:br>
            <a:r>
              <a:rPr lang="it-IT" sz="2000" b="1" dirty="0">
                <a:solidFill>
                  <a:srgbClr val="FF0000"/>
                </a:solidFill>
              </a:rPr>
              <a:t>Corso di Laurea Triennale in Scienze del Servizio Sociale</a:t>
            </a:r>
            <a:br>
              <a:rPr lang="it-IT" sz="2000" dirty="0">
                <a:solidFill>
                  <a:srgbClr val="FF0000"/>
                </a:solidFill>
              </a:rPr>
            </a:br>
            <a:r>
              <a:rPr lang="it-IT" sz="2000" b="1" i="1" dirty="0">
                <a:solidFill>
                  <a:srgbClr val="FF0000"/>
                </a:solidFill>
              </a:rPr>
              <a:t> </a:t>
            </a:r>
            <a:br>
              <a:rPr lang="it-IT" sz="2000" b="1" i="1" dirty="0">
                <a:solidFill>
                  <a:srgbClr val="FF0000"/>
                </a:solidFill>
              </a:rPr>
            </a:br>
            <a:r>
              <a:rPr lang="it-IT" sz="2400" b="1" i="1" dirty="0">
                <a:solidFill>
                  <a:srgbClr val="FFFF00"/>
                </a:solidFill>
              </a:rPr>
              <a:t>POLITICA SOCIALE</a:t>
            </a:r>
            <a:br>
              <a:rPr lang="it-IT" sz="2400" b="1" i="1" dirty="0">
                <a:solidFill>
                  <a:srgbClr val="FFFF00"/>
                </a:solidFill>
              </a:rPr>
            </a:br>
            <a:r>
              <a:rPr lang="it-IT" sz="2400" dirty="0">
                <a:solidFill>
                  <a:srgbClr val="FFFF00"/>
                </a:solidFill>
              </a:rPr>
              <a:t>(30 ore – 6 crediti)</a:t>
            </a:r>
            <a:br>
              <a:rPr lang="it-IT" sz="2400" dirty="0">
                <a:solidFill>
                  <a:srgbClr val="FFFF00"/>
                </a:solidFill>
              </a:rPr>
            </a:br>
            <a:r>
              <a:rPr lang="it-IT" sz="2000" b="1" dirty="0"/>
              <a:t> </a:t>
            </a:r>
            <a:br>
              <a:rPr lang="it-IT" sz="2000" dirty="0"/>
            </a:br>
            <a:r>
              <a:rPr lang="it-IT" sz="2000" b="1" dirty="0">
                <a:solidFill>
                  <a:srgbClr val="92D050"/>
                </a:solidFill>
              </a:rPr>
              <a:t>A.A. 2019-2020</a:t>
            </a:r>
            <a:br>
              <a:rPr lang="it-IT" sz="2000" dirty="0"/>
            </a:br>
            <a:r>
              <a:rPr lang="it-IT" sz="2000" b="1" dirty="0"/>
              <a:t> </a:t>
            </a:r>
            <a:br>
              <a:rPr lang="it-IT" sz="2000" dirty="0"/>
            </a:br>
            <a:r>
              <a:rPr lang="it-IT" sz="2000" b="1" dirty="0">
                <a:solidFill>
                  <a:srgbClr val="FF0000"/>
                </a:solidFill>
              </a:rPr>
              <a:t>Prof.ssa Rosemary Serra</a:t>
            </a:r>
            <a:br>
              <a:rPr lang="it-IT" sz="2000" dirty="0"/>
            </a:b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83669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B4AED9D-32CF-4B73-8EC5-8C40721AC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912" y="306198"/>
            <a:ext cx="8741328" cy="655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3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F5E5A6-DE8F-41F2-81AA-9ED5F1269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Promuovono l’inclusione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558D35-0100-46B0-AC2E-9374B4652A6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/>
              <a:t>Queste politiche sono volte a </a:t>
            </a:r>
            <a:r>
              <a:rPr lang="it-IT" b="1" dirty="0">
                <a:solidFill>
                  <a:srgbClr val="FF0000"/>
                </a:solidFill>
              </a:rPr>
              <a:t>promuovere l’inclusione sociale</a:t>
            </a:r>
            <a:r>
              <a:rPr lang="it-IT" dirty="0"/>
              <a:t>, cioè l’ancoramento di individui e famiglie al tessuto sociale che li circonda, assicurando loro risorse e opportunità.</a:t>
            </a:r>
          </a:p>
          <a:p>
            <a:r>
              <a:rPr lang="it-IT" dirty="0"/>
              <a:t>La consistenza finanziaria delle misure di protezione sociale è molto elevata </a:t>
            </a:r>
          </a:p>
          <a:p>
            <a:r>
              <a:rPr lang="it-IT" dirty="0"/>
              <a:t>La spesa per queste misure è la voce più rilevante del bilancio pubblico nazionale in tutti i paesi OCSE.</a:t>
            </a:r>
          </a:p>
          <a:p>
            <a:r>
              <a:rPr lang="it-IT" dirty="0"/>
              <a:t>Nel dibattito politico e accademico, l’insieme delle politiche sociali è spesso denotato con l’espressione di </a:t>
            </a:r>
            <a:r>
              <a:rPr lang="it-IT" b="1" dirty="0">
                <a:solidFill>
                  <a:srgbClr val="FF0000"/>
                </a:solidFill>
              </a:rPr>
              <a:t>Stato del Benessere o Welfare State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012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58B07D-C6A2-4764-95BF-525E8D0C2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definizione di Welfare State si basa su tre elementi connotativi:</a:t>
            </a:r>
            <a:br>
              <a:rPr lang="it-IT" b="1" dirty="0">
                <a:solidFill>
                  <a:srgbClr val="FFFF00"/>
                </a:solidFill>
              </a:rPr>
            </a:b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0CC9A8-97E6-41CE-A74D-DC161DA694D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66"/>
          </a:solidFill>
        </p:spPr>
        <p:txBody>
          <a:bodyPr anchor="t"/>
          <a:lstStyle/>
          <a:p>
            <a:r>
              <a:rPr lang="it-IT" dirty="0"/>
              <a:t>1</a:t>
            </a:r>
            <a:r>
              <a:rPr lang="it-IT" sz="2400" dirty="0"/>
              <a:t>) il Welfare State è un insieme di politiche pubbliche, ossia corsi d’azione che </a:t>
            </a:r>
            <a:r>
              <a:rPr lang="it-IT" sz="2400" b="1" dirty="0">
                <a:solidFill>
                  <a:srgbClr val="FF0000"/>
                </a:solidFill>
              </a:rPr>
              <a:t>poggiano sull’autorità dello stato</a:t>
            </a:r>
            <a:r>
              <a:rPr lang="it-IT" sz="2400" dirty="0"/>
              <a:t>.</a:t>
            </a:r>
          </a:p>
          <a:p>
            <a:r>
              <a:rPr lang="it-IT" sz="2400" dirty="0"/>
              <a:t>2) Le politiche del Welfare State hanno </a:t>
            </a:r>
            <a:r>
              <a:rPr lang="it-IT" sz="2400" b="1" dirty="0">
                <a:solidFill>
                  <a:srgbClr val="FF0000"/>
                </a:solidFill>
              </a:rPr>
              <a:t>natura sociale</a:t>
            </a:r>
            <a:r>
              <a:rPr lang="it-IT" sz="2400" dirty="0"/>
              <a:t>. Attraverso queste politiche lo stato fornisce protezione contro rischi e bisogni secondo tre modalità: a) Assistenza; b) Assicurazione; c) Sicurezza sociale.</a:t>
            </a:r>
          </a:p>
          <a:p>
            <a:r>
              <a:rPr lang="it-IT" sz="2400" dirty="0"/>
              <a:t>3) L’attenzione è rivolta sui </a:t>
            </a:r>
            <a:r>
              <a:rPr lang="it-IT" sz="2400" b="1" dirty="0">
                <a:solidFill>
                  <a:srgbClr val="FF0000"/>
                </a:solidFill>
              </a:rPr>
              <a:t>diritti sociali.</a:t>
            </a:r>
          </a:p>
          <a:p>
            <a:pPr>
              <a:buFont typeface="+mj-lt"/>
              <a:buAutoNum type="alphaLcPeriod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2227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8AEE99-191A-4068-AE72-B2A809E7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973668"/>
            <a:ext cx="8761413" cy="70696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Assistenza pubblica o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A4B42D-9FF8-4A23-A1F0-3FF3A275D6E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66FFFF"/>
          </a:solidFill>
        </p:spPr>
        <p:txBody>
          <a:bodyPr/>
          <a:lstStyle/>
          <a:p>
            <a:r>
              <a:rPr lang="it-IT" dirty="0"/>
              <a:t>1</a:t>
            </a:r>
            <a:r>
              <a:rPr lang="it-IT" sz="2200" dirty="0"/>
              <a:t>) </a:t>
            </a:r>
            <a:r>
              <a:rPr lang="it-IT" sz="2200" b="1" dirty="0">
                <a:solidFill>
                  <a:srgbClr val="FF0000"/>
                </a:solidFill>
              </a:rPr>
              <a:t>L’assistenza pubblica o sociale  </a:t>
            </a:r>
            <a:r>
              <a:rPr lang="it-IT" sz="2200" dirty="0"/>
              <a:t>comprende tutti gli interventi volti a rispondere in modo mirato a specifici bisogni individuali o a categorie circoscritte di bisogni.</a:t>
            </a:r>
          </a:p>
          <a:p>
            <a:r>
              <a:rPr lang="it-IT" sz="2200" dirty="0"/>
              <a:t>Le sue prestazioni sono subordinate </a:t>
            </a:r>
            <a:r>
              <a:rPr lang="it-IT" sz="2200" u="sng" dirty="0">
                <a:solidFill>
                  <a:srgbClr val="FF0000"/>
                </a:solidFill>
              </a:rPr>
              <a:t>all’accertamento da parte pubblica </a:t>
            </a:r>
            <a:r>
              <a:rPr lang="it-IT" sz="2200" dirty="0"/>
              <a:t>di due condizioni: a) uno specifico </a:t>
            </a:r>
            <a:r>
              <a:rPr lang="it-IT" sz="2200" b="1" dirty="0">
                <a:solidFill>
                  <a:srgbClr val="FF0000"/>
                </a:solidFill>
              </a:rPr>
              <a:t>bisogno individuale manifesto</a:t>
            </a:r>
            <a:r>
              <a:rPr lang="it-IT" sz="2200" dirty="0"/>
              <a:t>; b) </a:t>
            </a:r>
            <a:r>
              <a:rPr lang="it-IT" sz="2200" b="1" dirty="0">
                <a:solidFill>
                  <a:srgbClr val="FF0000"/>
                </a:solidFill>
              </a:rPr>
              <a:t>l’assenza di risorse </a:t>
            </a:r>
            <a:r>
              <a:rPr lang="it-IT" sz="2200" dirty="0"/>
              <a:t>per farvi fronte autonomamente, verificata attraverso qualche </a:t>
            </a:r>
            <a:r>
              <a:rPr lang="it-IT" sz="2200" b="1" dirty="0">
                <a:solidFill>
                  <a:srgbClr val="FF0000"/>
                </a:solidFill>
              </a:rPr>
              <a:t>prova dei mezzi</a:t>
            </a:r>
            <a:r>
              <a:rPr lang="it-IT" sz="2200" dirty="0"/>
              <a:t>.</a:t>
            </a:r>
          </a:p>
          <a:p>
            <a:r>
              <a:rPr lang="it-IT" sz="2200" dirty="0"/>
              <a:t>L’assistenza è una forma di protezione </a:t>
            </a:r>
            <a:r>
              <a:rPr lang="it-IT" sz="2200" b="1" dirty="0">
                <a:solidFill>
                  <a:srgbClr val="FF0000"/>
                </a:solidFill>
              </a:rPr>
              <a:t>selettiva</a:t>
            </a:r>
            <a:r>
              <a:rPr lang="it-IT" sz="2200" dirty="0"/>
              <a:t> e </a:t>
            </a:r>
            <a:r>
              <a:rPr lang="it-IT" sz="2200" b="1" dirty="0">
                <a:solidFill>
                  <a:srgbClr val="FF0000"/>
                </a:solidFill>
              </a:rPr>
              <a:t>residuale</a:t>
            </a:r>
            <a:r>
              <a:rPr lang="it-IT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579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D3C6ED-235D-4935-9B6C-F4BD6631E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Assicurazione sociale obbligatoria</a:t>
            </a:r>
            <a:br>
              <a:rPr lang="it-IT" b="1" dirty="0">
                <a:solidFill>
                  <a:srgbClr val="FFFF00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6FC5A2-8490-481F-8E21-EF30272198D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9966"/>
          </a:solidFill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L’assicurazione sociale obbligatoria </a:t>
            </a:r>
            <a:r>
              <a:rPr lang="it-IT" dirty="0"/>
              <a:t>connota un tipo di intervento pubblico basato sull’erogazione di prestazioni semi-standardizzate in forma automatica e imparziale, in base a precisi </a:t>
            </a:r>
            <a:r>
              <a:rPr lang="it-IT" b="1" dirty="0">
                <a:solidFill>
                  <a:srgbClr val="FF0000"/>
                </a:solidFill>
              </a:rPr>
              <a:t>diritti/doveri individuali </a:t>
            </a:r>
            <a:r>
              <a:rPr lang="it-IT" dirty="0"/>
              <a:t>(come il pagamento di contributi) e secondo </a:t>
            </a:r>
            <a:r>
              <a:rPr lang="it-IT" b="1" dirty="0">
                <a:solidFill>
                  <a:srgbClr val="FF0000"/>
                </a:solidFill>
              </a:rPr>
              <a:t>modalità istituzionali </a:t>
            </a:r>
            <a:r>
              <a:rPr lang="it-IT" dirty="0"/>
              <a:t>altamente specializzate e centralizzate. </a:t>
            </a:r>
          </a:p>
          <a:p>
            <a:r>
              <a:rPr lang="it-IT" dirty="0"/>
              <a:t>L’assicurazione sociale costituisce il nucleo centrale del moderno W.S.</a:t>
            </a:r>
          </a:p>
          <a:p>
            <a:r>
              <a:rPr lang="it-IT" dirty="0"/>
              <a:t>Nei welfare state maturi vi sono più schemi che rispondono a un catalogo standard di rischi: morte del capofamiglia, vecchiaia, malattia, invalidità, maternità, infortuni, disoccupazione.</a:t>
            </a:r>
          </a:p>
          <a:p>
            <a:r>
              <a:rPr lang="it-IT" dirty="0"/>
              <a:t>Gli schemi assicurativi pubblici hanno </a:t>
            </a:r>
            <a:r>
              <a:rPr lang="it-IT" u="sng" dirty="0">
                <a:solidFill>
                  <a:srgbClr val="FF0000"/>
                </a:solidFill>
              </a:rPr>
              <a:t>due caratteristiche</a:t>
            </a:r>
            <a:r>
              <a:rPr lang="it-IT" dirty="0"/>
              <a:t>: a) l’</a:t>
            </a:r>
            <a:r>
              <a:rPr lang="it-IT" b="1" dirty="0">
                <a:solidFill>
                  <a:srgbClr val="FF0000"/>
                </a:solidFill>
              </a:rPr>
              <a:t>obbligatorietà </a:t>
            </a:r>
            <a:r>
              <a:rPr lang="it-IT" dirty="0"/>
              <a:t>dell’adesione; b) il suo </a:t>
            </a:r>
            <a:r>
              <a:rPr lang="it-IT" b="1" dirty="0">
                <a:solidFill>
                  <a:srgbClr val="FF0000"/>
                </a:solidFill>
              </a:rPr>
              <a:t>finanziamento</a:t>
            </a:r>
            <a:r>
              <a:rPr lang="it-IT" dirty="0"/>
              <a:t> tramite contributi</a:t>
            </a:r>
          </a:p>
        </p:txBody>
      </p:sp>
    </p:spTree>
    <p:extLst>
      <p:ext uri="{BB962C8B-B14F-4D97-AF65-F5344CB8AC3E}">
        <p14:creationId xmlns:p14="http://schemas.microsoft.com/office/powerpoint/2010/main" val="3936170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0A5EBC-1D3F-411F-8245-9BDA3027A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Sicurezza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C466B6-9EB8-4F99-B946-4DD51D852F9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it-IT" sz="2400" dirty="0"/>
              <a:t>Si tratta di uno schema di protezione obbligatorio caratterizzato da una </a:t>
            </a:r>
            <a:r>
              <a:rPr lang="it-IT" sz="2400" b="1" dirty="0"/>
              <a:t>copertura universale </a:t>
            </a:r>
            <a:r>
              <a:rPr lang="it-IT" sz="2400" dirty="0"/>
              <a:t>(estesa a tutti i cittadini) e </a:t>
            </a:r>
            <a:r>
              <a:rPr lang="it-IT" sz="2400" b="1" dirty="0">
                <a:solidFill>
                  <a:srgbClr val="FF0000"/>
                </a:solidFill>
              </a:rPr>
              <a:t>prestazioni uguali per tutti</a:t>
            </a:r>
            <a:r>
              <a:rPr lang="it-IT" sz="2400" dirty="0"/>
              <a:t>.</a:t>
            </a:r>
          </a:p>
          <a:p>
            <a:r>
              <a:rPr lang="it-IT" sz="2400" dirty="0"/>
              <a:t>Assistenza, assicurazione e sicurezza sociale costituiscono le principali modalità di intervento del Welfare State.</a:t>
            </a:r>
          </a:p>
          <a:p>
            <a:r>
              <a:rPr lang="it-IT" sz="2400" dirty="0"/>
              <a:t>In base a esse possono essere messe in evidenza le principali differenze che connotano i diversi paesi.</a:t>
            </a:r>
          </a:p>
        </p:txBody>
      </p:sp>
    </p:spTree>
    <p:extLst>
      <p:ext uri="{BB962C8B-B14F-4D97-AF65-F5344CB8AC3E}">
        <p14:creationId xmlns:p14="http://schemas.microsoft.com/office/powerpoint/2010/main" val="2600132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9D4D27-3737-4468-A512-8509530E8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1007224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Il Welfare State: </a:t>
            </a:r>
            <a:br>
              <a:rPr lang="it-IT" b="1" dirty="0">
                <a:solidFill>
                  <a:srgbClr val="FFFF00"/>
                </a:solidFill>
              </a:rPr>
            </a:br>
            <a:r>
              <a:rPr lang="it-IT" b="1" dirty="0">
                <a:solidFill>
                  <a:srgbClr val="FFFF00"/>
                </a:solidFill>
              </a:rPr>
              <a:t>una panoramica storica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D8B54B-C888-430D-96E3-35ED3ACC2BC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69D9A4"/>
          </a:solidFill>
        </p:spPr>
        <p:txBody>
          <a:bodyPr>
            <a:normAutofit/>
          </a:bodyPr>
          <a:lstStyle/>
          <a:p>
            <a:r>
              <a:rPr lang="it-IT" sz="2400" dirty="0"/>
              <a:t>La traiettoria del W.S. europeo può essere suddiviso in </a:t>
            </a:r>
            <a:r>
              <a:rPr lang="it-IT" sz="2400" b="1" dirty="0">
                <a:solidFill>
                  <a:srgbClr val="FF0000"/>
                </a:solidFill>
              </a:rPr>
              <a:t>5 fasi distinte</a:t>
            </a:r>
            <a:r>
              <a:rPr lang="it-IT" sz="2400" dirty="0"/>
              <a:t>:</a:t>
            </a:r>
          </a:p>
          <a:p>
            <a:r>
              <a:rPr lang="it-IT" sz="2400" b="1" dirty="0">
                <a:solidFill>
                  <a:srgbClr val="FFFF00"/>
                </a:solidFill>
              </a:rPr>
              <a:t>1) Instaurazione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2) Consolidamento</a:t>
            </a:r>
          </a:p>
          <a:p>
            <a:r>
              <a:rPr lang="it-IT" sz="2400" b="1" dirty="0">
                <a:solidFill>
                  <a:srgbClr val="0070C0"/>
                </a:solidFill>
              </a:rPr>
              <a:t>3) Espansione</a:t>
            </a:r>
          </a:p>
          <a:p>
            <a:r>
              <a:rPr lang="it-IT" sz="2400" b="1" dirty="0">
                <a:solidFill>
                  <a:schemeClr val="accent5">
                    <a:lumMod val="75000"/>
                  </a:schemeClr>
                </a:solidFill>
              </a:rPr>
              <a:t>4) Crisi</a:t>
            </a:r>
          </a:p>
          <a:p>
            <a:r>
              <a:rPr lang="it-IT" sz="2400" b="1" dirty="0">
                <a:solidFill>
                  <a:schemeClr val="accent2"/>
                </a:solidFill>
              </a:rPr>
              <a:t>5) Riforma</a:t>
            </a:r>
          </a:p>
        </p:txBody>
      </p:sp>
    </p:spTree>
    <p:extLst>
      <p:ext uri="{BB962C8B-B14F-4D97-AF65-F5344CB8AC3E}">
        <p14:creationId xmlns:p14="http://schemas.microsoft.com/office/powerpoint/2010/main" val="909306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435B86-EF57-4AE2-BA50-CD9D33851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1) Instaurazione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30D81E-9C22-45B4-9A4B-E93E340702D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2000" dirty="0"/>
              <a:t>Il retroterra storico del moderno W.S. è rappresentato dalle misure di assistenza ai poveri, sviluppatosi in tutti gli stati europei a partire dal XVII secolo e codificate in alcuni di essi in un insieme di leggi a carattere assistenziale repressivo ( le </a:t>
            </a:r>
            <a:r>
              <a:rPr lang="it-IT" sz="2000" dirty="0" err="1"/>
              <a:t>Poor</a:t>
            </a:r>
            <a:r>
              <a:rPr lang="it-IT" sz="2000" dirty="0"/>
              <a:t> </a:t>
            </a:r>
            <a:r>
              <a:rPr lang="it-IT" sz="2000" dirty="0" err="1"/>
              <a:t>Laws</a:t>
            </a:r>
            <a:r>
              <a:rPr lang="it-IT" sz="2000" dirty="0"/>
              <a:t>).</a:t>
            </a:r>
          </a:p>
          <a:p>
            <a:r>
              <a:rPr lang="it-IT" sz="2000" dirty="0"/>
              <a:t>Il punto di svolta della storia dello stato sociale fu rappresentato dall’</a:t>
            </a:r>
            <a:r>
              <a:rPr lang="it-IT" sz="2000" b="1" dirty="0">
                <a:solidFill>
                  <a:srgbClr val="FF0000"/>
                </a:solidFill>
              </a:rPr>
              <a:t>introduzione dell’assicurazione obbligatoria</a:t>
            </a:r>
            <a:r>
              <a:rPr lang="it-IT" sz="2000" dirty="0"/>
              <a:t>, avvenuto in quasi tutti i paesi europei nell’ultimo ventennio del XIX secolo.</a:t>
            </a:r>
          </a:p>
          <a:p>
            <a:r>
              <a:rPr lang="it-IT" sz="2000" dirty="0"/>
              <a:t>Essa offriva prestazioni standardizzate, fondate su precisi diritti individuali, specializzate su base nazionale.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0731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1A3A11-A3CA-437D-9718-89AA065A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1) Instaurazione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663C3E-B4C9-40BF-9984-F6800C068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35052"/>
            <a:ext cx="10438631" cy="433419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2400" dirty="0"/>
              <a:t>L’introduzione del primo schema assicurativo obbligatorio nei vari paesi avvenne in un arco di tempo ristretto, circa un 35ennio (tra il 1880 e il 1915).</a:t>
            </a:r>
          </a:p>
          <a:p>
            <a:r>
              <a:rPr lang="it-IT" sz="2400" dirty="0"/>
              <a:t>Questo suggerisce che vi fosse un sostrato causale comune.</a:t>
            </a:r>
          </a:p>
          <a:p>
            <a:r>
              <a:rPr lang="it-IT" sz="2400" dirty="0"/>
              <a:t>Vi sono infatti una serie di </a:t>
            </a:r>
            <a:r>
              <a:rPr lang="it-IT" sz="2400" b="1" dirty="0">
                <a:solidFill>
                  <a:srgbClr val="FF0000"/>
                </a:solidFill>
              </a:rPr>
              <a:t>fattori cornice </a:t>
            </a:r>
            <a:r>
              <a:rPr lang="it-IT" sz="2400" dirty="0"/>
              <a:t>e una serie di </a:t>
            </a:r>
            <a:r>
              <a:rPr lang="it-IT" sz="2400" b="1" dirty="0">
                <a:solidFill>
                  <a:srgbClr val="FF0000"/>
                </a:solidFill>
              </a:rPr>
              <a:t>fattori</a:t>
            </a:r>
            <a:r>
              <a:rPr lang="it-IT" sz="2400" dirty="0"/>
              <a:t> </a:t>
            </a:r>
            <a:r>
              <a:rPr lang="it-IT" sz="2400" b="1" dirty="0">
                <a:solidFill>
                  <a:srgbClr val="FF0000"/>
                </a:solidFill>
              </a:rPr>
              <a:t>specifici</a:t>
            </a:r>
            <a:r>
              <a:rPr lang="it-IT" sz="2400" dirty="0"/>
              <a:t>.</a:t>
            </a:r>
          </a:p>
          <a:p>
            <a:r>
              <a:rPr lang="it-IT" sz="2400" dirty="0"/>
              <a:t>I </a:t>
            </a:r>
            <a:r>
              <a:rPr lang="it-IT" sz="2400" b="1" dirty="0">
                <a:solidFill>
                  <a:srgbClr val="FF0000"/>
                </a:solidFill>
              </a:rPr>
              <a:t>fattori cornice </a:t>
            </a:r>
            <a:r>
              <a:rPr lang="it-IT" sz="2400" dirty="0"/>
              <a:t>sono costituiti dai problemi «funzionali» emersi dal processo di modernizzazione, avviato alla fine del XIX secolo in tutti i paesi europei.</a:t>
            </a:r>
          </a:p>
          <a:p>
            <a:r>
              <a:rPr lang="it-IT" sz="2400" dirty="0"/>
              <a:t>I</a:t>
            </a:r>
            <a:r>
              <a:rPr lang="it-IT" sz="2400" b="1" dirty="0">
                <a:solidFill>
                  <a:srgbClr val="FF0000"/>
                </a:solidFill>
              </a:rPr>
              <a:t> fattori specifici </a:t>
            </a:r>
            <a:r>
              <a:rPr lang="it-IT" sz="2400" dirty="0"/>
              <a:t>fanno riferimento al sistema politico-istituzionale</a:t>
            </a:r>
          </a:p>
        </p:txBody>
      </p:sp>
    </p:spTree>
    <p:extLst>
      <p:ext uri="{BB962C8B-B14F-4D97-AF65-F5344CB8AC3E}">
        <p14:creationId xmlns:p14="http://schemas.microsoft.com/office/powerpoint/2010/main" val="3566014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BC9979-49B4-4CB2-B04F-DF9FD247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2)  Consolidamento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B9B1C4-0D33-4C38-86F8-7EB55DCFA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01497"/>
            <a:ext cx="9952070" cy="3973468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it-IT" sz="2400" dirty="0"/>
              <a:t>La fase dell’instaurazione durò fino alla I Guerra Mondiale.</a:t>
            </a:r>
          </a:p>
          <a:p>
            <a:r>
              <a:rPr lang="it-IT" sz="2400" dirty="0"/>
              <a:t>Il periodo di </a:t>
            </a:r>
            <a:r>
              <a:rPr lang="it-IT" sz="2400" b="1" dirty="0">
                <a:solidFill>
                  <a:srgbClr val="FF0000"/>
                </a:solidFill>
              </a:rPr>
              <a:t>consolidamento</a:t>
            </a:r>
            <a:r>
              <a:rPr lang="it-IT" sz="2400" dirty="0"/>
              <a:t> si realizzò nel periodo tra le due guerre.</a:t>
            </a:r>
          </a:p>
          <a:p>
            <a:r>
              <a:rPr lang="it-IT" sz="2400" dirty="0"/>
              <a:t>Fu quasi completato il catalogo dei rischi  coperti dai vari schemi.</a:t>
            </a:r>
          </a:p>
          <a:p>
            <a:r>
              <a:rPr lang="it-IT" sz="2400" dirty="0"/>
              <a:t>Questa fase di consolidamento del W.S. segna il passaggio dalla nozione più ristretta di «</a:t>
            </a:r>
            <a:r>
              <a:rPr lang="it-IT" sz="2400" b="1" dirty="0">
                <a:solidFill>
                  <a:srgbClr val="FF0000"/>
                </a:solidFill>
              </a:rPr>
              <a:t>assicurazione dei lavoratori</a:t>
            </a:r>
            <a:r>
              <a:rPr lang="it-IT" sz="2400" dirty="0"/>
              <a:t>» a quella più ampia di </a:t>
            </a:r>
            <a:r>
              <a:rPr lang="it-IT" sz="2400" b="1" dirty="0">
                <a:solidFill>
                  <a:srgbClr val="FF0000"/>
                </a:solidFill>
              </a:rPr>
              <a:t>assicurazione sociale</a:t>
            </a:r>
            <a:r>
              <a:rPr lang="it-IT" sz="2400" dirty="0"/>
              <a:t>, che dava una definizione più estesa dei rischi e dei possibili beneficiari</a:t>
            </a:r>
          </a:p>
        </p:txBody>
      </p:sp>
    </p:spTree>
    <p:extLst>
      <p:ext uri="{BB962C8B-B14F-4D97-AF65-F5344CB8AC3E}">
        <p14:creationId xmlns:p14="http://schemas.microsoft.com/office/powerpoint/2010/main" val="405143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1DAAD2-167E-4171-AA01-46F7A6D68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L’analisi delle politiche sociali e del Welfare State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22AE07-AAD0-4C5C-98EA-B36CE0D090B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Principali obiettivi del corso:</a:t>
            </a:r>
          </a:p>
          <a:p>
            <a:r>
              <a:rPr lang="it-IT" dirty="0"/>
              <a:t>1) presentare alcuni fondamentali strumenti concettuali e analitici per lo studio delle politiche sociali e del Welfare State</a:t>
            </a:r>
          </a:p>
          <a:p>
            <a:r>
              <a:rPr lang="it-IT" dirty="0"/>
              <a:t>2)ricostruire l’evoluzione e le dinamiche di funzionamento delle quattro principali politiche sociali (pensioni, lavoro, sanità, assistenza)</a:t>
            </a:r>
          </a:p>
          <a:p>
            <a:r>
              <a:rPr lang="it-IT" dirty="0"/>
              <a:t>3) suggerire alcune chiavi teoriche e interpretative per spiegare i percorsi di sviluppo di queste quattro politiche e del Welfare State italiano</a:t>
            </a:r>
          </a:p>
          <a:p>
            <a:r>
              <a:rPr lang="it-IT" dirty="0"/>
              <a:t>4) fornire una base di dati e documentazione di partenza per ulteriori approfondimenti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9960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D58609-1FB2-4B80-839B-7D6486BE1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3) Espansione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AACDE-94E0-4652-AD13-BA50C900A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306118" cy="3730188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r>
              <a:rPr lang="it-IT" sz="2400" dirty="0"/>
              <a:t>Tra il 1945 e il 1975 ci fu un periodo di sviluppo generalizzato e un notevole miglioramento della protezione offerta dallo stato.</a:t>
            </a:r>
          </a:p>
          <a:p>
            <a:r>
              <a:rPr lang="it-IT" sz="2400" dirty="0"/>
              <a:t>Il raggio di copertura dei vari schemi assicurativi raggiunse in questo periodo la totalità dei cittadini.</a:t>
            </a:r>
          </a:p>
          <a:p>
            <a:r>
              <a:rPr lang="it-IT" sz="2400" dirty="0"/>
              <a:t>Durante questo trentennio la spesa sociale crebbe a ritmi sempre più sostenuti.</a:t>
            </a:r>
          </a:p>
          <a:p>
            <a:r>
              <a:rPr lang="it-IT" sz="2400" dirty="0"/>
              <a:t>Nei paesi anglo-scandinavi si consolidò un modello di W.S. universalistico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914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8F65D-B26F-40BC-AD36-2238D31D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Concetti fondamentali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86632E-1E52-4961-88D1-28CA9210895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L’analisi delle politiche pubbliche è lo studio di come, perché e con quali effetti i diversi sistemi politici (in particolare i loro governi) perseguono certi corsi di azione per risolvere problemi di rilevanza  collettiva.</a:t>
            </a:r>
          </a:p>
          <a:p>
            <a:r>
              <a:rPr lang="it-IT" dirty="0"/>
              <a:t>L’analisi delle politiche sociali è lo studio di un sottoinsieme di corsi di azione, volti a risolvere problemi e raggiungere obiettivi di natura sociale, problemi e obiettivi che hanno a che fare con il benessere dei cittadini (Welfare)</a:t>
            </a:r>
          </a:p>
          <a:p>
            <a:r>
              <a:rPr lang="it-IT" dirty="0"/>
              <a:t>I problemi e gli obiettivi che caratterizzano le politiche sociali riguardano le condizioni di vita degli individui, le risorse, e le opportunità a loro disposizione nelle varie fasi del loro ciclo di vita.</a:t>
            </a:r>
          </a:p>
        </p:txBody>
      </p:sp>
    </p:spTree>
    <p:extLst>
      <p:ext uri="{BB962C8B-B14F-4D97-AF65-F5344CB8AC3E}">
        <p14:creationId xmlns:p14="http://schemas.microsoft.com/office/powerpoint/2010/main" val="258041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D14202-2ECB-423F-A7CB-0F9342FAA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politiche sociali sono corsi di azione volti a:</a:t>
            </a:r>
            <a:br>
              <a:rPr lang="it-IT" b="1" dirty="0">
                <a:solidFill>
                  <a:srgbClr val="FFFF00"/>
                </a:solidFill>
              </a:rPr>
            </a:b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978EF2-625C-42B0-9F54-295736C1EA9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t-IT" dirty="0"/>
              <a:t>1) </a:t>
            </a:r>
            <a:r>
              <a:rPr lang="it-IT" u="sng" dirty="0">
                <a:solidFill>
                  <a:srgbClr val="FF0000"/>
                </a:solidFill>
              </a:rPr>
              <a:t>definire</a:t>
            </a:r>
            <a:r>
              <a:rPr lang="it-IT" dirty="0"/>
              <a:t> le norme, gli standard e regole riguardo alla distribuzione di alcune risorse e opportunità rilevanti per le condizioni di vita e pertanto meritevoli di essere garantite dall’autorità dello stato.</a:t>
            </a:r>
          </a:p>
          <a:p>
            <a:r>
              <a:rPr lang="it-IT" dirty="0"/>
              <a:t>Nelle democrazie contemporanee queste norme, standard e regole sono incorporate nella nozione di. </a:t>
            </a:r>
            <a:r>
              <a:rPr lang="it-IT" b="1" dirty="0">
                <a:solidFill>
                  <a:srgbClr val="FF0000"/>
                </a:solidFill>
              </a:rPr>
              <a:t>cittadinanza sociale </a:t>
            </a:r>
            <a:r>
              <a:rPr lang="it-IT" dirty="0"/>
              <a:t>(</a:t>
            </a:r>
            <a:r>
              <a:rPr lang="it-IT" dirty="0" err="1"/>
              <a:t>Marshal</a:t>
            </a:r>
            <a:r>
              <a:rPr lang="it-IT" dirty="0"/>
              <a:t> 1950).</a:t>
            </a:r>
          </a:p>
          <a:p>
            <a:r>
              <a:rPr lang="it-IT" b="1" dirty="0">
                <a:solidFill>
                  <a:srgbClr val="FF0000"/>
                </a:solidFill>
              </a:rPr>
              <a:t>Essere cittadino </a:t>
            </a:r>
            <a:r>
              <a:rPr lang="it-IT" dirty="0"/>
              <a:t>vuol dire godere di </a:t>
            </a:r>
            <a:r>
              <a:rPr lang="it-IT" b="1" dirty="0">
                <a:solidFill>
                  <a:srgbClr val="FF0000"/>
                </a:solidFill>
              </a:rPr>
              <a:t>diritti civili, politici, sociali</a:t>
            </a:r>
            <a:r>
              <a:rPr lang="it-IT" dirty="0"/>
              <a:t>.</a:t>
            </a:r>
          </a:p>
          <a:p>
            <a:r>
              <a:rPr lang="it-IT" dirty="0"/>
              <a:t>I </a:t>
            </a:r>
            <a:r>
              <a:rPr lang="it-IT" b="1" dirty="0">
                <a:solidFill>
                  <a:srgbClr val="FF0000"/>
                </a:solidFill>
              </a:rPr>
              <a:t>diritti sociali </a:t>
            </a:r>
            <a:r>
              <a:rPr lang="it-IT" dirty="0"/>
              <a:t>danno titolo a ottenere </a:t>
            </a:r>
            <a:r>
              <a:rPr lang="it-IT" b="1" dirty="0">
                <a:solidFill>
                  <a:srgbClr val="FF0000"/>
                </a:solidFill>
              </a:rPr>
              <a:t>risorse</a:t>
            </a:r>
            <a:r>
              <a:rPr lang="it-IT" dirty="0"/>
              <a:t> (ad esempio una pensione) e/o fruire di </a:t>
            </a:r>
            <a:r>
              <a:rPr lang="it-IT" b="1" dirty="0">
                <a:solidFill>
                  <a:srgbClr val="FF0000"/>
                </a:solidFill>
              </a:rPr>
              <a:t>opportunità</a:t>
            </a:r>
            <a:r>
              <a:rPr lang="it-IT" dirty="0"/>
              <a:t> (ad esempio l’accesso a un servizio) che sorreggono le condizioni di vita.</a:t>
            </a:r>
          </a:p>
          <a:p>
            <a:r>
              <a:rPr lang="it-IT" dirty="0"/>
              <a:t>2) organizzare  concretamente la produzione e la distribuzione di queste risorse e opportunità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583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0FAABA-9416-40EF-AA3B-72658E3D5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Bisogno e rischio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AEA543-7F6E-40D4-8FD5-FADF26C6C06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it-IT" dirty="0"/>
              <a:t>Le politiche sociali sono corsi d’azione nei quali si incontrano e interagiscono una pluralità di attori pubblici e non pubblici.</a:t>
            </a:r>
          </a:p>
          <a:p>
            <a:r>
              <a:rPr lang="it-IT" b="1" dirty="0">
                <a:solidFill>
                  <a:srgbClr val="FF0000"/>
                </a:solidFill>
              </a:rPr>
              <a:t>Bisogno</a:t>
            </a:r>
            <a:r>
              <a:rPr lang="it-IT" dirty="0"/>
              <a:t>: connota la mancanza di qualcosa di importante e al tempo stesso un oggetto, un bene mancante oppure necessario per sopperire o rimediare alla mancanza</a:t>
            </a:r>
          </a:p>
          <a:p>
            <a:r>
              <a:rPr lang="it-IT" b="1" dirty="0">
                <a:solidFill>
                  <a:srgbClr val="FF0000"/>
                </a:solidFill>
              </a:rPr>
              <a:t>Rischio: </a:t>
            </a:r>
            <a:r>
              <a:rPr lang="it-IT" dirty="0"/>
              <a:t>connota l’esposizione a determinate eventualità che possono accadere e che, quando si verificano, producono effetti negativi e generano dei bisogni.</a:t>
            </a:r>
          </a:p>
          <a:p>
            <a:r>
              <a:rPr lang="it-IT" dirty="0"/>
              <a:t>A entrambi si può far fronte ricorrendo a risorse e opportunità connesse alla sfera del </a:t>
            </a:r>
            <a:r>
              <a:rPr lang="it-IT" b="1" dirty="0">
                <a:solidFill>
                  <a:srgbClr val="FF0000"/>
                </a:solidFill>
              </a:rPr>
              <a:t>mercato</a:t>
            </a:r>
            <a:r>
              <a:rPr lang="it-IT" dirty="0"/>
              <a:t>, della </a:t>
            </a:r>
            <a:r>
              <a:rPr lang="it-IT" b="1" dirty="0">
                <a:solidFill>
                  <a:srgbClr val="FF0000"/>
                </a:solidFill>
              </a:rPr>
              <a:t>famiglia</a:t>
            </a:r>
            <a:r>
              <a:rPr lang="it-IT" dirty="0"/>
              <a:t> e alla sfera </a:t>
            </a:r>
            <a:r>
              <a:rPr lang="it-IT" b="1" dirty="0">
                <a:solidFill>
                  <a:srgbClr val="FF0000"/>
                </a:solidFill>
              </a:rPr>
              <a:t>delle associazioni intermedie.</a:t>
            </a:r>
          </a:p>
        </p:txBody>
      </p:sp>
    </p:spTree>
    <p:extLst>
      <p:ext uri="{BB962C8B-B14F-4D97-AF65-F5344CB8AC3E}">
        <p14:creationId xmlns:p14="http://schemas.microsoft.com/office/powerpoint/2010/main" val="165089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00DBDB-DFFE-43A4-B444-48F28E04B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Protezione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7E86DA-64E2-471E-83F0-DB668307B25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it-IT" dirty="0"/>
              <a:t>Le politiche sociali forniscono </a:t>
            </a:r>
            <a:r>
              <a:rPr lang="it-IT" b="1" dirty="0">
                <a:solidFill>
                  <a:srgbClr val="FF0000"/>
                </a:solidFill>
              </a:rPr>
              <a:t>protezione sociale </a:t>
            </a:r>
            <a:r>
              <a:rPr lang="it-IT" dirty="0"/>
              <a:t>ai cittadini rispetto a panieri codificati di rischi e di bisogni che riflettono le caratteristiche di una società: ad es. la sua struttura demografica, le sue forme di organizzazione economica, le sue tradizioni ideologiche e culturali.</a:t>
            </a:r>
          </a:p>
          <a:p>
            <a:r>
              <a:rPr lang="it-IT" dirty="0"/>
              <a:t>Stato, famiglia, mercato e mondo associativo viene spesso denominato </a:t>
            </a:r>
            <a:r>
              <a:rPr lang="it-IT" b="1" dirty="0">
                <a:solidFill>
                  <a:srgbClr val="FF0000"/>
                </a:solidFill>
              </a:rPr>
              <a:t>«diamante del welfare».</a:t>
            </a:r>
          </a:p>
          <a:p>
            <a:r>
              <a:rPr lang="it-IT" dirty="0">
                <a:solidFill>
                  <a:schemeClr val="tx1"/>
                </a:solidFill>
              </a:rPr>
              <a:t>Il sistema di relazioni formali e informali tra le quattro punte del diamante viene denominato </a:t>
            </a:r>
            <a:r>
              <a:rPr lang="it-IT" b="1" dirty="0">
                <a:solidFill>
                  <a:srgbClr val="FF0000"/>
                </a:solidFill>
              </a:rPr>
              <a:t>«regime di Welfare» </a:t>
            </a:r>
            <a:r>
              <a:rPr lang="it-IT" dirty="0">
                <a:solidFill>
                  <a:schemeClr val="tx1"/>
                </a:solidFill>
              </a:rPr>
              <a:t>o anche </a:t>
            </a:r>
            <a:r>
              <a:rPr lang="it-IT" b="1" dirty="0">
                <a:solidFill>
                  <a:srgbClr val="FF0000"/>
                </a:solidFill>
              </a:rPr>
              <a:t>«Welfare mix».</a:t>
            </a:r>
          </a:p>
          <a:p>
            <a:r>
              <a:rPr lang="it-IT" dirty="0">
                <a:solidFill>
                  <a:schemeClr val="tx1"/>
                </a:solidFill>
              </a:rPr>
              <a:t>Lo </a:t>
            </a:r>
            <a:r>
              <a:rPr lang="it-IT" b="1" dirty="0">
                <a:solidFill>
                  <a:srgbClr val="FF0000"/>
                </a:solidFill>
              </a:rPr>
              <a:t>stato</a:t>
            </a:r>
            <a:r>
              <a:rPr lang="it-IT" dirty="0">
                <a:solidFill>
                  <a:schemeClr val="tx1"/>
                </a:solidFill>
              </a:rPr>
              <a:t> è il «</a:t>
            </a:r>
            <a:r>
              <a:rPr lang="it-IT" b="1" dirty="0">
                <a:solidFill>
                  <a:srgbClr val="FF0000"/>
                </a:solidFill>
              </a:rPr>
              <a:t>regolatore sovrano</a:t>
            </a:r>
            <a:r>
              <a:rPr lang="it-IT" dirty="0">
                <a:solidFill>
                  <a:schemeClr val="tx1"/>
                </a:solidFill>
              </a:rPr>
              <a:t>» di questi processi.</a:t>
            </a:r>
          </a:p>
        </p:txBody>
      </p:sp>
    </p:spTree>
    <p:extLst>
      <p:ext uri="{BB962C8B-B14F-4D97-AF65-F5344CB8AC3E}">
        <p14:creationId xmlns:p14="http://schemas.microsoft.com/office/powerpoint/2010/main" val="1541630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BA09FAB-8348-4487-84FE-19A42A0B0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753" y="134224"/>
            <a:ext cx="8261758" cy="672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15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F7DCF4-6781-4B61-B6CB-15A5EB683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Il «diamante del welfare»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1B6A36B-BD35-47D2-A58E-025E429D21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4858" y="3397325"/>
            <a:ext cx="2846597" cy="1828649"/>
          </a:xfrm>
        </p:spPr>
      </p:pic>
    </p:spTree>
    <p:extLst>
      <p:ext uri="{BB962C8B-B14F-4D97-AF65-F5344CB8AC3E}">
        <p14:creationId xmlns:p14="http://schemas.microsoft.com/office/powerpoint/2010/main" val="2903711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151075-C27A-448C-A3DF-ACD8F7810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politiche sociali più importanti sono: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9D0416-3737-4500-9187-556387717AA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CDF90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3200" b="1" dirty="0"/>
              <a:t>Le politiche pensionistiche</a:t>
            </a:r>
          </a:p>
          <a:p>
            <a:pPr algn="just"/>
            <a:r>
              <a:rPr lang="it-IT" sz="3200" b="1" dirty="0"/>
              <a:t>Le politiche sanitarie</a:t>
            </a:r>
          </a:p>
          <a:p>
            <a:pPr algn="just"/>
            <a:r>
              <a:rPr lang="it-IT" sz="3200" b="1" dirty="0"/>
              <a:t>Le politiche del lavoro</a:t>
            </a:r>
          </a:p>
          <a:p>
            <a:pPr algn="just"/>
            <a:r>
              <a:rPr lang="it-IT" sz="3200" b="1" dirty="0"/>
              <a:t>Le politiche di assistenza sociale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200" b="1" dirty="0"/>
              <a:t>Esse rispondono a rischi e bisogni diversi.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4335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</TotalTime>
  <Words>1427</Words>
  <Application>Microsoft Office PowerPoint</Application>
  <PresentationFormat>Widescreen</PresentationFormat>
  <Paragraphs>86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Riunioni ione</vt:lpstr>
      <vt:lpstr>Università degli Studi di Trieste Dipartimento di Studi Umanistici Corso di Laurea Triennale in Scienze del Servizio Sociale   POLITICA SOCIALE (30 ore – 6 crediti)   A.A. 2019-2020   Prof.ssa Rosemary Serra </vt:lpstr>
      <vt:lpstr>L’analisi delle politiche sociali e del Welfare State</vt:lpstr>
      <vt:lpstr>Concetti fondamentali</vt:lpstr>
      <vt:lpstr>Le politiche sociali sono corsi di azione volti a: </vt:lpstr>
      <vt:lpstr>Bisogno e rischio</vt:lpstr>
      <vt:lpstr>Protezione sociale</vt:lpstr>
      <vt:lpstr>Presentazione standard di PowerPoint</vt:lpstr>
      <vt:lpstr>Il «diamante del welfare»</vt:lpstr>
      <vt:lpstr>Le politiche sociali più importanti sono: </vt:lpstr>
      <vt:lpstr>Presentazione standard di PowerPoint</vt:lpstr>
      <vt:lpstr>Promuovono l’inclusione sociale</vt:lpstr>
      <vt:lpstr>La definizione di Welfare State si basa su tre elementi connotativi: </vt:lpstr>
      <vt:lpstr>Assistenza pubblica o sociale</vt:lpstr>
      <vt:lpstr>Assicurazione sociale obbligatoria </vt:lpstr>
      <vt:lpstr>Sicurezza sociale</vt:lpstr>
      <vt:lpstr>Il Welfare State:  una panoramica storica</vt:lpstr>
      <vt:lpstr>1) Instaurazione</vt:lpstr>
      <vt:lpstr>1) Instaurazione</vt:lpstr>
      <vt:lpstr>2)  Consolidamento</vt:lpstr>
      <vt:lpstr>3) Espansione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Università degli Studi di Trieste Dipartimento di Studi Umanistici Corso di Laurea Triennale in Scienze del Servizio Sociale   POLITICA SOCIALE (30 ore – 6 crediti)   A.A. 2019-2020   Prof.ssa Rosemary Serra </dc:title>
  <dc:creator>User</dc:creator>
  <cp:lastModifiedBy>User</cp:lastModifiedBy>
  <cp:revision>1</cp:revision>
  <dcterms:created xsi:type="dcterms:W3CDTF">2020-03-12T13:27:10Z</dcterms:created>
  <dcterms:modified xsi:type="dcterms:W3CDTF">2020-03-12T13:29:46Z</dcterms:modified>
</cp:coreProperties>
</file>