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3" r:id="rId13"/>
    <p:sldId id="275" r:id="rId14"/>
    <p:sldId id="281" r:id="rId15"/>
    <p:sldId id="277" r:id="rId16"/>
    <p:sldId id="282" r:id="rId17"/>
    <p:sldId id="284" r:id="rId18"/>
    <p:sldId id="286" r:id="rId19"/>
    <p:sldId id="28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592"/>
  </p:normalViewPr>
  <p:slideViewPr>
    <p:cSldViewPr snapToGrid="0" snapToObjects="1">
      <p:cViewPr varScale="1">
        <p:scale>
          <a:sx n="76" d="100"/>
          <a:sy n="76" d="100"/>
        </p:scale>
        <p:origin x="21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EE80C-8520-4B46-B634-B8A181F3B70B}" type="datetimeFigureOut">
              <a:rPr lang="it-IT" smtClean="0"/>
              <a:t>18/03/20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5D1A-AFFE-CE44-AC85-822B85D8C97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93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371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231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471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985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894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68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243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897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311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742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12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C42C-ACDC-1844-B80A-48F89FA490DA}" type="datetimeFigureOut">
              <a:rPr lang="it-IT" smtClean="0"/>
              <a:t>18/03/20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851E-3D10-F045-BB4F-4A45E30497E7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712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it/imgres?imgurl=https://cronologia.leonardo.it/storia/a1850.jpg&amp;imgrefurl=https://cronologia.leonardo.it/storia/a1850b.htm&amp;docid=ROLU03q1ODzTuM&amp;tbnid=D6agDeu5drMzoM:&amp;vet=1&amp;w=1200&amp;h=911&amp;bih=846&amp;biw=1100&amp;ved=0ahUKEwjQ2eKohejgAhVaQxUIHbjPDmwQMwhFKAQwBA&amp;iact=c&amp;ictx=1" TargetMode="External"/><Relationship Id="rId3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scelta degli avvenimenti</a:t>
            </a:r>
            <a:br>
              <a:rPr lang="it-IT" dirty="0" smtClean="0"/>
            </a:br>
            <a:r>
              <a:rPr lang="it-IT" dirty="0" smtClean="0"/>
              <a:t>ovvero: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7030A0"/>
                </a:solidFill>
              </a:rPr>
              <a:t>Domanda: in un insieme di avvenimenti come faccio a scegliere  quelli che condizionano gli altri?</a:t>
            </a:r>
            <a:endParaRPr lang="it-IT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9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</a:t>
            </a:r>
            <a:r>
              <a:rPr lang="it-IT" dirty="0" smtClean="0"/>
              <a:t>ualche avvertenza.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/>
            <a:r>
              <a:rPr lang="it-IT" dirty="0" smtClean="0"/>
              <a:t>Nella nostra marcia a ritroso fermiamoci al </a:t>
            </a:r>
            <a:r>
              <a:rPr lang="it-IT" dirty="0" smtClean="0">
                <a:solidFill>
                  <a:srgbClr val="C00000"/>
                </a:solidFill>
              </a:rPr>
              <a:t>1800/1815</a:t>
            </a:r>
            <a:r>
              <a:rPr lang="it-IT" dirty="0" smtClean="0"/>
              <a:t> data convenzionale d’inizio della Storia contemporanea</a:t>
            </a:r>
            <a:r>
              <a:rPr lang="it-IT" dirty="0" smtClean="0"/>
              <a:t>.</a:t>
            </a:r>
            <a:endParaRPr lang="it-IT" dirty="0"/>
          </a:p>
          <a:p>
            <a:pPr algn="just"/>
            <a:r>
              <a:rPr lang="it-IT" dirty="0" smtClean="0"/>
              <a:t>Gli Stati, </a:t>
            </a:r>
            <a:r>
              <a:rPr lang="it-IT" dirty="0" smtClean="0"/>
              <a:t>i </a:t>
            </a:r>
            <a:r>
              <a:rPr lang="it-IT" dirty="0" smtClean="0"/>
              <a:t>corpi sociali che li compongono, le </a:t>
            </a:r>
            <a:r>
              <a:rPr lang="it-IT" i="1" dirty="0"/>
              <a:t>é</a:t>
            </a:r>
            <a:r>
              <a:rPr lang="it-IT" i="1" dirty="0" smtClean="0"/>
              <a:t>lites</a:t>
            </a:r>
            <a:r>
              <a:rPr lang="it-IT" dirty="0" smtClean="0"/>
              <a:t>  che li </a:t>
            </a:r>
            <a:r>
              <a:rPr lang="it-IT" dirty="0" smtClean="0"/>
              <a:t>governano, agiscono </a:t>
            </a:r>
            <a:r>
              <a:rPr lang="it-IT" dirty="0" smtClean="0"/>
              <a:t>per soddisfare bisogni più o meno evidenti</a:t>
            </a:r>
            <a:r>
              <a:rPr lang="it-IT" dirty="0" smtClean="0"/>
              <a:t>.</a:t>
            </a:r>
            <a:endParaRPr lang="it-IT" dirty="0"/>
          </a:p>
          <a:p>
            <a:pPr algn="just"/>
            <a:r>
              <a:rPr lang="it-IT" dirty="0" smtClean="0">
                <a:solidFill>
                  <a:srgbClr val="C00000"/>
                </a:solidFill>
              </a:rPr>
              <a:t>La nostra conoscenza è comunque </a:t>
            </a:r>
            <a:r>
              <a:rPr lang="it-IT" sz="3200" dirty="0" smtClean="0">
                <a:solidFill>
                  <a:srgbClr val="0070C0"/>
                </a:solidFill>
              </a:rPr>
              <a:t>parziale, limitata </a:t>
            </a:r>
            <a:r>
              <a:rPr lang="it-IT" dirty="0" smtClean="0">
                <a:solidFill>
                  <a:srgbClr val="C00000"/>
                </a:solidFill>
              </a:rPr>
              <a:t>al progredire della ricerca e </a:t>
            </a:r>
            <a:r>
              <a:rPr lang="it-IT" dirty="0" smtClean="0">
                <a:solidFill>
                  <a:srgbClr val="C00000"/>
                </a:solidFill>
              </a:rPr>
              <a:t>di conseguenza non esiste una verità </a:t>
            </a:r>
            <a:r>
              <a:rPr lang="it-IT" dirty="0" smtClean="0">
                <a:solidFill>
                  <a:srgbClr val="C00000"/>
                </a:solidFill>
              </a:rPr>
              <a:t>assoluta esistono </a:t>
            </a:r>
            <a:r>
              <a:rPr lang="it-IT" sz="3600" dirty="0" smtClean="0">
                <a:solidFill>
                  <a:srgbClr val="0070C0"/>
                </a:solidFill>
              </a:rPr>
              <a:t>approssimazioni</a:t>
            </a:r>
            <a:r>
              <a:rPr lang="it-IT" dirty="0" smtClean="0">
                <a:solidFill>
                  <a:srgbClr val="C00000"/>
                </a:solidFill>
              </a:rPr>
              <a:t> di verità</a:t>
            </a:r>
            <a:r>
              <a:rPr lang="it-IT" dirty="0" smtClean="0"/>
              <a:t>.</a:t>
            </a:r>
            <a:endParaRPr lang="it-IT" dirty="0" smtClean="0"/>
          </a:p>
          <a:p>
            <a:pPr algn="just"/>
            <a:endParaRPr lang="it-IT" dirty="0">
              <a:solidFill>
                <a:srgbClr val="7030A0"/>
              </a:solidFill>
            </a:endParaRPr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7358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</a:t>
            </a:r>
            <a:r>
              <a:rPr lang="it-IT" dirty="0" smtClean="0">
                <a:solidFill>
                  <a:srgbClr val="C00000"/>
                </a:solidFill>
              </a:rPr>
              <a:t>Una ipotesi di soluzione.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 smtClean="0">
              <a:solidFill>
                <a:srgbClr val="7030A0"/>
              </a:solidFill>
            </a:endParaRPr>
          </a:p>
          <a:p>
            <a:pPr algn="just"/>
            <a:r>
              <a:rPr lang="it-IT" dirty="0" smtClean="0">
                <a:solidFill>
                  <a:srgbClr val="7030A0"/>
                </a:solidFill>
              </a:rPr>
              <a:t>Adesso </a:t>
            </a:r>
            <a:r>
              <a:rPr lang="it-IT" dirty="0">
                <a:solidFill>
                  <a:srgbClr val="7030A0"/>
                </a:solidFill>
              </a:rPr>
              <a:t>tutti i fattori principali sono in </a:t>
            </a:r>
            <a:r>
              <a:rPr lang="it-IT" dirty="0" smtClean="0">
                <a:solidFill>
                  <a:srgbClr val="7030A0"/>
                </a:solidFill>
              </a:rPr>
              <a:t>campo.</a:t>
            </a:r>
          </a:p>
          <a:p>
            <a:pPr algn="just"/>
            <a:r>
              <a:rPr lang="it-IT" dirty="0" smtClean="0">
                <a:solidFill>
                  <a:srgbClr val="7030A0"/>
                </a:solidFill>
              </a:rPr>
              <a:t> Quali </a:t>
            </a:r>
            <a:r>
              <a:rPr lang="it-IT" dirty="0">
                <a:solidFill>
                  <a:srgbClr val="7030A0"/>
                </a:solidFill>
              </a:rPr>
              <a:t>tra essi presi singolarmente o considerati nella loro totalità sia o siano l’elemento/i caratterizzante/i la questione in analisi</a:t>
            </a:r>
          </a:p>
          <a:p>
            <a:pPr algn="just"/>
            <a:r>
              <a:rPr lang="it-IT" dirty="0">
                <a:solidFill>
                  <a:srgbClr val="7030A0"/>
                </a:solidFill>
              </a:rPr>
              <a:t> sarà o saranno quello/i che coinvolgendo la maggior parte degli attori all’interno </a:t>
            </a:r>
            <a:r>
              <a:rPr lang="it-IT" dirty="0" smtClean="0">
                <a:solidFill>
                  <a:srgbClr val="7030A0"/>
                </a:solidFill>
              </a:rPr>
              <a:t>di </a:t>
            </a:r>
            <a:r>
              <a:rPr lang="it-IT" dirty="0">
                <a:solidFill>
                  <a:srgbClr val="7030A0"/>
                </a:solidFill>
              </a:rPr>
              <a:t>uno spazio definito potrebbe/ro </a:t>
            </a:r>
            <a:r>
              <a:rPr lang="it-IT" dirty="0" smtClean="0">
                <a:solidFill>
                  <a:srgbClr val="7030A0"/>
                </a:solidFill>
              </a:rPr>
              <a:t>aver causato </a:t>
            </a:r>
            <a:r>
              <a:rPr lang="it-IT" dirty="0">
                <a:solidFill>
                  <a:srgbClr val="7030A0"/>
                </a:solidFill>
              </a:rPr>
              <a:t>il mutamento dello status quo </a:t>
            </a:r>
            <a:r>
              <a:rPr lang="it-IT" dirty="0" smtClean="0">
                <a:solidFill>
                  <a:srgbClr val="7030A0"/>
                </a:solidFill>
              </a:rPr>
              <a:t>ante,</a:t>
            </a:r>
          </a:p>
          <a:p>
            <a:pPr algn="ctr"/>
            <a:r>
              <a:rPr lang="it-IT" i="1" dirty="0">
                <a:solidFill>
                  <a:srgbClr val="002060"/>
                </a:solidFill>
              </a:rPr>
              <a:t> </a:t>
            </a:r>
            <a:r>
              <a:rPr lang="it-IT" i="1" dirty="0" smtClean="0">
                <a:solidFill>
                  <a:srgbClr val="002060"/>
                </a:solidFill>
              </a:rPr>
              <a:t> ma è solo un’ipotesi di lavoro…</a:t>
            </a:r>
            <a:endParaRPr lang="it-IT" i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36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162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Una prova d’</a:t>
            </a:r>
            <a:r>
              <a:rPr lang="it-IT" dirty="0" err="1" smtClean="0"/>
              <a:t>analisi:la</a:t>
            </a:r>
            <a:r>
              <a:rPr lang="it-IT" dirty="0" smtClean="0"/>
              <a:t> </a:t>
            </a:r>
            <a:r>
              <a:rPr lang="it-IT" dirty="0" smtClean="0"/>
              <a:t>grandezza non realizzata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L’Europa orientale prima della I guerra mondiale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Le lezioni del periodo del Piccolo corso.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504" y="1276708"/>
            <a:ext cx="6124287" cy="55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Astraiamo dal fatto in sé e traiamo dei principi di analisi.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>
                <a:solidFill>
                  <a:srgbClr val="0070C0"/>
                </a:solidFill>
              </a:rPr>
              <a:t>Un sistema composto da attori con interessi contrastanti può trovare una ragione unitaria da un pericolo che li coinvolga tutti.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Di conseguenza ogni qual volta ci si troverà a lavorare su di una politica estera aggressiva in generale o in uno o più settori bisognerà chiedersi 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se potrebbe avere un effetto aggregante, su chi e in che misura.</a:t>
            </a:r>
          </a:p>
        </p:txBody>
      </p:sp>
    </p:spTree>
    <p:extLst>
      <p:ext uri="{BB962C8B-B14F-4D97-AF65-F5344CB8AC3E}">
        <p14:creationId xmlns:p14="http://schemas.microsoft.com/office/powerpoint/2010/main" val="74645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</a:t>
            </a:r>
            <a:r>
              <a:rPr lang="it-IT" dirty="0" smtClean="0">
                <a:solidFill>
                  <a:srgbClr val="00B0F0"/>
                </a:solidFill>
              </a:rPr>
              <a:t>    Il perché di una vittoria.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                                    </a:t>
            </a:r>
            <a:r>
              <a:rPr lang="it-IT" b="1" dirty="0" smtClean="0">
                <a:solidFill>
                  <a:srgbClr val="0070C0"/>
                </a:solidFill>
              </a:rPr>
              <a:t>Napoleone </a:t>
            </a:r>
            <a:r>
              <a:rPr lang="it-IT" b="1" dirty="0" smtClean="0">
                <a:solidFill>
                  <a:srgbClr val="0070C0"/>
                </a:solidFill>
              </a:rPr>
              <a:t>vinse perché: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1 I suoi avversari erano all’inizio divisi.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2 Fu, tranne in poche occasioni, </a:t>
            </a:r>
            <a:r>
              <a:rPr lang="it-IT" b="1" dirty="0" smtClean="0">
                <a:solidFill>
                  <a:srgbClr val="0070C0"/>
                </a:solidFill>
              </a:rPr>
              <a:t>superiore militarmente </a:t>
            </a:r>
            <a:r>
              <a:rPr lang="it-IT" dirty="0" smtClean="0">
                <a:solidFill>
                  <a:srgbClr val="0070C0"/>
                </a:solidFill>
              </a:rPr>
              <a:t>grazie a nuove strategie e tattiche; a degli uomini </a:t>
            </a:r>
            <a:r>
              <a:rPr lang="it-IT" b="1" dirty="0" smtClean="0">
                <a:solidFill>
                  <a:srgbClr val="0070C0"/>
                </a:solidFill>
              </a:rPr>
              <a:t>fortemente motivati</a:t>
            </a:r>
            <a:r>
              <a:rPr lang="it-IT" dirty="0" smtClean="0">
                <a:solidFill>
                  <a:srgbClr val="0070C0"/>
                </a:solidFill>
              </a:rPr>
              <a:t>; al </a:t>
            </a:r>
            <a:r>
              <a:rPr lang="it-IT" b="1" dirty="0" smtClean="0">
                <a:solidFill>
                  <a:srgbClr val="0070C0"/>
                </a:solidFill>
              </a:rPr>
              <a:t>sostegno</a:t>
            </a:r>
            <a:r>
              <a:rPr lang="it-IT" dirty="0" smtClean="0">
                <a:solidFill>
                  <a:srgbClr val="0070C0"/>
                </a:solidFill>
              </a:rPr>
              <a:t> ricevuto dalla maggior parte delle </a:t>
            </a:r>
            <a:r>
              <a:rPr lang="it-IT" b="1" dirty="0" smtClean="0">
                <a:solidFill>
                  <a:srgbClr val="0070C0"/>
                </a:solidFill>
              </a:rPr>
              <a:t>minoranze nazionali.  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D</a:t>
            </a:r>
            <a:r>
              <a:rPr lang="it-IT" dirty="0" smtClean="0">
                <a:solidFill>
                  <a:srgbClr val="FF0000"/>
                </a:solidFill>
              </a:rPr>
              <a:t>i conseguenza in situazioni in cui una forza esterna ad un contesto con più attori tenti un attacco di qualsiasi tipo dovremo chiederci se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…l</a:t>
            </a:r>
            <a:r>
              <a:rPr lang="it-IT" dirty="0" smtClean="0"/>
              <a:t>e </a:t>
            </a:r>
            <a:r>
              <a:rPr lang="it-IT" dirty="0" smtClean="0"/>
              <a:t>domande </a:t>
            </a:r>
            <a:r>
              <a:rPr lang="it-IT" dirty="0" smtClean="0"/>
              <a:t>relative…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Le condizioni che portarono alla vittoria Napoleone siano o meno presenti</a:t>
            </a:r>
          </a:p>
          <a:p>
            <a:r>
              <a:rPr lang="it-IT" dirty="0" smtClean="0"/>
              <a:t>E se le medesime condizioni sussistano o meno negli attori del sistema attaccato.</a:t>
            </a:r>
          </a:p>
          <a:p>
            <a:r>
              <a:rPr lang="it-IT" dirty="0" smtClean="0"/>
              <a:t>Le domande saranno le medesime se la forza “attaccante” sarà formata da più attori.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0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                                 Il dopo…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Il sistema tenderà ad un riequilibrio la cui durata sarà determinata: </a:t>
            </a:r>
          </a:p>
          <a:p>
            <a:r>
              <a:rPr lang="it-IT" dirty="0" smtClean="0"/>
              <a:t>1. dall’essere o meno un equilibrio dinamico.</a:t>
            </a:r>
          </a:p>
          <a:p>
            <a:r>
              <a:rPr lang="it-IT" dirty="0" smtClean="0"/>
              <a:t>2. dalla presenza di fattori destabilizzanti nei singoli scenari interni.</a:t>
            </a:r>
          </a:p>
          <a:p>
            <a:r>
              <a:rPr lang="it-IT" dirty="0" smtClean="0"/>
              <a:t>3. Dalla presenza o meno di attori dello scenario internazionale in grado di influenzare i protagonisti dello scenario interno</a:t>
            </a:r>
          </a:p>
          <a:p>
            <a:r>
              <a:rPr lang="it-IT" dirty="0" smtClean="0"/>
              <a:t>Il caso greco come esempio.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085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1" y="365125"/>
            <a:ext cx="11125199" cy="1325563"/>
          </a:xfrm>
        </p:spPr>
        <p:txBody>
          <a:bodyPr/>
          <a:lstStyle/>
          <a:p>
            <a:pPr algn="ctr"/>
            <a:r>
              <a:rPr lang="it-IT" smtClean="0"/>
              <a:t>L’Europa del 1850</a:t>
            </a:r>
            <a:endParaRPr lang="it-IT" dirty="0"/>
          </a:p>
        </p:txBody>
      </p:sp>
      <p:sp>
        <p:nvSpPr>
          <p:cNvPr id="5" name="AutoShape 4" descr="mmagine correlata">
            <a:hlinkClick r:id="rId2"/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690688"/>
            <a:ext cx="111252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it-IT" dirty="0" smtClean="0"/>
              <a:t>L’Europa del 1912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85851"/>
            <a:ext cx="10948988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7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cap="small" dirty="0" smtClean="0">
                <a:solidFill>
                  <a:srgbClr val="7030A0"/>
                </a:solidFill>
              </a:rPr>
              <a:t>(</a:t>
            </a:r>
            <a:r>
              <a:rPr lang="it-IT" sz="2400" cap="small" dirty="0" smtClean="0">
                <a:solidFill>
                  <a:srgbClr val="FF0000"/>
                </a:solidFill>
              </a:rPr>
              <a:t>Se non ve ne foste già accorti questa è </a:t>
            </a:r>
            <a:r>
              <a:rPr lang="it-IT" sz="2400" u="sng" cap="small" dirty="0" smtClean="0">
                <a:solidFill>
                  <a:srgbClr val="7030A0"/>
                </a:solidFill>
              </a:rPr>
              <a:t>la parte più difficile </a:t>
            </a:r>
            <a:r>
              <a:rPr lang="it-IT" sz="2400" cap="small" dirty="0" smtClean="0">
                <a:solidFill>
                  <a:srgbClr val="FF0000"/>
                </a:solidFill>
              </a:rPr>
              <a:t>di una ricerca/analisi </a:t>
            </a:r>
            <a:r>
              <a:rPr lang="it-IT" sz="2400" cap="small" dirty="0" smtClean="0">
                <a:solidFill>
                  <a:srgbClr val="FF0000"/>
                </a:solidFill>
              </a:rPr>
              <a:t>storica</a:t>
            </a:r>
            <a:r>
              <a:rPr lang="it-IT" sz="2400" cap="small" dirty="0" smtClean="0">
                <a:solidFill>
                  <a:srgbClr val="7030A0"/>
                </a:solidFill>
              </a:rPr>
              <a:t>). </a:t>
            </a:r>
            <a:endParaRPr lang="it-IT" sz="2400" cap="small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t-IT" dirty="0" smtClean="0"/>
          </a:p>
          <a:p>
            <a:pPr algn="just"/>
            <a:r>
              <a:rPr lang="it-IT" dirty="0" smtClean="0"/>
              <a:t>1.   </a:t>
            </a:r>
            <a:r>
              <a:rPr lang="it-IT" sz="4300" b="1" dirty="0" smtClean="0">
                <a:solidFill>
                  <a:srgbClr val="7030A0"/>
                </a:solidFill>
              </a:rPr>
              <a:t>In base al luogo</a:t>
            </a:r>
            <a:r>
              <a:rPr lang="it-IT" sz="4300" dirty="0" smtClean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che inteso come </a:t>
            </a:r>
            <a:r>
              <a:rPr lang="it-IT" i="1" dirty="0" smtClean="0">
                <a:solidFill>
                  <a:srgbClr val="0070C0"/>
                </a:solidFill>
              </a:rPr>
              <a:t>spazio fisico </a:t>
            </a:r>
            <a:r>
              <a:rPr lang="it-IT" dirty="0" smtClean="0">
                <a:solidFill>
                  <a:srgbClr val="0070C0"/>
                </a:solidFill>
              </a:rPr>
              <a:t>dovrà delimitare i contorni geografici del </a:t>
            </a:r>
            <a:r>
              <a:rPr lang="it-IT" dirty="0" smtClean="0">
                <a:solidFill>
                  <a:srgbClr val="0070C0"/>
                </a:solidFill>
              </a:rPr>
              <a:t>fatto/avvenimento </a:t>
            </a:r>
            <a:r>
              <a:rPr lang="it-IT" dirty="0" smtClean="0">
                <a:solidFill>
                  <a:srgbClr val="0070C0"/>
                </a:solidFill>
              </a:rPr>
              <a:t>che si sta </a:t>
            </a:r>
            <a:r>
              <a:rPr lang="it-IT" i="1" u="sng" dirty="0" smtClean="0">
                <a:solidFill>
                  <a:srgbClr val="C00000"/>
                </a:solidFill>
              </a:rPr>
              <a:t>ricostruendo</a:t>
            </a:r>
            <a:r>
              <a:rPr lang="it-IT" dirty="0" smtClean="0">
                <a:solidFill>
                  <a:srgbClr val="C00000"/>
                </a:solidFill>
              </a:rPr>
              <a:t> e, </a:t>
            </a:r>
            <a:r>
              <a:rPr lang="it-IT" i="1" u="sng" dirty="0" smtClean="0">
                <a:solidFill>
                  <a:srgbClr val="C00000"/>
                </a:solidFill>
              </a:rPr>
              <a:t>successivamente</a:t>
            </a:r>
            <a:r>
              <a:rPr lang="it-IT" i="1" u="sng" dirty="0" smtClean="0">
                <a:solidFill>
                  <a:srgbClr val="0070C0"/>
                </a:solidFill>
              </a:rPr>
              <a:t>,</a:t>
            </a:r>
            <a:r>
              <a:rPr lang="it-IT" dirty="0" smtClean="0">
                <a:solidFill>
                  <a:srgbClr val="0070C0"/>
                </a:solidFill>
              </a:rPr>
              <a:t> analizzando. </a:t>
            </a:r>
            <a:r>
              <a:rPr lang="it-IT" b="1" dirty="0" smtClean="0">
                <a:solidFill>
                  <a:srgbClr val="FF0000"/>
                </a:solidFill>
              </a:rPr>
              <a:t>Es</a:t>
            </a:r>
            <a:r>
              <a:rPr lang="it-IT" dirty="0" smtClean="0">
                <a:solidFill>
                  <a:srgbClr val="0070C0"/>
                </a:solidFill>
              </a:rPr>
              <a:t>. La somma di avvenimenti che daranno vita alla</a:t>
            </a:r>
            <a:r>
              <a:rPr lang="it-IT" i="1" dirty="0" smtClean="0">
                <a:solidFill>
                  <a:srgbClr val="0070C0"/>
                </a:solidFill>
              </a:rPr>
              <a:t> </a:t>
            </a:r>
            <a:r>
              <a:rPr lang="it-IT" i="1" dirty="0">
                <a:solidFill>
                  <a:srgbClr val="0070C0"/>
                </a:solidFill>
              </a:rPr>
              <a:t>P</a:t>
            </a:r>
            <a:r>
              <a:rPr lang="it-IT" i="1" dirty="0" smtClean="0">
                <a:solidFill>
                  <a:srgbClr val="0070C0"/>
                </a:solidFill>
              </a:rPr>
              <a:t>rimavera dei popoli (‘848) </a:t>
            </a:r>
            <a:r>
              <a:rPr lang="it-IT" dirty="0" smtClean="0">
                <a:solidFill>
                  <a:srgbClr val="0070C0"/>
                </a:solidFill>
              </a:rPr>
              <a:t>in che area si è manifestata? </a:t>
            </a:r>
            <a:r>
              <a:rPr lang="it-IT" dirty="0" smtClean="0">
                <a:solidFill>
                  <a:srgbClr val="FF0000"/>
                </a:solidFill>
              </a:rPr>
              <a:t>Oppure:</a:t>
            </a:r>
            <a:r>
              <a:rPr lang="it-IT" dirty="0" smtClean="0">
                <a:solidFill>
                  <a:srgbClr val="0070C0"/>
                </a:solidFill>
              </a:rPr>
              <a:t> la lotta contro la religione nell’Europa post II </a:t>
            </a:r>
            <a:r>
              <a:rPr lang="it-IT" dirty="0" err="1" smtClean="0">
                <a:solidFill>
                  <a:srgbClr val="0070C0"/>
                </a:solidFill>
              </a:rPr>
              <a:t>g.m</a:t>
            </a:r>
            <a:r>
              <a:rPr lang="it-IT" dirty="0" smtClean="0">
                <a:solidFill>
                  <a:srgbClr val="0070C0"/>
                </a:solidFill>
              </a:rPr>
              <a:t>…in quali stati fu attuata?</a:t>
            </a:r>
            <a:endParaRPr lang="it-IT" i="1" dirty="0">
              <a:solidFill>
                <a:srgbClr val="0070C0"/>
              </a:solidFill>
            </a:endParaRPr>
          </a:p>
          <a:p>
            <a:pPr algn="just"/>
            <a:r>
              <a:rPr lang="it-IT" dirty="0" smtClean="0">
                <a:solidFill>
                  <a:srgbClr val="0070C0"/>
                </a:solidFill>
              </a:rPr>
              <a:t>La conoscenza del luogo servirà oltre che alla localizzazione, ad una prima cernita delle forze coinvolte: saranno quelle di quel luogo specifico </a:t>
            </a:r>
            <a:r>
              <a:rPr lang="it-IT" dirty="0" smtClean="0">
                <a:solidFill>
                  <a:srgbClr val="0070C0"/>
                </a:solidFill>
              </a:rPr>
              <a:t>le più dirette interessate, le altre</a:t>
            </a:r>
            <a:r>
              <a:rPr lang="it-IT" dirty="0" smtClean="0">
                <a:solidFill>
                  <a:srgbClr val="0070C0"/>
                </a:solidFill>
              </a:rPr>
              <a:t>, eventualmente presenti </a:t>
            </a:r>
            <a:r>
              <a:rPr lang="it-IT" dirty="0" smtClean="0">
                <a:solidFill>
                  <a:srgbClr val="FF0000"/>
                </a:solidFill>
              </a:rPr>
              <a:t>risponderanno</a:t>
            </a:r>
            <a:r>
              <a:rPr lang="it-IT" dirty="0" smtClean="0">
                <a:solidFill>
                  <a:srgbClr val="0070C0"/>
                </a:solidFill>
              </a:rPr>
              <a:t> a motivazioni di ordine interno al luogo di provenienza.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</a:t>
            </a:r>
            <a:r>
              <a:rPr lang="it-IT" sz="3600" b="1" dirty="0">
                <a:solidFill>
                  <a:srgbClr val="00B050"/>
                </a:solidFill>
              </a:rPr>
              <a:t>D</a:t>
            </a:r>
            <a:r>
              <a:rPr lang="it-IT" sz="3600" b="1" dirty="0" smtClean="0">
                <a:solidFill>
                  <a:srgbClr val="00B050"/>
                </a:solidFill>
              </a:rPr>
              <a:t>ue termini importanti</a:t>
            </a:r>
            <a:endParaRPr lang="it-IT" sz="3600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i="1" dirty="0">
                <a:solidFill>
                  <a:srgbClr val="FF0000"/>
                </a:solidFill>
              </a:rPr>
              <a:t>Scenario</a:t>
            </a:r>
            <a:r>
              <a:rPr lang="it-IT" i="1" dirty="0">
                <a:solidFill>
                  <a:srgbClr val="0070C0"/>
                </a:solidFill>
              </a:rPr>
              <a:t>=l’insieme in cui coesistono quei fattori la cui interazione determina/spiega la vicenda in analisi. Lo spazio fisico </a:t>
            </a:r>
            <a:r>
              <a:rPr lang="it-IT" i="1" dirty="0">
                <a:solidFill>
                  <a:srgbClr val="FF0000"/>
                </a:solidFill>
              </a:rPr>
              <a:t>è</a:t>
            </a:r>
            <a:r>
              <a:rPr lang="it-IT" i="1" dirty="0">
                <a:solidFill>
                  <a:srgbClr val="0070C0"/>
                </a:solidFill>
              </a:rPr>
              <a:t> parte dello </a:t>
            </a:r>
            <a:r>
              <a:rPr lang="it-IT" i="1" dirty="0" smtClean="0">
                <a:solidFill>
                  <a:srgbClr val="FF0000"/>
                </a:solidFill>
              </a:rPr>
              <a:t>scenario</a:t>
            </a:r>
            <a:r>
              <a:rPr lang="it-IT" i="1" dirty="0" smtClean="0">
                <a:solidFill>
                  <a:srgbClr val="FF0000"/>
                </a:solidFill>
              </a:rPr>
              <a:t>. Esistono due scenari : interno e internazionale. </a:t>
            </a:r>
            <a:r>
              <a:rPr lang="it-IT" i="1" dirty="0" smtClean="0">
                <a:solidFill>
                  <a:srgbClr val="FF0000"/>
                </a:solidFill>
              </a:rPr>
              <a:t>Dovranno essere conosciuti e definiti in relazione al fatto analizzato.</a:t>
            </a:r>
            <a:endParaRPr lang="it-IT" i="1" dirty="0" smtClean="0">
              <a:solidFill>
                <a:srgbClr val="FF0000"/>
              </a:solidFill>
            </a:endParaRPr>
          </a:p>
          <a:p>
            <a:pPr algn="just"/>
            <a:r>
              <a:rPr lang="it-IT" i="1" dirty="0" smtClean="0">
                <a:solidFill>
                  <a:srgbClr val="FF0000"/>
                </a:solidFill>
              </a:rPr>
              <a:t>Costanti(o forze profonde)</a:t>
            </a:r>
            <a:r>
              <a:rPr lang="it-IT" i="1" dirty="0" smtClean="0">
                <a:solidFill>
                  <a:srgbClr val="0070C0"/>
                </a:solidFill>
              </a:rPr>
              <a:t>= fattori caratterizzati dalla loro esistenza in un determinato scenario e che sono suscettibili di condizionare le scelte governative o di chi esprime il governo a prescindere dal tipo di governo. </a:t>
            </a:r>
            <a:r>
              <a:rPr lang="it-IT" i="1" dirty="0" smtClean="0">
                <a:solidFill>
                  <a:srgbClr val="FF0000"/>
                </a:solidFill>
              </a:rPr>
              <a:t>Es. a) </a:t>
            </a:r>
            <a:r>
              <a:rPr lang="it-IT" i="1" dirty="0" smtClean="0">
                <a:solidFill>
                  <a:srgbClr val="C00000"/>
                </a:solidFill>
              </a:rPr>
              <a:t>La paura di essere accerchiati nei governi russi/sovietici/russi; </a:t>
            </a:r>
            <a:r>
              <a:rPr lang="it-IT" i="1" dirty="0" smtClean="0">
                <a:solidFill>
                  <a:srgbClr val="FF0000"/>
                </a:solidFill>
              </a:rPr>
              <a:t>b) </a:t>
            </a:r>
            <a:r>
              <a:rPr lang="it-IT" i="1" dirty="0" smtClean="0">
                <a:solidFill>
                  <a:srgbClr val="C00000"/>
                </a:solidFill>
              </a:rPr>
              <a:t>il contesto geografico</a:t>
            </a:r>
            <a:r>
              <a:rPr lang="it-IT" i="1" dirty="0" smtClean="0">
                <a:solidFill>
                  <a:srgbClr val="FF0000"/>
                </a:solidFill>
              </a:rPr>
              <a:t>; c) </a:t>
            </a:r>
            <a:r>
              <a:rPr lang="it-IT" i="1" dirty="0" smtClean="0">
                <a:solidFill>
                  <a:srgbClr val="C00000"/>
                </a:solidFill>
              </a:rPr>
              <a:t>frontiere indifendibili o difficili da difendere</a:t>
            </a:r>
            <a:r>
              <a:rPr lang="it-IT" i="1" dirty="0" smtClean="0">
                <a:solidFill>
                  <a:srgbClr val="FF0000"/>
                </a:solidFill>
              </a:rPr>
              <a:t>; d) </a:t>
            </a:r>
            <a:r>
              <a:rPr lang="it-IT" i="1" dirty="0" smtClean="0">
                <a:solidFill>
                  <a:srgbClr val="C00000"/>
                </a:solidFill>
              </a:rPr>
              <a:t>una memoria di grandezza da voler resuscitare; </a:t>
            </a:r>
            <a:r>
              <a:rPr lang="it-IT" i="1" dirty="0" smtClean="0">
                <a:solidFill>
                  <a:srgbClr val="FF0000"/>
                </a:solidFill>
              </a:rPr>
              <a:t>d) </a:t>
            </a:r>
            <a:r>
              <a:rPr lang="it-IT" i="1" dirty="0" smtClean="0">
                <a:solidFill>
                  <a:srgbClr val="C00000"/>
                </a:solidFill>
              </a:rPr>
              <a:t>la mancanza di risorse; ecc. ecc..!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085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L</a:t>
            </a:r>
            <a:r>
              <a:rPr lang="it-IT" i="1" dirty="0" smtClean="0">
                <a:solidFill>
                  <a:srgbClr val="7030A0"/>
                </a:solidFill>
              </a:rPr>
              <a:t>’</a:t>
            </a:r>
            <a:r>
              <a:rPr lang="it-IT" b="1" i="1" dirty="0" smtClean="0">
                <a:solidFill>
                  <a:srgbClr val="7030A0"/>
                </a:solidFill>
              </a:rPr>
              <a:t>altro</a:t>
            </a:r>
            <a:r>
              <a:rPr lang="it-IT" i="1" dirty="0" smtClean="0">
                <a:solidFill>
                  <a:srgbClr val="7030A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luogo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/>
            <a:r>
              <a:rPr lang="it-IT" dirty="0" smtClean="0"/>
              <a:t>2. </a:t>
            </a:r>
            <a:r>
              <a:rPr lang="it-IT" dirty="0" smtClean="0">
                <a:solidFill>
                  <a:srgbClr val="0070C0"/>
                </a:solidFill>
              </a:rPr>
              <a:t>Esiste un </a:t>
            </a:r>
            <a:r>
              <a:rPr lang="it-IT" i="1" dirty="0" smtClean="0">
                <a:solidFill>
                  <a:srgbClr val="7030A0"/>
                </a:solidFill>
              </a:rPr>
              <a:t>altro </a:t>
            </a:r>
            <a:r>
              <a:rPr lang="it-IT" i="1" dirty="0" smtClean="0">
                <a:solidFill>
                  <a:srgbClr val="7030A0"/>
                </a:solidFill>
              </a:rPr>
              <a:t>luogo </a:t>
            </a:r>
            <a:r>
              <a:rPr lang="it-IT" dirty="0" smtClean="0">
                <a:solidFill>
                  <a:srgbClr val="0070C0"/>
                </a:solidFill>
              </a:rPr>
              <a:t>con cui quello prima definito </a:t>
            </a:r>
            <a:r>
              <a:rPr lang="it-IT" b="1" dirty="0" smtClean="0">
                <a:solidFill>
                  <a:srgbClr val="0070C0"/>
                </a:solidFill>
              </a:rPr>
              <a:t>potrebbe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b="1" i="1" dirty="0" smtClean="0">
                <a:solidFill>
                  <a:srgbClr val="FF0000"/>
                </a:solidFill>
              </a:rPr>
              <a:t>dialogare</a:t>
            </a:r>
            <a:r>
              <a:rPr lang="it-IT" dirty="0" smtClean="0">
                <a:solidFill>
                  <a:srgbClr val="0070C0"/>
                </a:solidFill>
              </a:rPr>
              <a:t> in un contesto di </a:t>
            </a:r>
            <a:r>
              <a:rPr lang="it-IT" b="1" dirty="0" smtClean="0">
                <a:solidFill>
                  <a:srgbClr val="0070C0"/>
                </a:solidFill>
              </a:rPr>
              <a:t>possibile</a:t>
            </a:r>
            <a:r>
              <a:rPr lang="it-IT" dirty="0" smtClean="0">
                <a:solidFill>
                  <a:srgbClr val="0070C0"/>
                </a:solidFill>
              </a:rPr>
              <a:t> reciproco condizionamento e </a:t>
            </a:r>
            <a:r>
              <a:rPr lang="it-IT" i="1" dirty="0" smtClean="0">
                <a:solidFill>
                  <a:srgbClr val="7030A0"/>
                </a:solidFill>
              </a:rPr>
              <a:t>questo spazio </a:t>
            </a:r>
            <a:r>
              <a:rPr lang="it-IT" dirty="0" smtClean="0">
                <a:solidFill>
                  <a:srgbClr val="0070C0"/>
                </a:solidFill>
              </a:rPr>
              <a:t>e i suoi </a:t>
            </a:r>
            <a:r>
              <a:rPr lang="it-IT" i="1" dirty="0" smtClean="0">
                <a:solidFill>
                  <a:srgbClr val="7030A0"/>
                </a:solidFill>
              </a:rPr>
              <a:t>attori</a:t>
            </a:r>
            <a:r>
              <a:rPr lang="it-IT" i="1" dirty="0" smtClean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sono un po’ più difficili da delimitare, possono </a:t>
            </a:r>
            <a:r>
              <a:rPr lang="it-IT" i="1" dirty="0" smtClean="0">
                <a:solidFill>
                  <a:srgbClr val="FF0000"/>
                </a:solidFill>
              </a:rPr>
              <a:t>inizialmente</a:t>
            </a:r>
            <a:r>
              <a:rPr lang="it-IT" dirty="0" smtClean="0">
                <a:solidFill>
                  <a:srgbClr val="0070C0"/>
                </a:solidFill>
              </a:rPr>
              <a:t> essere </a:t>
            </a:r>
            <a:r>
              <a:rPr lang="it-IT" b="1" dirty="0" smtClean="0">
                <a:solidFill>
                  <a:srgbClr val="0070C0"/>
                </a:solidFill>
              </a:rPr>
              <a:t>soltanto</a:t>
            </a:r>
            <a:r>
              <a:rPr lang="it-IT" dirty="0" smtClean="0">
                <a:solidFill>
                  <a:srgbClr val="0070C0"/>
                </a:solidFill>
              </a:rPr>
              <a:t> ipotizzati.</a:t>
            </a:r>
            <a:endParaRPr lang="it-IT" dirty="0"/>
          </a:p>
          <a:p>
            <a:pPr algn="just"/>
            <a:r>
              <a:rPr lang="it-IT" dirty="0" smtClean="0">
                <a:solidFill>
                  <a:srgbClr val="C00000"/>
                </a:solidFill>
              </a:rPr>
              <a:t>Chiediamoci allora: </a:t>
            </a:r>
            <a:r>
              <a:rPr lang="it-IT" b="1" dirty="0" smtClean="0">
                <a:solidFill>
                  <a:srgbClr val="7030A0"/>
                </a:solidFill>
              </a:rPr>
              <a:t>chi</a:t>
            </a:r>
            <a:r>
              <a:rPr lang="it-IT" dirty="0" smtClean="0">
                <a:solidFill>
                  <a:srgbClr val="C00000"/>
                </a:solidFill>
              </a:rPr>
              <a:t> potrebbe essere coinvolto? </a:t>
            </a:r>
            <a:r>
              <a:rPr lang="it-IT" b="1" dirty="0" smtClean="0">
                <a:solidFill>
                  <a:srgbClr val="7030A0"/>
                </a:solidFill>
              </a:rPr>
              <a:t>Dove</a:t>
            </a:r>
            <a:r>
              <a:rPr lang="it-IT" dirty="0" smtClean="0">
                <a:solidFill>
                  <a:srgbClr val="C00000"/>
                </a:solidFill>
              </a:rPr>
              <a:t> si colloca geograficamente? </a:t>
            </a:r>
            <a:r>
              <a:rPr lang="it-IT" b="1" dirty="0" smtClean="0">
                <a:solidFill>
                  <a:srgbClr val="7030A0"/>
                </a:solidFill>
              </a:rPr>
              <a:t>A chi e perché </a:t>
            </a:r>
            <a:r>
              <a:rPr lang="it-IT" dirty="0" smtClean="0">
                <a:solidFill>
                  <a:srgbClr val="C00000"/>
                </a:solidFill>
              </a:rPr>
              <a:t>potrebbe interessare? Gli obiettivi di uno o più partiti o di una data formazione sociale </a:t>
            </a:r>
            <a:r>
              <a:rPr lang="it-IT" b="1" dirty="0" smtClean="0">
                <a:solidFill>
                  <a:srgbClr val="7030A0"/>
                </a:solidFill>
              </a:rPr>
              <a:t>dove e da chi </a:t>
            </a:r>
            <a:r>
              <a:rPr lang="it-IT" dirty="0" smtClean="0">
                <a:solidFill>
                  <a:srgbClr val="C00000"/>
                </a:solidFill>
              </a:rPr>
              <a:t>avrebbero potuto trovare un supporto e per realizzare quale interesse?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Il processo in corso…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algn="just"/>
            <a:r>
              <a:rPr lang="it-IT" dirty="0" smtClean="0"/>
              <a:t>Nel caso </a:t>
            </a:r>
            <a:r>
              <a:rPr lang="it-IT" dirty="0" smtClean="0"/>
              <a:t>specifico (</a:t>
            </a:r>
            <a:r>
              <a:rPr lang="it-IT" dirty="0" smtClean="0">
                <a:solidFill>
                  <a:srgbClr val="FFC000"/>
                </a:solidFill>
              </a:rPr>
              <a:t>un qualunque caso X</a:t>
            </a:r>
            <a:r>
              <a:rPr lang="it-IT" dirty="0" smtClean="0"/>
              <a:t>) </a:t>
            </a:r>
            <a:r>
              <a:rPr lang="it-IT" dirty="0" smtClean="0"/>
              <a:t>che </a:t>
            </a:r>
            <a:r>
              <a:rPr lang="it-IT" dirty="0" smtClean="0">
                <a:solidFill>
                  <a:srgbClr val="7030A0"/>
                </a:solidFill>
              </a:rPr>
              <a:t>si è scelto </a:t>
            </a:r>
            <a:r>
              <a:rPr lang="it-IT" dirty="0" smtClean="0"/>
              <a:t>di analizzare: </a:t>
            </a:r>
            <a:r>
              <a:rPr lang="it-IT" dirty="0" smtClean="0">
                <a:solidFill>
                  <a:srgbClr val="7030A0"/>
                </a:solidFill>
              </a:rPr>
              <a:t>a chi </a:t>
            </a:r>
            <a:r>
              <a:rPr lang="it-IT" dirty="0" smtClean="0">
                <a:solidFill>
                  <a:srgbClr val="7030A0"/>
                </a:solidFill>
              </a:rPr>
              <a:t>e perché </a:t>
            </a:r>
            <a:r>
              <a:rPr lang="it-IT" dirty="0" smtClean="0"/>
              <a:t>poteva </a:t>
            </a:r>
            <a:r>
              <a:rPr lang="it-IT" dirty="0" smtClean="0"/>
              <a:t>interessare </a:t>
            </a:r>
            <a:r>
              <a:rPr lang="it-IT" dirty="0" smtClean="0"/>
              <a:t>quanto </a:t>
            </a:r>
            <a:r>
              <a:rPr lang="it-IT" dirty="0" smtClean="0"/>
              <a:t>stava accadendo in quel luogo indicato</a:t>
            </a:r>
            <a:r>
              <a:rPr lang="it-IT" dirty="0" smtClean="0"/>
              <a:t>?</a:t>
            </a:r>
            <a:endParaRPr lang="it-IT" dirty="0"/>
          </a:p>
          <a:p>
            <a:pPr algn="just"/>
            <a:r>
              <a:rPr lang="it-IT" dirty="0" smtClean="0"/>
              <a:t>Il processo potrebbe continuare </a:t>
            </a:r>
            <a:r>
              <a:rPr lang="it-IT" i="1" dirty="0" smtClean="0">
                <a:solidFill>
                  <a:srgbClr val="7030A0"/>
                </a:solidFill>
              </a:rPr>
              <a:t>se lo volessimo</a:t>
            </a:r>
            <a:r>
              <a:rPr lang="it-IT" i="1" dirty="0" smtClean="0"/>
              <a:t>…;</a:t>
            </a:r>
            <a:r>
              <a:rPr lang="it-IT" dirty="0" smtClean="0"/>
              <a:t> la sua conclusione è comunque </a:t>
            </a:r>
            <a:r>
              <a:rPr lang="it-IT" dirty="0" smtClean="0">
                <a:solidFill>
                  <a:srgbClr val="7030A0"/>
                </a:solidFill>
              </a:rPr>
              <a:t>parzialmente</a:t>
            </a:r>
            <a:r>
              <a:rPr lang="it-IT" dirty="0" smtClean="0"/>
              <a:t> arbitraria anche se il modello può essere applicato a qualsiasi contesto</a:t>
            </a:r>
            <a:r>
              <a:rPr lang="it-IT" dirty="0" smtClean="0"/>
              <a:t>… </a:t>
            </a:r>
          </a:p>
          <a:p>
            <a:pPr algn="just"/>
            <a:r>
              <a:rPr lang="it-IT" dirty="0" smtClean="0"/>
              <a:t>Per interesse dobbiamo intendere il soddisfacimento di un bisogno. </a:t>
            </a:r>
            <a:r>
              <a:rPr lang="it-IT" b="1" dirty="0" smtClean="0">
                <a:solidFill>
                  <a:srgbClr val="FFC000"/>
                </a:solidFill>
              </a:rPr>
              <a:t>Troviamo il bisogno che si vuol soddisfare </a:t>
            </a:r>
            <a:r>
              <a:rPr lang="it-IT" dirty="0" smtClean="0"/>
              <a:t>e saremo più vicini </a:t>
            </a:r>
            <a:r>
              <a:rPr lang="it-IT" u="sng" dirty="0" smtClean="0">
                <a:solidFill>
                  <a:srgbClr val="C00000"/>
                </a:solidFill>
              </a:rPr>
              <a:t>alla comprensione del/dei comportamento/i su cui stiamo lavorando.</a:t>
            </a:r>
            <a:endParaRPr lang="it-IT" u="sng" dirty="0" smtClean="0">
              <a:solidFill>
                <a:srgbClr val="C00000"/>
              </a:solidFill>
            </a:endParaRPr>
          </a:p>
          <a:p>
            <a:pPr algn="just"/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77096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                   Torniamo alla domanda iniziale.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7030A0"/>
                </a:solidFill>
              </a:rPr>
              <a:t>2. In base al tempo.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Si, </a:t>
            </a:r>
            <a:r>
              <a:rPr lang="it-IT" dirty="0" smtClean="0">
                <a:solidFill>
                  <a:srgbClr val="C00000"/>
                </a:solidFill>
              </a:rPr>
              <a:t>ma in che senso</a:t>
            </a:r>
            <a:r>
              <a:rPr lang="it-IT" dirty="0" smtClean="0"/>
              <a:t>? Forse </a:t>
            </a:r>
            <a:r>
              <a:rPr lang="it-IT" dirty="0" smtClean="0">
                <a:solidFill>
                  <a:srgbClr val="0070C0"/>
                </a:solidFill>
              </a:rPr>
              <a:t>in base al </a:t>
            </a:r>
            <a:r>
              <a:rPr lang="it-IT" b="1" i="1" dirty="0" smtClean="0">
                <a:solidFill>
                  <a:srgbClr val="0070C0"/>
                </a:solidFill>
              </a:rPr>
              <a:t>numero/ripetitività</a:t>
            </a:r>
            <a:r>
              <a:rPr lang="it-IT" dirty="0" smtClean="0">
                <a:solidFill>
                  <a:srgbClr val="0070C0"/>
                </a:solidFill>
              </a:rPr>
              <a:t> dei fatti? Ad esempio: quante volte le rivolte contadine compaiono nello spazio che stiamo ipotizzando o cercando di delimitare</a:t>
            </a:r>
            <a:r>
              <a:rPr lang="it-IT" b="1" dirty="0" smtClean="0"/>
              <a:t>?</a:t>
            </a:r>
            <a:r>
              <a:rPr lang="it-IT" dirty="0" smtClean="0"/>
              <a:t> </a:t>
            </a:r>
            <a:endParaRPr lang="it-IT" dirty="0">
              <a:solidFill>
                <a:srgbClr val="FFC000"/>
              </a:solidFill>
            </a:endParaRPr>
          </a:p>
          <a:p>
            <a:pPr algn="just"/>
            <a:endParaRPr lang="it-IT" dirty="0" smtClean="0">
              <a:solidFill>
                <a:srgbClr val="FFC00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Oppure: quando ci fu la prima </a:t>
            </a:r>
            <a:r>
              <a:rPr lang="it-IT" b="1" dirty="0" smtClean="0">
                <a:solidFill>
                  <a:srgbClr val="002060"/>
                </a:solidFill>
              </a:rPr>
              <a:t>significativa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i="1" dirty="0" smtClean="0">
                <a:solidFill>
                  <a:srgbClr val="002060"/>
                </a:solidFill>
              </a:rPr>
              <a:t>apparizione/riscontro</a:t>
            </a:r>
            <a:r>
              <a:rPr lang="it-IT" dirty="0" smtClean="0">
                <a:solidFill>
                  <a:srgbClr val="002060"/>
                </a:solidFill>
              </a:rPr>
              <a:t> del </a:t>
            </a:r>
            <a:r>
              <a:rPr lang="it-IT" dirty="0" smtClean="0">
                <a:solidFill>
                  <a:srgbClr val="7030A0"/>
                </a:solidFill>
              </a:rPr>
              <a:t>fatto in analisi </a:t>
            </a:r>
            <a:r>
              <a:rPr lang="it-IT" dirty="0" smtClean="0">
                <a:solidFill>
                  <a:srgbClr val="002060"/>
                </a:solidFill>
              </a:rPr>
              <a:t>e con quali caratteristiche?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0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>
                <a:solidFill>
                  <a:srgbClr val="7030A0"/>
                </a:solidFill>
              </a:rPr>
              <a:t>               3. In base al </a:t>
            </a:r>
            <a:r>
              <a:rPr lang="it-IT" i="1" dirty="0" smtClean="0">
                <a:solidFill>
                  <a:srgbClr val="7030A0"/>
                </a:solidFill>
              </a:rPr>
              <a:t>tasso</a:t>
            </a:r>
            <a:r>
              <a:rPr lang="it-IT" dirty="0" smtClean="0">
                <a:solidFill>
                  <a:srgbClr val="7030A0"/>
                </a:solidFill>
              </a:rPr>
              <a:t> d’importanza ?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Potrebbe anche essere, ma come lo </a:t>
            </a:r>
            <a:r>
              <a:rPr lang="it-IT" dirty="0" smtClean="0">
                <a:solidFill>
                  <a:srgbClr val="C00000"/>
                </a:solidFill>
              </a:rPr>
              <a:t>determiniamo il tasso d’importanza? </a:t>
            </a:r>
            <a:endParaRPr lang="it-IT" dirty="0">
              <a:solidFill>
                <a:srgbClr val="C00000"/>
              </a:solidFill>
            </a:endParaRPr>
          </a:p>
          <a:p>
            <a:pPr algn="ctr"/>
            <a:r>
              <a:rPr lang="it-IT" dirty="0" smtClean="0">
                <a:solidFill>
                  <a:srgbClr val="00B0F0"/>
                </a:solidFill>
              </a:rPr>
              <a:t>Così :</a:t>
            </a:r>
            <a:endParaRPr lang="it-IT" dirty="0" smtClean="0"/>
          </a:p>
          <a:p>
            <a:r>
              <a:rPr lang="it-IT" dirty="0" smtClean="0"/>
              <a:t>A</a:t>
            </a:r>
            <a:r>
              <a:rPr lang="it-IT" dirty="0" smtClean="0">
                <a:solidFill>
                  <a:srgbClr val="FFC000"/>
                </a:solidFill>
              </a:rPr>
              <a:t>.  Dall’estensione territoriale del fatto.</a:t>
            </a:r>
          </a:p>
          <a:p>
            <a:r>
              <a:rPr lang="it-IT" dirty="0"/>
              <a:t>B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.  Dal coinvolgimento di maggiori o minori parti della popolazione.</a:t>
            </a:r>
          </a:p>
          <a:p>
            <a:r>
              <a:rPr lang="it-IT" dirty="0" smtClean="0"/>
              <a:t>C. 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Dalla sua ripercussione sulla struttura del potere.</a:t>
            </a:r>
          </a:p>
          <a:p>
            <a:r>
              <a:rPr lang="it-IT" dirty="0" smtClean="0"/>
              <a:t>D. 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Dalla eventuale eco 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sullo </a:t>
            </a:r>
            <a:r>
              <a:rPr lang="it-IT" dirty="0" smtClean="0">
                <a:solidFill>
                  <a:srgbClr val="C00000"/>
                </a:solidFill>
              </a:rPr>
              <a:t>scenario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4">
                    <a:lumMod val="50000"/>
                  </a:schemeClr>
                </a:solidFill>
              </a:rPr>
              <a:t>internazionale 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o  </a:t>
            </a:r>
            <a:r>
              <a:rPr lang="it-IT" i="1" dirty="0" smtClean="0">
                <a:solidFill>
                  <a:schemeClr val="accent4">
                    <a:lumMod val="50000"/>
                  </a:schemeClr>
                </a:solidFill>
              </a:rPr>
              <a:t>locale  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del fatto in analisi.</a:t>
            </a:r>
          </a:p>
          <a:p>
            <a:endParaRPr lang="it-IT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53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                     </a:t>
            </a:r>
            <a:r>
              <a:rPr lang="it-IT" b="1" dirty="0" smtClean="0">
                <a:solidFill>
                  <a:srgbClr val="7030A0"/>
                </a:solidFill>
              </a:rPr>
              <a:t>4. In</a:t>
            </a:r>
            <a:r>
              <a:rPr lang="it-IT" dirty="0" smtClean="0">
                <a:solidFill>
                  <a:srgbClr val="7030A0"/>
                </a:solidFill>
              </a:rPr>
              <a:t> base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ai protagonisti.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dirty="0" smtClean="0"/>
              <a:t>Individuati nelle forze sociali </a:t>
            </a:r>
            <a:r>
              <a:rPr lang="it-IT" sz="3200" i="1" dirty="0" smtClean="0">
                <a:solidFill>
                  <a:srgbClr val="C00000"/>
                </a:solidFill>
              </a:rPr>
              <a:t>genericamente</a:t>
            </a:r>
            <a:r>
              <a:rPr lang="it-IT" sz="3200" dirty="0" smtClean="0"/>
              <a:t> intese, ma in specifico identificate </a:t>
            </a:r>
          </a:p>
          <a:p>
            <a:pPr algn="ctr"/>
            <a:r>
              <a:rPr lang="it-IT" sz="3200" dirty="0" smtClean="0">
                <a:solidFill>
                  <a:srgbClr val="C00000"/>
                </a:solidFill>
              </a:rPr>
              <a:t>in</a:t>
            </a:r>
            <a:endParaRPr lang="it-IT" sz="3200" dirty="0"/>
          </a:p>
          <a:p>
            <a:pPr marL="514350" indent="-514350">
              <a:buFont typeface="+mj-lt"/>
              <a:buAutoNum type="alphaLcParenR"/>
            </a:pPr>
            <a:r>
              <a:rPr lang="it-IT" sz="3200" dirty="0" smtClean="0"/>
              <a:t>I </a:t>
            </a:r>
            <a:r>
              <a:rPr lang="it-IT" sz="3200" dirty="0" smtClean="0">
                <a:solidFill>
                  <a:srgbClr val="C00000"/>
                </a:solidFill>
              </a:rPr>
              <a:t>detentori</a:t>
            </a:r>
            <a:r>
              <a:rPr lang="it-IT" sz="3200" dirty="0" smtClean="0"/>
              <a:t> del potere o quelli che più ci andavano vicino.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200" dirty="0" smtClean="0"/>
              <a:t>I </a:t>
            </a:r>
            <a:r>
              <a:rPr lang="it-IT" sz="3200" dirty="0" smtClean="0">
                <a:solidFill>
                  <a:srgbClr val="C00000"/>
                </a:solidFill>
              </a:rPr>
              <a:t>partiti politici </a:t>
            </a:r>
            <a:r>
              <a:rPr lang="it-IT" sz="3200" dirty="0" smtClean="0"/>
              <a:t>intesi come formazioni sociali portatrici di interessi a base più o meno ideologiche e il loro bacino di azione.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200" dirty="0" smtClean="0"/>
              <a:t>Gli </a:t>
            </a:r>
            <a:r>
              <a:rPr lang="it-IT" sz="3200" dirty="0" smtClean="0">
                <a:solidFill>
                  <a:srgbClr val="C00000"/>
                </a:solidFill>
              </a:rPr>
              <a:t>attori economici</a:t>
            </a:r>
            <a:r>
              <a:rPr lang="it-IT" sz="3200" dirty="0" smtClean="0"/>
              <a:t>:  </a:t>
            </a:r>
            <a:r>
              <a:rPr lang="it-IT" sz="3200" dirty="0" smtClean="0"/>
              <a:t>il capitale finanziario, l’</a:t>
            </a:r>
            <a:r>
              <a:rPr lang="it-IT" sz="3200" dirty="0" err="1" smtClean="0"/>
              <a:t>industria,</a:t>
            </a:r>
            <a:r>
              <a:rPr lang="it-IT" sz="3200" dirty="0" err="1" smtClean="0"/>
              <a:t>i</a:t>
            </a:r>
            <a:r>
              <a:rPr lang="it-IT" sz="3200" dirty="0" smtClean="0"/>
              <a:t> </a:t>
            </a:r>
            <a:r>
              <a:rPr lang="it-IT" sz="3200" dirty="0" smtClean="0"/>
              <a:t>sindacati, i contadini più o meno organizzati.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5403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e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ancora…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algn="just"/>
            <a:r>
              <a:rPr lang="it-IT" dirty="0"/>
              <a:t>d</a:t>
            </a:r>
            <a:r>
              <a:rPr lang="it-IT" dirty="0" smtClean="0"/>
              <a:t>) Le formazioni religiose </a:t>
            </a:r>
            <a:endParaRPr lang="it-IT" dirty="0" smtClean="0"/>
          </a:p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e</a:t>
            </a:r>
            <a:r>
              <a:rPr lang="it-IT" dirty="0" smtClean="0"/>
              <a:t> </a:t>
            </a:r>
            <a:endParaRPr lang="it-IT" dirty="0" smtClean="0"/>
          </a:p>
          <a:p>
            <a:pPr algn="just"/>
            <a:r>
              <a:rPr lang="it-IT" dirty="0" smtClean="0"/>
              <a:t>c) forse e soprattutto il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fatto come fu percepito quando esso avvenne. </a:t>
            </a:r>
          </a:p>
          <a:p>
            <a:pPr algn="just"/>
            <a:endParaRPr lang="it-IT" dirty="0" smtClean="0">
              <a:solidFill>
                <a:srgbClr val="7030A0"/>
              </a:solidFill>
            </a:endParaRPr>
          </a:p>
          <a:p>
            <a:pPr algn="just"/>
            <a:r>
              <a:rPr lang="it-IT" dirty="0"/>
              <a:t>d</a:t>
            </a:r>
            <a:r>
              <a:rPr lang="it-IT" dirty="0" smtClean="0"/>
              <a:t>) </a:t>
            </a:r>
            <a:r>
              <a:rPr lang="it-IT" dirty="0" smtClean="0">
                <a:solidFill>
                  <a:srgbClr val="7030A0"/>
                </a:solidFill>
              </a:rPr>
              <a:t>la </a:t>
            </a:r>
            <a:r>
              <a:rPr lang="it-IT" dirty="0" smtClean="0">
                <a:solidFill>
                  <a:srgbClr val="7030A0"/>
                </a:solidFill>
              </a:rPr>
              <a:t>sua diffusione</a:t>
            </a:r>
            <a:r>
              <a:rPr lang="it-IT" dirty="0" smtClean="0"/>
              <a:t>.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e</a:t>
            </a:r>
            <a:r>
              <a:rPr lang="it-IT" dirty="0" smtClean="0"/>
              <a:t>) i </a:t>
            </a:r>
            <a:r>
              <a:rPr lang="it-IT" dirty="0" smtClean="0">
                <a:solidFill>
                  <a:srgbClr val="7030A0"/>
                </a:solidFill>
              </a:rPr>
              <a:t>cambiamenti </a:t>
            </a:r>
            <a:r>
              <a:rPr lang="it-IT" dirty="0" smtClean="0"/>
              <a:t>da </a:t>
            </a:r>
            <a:r>
              <a:rPr lang="it-IT" dirty="0" smtClean="0"/>
              <a:t>esso </a:t>
            </a:r>
            <a:r>
              <a:rPr lang="it-IT" dirty="0" smtClean="0"/>
              <a:t>dipesi.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8992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1121</Words>
  <Application>Microsoft Macintosh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Tema di Office</vt:lpstr>
      <vt:lpstr>La scelta degli avvenimenti ovvero:</vt:lpstr>
      <vt:lpstr>(Se non ve ne foste già accorti questa è la parte più difficile di una ricerca/analisi storica). </vt:lpstr>
      <vt:lpstr>  Due termini importanti</vt:lpstr>
      <vt:lpstr>L’altro luogo</vt:lpstr>
      <vt:lpstr>Il processo in corso…</vt:lpstr>
      <vt:lpstr>                       Torniamo alla domanda iniziale.  2. In base al tempo.</vt:lpstr>
      <vt:lpstr>               3. In base al tasso d’importanza ?</vt:lpstr>
      <vt:lpstr>                      4. In base ai protagonisti.</vt:lpstr>
      <vt:lpstr>e ancora…</vt:lpstr>
      <vt:lpstr>Qualche avvertenza.</vt:lpstr>
      <vt:lpstr>   Una ipotesi di soluzione.</vt:lpstr>
      <vt:lpstr>Una prova d’analisi:la grandezza non realizzata</vt:lpstr>
      <vt:lpstr>   Le lezioni del periodo del Piccolo corso.</vt:lpstr>
      <vt:lpstr>Astraiamo dal fatto in sé e traiamo dei principi di analisi.</vt:lpstr>
      <vt:lpstr>                      Il perché di una vittoria.</vt:lpstr>
      <vt:lpstr>…le domande relative…</vt:lpstr>
      <vt:lpstr>                                  Il dopo…</vt:lpstr>
      <vt:lpstr>L’Europa del 1850</vt:lpstr>
      <vt:lpstr>L’Europa del 1912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scelta degli avvenimenti ovvero:</dc:title>
  <dc:creator>Utente di Microsoft Office</dc:creator>
  <cp:lastModifiedBy>Utente di Microsoft Office</cp:lastModifiedBy>
  <cp:revision>53</cp:revision>
  <dcterms:created xsi:type="dcterms:W3CDTF">2019-04-10T15:34:03Z</dcterms:created>
  <dcterms:modified xsi:type="dcterms:W3CDTF">2020-03-18T17:55:29Z</dcterms:modified>
</cp:coreProperties>
</file>