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6"/>
    <p:restoredTop sz="94592"/>
  </p:normalViewPr>
  <p:slideViewPr>
    <p:cSldViewPr snapToGrid="0" snapToObjects="1">
      <p:cViewPr>
        <p:scale>
          <a:sx n="90" d="100"/>
          <a:sy n="90" d="100"/>
        </p:scale>
        <p:origin x="132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46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77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67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6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13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74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8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78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52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4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08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3C7F-8C94-8141-ABF8-22AFD34B4B73}" type="datetimeFigureOut">
              <a:rPr lang="it-IT" smtClean="0"/>
              <a:t>22/03/20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E76B-D982-434C-B3D9-07114CBA597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83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L’eredità ottomana nei Balcani.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588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i="1" dirty="0" smtClean="0"/>
              <a:t>peso </a:t>
            </a:r>
            <a:r>
              <a:rPr lang="it-IT" dirty="0" smtClean="0"/>
              <a:t>ottomano. &lt;Il giogo ottomano&gt;(di Ivan </a:t>
            </a:r>
            <a:r>
              <a:rPr lang="it-IT" dirty="0" err="1" smtClean="0"/>
              <a:t>Azov</a:t>
            </a:r>
            <a:r>
              <a:rPr lang="it-IT" dirty="0" smtClean="0"/>
              <a:t>).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Ricordiamo che quando i territori balcanici dell’Impero iniziarono a staccarsi erano quasi 5 i secoli di presenza turco-ottomana nei Balcani; troppi per parlare di </a:t>
            </a:r>
            <a:r>
              <a:rPr lang="it-IT" dirty="0" smtClean="0">
                <a:solidFill>
                  <a:srgbClr val="C00000"/>
                </a:solidFill>
              </a:rPr>
              <a:t>semplice occupazione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0070C0"/>
                </a:solidFill>
              </a:rPr>
              <a:t>sufficienti per parlare </a:t>
            </a:r>
            <a:r>
              <a:rPr lang="it-IT" dirty="0" smtClean="0"/>
              <a:t>di una popolazione con cultura </a:t>
            </a:r>
            <a:r>
              <a:rPr lang="it-IT" dirty="0" err="1" smtClean="0"/>
              <a:t>balcano</a:t>
            </a:r>
            <a:r>
              <a:rPr lang="it-IT" dirty="0" smtClean="0"/>
              <a:t> -turca.</a:t>
            </a:r>
          </a:p>
          <a:p>
            <a:endParaRPr lang="it-IT" dirty="0" smtClean="0"/>
          </a:p>
          <a:p>
            <a:r>
              <a:rPr lang="it-IT" dirty="0" smtClean="0"/>
              <a:t>La coabitazione tra musulmani e </a:t>
            </a:r>
            <a:r>
              <a:rPr lang="it-IT" i="1" dirty="0" smtClean="0"/>
              <a:t>protetti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70C0"/>
                </a:solidFill>
              </a:rPr>
              <a:t>i sudditi non musulmani sottomessi a un’autorità musulmana, </a:t>
            </a:r>
            <a:r>
              <a:rPr lang="it-IT" dirty="0" smtClean="0"/>
              <a:t>era prevista mediante il pagamento di una imposta personale.</a:t>
            </a:r>
          </a:p>
        </p:txBody>
      </p:sp>
    </p:spTree>
    <p:extLst>
      <p:ext uri="{BB962C8B-B14F-4D97-AF65-F5344CB8AC3E}">
        <p14:creationId xmlns:p14="http://schemas.microsoft.com/office/powerpoint/2010/main" val="153396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millet</a:t>
            </a:r>
            <a:r>
              <a:rPr lang="it-IT" dirty="0" smtClean="0"/>
              <a:t> e i contadini.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err="1" smtClean="0"/>
              <a:t>millet</a:t>
            </a:r>
            <a:r>
              <a:rPr lang="it-IT" dirty="0" smtClean="0"/>
              <a:t> si basò su questo principio e creò e mantenne delle comunità autogestite su base etnica o religiosa.</a:t>
            </a:r>
          </a:p>
          <a:p>
            <a:r>
              <a:rPr lang="it-IT" dirty="0" smtClean="0"/>
              <a:t>C’era comunque una ineguaglianza di fondo sentita, dal clero, dai capi villaggio, in parte dai mercanti.</a:t>
            </a:r>
          </a:p>
          <a:p>
            <a:r>
              <a:rPr lang="it-IT" dirty="0" smtClean="0"/>
              <a:t>Per le masse contadine non cambiava molto chi fosse il padrone. Lo stato qualunque esso fosse e comunque feudale era inteso come oppressore fiscale più o meno autoritario.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2222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…ancora contadini…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/>
          </a:p>
          <a:p>
            <a:r>
              <a:rPr lang="it-IT" dirty="0" smtClean="0"/>
              <a:t>il sistema del </a:t>
            </a:r>
            <a:r>
              <a:rPr lang="it-IT" i="1" dirty="0" err="1" smtClean="0">
                <a:solidFill>
                  <a:srgbClr val="FF0000"/>
                </a:solidFill>
              </a:rPr>
              <a:t>timar</a:t>
            </a:r>
            <a:r>
              <a:rPr lang="it-IT" dirty="0" smtClean="0"/>
              <a:t> era in teoria molto più favorevole per i contadini di quello feudale occidentale. </a:t>
            </a:r>
          </a:p>
          <a:p>
            <a:endParaRPr lang="it-IT" dirty="0"/>
          </a:p>
          <a:p>
            <a:r>
              <a:rPr lang="it-IT" dirty="0" smtClean="0"/>
              <a:t>Le rendite andavano ad un capo militare o ad un funzionario civili che amministravano e trattavano i contadini meglio dei feudatari occidentali. Le cronache registrano sin dal medioevo la fuga di servi ungheresi e rumeni verso i territori ottomani.</a:t>
            </a:r>
          </a:p>
          <a:p>
            <a:r>
              <a:rPr lang="it-IT" dirty="0" smtClean="0"/>
              <a:t>Nella misura in cui il sistema ottomano funzionava  il giogo si concentrava sull’antagonismo religioso e due visioni pseudo-teocratiche della realtà.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43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squilibri e la crisi del sistema XVII-XVIII.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1 Fiscalità crescente e arbitraria.</a:t>
            </a:r>
          </a:p>
          <a:p>
            <a:r>
              <a:rPr lang="it-IT" dirty="0" smtClean="0"/>
              <a:t>2 Amministrazione venale e corrotta.</a:t>
            </a:r>
          </a:p>
          <a:p>
            <a:r>
              <a:rPr lang="it-IT" dirty="0" smtClean="0"/>
              <a:t>3 Accaparramento delle terre mediante la trasformazione dei </a:t>
            </a:r>
            <a:r>
              <a:rPr lang="it-IT" i="1" dirty="0" err="1" smtClean="0">
                <a:solidFill>
                  <a:srgbClr val="C00000"/>
                </a:solidFill>
              </a:rPr>
              <a:t>timar</a:t>
            </a:r>
            <a:r>
              <a:rPr lang="it-IT" i="1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in </a:t>
            </a:r>
            <a:r>
              <a:rPr lang="it-IT" i="1" dirty="0" err="1" smtClean="0">
                <a:solidFill>
                  <a:srgbClr val="C00000"/>
                </a:solidFill>
              </a:rPr>
              <a:t>ciftlik</a:t>
            </a:r>
            <a:r>
              <a:rPr lang="it-IT" i="1" dirty="0" smtClean="0">
                <a:solidFill>
                  <a:srgbClr val="C00000"/>
                </a:solidFill>
              </a:rPr>
              <a:t>.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</a:p>
          <a:p>
            <a:r>
              <a:rPr lang="it-IT" dirty="0" smtClean="0"/>
              <a:t>4 Degenerazione dello stato che &lt;imputridiva dalla testa&gt;</a:t>
            </a:r>
          </a:p>
          <a:p>
            <a:r>
              <a:rPr lang="it-IT" dirty="0" smtClean="0"/>
              <a:t>5 </a:t>
            </a:r>
            <a:r>
              <a:rPr lang="it-IT" dirty="0"/>
              <a:t>D</a:t>
            </a:r>
            <a:r>
              <a:rPr lang="it-IT" dirty="0" smtClean="0"/>
              <a:t>ecadenza dell’istituzione militare.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089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…le crisi…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Ai cristiani mancava il ricorso al Sultano.</a:t>
            </a:r>
          </a:p>
          <a:p>
            <a:r>
              <a:rPr lang="it-IT" dirty="0" smtClean="0"/>
              <a:t>I racconti dell’epoca sono zeppi di lagnanze contro i </a:t>
            </a:r>
            <a:r>
              <a:rPr lang="it-IT" i="1" dirty="0" smtClean="0">
                <a:solidFill>
                  <a:srgbClr val="FF0000"/>
                </a:solidFill>
              </a:rPr>
              <a:t>cadì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prevaricatori, i feudatari oppressori, i giannizzeri banditi lungo le strade, l’arbitrio dell’amministrazione…</a:t>
            </a:r>
          </a:p>
          <a:p>
            <a:r>
              <a:rPr lang="it-IT" dirty="0" smtClean="0"/>
              <a:t>Il confronto con la condizione dei contadini sotto l’impero asburgico era a vantaggio di Vienna e ad essa i contadini-ottomani cominciarono a guardare.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766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L’ottomanizzazione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Era largamente praticata:</a:t>
            </a:r>
          </a:p>
          <a:p>
            <a:r>
              <a:rPr lang="it-IT" dirty="0" smtClean="0"/>
              <a:t>Commercianti bulgari, serbi, greci, greci-</a:t>
            </a:r>
            <a:r>
              <a:rPr lang="it-IT" dirty="0" err="1" smtClean="0"/>
              <a:t>fanarioti</a:t>
            </a:r>
            <a:r>
              <a:rPr lang="it-IT" dirty="0" smtClean="0"/>
              <a:t>, mantennero la lingua, ma vivevano alla turca per il continuo contatto con la popolazione e amministrazione ottomana.</a:t>
            </a:r>
          </a:p>
          <a:p>
            <a:r>
              <a:rPr lang="it-IT" dirty="0" smtClean="0"/>
              <a:t>Oltre all’uso del velo per le donne, non imposto, molte chiese avevano le grate di legno che separavano le donne dagli uomini anche dove non vivevano musulmani.</a:t>
            </a:r>
          </a:p>
          <a:p>
            <a:r>
              <a:rPr lang="it-IT" dirty="0" smtClean="0"/>
              <a:t>E per finire consideriamo la contaminazione religiosa</a:t>
            </a:r>
          </a:p>
        </p:txBody>
      </p:sp>
    </p:spTree>
    <p:extLst>
      <p:ext uri="{BB962C8B-B14F-4D97-AF65-F5344CB8AC3E}">
        <p14:creationId xmlns:p14="http://schemas.microsoft.com/office/powerpoint/2010/main" val="1568960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E per finire consideriamo la contaminazione religiosa</a:t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Il caso degli </a:t>
            </a:r>
            <a:r>
              <a:rPr lang="it-IT" i="1" dirty="0" smtClean="0"/>
              <a:t>esitanti albanesi </a:t>
            </a:r>
            <a:r>
              <a:rPr lang="it-IT" dirty="0" smtClean="0"/>
              <a:t>i cristiani convertiti all’Islam, ma che conservavano abitudini cristiane.</a:t>
            </a:r>
          </a:p>
          <a:p>
            <a:r>
              <a:rPr lang="it-IT" dirty="0" smtClean="0"/>
              <a:t>I </a:t>
            </a:r>
            <a:r>
              <a:rPr lang="it-IT" dirty="0" err="1" smtClean="0"/>
              <a:t>pomacchi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Santi in comune come Sant’Atanasio celebrato il 1°maggio dalla comunità </a:t>
            </a:r>
            <a:r>
              <a:rPr lang="it-IT" dirty="0" err="1" smtClean="0"/>
              <a:t>derviscia</a:t>
            </a:r>
            <a:r>
              <a:rPr lang="it-IT" dirty="0" smtClean="0"/>
              <a:t> di Varna e il 2 dai cristiani ortodossi.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01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Qualche data per fissare dei limiti temporali.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1362-1481  da Murad I l’iniziatore a Murad II il realizzatore della conquista.</a:t>
            </a:r>
          </a:p>
          <a:p>
            <a:endParaRPr lang="it-IT" dirty="0"/>
          </a:p>
          <a:p>
            <a:r>
              <a:rPr lang="it-IT" dirty="0" smtClean="0"/>
              <a:t>La falsa memoria storica e la rimozione della prima delle due fasi della conquista ottomana:</a:t>
            </a:r>
          </a:p>
          <a:p>
            <a:r>
              <a:rPr lang="it-IT" dirty="0" smtClean="0"/>
              <a:t>1. Il rapporto di vassallaggio cui erano sottoposti gli stati in via di conquista.</a:t>
            </a:r>
          </a:p>
          <a:p>
            <a:r>
              <a:rPr lang="it-IT" dirty="0" smtClean="0"/>
              <a:t>2. La successiva rimozione dei sovrani-vassalli e l’inglobamento del territorio come provincia dell’impero.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52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i="1" dirty="0" err="1" smtClean="0">
                <a:solidFill>
                  <a:srgbClr val="FF0000"/>
                </a:solidFill>
              </a:rPr>
              <a:t>basileus</a:t>
            </a:r>
            <a:r>
              <a:rPr lang="it-IT" dirty="0" smtClean="0"/>
              <a:t> di Bisanzio fu vassallo del sultano sin dal 1372 prima della caduta del 1453.</a:t>
            </a:r>
          </a:p>
          <a:p>
            <a:r>
              <a:rPr lang="it-IT" dirty="0" smtClean="0"/>
              <a:t>Aggiungiamo la sovente collusione con la Sublime Porta dei regnanti balcanici.</a:t>
            </a:r>
            <a:endParaRPr lang="it-IT" dirty="0"/>
          </a:p>
          <a:p>
            <a:r>
              <a:rPr lang="it-IT" dirty="0" smtClean="0"/>
              <a:t>Il mancato aiuto dato a Giovanni V </a:t>
            </a:r>
            <a:r>
              <a:rPr lang="it-IT" dirty="0" err="1" smtClean="0"/>
              <a:t>Paleologo</a:t>
            </a:r>
            <a:r>
              <a:rPr lang="it-IT" dirty="0" smtClean="0"/>
              <a:t> dagli stati cristiani (1369) contro gli ottomani. Durante il suo viaggio nella Serenissima fu da questa incarcerato poiché l’Impero non era in grado di pagare i debiti contratti.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744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L’eredità culturale.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Una cultura islamica di stampo ottomano, propria dei detentori del potere. Fondata su: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 la legge religiosa </a:t>
            </a:r>
            <a:r>
              <a:rPr lang="it-IT" i="1" dirty="0" err="1" smtClean="0"/>
              <a:t>sha-ri’</a:t>
            </a:r>
            <a:r>
              <a:rPr lang="it-IT" i="1" dirty="0" err="1" smtClean="0">
                <a:solidFill>
                  <a:srgbClr val="FF0000"/>
                </a:solidFill>
              </a:rPr>
              <a:t>a</a:t>
            </a:r>
            <a:r>
              <a:rPr lang="it-IT" i="1" dirty="0" err="1" smtClean="0"/>
              <a:t>h</a:t>
            </a:r>
            <a:r>
              <a:rPr lang="it-IT" i="1" dirty="0" smtClean="0"/>
              <a:t> </a:t>
            </a:r>
            <a:r>
              <a:rPr lang="it-IT" dirty="0" smtClean="0"/>
              <a:t>e le tradizioni dell’Isl</a:t>
            </a:r>
            <a:r>
              <a:rPr lang="it-IT" dirty="0" smtClean="0">
                <a:solidFill>
                  <a:srgbClr val="FF0000"/>
                </a:solidFill>
              </a:rPr>
              <a:t>a</a:t>
            </a:r>
            <a:r>
              <a:rPr lang="it-IT" dirty="0" smtClean="0"/>
              <a:t>m</a:t>
            </a:r>
            <a:r>
              <a:rPr lang="it-IT" i="1" dirty="0" smtClean="0"/>
              <a:t> </a:t>
            </a:r>
            <a:r>
              <a:rPr lang="it-IT" dirty="0" smtClean="0"/>
              <a:t>sunnita;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Una struttura dello stato con tutta una gerarchia di dottori della legge, gli ulema, con lo </a:t>
            </a:r>
            <a:r>
              <a:rPr lang="it-IT" i="1" dirty="0" err="1" smtClean="0"/>
              <a:t>sheyky</a:t>
            </a:r>
            <a:r>
              <a:rPr lang="it-IT" i="1" dirty="0" smtClean="0"/>
              <a:t> </a:t>
            </a:r>
            <a:r>
              <a:rPr lang="it-IT" i="1" dirty="0" err="1" smtClean="0"/>
              <a:t>ul</a:t>
            </a:r>
            <a:r>
              <a:rPr lang="it-IT" i="1" dirty="0" smtClean="0"/>
              <a:t>- Isl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dirty="0" smtClean="0"/>
              <a:t>m,</a:t>
            </a:r>
            <a:r>
              <a:rPr lang="it-IT" dirty="0" smtClean="0"/>
              <a:t> per interpretarla,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 i </a:t>
            </a:r>
            <a:r>
              <a:rPr lang="it-IT" i="1" dirty="0" smtClean="0"/>
              <a:t>cadì </a:t>
            </a:r>
            <a:r>
              <a:rPr lang="it-IT" dirty="0" smtClean="0"/>
              <a:t>per applicarla nell’amministrazione della giustizia, i </a:t>
            </a:r>
            <a:r>
              <a:rPr lang="it-IT" i="1" dirty="0" err="1" smtClean="0"/>
              <a:t>muderris</a:t>
            </a:r>
            <a:r>
              <a:rPr lang="it-IT" i="1" dirty="0" smtClean="0"/>
              <a:t> </a:t>
            </a:r>
            <a:r>
              <a:rPr lang="it-IT" dirty="0" smtClean="0"/>
              <a:t>per insegnarla nelle scuole.     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Ricordiamo che il sultano era anche califfo, cioè successore del Profeta e capo religioso dello stato.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6036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L’istruzione.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Maometto II, il conquistatore di Bisanzio, fu il fondatore del sistema educativo ottomano basato sulle </a:t>
            </a:r>
            <a:r>
              <a:rPr lang="it-IT" i="1" dirty="0" err="1" smtClean="0"/>
              <a:t>medrese</a:t>
            </a:r>
            <a:r>
              <a:rPr lang="it-IT" dirty="0" smtClean="0"/>
              <a:t> . In un ciclo di otto gradi d’istruzione gli allievi imparavano a leggere, scrivere, commentare e interpretare il Corano e le tradizioni; studiavano la teologia e la </a:t>
            </a:r>
            <a:r>
              <a:rPr lang="it-IT" i="1" dirty="0" err="1" smtClean="0">
                <a:solidFill>
                  <a:srgbClr val="FF0000"/>
                </a:solidFill>
              </a:rPr>
              <a:t>sha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err="1" smtClean="0">
                <a:solidFill>
                  <a:srgbClr val="FF0000"/>
                </a:solidFill>
              </a:rPr>
              <a:t>ri’ah</a:t>
            </a:r>
            <a:r>
              <a:rPr lang="it-IT" dirty="0" smtClean="0">
                <a:solidFill>
                  <a:srgbClr val="FF0000"/>
                </a:solidFill>
              </a:rPr>
              <a:t>, </a:t>
            </a:r>
            <a:r>
              <a:rPr lang="it-IT" dirty="0" smtClean="0"/>
              <a:t>e la sua giurisprudenza; la logica, le discipline letterarie e scientifiche: matematica, astronomia, medicina.  </a:t>
            </a:r>
          </a:p>
          <a:p>
            <a:pPr algn="just"/>
            <a:endParaRPr lang="it-IT" i="1" dirty="0">
              <a:solidFill>
                <a:srgbClr val="FF0000"/>
              </a:solidFill>
            </a:endParaRPr>
          </a:p>
          <a:p>
            <a:pPr algn="just"/>
            <a:r>
              <a:rPr lang="it-IT" dirty="0" smtClean="0"/>
              <a:t>L’istruzione e l’appartenenza ad una famiglia di </a:t>
            </a:r>
            <a:r>
              <a:rPr lang="it-IT" i="1" dirty="0" err="1" smtClean="0"/>
              <a:t>uleman</a:t>
            </a:r>
            <a:r>
              <a:rPr lang="it-IT" i="1" dirty="0" smtClean="0"/>
              <a:t> </a:t>
            </a:r>
            <a:r>
              <a:rPr lang="it-IT" dirty="0" smtClean="0"/>
              <a:t>fu fondamentale per entrare nei quadri amministrativi e per la creazione di una borghesia amministrativa.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240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culture che accolsero…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cultura greco-ortodossa.</a:t>
            </a:r>
          </a:p>
          <a:p>
            <a:r>
              <a:rPr lang="it-IT" dirty="0" smtClean="0"/>
              <a:t>Gli stati medievali e la cultura subordinata.</a:t>
            </a:r>
          </a:p>
          <a:p>
            <a:r>
              <a:rPr lang="it-IT" dirty="0" smtClean="0"/>
              <a:t>La religione come </a:t>
            </a:r>
            <a:r>
              <a:rPr lang="it-IT" i="1" dirty="0" smtClean="0"/>
              <a:t>soft-</a:t>
            </a:r>
            <a:r>
              <a:rPr lang="it-IT" i="1" dirty="0" err="1" smtClean="0"/>
              <a:t>power</a:t>
            </a:r>
            <a:r>
              <a:rPr lang="it-IT" dirty="0" smtClean="0"/>
              <a:t> degli stati cristiani.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268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città e le campagne.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due culture coabitavano nelle città balcaniche, meno nelle campagne, dando loro il tocco di fascino orientale tanto caro ai viaggiatori occidentali.</a:t>
            </a:r>
          </a:p>
          <a:p>
            <a:r>
              <a:rPr lang="it-IT" dirty="0" smtClean="0"/>
              <a:t>Nacque una cultura popolare balcanica che mescolava, al meno nella tradizione orale, le usanze e le storie delle due culture dominanti.</a:t>
            </a:r>
          </a:p>
          <a:p>
            <a:r>
              <a:rPr lang="it-IT" dirty="0" smtClean="0"/>
              <a:t> fino al XIX secolo le donne di Belgrado usavano il velo per strada e gli uomini si coprivano il capo con il turbante.</a:t>
            </a:r>
          </a:p>
          <a:p>
            <a:r>
              <a:rPr lang="it-IT" dirty="0" smtClean="0"/>
              <a:t>I serbi delle città vivevano secondo lo stile di vita turco-ottomano.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36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Campagne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La fusione era molto rara e i contatti con il potere ottomano erano limitati.</a:t>
            </a:r>
          </a:p>
          <a:p>
            <a:endParaRPr lang="it-IT" dirty="0" smtClean="0"/>
          </a:p>
          <a:p>
            <a:r>
              <a:rPr lang="it-IT" dirty="0" smtClean="0"/>
              <a:t>Sopravvissero e si svilupparono le culture dei gruppi etnici.</a:t>
            </a:r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Trasmissione orale di tradizioni, </a:t>
            </a:r>
            <a:r>
              <a:rPr lang="it-IT" dirty="0" smtClean="0"/>
              <a:t>tecniche artigianali e </a:t>
            </a:r>
            <a:r>
              <a:rPr lang="it-IT" dirty="0" smtClean="0"/>
              <a:t>di norme sociali.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23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Nelle campagne…</a:t>
            </a:r>
            <a:r>
              <a:rPr lang="it-IT" dirty="0" smtClean="0"/>
              <a:t>Si diversificavano le strutture: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Famiglia patriarcale greca o bulgara.</a:t>
            </a:r>
          </a:p>
          <a:p>
            <a:r>
              <a:rPr lang="it-IT" i="1" dirty="0" err="1" smtClean="0"/>
              <a:t>Zadruga</a:t>
            </a:r>
            <a:r>
              <a:rPr lang="it-IT" dirty="0" smtClean="0"/>
              <a:t> serba.</a:t>
            </a:r>
          </a:p>
          <a:p>
            <a:r>
              <a:rPr lang="it-IT" i="1" dirty="0" err="1" smtClean="0"/>
              <a:t>Fis</a:t>
            </a:r>
            <a:r>
              <a:rPr lang="it-IT" i="1" dirty="0" smtClean="0"/>
              <a:t> </a:t>
            </a:r>
            <a:r>
              <a:rPr lang="it-IT" dirty="0" smtClean="0"/>
              <a:t>albanese.</a:t>
            </a:r>
          </a:p>
          <a:p>
            <a:r>
              <a:rPr lang="it-IT" dirty="0" smtClean="0"/>
              <a:t>Tribù montenegrina o valacca</a:t>
            </a:r>
          </a:p>
          <a:p>
            <a:endParaRPr lang="it-IT" dirty="0"/>
          </a:p>
          <a:p>
            <a:r>
              <a:rPr lang="it-IT" dirty="0"/>
              <a:t>e</a:t>
            </a:r>
            <a:r>
              <a:rPr lang="it-IT" dirty="0" smtClean="0"/>
              <a:t>spresse e trasmesse oralmente, in feste e artigianato tradizionale.</a:t>
            </a:r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95911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979</Words>
  <Application>Microsoft Macintosh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Arial</vt:lpstr>
      <vt:lpstr>Tema di Office</vt:lpstr>
      <vt:lpstr>L’eredità ottomana nei Balcani. </vt:lpstr>
      <vt:lpstr>Qualche data per fissare dei limiti temporali.</vt:lpstr>
      <vt:lpstr>Esempio.</vt:lpstr>
      <vt:lpstr>L’eredità culturale.</vt:lpstr>
      <vt:lpstr>L’istruzione.</vt:lpstr>
      <vt:lpstr>Le culture che accolsero…</vt:lpstr>
      <vt:lpstr>Le città e le campagne.</vt:lpstr>
      <vt:lpstr>Campagne</vt:lpstr>
      <vt:lpstr>Nelle campagne…Si diversificavano le strutture:  </vt:lpstr>
      <vt:lpstr>Il peso ottomano. &lt;Il giogo ottomano&gt;(di Ivan Azov).</vt:lpstr>
      <vt:lpstr>Il millet e i contadini.</vt:lpstr>
      <vt:lpstr> …ancora contadini…</vt:lpstr>
      <vt:lpstr>Gli squilibri e la crisi del sistema XVII-XVIII.</vt:lpstr>
      <vt:lpstr>…le crisi…</vt:lpstr>
      <vt:lpstr>L’ottomanizzazione</vt:lpstr>
      <vt:lpstr> E per finire consideriamo la contaminazione religiosa 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L’eredità ottomana nei Balcani. </dc:title>
  <dc:creator>Utente di Microsoft Office</dc:creator>
  <cp:lastModifiedBy>Utente di Microsoft Office</cp:lastModifiedBy>
  <cp:revision>24</cp:revision>
  <dcterms:created xsi:type="dcterms:W3CDTF">2020-03-22T15:21:43Z</dcterms:created>
  <dcterms:modified xsi:type="dcterms:W3CDTF">2020-03-22T19:03:44Z</dcterms:modified>
</cp:coreProperties>
</file>