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75" r:id="rId3"/>
    <p:sldId id="274" r:id="rId4"/>
    <p:sldId id="271" r:id="rId5"/>
    <p:sldId id="272" r:id="rId6"/>
    <p:sldId id="257" r:id="rId7"/>
    <p:sldId id="258" r:id="rId8"/>
    <p:sldId id="259" r:id="rId9"/>
    <p:sldId id="260" r:id="rId10"/>
    <p:sldId id="261" r:id="rId11"/>
    <p:sldId id="262" r:id="rId12"/>
    <p:sldId id="263" r:id="rId13"/>
    <p:sldId id="264" r:id="rId14"/>
    <p:sldId id="265" r:id="rId15"/>
    <p:sldId id="267" r:id="rId16"/>
    <p:sldId id="268" r:id="rId17"/>
    <p:sldId id="269" r:id="rId18"/>
    <p:sldId id="266" r:id="rId19"/>
    <p:sldId id="270" r:id="rId20"/>
    <p:sldId id="273" r:id="rId2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478"/>
    <p:restoredTop sz="94624"/>
  </p:normalViewPr>
  <p:slideViewPr>
    <p:cSldViewPr snapToGrid="0" snapToObjects="1">
      <p:cViewPr>
        <p:scale>
          <a:sx n="64" d="100"/>
          <a:sy n="64" d="100"/>
        </p:scale>
        <p:origin x="-264" y="7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C0163A-1FC1-9B47-932F-ADDAC656B4AF}" type="datetimeFigureOut">
              <a:rPr lang="it-IT" smtClean="0"/>
              <a:t>24/03/20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F81C88-8465-7B44-B5E7-33DF74453A3A}" type="slidenum">
              <a:rPr lang="it-IT" smtClean="0"/>
              <a:t>‹n.›</a:t>
            </a:fld>
            <a:endParaRPr lang="it-IT"/>
          </a:p>
        </p:txBody>
      </p:sp>
    </p:spTree>
    <p:extLst>
      <p:ext uri="{BB962C8B-B14F-4D97-AF65-F5344CB8AC3E}">
        <p14:creationId xmlns:p14="http://schemas.microsoft.com/office/powerpoint/2010/main" val="1778922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stile</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101F4B7C-17CC-A84D-B4C8-35853178A599}" type="datetimeFigureOut">
              <a:rPr lang="it-IT" smtClean="0"/>
              <a:t>24/03/20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6B4AE41-F0A8-654E-A334-818E8000BDBC}" type="slidenum">
              <a:rPr lang="it-IT" smtClean="0"/>
              <a:t>‹n.›</a:t>
            </a:fld>
            <a:endParaRPr lang="it-IT"/>
          </a:p>
        </p:txBody>
      </p:sp>
    </p:spTree>
    <p:extLst>
      <p:ext uri="{BB962C8B-B14F-4D97-AF65-F5344CB8AC3E}">
        <p14:creationId xmlns:p14="http://schemas.microsoft.com/office/powerpoint/2010/main" val="1555065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01F4B7C-17CC-A84D-B4C8-35853178A599}" type="datetimeFigureOut">
              <a:rPr lang="it-IT" smtClean="0"/>
              <a:t>24/03/20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6B4AE41-F0A8-654E-A334-818E8000BDBC}" type="slidenum">
              <a:rPr lang="it-IT" smtClean="0"/>
              <a:t>‹n.›</a:t>
            </a:fld>
            <a:endParaRPr lang="it-IT"/>
          </a:p>
        </p:txBody>
      </p:sp>
    </p:spTree>
    <p:extLst>
      <p:ext uri="{BB962C8B-B14F-4D97-AF65-F5344CB8AC3E}">
        <p14:creationId xmlns:p14="http://schemas.microsoft.com/office/powerpoint/2010/main" val="752658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i">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01F4B7C-17CC-A84D-B4C8-35853178A599}" type="datetimeFigureOut">
              <a:rPr lang="it-IT" smtClean="0"/>
              <a:t>24/03/20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6B4AE41-F0A8-654E-A334-818E8000BDBC}" type="slidenum">
              <a:rPr lang="it-IT" smtClean="0"/>
              <a:t>‹n.›</a:t>
            </a:fld>
            <a:endParaRPr lang="it-IT"/>
          </a:p>
        </p:txBody>
      </p:sp>
    </p:spTree>
    <p:extLst>
      <p:ext uri="{BB962C8B-B14F-4D97-AF65-F5344CB8AC3E}">
        <p14:creationId xmlns:p14="http://schemas.microsoft.com/office/powerpoint/2010/main" val="1246493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01F4B7C-17CC-A84D-B4C8-35853178A599}" type="datetimeFigureOut">
              <a:rPr lang="it-IT" smtClean="0"/>
              <a:t>24/03/20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6B4AE41-F0A8-654E-A334-818E8000BDBC}" type="slidenum">
              <a:rPr lang="it-IT" smtClean="0"/>
              <a:t>‹n.›</a:t>
            </a:fld>
            <a:endParaRPr lang="it-IT"/>
          </a:p>
        </p:txBody>
      </p:sp>
    </p:spTree>
    <p:extLst>
      <p:ext uri="{BB962C8B-B14F-4D97-AF65-F5344CB8AC3E}">
        <p14:creationId xmlns:p14="http://schemas.microsoft.com/office/powerpoint/2010/main" val="1116563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stile</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101F4B7C-17CC-A84D-B4C8-35853178A599}" type="datetimeFigureOut">
              <a:rPr lang="it-IT" smtClean="0"/>
              <a:t>24/03/20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6B4AE41-F0A8-654E-A334-818E8000BDBC}" type="slidenum">
              <a:rPr lang="it-IT" smtClean="0"/>
              <a:t>‹n.›</a:t>
            </a:fld>
            <a:endParaRPr lang="it-IT"/>
          </a:p>
        </p:txBody>
      </p:sp>
    </p:spTree>
    <p:extLst>
      <p:ext uri="{BB962C8B-B14F-4D97-AF65-F5344CB8AC3E}">
        <p14:creationId xmlns:p14="http://schemas.microsoft.com/office/powerpoint/2010/main" val="1373931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101F4B7C-17CC-A84D-B4C8-35853178A599}" type="datetimeFigureOut">
              <a:rPr lang="it-IT" smtClean="0"/>
              <a:t>24/03/20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6B4AE41-F0A8-654E-A334-818E8000BDBC}" type="slidenum">
              <a:rPr lang="it-IT" smtClean="0"/>
              <a:t>‹n.›</a:t>
            </a:fld>
            <a:endParaRPr lang="it-IT"/>
          </a:p>
        </p:txBody>
      </p:sp>
    </p:spTree>
    <p:extLst>
      <p:ext uri="{BB962C8B-B14F-4D97-AF65-F5344CB8AC3E}">
        <p14:creationId xmlns:p14="http://schemas.microsoft.com/office/powerpoint/2010/main" val="1917270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stile</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101F4B7C-17CC-A84D-B4C8-35853178A599}" type="datetimeFigureOut">
              <a:rPr lang="it-IT" smtClean="0"/>
              <a:t>24/03/20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6B4AE41-F0A8-654E-A334-818E8000BDBC}" type="slidenum">
              <a:rPr lang="it-IT" smtClean="0"/>
              <a:t>‹n.›</a:t>
            </a:fld>
            <a:endParaRPr lang="it-IT"/>
          </a:p>
        </p:txBody>
      </p:sp>
    </p:spTree>
    <p:extLst>
      <p:ext uri="{BB962C8B-B14F-4D97-AF65-F5344CB8AC3E}">
        <p14:creationId xmlns:p14="http://schemas.microsoft.com/office/powerpoint/2010/main" val="574145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101F4B7C-17CC-A84D-B4C8-35853178A599}" type="datetimeFigureOut">
              <a:rPr lang="it-IT" smtClean="0"/>
              <a:t>24/03/20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6B4AE41-F0A8-654E-A334-818E8000BDBC}" type="slidenum">
              <a:rPr lang="it-IT" smtClean="0"/>
              <a:t>‹n.›</a:t>
            </a:fld>
            <a:endParaRPr lang="it-IT"/>
          </a:p>
        </p:txBody>
      </p:sp>
    </p:spTree>
    <p:extLst>
      <p:ext uri="{BB962C8B-B14F-4D97-AF65-F5344CB8AC3E}">
        <p14:creationId xmlns:p14="http://schemas.microsoft.com/office/powerpoint/2010/main" val="1012182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01F4B7C-17CC-A84D-B4C8-35853178A599}" type="datetimeFigureOut">
              <a:rPr lang="it-IT" smtClean="0"/>
              <a:t>24/03/20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6B4AE41-F0A8-654E-A334-818E8000BDBC}" type="slidenum">
              <a:rPr lang="it-IT" smtClean="0"/>
              <a:t>‹n.›</a:t>
            </a:fld>
            <a:endParaRPr lang="it-IT"/>
          </a:p>
        </p:txBody>
      </p:sp>
    </p:spTree>
    <p:extLst>
      <p:ext uri="{BB962C8B-B14F-4D97-AF65-F5344CB8AC3E}">
        <p14:creationId xmlns:p14="http://schemas.microsoft.com/office/powerpoint/2010/main" val="1530385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stile</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101F4B7C-17CC-A84D-B4C8-35853178A599}" type="datetimeFigureOut">
              <a:rPr lang="it-IT" smtClean="0"/>
              <a:t>24/03/20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6B4AE41-F0A8-654E-A334-818E8000BDBC}" type="slidenum">
              <a:rPr lang="it-IT" smtClean="0"/>
              <a:t>‹n.›</a:t>
            </a:fld>
            <a:endParaRPr lang="it-IT"/>
          </a:p>
        </p:txBody>
      </p:sp>
    </p:spTree>
    <p:extLst>
      <p:ext uri="{BB962C8B-B14F-4D97-AF65-F5344CB8AC3E}">
        <p14:creationId xmlns:p14="http://schemas.microsoft.com/office/powerpoint/2010/main" val="772332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stile</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101F4B7C-17CC-A84D-B4C8-35853178A599}" type="datetimeFigureOut">
              <a:rPr lang="it-IT" smtClean="0"/>
              <a:t>24/03/20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6B4AE41-F0A8-654E-A334-818E8000BDBC}" type="slidenum">
              <a:rPr lang="it-IT" smtClean="0"/>
              <a:t>‹n.›</a:t>
            </a:fld>
            <a:endParaRPr lang="it-IT"/>
          </a:p>
        </p:txBody>
      </p:sp>
    </p:spTree>
    <p:extLst>
      <p:ext uri="{BB962C8B-B14F-4D97-AF65-F5344CB8AC3E}">
        <p14:creationId xmlns:p14="http://schemas.microsoft.com/office/powerpoint/2010/main" val="119689605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1F4B7C-17CC-A84D-B4C8-35853178A599}" type="datetimeFigureOut">
              <a:rPr lang="it-IT" smtClean="0"/>
              <a:t>24/03/20</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B4AE41-F0A8-654E-A334-818E8000BDBC}" type="slidenum">
              <a:rPr lang="it-IT" smtClean="0"/>
              <a:t>‹n.›</a:t>
            </a:fld>
            <a:endParaRPr lang="it-IT"/>
          </a:p>
        </p:txBody>
      </p:sp>
    </p:spTree>
    <p:extLst>
      <p:ext uri="{BB962C8B-B14F-4D97-AF65-F5344CB8AC3E}">
        <p14:creationId xmlns:p14="http://schemas.microsoft.com/office/powerpoint/2010/main" val="376512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chiesabattista-catania.it/teologia/teo-004-lutero-protestantesimo-ebrei/" TargetMode="External"/><Relationship Id="rId3" Type="http://schemas.openxmlformats.org/officeDocument/2006/relationships/image" Target="../media/image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 Id="rId3" Type="http://schemas.openxmlformats.org/officeDocument/2006/relationships/image" Target="../media/image5.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 Id="rId3" Type="http://schemas.openxmlformats.org/officeDocument/2006/relationships/image" Target="../media/image7.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cap="small" dirty="0" smtClean="0"/>
              <a:t>Appunti sulla Shoah</a:t>
            </a:r>
            <a:endParaRPr lang="it-IT" cap="small" dirty="0"/>
          </a:p>
        </p:txBody>
      </p:sp>
      <p:sp>
        <p:nvSpPr>
          <p:cNvPr id="3" name="Sottotitolo 2"/>
          <p:cNvSpPr>
            <a:spLocks noGrp="1"/>
          </p:cNvSpPr>
          <p:nvPr>
            <p:ph type="subTitle" idx="1"/>
          </p:nvPr>
        </p:nvSpPr>
        <p:spPr>
          <a:xfrm>
            <a:off x="1524000" y="3602038"/>
            <a:ext cx="9144000" cy="2699908"/>
          </a:xfrm>
        </p:spPr>
        <p:txBody>
          <a:bodyPr>
            <a:normAutofit/>
          </a:bodyPr>
          <a:lstStyle/>
          <a:p>
            <a:endParaRPr lang="it-IT" dirty="0" smtClean="0"/>
          </a:p>
          <a:p>
            <a:pPr algn="just"/>
            <a:r>
              <a:rPr lang="it-IT" cap="small" dirty="0" smtClean="0">
                <a:solidFill>
                  <a:srgbClr val="C00000"/>
                </a:solidFill>
              </a:rPr>
              <a:t>Sono gli uomini che hanno la </a:t>
            </a:r>
            <a:r>
              <a:rPr lang="it-IT" b="1" cap="small" dirty="0" smtClean="0">
                <a:solidFill>
                  <a:srgbClr val="C00000"/>
                </a:solidFill>
              </a:rPr>
              <a:t>presunzione</a:t>
            </a:r>
            <a:r>
              <a:rPr lang="it-IT" cap="small" dirty="0" smtClean="0">
                <a:solidFill>
                  <a:srgbClr val="C00000"/>
                </a:solidFill>
              </a:rPr>
              <a:t> di fare la Storia che però come scrisse </a:t>
            </a:r>
            <a:r>
              <a:rPr lang="it-IT" cap="small" dirty="0" err="1" smtClean="0">
                <a:solidFill>
                  <a:srgbClr val="C00000"/>
                </a:solidFill>
              </a:rPr>
              <a:t>Marx</a:t>
            </a:r>
            <a:r>
              <a:rPr lang="it-IT" cap="small" dirty="0" smtClean="0">
                <a:solidFill>
                  <a:srgbClr val="C00000"/>
                </a:solidFill>
              </a:rPr>
              <a:t> &lt;non è plasmata a loro piacimento: non viene assoggettata a circostanze scelte da loro, ma a circostanze incontrate direttamente, dettate e imposte dal passato&gt; </a:t>
            </a:r>
            <a:r>
              <a:rPr lang="it-IT" dirty="0" smtClean="0"/>
              <a:t>(</a:t>
            </a:r>
            <a:r>
              <a:rPr lang="it-IT" dirty="0" smtClean="0">
                <a:solidFill>
                  <a:srgbClr val="0070C0"/>
                </a:solidFill>
              </a:rPr>
              <a:t>Il 18brumaio di Luigi Napoleone</a:t>
            </a:r>
            <a:r>
              <a:rPr lang="it-IT" dirty="0" smtClean="0"/>
              <a:t>)</a:t>
            </a:r>
          </a:p>
          <a:p>
            <a:endParaRPr lang="it-IT" dirty="0"/>
          </a:p>
        </p:txBody>
      </p:sp>
    </p:spTree>
    <p:extLst>
      <p:ext uri="{BB962C8B-B14F-4D97-AF65-F5344CB8AC3E}">
        <p14:creationId xmlns:p14="http://schemas.microsoft.com/office/powerpoint/2010/main" val="1109462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4"/>
            <a:ext cx="10515600" cy="867327"/>
          </a:xfrm>
        </p:spPr>
        <p:txBody>
          <a:bodyPr>
            <a:normAutofit fontScale="90000"/>
          </a:bodyPr>
          <a:lstStyle/>
          <a:p>
            <a:r>
              <a:rPr lang="it-IT" dirty="0" smtClean="0"/>
              <a:t>Popolazione ebraica in Europa prima della Shoah</a:t>
            </a:r>
            <a:endParaRPr lang="it-IT" dirty="0"/>
          </a:p>
        </p:txBody>
      </p:sp>
      <p:pic>
        <p:nvPicPr>
          <p:cNvPr id="1026" name="Picture 2" descr="mmagine correlata">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13183" y="974035"/>
            <a:ext cx="9601200" cy="5883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86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                              Gli Ashkenaziti</a:t>
            </a:r>
            <a:endParaRPr lang="it-IT" dirty="0"/>
          </a:p>
        </p:txBody>
      </p:sp>
      <p:sp>
        <p:nvSpPr>
          <p:cNvPr id="3" name="Segnaposto contenuto 2"/>
          <p:cNvSpPr>
            <a:spLocks noGrp="1"/>
          </p:cNvSpPr>
          <p:nvPr>
            <p:ph idx="1"/>
          </p:nvPr>
        </p:nvSpPr>
        <p:spPr/>
        <p:txBody>
          <a:bodyPr/>
          <a:lstStyle/>
          <a:p>
            <a:r>
              <a:rPr lang="it-IT" dirty="0" err="1" smtClean="0"/>
              <a:t>Ashkenaz</a:t>
            </a:r>
            <a:r>
              <a:rPr lang="it-IT" dirty="0" smtClean="0"/>
              <a:t>= nome ebraico medievale della </a:t>
            </a:r>
            <a:r>
              <a:rPr lang="it-IT" dirty="0" smtClean="0">
                <a:solidFill>
                  <a:srgbClr val="C00000"/>
                </a:solidFill>
              </a:rPr>
              <a:t>regione franco-tedesca </a:t>
            </a:r>
            <a:r>
              <a:rPr lang="it-IT" dirty="0" smtClean="0"/>
              <a:t>del Reno.</a:t>
            </a:r>
          </a:p>
          <a:p>
            <a:r>
              <a:rPr lang="it-IT" dirty="0" smtClean="0"/>
              <a:t>Ashkenazita= “Germanico”</a:t>
            </a:r>
          </a:p>
          <a:p>
            <a:endParaRPr lang="it-IT" dirty="0"/>
          </a:p>
          <a:p>
            <a:r>
              <a:rPr lang="it-IT" dirty="0" smtClean="0"/>
              <a:t>Parlano l’Yiddish un misto di ebraico, tedesco e slavo.</a:t>
            </a:r>
          </a:p>
          <a:p>
            <a:endParaRPr lang="it-IT" dirty="0"/>
          </a:p>
          <a:p>
            <a:r>
              <a:rPr lang="it-IT" dirty="0" smtClean="0"/>
              <a:t>Gli Ebrei ortodossi o Chassidici.</a:t>
            </a:r>
            <a:endParaRPr lang="it-IT" dirty="0"/>
          </a:p>
        </p:txBody>
      </p:sp>
    </p:spTree>
    <p:extLst>
      <p:ext uri="{BB962C8B-B14F-4D97-AF65-F5344CB8AC3E}">
        <p14:creationId xmlns:p14="http://schemas.microsoft.com/office/powerpoint/2010/main" val="1900522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                           Gli ebrei polacchi</a:t>
            </a:r>
            <a:endParaRPr lang="it-IT" dirty="0"/>
          </a:p>
        </p:txBody>
      </p:sp>
      <p:sp>
        <p:nvSpPr>
          <p:cNvPr id="3" name="Segnaposto contenuto 2"/>
          <p:cNvSpPr>
            <a:spLocks noGrp="1"/>
          </p:cNvSpPr>
          <p:nvPr>
            <p:ph idx="1"/>
          </p:nvPr>
        </p:nvSpPr>
        <p:spPr/>
        <p:txBody>
          <a:bodyPr/>
          <a:lstStyle/>
          <a:p>
            <a:endParaRPr lang="it-IT" dirty="0"/>
          </a:p>
          <a:p>
            <a:r>
              <a:rPr lang="it-IT" dirty="0" smtClean="0"/>
              <a:t>1349 POGROM in Renania e fuga verso l’Europa orientale.</a:t>
            </a:r>
          </a:p>
          <a:p>
            <a:r>
              <a:rPr lang="it-IT" dirty="0" smtClean="0"/>
              <a:t>Casimiro III </a:t>
            </a:r>
            <a:r>
              <a:rPr lang="it-IT" dirty="0" err="1" smtClean="0"/>
              <a:t>Jagellone</a:t>
            </a:r>
            <a:r>
              <a:rPr lang="it-IT" dirty="0" smtClean="0"/>
              <a:t> li accoglie in Polonia.</a:t>
            </a:r>
          </a:p>
          <a:p>
            <a:r>
              <a:rPr lang="it-IT" dirty="0" smtClean="0"/>
              <a:t>Diffusione nelle campagne in un area molto vasta corrispondente</a:t>
            </a:r>
          </a:p>
          <a:p>
            <a:r>
              <a:rPr lang="it-IT" dirty="0" smtClean="0"/>
              <a:t>All’attuale Polonia-Bielorussia- e Ucraina occidentale.</a:t>
            </a:r>
          </a:p>
          <a:p>
            <a:r>
              <a:rPr lang="it-IT" dirty="0" smtClean="0"/>
              <a:t>Il ruolo degli ebrei polacchi in Polonia.</a:t>
            </a:r>
            <a:endParaRPr lang="it-IT" dirty="0"/>
          </a:p>
        </p:txBody>
      </p:sp>
    </p:spTree>
    <p:extLst>
      <p:ext uri="{BB962C8B-B14F-4D97-AF65-F5344CB8AC3E}">
        <p14:creationId xmlns:p14="http://schemas.microsoft.com/office/powerpoint/2010/main" val="372298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                 Le spartizioni della Polonia</a:t>
            </a:r>
            <a:endParaRPr lang="it-IT" dirty="0"/>
          </a:p>
        </p:txBody>
      </p:sp>
      <p:sp>
        <p:nvSpPr>
          <p:cNvPr id="3" name="Segnaposto contenuto 2"/>
          <p:cNvSpPr>
            <a:spLocks noGrp="1"/>
          </p:cNvSpPr>
          <p:nvPr>
            <p:ph idx="1"/>
          </p:nvPr>
        </p:nvSpPr>
        <p:spPr/>
        <p:txBody>
          <a:bodyPr/>
          <a:lstStyle/>
          <a:p>
            <a:endParaRPr lang="it-IT" dirty="0" smtClean="0"/>
          </a:p>
          <a:p>
            <a:r>
              <a:rPr lang="it-IT" dirty="0" smtClean="0"/>
              <a:t>Gli Ebrei seguono le sorti della Polonia.</a:t>
            </a:r>
          </a:p>
          <a:p>
            <a:r>
              <a:rPr lang="it-IT" dirty="0" smtClean="0"/>
              <a:t>Con la perdita di potenza e in ultimo con le divisioni la maggior parte di loro passeranno sotto dominazione russa.</a:t>
            </a:r>
          </a:p>
          <a:p>
            <a:r>
              <a:rPr lang="it-IT" dirty="0" smtClean="0"/>
              <a:t>La zona di “residenza” in territorio russo.</a:t>
            </a:r>
            <a:endParaRPr lang="it-IT" dirty="0"/>
          </a:p>
        </p:txBody>
      </p:sp>
    </p:spTree>
    <p:extLst>
      <p:ext uri="{BB962C8B-B14F-4D97-AF65-F5344CB8AC3E}">
        <p14:creationId xmlns:p14="http://schemas.microsoft.com/office/powerpoint/2010/main" val="1976887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                         La vita dello SHTETL</a:t>
            </a:r>
            <a:endParaRPr lang="it-IT" dirty="0"/>
          </a:p>
        </p:txBody>
      </p:sp>
      <p:sp>
        <p:nvSpPr>
          <p:cNvPr id="3" name="Segnaposto contenuto 2"/>
          <p:cNvSpPr>
            <a:spLocks noGrp="1"/>
          </p:cNvSpPr>
          <p:nvPr>
            <p:ph idx="1"/>
          </p:nvPr>
        </p:nvSpPr>
        <p:spPr/>
        <p:txBody>
          <a:bodyPr/>
          <a:lstStyle/>
          <a:p>
            <a:endParaRPr lang="it-IT" dirty="0" smtClean="0"/>
          </a:p>
          <a:p>
            <a:r>
              <a:rPr lang="it-IT" dirty="0" smtClean="0"/>
              <a:t>Amministratori</a:t>
            </a:r>
          </a:p>
          <a:p>
            <a:r>
              <a:rPr lang="it-IT" dirty="0" smtClean="0"/>
              <a:t>Responsabili delle campagne</a:t>
            </a:r>
          </a:p>
          <a:p>
            <a:r>
              <a:rPr lang="it-IT" dirty="0" smtClean="0"/>
              <a:t>I ghetti</a:t>
            </a:r>
          </a:p>
          <a:p>
            <a:r>
              <a:rPr lang="it-IT" dirty="0" smtClean="0"/>
              <a:t>1516 a Venezia</a:t>
            </a:r>
          </a:p>
          <a:p>
            <a:r>
              <a:rPr lang="it-IT" dirty="0" smtClean="0"/>
              <a:t>1555 Paolo IV a Roma</a:t>
            </a:r>
            <a:endParaRPr lang="it-IT" dirty="0"/>
          </a:p>
        </p:txBody>
      </p:sp>
    </p:spTree>
    <p:extLst>
      <p:ext uri="{BB962C8B-B14F-4D97-AF65-F5344CB8AC3E}">
        <p14:creationId xmlns:p14="http://schemas.microsoft.com/office/powerpoint/2010/main" val="1041724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                 ….la vita comunque scorre….</a:t>
            </a:r>
            <a:endParaRPr lang="it-IT" dirty="0"/>
          </a:p>
        </p:txBody>
      </p:sp>
      <p:pic>
        <p:nvPicPr>
          <p:cNvPr id="4" name="Segnaposto contenuto 3"/>
          <p:cNvPicPr>
            <a:picLocks noGrp="1" noChangeAspect="1"/>
          </p:cNvPicPr>
          <p:nvPr>
            <p:ph idx="1"/>
          </p:nvPr>
        </p:nvPicPr>
        <p:blipFill>
          <a:blip r:embed="rId2"/>
          <a:stretch>
            <a:fillRect/>
          </a:stretch>
        </p:blipFill>
        <p:spPr>
          <a:xfrm>
            <a:off x="838200" y="1690688"/>
            <a:ext cx="4668078" cy="4332425"/>
          </a:xfrm>
          <a:prstGeom prst="rect">
            <a:avLst/>
          </a:prstGeom>
        </p:spPr>
      </p:pic>
      <p:pic>
        <p:nvPicPr>
          <p:cNvPr id="5" name="Immagine 4"/>
          <p:cNvPicPr>
            <a:picLocks noChangeAspect="1"/>
          </p:cNvPicPr>
          <p:nvPr/>
        </p:nvPicPr>
        <p:blipFill>
          <a:blip r:embed="rId3"/>
          <a:stretch>
            <a:fillRect/>
          </a:stretch>
        </p:blipFill>
        <p:spPr>
          <a:xfrm>
            <a:off x="5824330" y="1690688"/>
            <a:ext cx="5529469" cy="4332425"/>
          </a:xfrm>
          <a:prstGeom prst="rect">
            <a:avLst/>
          </a:prstGeom>
        </p:spPr>
      </p:pic>
    </p:spTree>
    <p:extLst>
      <p:ext uri="{BB962C8B-B14F-4D97-AF65-F5344CB8AC3E}">
        <p14:creationId xmlns:p14="http://schemas.microsoft.com/office/powerpoint/2010/main" val="520834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59835" y="166342"/>
            <a:ext cx="10515600" cy="1325563"/>
          </a:xfrm>
        </p:spPr>
        <p:txBody>
          <a:bodyPr/>
          <a:lstStyle/>
          <a:p>
            <a:r>
              <a:rPr lang="it-IT" dirty="0" smtClean="0"/>
              <a:t/>
            </a:r>
            <a:br>
              <a:rPr lang="it-IT" dirty="0" smtClean="0"/>
            </a:br>
            <a:endParaRPr lang="it-IT" dirty="0"/>
          </a:p>
        </p:txBody>
      </p:sp>
      <p:sp>
        <p:nvSpPr>
          <p:cNvPr id="3" name="Segnaposto contenuto 2"/>
          <p:cNvSpPr>
            <a:spLocks noGrp="1"/>
          </p:cNvSpPr>
          <p:nvPr>
            <p:ph idx="1"/>
          </p:nvPr>
        </p:nvSpPr>
        <p:spPr/>
        <p:txBody>
          <a:bodyPr/>
          <a:lstStyle/>
          <a:p>
            <a:endParaRPr lang="it-IT" dirty="0" smtClean="0"/>
          </a:p>
          <a:p>
            <a:endParaRPr lang="it-IT" dirty="0"/>
          </a:p>
        </p:txBody>
      </p:sp>
      <p:pic>
        <p:nvPicPr>
          <p:cNvPr id="4" name="Immagine 3"/>
          <p:cNvPicPr>
            <a:picLocks noChangeAspect="1"/>
          </p:cNvPicPr>
          <p:nvPr/>
        </p:nvPicPr>
        <p:blipFill>
          <a:blip r:embed="rId2"/>
          <a:stretch>
            <a:fillRect/>
          </a:stretch>
        </p:blipFill>
        <p:spPr>
          <a:xfrm>
            <a:off x="838199" y="1825625"/>
            <a:ext cx="6894443" cy="4351338"/>
          </a:xfrm>
          <a:prstGeom prst="rect">
            <a:avLst/>
          </a:prstGeom>
        </p:spPr>
      </p:pic>
      <p:pic>
        <p:nvPicPr>
          <p:cNvPr id="5" name="Immagine 4"/>
          <p:cNvPicPr>
            <a:picLocks noChangeAspect="1"/>
          </p:cNvPicPr>
          <p:nvPr/>
        </p:nvPicPr>
        <p:blipFill>
          <a:blip r:embed="rId3"/>
          <a:stretch>
            <a:fillRect/>
          </a:stretch>
        </p:blipFill>
        <p:spPr>
          <a:xfrm>
            <a:off x="7732642" y="1825625"/>
            <a:ext cx="4459358" cy="4351338"/>
          </a:xfrm>
          <a:prstGeom prst="rect">
            <a:avLst/>
          </a:prstGeom>
        </p:spPr>
      </p:pic>
    </p:spTree>
    <p:extLst>
      <p:ext uri="{BB962C8B-B14F-4D97-AF65-F5344CB8AC3E}">
        <p14:creationId xmlns:p14="http://schemas.microsoft.com/office/powerpoint/2010/main" val="1681654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728179"/>
          </a:xfrm>
        </p:spPr>
        <p:txBody>
          <a:bodyPr/>
          <a:lstStyle/>
          <a:p>
            <a:endParaRPr lang="it-IT"/>
          </a:p>
        </p:txBody>
      </p:sp>
      <p:pic>
        <p:nvPicPr>
          <p:cNvPr id="4" name="Segnaposto contenuto 3"/>
          <p:cNvPicPr>
            <a:picLocks noGrp="1" noChangeAspect="1"/>
          </p:cNvPicPr>
          <p:nvPr>
            <p:ph idx="1"/>
          </p:nvPr>
        </p:nvPicPr>
        <p:blipFill>
          <a:blip r:embed="rId2"/>
          <a:stretch>
            <a:fillRect/>
          </a:stretch>
        </p:blipFill>
        <p:spPr>
          <a:xfrm>
            <a:off x="838200" y="1"/>
            <a:ext cx="11353799" cy="6858000"/>
          </a:xfrm>
          <a:prstGeom prst="rect">
            <a:avLst/>
          </a:prstGeom>
        </p:spPr>
      </p:pic>
    </p:spTree>
    <p:extLst>
      <p:ext uri="{BB962C8B-B14F-4D97-AF65-F5344CB8AC3E}">
        <p14:creationId xmlns:p14="http://schemas.microsoft.com/office/powerpoint/2010/main" val="1018870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                                  Stalin </a:t>
            </a:r>
            <a:endParaRPr lang="it-IT" dirty="0"/>
          </a:p>
        </p:txBody>
      </p:sp>
      <p:sp>
        <p:nvSpPr>
          <p:cNvPr id="3" name="Segnaposto contenuto 2"/>
          <p:cNvSpPr>
            <a:spLocks noGrp="1"/>
          </p:cNvSpPr>
          <p:nvPr>
            <p:ph idx="1"/>
          </p:nvPr>
        </p:nvSpPr>
        <p:spPr/>
        <p:txBody>
          <a:bodyPr/>
          <a:lstStyle/>
          <a:p>
            <a:endParaRPr lang="it-IT" dirty="0" smtClean="0"/>
          </a:p>
          <a:p>
            <a:r>
              <a:rPr lang="it-IT" dirty="0" smtClean="0"/>
              <a:t>BIROBIDZAN 1934</a:t>
            </a:r>
          </a:p>
          <a:p>
            <a:endParaRPr lang="it-IT" dirty="0"/>
          </a:p>
          <a:p>
            <a:r>
              <a:rPr lang="it-IT" smtClean="0"/>
              <a:t>L’antisemitismo sovietico.</a:t>
            </a:r>
            <a:endParaRPr lang="it-IT"/>
          </a:p>
        </p:txBody>
      </p:sp>
    </p:spTree>
    <p:extLst>
      <p:ext uri="{BB962C8B-B14F-4D97-AF65-F5344CB8AC3E}">
        <p14:creationId xmlns:p14="http://schemas.microsoft.com/office/powerpoint/2010/main" val="1118021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         L’antisemitismo nella Polonia Comunista</a:t>
            </a:r>
            <a:endParaRPr lang="it-IT" dirty="0"/>
          </a:p>
        </p:txBody>
      </p:sp>
      <p:sp>
        <p:nvSpPr>
          <p:cNvPr id="3" name="Segnaposto contenuto 2"/>
          <p:cNvSpPr>
            <a:spLocks noGrp="1"/>
          </p:cNvSpPr>
          <p:nvPr>
            <p:ph idx="1"/>
          </p:nvPr>
        </p:nvSpPr>
        <p:spPr/>
        <p:txBody>
          <a:bodyPr/>
          <a:lstStyle/>
          <a:p>
            <a:endParaRPr lang="it-IT" dirty="0" smtClean="0"/>
          </a:p>
          <a:p>
            <a:r>
              <a:rPr lang="it-IT" dirty="0" smtClean="0"/>
              <a:t>Il nuovo antisemitismo.</a:t>
            </a:r>
          </a:p>
          <a:p>
            <a:endParaRPr lang="it-IT" dirty="0"/>
          </a:p>
          <a:p>
            <a:r>
              <a:rPr lang="it-IT" dirty="0" smtClean="0"/>
              <a:t>La </a:t>
            </a:r>
            <a:r>
              <a:rPr lang="it-IT" smtClean="0"/>
              <a:t>paura dell’ignoto.</a:t>
            </a:r>
            <a:endParaRPr lang="it-IT"/>
          </a:p>
        </p:txBody>
      </p:sp>
    </p:spTree>
    <p:extLst>
      <p:ext uri="{BB962C8B-B14F-4D97-AF65-F5344CB8AC3E}">
        <p14:creationId xmlns:p14="http://schemas.microsoft.com/office/powerpoint/2010/main" val="1005846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Perché Shoah e non Olocausto. </a:t>
            </a:r>
            <a:endParaRPr lang="it-IT" dirty="0"/>
          </a:p>
        </p:txBody>
      </p:sp>
      <p:sp>
        <p:nvSpPr>
          <p:cNvPr id="3" name="Segnaposto contenuto 2"/>
          <p:cNvSpPr>
            <a:spLocks noGrp="1"/>
          </p:cNvSpPr>
          <p:nvPr>
            <p:ph idx="1"/>
          </p:nvPr>
        </p:nvSpPr>
        <p:spPr/>
        <p:txBody>
          <a:bodyPr/>
          <a:lstStyle/>
          <a:p>
            <a:endParaRPr lang="it-IT" dirty="0" smtClean="0"/>
          </a:p>
          <a:p>
            <a:r>
              <a:rPr lang="it-IT" dirty="0" smtClean="0"/>
              <a:t>La Shoah indica una tempesta improvvisa e fortemente distruttiva. Uno sconvolgimento inatteso e tremendo.</a:t>
            </a:r>
          </a:p>
          <a:p>
            <a:endParaRPr lang="it-IT" dirty="0"/>
          </a:p>
          <a:p>
            <a:r>
              <a:rPr lang="it-IT" dirty="0" smtClean="0"/>
              <a:t>L’ Olocausto è l’offerta di una vittima sacrificale per l’espiazione di una colpa; e non so quale colpa gli Ebrei uccisi dovessero espiare.</a:t>
            </a:r>
            <a:endParaRPr lang="it-IT" dirty="0"/>
          </a:p>
        </p:txBody>
      </p:sp>
    </p:spTree>
    <p:extLst>
      <p:ext uri="{BB962C8B-B14F-4D97-AF65-F5344CB8AC3E}">
        <p14:creationId xmlns:p14="http://schemas.microsoft.com/office/powerpoint/2010/main" val="1508793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Letture consigliate.</a:t>
            </a:r>
            <a:endParaRPr lang="fr-FR" dirty="0"/>
          </a:p>
        </p:txBody>
      </p:sp>
      <p:sp>
        <p:nvSpPr>
          <p:cNvPr id="3" name="Segnaposto contenuto 2"/>
          <p:cNvSpPr>
            <a:spLocks noGrp="1"/>
          </p:cNvSpPr>
          <p:nvPr>
            <p:ph idx="1"/>
          </p:nvPr>
        </p:nvSpPr>
        <p:spPr/>
        <p:txBody>
          <a:bodyPr/>
          <a:lstStyle/>
          <a:p>
            <a:endParaRPr lang="it-IT" dirty="0" smtClean="0"/>
          </a:p>
          <a:p>
            <a:r>
              <a:rPr lang="it-IT" dirty="0" smtClean="0"/>
              <a:t>Isaac </a:t>
            </a:r>
            <a:r>
              <a:rPr lang="it-IT" dirty="0" err="1" smtClean="0"/>
              <a:t>Bashevis</a:t>
            </a:r>
            <a:r>
              <a:rPr lang="it-IT" dirty="0" smtClean="0"/>
              <a:t> Singer Premio Nobel per la letteratura 1978.</a:t>
            </a:r>
          </a:p>
          <a:p>
            <a:endParaRPr lang="it-IT" dirty="0"/>
          </a:p>
          <a:p>
            <a:r>
              <a:rPr lang="it-IT" dirty="0" err="1" smtClean="0"/>
              <a:t>Israel</a:t>
            </a:r>
            <a:r>
              <a:rPr lang="it-IT" dirty="0" smtClean="0"/>
              <a:t> </a:t>
            </a:r>
            <a:r>
              <a:rPr lang="it-IT" dirty="0" err="1" smtClean="0"/>
              <a:t>Joshua</a:t>
            </a:r>
            <a:r>
              <a:rPr lang="it-IT" dirty="0" smtClean="0"/>
              <a:t> Singer  ( dei due è quello che mi piace di più) autore  de</a:t>
            </a:r>
          </a:p>
          <a:p>
            <a:endParaRPr lang="it-IT" dirty="0"/>
          </a:p>
          <a:p>
            <a:r>
              <a:rPr lang="it-IT" i="1" dirty="0" smtClean="0"/>
              <a:t>I Fratelli </a:t>
            </a:r>
            <a:r>
              <a:rPr lang="it-IT" i="1" dirty="0" err="1" smtClean="0"/>
              <a:t>Ashkenazi</a:t>
            </a:r>
            <a:r>
              <a:rPr lang="it-IT" dirty="0" smtClean="0"/>
              <a:t>, Bollati </a:t>
            </a:r>
            <a:r>
              <a:rPr lang="it-IT" dirty="0" err="1" smtClean="0"/>
              <a:t>Boringhier</a:t>
            </a:r>
            <a:r>
              <a:rPr lang="it-IT" smtClean="0"/>
              <a:t>, varie edizioni.</a:t>
            </a:r>
            <a:endParaRPr lang="it-IT" dirty="0" smtClean="0"/>
          </a:p>
          <a:p>
            <a:endParaRPr lang="it-IT" dirty="0"/>
          </a:p>
          <a:p>
            <a:pPr marL="0" indent="0">
              <a:buNone/>
            </a:pPr>
            <a:endParaRPr lang="fr-FR" dirty="0"/>
          </a:p>
        </p:txBody>
      </p:sp>
    </p:spTree>
    <p:extLst>
      <p:ext uri="{BB962C8B-B14F-4D97-AF65-F5344CB8AC3E}">
        <p14:creationId xmlns:p14="http://schemas.microsoft.com/office/powerpoint/2010/main" val="3848951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domande da porci:</a:t>
            </a:r>
            <a:endParaRPr lang="it-IT" dirty="0"/>
          </a:p>
        </p:txBody>
      </p:sp>
      <p:sp>
        <p:nvSpPr>
          <p:cNvPr id="3" name="Segnaposto contenuto 2"/>
          <p:cNvSpPr>
            <a:spLocks noGrp="1"/>
          </p:cNvSpPr>
          <p:nvPr>
            <p:ph idx="1"/>
          </p:nvPr>
        </p:nvSpPr>
        <p:spPr/>
        <p:txBody>
          <a:bodyPr/>
          <a:lstStyle/>
          <a:p>
            <a:endParaRPr lang="it-IT" dirty="0" smtClean="0"/>
          </a:p>
          <a:p>
            <a:r>
              <a:rPr lang="it-IT" dirty="0"/>
              <a:t>Quali furono le premesse della Shoah?</a:t>
            </a:r>
          </a:p>
          <a:p>
            <a:r>
              <a:rPr lang="it-IT" dirty="0" smtClean="0"/>
              <a:t>Perché </a:t>
            </a:r>
            <a:r>
              <a:rPr lang="it-IT" dirty="0"/>
              <a:t>l’eliminazione e non l’espulsione?</a:t>
            </a:r>
          </a:p>
          <a:p>
            <a:r>
              <a:rPr lang="it-IT" dirty="0" smtClean="0"/>
              <a:t>Quale </a:t>
            </a:r>
            <a:r>
              <a:rPr lang="it-IT" dirty="0"/>
              <a:t>fu il ruolo del cristianesimo e della Chiesa  </a:t>
            </a:r>
            <a:r>
              <a:rPr lang="it-IT" dirty="0" smtClean="0"/>
              <a:t>cattolica</a:t>
            </a:r>
            <a:r>
              <a:rPr lang="it-IT" dirty="0"/>
              <a:t>?</a:t>
            </a:r>
          </a:p>
          <a:p>
            <a:r>
              <a:rPr lang="it-IT" dirty="0"/>
              <a:t>Ci furono cause economiche?</a:t>
            </a:r>
          </a:p>
          <a:p>
            <a:pPr algn="just"/>
            <a:endParaRPr lang="it-IT" dirty="0"/>
          </a:p>
        </p:txBody>
      </p:sp>
    </p:spTree>
    <p:extLst>
      <p:ext uri="{BB962C8B-B14F-4D97-AF65-F5344CB8AC3E}">
        <p14:creationId xmlns:p14="http://schemas.microsoft.com/office/powerpoint/2010/main" val="401879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1026353"/>
          </a:xfrm>
        </p:spPr>
        <p:txBody>
          <a:bodyPr>
            <a:normAutofit fontScale="90000"/>
          </a:bodyPr>
          <a:lstStyle/>
          <a:p>
            <a:r>
              <a:rPr lang="it-IT" dirty="0" smtClean="0"/>
              <a:t>                              Il Golem( Materia grezza) 1580 </a:t>
            </a:r>
            <a:br>
              <a:rPr lang="it-IT" dirty="0" smtClean="0"/>
            </a:br>
            <a:r>
              <a:rPr lang="it-IT" dirty="0" smtClean="0"/>
              <a:t>Rabbino </a:t>
            </a:r>
            <a:r>
              <a:rPr lang="it-IT" dirty="0" err="1" smtClean="0"/>
              <a:t>Jehuda</a:t>
            </a:r>
            <a:r>
              <a:rPr lang="it-IT" dirty="0" smtClean="0"/>
              <a:t> </a:t>
            </a:r>
            <a:r>
              <a:rPr lang="it-IT" dirty="0" err="1" smtClean="0"/>
              <a:t>Löw</a:t>
            </a:r>
            <a:r>
              <a:rPr lang="it-IT" dirty="0" smtClean="0"/>
              <a:t> (</a:t>
            </a:r>
            <a:r>
              <a:rPr lang="it-IT" sz="3600" b="1" dirty="0" smtClean="0">
                <a:solidFill>
                  <a:srgbClr val="C00000"/>
                </a:solidFill>
              </a:rPr>
              <a:t>1512?-1609</a:t>
            </a:r>
            <a:r>
              <a:rPr lang="it-IT" sz="3600" dirty="0" smtClean="0"/>
              <a:t>)</a:t>
            </a:r>
            <a:endParaRPr lang="it-IT" sz="3600" dirty="0"/>
          </a:p>
        </p:txBody>
      </p:sp>
      <p:sp>
        <p:nvSpPr>
          <p:cNvPr id="3" name="Segnaposto contenuto 2"/>
          <p:cNvSpPr>
            <a:spLocks noGrp="1"/>
          </p:cNvSpPr>
          <p:nvPr>
            <p:ph idx="1"/>
          </p:nvPr>
        </p:nvSpPr>
        <p:spPr/>
        <p:txBody>
          <a:bodyPr/>
          <a:lstStyle/>
          <a:p>
            <a:endParaRPr lang="it-IT"/>
          </a:p>
        </p:txBody>
      </p:sp>
      <p:pic>
        <p:nvPicPr>
          <p:cNvPr id="4" name="Immagine 3"/>
          <p:cNvPicPr>
            <a:picLocks noChangeAspect="1"/>
          </p:cNvPicPr>
          <p:nvPr/>
        </p:nvPicPr>
        <p:blipFill>
          <a:blip r:embed="rId2"/>
          <a:stretch>
            <a:fillRect/>
          </a:stretch>
        </p:blipFill>
        <p:spPr>
          <a:xfrm>
            <a:off x="381000" y="1550503"/>
            <a:ext cx="11430000" cy="5307497"/>
          </a:xfrm>
          <a:prstGeom prst="rect">
            <a:avLst/>
          </a:prstGeom>
        </p:spPr>
      </p:pic>
    </p:spTree>
    <p:extLst>
      <p:ext uri="{BB962C8B-B14F-4D97-AF65-F5344CB8AC3E}">
        <p14:creationId xmlns:p14="http://schemas.microsoft.com/office/powerpoint/2010/main" val="991370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               Sinagoga Vecchia-Nuova di Praga </a:t>
            </a:r>
            <a:br>
              <a:rPr lang="it-IT" dirty="0" smtClean="0"/>
            </a:br>
            <a:r>
              <a:rPr lang="it-IT" dirty="0"/>
              <a:t> </a:t>
            </a:r>
            <a:r>
              <a:rPr lang="it-IT" dirty="0" smtClean="0"/>
              <a:t>   </a:t>
            </a:r>
            <a:r>
              <a:rPr lang="it-IT" sz="3600" dirty="0" smtClean="0"/>
              <a:t>nella cui soffitta il suo creatore l’avrebbe nascosto.</a:t>
            </a:r>
            <a:endParaRPr lang="it-IT" sz="3600" dirty="0"/>
          </a:p>
        </p:txBody>
      </p:sp>
      <p:pic>
        <p:nvPicPr>
          <p:cNvPr id="4" name="Segnaposto contenuto 3"/>
          <p:cNvPicPr>
            <a:picLocks noGrp="1" noChangeAspect="1"/>
          </p:cNvPicPr>
          <p:nvPr>
            <p:ph idx="1"/>
          </p:nvPr>
        </p:nvPicPr>
        <p:blipFill>
          <a:blip r:embed="rId2"/>
          <a:stretch>
            <a:fillRect/>
          </a:stretch>
        </p:blipFill>
        <p:spPr>
          <a:xfrm>
            <a:off x="3195108" y="1825625"/>
            <a:ext cx="5801784" cy="4351338"/>
          </a:xfrm>
          <a:prstGeom prst="rect">
            <a:avLst/>
          </a:prstGeom>
        </p:spPr>
      </p:pic>
    </p:spTree>
    <p:extLst>
      <p:ext uri="{BB962C8B-B14F-4D97-AF65-F5344CB8AC3E}">
        <p14:creationId xmlns:p14="http://schemas.microsoft.com/office/powerpoint/2010/main" val="1834120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Le </a:t>
            </a:r>
            <a:r>
              <a:rPr lang="it-IT" smtClean="0"/>
              <a:t>tante diaspore.</a:t>
            </a:r>
            <a:endParaRPr lang="it-IT"/>
          </a:p>
        </p:txBody>
      </p:sp>
      <p:sp>
        <p:nvSpPr>
          <p:cNvPr id="3" name="Segnaposto contenuto 2"/>
          <p:cNvSpPr>
            <a:spLocks noGrp="1"/>
          </p:cNvSpPr>
          <p:nvPr>
            <p:ph idx="1"/>
          </p:nvPr>
        </p:nvSpPr>
        <p:spPr/>
        <p:txBody>
          <a:bodyPr/>
          <a:lstStyle/>
          <a:p>
            <a:r>
              <a:rPr lang="it-IT" dirty="0" smtClean="0"/>
              <a:t>1. Cattività assiro/babilonese (587-518 a.C.)</a:t>
            </a:r>
          </a:p>
          <a:p>
            <a:r>
              <a:rPr lang="it-IT" dirty="0" smtClean="0"/>
              <a:t>2. Dominazione persiana (539-332 a. C.)</a:t>
            </a:r>
          </a:p>
          <a:p>
            <a:r>
              <a:rPr lang="it-IT" dirty="0" smtClean="0"/>
              <a:t>3. Dominazione romana (63 a. C. -324 d.C.)</a:t>
            </a:r>
          </a:p>
          <a:p>
            <a:r>
              <a:rPr lang="it-IT" dirty="0" smtClean="0"/>
              <a:t>4. 70 d.C. distruzione del Tempio di Gerusalemme</a:t>
            </a:r>
          </a:p>
          <a:p>
            <a:r>
              <a:rPr lang="it-IT" dirty="0" smtClean="0"/>
              <a:t>5. 31 marzo 1492. Decreto dell’Alhambra ( editto di Granata) emanato</a:t>
            </a:r>
          </a:p>
          <a:p>
            <a:r>
              <a:rPr lang="it-IT" dirty="0" smtClean="0"/>
              <a:t>Da Isabella di Castiglia e Ferdinando II di Aragona ed espulsione delle comunità ebraiche dal </a:t>
            </a:r>
            <a:r>
              <a:rPr lang="it-IT" b="1" dirty="0" err="1" smtClean="0"/>
              <a:t>Sephàrd</a:t>
            </a:r>
            <a:r>
              <a:rPr lang="it-IT" dirty="0" smtClean="0"/>
              <a:t> ( la Spagna). Sefardite saranno le comunità ebraiche provenienti dalla Spagna.</a:t>
            </a:r>
            <a:endParaRPr lang="it-IT" dirty="0"/>
          </a:p>
        </p:txBody>
      </p:sp>
    </p:spTree>
    <p:extLst>
      <p:ext uri="{BB962C8B-B14F-4D97-AF65-F5344CB8AC3E}">
        <p14:creationId xmlns:p14="http://schemas.microsoft.com/office/powerpoint/2010/main" val="1149273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p:cNvSpPr>
            <a:spLocks noGrp="1"/>
          </p:cNvSpPr>
          <p:nvPr>
            <p:ph type="title"/>
          </p:nvPr>
        </p:nvSpPr>
        <p:spPr/>
        <p:txBody>
          <a:bodyPr/>
          <a:lstStyle/>
          <a:p>
            <a:pPr algn="ctr"/>
            <a:r>
              <a:rPr lang="it-IT" dirty="0" smtClean="0"/>
              <a:t>Costantino imperatore.</a:t>
            </a:r>
            <a:endParaRPr lang="it-IT" dirty="0"/>
          </a:p>
        </p:txBody>
      </p:sp>
      <p:sp>
        <p:nvSpPr>
          <p:cNvPr id="10" name="Segnaposto contenuto 9"/>
          <p:cNvSpPr>
            <a:spLocks noGrp="1"/>
          </p:cNvSpPr>
          <p:nvPr>
            <p:ph idx="1"/>
          </p:nvPr>
        </p:nvSpPr>
        <p:spPr/>
        <p:txBody>
          <a:bodyPr/>
          <a:lstStyle/>
          <a:p>
            <a:endParaRPr lang="it-IT" dirty="0" smtClean="0"/>
          </a:p>
          <a:p>
            <a:pPr algn="ctr"/>
            <a:r>
              <a:rPr lang="it-IT" dirty="0" smtClean="0">
                <a:solidFill>
                  <a:srgbClr val="0070C0"/>
                </a:solidFill>
              </a:rPr>
              <a:t>Dopo il 300 d.C. sotto Costantino, l’influenza della chiesa cristiana  divenne decisiva e la conversione degli Ebrei rientrò nei suoi fini. Con la proclamazione della divinità del Cristo durante il Concilio di Nicea del 325, convocato dal medesimo imperatore, la rottura con l’ebraismo fu totale…”Era bene non avere nulla in comune con la </a:t>
            </a:r>
            <a:r>
              <a:rPr lang="it-IT" dirty="0" smtClean="0">
                <a:solidFill>
                  <a:srgbClr val="C00000"/>
                </a:solidFill>
              </a:rPr>
              <a:t>detestabile cricca dei Giudei…che hanno insozzato le loro mani con un peccato enorme</a:t>
            </a:r>
            <a:r>
              <a:rPr lang="it-IT" dirty="0" smtClean="0">
                <a:solidFill>
                  <a:srgbClr val="0070C0"/>
                </a:solidFill>
              </a:rPr>
              <a:t>( la morte del Cristo) e sono stati </a:t>
            </a:r>
            <a:r>
              <a:rPr lang="it-IT" dirty="0" smtClean="0">
                <a:solidFill>
                  <a:srgbClr val="C00000"/>
                </a:solidFill>
              </a:rPr>
              <a:t>giustamente puniti </a:t>
            </a:r>
            <a:r>
              <a:rPr lang="it-IT" dirty="0" smtClean="0">
                <a:solidFill>
                  <a:srgbClr val="0070C0"/>
                </a:solidFill>
              </a:rPr>
              <a:t>con la cecità delle loro anime…in quanto abbiamo ricevuto dal Salvatore una parte diversa”. </a:t>
            </a:r>
            <a:endParaRPr lang="it-IT" dirty="0">
              <a:solidFill>
                <a:srgbClr val="0070C0"/>
              </a:solidFill>
            </a:endParaRPr>
          </a:p>
        </p:txBody>
      </p:sp>
    </p:spTree>
    <p:extLst>
      <p:ext uri="{BB962C8B-B14F-4D97-AF65-F5344CB8AC3E}">
        <p14:creationId xmlns:p14="http://schemas.microsoft.com/office/powerpoint/2010/main" val="1081392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                     L’accusa di “</a:t>
            </a:r>
            <a:r>
              <a:rPr lang="it-IT" dirty="0" smtClean="0">
                <a:solidFill>
                  <a:srgbClr val="C00000"/>
                </a:solidFill>
              </a:rPr>
              <a:t>deicidio</a:t>
            </a:r>
            <a:r>
              <a:rPr lang="it-IT" dirty="0" smtClean="0"/>
              <a:t>”</a:t>
            </a:r>
            <a:endParaRPr lang="it-IT" dirty="0"/>
          </a:p>
        </p:txBody>
      </p:sp>
      <p:sp>
        <p:nvSpPr>
          <p:cNvPr id="3" name="Segnaposto contenuto 2"/>
          <p:cNvSpPr>
            <a:spLocks noGrp="1"/>
          </p:cNvSpPr>
          <p:nvPr>
            <p:ph idx="1"/>
          </p:nvPr>
        </p:nvSpPr>
        <p:spPr/>
        <p:txBody>
          <a:bodyPr/>
          <a:lstStyle/>
          <a:p>
            <a:endParaRPr lang="it-IT" dirty="0" smtClean="0"/>
          </a:p>
          <a:p>
            <a:r>
              <a:rPr lang="it-IT" dirty="0" smtClean="0"/>
              <a:t>La Chiesa cercò prima di convertire, poi</a:t>
            </a:r>
          </a:p>
          <a:p>
            <a:r>
              <a:rPr lang="it-IT" dirty="0"/>
              <a:t>d</a:t>
            </a:r>
            <a:r>
              <a:rPr lang="it-IT" dirty="0" smtClean="0"/>
              <a:t>ati gli scarsi risultati cercò di ”</a:t>
            </a:r>
            <a:r>
              <a:rPr lang="it-IT" dirty="0" smtClean="0">
                <a:solidFill>
                  <a:srgbClr val="C00000"/>
                </a:solidFill>
              </a:rPr>
              <a:t>proteggere” </a:t>
            </a:r>
            <a:r>
              <a:rPr lang="it-IT" dirty="0" smtClean="0"/>
              <a:t>i cristiani dalla contaminazione degli  ebrei.</a:t>
            </a:r>
            <a:endParaRPr lang="it-IT" dirty="0"/>
          </a:p>
          <a:p>
            <a:r>
              <a:rPr lang="it-IT" dirty="0" smtClean="0"/>
              <a:t>Furono </a:t>
            </a:r>
            <a:r>
              <a:rPr lang="it-IT" dirty="0" smtClean="0">
                <a:solidFill>
                  <a:srgbClr val="C00000"/>
                </a:solidFill>
              </a:rPr>
              <a:t>vietati </a:t>
            </a:r>
            <a:r>
              <a:rPr lang="it-IT" dirty="0" smtClean="0"/>
              <a:t>i matrimoni misti,</a:t>
            </a:r>
          </a:p>
          <a:p>
            <a:r>
              <a:rPr lang="it-IT" dirty="0" smtClean="0">
                <a:solidFill>
                  <a:srgbClr val="C00000"/>
                </a:solidFill>
              </a:rPr>
              <a:t>Bruciato</a:t>
            </a:r>
            <a:r>
              <a:rPr lang="it-IT" dirty="0" smtClean="0"/>
              <a:t> il Talmud ( Commentario rabbinico alla Bibbia )</a:t>
            </a:r>
          </a:p>
          <a:p>
            <a:r>
              <a:rPr lang="it-IT" dirty="0" smtClean="0">
                <a:solidFill>
                  <a:srgbClr val="C00000"/>
                </a:solidFill>
              </a:rPr>
              <a:t>Esclusi</a:t>
            </a:r>
            <a:r>
              <a:rPr lang="it-IT" dirty="0" smtClean="0"/>
              <a:t> gli ebrei dalle funzioni pubbliche.</a:t>
            </a:r>
            <a:endParaRPr lang="it-IT" dirty="0"/>
          </a:p>
        </p:txBody>
      </p:sp>
    </p:spTree>
    <p:extLst>
      <p:ext uri="{BB962C8B-B14F-4D97-AF65-F5344CB8AC3E}">
        <p14:creationId xmlns:p14="http://schemas.microsoft.com/office/powerpoint/2010/main" val="1366213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                                   Lutero</a:t>
            </a:r>
            <a:endParaRPr lang="it-IT" dirty="0"/>
          </a:p>
        </p:txBody>
      </p:sp>
      <p:sp>
        <p:nvSpPr>
          <p:cNvPr id="3" name="Segnaposto contenuto 2"/>
          <p:cNvSpPr>
            <a:spLocks noGrp="1"/>
          </p:cNvSpPr>
          <p:nvPr>
            <p:ph idx="1"/>
          </p:nvPr>
        </p:nvSpPr>
        <p:spPr/>
        <p:txBody>
          <a:bodyPr/>
          <a:lstStyle/>
          <a:p>
            <a:endParaRPr lang="it-IT" dirty="0" smtClean="0"/>
          </a:p>
          <a:p>
            <a:r>
              <a:rPr lang="it-IT" dirty="0" smtClean="0"/>
              <a:t>Secondo Lutero:</a:t>
            </a:r>
          </a:p>
          <a:p>
            <a:endParaRPr lang="it-IT" dirty="0"/>
          </a:p>
          <a:p>
            <a:r>
              <a:rPr lang="it-IT" dirty="0" smtClean="0"/>
              <a:t>Un popolo non poteva aver sofferto per oltre 1.500 anni e continuare a ritenersi il </a:t>
            </a:r>
            <a:r>
              <a:rPr lang="it-IT" smtClean="0"/>
              <a:t>Popolo Eletto.</a:t>
            </a:r>
            <a:endParaRPr lang="it-IT" dirty="0" smtClean="0"/>
          </a:p>
        </p:txBody>
      </p:sp>
    </p:spTree>
    <p:extLst>
      <p:ext uri="{BB962C8B-B14F-4D97-AF65-F5344CB8AC3E}">
        <p14:creationId xmlns:p14="http://schemas.microsoft.com/office/powerpoint/2010/main" val="141821144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402</TotalTime>
  <Words>633</Words>
  <Application>Microsoft Macintosh PowerPoint</Application>
  <PresentationFormat>Widescreen</PresentationFormat>
  <Paragraphs>84</Paragraphs>
  <Slides>20</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20</vt:i4>
      </vt:variant>
    </vt:vector>
  </HeadingPairs>
  <TitlesOfParts>
    <vt:vector size="24" baseType="lpstr">
      <vt:lpstr>Calibri</vt:lpstr>
      <vt:lpstr>Calibri Light</vt:lpstr>
      <vt:lpstr>Arial</vt:lpstr>
      <vt:lpstr>Tema di Office</vt:lpstr>
      <vt:lpstr>Appunti sulla Shoah</vt:lpstr>
      <vt:lpstr>Perché Shoah e non Olocausto. </vt:lpstr>
      <vt:lpstr>Le domande da porci:</vt:lpstr>
      <vt:lpstr>                              Il Golem( Materia grezza) 1580  Rabbino Jehuda Löw (1512?-1609)</vt:lpstr>
      <vt:lpstr>               Sinagoga Vecchia-Nuova di Praga      nella cui soffitta il suo creatore l’avrebbe nascosto.</vt:lpstr>
      <vt:lpstr>Le tante diaspore.</vt:lpstr>
      <vt:lpstr>Costantino imperatore.</vt:lpstr>
      <vt:lpstr>                     L’accusa di “deicidio”</vt:lpstr>
      <vt:lpstr>                                   Lutero</vt:lpstr>
      <vt:lpstr>Popolazione ebraica in Europa prima della Shoah</vt:lpstr>
      <vt:lpstr>                              Gli Ashkenaziti</vt:lpstr>
      <vt:lpstr>                           Gli ebrei polacchi</vt:lpstr>
      <vt:lpstr>                 Le spartizioni della Polonia</vt:lpstr>
      <vt:lpstr>                         La vita dello SHTETL</vt:lpstr>
      <vt:lpstr>                 ….la vita comunque scorre….</vt:lpstr>
      <vt:lpstr> </vt:lpstr>
      <vt:lpstr>Presentazione di PowerPoint</vt:lpstr>
      <vt:lpstr>                                  Stalin </vt:lpstr>
      <vt:lpstr>         L’antisemitismo nella Polonia Comunista</vt:lpstr>
      <vt:lpstr>Letture consigliate.</vt:lpstr>
    </vt:vector>
  </TitlesOfParts>
  <Company/>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Appunti sulla Shoah</dc:title>
  <dc:creator>Utente di Microsoft Office</dc:creator>
  <cp:lastModifiedBy>Utente di Microsoft Office</cp:lastModifiedBy>
  <cp:revision>31</cp:revision>
  <dcterms:created xsi:type="dcterms:W3CDTF">2018-11-04T16:41:32Z</dcterms:created>
  <dcterms:modified xsi:type="dcterms:W3CDTF">2020-03-24T17:40:48Z</dcterms:modified>
</cp:coreProperties>
</file>