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4"/>
    <p:restoredTop sz="94592"/>
  </p:normalViewPr>
  <p:slideViewPr>
    <p:cSldViewPr snapToGrid="0" snapToObjects="1">
      <p:cViewPr varScale="1">
        <p:scale>
          <a:sx n="98" d="100"/>
          <a:sy n="98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43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7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57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38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99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75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43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97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69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59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CAD2-BDF0-7D47-B575-F5F14BA7B099}" type="datetimeFigureOut">
              <a:rPr lang="it-IT" smtClean="0"/>
              <a:t>01/04/20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89BD5-1559-AC4E-AF87-6DAE63E68A3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56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Due rivoluzioni a confronto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19140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algn="just"/>
            <a:endParaRPr lang="it-IT" b="1">
              <a:solidFill>
                <a:srgbClr val="00B050"/>
              </a:solidFill>
            </a:endParaRPr>
          </a:p>
          <a:p>
            <a:pPr algn="just"/>
            <a:endParaRPr lang="it-I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I provvedimenti governativi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Nazionalizzazione di industrie, società commerciali, banche, sanità alloggi e proprietà terriere sopra i centro acri, ma </a:t>
            </a:r>
            <a:r>
              <a:rPr lang="it-IT" dirty="0" smtClean="0">
                <a:solidFill>
                  <a:srgbClr val="C00000"/>
                </a:solidFill>
              </a:rPr>
              <a:t>non</a:t>
            </a:r>
            <a:r>
              <a:rPr lang="it-IT" dirty="0" smtClean="0"/>
              <a:t> distribuì le terre ai contadini come consigliava Lenin.</a:t>
            </a:r>
          </a:p>
          <a:p>
            <a:endParaRPr lang="it-IT" dirty="0"/>
          </a:p>
          <a:p>
            <a:r>
              <a:rPr lang="it-IT" dirty="0" smtClean="0"/>
              <a:t>Creazione forzosa di cooperative con i vecchi proprietari come amministratori.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627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La crisi governativa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Aumento dell’inflazione.</a:t>
            </a:r>
          </a:p>
          <a:p>
            <a:endParaRPr lang="it-IT" dirty="0"/>
          </a:p>
          <a:p>
            <a:r>
              <a:rPr lang="it-IT" dirty="0" smtClean="0"/>
              <a:t>Cancellazione delle imposte.</a:t>
            </a:r>
          </a:p>
          <a:p>
            <a:endParaRPr lang="it-IT" dirty="0"/>
          </a:p>
          <a:p>
            <a:r>
              <a:rPr lang="it-IT" dirty="0" smtClean="0"/>
              <a:t>Carenza di abitazione.</a:t>
            </a:r>
          </a:p>
          <a:p>
            <a:endParaRPr lang="it-IT" dirty="0"/>
          </a:p>
          <a:p>
            <a:r>
              <a:rPr lang="it-IT" dirty="0" smtClean="0"/>
              <a:t>Requisizione prodotti agricoli.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753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Il fallito golpe e la repressione.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Aprile </a:t>
            </a:r>
            <a:r>
              <a:rPr lang="it-IT" dirty="0"/>
              <a:t>1919 scoppia la guerra contro la Romania e la Cecoslovacchia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24 </a:t>
            </a:r>
            <a:r>
              <a:rPr lang="it-IT" dirty="0"/>
              <a:t>giugno 1919 tentativo di colpo di stato.</a:t>
            </a:r>
          </a:p>
          <a:p>
            <a:endParaRPr lang="it-IT" dirty="0" smtClean="0"/>
          </a:p>
          <a:p>
            <a:r>
              <a:rPr lang="it-IT" dirty="0" smtClean="0"/>
              <a:t>Repressione </a:t>
            </a:r>
            <a:r>
              <a:rPr lang="it-IT" dirty="0" smtClean="0"/>
              <a:t>feroce. La politica francese.</a:t>
            </a:r>
          </a:p>
          <a:p>
            <a:endParaRPr lang="it-IT" dirty="0"/>
          </a:p>
          <a:p>
            <a:r>
              <a:rPr lang="it-IT" dirty="0" smtClean="0"/>
              <a:t>Il futuro reggente Horthy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dirty="0" smtClean="0"/>
              <a:t>Il mancato aiuto sovietico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45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La fine della Repubblica dei Consigli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>
                <a:solidFill>
                  <a:srgbClr val="C00000"/>
                </a:solidFill>
              </a:rPr>
              <a:t>1 Agosto 1919  Kun cede il potere ad un governo di soli socialdemocratici e va in esilio a Vienna.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6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2184"/>
          </a:xfrm>
        </p:spPr>
        <p:txBody>
          <a:bodyPr>
            <a:normAutofit fontScale="90000"/>
          </a:bodyPr>
          <a:lstStyle/>
          <a:p>
            <a:r>
              <a:rPr lang="it-IT" smtClean="0"/>
              <a:t>La </a:t>
            </a:r>
            <a:r>
              <a:rPr lang="it-IT" dirty="0"/>
              <a:t>Bulgaria dopo la I guerra mondiale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473" y="637310"/>
            <a:ext cx="10363200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8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7030A0"/>
                </a:solidFill>
              </a:rPr>
              <a:t>Le conseguenze della sconfitta ottomana</a:t>
            </a:r>
            <a:r>
              <a:rPr lang="it-IT" dirty="0"/>
              <a:t>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70C0"/>
                </a:solidFill>
              </a:rPr>
              <a:t>L’ elemento di coesione rappresentato dalla presenza di un nemico comune sparisce e lascia le potenze vincitrici a stretto contatto e con ambizioni sopite</a:t>
            </a:r>
            <a:r>
              <a:rPr lang="it-IT" dirty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C00000"/>
                </a:solidFill>
              </a:rPr>
              <a:t>Giugno-Luglio 1913 la Bulgaria contro tutti( </a:t>
            </a:r>
            <a:r>
              <a:rPr lang="it-IT" dirty="0">
                <a:solidFill>
                  <a:srgbClr val="0070C0"/>
                </a:solidFill>
              </a:rPr>
              <a:t>a causa della Macedonia</a:t>
            </a:r>
            <a:r>
              <a:rPr lang="it-IT" dirty="0">
                <a:solidFill>
                  <a:srgbClr val="C00000"/>
                </a:solidFill>
              </a:rPr>
              <a:t>) ovvero contro greci, serbi, montenegrini e successivamente contro ottomani e romeni</a:t>
            </a:r>
            <a:r>
              <a:rPr lang="it-IT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7030A0"/>
                </a:solidFill>
              </a:rPr>
              <a:t>Trattato di Bucarest 10 agosto 1913 : la Bulgaria fu ridotta e dovette cedere alla Romania la Dobrugia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20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Dalla parte sbagliata!</a:t>
            </a:r>
            <a:br>
              <a:rPr lang="it-IT" dirty="0"/>
            </a:br>
            <a:r>
              <a:rPr lang="it-IT" dirty="0"/>
              <a:t>              </a:t>
            </a:r>
            <a:r>
              <a:rPr lang="it-IT" i="1" dirty="0"/>
              <a:t>La seconda catastrofe 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>
                <a:solidFill>
                  <a:srgbClr val="7030A0"/>
                </a:solidFill>
              </a:rPr>
              <a:t> Boris III salì al trono dopo l’abdicazione del padre a seguito della sconfitta nella I g. m. combattuta a fianco degli Imperi </a:t>
            </a:r>
            <a:r>
              <a:rPr lang="it-IT" dirty="0" smtClean="0">
                <a:solidFill>
                  <a:srgbClr val="7030A0"/>
                </a:solidFill>
              </a:rPr>
              <a:t>centrali con il sostegno condizionante dell’oligarchia militare(che aveva perso la guerra) e burocratica</a:t>
            </a:r>
            <a:endParaRPr lang="it-IT" dirty="0">
              <a:solidFill>
                <a:srgbClr val="7030A0"/>
              </a:solidFill>
            </a:endParaRPr>
          </a:p>
          <a:p>
            <a:pPr algn="just"/>
            <a:r>
              <a:rPr lang="it-IT" dirty="0">
                <a:solidFill>
                  <a:srgbClr val="C00000"/>
                </a:solidFill>
              </a:rPr>
              <a:t>In base al trattato di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Neuilly-sur-Seine(27 Nov. ‘19</a:t>
            </a:r>
            <a:r>
              <a:rPr lang="it-IT" dirty="0">
                <a:solidFill>
                  <a:srgbClr val="C00000"/>
                </a:solidFill>
              </a:rPr>
              <a:t>) Sofia perse tutti i territori rivendicati dalle potenze limitrofe in particolare cedette: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it-IT" dirty="0">
                <a:solidFill>
                  <a:srgbClr val="0070C0"/>
                </a:solidFill>
              </a:rPr>
              <a:t>La Tracia occidentale alla Grecia.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it-IT" dirty="0">
                <a:solidFill>
                  <a:schemeClr val="accent2"/>
                </a:solidFill>
              </a:rPr>
              <a:t>La Dobrugia meridionale alla Romania.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it-IT" dirty="0">
                <a:solidFill>
                  <a:schemeClr val="accent6"/>
                </a:solidFill>
              </a:rPr>
              <a:t>400 milioni di $ di riparazioni.</a:t>
            </a:r>
          </a:p>
          <a:p>
            <a:pPr marL="514350" indent="-514350" algn="ctr">
              <a:buFont typeface="+mj-lt"/>
              <a:buAutoNum type="alphaUcPeriod"/>
            </a:pPr>
            <a:r>
              <a:rPr lang="it-IT" dirty="0">
                <a:solidFill>
                  <a:srgbClr val="FF0000"/>
                </a:solidFill>
              </a:rPr>
              <a:t>Riduzione dell’esercito a 20.000 uomini.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58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Aleksăndar</a:t>
            </a:r>
            <a:r>
              <a:rPr lang="it-IT" dirty="0"/>
              <a:t> </a:t>
            </a:r>
            <a:r>
              <a:rPr lang="it-IT" dirty="0" err="1"/>
              <a:t>Stambolijski</a:t>
            </a:r>
            <a:r>
              <a:rPr lang="it-IT" dirty="0"/>
              <a:t>(‘19-’23)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1690686"/>
            <a:ext cx="10515600" cy="4486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smtClean="0"/>
              <a:t>                                        Appartenente all’ Unione agraria popolare, contraria alla guerra.(BZNS)</a:t>
            </a:r>
          </a:p>
          <a:p>
            <a:pPr algn="ctr"/>
            <a:r>
              <a:rPr lang="it-IT" dirty="0" smtClean="0"/>
              <a:t>                                         Condannato all’ergastolo nel 1915.</a:t>
            </a:r>
          </a:p>
          <a:p>
            <a:pPr algn="ctr"/>
            <a:r>
              <a:rPr lang="it-IT" dirty="0" smtClean="0"/>
              <a:t>                                         Sostenitore di una </a:t>
            </a:r>
            <a:r>
              <a:rPr lang="it-IT" i="1" dirty="0" smtClean="0">
                <a:solidFill>
                  <a:srgbClr val="FF0000"/>
                </a:solidFill>
              </a:rPr>
              <a:t>Federazione balcanica.</a:t>
            </a:r>
          </a:p>
          <a:p>
            <a:pPr algn="ctr"/>
            <a:r>
              <a:rPr lang="it-IT" i="1" dirty="0" smtClean="0"/>
              <a:t>                                          </a:t>
            </a:r>
            <a:r>
              <a:rPr lang="it-IT" dirty="0" smtClean="0"/>
              <a:t>Non bulgaro, ma </a:t>
            </a:r>
            <a:r>
              <a:rPr lang="it-IT" i="1" dirty="0" smtClean="0">
                <a:solidFill>
                  <a:srgbClr val="FF0000"/>
                </a:solidFill>
              </a:rPr>
              <a:t>slavo meridionale.</a:t>
            </a:r>
          </a:p>
          <a:p>
            <a:pPr algn="ctr"/>
            <a:r>
              <a:rPr lang="it-IT" i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it-IT" dirty="0" smtClean="0">
                <a:solidFill>
                  <a:srgbClr val="0070C0"/>
                </a:solidFill>
              </a:rPr>
              <a:t>Primo ministro dall’ottobre 1919.</a:t>
            </a:r>
          </a:p>
          <a:p>
            <a:pPr algn="ctr"/>
            <a:endParaRPr lang="it-IT" i="1" dirty="0" smtClean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0873"/>
            <a:ext cx="3238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Le forze politiche.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C00000"/>
                </a:solidFill>
              </a:rPr>
              <a:t>6 ottobre</a:t>
            </a:r>
            <a:r>
              <a:rPr lang="it-IT" b="1" dirty="0">
                <a:solidFill>
                  <a:srgbClr val="C00000"/>
                </a:solidFill>
              </a:rPr>
              <a:t> - 1919 </a:t>
            </a:r>
          </a:p>
          <a:p>
            <a:r>
              <a:rPr lang="it-IT" b="1" dirty="0">
                <a:solidFill>
                  <a:srgbClr val="C00000"/>
                </a:solidFill>
              </a:rPr>
              <a:t>governo di coalizione di </a:t>
            </a:r>
            <a:r>
              <a:rPr lang="it-IT" b="1" dirty="0" err="1">
                <a:solidFill>
                  <a:srgbClr val="C00000"/>
                </a:solidFill>
              </a:rPr>
              <a:t>Stambolijski</a:t>
            </a:r>
            <a:r>
              <a:rPr lang="it-IT" b="1" dirty="0">
                <a:solidFill>
                  <a:srgbClr val="C00000"/>
                </a:solidFill>
              </a:rPr>
              <a:t> (BZNS, il Partito Popolare e il Partito Progressivo-Liberale). </a:t>
            </a:r>
          </a:p>
          <a:p>
            <a:r>
              <a:rPr lang="it-IT" b="1" dirty="0">
                <a:solidFill>
                  <a:srgbClr val="C00000"/>
                </a:solidFill>
              </a:rPr>
              <a:t>Unione agraria 27.3% (77 seggi su 236), comunisti 18.5% (47 seggi), socialdemocratici 13.1% (38 seggi), partito democratico 10.4% (28 seggi), partito popolare 9.0% (19 seggi), partito progressivo-liberale 5.8% (8 seggi), partito radical democratico 5.3% (8 seggi), altri 11 seggi.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159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leader autoritario.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Regime ”agrario” fondato sul mondo contadino considerato come blocco.</a:t>
            </a:r>
          </a:p>
          <a:p>
            <a:r>
              <a:rPr lang="it-IT" dirty="0"/>
              <a:t>Sostegno ai contadini.</a:t>
            </a:r>
          </a:p>
          <a:p>
            <a:r>
              <a:rPr lang="it-IT" dirty="0"/>
              <a:t>Distribuzione di terre.</a:t>
            </a:r>
          </a:p>
          <a:p>
            <a:r>
              <a:rPr lang="it-IT" dirty="0"/>
              <a:t>Limitazione a 30 ettari della proprietà </a:t>
            </a:r>
            <a:r>
              <a:rPr lang="it-IT" dirty="0" smtClean="0"/>
              <a:t>terriera e conseguente rafforzamento della piccola proprietà. 1926:80% agricoltori bulgari erano proprietari. Sognava una </a:t>
            </a:r>
            <a:r>
              <a:rPr lang="it-IT" i="1" dirty="0" smtClean="0">
                <a:solidFill>
                  <a:srgbClr val="FF0000"/>
                </a:solidFill>
              </a:rPr>
              <a:t>Internazionale verde.</a:t>
            </a:r>
            <a:endParaRPr lang="it-IT" i="1" dirty="0">
              <a:solidFill>
                <a:srgbClr val="FF0000"/>
              </a:solidFill>
            </a:endParaRPr>
          </a:p>
          <a:p>
            <a:r>
              <a:rPr lang="it-IT" dirty="0"/>
              <a:t>Scarso sostegno ai ceti medi urbani e ai militari.</a:t>
            </a:r>
          </a:p>
          <a:p>
            <a:r>
              <a:rPr lang="it-IT" dirty="0"/>
              <a:t>Lotta contro i nazionalisti macedoni</a:t>
            </a:r>
          </a:p>
        </p:txBody>
      </p:sp>
    </p:spTree>
    <p:extLst>
      <p:ext uri="{BB962C8B-B14F-4D97-AF65-F5344CB8AC3E}">
        <p14:creationId xmlns:p14="http://schemas.microsoft.com/office/powerpoint/2010/main" val="203364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b="1" dirty="0" smtClean="0">
                <a:solidFill>
                  <a:srgbClr val="0070C0"/>
                </a:solidFill>
              </a:rPr>
              <a:t>Béla Kun                        </a:t>
            </a:r>
            <a:r>
              <a:rPr lang="it-IT" b="1" dirty="0" err="1" smtClean="0">
                <a:solidFill>
                  <a:srgbClr val="0070C0"/>
                </a:solidFill>
              </a:rPr>
              <a:t>Alexandăr</a:t>
            </a:r>
            <a:r>
              <a:rPr lang="it-IT" b="1" dirty="0" smtClean="0">
                <a:solidFill>
                  <a:srgbClr val="0070C0"/>
                </a:solidFill>
              </a:rPr>
              <a:t>  </a:t>
            </a:r>
            <a:r>
              <a:rPr lang="it-IT" b="1" dirty="0" err="1" smtClean="0">
                <a:solidFill>
                  <a:srgbClr val="0070C0"/>
                </a:solidFill>
              </a:rPr>
              <a:t>Stambolijski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9280" y="1825625"/>
            <a:ext cx="10764520" cy="435133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463"/>
            <a:ext cx="6583680" cy="50168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70" y="1668462"/>
            <a:ext cx="4519930" cy="50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Il </a:t>
            </a:r>
            <a:r>
              <a:rPr lang="it-IT" dirty="0"/>
              <a:t>colpo di </a:t>
            </a:r>
            <a:r>
              <a:rPr lang="it-IT" dirty="0" smtClean="0"/>
              <a:t>stato.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>
                <a:solidFill>
                  <a:srgbClr val="0070C0"/>
                </a:solidFill>
              </a:rPr>
              <a:t>Nove giugno 1923 colpo di stato militare.</a:t>
            </a:r>
          </a:p>
          <a:p>
            <a:r>
              <a:rPr lang="it-IT" dirty="0">
                <a:solidFill>
                  <a:srgbClr val="0070C0"/>
                </a:solidFill>
              </a:rPr>
              <a:t>Tentativo poco riuscito di sollevare le campagne in difesa del governo.</a:t>
            </a:r>
          </a:p>
          <a:p>
            <a:r>
              <a:rPr lang="it-IT" dirty="0">
                <a:solidFill>
                  <a:srgbClr val="0070C0"/>
                </a:solidFill>
              </a:rPr>
              <a:t>Catturato e ucciso assieme al fratello da nazionalisti macedoni che inviarono la sua testa a Boris III.</a:t>
            </a:r>
          </a:p>
          <a:p>
            <a:r>
              <a:rPr lang="it-IT" dirty="0">
                <a:solidFill>
                  <a:srgbClr val="0070C0"/>
                </a:solidFill>
              </a:rPr>
              <a:t>La mano destra gli fu mozzata e gettata in un lago.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681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Tempo breve: la Bulgaria del dopo guerra.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algn="ctr"/>
            <a:r>
              <a:rPr lang="it-IT" dirty="0" smtClean="0">
                <a:solidFill>
                  <a:srgbClr val="0070C0"/>
                </a:solidFill>
              </a:rPr>
              <a:t>Lo scenario interno.</a:t>
            </a:r>
          </a:p>
          <a:p>
            <a:r>
              <a:rPr lang="it-IT" dirty="0" smtClean="0"/>
              <a:t>A. La guerra è finita, ma non in Ungheria.</a:t>
            </a:r>
          </a:p>
          <a:p>
            <a:endParaRPr lang="it-IT" dirty="0"/>
          </a:p>
          <a:p>
            <a:r>
              <a:rPr lang="it-IT" dirty="0" smtClean="0"/>
              <a:t>B. Serbi, Cechi e Romeni occuparono la maggior parte del territorio.</a:t>
            </a:r>
          </a:p>
          <a:p>
            <a:r>
              <a:rPr lang="it-IT" dirty="0" smtClean="0"/>
              <a:t>C. 30 ottobre 1918 proclamazione della Repubblica ungherese.</a:t>
            </a:r>
            <a:endParaRPr lang="it-IT" dirty="0"/>
          </a:p>
          <a:p>
            <a:r>
              <a:rPr lang="it-IT" dirty="0" smtClean="0"/>
              <a:t>D. Il governo del conte Károlyi ( liberali e social-democratici). </a:t>
            </a:r>
          </a:p>
        </p:txBody>
      </p:sp>
    </p:spTree>
    <p:extLst>
      <p:ext uri="{BB962C8B-B14F-4D97-AF65-F5344CB8AC3E}">
        <p14:creationId xmlns:p14="http://schemas.microsoft.com/office/powerpoint/2010/main" val="104193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Le scelte del governo repubblicano.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Suffragio universale.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Libertà di parola, di stampa, di riunione e manifestazione.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Giornata lavorativa di otto ore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 smtClean="0"/>
              <a:t>Non fu bloccata la speculazione sui danni di guerra.</a:t>
            </a:r>
          </a:p>
          <a:p>
            <a:r>
              <a:rPr lang="it-IT" b="1" dirty="0" smtClean="0"/>
              <a:t>Carestia e disoccupazione.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0563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Lo scenario int.le del Tempo breve.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Rivoluzione d’Ottobre e il pericolo comunista.</a:t>
            </a:r>
          </a:p>
          <a:p>
            <a:r>
              <a:rPr lang="it-IT" dirty="0" smtClean="0"/>
              <a:t>La politica francese nell’Europa centro-orientale.</a:t>
            </a:r>
          </a:p>
          <a:p>
            <a:r>
              <a:rPr lang="it-IT" dirty="0" smtClean="0"/>
              <a:t>La guerra polacco-sovietica.</a:t>
            </a:r>
          </a:p>
          <a:p>
            <a:endParaRPr lang="it-IT" dirty="0"/>
          </a:p>
          <a:p>
            <a:r>
              <a:rPr lang="it-IT" dirty="0" smtClean="0"/>
              <a:t>L’esportazione della Rivoluzione per salvare la Rivoluzione.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36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Il fascino della Rivoluzione d’ottobre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1. Pace per tutti.</a:t>
            </a:r>
          </a:p>
          <a:p>
            <a:r>
              <a:rPr lang="it-IT" dirty="0" smtClean="0"/>
              <a:t>2. La terra ai contadini.</a:t>
            </a:r>
          </a:p>
          <a:p>
            <a:r>
              <a:rPr lang="it-IT" dirty="0" smtClean="0"/>
              <a:t>3. Autodeterminazione dei popoli.</a:t>
            </a:r>
          </a:p>
          <a:p>
            <a:endParaRPr lang="it-IT" dirty="0"/>
          </a:p>
          <a:p>
            <a:r>
              <a:rPr lang="it-IT" dirty="0" smtClean="0"/>
              <a:t>Marzo 1918 nasce in Russia il gruppo ungherese del Partito comunista russo.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859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L’attività del partito.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1. riduzione degli affitti delle case.</a:t>
            </a:r>
          </a:p>
          <a:p>
            <a:endParaRPr lang="it-IT" dirty="0" smtClean="0"/>
          </a:p>
          <a:p>
            <a:r>
              <a:rPr lang="it-IT" dirty="0" smtClean="0"/>
              <a:t>2. comitati operai nelle fabbriche.</a:t>
            </a:r>
          </a:p>
          <a:p>
            <a:endParaRPr lang="it-IT" dirty="0" smtClean="0"/>
          </a:p>
          <a:p>
            <a:r>
              <a:rPr lang="it-IT" dirty="0" smtClean="0"/>
              <a:t>3. rivolte nelle campagne con occupazione di terre ed esproprio di case e bestiame.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929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 La reazione.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 socialdemocratici al governo reagiscono all’attivismo comunista.</a:t>
            </a:r>
          </a:p>
          <a:p>
            <a:endParaRPr lang="it-IT" dirty="0"/>
          </a:p>
          <a:p>
            <a:r>
              <a:rPr lang="it-IT" dirty="0" smtClean="0"/>
              <a:t>21 febbraio 1919 quasi tutti i membri del C.C. furono arrestati.</a:t>
            </a:r>
          </a:p>
          <a:p>
            <a:endParaRPr lang="it-IT" dirty="0"/>
          </a:p>
          <a:p>
            <a:r>
              <a:rPr lang="it-IT" dirty="0" smtClean="0"/>
              <a:t>Scioperi e scontri in tutto il paese.</a:t>
            </a:r>
          </a:p>
          <a:p>
            <a:r>
              <a:rPr lang="it-IT" dirty="0" smtClean="0"/>
              <a:t>19 marzo 1919 la </a:t>
            </a:r>
            <a:r>
              <a:rPr lang="it-IT" i="1" dirty="0" smtClean="0">
                <a:solidFill>
                  <a:srgbClr val="C00000"/>
                </a:solidFill>
              </a:rPr>
              <a:t>NOTA  Fernand VYX</a:t>
            </a:r>
            <a:r>
              <a:rPr lang="it-IT" dirty="0" smtClean="0">
                <a:solidFill>
                  <a:srgbClr val="C00000"/>
                </a:solidFill>
              </a:rPr>
              <a:t>  arretramento di 70 km delle postazioni ungheresi.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Le dimissione di K</a:t>
            </a:r>
            <a:r>
              <a:rPr lang="it-IT" dirty="0"/>
              <a:t>á</a:t>
            </a:r>
            <a:r>
              <a:rPr lang="it-IT" dirty="0" smtClean="0"/>
              <a:t>rolyi  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 socialdemocratici chiesero a Kun di fare il governo.</a:t>
            </a:r>
          </a:p>
          <a:p>
            <a:endParaRPr lang="it-IT" dirty="0"/>
          </a:p>
          <a:p>
            <a:r>
              <a:rPr lang="it-IT" dirty="0" smtClean="0"/>
              <a:t>Kun accettò e il 21 marzo 1919 nacque la Repubblica Sovietica Ungherese di cui egli divenne Commissario per gli affari Esteri, ma leader effettivo.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9566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797</Words>
  <Application>Microsoft Macintosh PowerPoint</Application>
  <PresentationFormat>Widescreen</PresentationFormat>
  <Paragraphs>115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Tema di Office</vt:lpstr>
      <vt:lpstr>Due rivoluzioni a confronto</vt:lpstr>
      <vt:lpstr> Béla Kun                        Alexandăr  Stambolijski </vt:lpstr>
      <vt:lpstr>Il Tempo breve: la Bulgaria del dopo guerra.</vt:lpstr>
      <vt:lpstr>          Le scelte del governo repubblicano.</vt:lpstr>
      <vt:lpstr>                Lo scenario int.le del Tempo breve.</vt:lpstr>
      <vt:lpstr>          Il fascino della Rivoluzione d’ottobre</vt:lpstr>
      <vt:lpstr>                      L’attività del partito.</vt:lpstr>
      <vt:lpstr>                               La reazione.</vt:lpstr>
      <vt:lpstr>                    Le dimissione di Károlyi        </vt:lpstr>
      <vt:lpstr>                I provvedimenti governativi</vt:lpstr>
      <vt:lpstr>                        La crisi governativa</vt:lpstr>
      <vt:lpstr>                Il fallito golpe e la repressione.</vt:lpstr>
      <vt:lpstr> La fine della Repubblica dei Consigli</vt:lpstr>
      <vt:lpstr>La Bulgaria dopo la I guerra mondiale </vt:lpstr>
      <vt:lpstr>Le conseguenze della sconfitta ottomana.</vt:lpstr>
      <vt:lpstr>Dalla parte sbagliata!               La seconda catastrofe nazionale</vt:lpstr>
      <vt:lpstr>Aleksăndar Stambolijski(‘19-’23)</vt:lpstr>
      <vt:lpstr>                       Le forze politiche.</vt:lpstr>
      <vt:lpstr>Un leader autoritario.</vt:lpstr>
      <vt:lpstr>                         Il colpo di stato.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rivoluzioni a confronto</dc:title>
  <dc:creator>Utente di Microsoft Office</dc:creator>
  <cp:lastModifiedBy>Utente di Microsoft Office</cp:lastModifiedBy>
  <cp:revision>25</cp:revision>
  <dcterms:created xsi:type="dcterms:W3CDTF">2019-03-10T16:38:53Z</dcterms:created>
  <dcterms:modified xsi:type="dcterms:W3CDTF">2020-04-01T15:15:37Z</dcterms:modified>
</cp:coreProperties>
</file>