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5"/>
    <p:restoredTop sz="94624"/>
  </p:normalViewPr>
  <p:slideViewPr>
    <p:cSldViewPr snapToGrid="0" snapToObjects="1">
      <p:cViewPr varScale="1">
        <p:scale>
          <a:sx n="46" d="100"/>
          <a:sy n="46" d="100"/>
        </p:scale>
        <p:origin x="192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48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64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87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31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97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3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34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78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85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FD0F-6004-2D45-A408-B95E7D60BFDE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87C3-12FF-B24B-A776-2BDF3A509F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85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Appunti di metodo.</a:t>
            </a:r>
            <a:br>
              <a:rPr lang="it-IT" dirty="0" smtClean="0"/>
            </a:br>
            <a:r>
              <a:rPr lang="it-IT" dirty="0" smtClean="0"/>
              <a:t>Le domande da porsi.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1. La I </a:t>
            </a:r>
            <a:r>
              <a:rPr lang="it-IT" dirty="0" err="1" smtClean="0"/>
              <a:t>g.m.</a:t>
            </a:r>
            <a:r>
              <a:rPr lang="it-IT" dirty="0" smtClean="0"/>
              <a:t> risolse i bisogni/problemi degli stati belligeranti?</a:t>
            </a:r>
          </a:p>
          <a:p>
            <a:r>
              <a:rPr lang="it-IT" dirty="0" smtClean="0"/>
              <a:t>2. Le costanti di lungo periodo continuarono ad essere presenti ?  </a:t>
            </a:r>
          </a:p>
          <a:p>
            <a:r>
              <a:rPr lang="it-IT" dirty="0" smtClean="0"/>
              <a:t>3. In caso positivo come interagirono con le forze presenti nel primo dopo guerra?</a:t>
            </a:r>
          </a:p>
          <a:p>
            <a:r>
              <a:rPr lang="it-IT" dirty="0"/>
              <a:t>4</a:t>
            </a:r>
            <a:r>
              <a:rPr lang="it-IT" dirty="0" smtClean="0"/>
              <a:t>. Cosa era cambiato nello scenario internazionale? Dovrete, di conseguenza, avere presente lo scenario ante guerra.  </a:t>
            </a:r>
          </a:p>
        </p:txBody>
      </p:sp>
    </p:spTree>
    <p:extLst>
      <p:ext uri="{BB962C8B-B14F-4D97-AF65-F5344CB8AC3E}">
        <p14:creationId xmlns:p14="http://schemas.microsoft.com/office/powerpoint/2010/main" val="87002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 Partiti politici.</a:t>
            </a:r>
            <a:br>
              <a:rPr lang="it-IT" dirty="0" smtClean="0"/>
            </a:br>
            <a:r>
              <a:rPr lang="it-IT" dirty="0" smtClean="0"/>
              <a:t>Metodologia</a:t>
            </a:r>
            <a:br>
              <a:rPr lang="it-IT" dirty="0" smtClean="0"/>
            </a:br>
            <a:r>
              <a:rPr lang="it-IT" dirty="0" smtClean="0"/>
              <a:t>da applicare nelle medesime circostanze</a:t>
            </a:r>
            <a:br>
              <a:rPr lang="it-IT" dirty="0" smtClean="0"/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prossima diapositiva troverete l’elenco dei principali partiti rumeni, analizzatene </a:t>
            </a:r>
          </a:p>
          <a:p>
            <a:pPr marL="514350" indent="-514350">
              <a:buFont typeface="+mj-lt"/>
              <a:buAutoNum type="alphaLcPeriod"/>
            </a:pPr>
            <a:r>
              <a:rPr lang="it-IT" dirty="0" smtClean="0"/>
              <a:t>L’area sociale di appartenenza.</a:t>
            </a:r>
          </a:p>
          <a:p>
            <a:pPr marL="514350" indent="-514350">
              <a:buFont typeface="+mj-lt"/>
              <a:buAutoNum type="alphaLcPeriod"/>
            </a:pPr>
            <a:r>
              <a:rPr lang="it-IT" dirty="0" smtClean="0"/>
              <a:t>L’ideologia e il programma interno/internazionale</a:t>
            </a:r>
          </a:p>
          <a:p>
            <a:pPr marL="514350" indent="-514350">
              <a:buFont typeface="+mj-lt"/>
              <a:buAutoNum type="alphaLcPeriod"/>
            </a:pPr>
            <a:r>
              <a:rPr lang="it-IT" dirty="0" smtClean="0"/>
              <a:t>Il peso politico.</a:t>
            </a:r>
          </a:p>
          <a:p>
            <a:pPr marL="514350" indent="-514350">
              <a:buFont typeface="+mj-lt"/>
              <a:buAutoNum type="alphaLcPeriod"/>
            </a:pPr>
            <a:r>
              <a:rPr lang="it-IT" dirty="0" smtClean="0"/>
              <a:t>I collegamenti eventuali con le costanti di lungo periodo e le possibili innovazioni rispetto ad esse.</a:t>
            </a:r>
          </a:p>
        </p:txBody>
      </p:sp>
    </p:spTree>
    <p:extLst>
      <p:ext uri="{BB962C8B-B14F-4D97-AF65-F5344CB8AC3E}">
        <p14:creationId xmlns:p14="http://schemas.microsoft.com/office/powerpoint/2010/main" val="1931306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Partito nazional-liberale (1875-1947). I fratelli </a:t>
            </a:r>
            <a:r>
              <a:rPr lang="it-IT" dirty="0" err="1" smtClean="0"/>
              <a:t>Bratianu</a:t>
            </a:r>
            <a:r>
              <a:rPr lang="it-IT" dirty="0" smtClean="0"/>
              <a:t> (</a:t>
            </a:r>
            <a:r>
              <a:rPr lang="it-IT" dirty="0" err="1" smtClean="0"/>
              <a:t>Ian</a:t>
            </a:r>
            <a:r>
              <a:rPr lang="it-IT" dirty="0" smtClean="0"/>
              <a:t> e </a:t>
            </a:r>
            <a:r>
              <a:rPr lang="it-IT" dirty="0" err="1" smtClean="0"/>
              <a:t>Vintila</a:t>
            </a:r>
            <a:r>
              <a:rPr lang="it-IT" dirty="0" smtClean="0"/>
              <a:t>) dal 1909 al 1930 leader. Componente sociale: ceti industriali e finanziari, esclusi quelli rurali. Politica liberale ed economicamente protezionista. Si richiama alla memoria nazionale di, ovviamente, grandezza e tende a consolidare i successi ottenuti in maniera fortunosa dopo la I </a:t>
            </a:r>
            <a:r>
              <a:rPr lang="it-IT" dirty="0" err="1" smtClean="0"/>
              <a:t>g.m.</a:t>
            </a:r>
            <a:endParaRPr lang="it-IT" dirty="0" smtClean="0"/>
          </a:p>
          <a:p>
            <a:r>
              <a:rPr lang="it-IT" dirty="0" smtClean="0"/>
              <a:t>Partito del popolo(1920) creato per legittimare il governo del generale Alexandru </a:t>
            </a:r>
            <a:r>
              <a:rPr lang="it-IT" dirty="0" err="1" smtClean="0"/>
              <a:t>Averescu</a:t>
            </a:r>
            <a:r>
              <a:rPr lang="it-IT" dirty="0" smtClean="0"/>
              <a:t>…</a:t>
            </a:r>
            <a:r>
              <a:rPr lang="it-IT" u="sng" dirty="0" smtClean="0"/>
              <a:t>Seguite lo schema precedente</a:t>
            </a:r>
            <a:r>
              <a:rPr lang="it-IT" dirty="0" smtClean="0"/>
              <a:t>.</a:t>
            </a:r>
          </a:p>
          <a:p>
            <a:r>
              <a:rPr lang="it-IT" dirty="0" smtClean="0"/>
              <a:t>Partito conservatore democratico di </a:t>
            </a:r>
            <a:r>
              <a:rPr lang="it-IT" dirty="0" err="1" smtClean="0"/>
              <a:t>Dumitrache</a:t>
            </a:r>
            <a:r>
              <a:rPr lang="it-IT" dirty="0" smtClean="0"/>
              <a:t> </a:t>
            </a:r>
            <a:r>
              <a:rPr lang="it-IT" dirty="0" err="1" smtClean="0"/>
              <a:t>Ionescu</a:t>
            </a:r>
            <a:r>
              <a:rPr lang="it-IT" dirty="0" smtClean="0"/>
              <a:t>…con molte correnti interne…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956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Nel 1926 dalla fusione tra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just"/>
            <a:r>
              <a:rPr lang="it-IT" dirty="0" smtClean="0"/>
              <a:t>Partito nazionale rumeno di Transilvania di A</a:t>
            </a:r>
            <a:r>
              <a:rPr lang="it-IT" dirty="0" smtClean="0"/>
              <a:t>. Vaida </a:t>
            </a:r>
            <a:r>
              <a:rPr lang="it-IT" dirty="0" smtClean="0"/>
              <a:t>Voevod                                                                  e</a:t>
            </a:r>
          </a:p>
          <a:p>
            <a:pPr algn="just"/>
            <a:r>
              <a:rPr lang="it-IT" dirty="0" smtClean="0"/>
              <a:t>Partito contadino di </a:t>
            </a:r>
            <a:r>
              <a:rPr lang="it-IT" dirty="0" err="1" smtClean="0"/>
              <a:t>Ion</a:t>
            </a:r>
            <a:r>
              <a:rPr lang="it-IT" dirty="0" smtClean="0"/>
              <a:t> </a:t>
            </a:r>
            <a:r>
              <a:rPr lang="it-IT" dirty="0" err="1" smtClean="0"/>
              <a:t>Mihalache</a:t>
            </a:r>
            <a:endParaRPr lang="it-IT" dirty="0" smtClean="0"/>
          </a:p>
          <a:p>
            <a:pPr algn="just"/>
            <a:r>
              <a:rPr lang="it-IT" dirty="0" smtClean="0"/>
              <a:t>                                                      nasce il</a:t>
            </a:r>
          </a:p>
          <a:p>
            <a:pPr algn="just"/>
            <a:r>
              <a:rPr lang="it-IT" dirty="0" smtClean="0"/>
              <a:t>Partito nazionale contadino come alternativa al Partito nazional-liberale. Al governo nel 1928 </a:t>
            </a:r>
            <a:r>
              <a:rPr lang="it-IT" dirty="0" err="1" smtClean="0"/>
              <a:t>Iuliu</a:t>
            </a:r>
            <a:r>
              <a:rPr lang="it-IT" dirty="0" smtClean="0"/>
              <a:t> </a:t>
            </a:r>
            <a:r>
              <a:rPr lang="it-IT" dirty="0" err="1" smtClean="0"/>
              <a:t>Maniu</a:t>
            </a:r>
            <a:r>
              <a:rPr lang="it-IT" dirty="0"/>
              <a:t> </a:t>
            </a:r>
            <a:r>
              <a:rPr lang="it-IT" dirty="0" smtClean="0"/>
              <a:t>e la rottura con Carol II. Il programma è molto importante…</a:t>
            </a:r>
          </a:p>
          <a:p>
            <a:pPr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975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 </a:t>
            </a:r>
            <a:r>
              <a:rPr lang="it-IT" sz="3600" b="1" i="1" dirty="0" smtClean="0">
                <a:solidFill>
                  <a:srgbClr val="FF0000"/>
                </a:solidFill>
              </a:rPr>
              <a:t>La</a:t>
            </a:r>
            <a:r>
              <a:rPr lang="it-IT" sz="3600" b="1" dirty="0" smtClean="0"/>
              <a:t> </a:t>
            </a:r>
            <a:r>
              <a:rPr lang="it-IT" sz="3600" b="1" i="1" dirty="0" smtClean="0">
                <a:solidFill>
                  <a:srgbClr val="FF0000"/>
                </a:solidFill>
              </a:rPr>
              <a:t>democrazia “guidata” di re Carol II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 smtClean="0"/>
              <a:t>     </a:t>
            </a:r>
            <a:r>
              <a:rPr lang="it-IT" sz="3600" dirty="0" smtClean="0"/>
              <a:t>La crisi dei principi liberali e dei processi democratici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Corruzione, brogli elettorali, nepotismo…</a:t>
            </a:r>
          </a:p>
          <a:p>
            <a:r>
              <a:rPr lang="it-IT" dirty="0" smtClean="0"/>
              <a:t>Industrializzazione rapida, con investimenti stranieri, rappresentanza del mondo rurale (fino al 1947).</a:t>
            </a:r>
          </a:p>
          <a:p>
            <a:r>
              <a:rPr lang="it-IT" dirty="0" smtClean="0"/>
              <a:t>Partito socialista fino al 1921 in cui inizia una scissione da cui il partito comunista sostenuto dalla III Internazionale.</a:t>
            </a:r>
          </a:p>
          <a:p>
            <a:r>
              <a:rPr lang="it-IT" dirty="0" smtClean="0"/>
              <a:t>Anni Venti federazione di partiti socialisti regionali da cui nasce il Partito socialdemocratico espressione di potenti sindacati.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846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cultura antinazionale.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Partito comunista rifiuta gli ingrandimenti post bellici. Perché li rifiuta? A cosa si collega?</a:t>
            </a:r>
            <a:endParaRPr lang="it-IT" dirty="0"/>
          </a:p>
          <a:p>
            <a:r>
              <a:rPr lang="it-IT" dirty="0" smtClean="0"/>
              <a:t>Fuorilegge nel 1924.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La Guardia di Ferro di </a:t>
            </a:r>
            <a:r>
              <a:rPr lang="it-IT" dirty="0" err="1" smtClean="0"/>
              <a:t>Corneliu</a:t>
            </a:r>
            <a:r>
              <a:rPr lang="it-IT" dirty="0" smtClean="0"/>
              <a:t> </a:t>
            </a:r>
            <a:r>
              <a:rPr lang="it-IT" dirty="0" err="1" smtClean="0"/>
              <a:t>Z</a:t>
            </a:r>
            <a:r>
              <a:rPr lang="it-IT" dirty="0" smtClean="0"/>
              <a:t>. </a:t>
            </a:r>
            <a:r>
              <a:rPr lang="it-IT" dirty="0" err="1" smtClean="0"/>
              <a:t>Codreanu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legami con la Legione dell’Arcangelo Gabriele e il Partito nazionale contadino.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3605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minoranze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Ricordiamo che le minoranze condizionarono le scelte dei governi:</a:t>
            </a:r>
          </a:p>
          <a:p>
            <a:r>
              <a:rPr lang="it-IT" dirty="0" smtClean="0"/>
              <a:t>Partito contadino magiaro.</a:t>
            </a:r>
          </a:p>
          <a:p>
            <a:r>
              <a:rPr lang="it-IT" dirty="0" smtClean="0"/>
              <a:t>Unione dei lavoratori magiari.</a:t>
            </a:r>
          </a:p>
          <a:p>
            <a:r>
              <a:rPr lang="it-IT" dirty="0" smtClean="0"/>
              <a:t>Partito tedesco poi del Popolo tedesco di orientamento nazista.</a:t>
            </a:r>
          </a:p>
          <a:p>
            <a:r>
              <a:rPr lang="it-IT" dirty="0" smtClean="0"/>
              <a:t>Partito bulgaro.</a:t>
            </a:r>
          </a:p>
        </p:txBody>
      </p:sp>
    </p:spTree>
    <p:extLst>
      <p:ext uri="{BB962C8B-B14F-4D97-AF65-F5344CB8AC3E}">
        <p14:creationId xmlns:p14="http://schemas.microsoft.com/office/powerpoint/2010/main" val="1152994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po’ più in dettaglio.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Gli ungheresi transilvani oltre che finanziati da Budapest fondavano il proprio nazionalismo su un sentimento di superiorità culturale in rapporto ai balcanici.</a:t>
            </a:r>
          </a:p>
          <a:p>
            <a:r>
              <a:rPr lang="it-IT" dirty="0" smtClean="0"/>
              <a:t>Dobrugia, i contadini bulgari lamentavano una politica di colonizzazione delle terre migliori.</a:t>
            </a:r>
          </a:p>
          <a:p>
            <a:r>
              <a:rPr lang="it-IT" dirty="0" smtClean="0"/>
              <a:t>In Bessarabia, conosciuta come la provincia &lt;peggio&gt; amministrata d’Europa l’agitazione a sfondo antisemita e bolscevico era permanente.</a:t>
            </a:r>
          </a:p>
          <a:p>
            <a:r>
              <a:rPr lang="it-IT" dirty="0" smtClean="0"/>
              <a:t>I tedeschi erano controllati dai servizi nazisti.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6019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situazione economica dei Balcani.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A venti anni dalla fine della guerra i Balcani erano ancora una </a:t>
            </a:r>
            <a:r>
              <a:rPr lang="it-IT" dirty="0" smtClean="0"/>
              <a:t>zona </a:t>
            </a:r>
            <a:r>
              <a:rPr lang="it-IT" dirty="0" smtClean="0"/>
              <a:t>povera con forti sperequazioni e sviluppo ” a macchie di leopardo”.</a:t>
            </a:r>
          </a:p>
          <a:p>
            <a:r>
              <a:rPr lang="it-IT" dirty="0" smtClean="0"/>
              <a:t>Reddito in dollari annuale pro capite:  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Grecia 76.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Bulgaria 81.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Romania 94. 40% contadini analfabeti, esposto alla pellagra, maggior mortalità infantile europea e secondo posto per tubercolosi dopo la Jugoslavia.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Jugoslavia 106.    Francia 246.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16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56910"/>
          </a:xfrm>
        </p:spPr>
        <p:txBody>
          <a:bodyPr/>
          <a:lstStyle/>
          <a:p>
            <a:r>
              <a:rPr lang="it-IT" dirty="0" smtClean="0"/>
              <a:t>Un caso da esaminare:</a:t>
            </a:r>
            <a:br>
              <a:rPr lang="it-IT" dirty="0" smtClean="0"/>
            </a:br>
            <a:r>
              <a:rPr lang="it-IT" dirty="0" smtClean="0"/>
              <a:t>la Grande Romania(?)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t-IT" sz="3200" dirty="0" smtClean="0"/>
          </a:p>
          <a:p>
            <a:endParaRPr lang="it-IT" sz="3200" dirty="0" smtClean="0"/>
          </a:p>
          <a:p>
            <a:r>
              <a:rPr lang="it-IT" sz="3200" dirty="0" smtClean="0"/>
              <a:t>L’illusione di un sogno realizzato.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4148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Iniziamo </a:t>
            </a:r>
            <a:r>
              <a:rPr lang="it-IT" b="1" dirty="0" smtClean="0"/>
              <a:t>sempre </a:t>
            </a:r>
            <a:r>
              <a:rPr lang="it-IT" dirty="0" smtClean="0"/>
              <a:t>dal territorio prima e dopo la guerra</a:t>
            </a:r>
            <a:r>
              <a:rPr lang="it-IT" b="1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1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neutralità e l’ingresso in guerra.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57746"/>
            <a:ext cx="10515600" cy="5500254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 err="1" smtClean="0"/>
              <a:t>R</a:t>
            </a:r>
            <a:r>
              <a:rPr lang="it-IT" dirty="0" smtClean="0"/>
              <a:t>. era legata agli Imperi centrali da un’alleanza rinnovata nel 1913.</a:t>
            </a:r>
          </a:p>
          <a:p>
            <a:r>
              <a:rPr lang="it-IT" dirty="0" smtClean="0"/>
              <a:t>Re Carol e parte della corona sono filo imperi, ma il Consiglio della Corona dichiara la neutralità il 3 agosto 1914.</a:t>
            </a:r>
          </a:p>
          <a:p>
            <a:r>
              <a:rPr lang="it-IT" dirty="0" smtClean="0"/>
              <a:t>Ottobre 1914 Ferdinando succede al defunto zio e con il primo ministro </a:t>
            </a:r>
            <a:r>
              <a:rPr lang="it-IT" dirty="0" err="1" smtClean="0"/>
              <a:t>Ion</a:t>
            </a:r>
            <a:r>
              <a:rPr lang="it-IT" dirty="0" smtClean="0"/>
              <a:t> </a:t>
            </a:r>
            <a:r>
              <a:rPr lang="it-IT" dirty="0" err="1" smtClean="0"/>
              <a:t>Batrianu</a:t>
            </a:r>
            <a:r>
              <a:rPr lang="it-IT" dirty="0" smtClean="0"/>
              <a:t> inizia una trattativa con l’Intesa sulle basi di una partecipazione bellica in cambio di Transilvania, Bucovina</a:t>
            </a:r>
            <a:r>
              <a:rPr lang="it-IT" dirty="0"/>
              <a:t> </a:t>
            </a:r>
            <a:r>
              <a:rPr lang="it-IT" dirty="0" smtClean="0"/>
              <a:t>fino al </a:t>
            </a:r>
            <a:r>
              <a:rPr lang="it-IT" dirty="0" err="1" smtClean="0"/>
              <a:t>Prut</a:t>
            </a:r>
            <a:r>
              <a:rPr lang="it-IT" dirty="0" smtClean="0"/>
              <a:t>, parte delle contee ungheresi lungo il </a:t>
            </a:r>
            <a:r>
              <a:rPr lang="it-IT" dirty="0" err="1" smtClean="0"/>
              <a:t>Tibisco</a:t>
            </a:r>
            <a:r>
              <a:rPr lang="it-IT" dirty="0" smtClean="0"/>
              <a:t>, a garanzia del compimento dell’unità nazionale e della Grande Romania.</a:t>
            </a:r>
          </a:p>
          <a:p>
            <a:r>
              <a:rPr lang="it-IT" dirty="0" smtClean="0"/>
              <a:t>27 agosto 1916 dichiarazione di guerra, militarmente impreparata, all’Austria-Ungheria.</a:t>
            </a:r>
          </a:p>
          <a:p>
            <a:r>
              <a:rPr lang="it-IT" dirty="0" smtClean="0"/>
              <a:t>Sconfitte su tutti i fronti.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819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Bucarest occupata.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6 dicembre 1916 la capitale è occupata da bulgari, turchi, austro-ungarici, tedeschi; 400.000 caduti in 3 mesi.</a:t>
            </a:r>
          </a:p>
          <a:p>
            <a:r>
              <a:rPr lang="it-IT" dirty="0" smtClean="0"/>
              <a:t>7 maggio 1918 firma della pace con perdita della Dobrugia, dei Carpazi e istaurazione di un governo filo-intesa.</a:t>
            </a:r>
          </a:p>
          <a:p>
            <a:r>
              <a:rPr lang="it-IT" dirty="0" smtClean="0"/>
              <a:t>Dopo l’avanzata francese nei Balcani a partire dall’offensiva per la presa di Salonicco, su spinta di Parigi il sovrano rumeno </a:t>
            </a:r>
            <a:r>
              <a:rPr lang="it-IT" dirty="0" err="1" smtClean="0"/>
              <a:t>ri</a:t>
            </a:r>
            <a:r>
              <a:rPr lang="it-IT" dirty="0" smtClean="0"/>
              <a:t>-dichiara guerra ai traballanti Imperi, con il determinante aiuto francese riconquista il territorio nazionale  occupano la Transilvania e assediano Budapest.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8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successo ottenuto a Parigi.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Dai trattati Saint Germain en </a:t>
            </a:r>
            <a:r>
              <a:rPr lang="it-IT" dirty="0" err="1" smtClean="0"/>
              <a:t>Laye</a:t>
            </a:r>
            <a:r>
              <a:rPr lang="it-IT" dirty="0" smtClean="0"/>
              <a:t> e </a:t>
            </a:r>
            <a:r>
              <a:rPr lang="it-IT" dirty="0" err="1" smtClean="0"/>
              <a:t>Trianon</a:t>
            </a:r>
            <a:r>
              <a:rPr lang="it-IT" dirty="0" smtClean="0"/>
              <a:t> la Romania ottiene quanto prima indicato con in più la Bessarabia. La  sua popolazione passa da sette a quindici milioni.</a:t>
            </a:r>
          </a:p>
          <a:p>
            <a:r>
              <a:rPr lang="it-IT" dirty="0" smtClean="0"/>
              <a:t>Censimento 1925 su  circa 16 milioni di abitanti 3,5 non erano di nazionalità rumena. Tranne il milione di ebrei le altre minoranze hanno tutte degli stati di riferimento.</a:t>
            </a:r>
          </a:p>
          <a:p>
            <a:r>
              <a:rPr lang="it-IT" dirty="0" smtClean="0"/>
              <a:t>Il favorevolissimo contesto internazionale favorì l’azione di </a:t>
            </a:r>
            <a:r>
              <a:rPr lang="it-IT" dirty="0" err="1" smtClean="0"/>
              <a:t>Batrianu</a:t>
            </a:r>
            <a:r>
              <a:rPr lang="it-IT" dirty="0" smtClean="0"/>
              <a:t> a Parigi.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712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conseguenze.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necessità che il quadro politico internazionale  non mutasse e una politica interna che in qualche modo rinsaldasse il traballante quadro politico.</a:t>
            </a:r>
          </a:p>
          <a:p>
            <a:r>
              <a:rPr lang="it-IT" dirty="0" smtClean="0"/>
              <a:t>Repressione delle ormai minoranze attraverso un processo di snazionalizzazione in particolare della minoranza ungherese in Transilvania.</a:t>
            </a:r>
          </a:p>
          <a:p>
            <a:r>
              <a:rPr lang="it-IT" dirty="0" smtClean="0"/>
              <a:t>Il Partito nazionale liberale della famiglia </a:t>
            </a:r>
            <a:r>
              <a:rPr lang="it-IT" dirty="0" err="1" smtClean="0"/>
              <a:t>B</a:t>
            </a:r>
            <a:r>
              <a:rPr lang="it-IT" dirty="0" err="1" smtClean="0"/>
              <a:t>atrianu</a:t>
            </a:r>
            <a:r>
              <a:rPr lang="it-IT" dirty="0" smtClean="0"/>
              <a:t> </a:t>
            </a:r>
            <a:r>
              <a:rPr lang="it-IT" dirty="0" smtClean="0"/>
              <a:t>e la Grande Romania.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57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L’instabilità interna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Crisi dinastica.</a:t>
            </a:r>
          </a:p>
          <a:p>
            <a:endParaRPr lang="it-IT" dirty="0"/>
          </a:p>
          <a:p>
            <a:r>
              <a:rPr lang="it-IT" dirty="0" smtClean="0"/>
              <a:t>Il Partito nazionale contadino di </a:t>
            </a:r>
            <a:r>
              <a:rPr lang="it-IT" dirty="0" err="1" smtClean="0"/>
              <a:t>Iuliu</a:t>
            </a:r>
            <a:r>
              <a:rPr lang="it-IT" dirty="0" smtClean="0"/>
              <a:t> </a:t>
            </a:r>
            <a:r>
              <a:rPr lang="it-IT" dirty="0" err="1" smtClean="0"/>
              <a:t>Maniu</a:t>
            </a:r>
            <a:r>
              <a:rPr lang="it-IT" dirty="0" smtClean="0"/>
              <a:t> al governo nel 1930.</a:t>
            </a:r>
          </a:p>
          <a:p>
            <a:endParaRPr lang="it-IT" dirty="0"/>
          </a:p>
          <a:p>
            <a:r>
              <a:rPr lang="it-IT" dirty="0" smtClean="0"/>
              <a:t>necessità di una politica di riforma rurale.</a:t>
            </a:r>
          </a:p>
          <a:p>
            <a:r>
              <a:rPr lang="it-IT" dirty="0" smtClean="0"/>
              <a:t>necessità di una politica industriale.</a:t>
            </a:r>
          </a:p>
          <a:p>
            <a:r>
              <a:rPr lang="it-IT" dirty="0" smtClean="0"/>
              <a:t>Miglioramento economico-sociale legato allo sfruttamento del greggio e delle risorse minerarie.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399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Costituzione del 1923.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Quattro parti 138 artt.</a:t>
            </a:r>
          </a:p>
          <a:p>
            <a:endParaRPr lang="it-IT" dirty="0"/>
          </a:p>
          <a:p>
            <a:r>
              <a:rPr lang="it-IT" dirty="0" smtClean="0"/>
              <a:t>Riforma agraria</a:t>
            </a:r>
          </a:p>
          <a:p>
            <a:r>
              <a:rPr lang="it-IT" dirty="0" smtClean="0"/>
              <a:t>Libertà di riunione, parola ecc.</a:t>
            </a:r>
          </a:p>
          <a:p>
            <a:r>
              <a:rPr lang="it-IT" dirty="0" smtClean="0"/>
              <a:t>Uguaglianza dinanzi alla legge.</a:t>
            </a:r>
          </a:p>
          <a:p>
            <a:r>
              <a:rPr lang="it-IT" dirty="0" smtClean="0"/>
              <a:t>Parità di diritti prescindendo </a:t>
            </a:r>
            <a:r>
              <a:rPr lang="it-IT" smtClean="0"/>
              <a:t>dall’appartenenza nazionale.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205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983</Words>
  <Application>Microsoft Macintosh PowerPoint</Application>
  <PresentationFormat>Widescreen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Arial</vt:lpstr>
      <vt:lpstr>Tema di Office</vt:lpstr>
      <vt:lpstr>Appunti di metodo. Le domande da porsi.</vt:lpstr>
      <vt:lpstr>Un caso da esaminare: la Grande Romania(?)</vt:lpstr>
      <vt:lpstr>Iniziamo sempre dal territorio prima e dopo la guerra.</vt:lpstr>
      <vt:lpstr>La neutralità e l’ingresso in guerra.</vt:lpstr>
      <vt:lpstr>Bucarest occupata.</vt:lpstr>
      <vt:lpstr>Il successo ottenuto a Parigi.</vt:lpstr>
      <vt:lpstr>Le conseguenze.</vt:lpstr>
      <vt:lpstr>L’instabilità interna</vt:lpstr>
      <vt:lpstr>La Costituzione del 1923.</vt:lpstr>
      <vt:lpstr> I Partiti politici. Metodologia da applicare nelle medesime circostanze </vt:lpstr>
      <vt:lpstr>Presentazione di PowerPoint</vt:lpstr>
      <vt:lpstr>Nel 1926 dalla fusione tra</vt:lpstr>
      <vt:lpstr> La democrazia “guidata” di re Carol II.      La crisi dei principi liberali e dei processi democratici</vt:lpstr>
      <vt:lpstr>La cultura antinazionale.</vt:lpstr>
      <vt:lpstr>Le minoranze</vt:lpstr>
      <vt:lpstr>Un po’ più in dettaglio.</vt:lpstr>
      <vt:lpstr>La situazione economica dei Balcani.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Grande Romania(?)</dc:title>
  <dc:creator>Utente di Microsoft Office</dc:creator>
  <cp:lastModifiedBy>Utente di Microsoft Office</cp:lastModifiedBy>
  <cp:revision>35</cp:revision>
  <dcterms:created xsi:type="dcterms:W3CDTF">2020-04-09T09:16:33Z</dcterms:created>
  <dcterms:modified xsi:type="dcterms:W3CDTF">2020-04-14T16:12:05Z</dcterms:modified>
</cp:coreProperties>
</file>