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49"/>
    <p:restoredTop sz="94624"/>
  </p:normalViewPr>
  <p:slideViewPr>
    <p:cSldViewPr snapToGrid="0" snapToObjects="1">
      <p:cViewPr varScale="1">
        <p:scale>
          <a:sx n="53" d="100"/>
          <a:sy n="53" d="100"/>
        </p:scale>
        <p:origin x="176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0F652-AADB-A443-A20A-59B94E6AC396}" type="datetimeFigureOut">
              <a:rPr lang="it-IT" smtClean="0"/>
              <a:t>23/04/20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9C39-4154-5A44-945B-5F2773C763F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6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79C39-4154-5A44-945B-5F2773C763F4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313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EAA-7C46-C444-996C-CA4C21CED071}" type="datetimeFigureOut">
              <a:rPr lang="it-IT" smtClean="0"/>
              <a:t>23/04/20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9C3D-D769-C84D-AFAC-6740E3C6C7E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060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EAA-7C46-C444-996C-CA4C21CED071}" type="datetimeFigureOut">
              <a:rPr lang="it-IT" smtClean="0"/>
              <a:t>23/04/20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9C3D-D769-C84D-AFAC-6740E3C6C7E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14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EAA-7C46-C444-996C-CA4C21CED071}" type="datetimeFigureOut">
              <a:rPr lang="it-IT" smtClean="0"/>
              <a:t>23/04/20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9C3D-D769-C84D-AFAC-6740E3C6C7E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43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EAA-7C46-C444-996C-CA4C21CED071}" type="datetimeFigureOut">
              <a:rPr lang="it-IT" smtClean="0"/>
              <a:t>23/04/20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9C3D-D769-C84D-AFAC-6740E3C6C7E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089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EAA-7C46-C444-996C-CA4C21CED071}" type="datetimeFigureOut">
              <a:rPr lang="it-IT" smtClean="0"/>
              <a:t>23/04/20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9C3D-D769-C84D-AFAC-6740E3C6C7E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1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EAA-7C46-C444-996C-CA4C21CED071}" type="datetimeFigureOut">
              <a:rPr lang="it-IT" smtClean="0"/>
              <a:t>23/04/20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9C3D-D769-C84D-AFAC-6740E3C6C7E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78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EAA-7C46-C444-996C-CA4C21CED071}" type="datetimeFigureOut">
              <a:rPr lang="it-IT" smtClean="0"/>
              <a:t>23/04/20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9C3D-D769-C84D-AFAC-6740E3C6C7E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154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EAA-7C46-C444-996C-CA4C21CED071}" type="datetimeFigureOut">
              <a:rPr lang="it-IT" smtClean="0"/>
              <a:t>23/04/20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9C3D-D769-C84D-AFAC-6740E3C6C7E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111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EAA-7C46-C444-996C-CA4C21CED071}" type="datetimeFigureOut">
              <a:rPr lang="it-IT" smtClean="0"/>
              <a:t>23/04/20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9C3D-D769-C84D-AFAC-6740E3C6C7E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7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EAA-7C46-C444-996C-CA4C21CED071}" type="datetimeFigureOut">
              <a:rPr lang="it-IT" smtClean="0"/>
              <a:t>23/04/20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9C3D-D769-C84D-AFAC-6740E3C6C7E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667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82EAA-7C46-C444-996C-CA4C21CED071}" type="datetimeFigureOut">
              <a:rPr lang="it-IT" smtClean="0"/>
              <a:t>23/04/20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59C3D-D769-C84D-AFAC-6740E3C6C7E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06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82EAA-7C46-C444-996C-CA4C21CED071}" type="datetimeFigureOut">
              <a:rPr lang="it-IT" smtClean="0"/>
              <a:t>23/04/20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59C3D-D769-C84D-AFAC-6740E3C6C7E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759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Verso la </a:t>
            </a:r>
            <a:r>
              <a:rPr lang="it-IT" dirty="0" smtClean="0"/>
              <a:t>II guerra mondiale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9291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fine della </a:t>
            </a:r>
            <a:r>
              <a:rPr lang="it-IT" dirty="0" err="1" smtClean="0"/>
              <a:t>Megale</a:t>
            </a:r>
            <a:r>
              <a:rPr lang="it-IT" dirty="0" smtClean="0"/>
              <a:t> Idea (1922).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Il sogno di grandezza svanisce in Asia minore contro le forze di </a:t>
            </a:r>
            <a:r>
              <a:rPr lang="it-IT" dirty="0" err="1" smtClean="0"/>
              <a:t>Mustafà</a:t>
            </a:r>
            <a:r>
              <a:rPr lang="it-IT" dirty="0" smtClean="0"/>
              <a:t> </a:t>
            </a:r>
            <a:r>
              <a:rPr lang="it-IT" dirty="0" err="1" smtClean="0"/>
              <a:t>Kemal</a:t>
            </a:r>
            <a:r>
              <a:rPr lang="it-IT" dirty="0" smtClean="0"/>
              <a:t>.</a:t>
            </a:r>
          </a:p>
          <a:p>
            <a:r>
              <a:rPr lang="it-IT" dirty="0" smtClean="0"/>
              <a:t>Costantino(XII) in esilio i capi del governo </a:t>
            </a:r>
            <a:r>
              <a:rPr lang="it-IT" dirty="0" err="1" smtClean="0"/>
              <a:t>Dimitrios</a:t>
            </a:r>
            <a:r>
              <a:rPr lang="it-IT" dirty="0" smtClean="0"/>
              <a:t> </a:t>
            </a:r>
            <a:r>
              <a:rPr lang="it-IT" dirty="0" err="1" smtClean="0"/>
              <a:t>Rallis</a:t>
            </a:r>
            <a:r>
              <a:rPr lang="it-IT" dirty="0" smtClean="0"/>
              <a:t> e dello stato maggiore </a:t>
            </a:r>
            <a:r>
              <a:rPr lang="it-IT" dirty="0" smtClean="0"/>
              <a:t>e </a:t>
            </a:r>
            <a:r>
              <a:rPr lang="it-IT" dirty="0" smtClean="0"/>
              <a:t>quattro ministri fucilati.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170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conseguenze della sconfitta.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1.300.000 profughi greci dall’Asia minore si insediano in Tracia e Macedonia e nelle città di Salonicco e Atene.</a:t>
            </a:r>
          </a:p>
          <a:p>
            <a:endParaRPr lang="it-IT" dirty="0" smtClean="0"/>
          </a:p>
          <a:p>
            <a:r>
              <a:rPr lang="it-IT" dirty="0" smtClean="0"/>
              <a:t>500.000 turchi emigrarono nella nuova Turchia. </a:t>
            </a:r>
          </a:p>
          <a:p>
            <a:endParaRPr lang="it-IT" dirty="0"/>
          </a:p>
          <a:p>
            <a:r>
              <a:rPr lang="it-IT" dirty="0" smtClean="0"/>
              <a:t>Si aggravano i problemi sociali.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6935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partiti politici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Il partito populista di </a:t>
            </a:r>
            <a:r>
              <a:rPr lang="it-IT" dirty="0" err="1" smtClean="0"/>
              <a:t>Tsaldaris</a:t>
            </a:r>
            <a:r>
              <a:rPr lang="it-IT" dirty="0" smtClean="0"/>
              <a:t> che con parte dell’esercito fedele al gen. Metaxas appoggiava il re Giorgio II (sett.22-dic.23)</a:t>
            </a:r>
          </a:p>
          <a:p>
            <a:endParaRPr lang="it-IT" dirty="0" smtClean="0"/>
          </a:p>
          <a:p>
            <a:r>
              <a:rPr lang="it-IT" dirty="0" smtClean="0"/>
              <a:t>Partito liberale di Venizelos.</a:t>
            </a:r>
          </a:p>
          <a:p>
            <a:endParaRPr lang="it-IT" dirty="0" smtClean="0"/>
          </a:p>
          <a:p>
            <a:r>
              <a:rPr lang="it-IT" dirty="0" smtClean="0"/>
              <a:t>Partito repubblicano</a:t>
            </a:r>
          </a:p>
          <a:p>
            <a:r>
              <a:rPr lang="it-IT" dirty="0" smtClean="0"/>
              <a:t>Partito comunista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19103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FF0000"/>
                </a:solidFill>
              </a:rPr>
              <a:t>Golpe</a:t>
            </a:r>
            <a:r>
              <a:rPr lang="it-IT" dirty="0" smtClean="0"/>
              <a:t> a ripetizione intervallati da governi civili.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dirty="0" smtClean="0">
                <a:solidFill>
                  <a:srgbClr val="FF0000"/>
                </a:solidFill>
              </a:rPr>
              <a:t>Golpe 1922</a:t>
            </a:r>
            <a:r>
              <a:rPr lang="it-IT" dirty="0" smtClean="0"/>
              <a:t> fino a settembre dello stesso anno dal quale fino al dic.1923 regna Giorgio II. Gennaio 1924 inizio disordini fino ad</a:t>
            </a:r>
          </a:p>
          <a:p>
            <a:r>
              <a:rPr lang="it-IT" dirty="0" smtClean="0"/>
              <a:t>Aprile quando fu proclamata la Repubblica che sopravvisse fino al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Golpe 1926 </a:t>
            </a:r>
            <a:r>
              <a:rPr lang="it-IT" dirty="0" smtClean="0"/>
              <a:t>-1928</a:t>
            </a:r>
          </a:p>
          <a:p>
            <a:r>
              <a:rPr lang="it-IT" dirty="0" smtClean="0"/>
              <a:t>1928-33 Venizelos al potere.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Golpe 1933. </a:t>
            </a:r>
          </a:p>
          <a:p>
            <a:r>
              <a:rPr lang="it-IT" dirty="0" smtClean="0"/>
              <a:t>1935 ritorno di Giorgio II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Golpe 1936 </a:t>
            </a:r>
            <a:r>
              <a:rPr lang="it-IT" dirty="0" smtClean="0"/>
              <a:t>e il gen. Metaxas diventa duce di Grecia fino al 1941.</a:t>
            </a:r>
          </a:p>
        </p:txBody>
      </p:sp>
    </p:spTree>
    <p:extLst>
      <p:ext uri="{BB962C8B-B14F-4D97-AF65-F5344CB8AC3E}">
        <p14:creationId xmlns:p14="http://schemas.microsoft.com/office/powerpoint/2010/main" val="964836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“Regime del 4 agosto” </a:t>
            </a:r>
            <a:br>
              <a:rPr lang="it-IT" dirty="0" smtClean="0"/>
            </a:br>
            <a:r>
              <a:rPr lang="it-IT" dirty="0" smtClean="0"/>
              <a:t>fascista di Metaxas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Ideologia: la Grecia aveva vissuto i suoi periodi di grandezza sotto sistemi autoritari. Pericle</a:t>
            </a:r>
            <a:r>
              <a:rPr lang="it-IT" dirty="0" smtClean="0"/>
              <a:t>, Bisanzio </a:t>
            </a:r>
            <a:r>
              <a:rPr lang="it-IT" dirty="0" smtClean="0"/>
              <a:t>e adesso Metaxas.</a:t>
            </a:r>
          </a:p>
          <a:p>
            <a:endParaRPr lang="it-IT" dirty="0"/>
          </a:p>
          <a:p>
            <a:r>
              <a:rPr lang="it-IT" dirty="0" smtClean="0"/>
              <a:t>Questa visione fu trasmessa nelle scuole.</a:t>
            </a:r>
          </a:p>
          <a:p>
            <a:r>
              <a:rPr lang="it-IT" dirty="0" smtClean="0"/>
              <a:t>Sostegno della Chiesa che controllava l’insegnamento.</a:t>
            </a:r>
          </a:p>
          <a:p>
            <a:r>
              <a:rPr lang="it-IT" dirty="0" smtClean="0"/>
              <a:t>Legislazione sociale, giornata lavorativa di otto ore.</a:t>
            </a:r>
          </a:p>
          <a:p>
            <a:r>
              <a:rPr lang="it-IT" dirty="0" smtClean="0"/>
              <a:t>Riforma agraria.</a:t>
            </a:r>
          </a:p>
          <a:p>
            <a:r>
              <a:rPr lang="it-IT" dirty="0" smtClean="0"/>
              <a:t>Politica di difesa e costruzione della linea Metaxas.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2652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Situazione economica.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Riforma agraria e aumento della popolazione causarono un incremento delle nascite che alla fine vanificò gli effetti della distribuzione delle terre.</a:t>
            </a:r>
          </a:p>
          <a:p>
            <a:r>
              <a:rPr lang="it-IT" dirty="0" smtClean="0"/>
              <a:t>Il 90% della produzione industriale proveniva da aziende con un massimo di cinque operai.</a:t>
            </a:r>
          </a:p>
          <a:p>
            <a:r>
              <a:rPr lang="it-IT" dirty="0" smtClean="0"/>
              <a:t>Scarsa esportazione, deficit pubblico elevato dai prestiti contratti dallo stato.</a:t>
            </a:r>
          </a:p>
          <a:p>
            <a:r>
              <a:rPr lang="it-IT" dirty="0" smtClean="0"/>
              <a:t>Così come nel secolo XIX le </a:t>
            </a:r>
            <a:r>
              <a:rPr lang="it-IT" smtClean="0"/>
              <a:t>potenze europee mantennero il controllo finanziario della Grecia.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43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Iniziali appunti di metodo.</a:t>
            </a:r>
            <a:br>
              <a:rPr lang="it-IT" dirty="0" smtClean="0"/>
            </a:br>
            <a:r>
              <a:rPr lang="it-IT" dirty="0" smtClean="0"/>
              <a:t> Valutate: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600" dirty="0" smtClean="0"/>
              <a:t>(la raccolta dei dati…)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La situazione politico-economica degli stati europeo-orientali.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La loro </a:t>
            </a:r>
            <a:r>
              <a:rPr lang="it-IT" dirty="0" smtClean="0"/>
              <a:t>collocazione internazionale.</a:t>
            </a:r>
            <a:endParaRPr lang="it-IT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/>
              <a:t>L’interazione dei punti precedenti con le eventuali costanti di lungo periodo.    </a:t>
            </a:r>
            <a:r>
              <a:rPr lang="it-IT" sz="1600" dirty="0" smtClean="0"/>
              <a:t>(…e la loro analisi!)                  </a:t>
            </a:r>
            <a:r>
              <a:rPr lang="it-IT" dirty="0" smtClean="0">
                <a:solidFill>
                  <a:srgbClr val="FF0000"/>
                </a:solidFill>
              </a:rPr>
              <a:t>Fatto ciò, chiedetevi</a:t>
            </a:r>
            <a:r>
              <a:rPr lang="it-IT" dirty="0" smtClean="0"/>
              <a:t>:          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>
                <a:solidFill>
                  <a:srgbClr val="0070C0"/>
                </a:solidFill>
              </a:rPr>
              <a:t>Quali fossero i loro obiettivi di politica estera?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>
                <a:solidFill>
                  <a:srgbClr val="0070C0"/>
                </a:solidFill>
              </a:rPr>
              <a:t>Quali strumenti possedessero per realizzarli?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t-IT" dirty="0" smtClean="0">
                <a:solidFill>
                  <a:srgbClr val="002060"/>
                </a:solidFill>
              </a:rPr>
              <a:t>Quanto l’interazione dei punti 1,2,3, avrebbe potuto influire sui punti 4 e 5 ?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6100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Grecia alla vigilia del conflitto </a:t>
            </a:r>
            <a:br>
              <a:rPr lang="it-IT" dirty="0" smtClean="0"/>
            </a:br>
            <a:r>
              <a:rPr lang="it-IT" dirty="0" smtClean="0"/>
              <a:t>(1910-1939)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Inserite le cartine della Grecia prima e dopo le guerre balcaniche e valutatene l’ingrandimento e l’acquisizione di minoranze.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8623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Le riforme di </a:t>
            </a:r>
            <a:r>
              <a:rPr lang="it-IT" dirty="0" err="1" smtClean="0"/>
              <a:t>Eleftherios</a:t>
            </a:r>
            <a:r>
              <a:rPr lang="it-IT" dirty="0" smtClean="0"/>
              <a:t> Venizelos.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Ottobre 1910. Sostenuto dal partito liberale Venizelos diventa il capo autoritario del governo e inizia una politica di riforme.</a:t>
            </a:r>
          </a:p>
          <a:p>
            <a:r>
              <a:rPr lang="it-IT" dirty="0" smtClean="0"/>
              <a:t>Attuando quanto previsto dalla Costituzione del 1864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Un apparato burocratico indipendente e un Consiglio superiore della magistratura.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Ristrutturazione dell’Esercito sul modello francese e della flotta sul modello britannico. 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Riforme delle finanze con riequilibrio del bilancio e agraria in Tessaglia con distribuzione di 150.000 ettari a 4000 famiglie di contadini. Codice del lavoro e alfabetizzazione.</a:t>
            </a:r>
          </a:p>
          <a:p>
            <a:pPr marL="514350" indent="-514350">
              <a:buFont typeface="+mj-lt"/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4031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 successi balcanici.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Dopo le guerre balcaniche la Grecia quasi raddoppiò il proprio territorio e la propria popolazione.</a:t>
            </a:r>
          </a:p>
          <a:p>
            <a:r>
              <a:rPr lang="it-IT" dirty="0" smtClean="0"/>
              <a:t>L’esaltazione nazionalista e il sogno della </a:t>
            </a:r>
            <a:r>
              <a:rPr lang="it-IT" i="1" dirty="0" err="1" smtClean="0"/>
              <a:t>Megale</a:t>
            </a:r>
            <a:r>
              <a:rPr lang="it-IT" i="1" dirty="0" smtClean="0"/>
              <a:t> Idea </a:t>
            </a:r>
            <a:r>
              <a:rPr lang="it-IT" dirty="0" smtClean="0"/>
              <a:t>divennero il motivo dominante della politica di Venizelos</a:t>
            </a:r>
            <a:r>
              <a:rPr lang="it-IT" dirty="0"/>
              <a:t> </a:t>
            </a:r>
            <a:r>
              <a:rPr lang="it-IT" dirty="0" smtClean="0"/>
              <a:t>e dei circoli nazionalisti.</a:t>
            </a:r>
          </a:p>
          <a:p>
            <a:r>
              <a:rPr lang="it-IT" dirty="0" smtClean="0"/>
              <a:t>Il sovrano Costantino </a:t>
            </a:r>
            <a:r>
              <a:rPr lang="it-IT" dirty="0" smtClean="0"/>
              <a:t>aveva, </a:t>
            </a:r>
            <a:r>
              <a:rPr lang="it-IT" dirty="0" smtClean="0"/>
              <a:t>secondo la moglie Sofia di </a:t>
            </a:r>
            <a:r>
              <a:rPr lang="it-IT" dirty="0" smtClean="0"/>
              <a:t>Prussia, </a:t>
            </a:r>
            <a:r>
              <a:rPr lang="it-IT" dirty="0" smtClean="0"/>
              <a:t>il sogno di entrare a Costantinopoli da liberatore.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9462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L’imposizione dell’intervento in guerra</a:t>
            </a:r>
            <a:br>
              <a:rPr lang="it-IT" dirty="0" smtClean="0"/>
            </a:br>
            <a:r>
              <a:rPr lang="it-IT" dirty="0" smtClean="0"/>
              <a:t>(1916).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Venizelos era favorevole all’intervento a fianco dell’Intesa in funzione anti turca e in cambio di un’espansione in Asia minore.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Il sovrano, la regina, sorella del Kaiser, e il capo di stato maggiore Metaxas impongono la neutralità con le conseguenti dimissioni di Venizelos</a:t>
            </a:r>
            <a:r>
              <a:rPr lang="it-IT" dirty="0"/>
              <a:t> </a:t>
            </a:r>
            <a:r>
              <a:rPr lang="it-IT" dirty="0" smtClean="0"/>
              <a:t>nel marzo 1915.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Agosto 1915 Venizelos torna al governo, concede lo sbarco all’Intesa a Salonicco per attaccare la Bulgaria ed è costretto a dimettersi.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5556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600" u="sng" dirty="0" smtClean="0">
                <a:solidFill>
                  <a:srgbClr val="FF0000"/>
                </a:solidFill>
              </a:rPr>
              <a:t>I due governi e l’Intesa</a:t>
            </a:r>
            <a:br>
              <a:rPr lang="it-IT" sz="3600" u="sng" dirty="0" smtClean="0">
                <a:solidFill>
                  <a:srgbClr val="FF0000"/>
                </a:solidFill>
              </a:rPr>
            </a:br>
            <a:r>
              <a:rPr lang="it-IT" sz="3600" dirty="0" smtClean="0"/>
              <a:t>La </a:t>
            </a:r>
            <a:r>
              <a:rPr lang="it-IT" sz="3600" dirty="0"/>
              <a:t>Grecia alla vigilia del coinvolgimento in guerra si trova con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pPr algn="ctr"/>
            <a:r>
              <a:rPr lang="it-IT" dirty="0" smtClean="0"/>
              <a:t>Un governo legittimo ad Atene, quello di re Costantino favorevole alla    continuazione della neutralità.</a:t>
            </a:r>
          </a:p>
          <a:p>
            <a:r>
              <a:rPr lang="it-IT" dirty="0" smtClean="0"/>
              <a:t>Quello di Venizelos insediato a Tessalonica(Salonicco) autonominatesi </a:t>
            </a:r>
            <a:r>
              <a:rPr lang="it-IT" u="sng" dirty="0" smtClean="0"/>
              <a:t>Comitato greco di difesa nazionale</a:t>
            </a:r>
            <a:r>
              <a:rPr lang="it-IT" dirty="0" smtClean="0"/>
              <a:t> </a:t>
            </a:r>
            <a:r>
              <a:rPr lang="it-IT" dirty="0"/>
              <a:t>f</a:t>
            </a:r>
            <a:r>
              <a:rPr lang="it-IT" dirty="0" smtClean="0"/>
              <a:t>avorevole all’Intesa.</a:t>
            </a:r>
          </a:p>
          <a:p>
            <a:r>
              <a:rPr lang="it-IT" dirty="0" smtClean="0"/>
              <a:t>Il Corpo di spedizione anglo-francese del gen. </a:t>
            </a:r>
            <a:r>
              <a:rPr lang="it-IT" dirty="0" err="1" smtClean="0"/>
              <a:t>Sarrail</a:t>
            </a:r>
            <a:r>
              <a:rPr lang="it-IT" dirty="0" smtClean="0"/>
              <a:t> che occupavano Salonicco si interpose tra i sostenitori dei due governi. </a:t>
            </a:r>
          </a:p>
          <a:p>
            <a:r>
              <a:rPr lang="it-IT" dirty="0" smtClean="0"/>
              <a:t>11 06 ‘17 l’Intesa impose a Costantino abdicazione ed esilio. La Grecia riunificata entrò in guerra e partecipò da vincitrice ai negoziati di pace.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349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costanti della storia greca.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it-IT" dirty="0" smtClean="0"/>
          </a:p>
          <a:p>
            <a:r>
              <a:rPr lang="it-IT" dirty="0" smtClean="0"/>
              <a:t>La Grecia contemporanea raggiunse l’indipendenza nel 1829 grazie al decisivo intervento delle potenze europee.</a:t>
            </a:r>
          </a:p>
          <a:p>
            <a:r>
              <a:rPr lang="it-IT" dirty="0" smtClean="0"/>
              <a:t>I sovrani che la governeranno dopo la presidenza di Capodistria proverranno da dinastie non greche e furono scelti dalle potenze di cui sopra.</a:t>
            </a:r>
          </a:p>
          <a:p>
            <a:r>
              <a:rPr lang="it-IT" dirty="0" smtClean="0"/>
              <a:t>La società politica greca era molto divisa per interessi economici ed ideologici e continuò ad esserlo.</a:t>
            </a:r>
          </a:p>
          <a:p>
            <a:r>
              <a:rPr lang="it-IT" dirty="0" smtClean="0"/>
              <a:t>L’arretratezza economica e i forti interessi delle potenze europee, soprattutto tedeschi sono una presenza </a:t>
            </a:r>
            <a:r>
              <a:rPr lang="it-IT" smtClean="0"/>
              <a:t>continua dall’indipendenza.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1292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L’autoritarismo continuo.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Già il primo e ultimo presidente della repubblica greca affrontò i problemi interni con piglio e modi sempre più autoritari.</a:t>
            </a:r>
          </a:p>
          <a:p>
            <a:r>
              <a:rPr lang="it-IT" dirty="0" smtClean="0"/>
              <a:t>L’autoritarismo governativo, </a:t>
            </a:r>
            <a:r>
              <a:rPr lang="it-IT" dirty="0" smtClean="0">
                <a:solidFill>
                  <a:srgbClr val="FF0000"/>
                </a:solidFill>
              </a:rPr>
              <a:t>le differenze sociali marcate, l’incapacità politica di razionalizzare e trovare dei compromessi </a:t>
            </a:r>
            <a:r>
              <a:rPr lang="it-IT" dirty="0" smtClean="0"/>
              <a:t>e l’ingombrante presenza straniera, in particolare tedesca, sono elementi sempre presenti nella storia della Grecia contemporanea.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7475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873</Words>
  <Application>Microsoft Macintosh PowerPoint</Application>
  <PresentationFormat>Widescreen</PresentationFormat>
  <Paragraphs>87</Paragraphs>
  <Slides>15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Arial</vt:lpstr>
      <vt:lpstr>Tema di Office</vt:lpstr>
      <vt:lpstr>Verso la II guerra mondiale</vt:lpstr>
      <vt:lpstr>Iniziali appunti di metodo.  Valutate:</vt:lpstr>
      <vt:lpstr>La Grecia alla vigilia del conflitto  (1910-1939)</vt:lpstr>
      <vt:lpstr>Le riforme di Eleftherios Venizelos.</vt:lpstr>
      <vt:lpstr>I successi balcanici.</vt:lpstr>
      <vt:lpstr>L’imposizione dell’intervento in guerra (1916).</vt:lpstr>
      <vt:lpstr>I due governi e l’Intesa La Grecia alla vigilia del coinvolgimento in guerra si trova con</vt:lpstr>
      <vt:lpstr>Le costanti della storia greca.</vt:lpstr>
      <vt:lpstr>L’autoritarismo continuo.</vt:lpstr>
      <vt:lpstr>La fine della Megale Idea (1922).</vt:lpstr>
      <vt:lpstr>Le conseguenze della sconfitta.</vt:lpstr>
      <vt:lpstr>I partiti politici</vt:lpstr>
      <vt:lpstr>Golpe a ripetizione intervallati da governi civili.</vt:lpstr>
      <vt:lpstr>Il “Regime del 4 agosto”  fascista di Metaxas</vt:lpstr>
      <vt:lpstr>Situazione economica.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II guerra mondiale</dc:title>
  <dc:creator>Utente di Microsoft Office</dc:creator>
  <cp:lastModifiedBy>Utente di Microsoft Office</cp:lastModifiedBy>
  <cp:revision>38</cp:revision>
  <dcterms:created xsi:type="dcterms:W3CDTF">2020-04-21T13:21:27Z</dcterms:created>
  <dcterms:modified xsi:type="dcterms:W3CDTF">2020-04-23T10:02:57Z</dcterms:modified>
</cp:coreProperties>
</file>