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8"/>
    <p:restoredTop sz="94624"/>
  </p:normalViewPr>
  <p:slideViewPr>
    <p:cSldViewPr snapToGrid="0" snapToObjects="1">
      <p:cViewPr varScale="1">
        <p:scale>
          <a:sx n="64" d="100"/>
          <a:sy n="64" d="100"/>
        </p:scale>
        <p:origin x="17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3244-4090-524D-943E-9980AC8334A7}" type="datetimeFigureOut">
              <a:rPr lang="it-IT" smtClean="0"/>
              <a:t>29/04/19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5536-BDB3-6B45-93B4-43AA9BF718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95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3244-4090-524D-943E-9980AC8334A7}" type="datetimeFigureOut">
              <a:rPr lang="it-IT" smtClean="0"/>
              <a:t>29/04/19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5536-BDB3-6B45-93B4-43AA9BF718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88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3244-4090-524D-943E-9980AC8334A7}" type="datetimeFigureOut">
              <a:rPr lang="it-IT" smtClean="0"/>
              <a:t>29/04/19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5536-BDB3-6B45-93B4-43AA9BF718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81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3244-4090-524D-943E-9980AC8334A7}" type="datetimeFigureOut">
              <a:rPr lang="it-IT" smtClean="0"/>
              <a:t>29/04/19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5536-BDB3-6B45-93B4-43AA9BF718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36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3244-4090-524D-943E-9980AC8334A7}" type="datetimeFigureOut">
              <a:rPr lang="it-IT" smtClean="0"/>
              <a:t>29/04/19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5536-BDB3-6B45-93B4-43AA9BF718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6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3244-4090-524D-943E-9980AC8334A7}" type="datetimeFigureOut">
              <a:rPr lang="it-IT" smtClean="0"/>
              <a:t>29/04/19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5536-BDB3-6B45-93B4-43AA9BF718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03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3244-4090-524D-943E-9980AC8334A7}" type="datetimeFigureOut">
              <a:rPr lang="it-IT" smtClean="0"/>
              <a:t>29/04/19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5536-BDB3-6B45-93B4-43AA9BF718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66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3244-4090-524D-943E-9980AC8334A7}" type="datetimeFigureOut">
              <a:rPr lang="it-IT" smtClean="0"/>
              <a:t>29/04/19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5536-BDB3-6B45-93B4-43AA9BF718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25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3244-4090-524D-943E-9980AC8334A7}" type="datetimeFigureOut">
              <a:rPr lang="it-IT" smtClean="0"/>
              <a:t>29/04/19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5536-BDB3-6B45-93B4-43AA9BF718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48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3244-4090-524D-943E-9980AC8334A7}" type="datetimeFigureOut">
              <a:rPr lang="it-IT" smtClean="0"/>
              <a:t>29/04/19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5536-BDB3-6B45-93B4-43AA9BF718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01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3244-4090-524D-943E-9980AC8334A7}" type="datetimeFigureOut">
              <a:rPr lang="it-IT" smtClean="0"/>
              <a:t>29/04/19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5536-BDB3-6B45-93B4-43AA9BF718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26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93244-4090-524D-943E-9980AC8334A7}" type="datetimeFigureOut">
              <a:rPr lang="it-IT" smtClean="0"/>
              <a:t>29/04/19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15536-BDB3-6B45-93B4-43AA9BF718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94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Post-comunismo 2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91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/>
              <a:t>                             1976-1978 un momento difficile….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Morte di Mao 1976.</a:t>
            </a:r>
          </a:p>
          <a:p>
            <a:endParaRPr lang="it-IT" dirty="0"/>
          </a:p>
          <a:p>
            <a:r>
              <a:rPr lang="it-IT" dirty="0" smtClean="0"/>
              <a:t>Sconfitta della Banda dei Quattro.</a:t>
            </a:r>
          </a:p>
          <a:p>
            <a:endParaRPr lang="it-IT" dirty="0"/>
          </a:p>
          <a:p>
            <a:r>
              <a:rPr lang="it-IT" dirty="0" smtClean="0"/>
              <a:t>Distacco dalla Cina</a:t>
            </a:r>
          </a:p>
          <a:p>
            <a:endParaRPr lang="it-IT" dirty="0" smtClean="0"/>
          </a:p>
          <a:p>
            <a:r>
              <a:rPr lang="it-IT" dirty="0" smtClean="0"/>
              <a:t>Repressione politica: 5000 esecuzioni.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440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1985: </a:t>
            </a:r>
            <a:r>
              <a:rPr lang="it-IT" dirty="0" err="1" smtClean="0"/>
              <a:t>Ramiz</a:t>
            </a:r>
            <a:r>
              <a:rPr lang="it-IT" dirty="0" smtClean="0"/>
              <a:t> Alia segretario.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Enver</a:t>
            </a:r>
            <a:r>
              <a:rPr lang="it-IT" dirty="0" smtClean="0"/>
              <a:t> </a:t>
            </a:r>
            <a:r>
              <a:rPr lang="it-IT" dirty="0" err="1" smtClean="0"/>
              <a:t>Hoxha</a:t>
            </a:r>
            <a:r>
              <a:rPr lang="it-IT" dirty="0" smtClean="0"/>
              <a:t> + 1985.</a:t>
            </a:r>
          </a:p>
          <a:p>
            <a:endParaRPr lang="it-IT" dirty="0"/>
          </a:p>
          <a:p>
            <a:r>
              <a:rPr lang="it-IT" dirty="0" smtClean="0"/>
              <a:t>Inizia un processo di distensione interna: decentramento economico e incentivi ai lavoratori albanesi.</a:t>
            </a:r>
          </a:p>
          <a:p>
            <a:r>
              <a:rPr lang="it-IT" dirty="0" smtClean="0"/>
              <a:t>1990 introduce il multipartitismo.</a:t>
            </a:r>
          </a:p>
          <a:p>
            <a:r>
              <a:rPr lang="it-IT" dirty="0" smtClean="0"/>
              <a:t>1991 eletto presidente della repubblica.</a:t>
            </a:r>
          </a:p>
          <a:p>
            <a:r>
              <a:rPr lang="it-IT" dirty="0" smtClean="0"/>
              <a:t>1992  il Partito Democratico d’Albania di Berisha vince le elezioni e Alia si dimette, nel</a:t>
            </a:r>
          </a:p>
          <a:p>
            <a:r>
              <a:rPr lang="it-IT" dirty="0" smtClean="0"/>
              <a:t>1996 rivinsero le elezioni.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078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1996 /1997 collasso delle piramide finanziarie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/>
              <a:t>Lo Schema Ponzi</a:t>
            </a:r>
          </a:p>
          <a:p>
            <a:endParaRPr lang="it-IT" smtClean="0"/>
          </a:p>
          <a:p>
            <a:r>
              <a:rPr lang="it-IT" smtClean="0"/>
              <a:t>I </a:t>
            </a:r>
            <a:r>
              <a:rPr lang="it-IT" dirty="0" smtClean="0"/>
              <a:t>soggetti in cima alla piramide ottengono il massimo dei guadagni mentre chi sta alla base ha il massimo degli oneri in cambio di una prospettiva di ricchi guadagni</a:t>
            </a:r>
          </a:p>
          <a:p>
            <a:r>
              <a:rPr lang="it-IT" dirty="0" smtClean="0"/>
              <a:t>Basata sul reclutamento di nuovi investitori che pagando delle quote garantiscono i guadagni dei livelli superiori.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712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                  L’ Albania di </a:t>
            </a:r>
            <a:r>
              <a:rPr lang="it-IT" dirty="0" err="1" smtClean="0"/>
              <a:t>Enver</a:t>
            </a:r>
            <a:r>
              <a:rPr lang="it-IT" dirty="0" smtClean="0"/>
              <a:t> </a:t>
            </a:r>
            <a:r>
              <a:rPr lang="it-IT" dirty="0" err="1" smtClean="0"/>
              <a:t>Hoxha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         Il tempo lungo(</a:t>
            </a:r>
            <a:r>
              <a:rPr lang="it-IT" i="1" dirty="0" smtClean="0">
                <a:solidFill>
                  <a:srgbClr val="FF0000"/>
                </a:solidFill>
              </a:rPr>
              <a:t>ma non lunghissimo</a:t>
            </a:r>
            <a:r>
              <a:rPr lang="it-IT" dirty="0" smtClean="0">
                <a:solidFill>
                  <a:srgbClr val="FF0000"/>
                </a:solidFill>
              </a:rPr>
              <a:t>…)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9335"/>
          </a:xfrm>
        </p:spPr>
        <p:txBody>
          <a:bodyPr/>
          <a:lstStyle/>
          <a:p>
            <a:r>
              <a:rPr lang="it-IT" dirty="0" smtClean="0"/>
              <a:t>1878-1881. Lega di Prizren </a:t>
            </a:r>
          </a:p>
          <a:p>
            <a:r>
              <a:rPr lang="it-IT" dirty="0" smtClean="0"/>
              <a:t>o Lega per la Difesa dei </a:t>
            </a:r>
          </a:p>
          <a:p>
            <a:r>
              <a:rPr lang="it-IT" dirty="0" smtClean="0"/>
              <a:t>Diritti della Nazione (albanese).</a:t>
            </a:r>
          </a:p>
          <a:p>
            <a:r>
              <a:rPr lang="it-IT" dirty="0" smtClean="0"/>
              <a:t>Pose il problema di uno stato </a:t>
            </a:r>
          </a:p>
          <a:p>
            <a:r>
              <a:rPr lang="it-IT" dirty="0" smtClean="0"/>
              <a:t>Nazionale albanese</a:t>
            </a:r>
            <a:endParaRPr lang="it-IT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982" y="1825625"/>
            <a:ext cx="5857875" cy="48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0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La crisi del potere ottomano.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Lega si mosse sulla falsa riga delle altre organizzazioni che avevano operato per l’autonomia di Serbia e Montenegro.  </a:t>
            </a:r>
          </a:p>
          <a:p>
            <a:r>
              <a:rPr lang="it-IT" dirty="0" smtClean="0"/>
              <a:t>Punti principali: </a:t>
            </a:r>
          </a:p>
          <a:p>
            <a:r>
              <a:rPr lang="it-IT" dirty="0" smtClean="0"/>
              <a:t>difesa dalle mire di Serbia, Montenegro e Grecia.</a:t>
            </a:r>
          </a:p>
          <a:p>
            <a:r>
              <a:rPr lang="it-IT" dirty="0" smtClean="0"/>
              <a:t>Creazione di una singola nazione sul territorio delle province turche di Monastir, </a:t>
            </a:r>
            <a:r>
              <a:rPr lang="it-IT" dirty="0" err="1" smtClean="0"/>
              <a:t>Janina</a:t>
            </a:r>
            <a:r>
              <a:rPr lang="it-IT" dirty="0" smtClean="0"/>
              <a:t>, Scutari e Cossovo.</a:t>
            </a:r>
          </a:p>
          <a:p>
            <a:r>
              <a:rPr lang="it-IT" dirty="0" smtClean="0"/>
              <a:t>Scuole nazionali in albanese con alfabeto latino.</a:t>
            </a:r>
          </a:p>
          <a:p>
            <a:r>
              <a:rPr lang="it-IT" dirty="0" smtClean="0"/>
              <a:t>Controllo delle finanze.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120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Abdyl</a:t>
            </a:r>
            <a:r>
              <a:rPr lang="it-IT" dirty="0" smtClean="0"/>
              <a:t> </a:t>
            </a:r>
            <a:r>
              <a:rPr lang="it-IT" dirty="0" err="1" smtClean="0"/>
              <a:t>Frasheri</a:t>
            </a:r>
            <a:r>
              <a:rPr lang="it-IT" dirty="0" smtClean="0"/>
              <a:t>(1839-1892) la figura             dominante del Risorgimento albanese.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8893" y="1825625"/>
            <a:ext cx="30342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richieste.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Serbia- Kossovo</a:t>
            </a:r>
          </a:p>
          <a:p>
            <a:r>
              <a:rPr lang="it-IT" dirty="0" smtClean="0"/>
              <a:t>Montenegro – Scutari.                              </a:t>
            </a:r>
          </a:p>
          <a:p>
            <a:r>
              <a:rPr lang="it-IT" dirty="0" smtClean="0"/>
              <a:t>Grecia --- </a:t>
            </a:r>
            <a:r>
              <a:rPr lang="it-IT" i="1" dirty="0" err="1" smtClean="0"/>
              <a:t>Vilajet</a:t>
            </a:r>
            <a:r>
              <a:rPr lang="it-IT" dirty="0" smtClean="0"/>
              <a:t> di </a:t>
            </a:r>
            <a:r>
              <a:rPr lang="it-IT" dirty="0" err="1" smtClean="0"/>
              <a:t>Jannina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I territori furono conquistati dopo la I guerra balcanica.</a:t>
            </a:r>
          </a:p>
          <a:p>
            <a:endParaRPr lang="it-IT" dirty="0"/>
          </a:p>
          <a:p>
            <a:r>
              <a:rPr lang="it-IT" dirty="0" smtClean="0"/>
              <a:t>Attività di pubblicizzazione della causa albanese.</a:t>
            </a:r>
          </a:p>
          <a:p>
            <a:r>
              <a:rPr lang="it-IT" dirty="0" smtClean="0"/>
              <a:t>Sconfitta di Prizren repressione sanguinosa e fine della Lega.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320" y="0"/>
            <a:ext cx="5588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3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                  Repubblica </a:t>
            </a:r>
            <a:r>
              <a:rPr lang="it-IT" dirty="0">
                <a:solidFill>
                  <a:srgbClr val="FF0000"/>
                </a:solidFill>
              </a:rPr>
              <a:t>P</a:t>
            </a:r>
            <a:r>
              <a:rPr lang="it-IT" dirty="0" smtClean="0">
                <a:solidFill>
                  <a:srgbClr val="FF0000"/>
                </a:solidFill>
              </a:rPr>
              <a:t>opolare d’Albania           (1946-1976). Dal 1976/ </a:t>
            </a:r>
            <a:r>
              <a:rPr lang="it-IT" dirty="0" err="1" smtClean="0">
                <a:solidFill>
                  <a:srgbClr val="FF0000"/>
                </a:solidFill>
              </a:rPr>
              <a:t>R</a:t>
            </a:r>
            <a:r>
              <a:rPr lang="it-IT" dirty="0" smtClean="0">
                <a:solidFill>
                  <a:srgbClr val="FF0000"/>
                </a:solidFill>
              </a:rPr>
              <a:t>. Popolare Socialista d’Albania.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000" y="1988344"/>
            <a:ext cx="5588000" cy="40259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-49983" y="5890697"/>
            <a:ext cx="8379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                                        Partito </a:t>
            </a:r>
            <a:r>
              <a:rPr lang="it-IT" sz="3200" dirty="0">
                <a:solidFill>
                  <a:srgbClr val="FF0000"/>
                </a:solidFill>
              </a:rPr>
              <a:t>del lavoro d’Albania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70085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300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solidFill>
                  <a:srgbClr val="FF0000"/>
                </a:solidFill>
              </a:rPr>
              <a:t>Enver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Hoxha</a:t>
            </a:r>
            <a:r>
              <a:rPr lang="it-IT" dirty="0" smtClean="0">
                <a:solidFill>
                  <a:srgbClr val="FF0000"/>
                </a:solidFill>
              </a:rPr>
              <a:t>(‘08-’85) I segretario Partito del Lavoro d’Albania(8.11.’41-11.04.’85)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528128"/>
            <a:ext cx="5994399" cy="53298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1" y="160020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8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L’ammirazione per Stalin e Molotov.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Fu istruito e aiutato(molto) dai comunisti titini per guidare il PCA e l’Esercito di Liberazione Albanese.</a:t>
            </a:r>
          </a:p>
          <a:p>
            <a:r>
              <a:rPr lang="it-IT" sz="3600" dirty="0">
                <a:solidFill>
                  <a:srgbClr val="00B050"/>
                </a:solidFill>
              </a:rPr>
              <a:t>1947 </a:t>
            </a:r>
            <a:r>
              <a:rPr lang="it-IT" sz="3600" dirty="0" smtClean="0">
                <a:solidFill>
                  <a:srgbClr val="00B050"/>
                </a:solidFill>
              </a:rPr>
              <a:t>incontra i due e promette </a:t>
            </a:r>
            <a:r>
              <a:rPr lang="it-IT" sz="3600" dirty="0">
                <a:solidFill>
                  <a:srgbClr val="00B050"/>
                </a:solidFill>
              </a:rPr>
              <a:t>loro di unificare i numerosi circoli marxisti presenti in Albania</a:t>
            </a:r>
            <a:r>
              <a:rPr lang="it-IT" sz="3600" dirty="0"/>
              <a:t>.   </a:t>
            </a:r>
            <a:endParaRPr lang="it-IT" sz="3600" dirty="0" smtClean="0"/>
          </a:p>
          <a:p>
            <a:r>
              <a:rPr lang="it-IT" sz="3600" dirty="0" smtClean="0"/>
              <a:t>Finché Stalin visse fu filo-staliniano e di conseguenza anti-titino.</a:t>
            </a:r>
          </a:p>
          <a:p>
            <a:r>
              <a:rPr lang="it-IT" sz="3600" dirty="0" smtClean="0"/>
              <a:t>1960 crisi sino-sovietica e avvicinamento </a:t>
            </a:r>
            <a:r>
              <a:rPr lang="it-IT" sz="3600" smtClean="0"/>
              <a:t>a Pechino. </a:t>
            </a:r>
            <a:endParaRPr lang="it-IT" sz="3600" dirty="0"/>
          </a:p>
          <a:p>
            <a:endParaRPr lang="it-IT" sz="3600" dirty="0" smtClean="0"/>
          </a:p>
        </p:txBody>
      </p:sp>
    </p:spTree>
    <p:extLst>
      <p:ext uri="{BB962C8B-B14F-4D97-AF65-F5344CB8AC3E}">
        <p14:creationId xmlns:p14="http://schemas.microsoft.com/office/powerpoint/2010/main" val="142509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 L’ateismo di stato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Art.37 della Costituzione del 1976 stabiliva” Lo Stato non riconosce alcuna religione e sostiene la propaganda atea per </a:t>
            </a:r>
            <a:r>
              <a:rPr lang="it-IT" b="1" dirty="0" smtClean="0">
                <a:solidFill>
                  <a:srgbClr val="FF0000"/>
                </a:solidFill>
              </a:rPr>
              <a:t>inculcare</a:t>
            </a:r>
            <a:r>
              <a:rPr lang="it-IT" dirty="0" smtClean="0"/>
              <a:t> alle persone la visione scientifico-materialistica del mondo”  </a:t>
            </a:r>
          </a:p>
          <a:p>
            <a:endParaRPr lang="it-IT" dirty="0" smtClean="0"/>
          </a:p>
          <a:p>
            <a:r>
              <a:rPr lang="it-IT" dirty="0" smtClean="0"/>
              <a:t>Art. 55 vietava la creazione di ogni tipo di organizzazione di carattere fascista, anti-democratica, religiosa, guerrafondaia o antisocialista, come pure l’incitazione all’odio nazionale o etnico.”</a:t>
            </a:r>
          </a:p>
          <a:p>
            <a:endParaRPr lang="it-IT" dirty="0" smtClean="0"/>
          </a:p>
          <a:p>
            <a:r>
              <a:rPr lang="it-IT" dirty="0" smtClean="0"/>
              <a:t>Art. 55 del c.p. del 1977 stabiliva da 3 a 10 anni per propaganda religiosa 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4574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478</Words>
  <Application>Microsoft Macintosh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Tema di Office</vt:lpstr>
      <vt:lpstr>Post-comunismo 2</vt:lpstr>
      <vt:lpstr>                   L’ Albania di Enver Hoxha.           Il tempo lungo(ma non lunghissimo…)</vt:lpstr>
      <vt:lpstr>                   La crisi del potere ottomano.</vt:lpstr>
      <vt:lpstr>Abdyl Frasheri(1839-1892) la figura             dominante del Risorgimento albanese.</vt:lpstr>
      <vt:lpstr>Le richieste.</vt:lpstr>
      <vt:lpstr>                  Repubblica Popolare d’Albania           (1946-1976). Dal 1976/ R. Popolare Socialista d’Albania. </vt:lpstr>
      <vt:lpstr>Enver Hoxha(‘08-’85) I segretario Partito del Lavoro d’Albania(8.11.’41-11.04.’85)</vt:lpstr>
      <vt:lpstr>             L’ammirazione per Stalin e Molotov.</vt:lpstr>
      <vt:lpstr>                           L’ateismo di stato</vt:lpstr>
      <vt:lpstr>                             1976-1978 un momento difficile….</vt:lpstr>
      <vt:lpstr>                    1985: Ramiz Alia segretario.</vt:lpstr>
      <vt:lpstr>1996 /1997 collasso delle piramide finanziarie.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19</cp:revision>
  <dcterms:created xsi:type="dcterms:W3CDTF">2019-04-29T12:45:45Z</dcterms:created>
  <dcterms:modified xsi:type="dcterms:W3CDTF">2019-04-29T20:39:54Z</dcterms:modified>
</cp:coreProperties>
</file>