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15" r:id="rId2"/>
    <p:sldId id="333" r:id="rId3"/>
    <p:sldId id="308" r:id="rId4"/>
    <p:sldId id="307" r:id="rId5"/>
    <p:sldId id="309" r:id="rId6"/>
    <p:sldId id="310" r:id="rId7"/>
    <p:sldId id="311" r:id="rId8"/>
    <p:sldId id="312" r:id="rId9"/>
    <p:sldId id="313" r:id="rId10"/>
    <p:sldId id="314" r:id="rId11"/>
    <p:sldId id="318" r:id="rId12"/>
    <p:sldId id="319" r:id="rId13"/>
    <p:sldId id="32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68600"/>
  </p:normalViewPr>
  <p:slideViewPr>
    <p:cSldViewPr snapToGrid="0" snapToObjects="1">
      <p:cViewPr varScale="1">
        <p:scale>
          <a:sx n="56" d="100"/>
          <a:sy n="56" d="100"/>
        </p:scale>
        <p:origin x="2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A21F8-B122-F04E-8183-885B33E1C924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6611D-F47B-C342-BCDE-3602DA9F74B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3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20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8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1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8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7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8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AEA3-E3A9-C04E-B6B6-9F1BFE65B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FFA13-4EFC-7342-987F-F34D806BE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755B5-27AD-1D49-A63E-22DC4A72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5BC6-0913-F24F-BDA4-7795731F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325F6-1C95-F74C-AE95-5A30DF4D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5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AAB7-2FFB-034A-88F7-8841FC755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DE602-38E6-3A4A-9054-43C01A35F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DE86-533F-6948-9D90-2EC8858F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0FBDC-BF37-054E-93D7-00C48130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0496B-CCD9-134B-9FAB-284087CC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63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8769BC-15DC-FD4C-ADA5-3E7CD1AB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8A933-7B72-7346-AB66-0061DA7FB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1797E-B858-E948-903A-C6D9825D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F12AE-A034-5D41-BA5E-BC636A09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F639B-F0E8-1B43-A800-A42C4940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88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1314-EDDB-0341-B15A-24DCFE51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DD0BB-BF9A-E54F-8DAB-C7C50880E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706A8-4BFA-A043-8CC4-982A2C26B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6D06-4F2F-F04E-B604-0A86701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6749E-8B23-D446-ABE7-7ED3880F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37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DF67-9E23-A243-823E-C4727D5F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3D7B3-3889-A344-AE7D-4E7B922E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06AC-10FD-694B-9E38-F0C29D66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D8928-C5C0-EA4A-B591-FAFD7E65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BF1A2-AF04-2742-9A4C-3DD727D5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81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ED03-E6AA-7F4C-A845-6756229B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6D23-42EC-034B-9818-B7D0D2CE7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7A2D-4791-7440-A5D0-12880AFC0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3C5B7-7B5F-DE4C-A991-5E09A104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95DE8-DA73-AB45-B2BE-9435C6D0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8AC18-EDB5-0642-BBE6-1150D509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04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BC08-BDD4-FF49-BD52-2096CA7D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2FC8D-3746-904C-B34F-A6321D7EE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BB3DE-4ADF-E04F-8C4F-150640E33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35673-50AA-5348-81D9-B8237017C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1E33A-3310-354B-8312-A8D4D936E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C70A3-B263-BC48-A8FD-72EA29BD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081A5-9682-6347-9C06-4B413A46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F1A10-EB24-6D4B-AF13-8662DF8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89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FC8B-0460-9649-96C4-AABE1882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E29E-8A11-FB44-B566-7865265B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342C4-A948-C547-844A-FA1FDF278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03C4A-C1F7-224A-9C6D-FFD905BB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40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D4C8C-0F3C-0743-A92B-8514ECD3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D8BAC-8823-5745-A700-98B1559A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5D5E0-2B8B-BC4E-90BB-F0027DBE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06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DFEC-21DF-9341-A88B-55B769F9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07DEA-AD79-3C4E-8F2E-5A7720B0D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E4F40-ABD3-1740-BAE8-256FA907D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90476-DEE3-0540-8BF6-8BFA5239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C0FFB-8917-014A-9562-F83EBB1C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03917-E26A-1149-A6C7-F9DC114E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88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A5B7-3554-5845-9E8F-894404F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327E3-2564-4C46-A0E2-B0EE65546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AEF5B-EADE-F443-AD7D-2C9EBCE20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9A8C5-A378-5848-932A-2A8B0759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FA8CD-497B-1F43-9A11-3958A1E1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62CD5-3CF3-644E-BAF6-BE0D74ED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6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5F49A-2315-2241-A438-E5186B01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72920-8469-0A45-9509-6526B01A8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A2E4B-E914-2C4C-99FF-4D1F05EDE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57765-7013-6F49-AB9B-2929E41AA5E9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DC408-1D83-584A-811F-279EC9562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E690-2473-E74B-85BB-9B0359260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432F-6640-A240-9FEC-898AD77BF3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85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audio" Target="../media/media5.m4a"/><Relationship Id="rId7" Type="http://schemas.openxmlformats.org/officeDocument/2006/relationships/image" Target="../media/image5.tiff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FE46-50D1-B849-92A0-E965BACD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Altre tipologie di RNA – </a:t>
            </a:r>
            <a:r>
              <a:rPr lang="it-IT" b="1" dirty="0" err="1">
                <a:solidFill>
                  <a:srgbClr val="FF0000"/>
                </a:solidFill>
              </a:rPr>
              <a:t>ncRNA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6A59-FCC6-034F-8AAC-F1A9155AF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/>
              <a:t>Funzioni regolatorie e talvolta enzimatiche (</a:t>
            </a:r>
            <a:r>
              <a:rPr lang="it-IT" sz="2400" dirty="0" err="1"/>
              <a:t>ribozima</a:t>
            </a:r>
            <a:r>
              <a:rPr lang="it-IT" sz="2400" dirty="0"/>
              <a:t>):</a:t>
            </a:r>
          </a:p>
          <a:p>
            <a:pPr lvl="1" algn="just"/>
            <a:r>
              <a:rPr lang="it-IT" sz="2000" b="1" dirty="0" err="1"/>
              <a:t>snRNA</a:t>
            </a:r>
            <a:r>
              <a:rPr lang="it-IT" sz="2000" b="1" dirty="0"/>
              <a:t> o small </a:t>
            </a:r>
            <a:r>
              <a:rPr lang="it-IT" sz="2000" b="1" dirty="0" err="1"/>
              <a:t>nuclear</a:t>
            </a:r>
            <a:r>
              <a:rPr lang="it-IT" sz="2000" b="1" dirty="0"/>
              <a:t> RNA </a:t>
            </a:r>
            <a:r>
              <a:rPr lang="it-IT" sz="2000" dirty="0"/>
              <a:t>– svolgono un ruolo importantissimo nella maturazione dell’</a:t>
            </a:r>
            <a:r>
              <a:rPr lang="it-IT" sz="2000" dirty="0" err="1"/>
              <a:t>mRNA</a:t>
            </a:r>
            <a:r>
              <a:rPr lang="it-IT" sz="2000" dirty="0"/>
              <a:t> (coinvolti nel meccanismo di </a:t>
            </a:r>
            <a:r>
              <a:rPr lang="it-IT" sz="2000" i="1" dirty="0" err="1"/>
              <a:t>splicing</a:t>
            </a:r>
            <a:r>
              <a:rPr lang="it-IT" sz="2000" i="1" dirty="0"/>
              <a:t>)</a:t>
            </a:r>
            <a:r>
              <a:rPr lang="it-IT" sz="2000" dirty="0"/>
              <a:t>;</a:t>
            </a:r>
          </a:p>
          <a:p>
            <a:pPr lvl="1" algn="just"/>
            <a:r>
              <a:rPr lang="it-IT" sz="2000" b="1" dirty="0" err="1"/>
              <a:t>miRNA</a:t>
            </a:r>
            <a:r>
              <a:rPr lang="it-IT" sz="2000" b="1" dirty="0"/>
              <a:t> o </a:t>
            </a:r>
            <a:r>
              <a:rPr lang="it-IT" sz="2000" b="1" dirty="0" err="1"/>
              <a:t>microRNA</a:t>
            </a:r>
            <a:r>
              <a:rPr lang="it-IT" sz="2000" dirty="0"/>
              <a:t> – piccole dimensioni (∼ 22 nt), si attaccano all’ </a:t>
            </a:r>
            <a:r>
              <a:rPr lang="it-IT" sz="2000" dirty="0" err="1"/>
              <a:t>mRNA</a:t>
            </a:r>
            <a:r>
              <a:rPr lang="it-IT" sz="2000" dirty="0"/>
              <a:t>, formando un ibrido double </a:t>
            </a:r>
            <a:r>
              <a:rPr lang="it-IT" sz="2000" dirty="0" err="1"/>
              <a:t>strand</a:t>
            </a:r>
            <a:r>
              <a:rPr lang="it-IT" sz="2000" dirty="0"/>
              <a:t> (ruolo nel silenziamento dell’</a:t>
            </a:r>
            <a:r>
              <a:rPr lang="it-IT" sz="2000" dirty="0" err="1"/>
              <a:t>mRNA</a:t>
            </a:r>
            <a:r>
              <a:rPr lang="it-IT" sz="2000" dirty="0"/>
              <a:t>).</a:t>
            </a:r>
          </a:p>
          <a:p>
            <a:pPr lvl="1" algn="just"/>
            <a:r>
              <a:rPr lang="it-IT" sz="2000" b="1" dirty="0" err="1"/>
              <a:t>siRNA</a:t>
            </a:r>
            <a:r>
              <a:rPr lang="it-IT" sz="2000" b="1" dirty="0"/>
              <a:t> o small </a:t>
            </a:r>
            <a:r>
              <a:rPr lang="it-IT" sz="2000" b="1" dirty="0" err="1"/>
              <a:t>interfering</a:t>
            </a:r>
            <a:r>
              <a:rPr lang="it-IT" sz="2000" b="1" dirty="0"/>
              <a:t> RNA </a:t>
            </a:r>
            <a:r>
              <a:rPr lang="it-IT" sz="2000" dirty="0"/>
              <a:t>– più grandi (&lt;200 nt), di solito sono sequenze non codificanti, si trovano nei batteri e servono per regolare l’espressione genica a livello post-</a:t>
            </a:r>
            <a:r>
              <a:rPr lang="it-IT" sz="2000" dirty="0" err="1"/>
              <a:t>trascrizionale</a:t>
            </a:r>
            <a:r>
              <a:rPr lang="it-IT" sz="2000" dirty="0"/>
              <a:t> (inducono la degradazione del </a:t>
            </a:r>
            <a:r>
              <a:rPr lang="it-IT" sz="2000" dirty="0" err="1"/>
              <a:t>mRNA</a:t>
            </a:r>
            <a:r>
              <a:rPr lang="it-IT" sz="2000" dirty="0"/>
              <a:t> complementare).</a:t>
            </a:r>
          </a:p>
          <a:p>
            <a:pPr lvl="1" algn="just"/>
            <a:r>
              <a:rPr lang="it-IT" sz="2000" b="1" dirty="0" err="1"/>
              <a:t>lncRNA</a:t>
            </a:r>
            <a:r>
              <a:rPr lang="it-IT" sz="2000" b="1" dirty="0"/>
              <a:t> o long non </a:t>
            </a:r>
            <a:r>
              <a:rPr lang="it-IT" sz="2000" b="1" dirty="0" err="1"/>
              <a:t>coding</a:t>
            </a:r>
            <a:r>
              <a:rPr lang="it-IT" sz="2000" b="1" dirty="0"/>
              <a:t> RNA </a:t>
            </a:r>
            <a:r>
              <a:rPr lang="it-IT" sz="2000" dirty="0"/>
              <a:t>– dimensioni grandi (&gt;200 nt), trascritti non codificanti una proteina ma agiscono come regolatori dell’espressione genica.</a:t>
            </a:r>
          </a:p>
          <a:p>
            <a:pPr lvl="1" algn="just"/>
            <a:endParaRPr lang="it-IT" sz="2000" dirty="0"/>
          </a:p>
          <a:p>
            <a:pPr lvl="1" algn="just"/>
            <a:endParaRPr lang="it-IT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E5A212-AE0D-8D41-B9C7-95EDB5D17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4"/>
    </mc:Choice>
    <mc:Fallback xmlns="">
      <p:transition spd="slow" advTm="31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8BDA-F2F6-C44F-9080-ABD841ED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Fasi della sintesi proteica – terminazione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A2CC8-25EA-CB4B-B703-9C5A9DB0D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Il processo di allungamento e traslocazione si ripete più volte, con 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usato che fuoriesce dal sito E, mentre sul sito A si aggancia un nuovo codone, pronto a ricevere un altro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Quando il ribosoma raggiunge un codone di terminazione, la traduzione si conclude con la fase di </a:t>
            </a:r>
            <a:r>
              <a:rPr lang="it-IT" altLang="it-IT" sz="2400" b="1" dirty="0">
                <a:cs typeface="Arial" panose="020B0604020202020204" pitchFamily="34" charset="0"/>
              </a:rPr>
              <a:t>terminazione</a:t>
            </a:r>
            <a:r>
              <a:rPr lang="it-IT" altLang="it-IT" sz="2400" dirty="0">
                <a:cs typeface="Arial" panose="020B0604020202020204" pitchFamily="34" charset="0"/>
              </a:rPr>
              <a:t>, in cui il polipeptide viene rilasciato. </a:t>
            </a:r>
          </a:p>
          <a:p>
            <a:pPr algn="just"/>
            <a:r>
              <a:rPr lang="it-IT" sz="2400" dirty="0"/>
              <a:t>Nella fase di </a:t>
            </a:r>
            <a:r>
              <a:rPr lang="it-IT" sz="2400" b="1" dirty="0"/>
              <a:t>terminazione</a:t>
            </a:r>
            <a:r>
              <a:rPr lang="it-IT" sz="2400" dirty="0"/>
              <a:t> 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la catena polipeptidica è liberata dal ribosoma e le due 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subunità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si separano.</a:t>
            </a:r>
            <a:endParaRPr lang="it-IT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C26CC2-CCA2-E042-994F-C12D01BF8A94}"/>
              </a:ext>
            </a:extLst>
          </p:cNvPr>
          <p:cNvGrpSpPr/>
          <p:nvPr/>
        </p:nvGrpSpPr>
        <p:grpSpPr>
          <a:xfrm>
            <a:off x="3166281" y="4394962"/>
            <a:ext cx="7427414" cy="2531277"/>
            <a:chOff x="3166281" y="4326722"/>
            <a:chExt cx="7427414" cy="25312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9215FE-BC2D-C14B-8CCB-E51C99992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6281" y="4326722"/>
              <a:ext cx="7427414" cy="253127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556AA7-8033-6D47-B9B0-A9CCBDCAED8E}"/>
                </a:ext>
              </a:extLst>
            </p:cNvPr>
            <p:cNvSpPr txBox="1"/>
            <p:nvPr/>
          </p:nvSpPr>
          <p:spPr>
            <a:xfrm>
              <a:off x="4599298" y="4326722"/>
              <a:ext cx="113276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Fattore di terminazione (o di rilascio)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7DE916-F494-EF44-BA95-AEF11A9EC8AE}"/>
                </a:ext>
              </a:extLst>
            </p:cNvPr>
            <p:cNvSpPr txBox="1"/>
            <p:nvPr/>
          </p:nvSpPr>
          <p:spPr>
            <a:xfrm>
              <a:off x="7719328" y="4326722"/>
              <a:ext cx="113276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Rilascio del polipeptide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7E2CEC-B2AF-014F-8B3E-3D234D820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76"/>
    </mc:Choice>
    <mc:Fallback xmlns="">
      <p:transition spd="slow" advTm="7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5487-18AC-D64F-BD4F-645D0155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Sintesi proteica procarioti vs. eucarioti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4735-15D5-C24D-8637-81E5B717D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Nei </a:t>
            </a:r>
            <a:r>
              <a:rPr lang="it-IT" altLang="ja-JP" sz="2400" b="1" dirty="0">
                <a:solidFill>
                  <a:srgbClr val="000000"/>
                </a:solidFill>
                <a:cs typeface="Arial" panose="020B0604020202020204" pitchFamily="34" charset="0"/>
              </a:rPr>
              <a:t>procarioti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trascrizione e traduzione avvengono quasi contemporaneamente, perché non c’è una divisione di ambienti.</a:t>
            </a:r>
          </a:p>
          <a:p>
            <a:pPr algn="just"/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Negli </a:t>
            </a:r>
            <a:r>
              <a:rPr lang="it-IT" altLang="ja-JP" sz="2400" b="1" dirty="0">
                <a:solidFill>
                  <a:srgbClr val="000000"/>
                </a:solidFill>
                <a:cs typeface="Arial" panose="020B0604020202020204" pitchFamily="34" charset="0"/>
              </a:rPr>
              <a:t>eucarioti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trascrizione e traduzione sono processi ben separati. La 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traduzi-one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può avvenire sui ribosomi liberi o su quelli legati al RER.</a:t>
            </a:r>
          </a:p>
          <a:p>
            <a:pPr algn="just"/>
            <a:endParaRPr lang="it-IT" sz="2400" dirty="0"/>
          </a:p>
        </p:txBody>
      </p:sp>
      <p:pic>
        <p:nvPicPr>
          <p:cNvPr id="4" name="Immagine 4" descr="Schermata 09-2457275 alle 15.13.39.png">
            <a:extLst>
              <a:ext uri="{FF2B5EF4-FFF2-40B4-BE49-F238E27FC236}">
                <a16:creationId xmlns:a16="http://schemas.microsoft.com/office/drawing/2014/main" id="{AE660413-2E22-114E-B036-CFFD6E1A8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3387468"/>
            <a:ext cx="4334322" cy="334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 descr="eucarioti sintesi proteica.jpg">
            <a:extLst>
              <a:ext uri="{FF2B5EF4-FFF2-40B4-BE49-F238E27FC236}">
                <a16:creationId xmlns:a16="http://schemas.microsoft.com/office/drawing/2014/main" id="{0E4210CB-2FDE-1549-B8B1-DA61A2B1D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44" y="3440876"/>
            <a:ext cx="4747624" cy="32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9349FE-9735-694A-B314-0B174ADF7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27"/>
    </mc:Choice>
    <mc:Fallback xmlns="">
      <p:transition spd="slow" advTm="12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72B6E-973A-4648-AD33-B1EBEBD3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Regolazione </a:t>
            </a:r>
            <a:r>
              <a:rPr lang="it-IT" b="1" dirty="0" err="1">
                <a:solidFill>
                  <a:srgbClr val="FF0000"/>
                </a:solidFill>
              </a:rPr>
              <a:t>traduzionale</a:t>
            </a:r>
            <a:r>
              <a:rPr lang="it-IT" b="1" dirty="0">
                <a:solidFill>
                  <a:srgbClr val="FF0000"/>
                </a:solidFill>
              </a:rPr>
              <a:t> e post-</a:t>
            </a:r>
            <a:r>
              <a:rPr lang="it-IT" b="1" dirty="0" err="1">
                <a:solidFill>
                  <a:srgbClr val="FF0000"/>
                </a:solidFill>
              </a:rPr>
              <a:t>traduzionale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F9E01-5EEE-4349-BAE5-C3F20961D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Può avvenire:</a:t>
            </a:r>
          </a:p>
          <a:p>
            <a:pPr lvl="1" algn="just"/>
            <a:r>
              <a:rPr lang="it-IT" sz="2000" dirty="0"/>
              <a:t>A livello della proteina. </a:t>
            </a:r>
          </a:p>
          <a:p>
            <a:pPr lvl="1" algn="just"/>
            <a:r>
              <a:rPr lang="it-IT" sz="2000" dirty="0"/>
              <a:t>A livello dell’</a:t>
            </a:r>
            <a:r>
              <a:rPr lang="it-IT" sz="2000" dirty="0" err="1"/>
              <a:t>mRNA</a:t>
            </a:r>
            <a:r>
              <a:rPr lang="it-IT" sz="2000" dirty="0"/>
              <a:t> trascritto e rielaborato;</a:t>
            </a:r>
          </a:p>
          <a:p>
            <a:pPr algn="just"/>
            <a:r>
              <a:rPr lang="it-IT" sz="2400" b="1" dirty="0"/>
              <a:t>Modifiche a livello della proteina: </a:t>
            </a:r>
          </a:p>
          <a:p>
            <a:pPr marL="457200" lvl="1" indent="0" algn="just">
              <a:buNone/>
            </a:pPr>
            <a:r>
              <a:rPr lang="it-IT" sz="2000" dirty="0"/>
              <a:t>- riguardano essenzialmente il tempo di permanenza della proteina stessa nel citoplasma </a:t>
            </a:r>
            <a:r>
              <a:rPr lang="it-IT" sz="2000" dirty="0">
                <a:sym typeface="Wingdings" pitchFamily="2" charset="2"/>
              </a:rPr>
              <a:t> degradandola oppure introducendo modifiche chimiche alla struttura alternandone la funzionalità.</a:t>
            </a:r>
            <a:endParaRPr lang="it-IT" sz="2000" dirty="0"/>
          </a:p>
          <a:p>
            <a:pPr algn="just"/>
            <a:r>
              <a:rPr lang="it-IT" sz="2400" b="1" dirty="0"/>
              <a:t>Modifiche al livello del trascritto: </a:t>
            </a:r>
          </a:p>
          <a:p>
            <a:pPr lvl="1" algn="just">
              <a:buFontTx/>
              <a:buChar char="-"/>
            </a:pPr>
            <a:r>
              <a:rPr lang="it-IT" sz="2000" dirty="0"/>
              <a:t>apportano modifiche chimiche (cambio della configurazione della sequenza di inizio in modo che l’</a:t>
            </a:r>
            <a:r>
              <a:rPr lang="it-IT" sz="2000" dirty="0" err="1"/>
              <a:t>mRNA</a:t>
            </a:r>
            <a:r>
              <a:rPr lang="it-IT" sz="2000" dirty="0"/>
              <a:t> non si attacchi ai ribosomi). </a:t>
            </a:r>
          </a:p>
          <a:p>
            <a:pPr lvl="1" algn="just">
              <a:buFontTx/>
              <a:buChar char="-"/>
            </a:pPr>
            <a:r>
              <a:rPr lang="it-IT" sz="2000" dirty="0"/>
              <a:t>Richiedono intervento del repressore che si lega all’</a:t>
            </a:r>
            <a:r>
              <a:rPr lang="it-IT" sz="2000" dirty="0" err="1"/>
              <a:t>mRNA</a:t>
            </a:r>
            <a:r>
              <a:rPr lang="it-IT" sz="2000" dirty="0"/>
              <a:t> quando la proteina codificata dall’</a:t>
            </a:r>
            <a:r>
              <a:rPr lang="it-IT" sz="2000" dirty="0" err="1"/>
              <a:t>mRNA</a:t>
            </a:r>
            <a:r>
              <a:rPr lang="it-IT" sz="2000" dirty="0"/>
              <a:t> è già presente nel citoplasma in quantità sufficiente.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473F9A-4921-CF41-9A09-F89700AC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67"/>
    </mc:Choice>
    <mc:Fallback xmlns="">
      <p:transition spd="slow" advTm="14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FD11-CF16-BF47-9F91-5B52CDAC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Degradazione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38E94-1A30-484B-BF99-33D1C193E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Il 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sistema </a:t>
            </a:r>
            <a:r>
              <a:rPr lang="it-IT" altLang="it-IT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ubiquitina-proteasoma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attiva la degradazione di una proteina bersaglio marcando la molecola con l’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ubiquitina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Ub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).</a:t>
            </a:r>
            <a:endParaRPr lang="it-IT" alt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2D826-02AB-3E48-8272-EA24D01A1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036" y="2651720"/>
            <a:ext cx="6733162" cy="3743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6561C8-8AA0-EB49-B255-D8D343965B20}"/>
              </a:ext>
            </a:extLst>
          </p:cNvPr>
          <p:cNvSpPr/>
          <p:nvPr/>
        </p:nvSpPr>
        <p:spPr>
          <a:xfrm>
            <a:off x="838199" y="2534990"/>
            <a:ext cx="519294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Comprende diverse fasi: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Legame tra la proteina bersaglio da demolire (su un residuo di lisina) e 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Ub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Legame con altre molecole di 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Ub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poliUb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Legame 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coplesso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poliUb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) e 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proteasoma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/>
              <a:t>All’ingresso nel </a:t>
            </a:r>
            <a:r>
              <a:rPr lang="it-IT" sz="2000" dirty="0" err="1"/>
              <a:t>proteasoma</a:t>
            </a:r>
            <a:r>
              <a:rPr lang="it-IT" sz="2000" dirty="0"/>
              <a:t> l’</a:t>
            </a:r>
            <a:r>
              <a:rPr lang="it-IT" sz="2000" dirty="0" err="1"/>
              <a:t>Ub</a:t>
            </a:r>
            <a:r>
              <a:rPr lang="it-IT" sz="2000" dirty="0"/>
              <a:t> si stacca;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/>
              <a:t>Modifica conformazionale della proteina bersaglio e la digestione;</a:t>
            </a:r>
            <a:endParaRPr lang="it-IT" altLang="it-IT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Degradazione della proteina marcata in piccoli frammenti.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0A5E6A-BE24-4F47-BA85-BEC5CF751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66"/>
    </mc:Choice>
    <mc:Fallback xmlns="">
      <p:transition spd="slow" advTm="16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FE46-50D1-B849-92A0-E965BACD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Altre tipologie di RNA – </a:t>
            </a:r>
            <a:r>
              <a:rPr lang="it-IT" b="1" dirty="0" err="1">
                <a:solidFill>
                  <a:srgbClr val="FF0000"/>
                </a:solidFill>
              </a:rPr>
              <a:t>ncRNA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6A59-FCC6-034F-8AAC-F1A9155AF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/>
              <a:t>Funzioni regolatorie e talvolta enzimatiche (</a:t>
            </a:r>
            <a:r>
              <a:rPr lang="it-IT" sz="2400" dirty="0" err="1"/>
              <a:t>ribozima</a:t>
            </a:r>
            <a:r>
              <a:rPr lang="it-IT" sz="2400" dirty="0"/>
              <a:t>):</a:t>
            </a:r>
          </a:p>
          <a:p>
            <a:pPr lvl="1" algn="just"/>
            <a:r>
              <a:rPr lang="it-IT" sz="2000" b="1" dirty="0" err="1"/>
              <a:t>snRNA</a:t>
            </a:r>
            <a:r>
              <a:rPr lang="it-IT" sz="2000" b="1" dirty="0"/>
              <a:t> o small </a:t>
            </a:r>
            <a:r>
              <a:rPr lang="it-IT" sz="2000" b="1" dirty="0" err="1"/>
              <a:t>nuclear</a:t>
            </a:r>
            <a:r>
              <a:rPr lang="it-IT" sz="2000" b="1" dirty="0"/>
              <a:t> RNA </a:t>
            </a:r>
            <a:r>
              <a:rPr lang="it-IT" sz="2000" dirty="0"/>
              <a:t>– svolgono un ruolo importantissimo nella maturazione dell’</a:t>
            </a:r>
            <a:r>
              <a:rPr lang="it-IT" sz="2000" dirty="0" err="1"/>
              <a:t>mRNA</a:t>
            </a:r>
            <a:r>
              <a:rPr lang="it-IT" sz="2000" dirty="0"/>
              <a:t> (coinvolti nel meccanismo di </a:t>
            </a:r>
            <a:r>
              <a:rPr lang="it-IT" sz="2000" i="1" dirty="0" err="1"/>
              <a:t>splicing</a:t>
            </a:r>
            <a:r>
              <a:rPr lang="it-IT" sz="2000" i="1" dirty="0"/>
              <a:t>)</a:t>
            </a:r>
            <a:r>
              <a:rPr lang="it-IT" sz="2000" dirty="0"/>
              <a:t>;</a:t>
            </a:r>
          </a:p>
          <a:p>
            <a:pPr lvl="1" algn="just"/>
            <a:r>
              <a:rPr lang="it-IT" sz="2000" b="1" dirty="0" err="1"/>
              <a:t>miRNA</a:t>
            </a:r>
            <a:r>
              <a:rPr lang="it-IT" sz="2000" b="1" dirty="0"/>
              <a:t> o </a:t>
            </a:r>
            <a:r>
              <a:rPr lang="it-IT" sz="2000" b="1" dirty="0" err="1"/>
              <a:t>microRNA</a:t>
            </a:r>
            <a:r>
              <a:rPr lang="it-IT" sz="2000" dirty="0"/>
              <a:t> – piccole dimensioni (∼ 22 nt), si attaccano all’ </a:t>
            </a:r>
            <a:r>
              <a:rPr lang="it-IT" sz="2000" dirty="0" err="1"/>
              <a:t>mRNA</a:t>
            </a:r>
            <a:r>
              <a:rPr lang="it-IT" sz="2000" dirty="0"/>
              <a:t>, formando un ibrido double </a:t>
            </a:r>
            <a:r>
              <a:rPr lang="it-IT" sz="2000" dirty="0" err="1"/>
              <a:t>strand</a:t>
            </a:r>
            <a:r>
              <a:rPr lang="it-IT" sz="2000" dirty="0"/>
              <a:t> (ruolo nel silenziamento dell’</a:t>
            </a:r>
            <a:r>
              <a:rPr lang="it-IT" sz="2000" dirty="0" err="1"/>
              <a:t>mRNA</a:t>
            </a:r>
            <a:r>
              <a:rPr lang="it-IT" sz="2000" dirty="0"/>
              <a:t>).</a:t>
            </a:r>
          </a:p>
          <a:p>
            <a:pPr lvl="1" algn="just"/>
            <a:r>
              <a:rPr lang="it-IT" sz="2000" b="1" dirty="0" err="1"/>
              <a:t>siRNA</a:t>
            </a:r>
            <a:r>
              <a:rPr lang="it-IT" sz="2000" b="1" dirty="0"/>
              <a:t> o small </a:t>
            </a:r>
            <a:r>
              <a:rPr lang="it-IT" sz="2000" b="1" dirty="0" err="1"/>
              <a:t>interfering</a:t>
            </a:r>
            <a:r>
              <a:rPr lang="it-IT" sz="2000" b="1" dirty="0"/>
              <a:t> RNA </a:t>
            </a:r>
            <a:r>
              <a:rPr lang="it-IT" sz="2000" dirty="0"/>
              <a:t>– più grandi (&lt;200 nt), di solito sono sequenze non codificanti, si trovano nei batteri e servono per regolare l’espressione genica a livello post-</a:t>
            </a:r>
            <a:r>
              <a:rPr lang="it-IT" sz="2000" dirty="0" err="1"/>
              <a:t>trascrizionale</a:t>
            </a:r>
            <a:r>
              <a:rPr lang="it-IT" sz="2000" dirty="0"/>
              <a:t> (inducono la degradazione del </a:t>
            </a:r>
            <a:r>
              <a:rPr lang="it-IT" sz="2000" dirty="0" err="1"/>
              <a:t>mRNA</a:t>
            </a:r>
            <a:r>
              <a:rPr lang="it-IT" sz="2000" dirty="0"/>
              <a:t> complementare).</a:t>
            </a:r>
          </a:p>
          <a:p>
            <a:pPr lvl="1" algn="just"/>
            <a:r>
              <a:rPr lang="it-IT" sz="2000" b="1" dirty="0" err="1"/>
              <a:t>lncRNA</a:t>
            </a:r>
            <a:r>
              <a:rPr lang="it-IT" sz="2000" b="1" dirty="0"/>
              <a:t> o long non </a:t>
            </a:r>
            <a:r>
              <a:rPr lang="it-IT" sz="2000" b="1" dirty="0" err="1"/>
              <a:t>coding</a:t>
            </a:r>
            <a:r>
              <a:rPr lang="it-IT" sz="2000" b="1" dirty="0"/>
              <a:t> RNA </a:t>
            </a:r>
            <a:r>
              <a:rPr lang="it-IT" sz="2000" dirty="0"/>
              <a:t>– dimensioni grandi (&gt;200 nt), trascritti non codificanti una proteina ma agiscono come regolatori dell’espressione genica.</a:t>
            </a:r>
          </a:p>
          <a:p>
            <a:pPr lvl="1" algn="just"/>
            <a:endParaRPr lang="it-IT" sz="2000" dirty="0"/>
          </a:p>
          <a:p>
            <a:pPr lvl="1" algn="just"/>
            <a:endParaRPr lang="it-IT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70B00E-FE33-9E4E-B5EF-68FE4A34801B}"/>
              </a:ext>
            </a:extLst>
          </p:cNvPr>
          <p:cNvSpPr/>
          <p:nvPr/>
        </p:nvSpPr>
        <p:spPr>
          <a:xfrm>
            <a:off x="1369324" y="5544279"/>
            <a:ext cx="9521589" cy="46166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2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Gli RNA non codificanti sono molto più numerosi di quelli codificanti</a:t>
            </a:r>
            <a:endParaRPr lang="it-IT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85D7EB-75C8-2140-9811-8695FB5B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2"/>
    </mc:Choice>
    <mc:Fallback xmlns="">
      <p:transition spd="slow" advTm="4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BFC8-F3D4-7A4B-83A6-DECEC083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Traduzione – sintesi proteica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817F3-D671-9B4A-A08B-0659E2A91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it-IT" sz="2400" dirty="0"/>
              <a:t>L’RNA </a:t>
            </a:r>
            <a:r>
              <a:rPr lang="en-US" altLang="it-IT" sz="2400" dirty="0" err="1"/>
              <a:t>trasferisce</a:t>
            </a:r>
            <a:r>
              <a:rPr lang="en-US" altLang="it-IT" sz="2400" dirty="0"/>
              <a:t> le </a:t>
            </a:r>
            <a:r>
              <a:rPr lang="en-US" altLang="it-IT" sz="2400" dirty="0" err="1"/>
              <a:t>informazioni</a:t>
            </a:r>
            <a:r>
              <a:rPr lang="en-US" altLang="it-IT" sz="2400" dirty="0"/>
              <a:t> dal DNA </a:t>
            </a:r>
            <a:r>
              <a:rPr lang="en-US" altLang="it-IT" sz="2400" dirty="0" err="1"/>
              <a:t>utilizzando</a:t>
            </a:r>
            <a:r>
              <a:rPr lang="en-US" altLang="it-IT" sz="2400" dirty="0"/>
              <a:t> un </a:t>
            </a:r>
            <a:r>
              <a:rPr lang="en-US" altLang="it-IT" sz="2400" b="1" i="1" dirty="0" err="1"/>
              <a:t>codice</a:t>
            </a:r>
            <a:r>
              <a:rPr lang="en-US" altLang="it-IT" sz="2400" b="1" i="1" dirty="0"/>
              <a:t> </a:t>
            </a:r>
            <a:r>
              <a:rPr lang="en-US" altLang="it-IT" sz="2400" b="1" i="1" dirty="0" err="1"/>
              <a:t>genetico</a:t>
            </a:r>
            <a:r>
              <a:rPr lang="en-US" altLang="it-IT" sz="2400" b="1" i="1" dirty="0"/>
              <a:t> a </a:t>
            </a:r>
            <a:r>
              <a:rPr lang="en-US" altLang="it-IT" sz="2400" b="1" i="1" dirty="0" err="1"/>
              <a:t>tre</a:t>
            </a:r>
            <a:r>
              <a:rPr lang="en-US" altLang="it-IT" sz="2400" b="1" i="1" dirty="0"/>
              <a:t> </a:t>
            </a:r>
            <a:r>
              <a:rPr lang="en-US" altLang="it-IT" sz="2400" b="1" i="1" dirty="0" err="1"/>
              <a:t>lettere</a:t>
            </a:r>
            <a:r>
              <a:rPr lang="en-US" altLang="it-IT" sz="2400" dirty="0"/>
              <a:t> (Marshall Nirenberg and co.).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75470F-DEA2-A845-807F-4BCA77EAE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2638426"/>
            <a:ext cx="3821113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226DA-BC06-6643-96F4-B3554A743D11}"/>
              </a:ext>
            </a:extLst>
          </p:cNvPr>
          <p:cNvSpPr txBox="1">
            <a:spLocks/>
          </p:cNvSpPr>
          <p:nvPr/>
        </p:nvSpPr>
        <p:spPr>
          <a:xfrm>
            <a:off x="838200" y="2638426"/>
            <a:ext cx="66944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it-IT" sz="2400" dirty="0"/>
              <a:t>Il </a:t>
            </a:r>
            <a:r>
              <a:rPr lang="en-US" altLang="it-IT" sz="2400" i="1" dirty="0" err="1"/>
              <a:t>codice</a:t>
            </a:r>
            <a:r>
              <a:rPr lang="en-US" altLang="it-IT" sz="2400" i="1" dirty="0"/>
              <a:t> </a:t>
            </a:r>
            <a:r>
              <a:rPr lang="en-US" altLang="it-IT" sz="2400" i="1" dirty="0" err="1"/>
              <a:t>genetico</a:t>
            </a:r>
            <a:r>
              <a:rPr lang="en-US" altLang="it-IT" sz="2400" i="1" dirty="0"/>
              <a:t> </a:t>
            </a:r>
            <a:r>
              <a:rPr lang="en-US" altLang="it-IT" sz="2400" dirty="0"/>
              <a:t>a </a:t>
            </a:r>
            <a:r>
              <a:rPr lang="en-US" altLang="it-IT" sz="2400" dirty="0" err="1"/>
              <a:t>triplette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codifica</a:t>
            </a:r>
            <a:r>
              <a:rPr lang="en-US" altLang="it-IT" sz="2400" dirty="0"/>
              <a:t> le diverse </a:t>
            </a:r>
            <a:r>
              <a:rPr lang="en-US" altLang="it-IT" sz="2400" dirty="0" err="1"/>
              <a:t>proteine</a:t>
            </a:r>
            <a:r>
              <a:rPr lang="en-US" altLang="it-IT" sz="2400" dirty="0"/>
              <a:t>.</a:t>
            </a:r>
          </a:p>
          <a:p>
            <a:pPr algn="just"/>
            <a:r>
              <a:rPr lang="en-US" altLang="it-IT" sz="2400" b="1" dirty="0" err="1"/>
              <a:t>Codoni</a:t>
            </a:r>
            <a:r>
              <a:rPr lang="en-US" altLang="it-IT" sz="2400" b="1" dirty="0"/>
              <a:t> o </a:t>
            </a:r>
            <a:r>
              <a:rPr lang="en-US" altLang="it-IT" sz="2400" b="1" dirty="0" err="1"/>
              <a:t>triplette</a:t>
            </a:r>
            <a:r>
              <a:rPr lang="en-US" altLang="it-IT" sz="2400" b="1" dirty="0"/>
              <a:t> –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segmenti</a:t>
            </a:r>
            <a:r>
              <a:rPr lang="en-US" altLang="it-IT" sz="2400" dirty="0"/>
              <a:t> di RNA </a:t>
            </a:r>
            <a:r>
              <a:rPr lang="en-US" altLang="it-IT" sz="2400" dirty="0" err="1"/>
              <a:t>contenenti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tre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nucleotidi</a:t>
            </a:r>
            <a:r>
              <a:rPr lang="en-US" altLang="it-IT" sz="2400" dirty="0"/>
              <a:t>.</a:t>
            </a:r>
          </a:p>
          <a:p>
            <a:pPr lvl="1" algn="just"/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Codone di inizio 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(AUG): segnale che avvia la traduzione.</a:t>
            </a:r>
          </a:p>
          <a:p>
            <a:pPr lvl="1" algn="just"/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Codoni di stop 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(UAA, UAG, UGA): segnali di terminazione della traduzione.</a:t>
            </a:r>
            <a:endParaRPr lang="en-US" altLang="it-IT" sz="2000" dirty="0"/>
          </a:p>
          <a:p>
            <a:pPr algn="just"/>
            <a:r>
              <a:rPr lang="en-US" altLang="it-IT" sz="2400" dirty="0"/>
              <a:t>La </a:t>
            </a:r>
            <a:r>
              <a:rPr lang="en-US" altLang="it-IT" sz="2400" dirty="0" err="1"/>
              <a:t>struttura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primaria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ogni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tipo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proteina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è</a:t>
            </a:r>
            <a:r>
              <a:rPr lang="en-US" altLang="it-IT" sz="2400" dirty="0"/>
              <a:t> </a:t>
            </a:r>
            <a:r>
              <a:rPr lang="en-US" altLang="it-IT" sz="2400" dirty="0" err="1"/>
              <a:t>formata</a:t>
            </a:r>
            <a:r>
              <a:rPr lang="en-US" altLang="it-IT" sz="2400" dirty="0"/>
              <a:t> da </a:t>
            </a:r>
            <a:r>
              <a:rPr lang="en-US" altLang="it-IT" sz="2400" dirty="0" err="1"/>
              <a:t>una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specifica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disposizione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lineare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dei</a:t>
            </a:r>
            <a:r>
              <a:rPr lang="en-US" altLang="it-IT" sz="2400" dirty="0"/>
              <a:t> 20 </a:t>
            </a:r>
            <a:r>
              <a:rPr lang="en-US" altLang="it-IT" sz="2400" dirty="0" err="1"/>
              <a:t>differenti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amminoacidi</a:t>
            </a:r>
            <a:r>
              <a:rPr lang="en-US" altLang="it-IT" sz="2400" dirty="0"/>
              <a:t>.</a:t>
            </a:r>
          </a:p>
          <a:p>
            <a:pPr algn="just"/>
            <a:endParaRPr lang="en-US" altLang="it-IT" sz="2400" dirty="0"/>
          </a:p>
          <a:p>
            <a:pPr algn="just"/>
            <a:endParaRPr lang="it-IT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52845D-57D0-6941-90AA-735F3CD08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90"/>
    </mc:Choice>
    <mc:Fallback xmlns="">
      <p:transition spd="slow" advTm="24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BEE2-990A-734C-B61E-61F23CEA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Il codice genetico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73A7F-7663-0D4A-8541-7009E64B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318" cy="4351338"/>
          </a:xfrm>
        </p:spPr>
        <p:txBody>
          <a:bodyPr>
            <a:normAutofit/>
          </a:bodyPr>
          <a:lstStyle/>
          <a:p>
            <a:r>
              <a:rPr lang="it-IT" sz="2400" dirty="0"/>
              <a:t>Le caratteristiche del codice genetico: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degenerato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(ridondante), perché un dato amminoacido può essere codificato da più codoni;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non è ambiguo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, perché un singolo codone codifica un solo amminoacido;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universale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 (tranne rare eccezioni), cioè è praticamente identico in tutti gli organismi.</a:t>
            </a:r>
          </a:p>
          <a:p>
            <a:r>
              <a:rPr lang="it-IT" sz="2400" dirty="0"/>
              <a:t>La sintesi inizia sempre con l’aa </a:t>
            </a:r>
            <a:r>
              <a:rPr lang="it-IT" sz="2400" dirty="0" err="1"/>
              <a:t>Met</a:t>
            </a:r>
            <a:r>
              <a:rPr lang="it-IT" sz="2400" dirty="0"/>
              <a:t> – AUG (sia nei procarioti che eucarioti).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9EE83-9181-ED43-9CE5-885884C6B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953" y="2131954"/>
            <a:ext cx="5310450" cy="373867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13E22B-27E6-C34D-B4F4-EB7086724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23"/>
    </mc:Choice>
    <mc:Fallback xmlns="">
      <p:transition spd="slow" advTm="13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169-AE63-CC4E-9F36-1894F653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tRNA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E5422C-3305-EB40-BB87-ECEC193309BA}"/>
              </a:ext>
            </a:extLst>
          </p:cNvPr>
          <p:cNvGrpSpPr/>
          <p:nvPr/>
        </p:nvGrpSpPr>
        <p:grpSpPr>
          <a:xfrm>
            <a:off x="8264834" y="1979240"/>
            <a:ext cx="3992482" cy="4197723"/>
            <a:chOff x="7795293" y="1648959"/>
            <a:chExt cx="3992482" cy="4197723"/>
          </a:xfrm>
          <a:solidFill>
            <a:schemeClr val="bg1"/>
          </a:solidFill>
        </p:grpSpPr>
        <p:pic>
          <p:nvPicPr>
            <p:cNvPr id="4" name="Immagine 1">
              <a:extLst>
                <a:ext uri="{FF2B5EF4-FFF2-40B4-BE49-F238E27FC236}">
                  <a16:creationId xmlns:a16="http://schemas.microsoft.com/office/drawing/2014/main" id="{6161578A-C21F-BA4F-9322-725178B18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293" y="1648959"/>
              <a:ext cx="3992482" cy="41977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5C39F0F6-17EE-7B49-9AE8-2CB6827FDB1C}"/>
                </a:ext>
              </a:extLst>
            </p:cNvPr>
            <p:cNvSpPr/>
            <p:nvPr/>
          </p:nvSpPr>
          <p:spPr>
            <a:xfrm>
              <a:off x="9531854" y="2320269"/>
              <a:ext cx="165302" cy="298753"/>
            </a:xfrm>
            <a:prstGeom prst="leftBrac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5884C8-3BEB-844D-AE6D-55F8AFA203E7}"/>
                </a:ext>
              </a:extLst>
            </p:cNvPr>
            <p:cNvSpPr txBox="1"/>
            <p:nvPr/>
          </p:nvSpPr>
          <p:spPr>
            <a:xfrm>
              <a:off x="7990603" y="1971086"/>
              <a:ext cx="1467314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Sito di attacco </a:t>
              </a:r>
              <a:r>
                <a:rPr lang="it-IT" sz="1200" dirty="0"/>
                <a:t>per un aa</a:t>
              </a:r>
            </a:p>
            <a:p>
              <a:endParaRPr lang="it-IT" sz="1200" dirty="0"/>
            </a:p>
            <a:p>
              <a:endParaRPr lang="it-IT" sz="1200" dirty="0"/>
            </a:p>
            <a:p>
              <a:endParaRPr lang="it-IT" sz="1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B4AE95-0145-5E4B-BD5D-7224EDB03146}"/>
                </a:ext>
              </a:extLst>
            </p:cNvPr>
            <p:cNvSpPr/>
            <p:nvPr/>
          </p:nvSpPr>
          <p:spPr>
            <a:xfrm>
              <a:off x="7795293" y="4254500"/>
              <a:ext cx="1675104" cy="8189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3881CF-BBFB-254F-8D93-387F46B0687F}"/>
                </a:ext>
              </a:extLst>
            </p:cNvPr>
            <p:cNvSpPr/>
            <p:nvPr/>
          </p:nvSpPr>
          <p:spPr>
            <a:xfrm>
              <a:off x="10208293" y="3920067"/>
              <a:ext cx="1579482" cy="6265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77397-AA38-FD4F-A00F-2CCE3E37B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824"/>
            <a:ext cx="8354786" cy="479107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altLang="it-IT" sz="2400" dirty="0"/>
              <a:t>Ha una forma a trifoglio lungo 70-80 nt ed è composto da:</a:t>
            </a:r>
          </a:p>
          <a:p>
            <a:pPr lvl="1" algn="just"/>
            <a:r>
              <a:rPr lang="it-IT" altLang="it-IT" sz="2000" b="1" dirty="0"/>
              <a:t>sito di attacco </a:t>
            </a:r>
            <a:r>
              <a:rPr lang="it-IT" altLang="it-IT" sz="2000" dirty="0"/>
              <a:t>all’estremità 3’; </a:t>
            </a:r>
          </a:p>
          <a:p>
            <a:pPr lvl="1" algn="just"/>
            <a:r>
              <a:rPr lang="it-IT" altLang="it-IT" sz="2000" b="1" dirty="0" err="1"/>
              <a:t>anticodone</a:t>
            </a:r>
            <a:r>
              <a:rPr lang="it-IT" altLang="it-IT" sz="2000" b="1" dirty="0"/>
              <a:t> </a:t>
            </a:r>
            <a:r>
              <a:rPr lang="it-IT" altLang="it-IT" sz="2000" dirty="0"/>
              <a:t>verso metà della sequenza di </a:t>
            </a:r>
            <a:r>
              <a:rPr lang="it-IT" altLang="it-IT" sz="2000" dirty="0" err="1"/>
              <a:t>tRNA</a:t>
            </a:r>
            <a:r>
              <a:rPr lang="it-IT" altLang="it-IT" sz="2000" dirty="0"/>
              <a:t>.</a:t>
            </a:r>
          </a:p>
          <a:p>
            <a:pPr algn="just"/>
            <a:r>
              <a:rPr lang="it-IT" altLang="it-IT" sz="2400" dirty="0"/>
              <a:t>Ogni molecola di </a:t>
            </a:r>
            <a:r>
              <a:rPr lang="it-IT" altLang="it-IT" sz="2400" b="1" dirty="0" err="1"/>
              <a:t>tRNA</a:t>
            </a:r>
            <a:r>
              <a:rPr lang="it-IT" altLang="it-IT" sz="2400" dirty="0"/>
              <a:t> ha la funzione di agganciare uno specifico amminoacido (</a:t>
            </a:r>
            <a:r>
              <a:rPr lang="it-IT" altLang="it-IT" sz="2400" dirty="0" err="1"/>
              <a:t>aminoacil-tRNA</a:t>
            </a:r>
            <a:r>
              <a:rPr lang="it-IT" altLang="it-IT" sz="2400" dirty="0"/>
              <a:t>) per trascinarlo fino all’</a:t>
            </a:r>
            <a:r>
              <a:rPr lang="it-IT" altLang="it-IT" sz="2400" dirty="0" err="1"/>
              <a:t>mRNA</a:t>
            </a:r>
            <a:r>
              <a:rPr lang="it-IT" altLang="it-IT" sz="2400" dirty="0"/>
              <a:t>.</a:t>
            </a:r>
          </a:p>
          <a:p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Identificati 50-100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(&gt; 20) e hanno la funzione di:</a:t>
            </a:r>
          </a:p>
          <a:p>
            <a:pPr lvl="1"/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caricare un amminoacido;</a:t>
            </a:r>
          </a:p>
          <a:p>
            <a:pPr lvl="1"/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associarsi alle molecole di </a:t>
            </a:r>
            <a:r>
              <a:rPr lang="it-IT" altLang="it-IT" sz="2000" dirty="0" err="1">
                <a:solidFill>
                  <a:srgbClr val="000000"/>
                </a:solidFill>
                <a:cs typeface="Arial" panose="020B0604020202020204" pitchFamily="34" charset="0"/>
              </a:rPr>
              <a:t>mRNA</a:t>
            </a:r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</a:p>
          <a:p>
            <a:pPr lvl="1"/>
            <a:r>
              <a:rPr lang="it-IT" alt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interagire con i ribosomi.</a:t>
            </a:r>
          </a:p>
          <a:p>
            <a:r>
              <a:rPr lang="it-IT" altLang="it-IT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Amminoacil-tRNA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sintetasi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enzimi che catalizzano l’attacco degli aa ai corrispondenti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, in forma attivata.</a:t>
            </a:r>
          </a:p>
          <a:p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Ogni molecola di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viene riconosciuta da una specifica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amminoacil-tRNA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sintetasi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  <a:p>
            <a:pPr algn="just"/>
            <a:endParaRPr lang="en-US" altLang="it-IT" sz="2400" dirty="0"/>
          </a:p>
          <a:p>
            <a:pPr algn="just"/>
            <a:endParaRPr lang="en-US" altLang="it-IT" sz="2400" dirty="0"/>
          </a:p>
          <a:p>
            <a:pPr algn="just"/>
            <a:endParaRPr lang="it-IT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1496F-E834-C14D-8B7D-1D41E94C7E19}"/>
              </a:ext>
            </a:extLst>
          </p:cNvPr>
          <p:cNvSpPr txBox="1"/>
          <p:nvPr/>
        </p:nvSpPr>
        <p:spPr>
          <a:xfrm>
            <a:off x="9896392" y="4965182"/>
            <a:ext cx="92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Anticodone</a:t>
            </a:r>
            <a:endParaRPr lang="it-IT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D19C6-D5F8-5B49-A84C-909C48BAED35}"/>
              </a:ext>
            </a:extLst>
          </p:cNvPr>
          <p:cNvSpPr txBox="1"/>
          <p:nvPr/>
        </p:nvSpPr>
        <p:spPr>
          <a:xfrm>
            <a:off x="10240749" y="2592177"/>
            <a:ext cx="2359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/>
              <a:t>A</a:t>
            </a:r>
          </a:p>
          <a:p>
            <a:r>
              <a:rPr lang="it-IT" sz="700" dirty="0"/>
              <a:t>C</a:t>
            </a:r>
          </a:p>
          <a:p>
            <a:r>
              <a:rPr lang="it-IT" sz="700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91F71-5110-554D-8FE1-A5CD89C546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00" t="15520" r="31093" b="48879"/>
          <a:stretch/>
        </p:blipFill>
        <p:spPr>
          <a:xfrm>
            <a:off x="9590657" y="51190"/>
            <a:ext cx="2268987" cy="1802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E4B372-67C3-1549-9E9A-10CBA9A5B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12032" flipH="1" flipV="1">
            <a:off x="10522723" y="1485619"/>
            <a:ext cx="596692" cy="7981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584317-F4D1-294C-AB5B-7F811BB96EA6}"/>
              </a:ext>
            </a:extLst>
          </p:cNvPr>
          <p:cNvSpPr/>
          <p:nvPr/>
        </p:nvSpPr>
        <p:spPr>
          <a:xfrm>
            <a:off x="10972800" y="386486"/>
            <a:ext cx="344881" cy="292673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0C0D8-C8CF-5344-B7AB-B5734F5F6501}"/>
              </a:ext>
            </a:extLst>
          </p:cNvPr>
          <p:cNvSpPr txBox="1"/>
          <p:nvPr/>
        </p:nvSpPr>
        <p:spPr>
          <a:xfrm>
            <a:off x="10972800" y="1894845"/>
            <a:ext cx="1203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ATP-dipendente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EB58B1-C383-B24D-BAA7-E775C2B66A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3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66"/>
    </mc:Choice>
    <mc:Fallback xmlns="">
      <p:transition spd="slow" advTm="23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BAA5-C59E-004A-B251-8F9459C2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rRNA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9A0AD-268D-0A45-845A-C5EE14581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667"/>
            <a:ext cx="10515600" cy="1298575"/>
          </a:xfrm>
        </p:spPr>
        <p:txBody>
          <a:bodyPr>
            <a:normAutofit lnSpcReduction="10000"/>
          </a:bodyPr>
          <a:lstStyle/>
          <a:p>
            <a:r>
              <a:rPr lang="it-IT" altLang="it-IT" sz="2400" dirty="0"/>
              <a:t>I ribosomi sono i siti dove avviene la sintesi proteica. </a:t>
            </a:r>
          </a:p>
          <a:p>
            <a:r>
              <a:rPr lang="it-IT" altLang="it-IT" sz="2400" dirty="0"/>
              <a:t>Sono costituiti in parte da proteine e in parte da </a:t>
            </a:r>
            <a:r>
              <a:rPr lang="it-IT" altLang="it-IT" sz="2400" dirty="0" err="1"/>
              <a:t>rRNA</a:t>
            </a:r>
            <a:r>
              <a:rPr lang="it-IT" altLang="it-IT" sz="2400" dirty="0"/>
              <a:t>. </a:t>
            </a:r>
          </a:p>
          <a:p>
            <a:r>
              <a:rPr lang="it-IT" altLang="it-IT" sz="2400" dirty="0"/>
              <a:t>Ribosoma è formato da due </a:t>
            </a:r>
            <a:r>
              <a:rPr lang="it-IT" altLang="it-IT" sz="2400" dirty="0" err="1"/>
              <a:t>subunità</a:t>
            </a:r>
            <a:r>
              <a:rPr lang="it-IT" altLang="it-IT" sz="2400" dirty="0"/>
              <a:t> (maggiore e minore).</a:t>
            </a:r>
          </a:p>
          <a:p>
            <a:endParaRPr lang="it-IT" altLang="it-IT" sz="2400" dirty="0"/>
          </a:p>
          <a:p>
            <a:endParaRPr lang="it-IT" altLang="it-IT" sz="2400" dirty="0"/>
          </a:p>
          <a:p>
            <a:endParaRPr lang="it-IT" sz="2400" dirty="0"/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C078C9D0-9DDE-C849-A2A9-C550549B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6" b="66349"/>
          <a:stretch/>
        </p:blipFill>
        <p:spPr bwMode="auto">
          <a:xfrm>
            <a:off x="8938143" y="705483"/>
            <a:ext cx="2251880" cy="169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AD3F1C-3ABC-D74C-AF4E-D0E6317624C0}"/>
              </a:ext>
            </a:extLst>
          </p:cNvPr>
          <p:cNvSpPr txBox="1">
            <a:spLocks/>
          </p:cNvSpPr>
          <p:nvPr/>
        </p:nvSpPr>
        <p:spPr>
          <a:xfrm>
            <a:off x="838200" y="2770303"/>
            <a:ext cx="10515599" cy="3589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Sono in grado di assemblare una catena polipeptidica trattenendo nella giusta posizione sia l’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mRNA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che i </a:t>
            </a:r>
            <a:r>
              <a:rPr lang="it-IT" altLang="ja-JP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tRNA</a:t>
            </a:r>
            <a:r>
              <a:rPr lang="it-IT" altLang="ja-JP" sz="2400" dirty="0">
                <a:solidFill>
                  <a:srgbClr val="000000"/>
                </a:solidFill>
                <a:cs typeface="Arial" panose="020B0604020202020204" pitchFamily="34" charset="0"/>
              </a:rPr>
              <a:t> carichi di amminoacidi.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 Quando un ribosoma si sposta lungo una molecola di </a:t>
            </a:r>
            <a:r>
              <a:rPr lang="it-IT" altLang="it-IT" sz="2400" dirty="0" err="1">
                <a:cs typeface="Arial" panose="020B0604020202020204" pitchFamily="34" charset="0"/>
              </a:rPr>
              <a:t>mRNA</a:t>
            </a:r>
            <a:r>
              <a:rPr lang="it-IT" altLang="it-IT" sz="2400" dirty="0">
                <a:cs typeface="Arial" panose="020B0604020202020204" pitchFamily="34" charset="0"/>
              </a:rPr>
              <a:t>, il polipeptide in formazione si allunga di un amminoacido alla volta.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Spesso molti ribosomi sono associati e in fase di traduzione dello stesso </a:t>
            </a:r>
            <a:r>
              <a:rPr lang="it-IT" altLang="it-IT" sz="2400" dirty="0" err="1">
                <a:cs typeface="Arial" panose="020B0604020202020204" pitchFamily="34" charset="0"/>
              </a:rPr>
              <a:t>mRNA</a:t>
            </a:r>
            <a:r>
              <a:rPr lang="it-IT" altLang="it-IT" sz="2400" dirty="0">
                <a:cs typeface="Arial" panose="020B0604020202020204" pitchFamily="34" charset="0"/>
              </a:rPr>
              <a:t>. L’intero complesso di traduzione è detto </a:t>
            </a:r>
            <a:r>
              <a:rPr lang="it-IT" altLang="it-IT" sz="2400" b="1" dirty="0" err="1">
                <a:cs typeface="Arial" panose="020B0604020202020204" pitchFamily="34" charset="0"/>
              </a:rPr>
              <a:t>poliribosoma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it-IT" altLang="ja-JP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48B4408B-F4F1-3A49-BD75-92BB04B65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7" b="3348"/>
          <a:stretch/>
        </p:blipFill>
        <p:spPr bwMode="auto">
          <a:xfrm>
            <a:off x="4121624" y="4991733"/>
            <a:ext cx="4568942" cy="187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AE59D1-FCE7-3A45-B904-1B5E755E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95"/>
    </mc:Choice>
    <mc:Fallback xmlns="">
      <p:transition spd="slow" advTm="8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8BED-0686-CA4C-8D6F-F66304D5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Fasi della sintesi proteica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8203-330F-9842-8A83-39746A01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/>
              <a:t>Tre fasi: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b="1" dirty="0"/>
              <a:t>Inizio</a:t>
            </a:r>
            <a:r>
              <a:rPr lang="it-IT" dirty="0"/>
              <a:t> – codone di inizio AUG viene riconosciuta dal </a:t>
            </a:r>
            <a:r>
              <a:rPr lang="it-IT" dirty="0" err="1"/>
              <a:t>metionil-tRNA</a:t>
            </a:r>
            <a:r>
              <a:rPr lang="it-IT" baseline="30000" dirty="0" err="1"/>
              <a:t>Met</a:t>
            </a:r>
            <a:r>
              <a:rPr lang="it-IT" dirty="0"/>
              <a:t>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b="1" dirty="0"/>
              <a:t>Allungamento</a:t>
            </a:r>
            <a:r>
              <a:rPr lang="it-IT" dirty="0"/>
              <a:t> – </a:t>
            </a:r>
            <a:r>
              <a:rPr lang="it-IT" dirty="0" err="1"/>
              <a:t>amminoacil-tRNA</a:t>
            </a:r>
            <a:r>
              <a:rPr lang="it-IT" dirty="0"/>
              <a:t> si sposta in tre siti ribosomiali;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b="1" dirty="0"/>
              <a:t>Terminazione</a:t>
            </a:r>
            <a:r>
              <a:rPr lang="it-IT" dirty="0"/>
              <a:t> – determinata dai fattori di rilascio quando viene raggiunto un codone di arresto (UAG, UGA o UAA).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45A5C3-2509-724A-9812-D5B6C71F5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42"/>
    </mc:Choice>
    <mc:Fallback xmlns="">
      <p:transition spd="slow" advTm="10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BD54-D88B-6D43-8CEB-4B31B580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Fasi della sintesi proteica – inizio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82E18-5FFE-B64F-89A6-F371E99A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/>
              <a:t>Inizio 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è la fase che mette insieme tutti i componenti necessari alla traduzione</a:t>
            </a:r>
            <a:r>
              <a:rPr lang="it-IT" altLang="it-IT" sz="2400" dirty="0"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Fasi: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La </a:t>
            </a:r>
            <a:r>
              <a:rPr lang="it-IT" altLang="it-IT" sz="2000" dirty="0" err="1">
                <a:cs typeface="Arial" panose="020B0604020202020204" pitchFamily="34" charset="0"/>
              </a:rPr>
              <a:t>subunità</a:t>
            </a:r>
            <a:r>
              <a:rPr lang="it-IT" altLang="it-IT" sz="2000" dirty="0">
                <a:cs typeface="Arial" panose="020B0604020202020204" pitchFamily="34" charset="0"/>
              </a:rPr>
              <a:t> minore del ribosoma si lega all’</a:t>
            </a:r>
            <a:r>
              <a:rPr lang="it-IT" altLang="it-IT" sz="2000" dirty="0" err="1">
                <a:cs typeface="Arial" panose="020B0604020202020204" pitchFamily="34" charset="0"/>
              </a:rPr>
              <a:t>mRNA</a:t>
            </a:r>
            <a:r>
              <a:rPr lang="it-IT" altLang="it-IT" sz="2000" dirty="0">
                <a:cs typeface="Arial" panose="020B0604020202020204" pitchFamily="34" charset="0"/>
              </a:rPr>
              <a:t>;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Un </a:t>
            </a:r>
            <a:r>
              <a:rPr lang="it-IT" altLang="it-IT" sz="2000" dirty="0" err="1">
                <a:cs typeface="Arial" panose="020B0604020202020204" pitchFamily="34" charset="0"/>
              </a:rPr>
              <a:t>tRNA</a:t>
            </a:r>
            <a:r>
              <a:rPr lang="it-IT" altLang="it-IT" sz="2000" dirty="0">
                <a:cs typeface="Arial" panose="020B0604020202020204" pitchFamily="34" charset="0"/>
              </a:rPr>
              <a:t> di inizio (</a:t>
            </a:r>
            <a:r>
              <a:rPr lang="it-IT" altLang="it-IT" sz="2000" dirty="0" err="1">
                <a:cs typeface="Arial" panose="020B0604020202020204" pitchFamily="34" charset="0"/>
              </a:rPr>
              <a:t>anticodone</a:t>
            </a:r>
            <a:r>
              <a:rPr lang="it-IT" altLang="it-IT" sz="2000" dirty="0">
                <a:cs typeface="Arial" panose="020B0604020202020204" pitchFamily="34" charset="0"/>
              </a:rPr>
              <a:t> UAC) si accoppia con un codone di </a:t>
            </a:r>
            <a:r>
              <a:rPr lang="it-IT" altLang="it-IT" sz="2000" dirty="0" err="1">
                <a:cs typeface="Arial" panose="020B0604020202020204" pitchFamily="34" charset="0"/>
              </a:rPr>
              <a:t>inzio</a:t>
            </a:r>
            <a:r>
              <a:rPr lang="it-IT" altLang="it-IT" sz="2000" dirty="0">
                <a:cs typeface="Arial" panose="020B0604020202020204" pitchFamily="34" charset="0"/>
              </a:rPr>
              <a:t> AUG dell’</a:t>
            </a:r>
            <a:r>
              <a:rPr lang="it-IT" altLang="it-IT" sz="2000" dirty="0" err="1">
                <a:cs typeface="Arial" panose="020B0604020202020204" pitchFamily="34" charset="0"/>
              </a:rPr>
              <a:t>mRNA</a:t>
            </a:r>
            <a:r>
              <a:rPr lang="it-IT" altLang="it-IT" sz="2000" dirty="0">
                <a:cs typeface="Arial" panose="020B0604020202020204" pitchFamily="34" charset="0"/>
              </a:rPr>
              <a:t>;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La </a:t>
            </a:r>
            <a:r>
              <a:rPr lang="it-IT" altLang="it-IT" sz="2000" dirty="0" err="1">
                <a:cs typeface="Arial" panose="020B0604020202020204" pitchFamily="34" charset="0"/>
              </a:rPr>
              <a:t>subunità</a:t>
            </a:r>
            <a:r>
              <a:rPr lang="it-IT" altLang="it-IT" sz="2000" dirty="0">
                <a:cs typeface="Arial" panose="020B0604020202020204" pitchFamily="34" charset="0"/>
              </a:rPr>
              <a:t> maggiore del ribosoma si unisce a quella minore completando il ribosoma.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 Ogni ribosoma ha 3 siti di attacco per i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: </a:t>
            </a:r>
          </a:p>
          <a:p>
            <a:pPr lvl="1" algn="just"/>
            <a:r>
              <a:rPr lang="it-IT" altLang="it-IT" sz="2000" b="1" dirty="0">
                <a:cs typeface="Arial" panose="020B0604020202020204" pitchFamily="34" charset="0"/>
              </a:rPr>
              <a:t>sito E</a:t>
            </a:r>
            <a:r>
              <a:rPr lang="it-IT" altLang="it-IT" sz="2000" dirty="0">
                <a:cs typeface="Arial" panose="020B0604020202020204" pitchFamily="34" charset="0"/>
              </a:rPr>
              <a:t> (da </a:t>
            </a:r>
            <a:r>
              <a:rPr lang="it-IT" altLang="it-IT" sz="2000" i="1" dirty="0">
                <a:cs typeface="Arial" panose="020B0604020202020204" pitchFamily="34" charset="0"/>
              </a:rPr>
              <a:t>exit</a:t>
            </a:r>
            <a:r>
              <a:rPr lang="it-IT" altLang="it-IT" sz="2000" dirty="0">
                <a:cs typeface="Arial" panose="020B0604020202020204" pitchFamily="34" charset="0"/>
              </a:rPr>
              <a:t>), </a:t>
            </a:r>
          </a:p>
          <a:p>
            <a:pPr lvl="1" algn="just"/>
            <a:r>
              <a:rPr lang="it-IT" altLang="it-IT" sz="2000" b="1" dirty="0">
                <a:cs typeface="Arial" panose="020B0604020202020204" pitchFamily="34" charset="0"/>
              </a:rPr>
              <a:t>sito </a:t>
            </a:r>
            <a:r>
              <a:rPr lang="it-IT" altLang="it-IT" sz="2000" b="1" dirty="0" err="1">
                <a:cs typeface="Arial" panose="020B0604020202020204" pitchFamily="34" charset="0"/>
              </a:rPr>
              <a:t>P</a:t>
            </a:r>
            <a:r>
              <a:rPr lang="it-IT" altLang="it-IT" sz="2000" dirty="0">
                <a:cs typeface="Arial" panose="020B0604020202020204" pitchFamily="34" charset="0"/>
              </a:rPr>
              <a:t> (da </a:t>
            </a:r>
            <a:r>
              <a:rPr lang="it-IT" altLang="it-IT" sz="2000" i="1" dirty="0">
                <a:cs typeface="Arial" panose="020B0604020202020204" pitchFamily="34" charset="0"/>
              </a:rPr>
              <a:t>peptide</a:t>
            </a:r>
            <a:r>
              <a:rPr lang="it-IT" altLang="it-IT" sz="2000" dirty="0">
                <a:cs typeface="Arial" panose="020B0604020202020204" pitchFamily="34" charset="0"/>
              </a:rPr>
              <a:t>), </a:t>
            </a:r>
          </a:p>
          <a:p>
            <a:pPr lvl="1" algn="just"/>
            <a:r>
              <a:rPr lang="it-IT" altLang="it-IT" sz="2000" b="1" dirty="0">
                <a:cs typeface="Arial" panose="020B0604020202020204" pitchFamily="34" charset="0"/>
              </a:rPr>
              <a:t>sito A</a:t>
            </a:r>
            <a:r>
              <a:rPr lang="it-IT" altLang="it-IT" sz="2000" dirty="0">
                <a:cs typeface="Arial" panose="020B0604020202020204" pitchFamily="34" charset="0"/>
              </a:rPr>
              <a:t> (da </a:t>
            </a:r>
            <a:r>
              <a:rPr lang="it-IT" altLang="it-IT" sz="2000" i="1" dirty="0">
                <a:cs typeface="Arial" panose="020B0604020202020204" pitchFamily="34" charset="0"/>
              </a:rPr>
              <a:t>amminoacid</a:t>
            </a:r>
            <a:r>
              <a:rPr lang="it-IT" altLang="it-IT" sz="2000" dirty="0">
                <a:cs typeface="Arial" panose="020B0604020202020204" pitchFamily="34" charset="0"/>
              </a:rPr>
              <a:t>o).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di </a:t>
            </a:r>
            <a:r>
              <a:rPr lang="it-IT" altLang="it-IT" sz="2400" dirty="0" err="1">
                <a:cs typeface="Arial" panose="020B0604020202020204" pitchFamily="34" charset="0"/>
              </a:rPr>
              <a:t>inzio</a:t>
            </a:r>
            <a:r>
              <a:rPr lang="it-IT" altLang="it-IT" sz="2400" dirty="0">
                <a:cs typeface="Arial" panose="020B0604020202020204" pitchFamily="34" charset="0"/>
              </a:rPr>
              <a:t> occupa il sito </a:t>
            </a:r>
            <a:r>
              <a:rPr lang="it-IT" altLang="it-IT" sz="2400" dirty="0" err="1">
                <a:cs typeface="Arial" panose="020B0604020202020204" pitchFamily="34" charset="0"/>
              </a:rPr>
              <a:t>P</a:t>
            </a:r>
            <a:endParaRPr lang="it-IT" altLang="it-IT" sz="2400" dirty="0">
              <a:cs typeface="Arial" panose="020B0604020202020204" pitchFamily="34" charset="0"/>
            </a:endParaRP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Il sito A è pronto per 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   successivo</a:t>
            </a:r>
          </a:p>
          <a:p>
            <a:pPr algn="just"/>
            <a:endParaRPr lang="it-IT" altLang="it-IT" sz="2400" dirty="0"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EDAB38-E55E-B04E-9732-890069FC4B8B}"/>
              </a:ext>
            </a:extLst>
          </p:cNvPr>
          <p:cNvGrpSpPr/>
          <p:nvPr/>
        </p:nvGrpSpPr>
        <p:grpSpPr>
          <a:xfrm>
            <a:off x="5138926" y="4151085"/>
            <a:ext cx="6597583" cy="2198131"/>
            <a:chOff x="5384586" y="4642404"/>
            <a:chExt cx="6597583" cy="21981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A952B0-E8CF-4947-B299-731D5C55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4586" y="4736839"/>
              <a:ext cx="6597583" cy="21036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9C6E40-E52F-7F4B-A17E-FB1AC9D04C82}"/>
                </a:ext>
              </a:extLst>
            </p:cNvPr>
            <p:cNvSpPr txBox="1"/>
            <p:nvPr/>
          </p:nvSpPr>
          <p:spPr>
            <a:xfrm>
              <a:off x="8047629" y="4642404"/>
              <a:ext cx="123546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Amminoacido metionina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21CA7B-885B-B742-83B6-4A3A1FC51C37}"/>
                </a:ext>
              </a:extLst>
            </p:cNvPr>
            <p:cNvSpPr txBox="1"/>
            <p:nvPr/>
          </p:nvSpPr>
          <p:spPr>
            <a:xfrm>
              <a:off x="6453304" y="6563536"/>
              <a:ext cx="19905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Subunità</a:t>
              </a:r>
              <a:r>
                <a:rPr lang="it-IT" sz="1200" dirty="0"/>
                <a:t> ribosomiale minore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B5AB31-7016-FF40-91EC-BFE432FBBEF6}"/>
                </a:ext>
              </a:extLst>
            </p:cNvPr>
            <p:cNvSpPr txBox="1"/>
            <p:nvPr/>
          </p:nvSpPr>
          <p:spPr>
            <a:xfrm>
              <a:off x="6813834" y="5419355"/>
              <a:ext cx="9380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Codone di inizio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B542E2-0341-DD49-8475-DD2A475F5E45}"/>
                </a:ext>
              </a:extLst>
            </p:cNvPr>
            <p:cNvSpPr txBox="1"/>
            <p:nvPr/>
          </p:nvSpPr>
          <p:spPr>
            <a:xfrm>
              <a:off x="9852355" y="4827070"/>
              <a:ext cx="21298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Subunità</a:t>
              </a:r>
              <a:r>
                <a:rPr lang="it-IT" sz="1200" dirty="0"/>
                <a:t> ribosomiale maggiore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EFF778-8B8A-4B4D-99F5-5EE25978E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18"/>
    </mc:Choice>
    <mc:Fallback xmlns="">
      <p:transition spd="slow" advTm="18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E333-81F9-C447-B56B-A545985D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Fasi della sintesi proteica – allungamento 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2B604-A3CD-AC47-97BC-530BA681E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354170" cy="5339450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Un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che porta la metionina si trova sul sito </a:t>
            </a:r>
            <a:r>
              <a:rPr lang="it-IT" altLang="it-IT" sz="2400" dirty="0" err="1">
                <a:cs typeface="Arial" panose="020B0604020202020204" pitchFamily="34" charset="0"/>
              </a:rPr>
              <a:t>P</a:t>
            </a:r>
            <a:r>
              <a:rPr lang="it-IT" altLang="it-IT" sz="2400" dirty="0">
                <a:cs typeface="Arial" panose="020B0604020202020204" pitchFamily="34" charset="0"/>
              </a:rPr>
              <a:t> e un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associato al proprio amminoacido sta arrivando al sito A (</a:t>
            </a:r>
            <a:r>
              <a:rPr lang="it-IT" altLang="it-IT" sz="2400" dirty="0">
                <a:solidFill>
                  <a:schemeClr val="accent4"/>
                </a:solidFill>
                <a:cs typeface="Arial" panose="020B0604020202020204" pitchFamily="34" charset="0"/>
              </a:rPr>
              <a:t>1</a:t>
            </a:r>
            <a:r>
              <a:rPr lang="it-IT" altLang="it-IT" sz="2400" dirty="0">
                <a:cs typeface="Arial" panose="020B0604020202020204" pitchFamily="34" charset="0"/>
              </a:rPr>
              <a:t>). Una volta che 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successivo si aggancia al sito A (</a:t>
            </a:r>
            <a:r>
              <a:rPr lang="it-IT" altLang="it-IT" sz="2400" dirty="0">
                <a:solidFill>
                  <a:schemeClr val="accent4"/>
                </a:solidFill>
                <a:cs typeface="Arial" panose="020B0604020202020204" pitchFamily="34" charset="0"/>
              </a:rPr>
              <a:t>2</a:t>
            </a:r>
            <a:r>
              <a:rPr lang="it-IT" altLang="it-IT" sz="2400" dirty="0">
                <a:cs typeface="Arial" panose="020B0604020202020204" pitchFamily="34" charset="0"/>
              </a:rPr>
              <a:t>), il peptide in via di formazione sarà trasferito a questo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(</a:t>
            </a:r>
            <a:r>
              <a:rPr lang="it-IT" altLang="it-IT" sz="2400" dirty="0">
                <a:solidFill>
                  <a:schemeClr val="accent4"/>
                </a:solidFill>
                <a:cs typeface="Arial" panose="020B0604020202020204" pitchFamily="34" charset="0"/>
              </a:rPr>
              <a:t>3</a:t>
            </a:r>
            <a:r>
              <a:rPr lang="it-IT" altLang="it-IT" sz="2400" dirty="0"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it-IT" altLang="it-IT" sz="2400" b="1" dirty="0">
                <a:cs typeface="Arial" panose="020B0604020202020204" pitchFamily="34" charset="0"/>
              </a:rPr>
              <a:t>Traslocazione</a:t>
            </a:r>
            <a:r>
              <a:rPr lang="it-IT" altLang="it-IT" sz="2400" dirty="0">
                <a:cs typeface="Arial" panose="020B0604020202020204" pitchFamily="34" charset="0"/>
              </a:rPr>
              <a:t>: l’</a:t>
            </a:r>
            <a:r>
              <a:rPr lang="it-IT" altLang="it-IT" sz="2400" dirty="0" err="1">
                <a:cs typeface="Arial" panose="020B0604020202020204" pitchFamily="34" charset="0"/>
              </a:rPr>
              <a:t>mRNA</a:t>
            </a:r>
            <a:r>
              <a:rPr lang="it-IT" altLang="it-IT" sz="2400" dirty="0">
                <a:cs typeface="Arial" panose="020B0604020202020204" pitchFamily="34" charset="0"/>
              </a:rPr>
              <a:t> si sposta in avanti, in modo che 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che porta agganciato il peptide si trovi ora al sito </a:t>
            </a:r>
            <a:r>
              <a:rPr lang="it-IT" altLang="it-IT" sz="2400" dirty="0" err="1">
                <a:cs typeface="Arial" panose="020B0604020202020204" pitchFamily="34" charset="0"/>
              </a:rPr>
              <a:t>P</a:t>
            </a:r>
            <a:r>
              <a:rPr lang="it-IT" altLang="it-IT" sz="2400" dirty="0">
                <a:cs typeface="Arial" panose="020B0604020202020204" pitchFamily="34" charset="0"/>
              </a:rPr>
              <a:t> del ribosoma. Infine, il </a:t>
            </a:r>
            <a:r>
              <a:rPr lang="it-IT" altLang="it-IT" sz="2400" dirty="0" err="1">
                <a:cs typeface="Arial" panose="020B0604020202020204" pitchFamily="34" charset="0"/>
              </a:rPr>
              <a:t>tRNA</a:t>
            </a:r>
            <a:r>
              <a:rPr lang="it-IT" altLang="it-IT" sz="2400" dirty="0">
                <a:cs typeface="Arial" panose="020B0604020202020204" pitchFamily="34" charset="0"/>
              </a:rPr>
              <a:t> usato fuoriesce dal sito E (</a:t>
            </a:r>
            <a:r>
              <a:rPr lang="it-IT" altLang="it-IT" sz="2400" dirty="0">
                <a:solidFill>
                  <a:schemeClr val="accent4"/>
                </a:solidFill>
                <a:cs typeface="Arial" panose="020B0604020202020204" pitchFamily="34" charset="0"/>
              </a:rPr>
              <a:t>4</a:t>
            </a:r>
            <a:r>
              <a:rPr lang="it-IT" altLang="it-IT" sz="2400" dirty="0"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La </a:t>
            </a:r>
            <a:r>
              <a:rPr lang="it-IT" altLang="it-IT" sz="2400" dirty="0" err="1">
                <a:cs typeface="Arial" panose="020B0604020202020204" pitchFamily="34" charset="0"/>
              </a:rPr>
              <a:t>subunità</a:t>
            </a:r>
            <a:r>
              <a:rPr lang="it-IT" altLang="it-IT" sz="2400" dirty="0">
                <a:cs typeface="Arial" panose="020B0604020202020204" pitchFamily="34" charset="0"/>
              </a:rPr>
              <a:t> maggiore (sia nei procarioti che negli eucarioti) catalizza la reazione </a:t>
            </a:r>
            <a:r>
              <a:rPr lang="it-IT" altLang="it-IT" sz="2400" b="1" i="1" dirty="0" err="1">
                <a:cs typeface="Arial" panose="020B0604020202020204" pitchFamily="34" charset="0"/>
              </a:rPr>
              <a:t>peptidil</a:t>
            </a:r>
            <a:r>
              <a:rPr lang="it-IT" altLang="it-IT" sz="2400" b="1" i="1" dirty="0">
                <a:cs typeface="Arial" panose="020B0604020202020204" pitchFamily="34" charset="0"/>
              </a:rPr>
              <a:t>-transferasica</a:t>
            </a:r>
            <a:r>
              <a:rPr lang="it-IT" altLang="it-IT" sz="2400" dirty="0">
                <a:cs typeface="Arial" panose="020B0604020202020204" pitchFamily="34" charset="0"/>
              </a:rPr>
              <a:t> con la formazione del legame peptidico: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E0FAE73-5F6D-444E-A7F0-D0983A42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97" b="31866"/>
          <a:stretch/>
        </p:blipFill>
        <p:spPr>
          <a:xfrm>
            <a:off x="7192371" y="5535408"/>
            <a:ext cx="5187636" cy="11959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46BF8-2D85-054A-A184-64463F3FFADB}"/>
              </a:ext>
            </a:extLst>
          </p:cNvPr>
          <p:cNvGrpSpPr/>
          <p:nvPr/>
        </p:nvGrpSpPr>
        <p:grpSpPr>
          <a:xfrm>
            <a:off x="7522935" y="1825625"/>
            <a:ext cx="4610081" cy="3176895"/>
            <a:chOff x="7522935" y="1825625"/>
            <a:chExt cx="4610081" cy="31768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496486-A425-9D4E-9069-E2E60FBF0A94}"/>
                </a:ext>
              </a:extLst>
            </p:cNvPr>
            <p:cNvGrpSpPr/>
            <p:nvPr/>
          </p:nvGrpSpPr>
          <p:grpSpPr>
            <a:xfrm>
              <a:off x="7522935" y="1825625"/>
              <a:ext cx="4610081" cy="3176895"/>
              <a:chOff x="1193800" y="255516"/>
              <a:chExt cx="9804400" cy="67564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3B58FCF-6F05-4E43-A670-C7F4C4014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3800" y="255516"/>
                <a:ext cx="9804400" cy="67564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9C053-4AA4-0B41-8501-53CA4E5ED8CA}"/>
                  </a:ext>
                </a:extLst>
              </p:cNvPr>
              <p:cNvSpPr txBox="1"/>
              <p:nvPr/>
            </p:nvSpPr>
            <p:spPr>
              <a:xfrm>
                <a:off x="7151425" y="365126"/>
                <a:ext cx="546149" cy="55637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A023A6-B61D-7342-B973-12B779A55320}"/>
                  </a:ext>
                </a:extLst>
              </p:cNvPr>
              <p:cNvSpPr txBox="1"/>
              <p:nvPr/>
            </p:nvSpPr>
            <p:spPr>
              <a:xfrm>
                <a:off x="9501116" y="1388825"/>
                <a:ext cx="546149" cy="55637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154B09-8BA0-5144-8022-87093D4AF3BD}"/>
                  </a:ext>
                </a:extLst>
              </p:cNvPr>
              <p:cNvSpPr txBox="1"/>
              <p:nvPr/>
            </p:nvSpPr>
            <p:spPr>
              <a:xfrm>
                <a:off x="7290056" y="4611854"/>
                <a:ext cx="546149" cy="55637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DF7856-A449-C24A-A7C1-8005184E60B5}"/>
                </a:ext>
              </a:extLst>
            </p:cNvPr>
            <p:cNvSpPr txBox="1"/>
            <p:nvPr/>
          </p:nvSpPr>
          <p:spPr>
            <a:xfrm>
              <a:off x="7962400" y="4004803"/>
              <a:ext cx="256802" cy="2616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4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F34484-2DAC-1741-A0C0-7642B8AFF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48"/>
    </mc:Choice>
    <mc:Fallback xmlns="">
      <p:transition spd="slow" advTm="19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6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1279</Words>
  <Application>Microsoft Macintosh PowerPoint</Application>
  <PresentationFormat>Widescreen</PresentationFormat>
  <Paragraphs>124</Paragraphs>
  <Slides>13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游ゴシック</vt:lpstr>
      <vt:lpstr>Arial</vt:lpstr>
      <vt:lpstr>Arial Bold</vt:lpstr>
      <vt:lpstr>Calibri</vt:lpstr>
      <vt:lpstr>Calibri Light</vt:lpstr>
      <vt:lpstr>Wingdings</vt:lpstr>
      <vt:lpstr>Office Theme</vt:lpstr>
      <vt:lpstr>Altre tipologie di RNA – ncRNA</vt:lpstr>
      <vt:lpstr>Altre tipologie di RNA – ncRNA</vt:lpstr>
      <vt:lpstr>Traduzione – sintesi proteica</vt:lpstr>
      <vt:lpstr>Il codice genetico</vt:lpstr>
      <vt:lpstr>tRNA</vt:lpstr>
      <vt:lpstr>rRNA</vt:lpstr>
      <vt:lpstr>Fasi della sintesi proteica</vt:lpstr>
      <vt:lpstr>Fasi della sintesi proteica – inizio  </vt:lpstr>
      <vt:lpstr>Fasi della sintesi proteica – allungamento  </vt:lpstr>
      <vt:lpstr>Fasi della sintesi proteica – terminazione</vt:lpstr>
      <vt:lpstr>Sintesi proteica procarioti vs. eucarioti</vt:lpstr>
      <vt:lpstr>Regolazione traduzionale e post-traduzionale</vt:lpstr>
      <vt:lpstr>Degradazione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Altre tipologie di RNA – ncRNA</dc:title>
  <dc:creator>suzana.aulic@icgeb.org</dc:creator>
  <cp:lastModifiedBy>suzana.aulic@icgeb.org</cp:lastModifiedBy>
  <cp:revision>5</cp:revision>
  <dcterms:created xsi:type="dcterms:W3CDTF">2020-03-12T15:31:32Z</dcterms:created>
  <dcterms:modified xsi:type="dcterms:W3CDTF">2020-03-12T16:20:33Z</dcterms:modified>
</cp:coreProperties>
</file>