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0" r:id="rId2"/>
    <p:sldId id="321" r:id="rId3"/>
    <p:sldId id="313" r:id="rId4"/>
    <p:sldId id="314" r:id="rId5"/>
    <p:sldId id="306" r:id="rId6"/>
    <p:sldId id="277" r:id="rId7"/>
    <p:sldId id="256" r:id="rId8"/>
    <p:sldId id="294" r:id="rId9"/>
    <p:sldId id="322" r:id="rId10"/>
    <p:sldId id="257" r:id="rId11"/>
    <p:sldId id="316" r:id="rId12"/>
    <p:sldId id="296" r:id="rId13"/>
    <p:sldId id="262" r:id="rId14"/>
    <p:sldId id="319" r:id="rId15"/>
    <p:sldId id="317" r:id="rId16"/>
    <p:sldId id="318" r:id="rId17"/>
    <p:sldId id="259" r:id="rId18"/>
    <p:sldId id="298" r:id="rId19"/>
    <p:sldId id="299" r:id="rId20"/>
    <p:sldId id="285" r:id="rId2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/>
    <p:restoredTop sz="94343"/>
  </p:normalViewPr>
  <p:slideViewPr>
    <p:cSldViewPr>
      <p:cViewPr>
        <p:scale>
          <a:sx n="100" d="100"/>
          <a:sy n="100" d="100"/>
        </p:scale>
        <p:origin x="7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29D087-AB6A-8F42-9B2E-0978B3CA7A45}" type="slidenum">
              <a:rPr lang="en-GB" altLang="it-IT"/>
              <a:pPr>
                <a:defRPr/>
              </a:pPr>
              <a:t>‹n.›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6049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C6125F-D096-7347-9B6C-BB6AC24AA72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4412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9FA635-0A4C-5B4A-9240-EB4265980660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2788"/>
            <a:ext cx="4560887" cy="3421062"/>
          </a:xfrm>
          <a:solidFill>
            <a:srgbClr val="FFFFFF"/>
          </a:solidFill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2975" y="4348163"/>
            <a:ext cx="5033963" cy="4133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002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B8DC1E3-22CF-B246-ADA4-8193934BB0A0}" type="slidenum">
              <a:rPr lang="it-IT" altLang="it-IT" sz="1200"/>
              <a:pPr/>
              <a:t>10</a:t>
            </a:fld>
            <a:endParaRPr lang="it-IT" altLang="it-IT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609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F5BFBAB-D677-EE45-8C2F-7F06B86E3006}" type="slidenum">
              <a:rPr lang="it-IT" altLang="it-IT" sz="1200" b="0"/>
              <a:pPr/>
              <a:t>11</a:t>
            </a:fld>
            <a:endParaRPr lang="it-IT" altLang="it-IT" sz="1200" b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157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3B05796-E55F-C44B-AE10-696483E4C372}" type="slidenum">
              <a:rPr lang="it-IT" altLang="it-IT" sz="1200"/>
              <a:pPr/>
              <a:t>12</a:t>
            </a:fld>
            <a:endParaRPr lang="it-IT" altLang="it-IT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002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A5EE010-16A6-8B42-A18D-2E1B030DBA86}" type="slidenum">
              <a:rPr lang="it-IT" altLang="it-IT" sz="1200"/>
              <a:pPr/>
              <a:t>13</a:t>
            </a:fld>
            <a:endParaRPr lang="it-IT" altLang="it-IT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33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9956DC-A5DB-CE48-B8B8-CC26670C04D3}" type="slidenum">
              <a:rPr lang="it-IT" altLang="it-IT" sz="1200"/>
              <a:pPr/>
              <a:t>14</a:t>
            </a:fld>
            <a:endParaRPr lang="it-IT" altLang="it-IT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550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3AF3572-4B00-2443-A5E4-8F64BB363D56}" type="slidenum">
              <a:rPr lang="it-IT" altLang="it-IT" sz="1200" b="0"/>
              <a:pPr/>
              <a:t>15</a:t>
            </a:fld>
            <a:endParaRPr lang="it-IT" altLang="it-IT" sz="1200" b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39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C0612C-81E3-0B40-8D9B-D0F5FF21B268}" type="slidenum">
              <a:rPr lang="it-IT" altLang="it-IT" sz="1200" b="0"/>
              <a:pPr/>
              <a:t>16</a:t>
            </a:fld>
            <a:endParaRPr lang="it-IT" altLang="it-IT" sz="1200" b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629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E3BB49B-792E-BC4C-9416-9F9A6009353D}" type="slidenum">
              <a:rPr lang="it-IT" altLang="it-IT" sz="1200"/>
              <a:pPr/>
              <a:t>17</a:t>
            </a:fld>
            <a:endParaRPr lang="it-IT" altLang="it-IT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486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3E15F23-A134-F244-819C-ADD7EC616CFE}" type="slidenum">
              <a:rPr lang="it-IT" altLang="it-IT" sz="1200"/>
              <a:pPr/>
              <a:t>18</a:t>
            </a:fld>
            <a:endParaRPr lang="it-IT" altLang="it-IT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088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A01213E-DCBD-F04F-9614-F04325FB9D73}" type="slidenum">
              <a:rPr lang="it-IT" altLang="it-IT" sz="1200"/>
              <a:pPr/>
              <a:t>19</a:t>
            </a:fld>
            <a:endParaRPr lang="it-IT" altLang="it-IT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3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6C5D64-B6E3-0549-86CA-A220001AEFF0}" type="slidenum">
              <a:rPr lang="it-IT" altLang="it-IT" sz="1200" b="0"/>
              <a:pPr/>
              <a:t>2</a:t>
            </a:fld>
            <a:endParaRPr lang="it-IT" altLang="it-IT" sz="1200" b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222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452AA6B-54C7-B94A-A301-7054C3E4E2CE}" type="slidenum">
              <a:rPr lang="it-IT" altLang="it-IT" sz="1200"/>
              <a:pPr/>
              <a:t>20</a:t>
            </a:fld>
            <a:endParaRPr lang="it-IT" altLang="it-IT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65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6C5D64-B6E3-0549-86CA-A220001AEFF0}" type="slidenum">
              <a:rPr lang="it-IT" altLang="it-IT" sz="1200" b="0"/>
              <a:pPr/>
              <a:t>3</a:t>
            </a:fld>
            <a:endParaRPr lang="it-IT" altLang="it-IT" sz="1200" b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37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26C5D64-B6E3-0549-86CA-A220001AEFF0}" type="slidenum">
              <a:rPr lang="it-IT" altLang="it-IT" sz="1200" b="0"/>
              <a:pPr/>
              <a:t>4</a:t>
            </a:fld>
            <a:endParaRPr lang="it-IT" altLang="it-IT" sz="1200" b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730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875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83763C9-C8FD-084F-B43C-3D25C54210AC}" type="slidenum">
              <a:rPr lang="it-IT" altLang="it-IT" sz="1200"/>
              <a:pPr/>
              <a:t>6</a:t>
            </a:fld>
            <a:endParaRPr lang="it-IT" altLang="it-IT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23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F469BD6-EBB3-AB4E-8778-EEB44C4DBF1B}" type="slidenum">
              <a:rPr lang="it-IT" altLang="it-IT" sz="1200"/>
              <a:pPr/>
              <a:t>7</a:t>
            </a:fld>
            <a:endParaRPr lang="it-IT" altLang="it-IT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58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9A1C95-3522-644D-8C2E-B1B4EB100EB9}" type="slidenum">
              <a:rPr lang="it-IT" altLang="it-IT" sz="1200"/>
              <a:pPr/>
              <a:t>8</a:t>
            </a:fld>
            <a:endParaRPr lang="it-IT" altLang="it-IT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433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52863" y="8696325"/>
            <a:ext cx="2989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94923F44-00C9-E643-AD65-E73D285415AD}" type="slidenum">
              <a:rPr lang="it-IT" altLang="it-IT" sz="1200" b="0"/>
              <a:pPr algn="r" eaLnBrk="1" hangingPunct="1"/>
              <a:t>9</a:t>
            </a:fld>
            <a:endParaRPr lang="it-IT" altLang="it-IT" sz="1200" b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774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810C-430B-7C41-AB9A-55175AEB501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55932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C369-BFBE-B143-B877-768F813FAC3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41983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8B000-769E-F848-A000-6D34BE7EFE05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27153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B17A-759F-7245-B773-23316C362A59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2153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E0AB-5E50-1D43-B739-D06B2FDE95D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9414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66E-8BF3-A141-8107-EABB1EE5722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5034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6DF0-DDDD-AC4F-A086-00FDB277D5DC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08827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4D03E-E370-7A42-9D8C-B456CFB94E4B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08684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6D01-0399-CC41-95D9-E5B50D8EC00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81816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1272-1C69-9D44-8D92-C9AEA1446A9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29497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3C2A-44F8-7B46-8E6F-3B80C362A6B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98847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EEE275-D116-0B4F-930C-0230B7FFB60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9144000" cy="477012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14429" y="5701649"/>
            <a:ext cx="2198038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7" smtClean="0">
                <a:ea typeface="Arial" charset="0"/>
                <a:cs typeface="Arial" charset="0"/>
              </a:rPr>
              <a:t>Main sources of figures:</a:t>
            </a:r>
            <a:endParaRPr lang="en-GB" sz="1477" dirty="0">
              <a:ea typeface="Arial" charset="0"/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42423" y="3224907"/>
            <a:ext cx="659155" cy="3481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1662" dirty="0">
                <a:ea typeface="Arial" charset="0"/>
                <a:cs typeface="Arial" charset="0"/>
              </a:rPr>
              <a:t>v </a:t>
            </a:r>
            <a:r>
              <a:rPr lang="it-IT" sz="1662" dirty="0" smtClean="0">
                <a:ea typeface="Arial" charset="0"/>
                <a:cs typeface="Arial" charset="0"/>
              </a:rPr>
              <a:t>3.1</a:t>
            </a:r>
            <a:endParaRPr lang="it-IT" sz="1662" dirty="0">
              <a:ea typeface="Arial" charset="0"/>
              <a:cs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14430" y="6093296"/>
            <a:ext cx="3754554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77" dirty="0" smtClean="0">
                <a:ea typeface="Arial" charset="0"/>
                <a:cs typeface="Arial" charset="0"/>
              </a:rPr>
              <a:t>Purves </a:t>
            </a:r>
            <a:r>
              <a:rPr lang="en-GB" sz="1477" dirty="0">
                <a:ea typeface="Arial" charset="0"/>
                <a:cs typeface="Arial" charset="0"/>
              </a:rPr>
              <a:t>et al., </a:t>
            </a:r>
            <a:r>
              <a:rPr lang="en-GB" sz="1477" dirty="0" err="1" smtClean="0">
                <a:ea typeface="Arial" charset="0"/>
                <a:cs typeface="Arial" charset="0"/>
              </a:rPr>
              <a:t>NEUROSCIENZE</a:t>
            </a:r>
            <a:r>
              <a:rPr lang="en-GB" sz="1477" dirty="0" smtClean="0">
                <a:ea typeface="Arial" charset="0"/>
                <a:cs typeface="Arial" charset="0"/>
              </a:rPr>
              <a:t>, </a:t>
            </a:r>
            <a:r>
              <a:rPr lang="en-GB" sz="1477" dirty="0" err="1" smtClean="0">
                <a:ea typeface="Arial" charset="0"/>
                <a:cs typeface="Arial" charset="0"/>
              </a:rPr>
              <a:t>Zanichelli</a:t>
            </a:r>
            <a:endParaRPr lang="en-GB" sz="1477" dirty="0" smtClean="0">
              <a:ea typeface="Arial" charset="0"/>
              <a:cs typeface="Arial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44624"/>
            <a:ext cx="914400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85" dirty="0" smtClean="0">
                <a:ea typeface="Arial" charset="0"/>
                <a:cs typeface="Arial" charset="0"/>
              </a:rPr>
              <a:t>PAIN</a:t>
            </a:r>
            <a:endParaRPr lang="en-GB" sz="258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8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/>
          <a:stretch>
            <a:fillRect/>
          </a:stretch>
        </p:blipFill>
        <p:spPr bwMode="auto">
          <a:xfrm>
            <a:off x="0" y="2143125"/>
            <a:ext cx="9144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7042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solidFill>
                  <a:srgbClr val="0000FF"/>
                </a:solidFill>
              </a:rPr>
              <a:t>PRIMARY</a:t>
            </a:r>
            <a:r>
              <a:rPr lang="it-IT" altLang="it-IT" sz="1800" dirty="0" smtClean="0">
                <a:solidFill>
                  <a:srgbClr val="0000FF"/>
                </a:solidFill>
              </a:rPr>
              <a:t>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PAIN</a:t>
            </a:r>
            <a:r>
              <a:rPr lang="it-IT" altLang="it-IT" sz="1800" dirty="0" smtClean="0"/>
              <a:t> (fast, acute): </a:t>
            </a:r>
            <a:r>
              <a:rPr lang="it-IT" altLang="it-IT" sz="1800" dirty="0" err="1" smtClean="0"/>
              <a:t>fibres</a:t>
            </a:r>
            <a:r>
              <a:rPr lang="it-IT" altLang="it-IT" sz="1800" dirty="0" smtClean="0"/>
              <a:t> </a:t>
            </a:r>
            <a:r>
              <a:rPr lang="it-IT" altLang="it-IT" sz="1800" dirty="0"/>
              <a:t>A</a:t>
            </a:r>
            <a:r>
              <a:rPr lang="it-IT" altLang="it-IT" sz="1800" dirty="0" smtClean="0">
                <a:latin typeface="Symbol" charset="2"/>
                <a:sym typeface="Symbol" charset="2"/>
              </a:rPr>
              <a:t> </a:t>
            </a:r>
            <a:r>
              <a:rPr lang="it-IT" altLang="it-IT" sz="1800" dirty="0" err="1"/>
              <a:t>fibres</a:t>
            </a:r>
            <a:r>
              <a:rPr lang="it-IT" altLang="it-IT" sz="1800" dirty="0"/>
              <a:t>, </a:t>
            </a:r>
            <a:r>
              <a:rPr lang="it-IT" altLang="it-IT" sz="1800" dirty="0" err="1" smtClean="0"/>
              <a:t>about</a:t>
            </a:r>
            <a:r>
              <a:rPr lang="it-IT" altLang="it-IT" sz="1800" dirty="0" smtClean="0"/>
              <a:t> </a:t>
            </a:r>
            <a:r>
              <a:rPr lang="it-IT" altLang="it-IT" sz="1800" dirty="0"/>
              <a:t>20 m/s.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 smtClean="0"/>
              <a:t>Mechanical</a:t>
            </a:r>
            <a:r>
              <a:rPr lang="it-IT" altLang="it-IT" sz="1800" dirty="0" smtClean="0"/>
              <a:t>- and meccano-</a:t>
            </a:r>
            <a:r>
              <a:rPr lang="it-IT" altLang="it-IT" sz="1800" dirty="0" err="1" smtClean="0"/>
              <a:t>thermal</a:t>
            </a:r>
            <a:r>
              <a:rPr lang="it-IT" altLang="it-IT" sz="1800" dirty="0" smtClean="0"/>
              <a:t> </a:t>
            </a:r>
            <a:r>
              <a:rPr lang="it-IT" altLang="it-IT" sz="1800" dirty="0" err="1" smtClean="0"/>
              <a:t>receptors</a:t>
            </a:r>
            <a:endParaRPr lang="it-IT" altLang="it-IT" sz="1800" dirty="0"/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1008063" y="1219200"/>
            <a:ext cx="7956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solidFill>
                  <a:srgbClr val="0000FF"/>
                </a:solidFill>
              </a:rPr>
              <a:t>SECONDARY</a:t>
            </a:r>
            <a:r>
              <a:rPr lang="it-IT" altLang="it-IT" sz="1800" dirty="0" smtClean="0">
                <a:solidFill>
                  <a:srgbClr val="0000FF"/>
                </a:solidFill>
              </a:rPr>
              <a:t>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PAIN</a:t>
            </a:r>
            <a:r>
              <a:rPr lang="it-IT" altLang="it-IT" sz="1800" dirty="0"/>
              <a:t> (slow, </a:t>
            </a:r>
            <a:r>
              <a:rPr lang="it-IT" altLang="it-IT" sz="1800" dirty="0" smtClean="0"/>
              <a:t>dense </a:t>
            </a:r>
            <a:r>
              <a:rPr lang="it-IT" altLang="it-IT" sz="1800" dirty="0"/>
              <a:t>or </a:t>
            </a:r>
            <a:r>
              <a:rPr lang="it-IT" altLang="it-IT" sz="1800" dirty="0" err="1"/>
              <a:t>burning</a:t>
            </a:r>
            <a:r>
              <a:rPr lang="it-IT" altLang="it-IT" sz="1800" dirty="0"/>
              <a:t>): C </a:t>
            </a:r>
            <a:r>
              <a:rPr lang="it-IT" altLang="it-IT" sz="1800" dirty="0" err="1"/>
              <a:t>fibers</a:t>
            </a:r>
            <a:r>
              <a:rPr lang="it-IT" altLang="it-IT" sz="1800" dirty="0"/>
              <a:t>, </a:t>
            </a:r>
            <a:r>
              <a:rPr lang="it-IT" altLang="it-IT" sz="1800" dirty="0" err="1"/>
              <a:t>about</a:t>
            </a:r>
            <a:r>
              <a:rPr lang="it-IT" altLang="it-IT" sz="1800" dirty="0"/>
              <a:t> 2 </a:t>
            </a:r>
            <a:r>
              <a:rPr lang="it-IT" altLang="it-IT" sz="1800" dirty="0" smtClean="0"/>
              <a:t>m/</a:t>
            </a:r>
            <a:r>
              <a:rPr lang="it-IT" altLang="it-IT" sz="1800" dirty="0" err="1" smtClean="0"/>
              <a:t>s.Polymodal</a:t>
            </a:r>
            <a:r>
              <a:rPr lang="it-IT" altLang="it-IT" sz="1800" dirty="0" smtClean="0"/>
              <a:t> </a:t>
            </a:r>
            <a:r>
              <a:rPr lang="it-IT" altLang="it-IT" sz="1800" dirty="0" err="1"/>
              <a:t>receptors</a:t>
            </a:r>
            <a:r>
              <a:rPr lang="it-IT" altLang="it-IT" sz="1800" dirty="0"/>
              <a:t> (</a:t>
            </a:r>
            <a:r>
              <a:rPr lang="it-IT" altLang="it-IT" sz="1800" dirty="0" err="1"/>
              <a:t>mechanical</a:t>
            </a:r>
            <a:r>
              <a:rPr lang="it-IT" altLang="it-IT" sz="1800" dirty="0"/>
              <a:t>, </a:t>
            </a:r>
            <a:r>
              <a:rPr lang="it-IT" altLang="it-IT" sz="1800" dirty="0" err="1"/>
              <a:t>thermal</a:t>
            </a:r>
            <a:r>
              <a:rPr lang="it-IT" altLang="it-IT" sz="1800" dirty="0"/>
              <a:t> and </a:t>
            </a:r>
            <a:r>
              <a:rPr lang="it-IT" altLang="it-IT" sz="1800" dirty="0" err="1"/>
              <a:t>chemical</a:t>
            </a:r>
            <a:r>
              <a:rPr lang="it-IT" altLang="it-IT" sz="1800" dirty="0"/>
              <a:t>)</a:t>
            </a:r>
            <a:endParaRPr lang="it-IT" altLang="it-IT" sz="2400" dirty="0"/>
          </a:p>
        </p:txBody>
      </p:sp>
      <p:sp>
        <p:nvSpPr>
          <p:cNvPr id="41988" name="Text Box 9"/>
          <p:cNvSpPr txBox="1">
            <a:spLocks noChangeArrowheads="1"/>
          </p:cNvSpPr>
          <p:nvPr/>
        </p:nvSpPr>
        <p:spPr bwMode="auto">
          <a:xfrm>
            <a:off x="6440488" y="6553200"/>
            <a:ext cx="2703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dirty="0"/>
              <a:t>Da: </a:t>
            </a:r>
            <a:r>
              <a:rPr lang="it-IT" altLang="it-IT" sz="1000" dirty="0" err="1"/>
              <a:t>Purves</a:t>
            </a:r>
            <a:r>
              <a:rPr lang="it-IT" altLang="it-IT" sz="1000" dirty="0"/>
              <a:t> et al NEUROSCIENZE Zanichelli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1696790" y="35332"/>
            <a:ext cx="6199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0" dirty="0" smtClean="0">
                <a:solidFill>
                  <a:srgbClr val="0000FF"/>
                </a:solidFill>
              </a:rPr>
              <a:t>BASIC </a:t>
            </a:r>
            <a:r>
              <a:rPr lang="it-IT" altLang="it-IT" sz="1800" b="0" dirty="0" err="1" smtClean="0">
                <a:solidFill>
                  <a:srgbClr val="0000FF"/>
                </a:solidFill>
              </a:rPr>
              <a:t>MECHANISMS</a:t>
            </a:r>
            <a:r>
              <a:rPr lang="it-IT" altLang="it-IT" sz="1800" b="0" dirty="0" smtClean="0">
                <a:solidFill>
                  <a:srgbClr val="0000FF"/>
                </a:solidFill>
              </a:rPr>
              <a:t>,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HY</a:t>
            </a:r>
            <a:r>
              <a:rPr lang="it-IT" altLang="it-IT" sz="1800" b="0" dirty="0" err="1" smtClean="0">
                <a:solidFill>
                  <a:srgbClr val="0000FF"/>
                </a:solidFill>
              </a:rPr>
              <a:t>PERALGESIA</a:t>
            </a:r>
            <a:r>
              <a:rPr lang="it-IT" altLang="it-IT" sz="1800" b="0" dirty="0" smtClean="0">
                <a:solidFill>
                  <a:srgbClr val="0000FF"/>
                </a:solidFill>
              </a:rPr>
              <a:t> </a:t>
            </a:r>
            <a:r>
              <a:rPr lang="it-IT" altLang="it-IT" sz="1800" dirty="0" smtClean="0">
                <a:solidFill>
                  <a:srgbClr val="0000FF"/>
                </a:solidFill>
              </a:rPr>
              <a:t>AND</a:t>
            </a:r>
            <a:r>
              <a:rPr lang="it-IT" altLang="it-IT" sz="1800" b="0" dirty="0" smtClean="0">
                <a:solidFill>
                  <a:srgbClr val="0000FF"/>
                </a:solidFill>
              </a:rPr>
              <a:t> ALLODINIA</a:t>
            </a:r>
            <a:endParaRPr lang="it-IT" altLang="it-IT" sz="1800" b="0" dirty="0">
              <a:solidFill>
                <a:srgbClr val="0000FF"/>
              </a:solidFill>
            </a:endParaRPr>
          </a:p>
        </p:txBody>
      </p:sp>
      <p:pic>
        <p:nvPicPr>
          <p:cNvPr id="33795" name="Immagine 13" descr="dolore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0"/>
          <a:stretch/>
        </p:blipFill>
        <p:spPr bwMode="auto">
          <a:xfrm>
            <a:off x="3352800" y="476250"/>
            <a:ext cx="4767312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395536" y="3140968"/>
            <a:ext cx="2771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400" dirty="0" err="1" smtClean="0"/>
              <a:t>Substance</a:t>
            </a:r>
            <a:r>
              <a:rPr lang="it-IT" altLang="it-IT" sz="1400" dirty="0" smtClean="0"/>
              <a:t> </a:t>
            </a:r>
            <a:r>
              <a:rPr lang="it-IT" altLang="it-IT" sz="1400" dirty="0"/>
              <a:t>P</a:t>
            </a:r>
            <a:r>
              <a:rPr lang="it-IT" altLang="it-IT" sz="1400" b="0" dirty="0"/>
              <a:t>: edema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it-IT" altLang="it-IT" sz="1400" b="0" dirty="0"/>
          </a:p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400" dirty="0" err="1"/>
              <a:t>CGRP</a:t>
            </a:r>
            <a:r>
              <a:rPr lang="it-IT" altLang="it-IT" sz="1400" b="0" dirty="0"/>
              <a:t> </a:t>
            </a:r>
            <a:r>
              <a:rPr lang="it-IT" altLang="it-IT" sz="1400" b="0" dirty="0" smtClean="0"/>
              <a:t>(</a:t>
            </a:r>
            <a:r>
              <a:rPr lang="it-IT" altLang="it-IT" sz="1400" dirty="0" err="1" smtClean="0"/>
              <a:t>Calcitonin</a:t>
            </a:r>
            <a:r>
              <a:rPr lang="it-IT" altLang="it-IT" sz="1400" dirty="0" smtClean="0"/>
              <a:t> Gene </a:t>
            </a:r>
            <a:r>
              <a:rPr lang="it-IT" altLang="it-IT" sz="1400" dirty="0" err="1" smtClean="0"/>
              <a:t>Related</a:t>
            </a:r>
            <a:r>
              <a:rPr lang="it-IT" altLang="it-IT" sz="1400" dirty="0" smtClean="0"/>
              <a:t> Peptide</a:t>
            </a:r>
            <a:r>
              <a:rPr lang="it-IT" altLang="it-IT" sz="1400" b="0" dirty="0" smtClean="0"/>
              <a:t>): </a:t>
            </a:r>
            <a:r>
              <a:rPr lang="it-IT" altLang="it-IT" sz="1400" b="0" dirty="0" err="1" smtClean="0"/>
              <a:t>vasodilatation</a:t>
            </a:r>
            <a:r>
              <a:rPr lang="it-IT" altLang="it-IT" sz="1400" b="0" dirty="0" smtClean="0"/>
              <a:t> </a:t>
            </a:r>
            <a:r>
              <a:rPr lang="it-IT" altLang="it-IT" sz="1400" dirty="0" smtClean="0"/>
              <a:t>and</a:t>
            </a:r>
            <a:r>
              <a:rPr lang="it-IT" altLang="it-IT" sz="1400" b="0" dirty="0" smtClean="0"/>
              <a:t> </a:t>
            </a:r>
            <a:r>
              <a:rPr lang="it-IT" altLang="it-IT" sz="1400" b="0" dirty="0"/>
              <a:t>edema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27893" y="3841303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0" dirty="0" smtClean="0"/>
              <a:t>K</a:t>
            </a:r>
            <a:r>
              <a:rPr lang="it-IT" sz="1400" b="0" baseline="30000" dirty="0" smtClean="0"/>
              <a:t>+</a:t>
            </a:r>
            <a:endParaRPr lang="it-IT" sz="1400" b="0" baseline="30000" dirty="0"/>
          </a:p>
        </p:txBody>
      </p:sp>
      <p:cxnSp>
        <p:nvCxnSpPr>
          <p:cNvPr id="5" name="Connettore 2 4"/>
          <p:cNvCxnSpPr/>
          <p:nvPr/>
        </p:nvCxnSpPr>
        <p:spPr bwMode="auto">
          <a:xfrm>
            <a:off x="6644848" y="3717032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Connettore 2 6"/>
          <p:cNvCxnSpPr/>
          <p:nvPr/>
        </p:nvCxnSpPr>
        <p:spPr bwMode="auto">
          <a:xfrm flipH="1" flipV="1">
            <a:off x="5628754" y="3645024"/>
            <a:ext cx="186531" cy="2160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CasellaDiTesto 1"/>
          <p:cNvSpPr txBox="1">
            <a:spLocks noChangeArrowheads="1"/>
          </p:cNvSpPr>
          <p:nvPr/>
        </p:nvSpPr>
        <p:spPr bwMode="auto">
          <a:xfrm>
            <a:off x="6588224" y="6553054"/>
            <a:ext cx="25539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b="0" dirty="0" err="1" smtClean="0"/>
              <a:t>Modified</a:t>
            </a:r>
            <a:r>
              <a:rPr lang="it-IT" altLang="it-IT" sz="1000" b="0" dirty="0" smtClean="0"/>
              <a:t> from </a:t>
            </a:r>
            <a:r>
              <a:rPr lang="it-IT" altLang="it-IT" sz="1000" b="0" dirty="0" err="1"/>
              <a:t>Purves</a:t>
            </a:r>
            <a:r>
              <a:rPr lang="it-IT" altLang="it-IT" sz="1000" b="0" dirty="0"/>
              <a:t> et al., Neuroscienze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1700808"/>
            <a:ext cx="291579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ALLODINIA</a:t>
            </a:r>
            <a:r>
              <a:rPr lang="it-IT" dirty="0"/>
              <a:t>: </a:t>
            </a:r>
            <a:r>
              <a:rPr lang="it-IT" dirty="0" err="1"/>
              <a:t>pain</a:t>
            </a:r>
            <a:r>
              <a:rPr lang="it-IT" dirty="0"/>
              <a:t> </a:t>
            </a:r>
            <a:r>
              <a:rPr lang="it-IT" dirty="0" err="1"/>
              <a:t>caused</a:t>
            </a:r>
            <a:r>
              <a:rPr lang="it-IT" dirty="0"/>
              <a:t> by a </a:t>
            </a:r>
            <a:r>
              <a:rPr lang="it-IT" dirty="0" err="1"/>
              <a:t>stimulus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normally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able</a:t>
            </a:r>
            <a:r>
              <a:rPr lang="it-IT" dirty="0"/>
              <a:t> to cause a </a:t>
            </a:r>
            <a:r>
              <a:rPr lang="it-IT" dirty="0" err="1"/>
              <a:t>painful</a:t>
            </a:r>
            <a:r>
              <a:rPr lang="it-IT" dirty="0"/>
              <a:t> </a:t>
            </a:r>
            <a:r>
              <a:rPr lang="it-IT" dirty="0" err="1"/>
              <a:t>sensation</a:t>
            </a:r>
            <a:endParaRPr lang="it-IT" b="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51520" y="797803"/>
            <a:ext cx="29157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HYPERALGESIA</a:t>
            </a:r>
            <a:r>
              <a:rPr lang="it-IT" dirty="0"/>
              <a:t>: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sensitivity</a:t>
            </a:r>
            <a:r>
              <a:rPr lang="it-IT" dirty="0"/>
              <a:t> to feeling a </a:t>
            </a:r>
            <a:r>
              <a:rPr lang="it-IT" dirty="0" err="1"/>
              <a:t>painful</a:t>
            </a:r>
            <a:r>
              <a:rPr lang="it-IT" dirty="0"/>
              <a:t> </a:t>
            </a:r>
            <a:r>
              <a:rPr lang="it-IT" dirty="0" err="1"/>
              <a:t>stimulus</a:t>
            </a:r>
            <a:endParaRPr lang="it-IT" b="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79512" y="5296272"/>
            <a:ext cx="3446958" cy="144509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10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7146" y="5294818"/>
            <a:ext cx="11192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Substance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Potassium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Prostaglandins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Leukotrienes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Serotonin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Bradykinin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Histamine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Substance</a:t>
            </a:r>
            <a:r>
              <a:rPr lang="it-IT" altLang="it-IT" sz="1100" dirty="0" smtClean="0"/>
              <a:t> </a:t>
            </a:r>
            <a:r>
              <a:rPr lang="it-IT" altLang="it-IT" sz="1100" dirty="0" err="1"/>
              <a:t>P</a:t>
            </a:r>
            <a:endParaRPr lang="it-IT" altLang="it-IT" sz="11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165946" y="5294818"/>
            <a:ext cx="11192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smtClean="0"/>
              <a:t>Source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Damaged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cells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Damaged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cells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Damaged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cells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Platelets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smtClean="0"/>
              <a:t>Plasma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Mastcells</a:t>
            </a:r>
            <a:endParaRPr lang="it-IT" altLang="it-IT" sz="11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/>
              <a:t>Afferent</a:t>
            </a:r>
            <a:r>
              <a:rPr lang="it-IT" altLang="it-IT" sz="1100" dirty="0" smtClean="0"/>
              <a:t> </a:t>
            </a:r>
            <a:r>
              <a:rPr lang="it-IT" altLang="it-IT" sz="1100" dirty="0" err="1"/>
              <a:t>fibers</a:t>
            </a:r>
            <a:endParaRPr lang="it-IT" altLang="it-IT" sz="1100" dirty="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79512" y="5506253"/>
            <a:ext cx="344695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267744" y="4797152"/>
            <a:ext cx="6174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>
                <a:solidFill>
                  <a:srgbClr val="FF0000"/>
                </a:solidFill>
              </a:rPr>
              <a:t>Aspirin</a:t>
            </a:r>
            <a:endParaRPr lang="it-IT" altLang="it-IT" sz="1100" dirty="0">
              <a:solidFill>
                <a:srgbClr val="FF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05385" y="4365104"/>
            <a:ext cx="11673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>
                <a:solidFill>
                  <a:srgbClr val="FF0000"/>
                </a:solidFill>
              </a:rPr>
              <a:t>ciclossigenasys</a:t>
            </a:r>
            <a:endParaRPr lang="it-IT" altLang="it-IT" sz="1100" dirty="0">
              <a:solidFill>
                <a:srgbClr val="FF0000"/>
              </a:solidFill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187624" y="4725144"/>
            <a:ext cx="0" cy="93610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 sz="110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403648" y="4941168"/>
            <a:ext cx="6254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100" dirty="0" err="1" smtClean="0">
                <a:solidFill>
                  <a:srgbClr val="FF0000"/>
                </a:solidFill>
              </a:rPr>
              <a:t>inhibits</a:t>
            </a:r>
            <a:endParaRPr lang="it-IT" altLang="it-IT" sz="1100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 bwMode="auto">
          <a:xfrm flipH="1">
            <a:off x="1331640" y="4941168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0588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AscendingPainPathw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25"/>
            <a:ext cx="70866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76200" y="457200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solidFill>
                  <a:srgbClr val="0000FF"/>
                </a:solidFill>
              </a:rPr>
              <a:t>MAIN</a:t>
            </a:r>
            <a:r>
              <a:rPr lang="it-IT" altLang="it-IT" sz="1800" dirty="0" smtClean="0">
                <a:solidFill>
                  <a:srgbClr val="0000FF"/>
                </a:solidFill>
              </a:rPr>
              <a:t>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PATHWAYS</a:t>
            </a:r>
            <a:r>
              <a:rPr lang="it-IT" altLang="it-IT" sz="1800" dirty="0" smtClean="0">
                <a:solidFill>
                  <a:srgbClr val="0000FF"/>
                </a:solidFill>
              </a:rPr>
              <a:t> OF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PAIN</a:t>
            </a:r>
            <a:r>
              <a:rPr lang="it-IT" altLang="it-IT" sz="1800" dirty="0" smtClean="0">
                <a:solidFill>
                  <a:srgbClr val="0000FF"/>
                </a:solidFill>
              </a:rPr>
              <a:t>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SENSITIVITY</a:t>
            </a:r>
            <a:endParaRPr lang="it-IT" altLang="it-IT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dolore cortec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403225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0" y="1524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solidFill>
                  <a:srgbClr val="0000FF"/>
                </a:solidFill>
              </a:rPr>
              <a:t>CORTICAL</a:t>
            </a:r>
            <a:r>
              <a:rPr lang="it-IT" altLang="it-IT" sz="1800" dirty="0" smtClean="0">
                <a:solidFill>
                  <a:srgbClr val="0000FF"/>
                </a:solidFill>
              </a:rPr>
              <a:t>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LOCALIZATION</a:t>
            </a:r>
            <a:r>
              <a:rPr lang="it-IT" altLang="it-IT" sz="1800" dirty="0" smtClean="0">
                <a:solidFill>
                  <a:srgbClr val="0000FF"/>
                </a:solidFill>
              </a:rPr>
              <a:t> OF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PAIN</a:t>
            </a:r>
            <a:endParaRPr lang="it-IT" altLang="it-IT" sz="1800" dirty="0">
              <a:solidFill>
                <a:srgbClr val="0000FF"/>
              </a:solidFill>
            </a:endParaRPr>
          </a:p>
        </p:txBody>
      </p: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107504" y="914400"/>
            <a:ext cx="22630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solidFill>
                  <a:srgbClr val="0000FF"/>
                </a:solidFill>
              </a:rPr>
              <a:t>Primary</a:t>
            </a:r>
            <a:r>
              <a:rPr lang="it-IT" altLang="it-IT" sz="1600" dirty="0">
                <a:solidFill>
                  <a:srgbClr val="0000FF"/>
                </a:solidFill>
              </a:rPr>
              <a:t> </a:t>
            </a:r>
            <a:r>
              <a:rPr lang="it-IT" altLang="it-IT" sz="1600" dirty="0" err="1">
                <a:solidFill>
                  <a:srgbClr val="0000FF"/>
                </a:solidFill>
              </a:rPr>
              <a:t>somatosensory</a:t>
            </a:r>
            <a:r>
              <a:rPr lang="it-IT" altLang="it-IT" sz="1600" dirty="0">
                <a:solidFill>
                  <a:srgbClr val="0000FF"/>
                </a:solidFill>
              </a:rPr>
              <a:t> </a:t>
            </a:r>
            <a:r>
              <a:rPr lang="it-IT" altLang="it-IT" sz="1600" dirty="0" err="1">
                <a:solidFill>
                  <a:srgbClr val="0000FF"/>
                </a:solidFill>
              </a:rPr>
              <a:t>cortex</a:t>
            </a:r>
            <a:r>
              <a:rPr lang="it-IT" altLang="it-IT" sz="1600" dirty="0" smtClean="0">
                <a:solidFill>
                  <a:srgbClr val="0000FF"/>
                </a:solidFill>
              </a:rPr>
              <a:t>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600" dirty="0" err="1" smtClean="0"/>
              <a:t>Not</a:t>
            </a:r>
            <a:r>
              <a:rPr lang="it-IT" altLang="it-IT" sz="1600" dirty="0" smtClean="0"/>
              <a:t> </a:t>
            </a:r>
            <a:r>
              <a:rPr lang="it-IT" altLang="it-IT" sz="1600" dirty="0" err="1"/>
              <a:t>influenced</a:t>
            </a:r>
            <a:r>
              <a:rPr lang="it-IT" altLang="it-IT" sz="1600" dirty="0"/>
              <a:t> by </a:t>
            </a:r>
            <a:r>
              <a:rPr lang="it-IT" altLang="it-IT" sz="1600" dirty="0" err="1"/>
              <a:t>hypnotic</a:t>
            </a:r>
            <a:r>
              <a:rPr lang="it-IT" altLang="it-IT" sz="1600" dirty="0"/>
              <a:t> analgesia: </a:t>
            </a:r>
            <a:r>
              <a:rPr lang="it-IT" altLang="it-IT" sz="1600" dirty="0" err="1"/>
              <a:t>sensory</a:t>
            </a:r>
            <a:r>
              <a:rPr lang="it-IT" altLang="it-IT" sz="1600" dirty="0"/>
              <a:t> </a:t>
            </a:r>
            <a:r>
              <a:rPr lang="it-IT" altLang="it-IT" sz="1600" dirty="0" err="1"/>
              <a:t>components</a:t>
            </a:r>
            <a:r>
              <a:rPr lang="it-IT" altLang="it-IT" sz="1600" dirty="0"/>
              <a:t> of </a:t>
            </a:r>
            <a:r>
              <a:rPr lang="it-IT" altLang="it-IT" sz="1600" dirty="0" err="1"/>
              <a:t>pain</a:t>
            </a:r>
            <a:r>
              <a:rPr lang="it-IT" altLang="it-IT" sz="1600" dirty="0"/>
              <a:t> </a:t>
            </a:r>
            <a:r>
              <a:rPr lang="it-IT" altLang="it-IT" sz="1600" dirty="0" err="1"/>
              <a:t>stimulation</a:t>
            </a:r>
            <a:endParaRPr lang="it-IT" altLang="it-IT" sz="1600" dirty="0"/>
          </a:p>
        </p:txBody>
      </p:sp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2790793" y="654050"/>
            <a:ext cx="845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smtClean="0"/>
              <a:t>Control</a:t>
            </a:r>
            <a:endParaRPr lang="it-IT" altLang="it-IT" sz="1600"/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4572000" y="654050"/>
            <a:ext cx="1914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err="1"/>
              <a:t>Hypnotic</a:t>
            </a:r>
            <a:r>
              <a:rPr lang="it-IT" altLang="it-IT" sz="1600" dirty="0"/>
              <a:t> analgesia</a:t>
            </a:r>
          </a:p>
        </p:txBody>
      </p:sp>
      <p:sp>
        <p:nvSpPr>
          <p:cNvPr id="50182" name="Rectangle 10"/>
          <p:cNvSpPr>
            <a:spLocks noChangeArrowheads="1"/>
          </p:cNvSpPr>
          <p:nvPr/>
        </p:nvSpPr>
        <p:spPr bwMode="auto">
          <a:xfrm>
            <a:off x="6732240" y="4114800"/>
            <a:ext cx="219107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err="1" smtClean="0">
                <a:solidFill>
                  <a:srgbClr val="0000FF"/>
                </a:solidFill>
              </a:rPr>
              <a:t>Anterior</a:t>
            </a:r>
            <a:r>
              <a:rPr lang="it-IT" altLang="it-IT" sz="1600" dirty="0" smtClean="0">
                <a:solidFill>
                  <a:srgbClr val="0000FF"/>
                </a:solidFill>
              </a:rPr>
              <a:t> </a:t>
            </a:r>
            <a:r>
              <a:rPr lang="it-IT" altLang="it-IT" sz="1600" dirty="0" err="1">
                <a:solidFill>
                  <a:srgbClr val="0000FF"/>
                </a:solidFill>
              </a:rPr>
              <a:t>cingulate</a:t>
            </a:r>
            <a:r>
              <a:rPr lang="it-IT" altLang="it-IT" sz="1600" dirty="0">
                <a:solidFill>
                  <a:srgbClr val="0000FF"/>
                </a:solidFill>
              </a:rPr>
              <a:t> </a:t>
            </a:r>
            <a:r>
              <a:rPr lang="it-IT" altLang="it-IT" sz="1600" dirty="0" err="1">
                <a:solidFill>
                  <a:srgbClr val="0000FF"/>
                </a:solidFill>
              </a:rPr>
              <a:t>cortex</a:t>
            </a:r>
            <a:r>
              <a:rPr lang="it-IT" altLang="it-IT" sz="1600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err="1" smtClean="0"/>
              <a:t>Reduced</a:t>
            </a:r>
            <a:r>
              <a:rPr lang="it-IT" altLang="it-IT" sz="1600" dirty="0" smtClean="0"/>
              <a:t> </a:t>
            </a:r>
            <a:r>
              <a:rPr lang="it-IT" altLang="it-IT" sz="1600" dirty="0" err="1"/>
              <a:t>activation</a:t>
            </a:r>
            <a:r>
              <a:rPr lang="it-IT" altLang="it-IT" sz="1600" dirty="0"/>
              <a:t> with </a:t>
            </a:r>
            <a:r>
              <a:rPr lang="it-IT" altLang="it-IT" sz="1600" dirty="0" err="1"/>
              <a:t>hypnotic</a:t>
            </a:r>
            <a:r>
              <a:rPr lang="it-IT" altLang="it-IT" sz="1600" dirty="0"/>
              <a:t> analgesia: </a:t>
            </a:r>
            <a:r>
              <a:rPr lang="it-IT" altLang="it-IT" sz="1600" dirty="0" err="1"/>
              <a:t>emotional</a:t>
            </a:r>
            <a:r>
              <a:rPr lang="it-IT" altLang="it-IT" sz="1600" dirty="0"/>
              <a:t> </a:t>
            </a:r>
            <a:r>
              <a:rPr lang="it-IT" altLang="it-IT" sz="1600" dirty="0" err="1"/>
              <a:t>components</a:t>
            </a:r>
            <a:r>
              <a:rPr lang="it-IT" altLang="it-IT" sz="1600" dirty="0"/>
              <a:t> of </a:t>
            </a:r>
            <a:r>
              <a:rPr lang="it-IT" altLang="it-IT" sz="1600" dirty="0" err="1"/>
              <a:t>pain</a:t>
            </a:r>
            <a:r>
              <a:rPr lang="it-IT" altLang="it-IT" sz="1600" dirty="0"/>
              <a:t> </a:t>
            </a:r>
            <a:r>
              <a:rPr lang="it-IT" altLang="it-IT" sz="1600" dirty="0" err="1"/>
              <a:t>stimulation</a:t>
            </a:r>
            <a:endParaRPr lang="it-IT" altLang="it-IT" sz="1600" dirty="0"/>
          </a:p>
        </p:txBody>
      </p:sp>
      <p:sp>
        <p:nvSpPr>
          <p:cNvPr id="50183" name="Line 11"/>
          <p:cNvSpPr>
            <a:spLocks noChangeShapeType="1"/>
          </p:cNvSpPr>
          <p:nvPr/>
        </p:nvSpPr>
        <p:spPr bwMode="auto">
          <a:xfrm flipH="1" flipV="1">
            <a:off x="5562600" y="3733800"/>
            <a:ext cx="1066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84" name="Line 12"/>
          <p:cNvSpPr>
            <a:spLocks noChangeShapeType="1"/>
          </p:cNvSpPr>
          <p:nvPr/>
        </p:nvSpPr>
        <p:spPr bwMode="auto">
          <a:xfrm>
            <a:off x="2362200" y="1447800"/>
            <a:ext cx="3276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85" name="Line 13"/>
          <p:cNvSpPr>
            <a:spLocks noChangeShapeType="1"/>
          </p:cNvSpPr>
          <p:nvPr/>
        </p:nvSpPr>
        <p:spPr bwMode="auto">
          <a:xfrm>
            <a:off x="2362200" y="1447800"/>
            <a:ext cx="1219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86" name="Line 14"/>
          <p:cNvSpPr>
            <a:spLocks noChangeShapeType="1"/>
          </p:cNvSpPr>
          <p:nvPr/>
        </p:nvSpPr>
        <p:spPr bwMode="auto">
          <a:xfrm flipH="1" flipV="1">
            <a:off x="4419600" y="4343400"/>
            <a:ext cx="2209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magine 1" descr="dolo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3"/>
          <a:stretch>
            <a:fillRect/>
          </a:stretch>
        </p:blipFill>
        <p:spPr bwMode="auto">
          <a:xfrm>
            <a:off x="206375" y="908050"/>
            <a:ext cx="64230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asellaDiTesto 2"/>
          <p:cNvSpPr txBox="1">
            <a:spLocks noChangeArrowheads="1"/>
          </p:cNvSpPr>
          <p:nvPr/>
        </p:nvSpPr>
        <p:spPr bwMode="auto">
          <a:xfrm>
            <a:off x="6540500" y="6551613"/>
            <a:ext cx="25539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1000" b="0" dirty="0" err="1" smtClean="0"/>
              <a:t>Modified</a:t>
            </a:r>
            <a:r>
              <a:rPr lang="it-IT" altLang="it-IT" sz="1000" b="0" dirty="0" smtClean="0"/>
              <a:t> from </a:t>
            </a:r>
            <a:r>
              <a:rPr lang="it-IT" altLang="it-IT" sz="1000" b="0" dirty="0" err="1"/>
              <a:t>Purves</a:t>
            </a:r>
            <a:r>
              <a:rPr lang="it-IT" altLang="it-IT" sz="1000" b="0" dirty="0"/>
              <a:t> et al., Neuroscienze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sz="1800" b="0" dirty="0" err="1" smtClean="0">
                <a:solidFill>
                  <a:srgbClr val="0000FF"/>
                </a:solidFill>
              </a:rPr>
              <a:t>DIFFERENT</a:t>
            </a:r>
            <a:r>
              <a:rPr lang="it-IT" altLang="it-IT" sz="1800" b="0" dirty="0" smtClean="0">
                <a:solidFill>
                  <a:srgbClr val="0000FF"/>
                </a:solidFill>
              </a:rPr>
              <a:t> </a:t>
            </a:r>
            <a:r>
              <a:rPr lang="it-IT" altLang="it-IT" sz="1800" b="0" dirty="0" err="1" smtClean="0">
                <a:solidFill>
                  <a:srgbClr val="0000FF"/>
                </a:solidFill>
              </a:rPr>
              <a:t>ASPECTS</a:t>
            </a:r>
            <a:r>
              <a:rPr lang="it-IT" altLang="it-IT" sz="1800" b="0" dirty="0" smtClean="0">
                <a:solidFill>
                  <a:srgbClr val="0000FF"/>
                </a:solidFill>
              </a:rPr>
              <a:t> OF </a:t>
            </a:r>
            <a:r>
              <a:rPr lang="it-IT" altLang="it-IT" sz="1800" b="0" dirty="0" err="1" smtClean="0">
                <a:solidFill>
                  <a:srgbClr val="0000FF"/>
                </a:solidFill>
              </a:rPr>
              <a:t>PAIN</a:t>
            </a:r>
            <a:r>
              <a:rPr lang="it-IT" altLang="it-IT" sz="1800" b="0" dirty="0" smtClean="0">
                <a:solidFill>
                  <a:srgbClr val="0000FF"/>
                </a:solidFill>
              </a:rPr>
              <a:t> </a:t>
            </a:r>
            <a:r>
              <a:rPr lang="it-IT" altLang="it-IT" sz="1800" b="0" dirty="0" err="1" smtClean="0">
                <a:solidFill>
                  <a:srgbClr val="0000FF"/>
                </a:solidFill>
              </a:rPr>
              <a:t>PERCEPTION</a:t>
            </a:r>
            <a:endParaRPr lang="it-IT" altLang="it-IT" sz="1800" b="0" dirty="0">
              <a:solidFill>
                <a:srgbClr val="0000FF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 bwMode="auto">
          <a:xfrm>
            <a:off x="2051050" y="1341438"/>
            <a:ext cx="936625" cy="6477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 sz="200" b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9941" name="CasellaDiTesto 6"/>
          <p:cNvSpPr txBox="1">
            <a:spLocks noChangeArrowheads="1"/>
          </p:cNvSpPr>
          <p:nvPr/>
        </p:nvSpPr>
        <p:spPr bwMode="auto">
          <a:xfrm>
            <a:off x="1979613" y="1425575"/>
            <a:ext cx="1152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sz="1100" b="0"/>
              <a:t>Corteccia prefrontale</a:t>
            </a:r>
          </a:p>
        </p:txBody>
      </p:sp>
      <p:sp>
        <p:nvSpPr>
          <p:cNvPr id="39942" name="Freccia sinistra 7"/>
          <p:cNvSpPr>
            <a:spLocks noChangeArrowheads="1"/>
          </p:cNvSpPr>
          <p:nvPr/>
        </p:nvSpPr>
        <p:spPr bwMode="auto">
          <a:xfrm>
            <a:off x="3038475" y="1557338"/>
            <a:ext cx="576263" cy="244475"/>
          </a:xfrm>
          <a:prstGeom prst="leftArrow">
            <a:avLst>
              <a:gd name="adj1" fmla="val 50000"/>
              <a:gd name="adj2" fmla="val 50046"/>
            </a:avLst>
          </a:prstGeom>
          <a:solidFill>
            <a:srgbClr val="A3A3E0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it-IT" altLang="it-IT" sz="200" b="0">
              <a:solidFill>
                <a:srgbClr val="000000"/>
              </a:solidFill>
            </a:endParaRPr>
          </a:p>
        </p:txBody>
      </p:sp>
      <p:sp>
        <p:nvSpPr>
          <p:cNvPr id="39943" name="CasellaDiTesto 8"/>
          <p:cNvSpPr txBox="1">
            <a:spLocks noChangeArrowheads="1"/>
          </p:cNvSpPr>
          <p:nvPr/>
        </p:nvSpPr>
        <p:spPr bwMode="auto">
          <a:xfrm>
            <a:off x="438150" y="658813"/>
            <a:ext cx="1238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sz="1100" b="0" dirty="0" err="1" smtClean="0"/>
              <a:t>NOCICEPTION</a:t>
            </a:r>
            <a:endParaRPr lang="it-IT" altLang="it-IT" sz="1100" b="0" dirty="0"/>
          </a:p>
        </p:txBody>
      </p:sp>
      <p:sp>
        <p:nvSpPr>
          <p:cNvPr id="39944" name="CasellaDiTesto 9"/>
          <p:cNvSpPr txBox="1">
            <a:spLocks noChangeArrowheads="1"/>
          </p:cNvSpPr>
          <p:nvPr/>
        </p:nvSpPr>
        <p:spPr bwMode="auto">
          <a:xfrm>
            <a:off x="1763688" y="524580"/>
            <a:ext cx="143969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sz="1100" b="0" dirty="0" smtClean="0"/>
              <a:t>LONG </a:t>
            </a:r>
            <a:r>
              <a:rPr lang="it-IT" altLang="it-IT" sz="1100" b="0" dirty="0" err="1" smtClean="0"/>
              <a:t>TERM</a:t>
            </a:r>
            <a:r>
              <a:rPr lang="it-IT" altLang="it-IT" sz="1100" b="0" dirty="0" smtClean="0"/>
              <a:t> </a:t>
            </a:r>
            <a:r>
              <a:rPr lang="it-IT" altLang="it-IT" sz="1100" b="0" dirty="0" err="1" smtClean="0"/>
              <a:t>EMOTIONAL</a:t>
            </a:r>
            <a:r>
              <a:rPr lang="it-IT" altLang="it-IT" sz="1100" b="0" dirty="0" smtClean="0"/>
              <a:t> </a:t>
            </a:r>
            <a:r>
              <a:rPr lang="it-IT" altLang="it-IT" sz="1100" b="0" dirty="0" err="1" smtClean="0"/>
              <a:t>CONSEQUENCES</a:t>
            </a:r>
            <a:r>
              <a:rPr lang="it-IT" altLang="it-IT" sz="1100" b="0" dirty="0" smtClean="0"/>
              <a:t> </a:t>
            </a:r>
            <a:endParaRPr lang="it-IT" altLang="it-IT" sz="1100" b="0" dirty="0"/>
          </a:p>
        </p:txBody>
      </p:sp>
      <p:sp>
        <p:nvSpPr>
          <p:cNvPr id="39945" name="CasellaDiTesto 10"/>
          <p:cNvSpPr txBox="1">
            <a:spLocks noChangeArrowheads="1"/>
          </p:cNvSpPr>
          <p:nvPr/>
        </p:nvSpPr>
        <p:spPr bwMode="auto">
          <a:xfrm>
            <a:off x="4427538" y="488950"/>
            <a:ext cx="14406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it-IT" altLang="it-IT" sz="1100" dirty="0" err="1" smtClean="0"/>
              <a:t>PROMPT</a:t>
            </a:r>
            <a:r>
              <a:rPr lang="it-IT" altLang="it-IT" sz="1100" b="0" dirty="0" smtClean="0"/>
              <a:t> </a:t>
            </a:r>
            <a:r>
              <a:rPr lang="it-IT" altLang="it-IT" sz="1100" b="0" dirty="0" err="1" smtClean="0"/>
              <a:t>EMOTIONAL</a:t>
            </a:r>
            <a:r>
              <a:rPr lang="it-IT" altLang="it-IT" sz="1100" b="0" dirty="0" smtClean="0"/>
              <a:t> </a:t>
            </a:r>
            <a:r>
              <a:rPr lang="it-IT" altLang="it-IT" sz="1100" b="0" dirty="0" err="1" smtClean="0"/>
              <a:t>CONSEQUENCES</a:t>
            </a:r>
            <a:endParaRPr lang="it-IT" altLang="it-IT" sz="1100" b="0" dirty="0"/>
          </a:p>
        </p:txBody>
      </p:sp>
      <p:sp>
        <p:nvSpPr>
          <p:cNvPr id="39946" name="Rettangolo 11"/>
          <p:cNvSpPr>
            <a:spLocks noChangeArrowheads="1"/>
          </p:cNvSpPr>
          <p:nvPr/>
        </p:nvSpPr>
        <p:spPr bwMode="auto">
          <a:xfrm>
            <a:off x="7667625" y="836613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it-IT" altLang="it-IT" sz="200" b="0">
              <a:solidFill>
                <a:srgbClr val="000000"/>
              </a:solidFill>
            </a:endParaRPr>
          </a:p>
        </p:txBody>
      </p:sp>
      <p:sp>
        <p:nvSpPr>
          <p:cNvPr id="40971" name="Text Box 1035"/>
          <p:cNvSpPr txBox="1">
            <a:spLocks noChangeArrowheads="1"/>
          </p:cNvSpPr>
          <p:nvPr/>
        </p:nvSpPr>
        <p:spPr bwMode="auto">
          <a:xfrm>
            <a:off x="6172200" y="4343400"/>
            <a:ext cx="2895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1200" dirty="0"/>
              <a:t>The </a:t>
            </a:r>
            <a:r>
              <a:rPr lang="it-IT" altLang="it-IT" sz="1200" dirty="0" err="1"/>
              <a:t>anterolateral</a:t>
            </a:r>
            <a:r>
              <a:rPr lang="it-IT" altLang="it-IT" sz="1200" dirty="0"/>
              <a:t> </a:t>
            </a:r>
            <a:r>
              <a:rPr lang="it-IT" altLang="it-IT" sz="1200" dirty="0" err="1"/>
              <a:t>system</a:t>
            </a:r>
            <a:r>
              <a:rPr lang="it-IT" altLang="it-IT" sz="1200" dirty="0"/>
              <a:t> (spino-</a:t>
            </a:r>
            <a:r>
              <a:rPr lang="it-IT" altLang="it-IT" sz="1200" dirty="0" err="1"/>
              <a:t>thalamic</a:t>
            </a:r>
            <a:r>
              <a:rPr lang="it-IT" altLang="it-IT" sz="1200" dirty="0"/>
              <a:t>) </a:t>
            </a:r>
            <a:r>
              <a:rPr lang="it-IT" altLang="it-IT" sz="1200" dirty="0" err="1"/>
              <a:t>provides</a:t>
            </a:r>
            <a:r>
              <a:rPr lang="it-IT" altLang="it-IT" sz="1200" dirty="0"/>
              <a:t> nociceptive information to </a:t>
            </a:r>
            <a:r>
              <a:rPr lang="it-IT" altLang="it-IT" sz="1200" dirty="0" err="1"/>
              <a:t>different</a:t>
            </a:r>
            <a:r>
              <a:rPr lang="it-IT" altLang="it-IT" sz="1200" dirty="0"/>
              <a:t> </a:t>
            </a:r>
            <a:r>
              <a:rPr lang="it-IT" altLang="it-IT" sz="1200" dirty="0" err="1"/>
              <a:t>parts</a:t>
            </a:r>
            <a:r>
              <a:rPr lang="it-IT" altLang="it-IT" sz="1200" dirty="0"/>
              <a:t> of the brain, </a:t>
            </a:r>
            <a:r>
              <a:rPr lang="it-IT" altLang="it-IT" sz="1200" dirty="0" err="1"/>
              <a:t>midbrain</a:t>
            </a:r>
            <a:r>
              <a:rPr lang="it-IT" altLang="it-IT" sz="1200" dirty="0"/>
              <a:t> and </a:t>
            </a:r>
            <a:r>
              <a:rPr lang="it-IT" altLang="it-IT" sz="1200" dirty="0" err="1" smtClean="0"/>
              <a:t>diencephalon</a:t>
            </a:r>
            <a:r>
              <a:rPr lang="it-IT" altLang="it-IT" sz="1200" dirty="0" smtClean="0"/>
              <a:t>, </a:t>
            </a:r>
            <a:r>
              <a:rPr lang="it-IT" altLang="it-IT" sz="1200" dirty="0" err="1"/>
              <a:t>which</a:t>
            </a:r>
            <a:r>
              <a:rPr lang="it-IT" altLang="it-IT" sz="1200" dirty="0"/>
              <a:t> </a:t>
            </a:r>
            <a:r>
              <a:rPr lang="it-IT" altLang="it-IT" sz="1200" dirty="0" err="1"/>
              <a:t>contribute</a:t>
            </a:r>
            <a:r>
              <a:rPr lang="it-IT" altLang="it-IT" sz="1200" dirty="0"/>
              <a:t> to the </a:t>
            </a:r>
            <a:r>
              <a:rPr lang="it-IT" altLang="it-IT" sz="1200" dirty="0" err="1"/>
              <a:t>different</a:t>
            </a:r>
            <a:r>
              <a:rPr lang="it-IT" altLang="it-IT" sz="1200" dirty="0"/>
              <a:t> </a:t>
            </a:r>
            <a:r>
              <a:rPr lang="it-IT" altLang="it-IT" sz="1200" dirty="0" err="1"/>
              <a:t>aspects</a:t>
            </a:r>
            <a:r>
              <a:rPr lang="it-IT" altLang="it-IT" sz="1200" dirty="0"/>
              <a:t> of </a:t>
            </a:r>
            <a:r>
              <a:rPr lang="it-IT" altLang="it-IT" sz="1200" dirty="0" err="1"/>
              <a:t>pain</a:t>
            </a:r>
            <a:r>
              <a:rPr lang="it-IT" altLang="it-IT" sz="1200" dirty="0"/>
              <a:t> </a:t>
            </a:r>
            <a:r>
              <a:rPr lang="it-IT" altLang="it-IT" sz="1200" dirty="0" err="1"/>
              <a:t>perception</a:t>
            </a:r>
            <a:r>
              <a:rPr lang="it-IT" altLang="it-IT" sz="1200" dirty="0"/>
              <a:t>: </a:t>
            </a:r>
            <a:r>
              <a:rPr lang="it-IT" altLang="it-IT" sz="1200" dirty="0" err="1"/>
              <a:t>those</a:t>
            </a:r>
            <a:r>
              <a:rPr lang="it-IT" altLang="it-IT" sz="1200" dirty="0"/>
              <a:t> </a:t>
            </a:r>
            <a:r>
              <a:rPr lang="it-IT" altLang="it-IT" sz="1200" dirty="0" err="1"/>
              <a:t>responsible</a:t>
            </a:r>
            <a:r>
              <a:rPr lang="it-IT" altLang="it-IT" sz="1200" dirty="0"/>
              <a:t> for </a:t>
            </a:r>
            <a:r>
              <a:rPr lang="it-IT" altLang="it-IT" sz="1200" dirty="0" err="1"/>
              <a:t>sensory</a:t>
            </a:r>
            <a:r>
              <a:rPr lang="it-IT" altLang="it-IT" sz="1200" dirty="0"/>
              <a:t> </a:t>
            </a:r>
            <a:r>
              <a:rPr lang="it-IT" altLang="it-IT" sz="1200" dirty="0" err="1"/>
              <a:t>discrimination</a:t>
            </a:r>
            <a:r>
              <a:rPr lang="it-IT" altLang="it-IT" sz="1200" dirty="0"/>
              <a:t> (</a:t>
            </a:r>
            <a:r>
              <a:rPr lang="it-IT" altLang="it-IT" sz="1200" dirty="0" err="1"/>
              <a:t>nociception</a:t>
            </a:r>
            <a:r>
              <a:rPr lang="it-IT" altLang="it-IT" sz="1200" dirty="0"/>
              <a:t>) and </a:t>
            </a:r>
            <a:r>
              <a:rPr lang="it-IT" altLang="it-IT" sz="1200" dirty="0" err="1"/>
              <a:t>those</a:t>
            </a:r>
            <a:r>
              <a:rPr lang="it-IT" altLang="it-IT" sz="1200" dirty="0"/>
              <a:t> </a:t>
            </a:r>
            <a:r>
              <a:rPr lang="it-IT" altLang="it-IT" sz="1200" dirty="0" err="1"/>
              <a:t>responsible</a:t>
            </a:r>
            <a:r>
              <a:rPr lang="it-IT" altLang="it-IT" sz="1200" dirty="0"/>
              <a:t> for </a:t>
            </a:r>
            <a:r>
              <a:rPr lang="it-IT" altLang="it-IT" sz="1200" dirty="0" err="1" smtClean="0"/>
              <a:t>affective</a:t>
            </a:r>
            <a:r>
              <a:rPr lang="it-IT" altLang="it-IT" sz="1200" dirty="0" smtClean="0"/>
              <a:t> </a:t>
            </a:r>
            <a:r>
              <a:rPr lang="it-IT" altLang="it-IT" sz="1200" dirty="0"/>
              <a:t>and </a:t>
            </a:r>
            <a:r>
              <a:rPr lang="it-IT" altLang="it-IT" sz="1200" dirty="0" err="1"/>
              <a:t>motivational</a:t>
            </a:r>
            <a:r>
              <a:rPr lang="it-IT" altLang="it-IT" sz="1200" dirty="0"/>
              <a:t> </a:t>
            </a:r>
            <a:r>
              <a:rPr lang="it-IT" altLang="it-IT" sz="1200" dirty="0" err="1" smtClean="0"/>
              <a:t>responses</a:t>
            </a:r>
            <a:r>
              <a:rPr lang="it-IT" altLang="it-IT" sz="1200" dirty="0" smtClean="0"/>
              <a:t> (</a:t>
            </a:r>
            <a:r>
              <a:rPr lang="it-IT" altLang="it-IT" sz="1200" dirty="0" err="1" smtClean="0"/>
              <a:t>limbic</a:t>
            </a:r>
            <a:r>
              <a:rPr lang="it-IT" altLang="it-IT" sz="1200" dirty="0" smtClean="0"/>
              <a:t> </a:t>
            </a:r>
            <a:r>
              <a:rPr lang="it-IT" altLang="it-IT" sz="1200" dirty="0" err="1"/>
              <a:t>system</a:t>
            </a:r>
            <a:r>
              <a:rPr lang="it-IT" altLang="it-IT" sz="1200" dirty="0"/>
              <a:t>)</a:t>
            </a:r>
            <a:endParaRPr lang="it-IT" altLang="it-IT" sz="1200" b="0" dirty="0"/>
          </a:p>
        </p:txBody>
      </p:sp>
      <p:sp>
        <p:nvSpPr>
          <p:cNvPr id="40973" name="Text Box 1037"/>
          <p:cNvSpPr txBox="1">
            <a:spLocks noChangeArrowheads="1"/>
          </p:cNvSpPr>
          <p:nvPr/>
        </p:nvSpPr>
        <p:spPr bwMode="auto">
          <a:xfrm>
            <a:off x="6689725" y="1498600"/>
            <a:ext cx="12747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 err="1" smtClean="0">
                <a:ea typeface="ＭＳ Ｐゴシック" charset="0"/>
              </a:rPr>
              <a:t>LIMBIC</a:t>
            </a:r>
            <a:r>
              <a:rPr lang="it-IT" sz="1100" dirty="0" smtClean="0">
                <a:ea typeface="ＭＳ Ｐゴシック" charset="0"/>
              </a:rPr>
              <a:t> SYSTEM</a:t>
            </a:r>
            <a:endParaRPr lang="it-IT" sz="1100" b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092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1"/>
          <p:cNvSpPr>
            <a:spLocks noChangeArrowheads="1"/>
          </p:cNvSpPr>
          <p:nvPr/>
        </p:nvSpPr>
        <p:spPr bwMode="auto">
          <a:xfrm>
            <a:off x="0" y="0"/>
            <a:ext cx="529272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" b="0">
              <a:solidFill>
                <a:srgbClr val="000000"/>
              </a:solidFill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7991" y="37951"/>
            <a:ext cx="9008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0" dirty="0" smtClean="0">
                <a:solidFill>
                  <a:srgbClr val="0000FF"/>
                </a:solidFill>
              </a:rPr>
              <a:t>CENTRAL CONTROL OF </a:t>
            </a:r>
            <a:r>
              <a:rPr lang="it-IT" altLang="it-IT" sz="1800" b="0" dirty="0" err="1" smtClean="0">
                <a:solidFill>
                  <a:srgbClr val="0000FF"/>
                </a:solidFill>
              </a:rPr>
              <a:t>PAIN</a:t>
            </a:r>
            <a:r>
              <a:rPr lang="it-IT" altLang="it-IT" sz="1800" b="0" dirty="0" smtClean="0">
                <a:solidFill>
                  <a:srgbClr val="0000FF"/>
                </a:solidFill>
              </a:rPr>
              <a:t> </a:t>
            </a:r>
            <a:r>
              <a:rPr lang="it-IT" altLang="it-IT" sz="1800" b="0" dirty="0" err="1" smtClean="0">
                <a:solidFill>
                  <a:srgbClr val="0000FF"/>
                </a:solidFill>
              </a:rPr>
              <a:t>PERCEPTION</a:t>
            </a:r>
            <a:r>
              <a:rPr lang="it-IT" altLang="ja-JP" sz="1800" b="0" dirty="0" smtClean="0">
                <a:solidFill>
                  <a:srgbClr val="0000FF"/>
                </a:solidFill>
              </a:rPr>
              <a:t>: </a:t>
            </a:r>
            <a:r>
              <a:rPr lang="it-IT" altLang="ja-JP" sz="1800" b="0" dirty="0" err="1" smtClean="0">
                <a:solidFill>
                  <a:srgbClr val="0000FF"/>
                </a:solidFill>
              </a:rPr>
              <a:t>NERVOUS</a:t>
            </a:r>
            <a:r>
              <a:rPr lang="it-IT" altLang="ja-JP" sz="1800" b="0" dirty="0" smtClean="0">
                <a:solidFill>
                  <a:srgbClr val="0000FF"/>
                </a:solidFill>
              </a:rPr>
              <a:t> (GATE CONTROL)</a:t>
            </a:r>
            <a:endParaRPr lang="it-IT" altLang="ja-JP" sz="1800" b="0" dirty="0"/>
          </a:p>
        </p:txBody>
      </p:sp>
      <p:pic>
        <p:nvPicPr>
          <p:cNvPr id="35844" name="Immagine 3" descr="dolo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7" t="3703" b="43816"/>
          <a:stretch>
            <a:fillRect/>
          </a:stretch>
        </p:blipFill>
        <p:spPr bwMode="auto">
          <a:xfrm>
            <a:off x="1479550" y="908050"/>
            <a:ext cx="611663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2"/>
          <p:cNvSpPr txBox="1">
            <a:spLocks noChangeArrowheads="1"/>
          </p:cNvSpPr>
          <p:nvPr/>
        </p:nvSpPr>
        <p:spPr bwMode="auto">
          <a:xfrm>
            <a:off x="6540500" y="6551613"/>
            <a:ext cx="25539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1000" b="0" dirty="0" err="1" smtClean="0"/>
              <a:t>Modified</a:t>
            </a:r>
            <a:r>
              <a:rPr lang="it-IT" altLang="it-IT" sz="1000" b="0" dirty="0" smtClean="0"/>
              <a:t> from </a:t>
            </a:r>
            <a:r>
              <a:rPr lang="it-IT" altLang="it-IT" sz="1000" b="0" dirty="0" err="1"/>
              <a:t>Purves</a:t>
            </a:r>
            <a:r>
              <a:rPr lang="it-IT" altLang="it-IT" sz="1000" b="0" dirty="0"/>
              <a:t> et al., Neuroscienze</a:t>
            </a:r>
          </a:p>
        </p:txBody>
      </p:sp>
    </p:spTree>
    <p:extLst>
      <p:ext uri="{BB962C8B-B14F-4D97-AF65-F5344CB8AC3E}">
        <p14:creationId xmlns:p14="http://schemas.microsoft.com/office/powerpoint/2010/main" val="400647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tangolo 1"/>
          <p:cNvSpPr>
            <a:spLocks noChangeArrowheads="1"/>
          </p:cNvSpPr>
          <p:nvPr/>
        </p:nvSpPr>
        <p:spPr bwMode="auto">
          <a:xfrm>
            <a:off x="0" y="0"/>
            <a:ext cx="529272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" b="0">
              <a:solidFill>
                <a:srgbClr val="000000"/>
              </a:solidFill>
            </a:endParaRPr>
          </a:p>
        </p:txBody>
      </p:sp>
      <p:pic>
        <p:nvPicPr>
          <p:cNvPr id="37893" name="Immagine 3" descr="dolo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7" t="63770" b="-2"/>
          <a:stretch>
            <a:fillRect/>
          </a:stretch>
        </p:blipFill>
        <p:spPr bwMode="auto">
          <a:xfrm>
            <a:off x="4995863" y="2446338"/>
            <a:ext cx="41481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4160"/>
            <a:ext cx="4813300" cy="60452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991" y="37951"/>
            <a:ext cx="9008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0" dirty="0" smtClean="0">
                <a:solidFill>
                  <a:srgbClr val="0000FF"/>
                </a:solidFill>
              </a:rPr>
              <a:t>CENTRAL CONTROL OF </a:t>
            </a:r>
            <a:r>
              <a:rPr lang="it-IT" altLang="it-IT" sz="1800" b="0" dirty="0" err="1" smtClean="0">
                <a:solidFill>
                  <a:srgbClr val="0000FF"/>
                </a:solidFill>
              </a:rPr>
              <a:t>PAIN</a:t>
            </a:r>
            <a:r>
              <a:rPr lang="it-IT" altLang="it-IT" sz="1800" b="0" dirty="0" smtClean="0">
                <a:solidFill>
                  <a:srgbClr val="0000FF"/>
                </a:solidFill>
              </a:rPr>
              <a:t> </a:t>
            </a:r>
            <a:r>
              <a:rPr lang="it-IT" altLang="it-IT" sz="1800" b="0" dirty="0" err="1" smtClean="0">
                <a:solidFill>
                  <a:srgbClr val="0000FF"/>
                </a:solidFill>
              </a:rPr>
              <a:t>PERCEPTION</a:t>
            </a:r>
            <a:r>
              <a:rPr lang="it-IT" altLang="ja-JP" sz="1800" b="0" dirty="0" smtClean="0">
                <a:solidFill>
                  <a:srgbClr val="0000FF"/>
                </a:solidFill>
              </a:rPr>
              <a:t>: </a:t>
            </a:r>
            <a:r>
              <a:rPr lang="it-IT" altLang="ja-JP" sz="1800" b="0" dirty="0" err="1" smtClean="0">
                <a:solidFill>
                  <a:srgbClr val="0000FF"/>
                </a:solidFill>
              </a:rPr>
              <a:t>HUMORAL</a:t>
            </a:r>
            <a:endParaRPr lang="it-IT" altLang="ja-JP" sz="1800" b="0" dirty="0"/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6540500" y="6551613"/>
            <a:ext cx="25539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1000" b="0" dirty="0" err="1" smtClean="0"/>
              <a:t>Modified</a:t>
            </a:r>
            <a:r>
              <a:rPr lang="it-IT" altLang="it-IT" sz="1000" b="0" dirty="0" smtClean="0"/>
              <a:t> from </a:t>
            </a:r>
            <a:r>
              <a:rPr lang="it-IT" altLang="it-IT" sz="1000" b="0" dirty="0" err="1"/>
              <a:t>Purves</a:t>
            </a:r>
            <a:r>
              <a:rPr lang="it-IT" altLang="it-IT" sz="1000" b="0" dirty="0"/>
              <a:t> et al., Neuroscienze</a:t>
            </a:r>
          </a:p>
        </p:txBody>
      </p:sp>
    </p:spTree>
    <p:extLst>
      <p:ext uri="{BB962C8B-B14F-4D97-AF65-F5344CB8AC3E}">
        <p14:creationId xmlns:p14="http://schemas.microsoft.com/office/powerpoint/2010/main" val="1127526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387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 Box 6"/>
          <p:cNvSpPr txBox="1">
            <a:spLocks noChangeArrowheads="1"/>
          </p:cNvSpPr>
          <p:nvPr/>
        </p:nvSpPr>
        <p:spPr bwMode="auto">
          <a:xfrm>
            <a:off x="76200" y="304800"/>
            <a:ext cx="381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solidFill>
                  <a:srgbClr val="0000FF"/>
                </a:solidFill>
              </a:rPr>
              <a:t>CENTRAL CONTROL OF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PAIN</a:t>
            </a:r>
            <a:endParaRPr lang="it-IT" altLang="ja-JP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/>
              <a:t>- </a:t>
            </a:r>
            <a:r>
              <a:rPr lang="it-IT" altLang="it-IT" sz="1800" dirty="0" err="1" smtClean="0"/>
              <a:t>periacqueductal</a:t>
            </a:r>
            <a:r>
              <a:rPr lang="it-IT" altLang="it-IT" sz="1800" dirty="0" smtClean="0"/>
              <a:t> </a:t>
            </a:r>
            <a:r>
              <a:rPr lang="it-IT" altLang="it-IT" sz="1800" dirty="0" err="1" smtClean="0"/>
              <a:t>gray</a:t>
            </a:r>
            <a:endParaRPr lang="it-IT" altLang="it-IT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/>
              <a:t>    - </a:t>
            </a:r>
            <a:r>
              <a:rPr lang="it-IT" altLang="it-IT" sz="1800" dirty="0" err="1" smtClean="0"/>
              <a:t>rostral</a:t>
            </a:r>
            <a:r>
              <a:rPr lang="it-IT" altLang="it-IT" sz="1800" dirty="0" smtClean="0"/>
              <a:t> </a:t>
            </a:r>
            <a:r>
              <a:rPr lang="it-IT" altLang="it-IT" sz="1800" dirty="0" err="1" smtClean="0"/>
              <a:t>region</a:t>
            </a:r>
            <a:r>
              <a:rPr lang="it-IT" altLang="it-IT" sz="1800" dirty="0" smtClean="0"/>
              <a:t> of medulla </a:t>
            </a:r>
            <a:r>
              <a:rPr lang="it-IT" altLang="it-IT" sz="1800" dirty="0" err="1" smtClean="0"/>
              <a:t>oblongata</a:t>
            </a: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611560" y="2852936"/>
            <a:ext cx="22445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err="1"/>
              <a:t>Endogenous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opioids</a:t>
            </a:r>
            <a:r>
              <a:rPr lang="it-IT" altLang="it-IT" sz="1600" dirty="0" smtClean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smtClean="0"/>
              <a:t>Leucine-</a:t>
            </a:r>
            <a:r>
              <a:rPr lang="it-IT" altLang="it-IT" sz="1600" dirty="0" err="1" smtClean="0"/>
              <a:t>enkephalin</a:t>
            </a:r>
            <a:endParaRPr lang="it-IT" altLang="it-IT" sz="1600" dirty="0" smtClean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err="1" smtClean="0"/>
              <a:t>Methionine-enkephalin</a:t>
            </a:r>
            <a:endParaRPr lang="it-IT" altLang="it-IT" sz="16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smtClean="0"/>
              <a:t>endorfine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 dirty="0" smtClean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smtClean="0"/>
              <a:t>endorfine-</a:t>
            </a:r>
            <a:r>
              <a:rPr lang="it-IT" altLang="it-IT" sz="1600" dirty="0" err="1" smtClean="0"/>
              <a:t>dynorphin</a:t>
            </a:r>
            <a:endParaRPr lang="it-IT" altLang="it-IT" sz="1600" dirty="0">
              <a:solidFill>
                <a:srgbClr val="FF0000"/>
              </a:solidFill>
            </a:endParaRPr>
          </a:p>
        </p:txBody>
      </p:sp>
      <p:sp>
        <p:nvSpPr>
          <p:cNvPr id="56324" name="Line 12"/>
          <p:cNvSpPr>
            <a:spLocks noChangeShapeType="1"/>
          </p:cNvSpPr>
          <p:nvPr/>
        </p:nvSpPr>
        <p:spPr bwMode="auto">
          <a:xfrm>
            <a:off x="2555776" y="3501008"/>
            <a:ext cx="3692624" cy="2327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5" name="Line 13"/>
          <p:cNvSpPr>
            <a:spLocks noChangeShapeType="1"/>
          </p:cNvSpPr>
          <p:nvPr/>
        </p:nvSpPr>
        <p:spPr bwMode="auto">
          <a:xfrm flipV="1">
            <a:off x="2743200" y="3810000"/>
            <a:ext cx="3505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6" name="Line 14"/>
          <p:cNvSpPr>
            <a:spLocks noChangeShapeType="1"/>
          </p:cNvSpPr>
          <p:nvPr/>
        </p:nvSpPr>
        <p:spPr bwMode="auto">
          <a:xfrm flipV="1">
            <a:off x="1905000" y="3886200"/>
            <a:ext cx="426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8" name="Line 16"/>
          <p:cNvSpPr>
            <a:spLocks noChangeShapeType="1"/>
          </p:cNvSpPr>
          <p:nvPr/>
        </p:nvSpPr>
        <p:spPr bwMode="auto">
          <a:xfrm flipV="1">
            <a:off x="2555776" y="3810000"/>
            <a:ext cx="3768824" cy="14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9" name="Line 17"/>
          <p:cNvSpPr>
            <a:spLocks noChangeShapeType="1"/>
          </p:cNvSpPr>
          <p:nvPr/>
        </p:nvSpPr>
        <p:spPr bwMode="auto">
          <a:xfrm>
            <a:off x="2555776" y="3501008"/>
            <a:ext cx="3464024" cy="17567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0" name="Line 19"/>
          <p:cNvSpPr>
            <a:spLocks noChangeShapeType="1"/>
          </p:cNvSpPr>
          <p:nvPr/>
        </p:nvSpPr>
        <p:spPr bwMode="auto">
          <a:xfrm>
            <a:off x="2743200" y="4038600"/>
            <a:ext cx="3200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1" name="Line 20"/>
          <p:cNvSpPr>
            <a:spLocks noChangeShapeType="1"/>
          </p:cNvSpPr>
          <p:nvPr/>
        </p:nvSpPr>
        <p:spPr bwMode="auto">
          <a:xfrm>
            <a:off x="2555776" y="5229200"/>
            <a:ext cx="3311624" cy="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3" name="Line 22"/>
          <p:cNvSpPr>
            <a:spLocks noChangeShapeType="1"/>
          </p:cNvSpPr>
          <p:nvPr/>
        </p:nvSpPr>
        <p:spPr bwMode="auto">
          <a:xfrm>
            <a:off x="2555776" y="3501008"/>
            <a:ext cx="3540224" cy="28997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4" name="Line 23"/>
          <p:cNvSpPr>
            <a:spLocks noChangeShapeType="1"/>
          </p:cNvSpPr>
          <p:nvPr/>
        </p:nvSpPr>
        <p:spPr bwMode="auto">
          <a:xfrm>
            <a:off x="2555776" y="5229200"/>
            <a:ext cx="3616424" cy="10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5" name="Line 24"/>
          <p:cNvSpPr>
            <a:spLocks noChangeShapeType="1"/>
          </p:cNvSpPr>
          <p:nvPr/>
        </p:nvSpPr>
        <p:spPr bwMode="auto">
          <a:xfrm flipV="1">
            <a:off x="1905000" y="2819400"/>
            <a:ext cx="4419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6" name="Rectangle 25"/>
          <p:cNvSpPr>
            <a:spLocks noChangeArrowheads="1"/>
          </p:cNvSpPr>
          <p:nvPr/>
        </p:nvSpPr>
        <p:spPr bwMode="auto">
          <a:xfrm>
            <a:off x="457200" y="2780928"/>
            <a:ext cx="2362200" cy="2857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grpSp>
        <p:nvGrpSpPr>
          <p:cNvPr id="56337" name="Group 29"/>
          <p:cNvGrpSpPr>
            <a:grpSpLocks/>
          </p:cNvGrpSpPr>
          <p:nvPr/>
        </p:nvGrpSpPr>
        <p:grpSpPr bwMode="auto">
          <a:xfrm>
            <a:off x="6477000" y="2422525"/>
            <a:ext cx="2254250" cy="365125"/>
            <a:chOff x="4080" y="1526"/>
            <a:chExt cx="1420" cy="230"/>
          </a:xfrm>
        </p:grpSpPr>
        <p:sp>
          <p:nvSpPr>
            <p:cNvPr id="56338" name="Text Box 27"/>
            <p:cNvSpPr txBox="1">
              <a:spLocks noChangeArrowheads="1"/>
            </p:cNvSpPr>
            <p:nvPr/>
          </p:nvSpPr>
          <p:spPr bwMode="auto">
            <a:xfrm>
              <a:off x="4982" y="1526"/>
              <a:ext cx="518" cy="2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600"/>
                <a:t>POMC</a:t>
              </a:r>
            </a:p>
          </p:txBody>
        </p:sp>
        <p:sp>
          <p:nvSpPr>
            <p:cNvPr id="56339" name="Line 28"/>
            <p:cNvSpPr>
              <a:spLocks noChangeShapeType="1"/>
            </p:cNvSpPr>
            <p:nvPr/>
          </p:nvSpPr>
          <p:spPr bwMode="auto">
            <a:xfrm flipH="1">
              <a:off x="4080" y="1632"/>
              <a:ext cx="86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postop_pa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0"/>
            <a:ext cx="6149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14-08_Referred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59007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117475" y="76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solidFill>
                  <a:srgbClr val="0000FF"/>
                </a:solidFill>
              </a:rPr>
              <a:t>REFERRED</a:t>
            </a:r>
            <a:r>
              <a:rPr lang="it-IT" altLang="it-IT" sz="1800" dirty="0" smtClean="0">
                <a:solidFill>
                  <a:srgbClr val="0000FF"/>
                </a:solidFill>
              </a:rPr>
              <a:t>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PAIN</a:t>
            </a:r>
            <a:endParaRPr lang="it-IT" altLang="it-IT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1" y="1412776"/>
            <a:ext cx="7200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2"/>
                </a:solidFill>
              </a:rPr>
              <a:t>definition of pain</a:t>
            </a:r>
          </a:p>
          <a:p>
            <a:pPr algn="ctr"/>
            <a:endParaRPr lang="en-GB" sz="1800" dirty="0" smtClean="0">
              <a:solidFill>
                <a:schemeClr val="accent2"/>
              </a:solidFill>
            </a:endParaRPr>
          </a:p>
          <a:p>
            <a:pPr algn="ctr"/>
            <a:r>
              <a:rPr lang="en-GB" sz="1800" dirty="0" smtClean="0">
                <a:solidFill>
                  <a:schemeClr val="accent2"/>
                </a:solidFill>
              </a:rPr>
              <a:t>nociceptive pain</a:t>
            </a:r>
          </a:p>
          <a:p>
            <a:pPr algn="ctr"/>
            <a:endParaRPr lang="en-GB" sz="1800" dirty="0" smtClean="0">
              <a:solidFill>
                <a:schemeClr val="accent2"/>
              </a:solidFill>
            </a:endParaRPr>
          </a:p>
          <a:p>
            <a:pPr algn="ctr"/>
            <a:r>
              <a:rPr lang="en-GB" sz="1800" dirty="0" smtClean="0">
                <a:solidFill>
                  <a:schemeClr val="accent2"/>
                </a:solidFill>
              </a:rPr>
              <a:t>skin nociceptors</a:t>
            </a:r>
          </a:p>
          <a:p>
            <a:pPr algn="ctr"/>
            <a:endParaRPr lang="en-GB" sz="1800" dirty="0" smtClean="0">
              <a:solidFill>
                <a:schemeClr val="accent2"/>
              </a:solidFill>
            </a:endParaRPr>
          </a:p>
          <a:p>
            <a:pPr algn="ctr"/>
            <a:r>
              <a:rPr lang="en-GB" sz="1800" dirty="0" smtClean="0">
                <a:solidFill>
                  <a:schemeClr val="accent2"/>
                </a:solidFill>
              </a:rPr>
              <a:t>hyperalgesia and allodynia</a:t>
            </a:r>
          </a:p>
          <a:p>
            <a:pPr algn="ctr"/>
            <a:endParaRPr lang="en-GB" sz="1800" dirty="0" smtClean="0">
              <a:solidFill>
                <a:schemeClr val="accent2"/>
              </a:solidFill>
            </a:endParaRPr>
          </a:p>
          <a:p>
            <a:pPr algn="ctr"/>
            <a:r>
              <a:rPr lang="en-GB" sz="1800" dirty="0" smtClean="0">
                <a:solidFill>
                  <a:schemeClr val="accent2"/>
                </a:solidFill>
              </a:rPr>
              <a:t>pathways of pain </a:t>
            </a:r>
          </a:p>
          <a:p>
            <a:pPr algn="ctr"/>
            <a:endParaRPr lang="en-GB" sz="1800" dirty="0" smtClean="0">
              <a:solidFill>
                <a:schemeClr val="accent2"/>
              </a:solidFill>
            </a:endParaRPr>
          </a:p>
          <a:p>
            <a:pPr algn="ctr"/>
            <a:r>
              <a:rPr lang="en-GB" sz="1800" dirty="0" smtClean="0">
                <a:solidFill>
                  <a:schemeClr val="accent2"/>
                </a:solidFill>
              </a:rPr>
              <a:t>aspects of pain perception</a:t>
            </a:r>
          </a:p>
          <a:p>
            <a:pPr algn="ctr"/>
            <a:endParaRPr lang="en-GB" sz="1800" dirty="0" smtClean="0">
              <a:solidFill>
                <a:schemeClr val="accent2"/>
              </a:solidFill>
            </a:endParaRPr>
          </a:p>
          <a:p>
            <a:pPr algn="ctr"/>
            <a:r>
              <a:rPr lang="en-GB" sz="1800" dirty="0" smtClean="0">
                <a:solidFill>
                  <a:schemeClr val="accent2"/>
                </a:solidFill>
              </a:rPr>
              <a:t>spinal and descending control of pain sensation</a:t>
            </a:r>
          </a:p>
          <a:p>
            <a:pPr algn="ctr"/>
            <a:endParaRPr lang="en-GB" sz="1800" dirty="0" smtClean="0">
              <a:solidFill>
                <a:schemeClr val="accent2"/>
              </a:solidFill>
            </a:endParaRPr>
          </a:p>
          <a:p>
            <a:pPr algn="ctr"/>
            <a:r>
              <a:rPr lang="en-GB" sz="1800" dirty="0" smtClean="0">
                <a:solidFill>
                  <a:schemeClr val="accent2"/>
                </a:solidFill>
              </a:rPr>
              <a:t>referred pain</a:t>
            </a:r>
          </a:p>
          <a:p>
            <a:pPr algn="ctr"/>
            <a:endParaRPr lang="en-GB" sz="1800" b="0" dirty="0">
              <a:solidFill>
                <a:schemeClr val="accent2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69269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 err="1" smtClean="0">
                <a:solidFill>
                  <a:srgbClr val="0000FF"/>
                </a:solidFill>
              </a:rPr>
              <a:t>OVERVIEW</a:t>
            </a:r>
            <a:endParaRPr lang="it-IT" altLang="it-IT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6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Dolore rifer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613"/>
            <a:ext cx="91440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solidFill>
                  <a:srgbClr val="0000FF"/>
                </a:solidFill>
              </a:rPr>
              <a:t>REFERRED</a:t>
            </a:r>
            <a:r>
              <a:rPr lang="it-IT" altLang="it-IT" sz="1800" dirty="0" smtClean="0">
                <a:solidFill>
                  <a:srgbClr val="0000FF"/>
                </a:solidFill>
              </a:rPr>
              <a:t>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PAIN</a:t>
            </a:r>
            <a:endParaRPr lang="it-IT" altLang="it-IT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2492896"/>
            <a:ext cx="87849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Pain</a:t>
            </a:r>
            <a:r>
              <a:rPr lang="it-IT" sz="2400" dirty="0"/>
              <a:t> "</a:t>
            </a:r>
            <a:r>
              <a:rPr lang="it-IT" sz="2400" dirty="0" err="1"/>
              <a:t>is</a:t>
            </a:r>
            <a:r>
              <a:rPr lang="it-IT" sz="2400" dirty="0"/>
              <a:t> an </a:t>
            </a:r>
            <a:r>
              <a:rPr lang="it-IT" sz="2400" dirty="0" err="1"/>
              <a:t>unpleasant</a:t>
            </a:r>
            <a:r>
              <a:rPr lang="it-IT" sz="2400" dirty="0"/>
              <a:t> </a:t>
            </a:r>
            <a:r>
              <a:rPr lang="it-IT" sz="2400" dirty="0" err="1"/>
              <a:t>sensory</a:t>
            </a:r>
            <a:r>
              <a:rPr lang="it-IT" sz="2400" dirty="0"/>
              <a:t> and </a:t>
            </a:r>
            <a:r>
              <a:rPr lang="it-IT" sz="2400" dirty="0" err="1"/>
              <a:t>emotional</a:t>
            </a:r>
            <a:r>
              <a:rPr lang="it-IT" sz="2400" dirty="0"/>
              <a:t> </a:t>
            </a:r>
            <a:r>
              <a:rPr lang="it-IT" sz="2400" dirty="0" err="1"/>
              <a:t>experience</a:t>
            </a:r>
            <a:r>
              <a:rPr lang="it-IT" sz="2400" dirty="0"/>
              <a:t> </a:t>
            </a:r>
            <a:r>
              <a:rPr lang="it-IT" sz="2400" dirty="0" err="1"/>
              <a:t>associated</a:t>
            </a:r>
            <a:r>
              <a:rPr lang="it-IT" sz="2400" dirty="0"/>
              <a:t> with </a:t>
            </a:r>
            <a:r>
              <a:rPr lang="it-IT" sz="2400" dirty="0" err="1"/>
              <a:t>tissue</a:t>
            </a:r>
            <a:r>
              <a:rPr lang="it-IT" sz="2400" dirty="0"/>
              <a:t> </a:t>
            </a:r>
            <a:r>
              <a:rPr lang="it-IT" sz="2400" dirty="0" err="1"/>
              <a:t>damage</a:t>
            </a:r>
            <a:r>
              <a:rPr lang="it-IT" sz="2400" dirty="0"/>
              <a:t>, </a:t>
            </a:r>
            <a:r>
              <a:rPr lang="it-IT" sz="2400" dirty="0" err="1"/>
              <a:t>whether</a:t>
            </a:r>
            <a:r>
              <a:rPr lang="it-IT" sz="2400" dirty="0"/>
              <a:t> </a:t>
            </a:r>
            <a:r>
              <a:rPr lang="it-IT" sz="2400" dirty="0" err="1"/>
              <a:t>actual</a:t>
            </a:r>
            <a:r>
              <a:rPr lang="it-IT" sz="2400" dirty="0"/>
              <a:t> or </a:t>
            </a:r>
            <a:r>
              <a:rPr lang="it-IT" sz="2400" dirty="0" err="1"/>
              <a:t>potential</a:t>
            </a:r>
            <a:r>
              <a:rPr lang="it-IT" sz="2400" dirty="0"/>
              <a:t>, or </a:t>
            </a:r>
            <a:r>
              <a:rPr lang="it-IT" sz="2400" dirty="0" err="1"/>
              <a:t>described</a:t>
            </a:r>
            <a:r>
              <a:rPr lang="it-IT" sz="2400" dirty="0"/>
              <a:t> in </a:t>
            </a:r>
            <a:r>
              <a:rPr lang="it-IT" sz="2400" dirty="0" err="1"/>
              <a:t>terms</a:t>
            </a:r>
            <a:r>
              <a:rPr lang="it-IT" sz="2400" dirty="0"/>
              <a:t> of </a:t>
            </a:r>
            <a:r>
              <a:rPr lang="it-IT" sz="2400" dirty="0" err="1" smtClean="0"/>
              <a:t>damage</a:t>
            </a:r>
            <a:r>
              <a:rPr lang="it-IT" sz="2400" dirty="0" smtClean="0"/>
              <a:t>”</a:t>
            </a:r>
          </a:p>
          <a:p>
            <a:pPr algn="ctr"/>
            <a:endParaRPr lang="it-IT" sz="2400" b="0" dirty="0" smtClean="0"/>
          </a:p>
          <a:p>
            <a:pPr algn="ctr"/>
            <a:r>
              <a:rPr lang="it-IT" sz="1800" b="0" i="1" dirty="0" smtClean="0"/>
              <a:t>IASP </a:t>
            </a:r>
            <a:r>
              <a:rPr lang="it-IT" sz="1800" b="0" i="1" dirty="0"/>
              <a:t>(International </a:t>
            </a:r>
            <a:r>
              <a:rPr lang="it-IT" sz="1800" b="0" i="1" dirty="0" err="1"/>
              <a:t>Association</a:t>
            </a:r>
            <a:r>
              <a:rPr lang="it-IT" sz="1800" b="0" i="1" dirty="0"/>
              <a:t> for the </a:t>
            </a:r>
            <a:r>
              <a:rPr lang="it-IT" sz="1800" b="0" i="1" dirty="0" err="1"/>
              <a:t>Study</a:t>
            </a:r>
            <a:r>
              <a:rPr lang="it-IT" sz="1800" b="0" i="1" dirty="0"/>
              <a:t> of </a:t>
            </a:r>
            <a:r>
              <a:rPr lang="it-IT" sz="1800" b="0" i="1" dirty="0" err="1"/>
              <a:t>Pain</a:t>
            </a:r>
            <a:r>
              <a:rPr lang="it-IT" sz="1800" b="0" i="1" dirty="0"/>
              <a:t> - 1986</a:t>
            </a:r>
            <a:r>
              <a:rPr lang="it-IT" sz="1800" b="0" i="1" dirty="0" smtClean="0"/>
              <a:t>)</a:t>
            </a:r>
            <a:endParaRPr lang="it-IT" sz="2400" b="0" dirty="0"/>
          </a:p>
        </p:txBody>
      </p:sp>
      <p:sp>
        <p:nvSpPr>
          <p:cNvPr id="4" name="Ovale 3"/>
          <p:cNvSpPr/>
          <p:nvPr/>
        </p:nvSpPr>
        <p:spPr bwMode="auto">
          <a:xfrm>
            <a:off x="3779912" y="2420888"/>
            <a:ext cx="1296144" cy="648072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48698" y="34776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0" dirty="0" smtClean="0">
                <a:solidFill>
                  <a:srgbClr val="0000FF"/>
                </a:solidFill>
              </a:rPr>
              <a:t>DEFINITION</a:t>
            </a:r>
            <a:endParaRPr lang="it-IT" altLang="it-IT" sz="1800" b="0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67744" y="126876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0" dirty="0" err="1" smtClean="0">
                <a:solidFill>
                  <a:srgbClr val="0000FF"/>
                </a:solidFill>
              </a:rPr>
              <a:t>nociception</a:t>
            </a:r>
            <a:endParaRPr lang="it-IT" sz="3600" b="0" dirty="0">
              <a:solidFill>
                <a:srgbClr val="0000FF"/>
              </a:solidFill>
            </a:endParaRPr>
          </a:p>
        </p:txBody>
      </p:sp>
      <p:sp>
        <p:nvSpPr>
          <p:cNvPr id="9" name="Freccia in su 7"/>
          <p:cNvSpPr/>
          <p:nvPr/>
        </p:nvSpPr>
        <p:spPr bwMode="auto">
          <a:xfrm rot="-1620000">
            <a:off x="3903763" y="1988840"/>
            <a:ext cx="126866" cy="576064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6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48698" y="34776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0" dirty="0" smtClean="0">
                <a:solidFill>
                  <a:srgbClr val="0000FF"/>
                </a:solidFill>
              </a:rPr>
              <a:t>DEFINIZIONE</a:t>
            </a:r>
            <a:endParaRPr lang="it-IT" altLang="it-IT" sz="1800" b="0" dirty="0">
              <a:solidFill>
                <a:srgbClr val="00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2492896"/>
            <a:ext cx="87849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Pain</a:t>
            </a:r>
            <a:r>
              <a:rPr lang="it-IT" sz="2400" dirty="0"/>
              <a:t> "</a:t>
            </a:r>
            <a:r>
              <a:rPr lang="it-IT" sz="2400" dirty="0" err="1"/>
              <a:t>is</a:t>
            </a:r>
            <a:r>
              <a:rPr lang="it-IT" sz="2400" dirty="0"/>
              <a:t> an </a:t>
            </a:r>
            <a:r>
              <a:rPr lang="it-IT" sz="2400" dirty="0" err="1"/>
              <a:t>unpleasant</a:t>
            </a:r>
            <a:r>
              <a:rPr lang="it-IT" sz="2400" dirty="0"/>
              <a:t> </a:t>
            </a:r>
            <a:r>
              <a:rPr lang="it-IT" sz="2400" dirty="0" err="1"/>
              <a:t>sensory</a:t>
            </a:r>
            <a:r>
              <a:rPr lang="it-IT" sz="2400" dirty="0"/>
              <a:t> and </a:t>
            </a:r>
            <a:r>
              <a:rPr lang="it-IT" sz="2400" dirty="0" err="1"/>
              <a:t>emotional</a:t>
            </a:r>
            <a:r>
              <a:rPr lang="it-IT" sz="2400" dirty="0"/>
              <a:t> </a:t>
            </a:r>
            <a:r>
              <a:rPr lang="it-IT" sz="2400" dirty="0" err="1"/>
              <a:t>experience</a:t>
            </a:r>
            <a:r>
              <a:rPr lang="it-IT" sz="2400" dirty="0"/>
              <a:t> </a:t>
            </a:r>
            <a:r>
              <a:rPr lang="it-IT" sz="2400" dirty="0" err="1"/>
              <a:t>associated</a:t>
            </a:r>
            <a:r>
              <a:rPr lang="it-IT" sz="2400" dirty="0"/>
              <a:t> with </a:t>
            </a:r>
            <a:r>
              <a:rPr lang="it-IT" sz="2400" dirty="0" err="1"/>
              <a:t>tissue</a:t>
            </a:r>
            <a:r>
              <a:rPr lang="it-IT" sz="2400" dirty="0"/>
              <a:t> </a:t>
            </a:r>
            <a:r>
              <a:rPr lang="it-IT" sz="2400" dirty="0" err="1"/>
              <a:t>damage</a:t>
            </a:r>
            <a:r>
              <a:rPr lang="it-IT" sz="2400" dirty="0"/>
              <a:t>, </a:t>
            </a:r>
            <a:r>
              <a:rPr lang="it-IT" sz="2400" dirty="0" err="1"/>
              <a:t>whether</a:t>
            </a:r>
            <a:r>
              <a:rPr lang="it-IT" sz="2400" dirty="0"/>
              <a:t> </a:t>
            </a:r>
            <a:r>
              <a:rPr lang="it-IT" sz="2400" dirty="0" err="1"/>
              <a:t>actual</a:t>
            </a:r>
            <a:r>
              <a:rPr lang="it-IT" sz="2400" dirty="0"/>
              <a:t> or </a:t>
            </a:r>
            <a:r>
              <a:rPr lang="it-IT" sz="2400" dirty="0" err="1"/>
              <a:t>potential</a:t>
            </a:r>
            <a:r>
              <a:rPr lang="it-IT" sz="2400" dirty="0"/>
              <a:t>, or </a:t>
            </a:r>
            <a:r>
              <a:rPr lang="it-IT" sz="2400" dirty="0" err="1"/>
              <a:t>described</a:t>
            </a:r>
            <a:r>
              <a:rPr lang="it-IT" sz="2400" dirty="0"/>
              <a:t> in </a:t>
            </a:r>
            <a:r>
              <a:rPr lang="it-IT" sz="2400" dirty="0" err="1"/>
              <a:t>terms</a:t>
            </a:r>
            <a:r>
              <a:rPr lang="it-IT" sz="2400" dirty="0"/>
              <a:t> of </a:t>
            </a:r>
            <a:r>
              <a:rPr lang="it-IT" sz="2400" dirty="0" err="1" smtClean="0"/>
              <a:t>damage</a:t>
            </a:r>
            <a:r>
              <a:rPr lang="it-IT" sz="2400" dirty="0" smtClean="0"/>
              <a:t>”</a:t>
            </a:r>
          </a:p>
          <a:p>
            <a:pPr algn="ctr"/>
            <a:endParaRPr lang="it-IT" sz="2400" b="0" dirty="0" smtClean="0"/>
          </a:p>
          <a:p>
            <a:pPr algn="ctr"/>
            <a:r>
              <a:rPr lang="it-IT" sz="1800" b="0" i="1" dirty="0" smtClean="0"/>
              <a:t>IASP </a:t>
            </a:r>
            <a:r>
              <a:rPr lang="it-IT" sz="1800" b="0" i="1" dirty="0"/>
              <a:t>(International </a:t>
            </a:r>
            <a:r>
              <a:rPr lang="it-IT" sz="1800" b="0" i="1" dirty="0" err="1"/>
              <a:t>Association</a:t>
            </a:r>
            <a:r>
              <a:rPr lang="it-IT" sz="1800" b="0" i="1" dirty="0"/>
              <a:t> for the </a:t>
            </a:r>
            <a:r>
              <a:rPr lang="it-IT" sz="1800" b="0" i="1" dirty="0" err="1"/>
              <a:t>Study</a:t>
            </a:r>
            <a:r>
              <a:rPr lang="it-IT" sz="1800" b="0" i="1" dirty="0"/>
              <a:t> of </a:t>
            </a:r>
            <a:r>
              <a:rPr lang="it-IT" sz="1800" b="0" i="1" dirty="0" err="1"/>
              <a:t>Pain</a:t>
            </a:r>
            <a:r>
              <a:rPr lang="it-IT" sz="1800" b="0" i="1" dirty="0"/>
              <a:t> - 1986</a:t>
            </a:r>
            <a:r>
              <a:rPr lang="it-IT" sz="1800" b="0" i="1" dirty="0" smtClean="0"/>
              <a:t>)</a:t>
            </a:r>
            <a:endParaRPr lang="it-IT" sz="2400" b="0" dirty="0"/>
          </a:p>
        </p:txBody>
      </p:sp>
      <p:sp>
        <p:nvSpPr>
          <p:cNvPr id="16" name="Ovale 15"/>
          <p:cNvSpPr/>
          <p:nvPr/>
        </p:nvSpPr>
        <p:spPr bwMode="auto">
          <a:xfrm>
            <a:off x="5580112" y="2420888"/>
            <a:ext cx="1440160" cy="576064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267744" y="1268760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0" dirty="0" err="1" smtClean="0">
                <a:solidFill>
                  <a:srgbClr val="0000FF"/>
                </a:solidFill>
              </a:rPr>
              <a:t>nociception</a:t>
            </a:r>
            <a:endParaRPr lang="it-IT" sz="3600" b="0" dirty="0">
              <a:solidFill>
                <a:srgbClr val="0000FF"/>
              </a:solidFill>
            </a:endParaRPr>
          </a:p>
        </p:txBody>
      </p:sp>
      <p:sp>
        <p:nvSpPr>
          <p:cNvPr id="18" name="Freccia in su 7"/>
          <p:cNvSpPr/>
          <p:nvPr/>
        </p:nvSpPr>
        <p:spPr bwMode="auto">
          <a:xfrm rot="-1620000">
            <a:off x="3903763" y="1988840"/>
            <a:ext cx="126866" cy="576064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Freccia in su 7"/>
          <p:cNvSpPr/>
          <p:nvPr/>
        </p:nvSpPr>
        <p:spPr bwMode="auto">
          <a:xfrm rot="900000">
            <a:off x="6388971" y="1770221"/>
            <a:ext cx="126866" cy="576064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581754" y="1270501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0000FF"/>
                </a:solidFill>
              </a:rPr>
              <a:t>emotion</a:t>
            </a:r>
            <a:endParaRPr lang="it-IT" sz="3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0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ttangolo arrotondato 2"/>
          <p:cNvSpPr>
            <a:spLocks noChangeArrowheads="1"/>
          </p:cNvSpPr>
          <p:nvPr/>
        </p:nvSpPr>
        <p:spPr bwMode="auto">
          <a:xfrm>
            <a:off x="4151313" y="4797425"/>
            <a:ext cx="1439862" cy="7921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">
              <a:solidFill>
                <a:srgbClr val="000000"/>
              </a:solidFill>
            </a:endParaRPr>
          </a:p>
        </p:txBody>
      </p:sp>
      <p:sp>
        <p:nvSpPr>
          <p:cNvPr id="33794" name="CasellaDiTesto 3"/>
          <p:cNvSpPr txBox="1">
            <a:spLocks noChangeArrowheads="1"/>
          </p:cNvSpPr>
          <p:nvPr/>
        </p:nvSpPr>
        <p:spPr bwMode="auto">
          <a:xfrm>
            <a:off x="4440435" y="4992688"/>
            <a:ext cx="779637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smtClean="0">
                <a:solidFill>
                  <a:schemeClr val="bg1"/>
                </a:solidFill>
              </a:rPr>
              <a:t>PAIN</a:t>
            </a:r>
            <a:endParaRPr lang="it-IT" altLang="it-IT" sz="2000" b="1" dirty="0">
              <a:solidFill>
                <a:schemeClr val="bg1"/>
              </a:solidFill>
            </a:endParaRPr>
          </a:p>
        </p:txBody>
      </p:sp>
      <p:sp>
        <p:nvSpPr>
          <p:cNvPr id="33795" name="CasellaDiTesto 6"/>
          <p:cNvSpPr txBox="1">
            <a:spLocks noChangeArrowheads="1"/>
          </p:cNvSpPr>
          <p:nvPr/>
        </p:nvSpPr>
        <p:spPr bwMode="auto">
          <a:xfrm>
            <a:off x="357390" y="3132138"/>
            <a:ext cx="1895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 err="1" smtClean="0"/>
              <a:t>muscle</a:t>
            </a:r>
            <a:r>
              <a:rPr lang="it-IT" altLang="it-IT" sz="1600" dirty="0" smtClean="0"/>
              <a:t> </a:t>
            </a:r>
            <a:r>
              <a:rPr lang="it-IT" altLang="it-IT" sz="1600" dirty="0" err="1" smtClean="0"/>
              <a:t>contraction</a:t>
            </a:r>
            <a:endParaRPr lang="it-IT" altLang="it-IT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 err="1" smtClean="0"/>
              <a:t>spasm</a:t>
            </a:r>
            <a:endParaRPr lang="it-IT" altLang="it-IT" sz="1600" dirty="0"/>
          </a:p>
        </p:txBody>
      </p:sp>
      <p:sp>
        <p:nvSpPr>
          <p:cNvPr id="33796" name="CasellaDiTesto 7"/>
          <p:cNvSpPr txBox="1">
            <a:spLocks noChangeArrowheads="1"/>
          </p:cNvSpPr>
          <p:nvPr/>
        </p:nvSpPr>
        <p:spPr bwMode="auto">
          <a:xfrm>
            <a:off x="3872420" y="3255963"/>
            <a:ext cx="1996059" cy="33855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 err="1" smtClean="0"/>
              <a:t>lesion</a:t>
            </a:r>
            <a:r>
              <a:rPr lang="it-IT" altLang="it-IT" sz="1600" dirty="0" smtClean="0"/>
              <a:t>, </a:t>
            </a:r>
            <a:r>
              <a:rPr lang="it-IT" altLang="it-IT" sz="1600" dirty="0" err="1" smtClean="0"/>
              <a:t>compression</a:t>
            </a:r>
            <a:endParaRPr lang="it-IT" altLang="it-IT" sz="1600" dirty="0"/>
          </a:p>
        </p:txBody>
      </p:sp>
      <p:sp>
        <p:nvSpPr>
          <p:cNvPr id="33797" name="CasellaDiTesto 8"/>
          <p:cNvSpPr txBox="1">
            <a:spLocks noChangeArrowheads="1"/>
          </p:cNvSpPr>
          <p:nvPr/>
        </p:nvSpPr>
        <p:spPr bwMode="auto">
          <a:xfrm>
            <a:off x="7393460" y="3255963"/>
            <a:ext cx="1346844" cy="33855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 err="1" smtClean="0"/>
              <a:t>inflammation</a:t>
            </a:r>
            <a:endParaRPr lang="it-IT" altLang="it-IT" sz="1600" dirty="0"/>
          </a:p>
        </p:txBody>
      </p:sp>
      <p:sp>
        <p:nvSpPr>
          <p:cNvPr id="33798" name="CasellaDiTesto 9"/>
          <p:cNvSpPr txBox="1">
            <a:spLocks noChangeArrowheads="1"/>
          </p:cNvSpPr>
          <p:nvPr/>
        </p:nvSpPr>
        <p:spPr bwMode="auto">
          <a:xfrm>
            <a:off x="634238" y="1403350"/>
            <a:ext cx="1438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 err="1" smtClean="0"/>
              <a:t>degeneration</a:t>
            </a:r>
            <a:r>
              <a:rPr lang="it-IT" altLang="it-IT" sz="1600" dirty="0" smtClean="0"/>
              <a:t>,</a:t>
            </a:r>
            <a:endParaRPr lang="it-IT" altLang="it-IT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 smtClean="0"/>
              <a:t>neoplasia</a:t>
            </a:r>
            <a:endParaRPr lang="it-IT" altLang="it-IT" sz="1600" dirty="0"/>
          </a:p>
        </p:txBody>
      </p:sp>
      <p:sp>
        <p:nvSpPr>
          <p:cNvPr id="33799" name="CasellaDiTesto 10"/>
          <p:cNvSpPr txBox="1">
            <a:spLocks noChangeArrowheads="1"/>
          </p:cNvSpPr>
          <p:nvPr/>
        </p:nvSpPr>
        <p:spPr bwMode="auto">
          <a:xfrm>
            <a:off x="4462463" y="1557338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trauma</a:t>
            </a:r>
          </a:p>
        </p:txBody>
      </p:sp>
      <p:sp>
        <p:nvSpPr>
          <p:cNvPr id="33800" name="CasellaDiTesto 11"/>
          <p:cNvSpPr txBox="1">
            <a:spLocks noChangeArrowheads="1"/>
          </p:cNvSpPr>
          <p:nvPr/>
        </p:nvSpPr>
        <p:spPr bwMode="auto">
          <a:xfrm>
            <a:off x="7593827" y="1557338"/>
            <a:ext cx="947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dirty="0" err="1" smtClean="0"/>
              <a:t>infection</a:t>
            </a:r>
            <a:endParaRPr lang="it-IT" altLang="it-IT" sz="1600" dirty="0"/>
          </a:p>
        </p:txBody>
      </p:sp>
      <p:sp>
        <p:nvSpPr>
          <p:cNvPr id="33801" name="CasellaDiTesto 13"/>
          <p:cNvSpPr txBox="1">
            <a:spLocks noChangeArrowheads="1"/>
          </p:cNvSpPr>
          <p:nvPr/>
        </p:nvSpPr>
        <p:spPr bwMode="auto">
          <a:xfrm>
            <a:off x="5857045" y="3563938"/>
            <a:ext cx="1307243" cy="58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smtClean="0"/>
              <a:t>immune </a:t>
            </a:r>
            <a:r>
              <a:rPr lang="it-IT" altLang="it-IT" sz="1600" dirty="0" err="1" smtClean="0"/>
              <a:t>messangers</a:t>
            </a:r>
            <a:endParaRPr lang="it-IT" altLang="it-IT" sz="1600" dirty="0"/>
          </a:p>
        </p:txBody>
      </p:sp>
      <p:cxnSp>
        <p:nvCxnSpPr>
          <p:cNvPr id="15" name="Connettore 2 14"/>
          <p:cNvCxnSpPr/>
          <p:nvPr/>
        </p:nvCxnSpPr>
        <p:spPr bwMode="auto">
          <a:xfrm>
            <a:off x="1763713" y="3860800"/>
            <a:ext cx="2232025" cy="100806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18" name="Connettore 2 17"/>
          <p:cNvCxnSpPr/>
          <p:nvPr/>
        </p:nvCxnSpPr>
        <p:spPr bwMode="auto">
          <a:xfrm>
            <a:off x="4859338" y="3716338"/>
            <a:ext cx="0" cy="9366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29" name="Connettore 2 28"/>
          <p:cNvCxnSpPr/>
          <p:nvPr/>
        </p:nvCxnSpPr>
        <p:spPr bwMode="auto">
          <a:xfrm flipH="1">
            <a:off x="5724525" y="3716338"/>
            <a:ext cx="2303463" cy="10810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16" name="Connettore 2 9215"/>
          <p:cNvCxnSpPr/>
          <p:nvPr/>
        </p:nvCxnSpPr>
        <p:spPr bwMode="auto">
          <a:xfrm>
            <a:off x="1908175" y="1989138"/>
            <a:ext cx="1368425" cy="10795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21" name="Connettore 2 9220"/>
          <p:cNvCxnSpPr/>
          <p:nvPr/>
        </p:nvCxnSpPr>
        <p:spPr bwMode="auto">
          <a:xfrm>
            <a:off x="4870450" y="1916113"/>
            <a:ext cx="0" cy="10810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23" name="Connettore 2 9222"/>
          <p:cNvCxnSpPr/>
          <p:nvPr/>
        </p:nvCxnSpPr>
        <p:spPr bwMode="auto">
          <a:xfrm>
            <a:off x="8066088" y="1989138"/>
            <a:ext cx="0" cy="10795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25" name="Connettore 2 9224"/>
          <p:cNvCxnSpPr/>
          <p:nvPr/>
        </p:nvCxnSpPr>
        <p:spPr bwMode="auto">
          <a:xfrm flipH="1" flipV="1">
            <a:off x="6659563" y="2924175"/>
            <a:ext cx="936625" cy="2889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29" name="Connettore 2 9228"/>
          <p:cNvCxnSpPr>
            <a:endCxn id="33801" idx="1"/>
          </p:cNvCxnSpPr>
          <p:nvPr/>
        </p:nvCxnSpPr>
        <p:spPr bwMode="auto">
          <a:xfrm>
            <a:off x="5780782" y="3643313"/>
            <a:ext cx="76263" cy="2131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31" name="Connettore 2 9230"/>
          <p:cNvCxnSpPr>
            <a:stCxn id="33801" idx="3"/>
          </p:cNvCxnSpPr>
          <p:nvPr/>
        </p:nvCxnSpPr>
        <p:spPr bwMode="auto">
          <a:xfrm flipV="1">
            <a:off x="7164288" y="3643315"/>
            <a:ext cx="643733" cy="21319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56" name="Connettore 2 55"/>
          <p:cNvCxnSpPr/>
          <p:nvPr/>
        </p:nvCxnSpPr>
        <p:spPr bwMode="auto">
          <a:xfrm rot="10800000" flipV="1">
            <a:off x="5580063" y="2949575"/>
            <a:ext cx="936625" cy="2889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9244" name="Connettore 2 9243"/>
          <p:cNvCxnSpPr/>
          <p:nvPr/>
        </p:nvCxnSpPr>
        <p:spPr bwMode="auto">
          <a:xfrm>
            <a:off x="2555875" y="3429000"/>
            <a:ext cx="10795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sp>
        <p:nvSpPr>
          <p:cNvPr id="33813" name="CasellaDiTesto 16"/>
          <p:cNvSpPr txBox="1">
            <a:spLocks noChangeArrowheads="1"/>
          </p:cNvSpPr>
          <p:nvPr/>
        </p:nvSpPr>
        <p:spPr bwMode="auto">
          <a:xfrm>
            <a:off x="2193000" y="4257675"/>
            <a:ext cx="1370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smtClean="0">
                <a:solidFill>
                  <a:srgbClr val="FF0000"/>
                </a:solidFill>
              </a:rPr>
              <a:t>spastic</a:t>
            </a:r>
            <a:r>
              <a:rPr lang="it-IT" altLang="it-IT" sz="16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1600" b="1" dirty="0" err="1" smtClean="0">
                <a:solidFill>
                  <a:srgbClr val="FF0000"/>
                </a:solidFill>
              </a:rPr>
              <a:t>pain</a:t>
            </a:r>
            <a:endParaRPr lang="it-IT" altLang="it-IT" sz="1600" b="1" dirty="0">
              <a:solidFill>
                <a:srgbClr val="FF0000"/>
              </a:solidFill>
            </a:endParaRPr>
          </a:p>
        </p:txBody>
      </p:sp>
      <p:sp>
        <p:nvSpPr>
          <p:cNvPr id="33814" name="CasellaDiTesto 19"/>
          <p:cNvSpPr txBox="1">
            <a:spLocks noChangeArrowheads="1"/>
          </p:cNvSpPr>
          <p:nvPr/>
        </p:nvSpPr>
        <p:spPr bwMode="auto">
          <a:xfrm>
            <a:off x="3968250" y="4257675"/>
            <a:ext cx="1712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dirty="0" err="1" smtClean="0">
                <a:solidFill>
                  <a:srgbClr val="FF0000"/>
                </a:solidFill>
              </a:rPr>
              <a:t>neuropatic</a:t>
            </a:r>
            <a:r>
              <a:rPr lang="it-IT" altLang="it-IT" sz="16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1600" b="1" dirty="0" err="1" smtClean="0">
                <a:solidFill>
                  <a:srgbClr val="FF0000"/>
                </a:solidFill>
              </a:rPr>
              <a:t>pain</a:t>
            </a:r>
            <a:endParaRPr lang="it-IT" altLang="it-IT" sz="1600" b="1" dirty="0">
              <a:solidFill>
                <a:srgbClr val="FF0000"/>
              </a:solidFill>
            </a:endParaRPr>
          </a:p>
        </p:txBody>
      </p:sp>
      <p:sp>
        <p:nvSpPr>
          <p:cNvPr id="33815" name="CasellaDiTesto 30"/>
          <p:cNvSpPr txBox="1">
            <a:spLocks noChangeArrowheads="1"/>
          </p:cNvSpPr>
          <p:nvPr/>
        </p:nvSpPr>
        <p:spPr bwMode="auto">
          <a:xfrm>
            <a:off x="6129256" y="4257675"/>
            <a:ext cx="19543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dirty="0" err="1" smtClean="0">
                <a:solidFill>
                  <a:srgbClr val="FF0000"/>
                </a:solidFill>
              </a:rPr>
              <a:t>inflammatory</a:t>
            </a:r>
            <a:r>
              <a:rPr lang="it-IT" altLang="it-IT" sz="16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1600" b="1" dirty="0" err="1" smtClean="0">
                <a:solidFill>
                  <a:srgbClr val="FF0000"/>
                </a:solidFill>
              </a:rPr>
              <a:t>pain</a:t>
            </a:r>
            <a:endParaRPr lang="it-IT" altLang="it-IT" sz="1600" b="1" dirty="0">
              <a:solidFill>
                <a:srgbClr val="FF0000"/>
              </a:solidFill>
            </a:endParaRPr>
          </a:p>
        </p:txBody>
      </p:sp>
      <p:sp>
        <p:nvSpPr>
          <p:cNvPr id="33816" name="CasellaDiTesto 31"/>
          <p:cNvSpPr txBox="1">
            <a:spLocks noChangeArrowheads="1"/>
          </p:cNvSpPr>
          <p:nvPr/>
        </p:nvSpPr>
        <p:spPr bwMode="auto">
          <a:xfrm>
            <a:off x="4092671" y="2060575"/>
            <a:ext cx="15888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dirty="0" err="1" smtClean="0">
                <a:solidFill>
                  <a:srgbClr val="FF0000"/>
                </a:solidFill>
              </a:rPr>
              <a:t>traumatic</a:t>
            </a:r>
            <a:r>
              <a:rPr lang="it-IT" altLang="it-IT" sz="16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1600" b="1" dirty="0" err="1" smtClean="0">
                <a:solidFill>
                  <a:srgbClr val="FF0000"/>
                </a:solidFill>
              </a:rPr>
              <a:t>pain</a:t>
            </a:r>
            <a:endParaRPr lang="it-IT" altLang="it-IT" sz="1600" b="1" dirty="0">
              <a:solidFill>
                <a:srgbClr val="FF0000"/>
              </a:solidFill>
            </a:endParaRPr>
          </a:p>
        </p:txBody>
      </p:sp>
      <p:sp>
        <p:nvSpPr>
          <p:cNvPr id="33817" name="CasellaDiTesto 32"/>
          <p:cNvSpPr txBox="1">
            <a:spLocks noChangeArrowheads="1"/>
          </p:cNvSpPr>
          <p:nvPr/>
        </p:nvSpPr>
        <p:spPr bwMode="auto">
          <a:xfrm>
            <a:off x="1399934" y="1989138"/>
            <a:ext cx="19864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dirty="0" smtClean="0">
                <a:solidFill>
                  <a:srgbClr val="FF0000"/>
                </a:solidFill>
              </a:rPr>
              <a:t>degenerative </a:t>
            </a:r>
            <a:r>
              <a:rPr lang="it-IT" altLang="it-IT" sz="1600" b="1" dirty="0" err="1" smtClean="0">
                <a:solidFill>
                  <a:srgbClr val="FF0000"/>
                </a:solidFill>
              </a:rPr>
              <a:t>pain</a:t>
            </a:r>
            <a:r>
              <a:rPr lang="it-IT" altLang="it-IT" sz="1600" b="1" dirty="0" smtClean="0">
                <a:solidFill>
                  <a:srgbClr val="FF0000"/>
                </a:solidFill>
              </a:rPr>
              <a:t>,</a:t>
            </a:r>
            <a:endParaRPr lang="it-IT" altLang="it-IT" sz="16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dirty="0" err="1" smtClean="0">
                <a:solidFill>
                  <a:srgbClr val="FF0000"/>
                </a:solidFill>
              </a:rPr>
              <a:t>neoplastic</a:t>
            </a:r>
            <a:r>
              <a:rPr lang="it-IT" altLang="it-IT" sz="16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1600" b="1" dirty="0" err="1" smtClean="0">
                <a:solidFill>
                  <a:srgbClr val="FF0000"/>
                </a:solidFill>
              </a:rPr>
              <a:t>pain</a:t>
            </a:r>
            <a:endParaRPr lang="it-IT" altLang="it-IT" sz="1600" b="1" dirty="0">
              <a:solidFill>
                <a:srgbClr val="FF0000"/>
              </a:solidFill>
            </a:endParaRPr>
          </a:p>
        </p:txBody>
      </p:sp>
      <p:sp>
        <p:nvSpPr>
          <p:cNvPr id="33818" name="CasellaDiTesto 12"/>
          <p:cNvSpPr txBox="1">
            <a:spLocks noChangeArrowheads="1"/>
          </p:cNvSpPr>
          <p:nvPr/>
        </p:nvSpPr>
        <p:spPr bwMode="auto">
          <a:xfrm>
            <a:off x="6211888" y="2659063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edema</a:t>
            </a:r>
          </a:p>
        </p:txBody>
      </p:sp>
      <p:sp>
        <p:nvSpPr>
          <p:cNvPr id="33819" name="Text Box 8"/>
          <p:cNvSpPr txBox="1">
            <a:spLocks noChangeArrowheads="1"/>
          </p:cNvSpPr>
          <p:nvPr/>
        </p:nvSpPr>
        <p:spPr bwMode="auto">
          <a:xfrm>
            <a:off x="0" y="0"/>
            <a:ext cx="9143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solidFill>
                  <a:srgbClr val="0000FF"/>
                </a:solidFill>
              </a:rPr>
              <a:t>NOCICEPTIVE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PAIN</a:t>
            </a:r>
            <a:endParaRPr lang="it-IT" altLang="it-IT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what_is_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7813"/>
            <a:ext cx="68199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8"/>
          <p:cNvSpPr txBox="1">
            <a:spLocks noChangeArrowheads="1"/>
          </p:cNvSpPr>
          <p:nvPr/>
        </p:nvSpPr>
        <p:spPr bwMode="auto">
          <a:xfrm>
            <a:off x="141288" y="109538"/>
            <a:ext cx="2334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solidFill>
                  <a:srgbClr val="0000FF"/>
                </a:solidFill>
              </a:rPr>
              <a:t>NOCICEPTIVE </a:t>
            </a:r>
            <a:r>
              <a:rPr lang="it-IT" altLang="it-IT" sz="1800" dirty="0" err="1" smtClean="0">
                <a:solidFill>
                  <a:srgbClr val="0000FF"/>
                </a:solidFill>
              </a:rPr>
              <a:t>PAIN</a:t>
            </a:r>
            <a:endParaRPr lang="it-IT" altLang="it-IT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1"/>
          <p:cNvSpPr>
            <a:spLocks noChangeArrowheads="1"/>
          </p:cNvSpPr>
          <p:nvPr/>
        </p:nvSpPr>
        <p:spPr bwMode="auto"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600"/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0419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6019800" y="850900"/>
            <a:ext cx="23214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 smtClean="0">
                <a:solidFill>
                  <a:srgbClr val="0000FF"/>
                </a:solidFill>
              </a:rPr>
              <a:t>NOCICEPTION</a:t>
            </a:r>
            <a:endParaRPr lang="it-IT" altLang="it-IT" sz="2400" dirty="0">
              <a:solidFill>
                <a:srgbClr val="0000FF"/>
              </a:solidFill>
            </a:endParaRPr>
          </a:p>
        </p:txBody>
      </p:sp>
      <p:sp>
        <p:nvSpPr>
          <p:cNvPr id="35844" name="Text Box 9"/>
          <p:cNvSpPr txBox="1">
            <a:spLocks noChangeArrowheads="1"/>
          </p:cNvSpPr>
          <p:nvPr/>
        </p:nvSpPr>
        <p:spPr bwMode="auto">
          <a:xfrm>
            <a:off x="5638800" y="1460500"/>
            <a:ext cx="32162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P</a:t>
            </a:r>
            <a:r>
              <a:rPr lang="it-IT" altLang="it-IT" sz="1800" dirty="0" err="1" smtClean="0"/>
              <a:t>erception</a:t>
            </a:r>
            <a:r>
              <a:rPr lang="it-IT" altLang="it-IT" sz="1800" dirty="0" smtClean="0"/>
              <a:t> </a:t>
            </a:r>
            <a:r>
              <a:rPr lang="it-IT" altLang="it-IT" sz="1800" dirty="0"/>
              <a:t>of </a:t>
            </a:r>
            <a:r>
              <a:rPr lang="it-IT" altLang="it-IT" sz="1800" dirty="0" err="1"/>
              <a:t>pain</a:t>
            </a:r>
            <a:r>
              <a:rPr lang="it-IT" altLang="it-IT" sz="1800" dirty="0"/>
              <a:t> (</a:t>
            </a:r>
            <a:r>
              <a:rPr lang="it-IT" altLang="it-IT" sz="1800" dirty="0" err="1"/>
              <a:t>nociception</a:t>
            </a:r>
            <a:r>
              <a:rPr lang="it-IT" altLang="it-IT" sz="1800" dirty="0"/>
              <a:t>) </a:t>
            </a:r>
            <a:r>
              <a:rPr lang="it-IT" altLang="it-IT" sz="1800" dirty="0" err="1"/>
              <a:t>does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not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depend</a:t>
            </a:r>
            <a:r>
              <a:rPr lang="it-IT" altLang="it-IT" sz="1800" dirty="0"/>
              <a:t> on the </a:t>
            </a:r>
            <a:r>
              <a:rPr lang="it-IT" altLang="it-IT" sz="1800" dirty="0" err="1"/>
              <a:t>excessive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stimulation</a:t>
            </a:r>
            <a:r>
              <a:rPr lang="it-IT" altLang="it-IT" sz="1800" dirty="0"/>
              <a:t> </a:t>
            </a:r>
            <a:r>
              <a:rPr lang="it-IT" altLang="it-IT" sz="1800" dirty="0" smtClean="0"/>
              <a:t>of </a:t>
            </a:r>
            <a:r>
              <a:rPr lang="it-IT" altLang="it-IT" sz="1800" dirty="0" err="1"/>
              <a:t>receptors</a:t>
            </a:r>
            <a:r>
              <a:rPr lang="it-IT" altLang="it-IT" sz="1800" dirty="0"/>
              <a:t> of the </a:t>
            </a:r>
            <a:r>
              <a:rPr lang="it-IT" altLang="it-IT" sz="1800" dirty="0" err="1"/>
              <a:t>other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sensory</a:t>
            </a:r>
            <a:r>
              <a:rPr lang="it-IT" altLang="it-IT" sz="1800" dirty="0"/>
              <a:t> </a:t>
            </a:r>
            <a:r>
              <a:rPr lang="it-IT" altLang="it-IT" sz="1800" dirty="0" err="1"/>
              <a:t>modalities</a:t>
            </a:r>
            <a:r>
              <a:rPr lang="it-IT" altLang="it-IT" sz="1800" dirty="0"/>
              <a:t>, </a:t>
            </a:r>
            <a:r>
              <a:rPr lang="it-IT" altLang="it-IT" sz="1800" dirty="0" err="1"/>
              <a:t>but</a:t>
            </a:r>
            <a:r>
              <a:rPr lang="it-IT" altLang="it-IT" sz="1800" dirty="0"/>
              <a:t> on </a:t>
            </a:r>
            <a:r>
              <a:rPr lang="it-IT" altLang="it-IT" sz="1800" dirty="0" err="1"/>
              <a:t>specific</a:t>
            </a:r>
            <a:r>
              <a:rPr lang="it-IT" altLang="it-IT" sz="1800" dirty="0"/>
              <a:t> </a:t>
            </a:r>
            <a:r>
              <a:rPr lang="it-IT" altLang="it-IT" sz="1800" dirty="0" err="1"/>
              <a:t>receptors</a:t>
            </a:r>
            <a:r>
              <a:rPr lang="it-IT" altLang="it-IT" sz="1800" dirty="0"/>
              <a:t> and </a:t>
            </a:r>
            <a:r>
              <a:rPr lang="it-IT" altLang="it-IT" sz="1800" dirty="0" err="1"/>
              <a:t>pathways</a:t>
            </a:r>
            <a:r>
              <a:rPr lang="it-IT" altLang="it-IT" sz="1800" dirty="0"/>
              <a:t>.</a:t>
            </a:r>
          </a:p>
        </p:txBody>
      </p:sp>
      <p:pic>
        <p:nvPicPr>
          <p:cNvPr id="35845" name="Picture 10" descr="f0903_ISBN88-08-07799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64050"/>
            <a:ext cx="43434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76200" y="6553200"/>
            <a:ext cx="2703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/>
              <a:t>Da: Purves et al NEUROSCIENZE Zanichelli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29_03aSkinSensReceptors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9700"/>
            <a:ext cx="5737225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5"/>
          <p:cNvSpPr txBox="1">
            <a:spLocks noChangeArrowheads="1"/>
          </p:cNvSpPr>
          <p:nvPr/>
        </p:nvSpPr>
        <p:spPr bwMode="auto">
          <a:xfrm>
            <a:off x="2349500" y="569913"/>
            <a:ext cx="418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0">
                <a:solidFill>
                  <a:schemeClr val="accent2"/>
                </a:solidFill>
                <a:latin typeface="Arial" charset="0"/>
              </a:rPr>
              <a:t>CLASSIFICATION OF NERVE FIBERS</a:t>
            </a:r>
          </a:p>
        </p:txBody>
      </p:sp>
      <p:graphicFrame>
        <p:nvGraphicFramePr>
          <p:cNvPr id="9222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21569"/>
              </p:ext>
            </p:extLst>
          </p:nvPr>
        </p:nvGraphicFramePr>
        <p:xfrm>
          <a:off x="352425" y="1227138"/>
          <a:ext cx="8580438" cy="5186361"/>
        </p:xfrm>
        <a:graphic>
          <a:graphicData uri="http://schemas.openxmlformats.org/drawingml/2006/table">
            <a:tbl>
              <a:tblPr/>
              <a:tblGrid>
                <a:gridCol w="1055688"/>
                <a:gridCol w="4359275"/>
                <a:gridCol w="985837"/>
                <a:gridCol w="1265238"/>
                <a:gridCol w="914400"/>
              </a:tblGrid>
              <a:tr h="731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Mixed </a:t>
                      </a:r>
                      <a:r>
                        <a:rPr kumimoji="0" lang="it-IT" alt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nerve</a:t>
                      </a:r>
                      <a:endParaRPr kumimoji="0" lang="it-IT" alt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Function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Diameter (</a:t>
                      </a: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sym typeface="Symbol" charset="2"/>
                        </a:rPr>
                        <a:t></a:t>
                      </a: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m)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Velocity of conduction (m/sec)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Dorsal root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A-alfa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Proprioception: spindles (muscle contraction) and Golgi tendon organs (muscle tension)</a:t>
                      </a: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Motors for scheletal muscles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12-20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70-120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IA, IB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A-beta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Touch, pressure, vibration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6-12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40-70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II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A-gamma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Motors for spindles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3-6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A-delta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Pain (mecanic and termic stimuli)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2-3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12-36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III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Preganglionic (Autonomic Nervosus System)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2-12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III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Pain (polimodal/chemoceptive), postganglionic of theAutonomic Nervous System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0,3-1,3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0,5-2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IV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095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610</Words>
  <Application>Microsoft Macintosh PowerPoint</Application>
  <PresentationFormat>Presentazione su schermo (4:3)</PresentationFormat>
  <Paragraphs>175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ＭＳ Ｐゴシック</vt:lpstr>
      <vt:lpstr>Symbol</vt:lpstr>
      <vt:lpstr>Arial</vt:lpstr>
      <vt:lpstr>Presentazione vuota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P. Paolo Battaglini</dc:creator>
  <cp:lastModifiedBy>P. Paolo Battaglini</cp:lastModifiedBy>
  <cp:revision>16</cp:revision>
  <cp:lastPrinted>2012-10-28T15:55:55Z</cp:lastPrinted>
  <dcterms:created xsi:type="dcterms:W3CDTF">2015-11-11T11:11:47Z</dcterms:created>
  <dcterms:modified xsi:type="dcterms:W3CDTF">2018-05-10T12:08:33Z</dcterms:modified>
</cp:coreProperties>
</file>