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1" r:id="rId2"/>
    <p:sldId id="322" r:id="rId3"/>
    <p:sldId id="263" r:id="rId4"/>
    <p:sldId id="300" r:id="rId5"/>
    <p:sldId id="264" r:id="rId6"/>
    <p:sldId id="323" r:id="rId7"/>
    <p:sldId id="324" r:id="rId8"/>
    <p:sldId id="327" r:id="rId9"/>
    <p:sldId id="328" r:id="rId10"/>
    <p:sldId id="329" r:id="rId11"/>
    <p:sldId id="325" r:id="rId12"/>
    <p:sldId id="326" r:id="rId1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8"/>
    <p:restoredTop sz="78455"/>
  </p:normalViewPr>
  <p:slideViewPr>
    <p:cSldViewPr snapToGrid="0" snapToObjects="1">
      <p:cViewPr varScale="1">
        <p:scale>
          <a:sx n="99" d="100"/>
          <a:sy n="99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A0B69B-FE94-D94D-AF5A-9E35C7BB81F1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FD29D1-2DC7-D144-8F6F-C2EF0DA0C51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15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915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37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613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667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331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3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24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840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88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C9E200-3EA2-094E-8B2E-51F09F291AA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167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DCAAC-FD2A-EE46-87FF-62095567F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46195-1188-474B-95C1-847ECC6DE2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D8671-D1CC-D449-B2C2-5A585A40F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BFE774-AD33-5447-8CFA-B2AB73D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2E8869-4C96-6C4C-A533-B5B9C1676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560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9AF65-1D63-9A47-9D31-E49E14C9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958833-3897-C744-B553-C07D6D41E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DDE5E-1149-2642-BCF8-EF264E50F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275A3E-1746-B946-B1DE-6E4C3E3B1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F7A04-5FAF-6E40-877D-3EE04C9D6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461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F50E5-631C-1840-A5CF-A99054F4DE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DA0F42-B3C5-B647-96F7-78913E3A5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3E4841-07F3-0B45-91A1-2373F3FC3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4C3039-3FA2-5144-9823-EEAB6D2E1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49480-CE1D-0D41-98E4-EB4AA653A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5794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C658D-59D9-1B45-A8B8-6B4E87A3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2EF5F-54D3-A040-ABCF-2A73F9F3D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07C96-5FFD-EE4B-9190-C940F1638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5B0F4-74D8-6942-B6AA-F5A24A547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3EAAD-FC84-AA4D-8966-37A734E0D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0954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6B750-B73F-8C41-9EB9-A1D66DE25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00B2-B525-B446-A9BE-8CDBA791D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2B2BF0-293B-8B45-8BE6-BC3E867B4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210AD-FB4C-174E-AF91-6DB485F1B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2BFA3-10F9-A348-AE0B-D6AD2A05C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35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D9282-4474-7944-9DCA-D12849BF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C3697-827E-3C42-9B65-186FEC660F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F6B5A-90BC-0E4D-A1CB-51906262A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BA41CC-60C6-3844-AFAD-2D60D666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5DFE9-3277-914C-8BCC-2B0F09CC8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8C02FC-4116-EC4D-AD6A-A939AE5CB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0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E52B7-7FAD-2848-A82F-D18DE77B7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D7E2D4-1095-7D4A-B707-DB84EC46A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9105B1-B000-7A4E-91F4-C587C97640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956FEC-A608-3147-8A0B-E74D85EC44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DC81E-C77D-2A42-B1A6-9612899A29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BB645-2F5E-E948-B348-6117777E1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767EC8-F341-1E48-B8F8-984491371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47EC8-946D-1544-9F4E-C44F5F0B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590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9998C-5286-8243-802D-28AB2E1FD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A96FC-5008-A549-98AC-786C8B62B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446A40-EB97-594C-AC4D-8D90A6132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8215F9-93A9-C641-A994-88D235616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5884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23B524-3C5F-C44F-A25A-DE1FFD4D7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E15282-A0D3-E34A-AE5B-9764006EA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39C51-D772-C447-9DE0-91013560B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59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12506-74F1-8A4C-9752-540DDB4DF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8AAEC-FC3B-2843-B6F2-DEE53D7F2A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BAB33-BBB8-7B4F-B69B-CACB40EE1F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46E10-2106-0B48-B772-FAC5134ED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A1042C-FCC8-3342-864C-D4A288156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6544D-6092-8A4B-BFED-53D8A7202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257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9D8E2-457B-6D45-A78C-8CB037D91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008ECA-876A-C342-8B99-4B083B86F0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766A36-3A20-FC4A-84A9-FD0A25FF8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C1DF7-8C21-5F4A-A09D-E41CC4CD0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BE179F-FAA5-D649-BE1E-3AEAAB50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62175-D7DF-784F-B55F-D600D060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0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8AAB36-3D43-3C42-B381-5F97F681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F692DE-B8FC-8740-A2B8-BE78E2EDF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34A11-9D2D-5A41-9A6C-4248BF2832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68773-8477-2243-A321-5D5FFB03C3BC}" type="datetimeFigureOut">
              <a:rPr lang="it-IT" smtClean="0"/>
              <a:t>13/03/20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64EE1-CE0F-D244-9367-D86B25E8D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54292F-3C4B-CA4A-98DD-8B7547055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48383-8AF3-6D4B-A0E8-F4F5679E7C2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7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1.pn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3.tif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4.tiff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EF258-3F8C-C742-9438-4822A1DA9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Diversi livelli di regolazione genica</a:t>
            </a:r>
            <a:endParaRPr lang="it-IT" b="1" dirty="0">
              <a:solidFill>
                <a:srgbClr val="FF0000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C764A4-78E3-2C40-A8E5-63D6851155F0}"/>
              </a:ext>
            </a:extLst>
          </p:cNvPr>
          <p:cNvGrpSpPr/>
          <p:nvPr/>
        </p:nvGrpSpPr>
        <p:grpSpPr>
          <a:xfrm>
            <a:off x="536373" y="3492821"/>
            <a:ext cx="11119254" cy="1565714"/>
            <a:chOff x="585066" y="2508083"/>
            <a:chExt cx="11119254" cy="156571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87C8D-272C-5944-A84D-7D5E2DEE4212}"/>
                </a:ext>
              </a:extLst>
            </p:cNvPr>
            <p:cNvSpPr/>
            <p:nvPr/>
          </p:nvSpPr>
          <p:spPr>
            <a:xfrm>
              <a:off x="585066" y="3277129"/>
              <a:ext cx="885022" cy="46536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DNA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4BCDCE3A-7DF6-254C-ABE2-8392AFF5767A}"/>
                </a:ext>
              </a:extLst>
            </p:cNvPr>
            <p:cNvSpPr/>
            <p:nvPr/>
          </p:nvSpPr>
          <p:spPr>
            <a:xfrm>
              <a:off x="1470088" y="3423120"/>
              <a:ext cx="1625259" cy="17338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B68E15-116D-C641-BC4A-93754A3E394B}"/>
                </a:ext>
              </a:extLst>
            </p:cNvPr>
            <p:cNvSpPr/>
            <p:nvPr/>
          </p:nvSpPr>
          <p:spPr>
            <a:xfrm>
              <a:off x="3095347" y="3277129"/>
              <a:ext cx="885022" cy="465364"/>
            </a:xfrm>
            <a:prstGeom prst="rect">
              <a:avLst/>
            </a:prstGeom>
            <a:solidFill>
              <a:schemeClr val="accent6"/>
            </a:solidFill>
            <a:ln>
              <a:solidFill>
                <a:srgbClr val="24F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RNA</a:t>
              </a:r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05DD1958-AD2A-8941-8554-57BD486DBE4E}"/>
                </a:ext>
              </a:extLst>
            </p:cNvPr>
            <p:cNvSpPr/>
            <p:nvPr/>
          </p:nvSpPr>
          <p:spPr>
            <a:xfrm>
              <a:off x="3980369" y="3423120"/>
              <a:ext cx="1625259" cy="173382"/>
            </a:xfrm>
            <a:prstGeom prst="rightArrow">
              <a:avLst/>
            </a:prstGeom>
            <a:solidFill>
              <a:schemeClr val="accent6"/>
            </a:solidFill>
            <a:ln>
              <a:solidFill>
                <a:srgbClr val="24F8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88495C-C838-3F4A-8E36-1C34BFA7D4F3}"/>
                </a:ext>
              </a:extLst>
            </p:cNvPr>
            <p:cNvSpPr/>
            <p:nvPr/>
          </p:nvSpPr>
          <p:spPr>
            <a:xfrm>
              <a:off x="5605628" y="3277129"/>
              <a:ext cx="885022" cy="465364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F6C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/>
                <a:t>Polipeptide </a:t>
              </a:r>
            </a:p>
          </p:txBody>
        </p:sp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7442DE6B-5B94-CA41-86FA-A4DA05D6F8A9}"/>
                </a:ext>
              </a:extLst>
            </p:cNvPr>
            <p:cNvSpPr/>
            <p:nvPr/>
          </p:nvSpPr>
          <p:spPr>
            <a:xfrm>
              <a:off x="6490650" y="3423120"/>
              <a:ext cx="1625259" cy="173382"/>
            </a:xfrm>
            <a:prstGeom prst="rightArrow">
              <a:avLst/>
            </a:prstGeom>
            <a:solidFill>
              <a:srgbClr val="7030A0"/>
            </a:solidFill>
            <a:ln>
              <a:solidFill>
                <a:srgbClr val="F6C7C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F8CC7A5-A01E-A74E-B5D6-4D19B35D0659}"/>
                </a:ext>
              </a:extLst>
            </p:cNvPr>
            <p:cNvSpPr/>
            <p:nvPr/>
          </p:nvSpPr>
          <p:spPr>
            <a:xfrm>
              <a:off x="8115909" y="3277129"/>
              <a:ext cx="885022" cy="465364"/>
            </a:xfrm>
            <a:prstGeom prst="rect">
              <a:avLst/>
            </a:prstGeom>
            <a:solidFill>
              <a:srgbClr val="F6C7C7"/>
            </a:solidFill>
            <a:ln>
              <a:solidFill>
                <a:srgbClr val="FF8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/>
                <a:t>Proteina funzionale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0C476E9B-DF91-824E-BD9F-2D85F61AD33F}"/>
                </a:ext>
              </a:extLst>
            </p:cNvPr>
            <p:cNvSpPr/>
            <p:nvPr/>
          </p:nvSpPr>
          <p:spPr>
            <a:xfrm>
              <a:off x="9000931" y="3423120"/>
              <a:ext cx="1625259" cy="173382"/>
            </a:xfrm>
            <a:prstGeom prst="rightArrow">
              <a:avLst/>
            </a:prstGeom>
            <a:solidFill>
              <a:srgbClr val="F6C7C7"/>
            </a:solidFill>
            <a:ln>
              <a:solidFill>
                <a:srgbClr val="FF85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F6A9B04-50E0-064D-A359-07B97627DD04}"/>
                </a:ext>
              </a:extLst>
            </p:cNvPr>
            <p:cNvSpPr/>
            <p:nvPr/>
          </p:nvSpPr>
          <p:spPr>
            <a:xfrm>
              <a:off x="10626190" y="3277129"/>
              <a:ext cx="1078130" cy="465364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100" dirty="0"/>
                <a:t>Frammenti  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360D6C1-3FA2-F542-89DD-757FCFCEBAA6}"/>
                </a:ext>
              </a:extLst>
            </p:cNvPr>
            <p:cNvSpPr txBox="1"/>
            <p:nvPr/>
          </p:nvSpPr>
          <p:spPr>
            <a:xfrm>
              <a:off x="5545579" y="2508083"/>
              <a:ext cx="13700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Regolazione 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E241830-BF5A-AD4D-AA9E-C3218205C17A}"/>
                </a:ext>
              </a:extLst>
            </p:cNvPr>
            <p:cNvCxnSpPr>
              <a:cxnSpLocks/>
            </p:cNvCxnSpPr>
            <p:nvPr/>
          </p:nvCxnSpPr>
          <p:spPr>
            <a:xfrm>
              <a:off x="6948882" y="2755965"/>
              <a:ext cx="3124467" cy="636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92EF4A5-ACBE-1C4A-8319-CE796EE7A7CE}"/>
                </a:ext>
              </a:extLst>
            </p:cNvPr>
            <p:cNvCxnSpPr>
              <a:cxnSpLocks/>
            </p:cNvCxnSpPr>
            <p:nvPr/>
          </p:nvCxnSpPr>
          <p:spPr>
            <a:xfrm>
              <a:off x="6715227" y="2877415"/>
              <a:ext cx="712008" cy="5457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D240F76-120B-384D-AB63-F09D628E10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67803" y="2877415"/>
              <a:ext cx="1029922" cy="51923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D727C02-E0F9-944D-ABD3-A46B84E55D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57522" y="2755965"/>
              <a:ext cx="3271230" cy="63624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C460B7-D9D7-6846-8DB6-74049B280105}"/>
                </a:ext>
              </a:extLst>
            </p:cNvPr>
            <p:cNvSpPr txBox="1"/>
            <p:nvPr/>
          </p:nvSpPr>
          <p:spPr>
            <a:xfrm>
              <a:off x="1602608" y="3704465"/>
              <a:ext cx="13454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Trascrizione 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57315B-E675-4443-A982-6332F5B25CDC}"/>
                </a:ext>
              </a:extLst>
            </p:cNvPr>
            <p:cNvSpPr txBox="1"/>
            <p:nvPr/>
          </p:nvSpPr>
          <p:spPr>
            <a:xfrm>
              <a:off x="4060718" y="3704465"/>
              <a:ext cx="12684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Traduzione 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2BBA82-4A38-AF4C-866A-5E75A33BD770}"/>
                </a:ext>
              </a:extLst>
            </p:cNvPr>
            <p:cNvSpPr txBox="1"/>
            <p:nvPr/>
          </p:nvSpPr>
          <p:spPr>
            <a:xfrm>
              <a:off x="6442674" y="3704465"/>
              <a:ext cx="16580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Post-traduzione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6A95071-9187-6B4A-8F50-AC188F6321DE}"/>
                </a:ext>
              </a:extLst>
            </p:cNvPr>
            <p:cNvSpPr txBox="1"/>
            <p:nvPr/>
          </p:nvSpPr>
          <p:spPr>
            <a:xfrm>
              <a:off x="9099746" y="3704465"/>
              <a:ext cx="1526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/>
                <a:t>Degradazione 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5AC41D06-D9EB-AF46-9D3F-B3261F7D5F7F}"/>
              </a:ext>
            </a:extLst>
          </p:cNvPr>
          <p:cNvSpPr/>
          <p:nvPr/>
        </p:nvSpPr>
        <p:spPr>
          <a:xfrm>
            <a:off x="819634" y="1753789"/>
            <a:ext cx="10534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La capacità di controllare l’espressione dei propri geni è detta </a:t>
            </a:r>
            <a:r>
              <a:rPr lang="it-IT" altLang="it-IT" sz="2400" b="1" dirty="0">
                <a:solidFill>
                  <a:srgbClr val="000000"/>
                </a:solidFill>
                <a:cs typeface="Arial" panose="020B0604020202020204" pitchFamily="34" charset="0"/>
              </a:rPr>
              <a:t>regolazione dell’espressione genica</a:t>
            </a:r>
            <a:r>
              <a:rPr lang="it-IT" altLang="it-IT" sz="2400" dirty="0">
                <a:solidFill>
                  <a:srgbClr val="00000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DA1B6F-1904-7248-85A7-74D2C858F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359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263"/>
    </mc:Choice>
    <mc:Fallback>
      <p:transition spd="slow" advTm="78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40360-F681-4140-A809-9469BAFD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Invecchiamento – ruolo dei telomeri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D1EB6-D557-D44C-A3BC-DB16455F5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/>
              <a:t>Telomeri</a:t>
            </a:r>
            <a:r>
              <a:rPr lang="it-IT" sz="2400" dirty="0"/>
              <a:t> – regione terminale di un cromosoma eucariotico che contiene sequenze </a:t>
            </a:r>
            <a:r>
              <a:rPr lang="it-IT" sz="2400" dirty="0" err="1"/>
              <a:t>telomeriche</a:t>
            </a:r>
            <a:r>
              <a:rPr lang="it-IT" sz="2400" dirty="0"/>
              <a:t> (TEL) che sono replicate da uno speciale processo, contrastando la la tendenza di un cromosoma ad essere accorciato durante ogni ciclo di replicazione. </a:t>
            </a:r>
          </a:p>
          <a:p>
            <a:pPr algn="just"/>
            <a:r>
              <a:rPr lang="it-IT" sz="2400" b="1" dirty="0"/>
              <a:t>TEL</a:t>
            </a:r>
            <a:r>
              <a:rPr lang="it-IT" sz="2400" dirty="0"/>
              <a:t> – sequenze oligomeriche ripetitive con un elevato contenuto in G nel </a:t>
            </a:r>
            <a:r>
              <a:rPr lang="it-IT" sz="2400" dirty="0" err="1"/>
              <a:t>filamen</a:t>
            </a:r>
            <a:r>
              <a:rPr lang="it-IT" sz="2400" dirty="0"/>
              <a:t>-to all’estremità 3’ (∼1000 di </a:t>
            </a:r>
            <a:r>
              <a:rPr lang="it-IT" sz="2400" dirty="0" err="1"/>
              <a:t>bp</a:t>
            </a:r>
            <a:r>
              <a:rPr lang="it-IT" sz="2400" dirty="0"/>
              <a:t>).</a:t>
            </a:r>
          </a:p>
          <a:p>
            <a:pPr algn="just"/>
            <a:r>
              <a:rPr lang="it-IT" sz="2400" b="1" dirty="0"/>
              <a:t>Telomerasi</a:t>
            </a:r>
            <a:r>
              <a:rPr lang="it-IT" sz="2400" dirty="0"/>
              <a:t> – è una forma specializzata di trascrittasi inversa, che utilizza l’RNA  (iniziatore) a cui è associata come stampo per dirigere la sintesi del DNA. </a:t>
            </a:r>
          </a:p>
          <a:p>
            <a:pPr algn="just"/>
            <a:r>
              <a:rPr lang="it-IT" sz="2400" dirty="0"/>
              <a:t>Ha un ruolo nell’impedire che i cromosomi vengano accorciati durante la replicazione del DNA.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6743B1-5693-044F-B761-EE5642883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852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64"/>
    </mc:Choice>
    <mc:Fallback>
      <p:transition spd="slow" advTm="198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7E194-37EA-6049-B002-D16412C3A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</a:rPr>
              <a:t>Invecchiamento</a:t>
            </a:r>
            <a:r>
              <a:rPr lang="it-IT" altLang="it-IT" b="1" dirty="0">
                <a:solidFill>
                  <a:srgbClr val="FF0000"/>
                </a:solidFill>
                <a:sym typeface="Wingdings" pitchFamily="2" charset="2"/>
              </a:rPr>
              <a:t> - accorciamento dei telomeri</a:t>
            </a:r>
            <a:endParaRPr lang="it-IT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136B1AD-1808-FA41-A059-ABBAB59E52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696" y="3611143"/>
            <a:ext cx="7404928" cy="324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7BB02B-FF0C-004E-BFC1-1BEA079D76E6}"/>
              </a:ext>
            </a:extLst>
          </p:cNvPr>
          <p:cNvSpPr/>
          <p:nvPr/>
        </p:nvSpPr>
        <p:spPr>
          <a:xfrm>
            <a:off x="838200" y="1690688"/>
            <a:ext cx="10515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Durante la replicazione un frammento terminale di un cromosoma resta a </a:t>
            </a:r>
            <a:r>
              <a:rPr lang="it-IT" altLang="it-IT" sz="2400" b="1" dirty="0"/>
              <a:t>singola elica.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altLang="it-IT" sz="2400" dirty="0"/>
              <a:t>La replicazione del DNA terminale rimane incompleta a questo ovvia la replicazione dei telomeri ad opera del </a:t>
            </a:r>
            <a:r>
              <a:rPr lang="it-IT" altLang="ja-JP" sz="2400" dirty="0"/>
              <a:t>enzima </a:t>
            </a:r>
            <a:r>
              <a:rPr lang="it-IT" altLang="ja-JP" sz="2400" b="1" dirty="0"/>
              <a:t>telomerasi</a:t>
            </a:r>
            <a:r>
              <a:rPr lang="it-IT" altLang="ja-JP" sz="2400" dirty="0"/>
              <a:t>, che utilizza come stampo un RNA parte del enzima stesso.</a:t>
            </a:r>
            <a:endParaRPr lang="it-IT" altLang="it-IT" sz="24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3BBE016-734A-A342-95FC-E582CD787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2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811"/>
    </mc:Choice>
    <mc:Fallback>
      <p:transition spd="slow" advTm="6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5E9B6-B3B7-B743-94C6-5AEE9C8AF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altLang="it-IT" b="1" dirty="0">
                <a:solidFill>
                  <a:srgbClr val="FF0000"/>
                </a:solidFill>
              </a:rPr>
              <a:t>Invecchiamento</a:t>
            </a:r>
            <a:r>
              <a:rPr lang="it-IT" altLang="it-IT" b="1" dirty="0">
                <a:solidFill>
                  <a:srgbClr val="FF0000"/>
                </a:solidFill>
                <a:sym typeface="Wingdings" pitchFamily="2" charset="2"/>
              </a:rPr>
              <a:t> - accorciamento dei telomeri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" name="Immagine 5">
            <a:extLst>
              <a:ext uri="{FF2B5EF4-FFF2-40B4-BE49-F238E27FC236}">
                <a16:creationId xmlns:a16="http://schemas.microsoft.com/office/drawing/2014/main" id="{4C0F2776-37B1-4F42-97A4-B14E8B03DF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172149" y="5045887"/>
            <a:ext cx="1255712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28C0DE1-05C0-414A-A0F4-3ADB8E9A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37175"/>
            <a:ext cx="3924922" cy="5214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C493D190-3DEA-4A41-B3C9-4C7841EB35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4721" y="4328488"/>
            <a:ext cx="50292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dirty="0">
                <a:latin typeface="+mn-lt"/>
              </a:rPr>
              <a:t>La telomerasi nei mammiferi è</a:t>
            </a:r>
            <a:r>
              <a:rPr lang="it-IT" altLang="ja-JP" sz="2000" dirty="0">
                <a:latin typeface="+mn-lt"/>
              </a:rPr>
              <a:t> attiva solo nelle cellule embrionali, staminali, cancerose e nei linfociti.</a:t>
            </a:r>
          </a:p>
          <a:p>
            <a:pPr eaLnBrk="1" hangingPunct="1"/>
            <a:endParaRPr lang="it-IT" altLang="it-IT" sz="2000" dirty="0">
              <a:latin typeface="+mn-lt"/>
            </a:endParaRPr>
          </a:p>
          <a:p>
            <a:pPr eaLnBrk="1" hangingPunct="1"/>
            <a:r>
              <a:rPr lang="it-IT" altLang="it-IT" sz="2000" dirty="0">
                <a:latin typeface="+mn-lt"/>
              </a:rPr>
              <a:t>Sempre attiva negli </a:t>
            </a:r>
          </a:p>
          <a:p>
            <a:pPr eaLnBrk="1" hangingPunct="1"/>
            <a:r>
              <a:rPr lang="it-IT" altLang="it-IT" sz="2000" dirty="0">
                <a:latin typeface="+mn-lt"/>
              </a:rPr>
              <a:t>animali a crescita indefinita</a:t>
            </a:r>
          </a:p>
          <a:p>
            <a:pPr eaLnBrk="1" hangingPunct="1"/>
            <a:r>
              <a:rPr lang="it-IT" altLang="it-IT" sz="1800" i="1" dirty="0">
                <a:latin typeface="+mn-lt"/>
                <a:sym typeface="Wingdings" pitchFamily="2" charset="2"/>
              </a:rPr>
              <a:t>Le Aragoste … </a:t>
            </a:r>
            <a:r>
              <a:rPr lang="ja-JP" altLang="it-IT" sz="1800" i="1">
                <a:latin typeface="+mn-lt"/>
                <a:sym typeface="Wingdings" pitchFamily="2" charset="2"/>
              </a:rPr>
              <a:t>“</a:t>
            </a:r>
            <a:r>
              <a:rPr lang="it-IT" altLang="ja-JP" sz="1800" i="1" dirty="0">
                <a:latin typeface="+mn-lt"/>
                <a:sym typeface="Wingdings" pitchFamily="2" charset="2"/>
              </a:rPr>
              <a:t>non invecchiano mai</a:t>
            </a:r>
            <a:r>
              <a:rPr lang="ja-JP" altLang="it-IT" sz="1800" i="1">
                <a:latin typeface="+mn-lt"/>
                <a:sym typeface="Wingdings" pitchFamily="2" charset="2"/>
              </a:rPr>
              <a:t>”</a:t>
            </a:r>
            <a:endParaRPr lang="it-IT" altLang="it-IT" sz="1800" i="1" dirty="0">
              <a:latin typeface="+mn-lt"/>
            </a:endParaRPr>
          </a:p>
        </p:txBody>
      </p:sp>
      <p:pic>
        <p:nvPicPr>
          <p:cNvPr id="8" name="Immagine 13">
            <a:extLst>
              <a:ext uri="{FF2B5EF4-FFF2-40B4-BE49-F238E27FC236}">
                <a16:creationId xmlns:a16="http://schemas.microsoft.com/office/drawing/2014/main" id="{6E7C6FB8-C8D7-9340-B549-E5379B804F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173" y="1636038"/>
            <a:ext cx="391477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D102B9D-4A58-4C4C-B337-7B2AD25CF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32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490"/>
    </mc:Choice>
    <mc:Fallback>
      <p:transition spd="slow" advTm="1234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134AF-5D58-2C47-9F23-066DCF8E2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65"/>
            <a:ext cx="10515600" cy="1325563"/>
          </a:xfrm>
        </p:spPr>
        <p:txBody>
          <a:bodyPr/>
          <a:lstStyle/>
          <a:p>
            <a:r>
              <a:rPr lang="it-IT" altLang="it-IT" b="1" dirty="0">
                <a:solidFill>
                  <a:srgbClr val="FF0000"/>
                </a:solidFill>
                <a:cs typeface="Arial" panose="020B0604020202020204" pitchFamily="34" charset="0"/>
              </a:rPr>
              <a:t>Diversi livelli di regolazione genica</a:t>
            </a:r>
            <a:endParaRPr lang="it-IT" dirty="0"/>
          </a:p>
        </p:txBody>
      </p:sp>
      <p:pic>
        <p:nvPicPr>
          <p:cNvPr id="4" name="Immagine 1">
            <a:extLst>
              <a:ext uri="{FF2B5EF4-FFF2-40B4-BE49-F238E27FC236}">
                <a16:creationId xmlns:a16="http://schemas.microsoft.com/office/drawing/2014/main" id="{C453BD21-FCFD-2D44-9C4B-2535DA67D4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2"/>
          <a:stretch/>
        </p:blipFill>
        <p:spPr bwMode="auto">
          <a:xfrm>
            <a:off x="1988694" y="1295520"/>
            <a:ext cx="8214611" cy="556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5AF398-779A-3B4D-81B6-EE0918A641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829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1291"/>
    </mc:Choice>
    <mc:Fallback>
      <p:transition spd="slow" advTm="421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7C0EB-41EE-CE43-89DF-B6EA472B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rgbClr val="FF0000"/>
                </a:solidFill>
              </a:rPr>
              <a:t>Mutazioni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884A4-8C58-3848-9B79-C4BF2D1C4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258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Una </a:t>
            </a:r>
            <a:r>
              <a:rPr lang="it-IT" altLang="it-IT" sz="2400" b="1" dirty="0">
                <a:cs typeface="Arial" panose="020B0604020202020204" pitchFamily="34" charset="0"/>
              </a:rPr>
              <a:t>mutazione genica </a:t>
            </a:r>
            <a:r>
              <a:rPr lang="it-IT" altLang="it-IT" sz="2400" dirty="0">
                <a:cs typeface="Arial" panose="020B0604020202020204" pitchFamily="34" charset="0"/>
              </a:rPr>
              <a:t>è un cambiamento permanente nella sequenza di basi del DNA.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Le mutazioni possono essere: </a:t>
            </a:r>
          </a:p>
          <a:p>
            <a:pPr lvl="1" algn="just"/>
            <a:r>
              <a:rPr lang="it-IT" altLang="it-IT" sz="2000" b="1" dirty="0">
                <a:cs typeface="Arial" panose="020B0604020202020204" pitchFamily="34" charset="0"/>
              </a:rPr>
              <a:t>Mutazioni germinali – </a:t>
            </a:r>
            <a:r>
              <a:rPr lang="it-IT" altLang="it-IT" sz="2000" dirty="0">
                <a:cs typeface="Arial" panose="020B0604020202020204" pitchFamily="34" charset="0"/>
              </a:rPr>
              <a:t>trasmesse alla generazione successiva.</a:t>
            </a:r>
          </a:p>
          <a:p>
            <a:pPr lvl="1" algn="just"/>
            <a:r>
              <a:rPr lang="it-IT" altLang="it-IT" sz="2000" b="1" dirty="0">
                <a:cs typeface="Arial" panose="020B0604020202020204" pitchFamily="34" charset="0"/>
              </a:rPr>
              <a:t>Mutazioni somatiche – </a:t>
            </a:r>
            <a:r>
              <a:rPr lang="it-IT" altLang="it-IT" sz="2000" dirty="0">
                <a:cs typeface="Arial" panose="020B0604020202020204" pitchFamily="34" charset="0"/>
              </a:rPr>
              <a:t>non vengono trasmesse alla progenie.</a:t>
            </a:r>
          </a:p>
          <a:p>
            <a:pPr algn="just"/>
            <a:r>
              <a:rPr lang="it-IT" altLang="it-IT" sz="2400" b="1" dirty="0">
                <a:cs typeface="Arial" panose="020B0604020202020204" pitchFamily="34" charset="0"/>
              </a:rPr>
              <a:t>Mutazione puntiforme </a:t>
            </a:r>
            <a:r>
              <a:rPr lang="it-IT" altLang="it-IT" sz="2400" dirty="0">
                <a:cs typeface="Arial" panose="020B0604020202020204" pitchFamily="34" charset="0"/>
              </a:rPr>
              <a:t>– una mutazione che coinvolge l’alterazione di una singola coppia di basi, e può essere di tre tipi:</a:t>
            </a:r>
          </a:p>
          <a:p>
            <a:pPr lvl="1" algn="just"/>
            <a:r>
              <a:rPr lang="it-IT" altLang="it-IT" sz="2000" b="1" i="1" dirty="0" err="1">
                <a:cs typeface="Arial" panose="020B0604020202020204" pitchFamily="34" charset="0"/>
              </a:rPr>
              <a:t>Missense</a:t>
            </a:r>
            <a:r>
              <a:rPr lang="it-IT" altLang="it-IT" sz="2000" dirty="0">
                <a:cs typeface="Arial" panose="020B0604020202020204" pitchFamily="34" charset="0"/>
              </a:rPr>
              <a:t> – sintesi di una proteina dove un amminoacido è sostituito con un altro;</a:t>
            </a:r>
          </a:p>
          <a:p>
            <a:pPr lvl="1" algn="just"/>
            <a:r>
              <a:rPr lang="it-IT" altLang="it-IT" sz="2000" b="1" i="1" dirty="0">
                <a:cs typeface="Arial" panose="020B0604020202020204" pitchFamily="34" charset="0"/>
              </a:rPr>
              <a:t>Nonsense</a:t>
            </a:r>
            <a:r>
              <a:rPr lang="it-IT" altLang="it-IT" sz="2000" dirty="0">
                <a:cs typeface="Arial" panose="020B0604020202020204" pitchFamily="34" charset="0"/>
              </a:rPr>
              <a:t> – un codone di STOP sostituisce il codone di un amminoacido (fine prematura della traduzione);</a:t>
            </a:r>
          </a:p>
          <a:p>
            <a:pPr lvl="1" algn="just"/>
            <a:r>
              <a:rPr lang="it-IT" altLang="it-IT" sz="2000" b="1" i="1" dirty="0" err="1">
                <a:cs typeface="Arial" panose="020B0604020202020204" pitchFamily="34" charset="0"/>
              </a:rPr>
              <a:t>Frameshift</a:t>
            </a:r>
            <a:r>
              <a:rPr lang="it-IT" altLang="it-IT" sz="2000" i="1" dirty="0">
                <a:cs typeface="Arial" panose="020B0604020202020204" pitchFamily="34" charset="0"/>
              </a:rPr>
              <a:t> </a:t>
            </a:r>
            <a:r>
              <a:rPr lang="it-IT" altLang="it-IT" sz="2000" dirty="0">
                <a:cs typeface="Arial" panose="020B0604020202020204" pitchFamily="34" charset="0"/>
              </a:rPr>
              <a:t>– mutazione con slittamento del modulo di lettura, introduce nella proteina amminoacidi completamente inappropriati seguiti spesso da un codone di STOP.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88196EC-FBB5-1742-B32A-71FE9C8EB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826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983"/>
    </mc:Choice>
    <mc:Fallback>
      <p:transition spd="slow" advTm="187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F5E921-5DD0-3F48-AE3B-9D33491DF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Mutazioni puntiformi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956E5-2419-304F-ABEE-72A95B51F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6804" y="1825625"/>
            <a:ext cx="4706996" cy="4351338"/>
          </a:xfrm>
        </p:spPr>
        <p:txBody>
          <a:bodyPr>
            <a:normAutofit/>
          </a:bodyPr>
          <a:lstStyle/>
          <a:p>
            <a:r>
              <a:rPr lang="it-IT" sz="2400" b="1" dirty="0"/>
              <a:t>Mutazioni silenti </a:t>
            </a:r>
            <a:r>
              <a:rPr lang="it-IT" sz="2400" dirty="0"/>
              <a:t>– nessun effetto sulla sequenza proteica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83DB9-6652-AE44-9682-239866B4C63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87"/>
          <a:stretch/>
        </p:blipFill>
        <p:spPr>
          <a:xfrm>
            <a:off x="548997" y="1514830"/>
            <a:ext cx="5153963" cy="4620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96916-4FD4-274E-AA57-4F10DE0420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44" b="71797"/>
          <a:stretch/>
        </p:blipFill>
        <p:spPr>
          <a:xfrm>
            <a:off x="6226800" y="3008562"/>
            <a:ext cx="5153963" cy="14247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154E0C-E15F-CD4D-9BB0-A824EEA6E7E9}"/>
              </a:ext>
            </a:extLst>
          </p:cNvPr>
          <p:cNvSpPr txBox="1"/>
          <p:nvPr/>
        </p:nvSpPr>
        <p:spPr>
          <a:xfrm>
            <a:off x="6646804" y="4689535"/>
            <a:ext cx="525243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Le mutazioni avvengono spontanea-mente ma possono anche essere indotte: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Luce UV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Cancerogeni chimici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E2B9B2C-B856-4046-AB47-2F1B4F67C7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794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757"/>
    </mc:Choice>
    <mc:Fallback>
      <p:transition spd="slow" advTm="348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ED897-9B05-4240-B965-C8D3E90EB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>
                <a:solidFill>
                  <a:srgbClr val="FF0000"/>
                </a:solidFill>
              </a:rPr>
              <a:t>Trasposoni</a:t>
            </a:r>
            <a:r>
              <a:rPr lang="ja-JP" altLang="en-US" b="1">
                <a:solidFill>
                  <a:srgbClr val="FF0000"/>
                </a:solidFill>
              </a:rPr>
              <a:t> </a:t>
            </a:r>
            <a:r>
              <a:rPr lang="en-US" altLang="ja-JP" b="1">
                <a:solidFill>
                  <a:srgbClr val="FF0000"/>
                </a:solidFill>
              </a:rPr>
              <a:t>– elementi genetici mobili</a:t>
            </a:r>
            <a:endParaRPr lang="ja-JP" altLang="en-US" b="1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FBEA-4896-C14F-9F3B-BA1D1E2395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it-IT" sz="2400" b="1" dirty="0" err="1"/>
              <a:t>Trasposone</a:t>
            </a:r>
            <a:r>
              <a:rPr lang="it-IT" sz="2400" b="1" dirty="0"/>
              <a:t> </a:t>
            </a:r>
            <a:r>
              <a:rPr lang="it-IT" sz="2400" dirty="0"/>
              <a:t>– elemento mobile di DNA relativamente lungo che si sposta nel genoma attraverso un meccanismo che coinvolge la sintesi e la trasposizione del DNA (meccanismo «taglia e cuci» o «copia e incolla»).</a:t>
            </a:r>
          </a:p>
          <a:p>
            <a:pPr algn="just"/>
            <a:r>
              <a:rPr lang="it-IT" altLang="it-IT" sz="2400" dirty="0">
                <a:cs typeface="Arial" panose="020B0604020202020204" pitchFamily="34" charset="0"/>
              </a:rPr>
              <a:t>Sono in grado di bloccare la trascrizione e possono rappresentare una fonte di </a:t>
            </a:r>
            <a:r>
              <a:rPr lang="it-IT" altLang="it-IT" sz="2400" b="1" dirty="0">
                <a:cs typeface="Arial" panose="020B0604020202020204" pitchFamily="34" charset="0"/>
              </a:rPr>
              <a:t>mutazioni cromosomiche: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Traslocazioni,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Delezioni, 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Inversioni, </a:t>
            </a:r>
          </a:p>
          <a:p>
            <a:pPr lvl="1" algn="just"/>
            <a:r>
              <a:rPr lang="it-IT" altLang="it-IT" sz="2000" dirty="0">
                <a:cs typeface="Arial" panose="020B0604020202020204" pitchFamily="34" charset="0"/>
              </a:rPr>
              <a:t>Duplicazioni.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052953-74A1-0E45-B19E-EABCBB24AFC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1503"/>
          <a:stretch/>
        </p:blipFill>
        <p:spPr>
          <a:xfrm>
            <a:off x="4895850" y="3421306"/>
            <a:ext cx="6319646" cy="323674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F275437-FEE9-0B46-A6A1-B919A9DC2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7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944"/>
    </mc:Choice>
    <mc:Fallback>
      <p:transition spd="slow" advTm="238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67666-758D-7B45-98D5-04DCB18BD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Riparazione del DNA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4597-B371-4A4D-8A32-C505927DA1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400" dirty="0"/>
              <a:t>La sequenza del DNA può cambiare in seguito a:</a:t>
            </a:r>
          </a:p>
          <a:p>
            <a:pPr lvl="1"/>
            <a:r>
              <a:rPr lang="it-IT" sz="2000" dirty="0"/>
              <a:t>Errori nella duplicazione introdotti dalla DNA polimerasi;</a:t>
            </a:r>
          </a:p>
          <a:p>
            <a:pPr lvl="1"/>
            <a:r>
              <a:rPr lang="it-IT" sz="2000" dirty="0"/>
              <a:t>Agenti ambientali (mutageni chimici, radiazioni UV e ionizzanti)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AAD91C0-B9BD-1D4A-BB4B-5069212C75C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39" y="3105058"/>
          <a:ext cx="10505661" cy="3545840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386461">
                  <a:extLst>
                    <a:ext uri="{9D8B030D-6E8A-4147-A177-3AD203B41FA5}">
                      <a16:colId xmlns:a16="http://schemas.microsoft.com/office/drawing/2014/main" val="828055835"/>
                    </a:ext>
                  </a:extLst>
                </a:gridCol>
                <a:gridCol w="7119200">
                  <a:extLst>
                    <a:ext uri="{9D8B030D-6E8A-4147-A177-3AD203B41FA5}">
                      <a16:colId xmlns:a16="http://schemas.microsoft.com/office/drawing/2014/main" val="606312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/>
                        <a:t>Danni al DNA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600" dirty="0"/>
                        <a:t>Esempio/causa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5778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Base mancante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Rimozione di purine dovuta al calore o a </a:t>
                      </a:r>
                      <a:r>
                        <a:rPr lang="it-IT" sz="1400" dirty="0" err="1"/>
                        <a:t>pH</a:t>
                      </a:r>
                      <a:r>
                        <a:rPr lang="it-IT" sz="1400" dirty="0"/>
                        <a:t> acido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2315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Base alterata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Radiazioni ionizzanti o agenti alchilanti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78985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Base sbagliata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Mutazioni fatte dall’</a:t>
                      </a:r>
                      <a:r>
                        <a:rPr lang="it-IT" sz="1400" dirty="0" err="1"/>
                        <a:t>endonucleasi</a:t>
                      </a:r>
                      <a:r>
                        <a:rPr lang="it-IT" sz="1400" dirty="0"/>
                        <a:t> che rimuove le basi sbagliate incorporate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6845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Distorsione 3D dovuta a delezione o inserzione di un nt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Agenti intercalanti che causano l’aggiunta o la perdita di un nt durante la replicazione o la ricombinazione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0215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Pirimidine legate tra loro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Dimeri di </a:t>
                      </a:r>
                      <a:r>
                        <a:rPr lang="it-IT" sz="1400" dirty="0" err="1"/>
                        <a:t>ciclobutile</a:t>
                      </a:r>
                      <a:r>
                        <a:rPr lang="it-IT" sz="1400" dirty="0"/>
                        <a:t> (dimeri di timina) causati da radiazioni UV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832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Interruzione di filamenti 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Rottura di legami fosfodiesterici dovuti a radiazioni ionizzanti o agenti chimici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7398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Legami trasversali tra filamenti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Legami covalenti tra i due filamenti causata da agenti alchilanti bifunzionali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264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/>
                        <a:t>Frammenti con 3’-desossiribosio</a:t>
                      </a:r>
                    </a:p>
                  </a:txBody>
                  <a:tcPr>
                    <a:lnL w="6350" cap="flat" cmpd="sng" algn="ctr">
                      <a:noFill/>
                      <a:prstDash val="solid"/>
                      <a:miter lim="800000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it-IT" sz="1400" dirty="0"/>
                        <a:t>Rottura delle strutture di desossiribosio causata da radicali liberi (porta alla rottura)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57679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0FC84B-FE54-8840-A808-1B80ECA2A6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075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589"/>
    </mc:Choice>
    <mc:Fallback>
      <p:transition spd="slow" advTm="12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4B9C6-D8A2-3046-AD0F-5FD8813D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1. Correzioni di bozze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9CE13-FC94-204A-9377-9B6DA48D0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2978426" cy="4351338"/>
          </a:xfrm>
        </p:spPr>
        <p:txBody>
          <a:bodyPr>
            <a:normAutofit/>
          </a:bodyPr>
          <a:lstStyle/>
          <a:p>
            <a:pPr algn="just"/>
            <a:r>
              <a:rPr lang="it-IT" altLang="it-IT" sz="2400" dirty="0">
                <a:ea typeface="ＭＳ Ｐゴシック" panose="020B0600070205080204" pitchFamily="34" charset="-128"/>
              </a:rPr>
              <a:t>Attività </a:t>
            </a:r>
            <a:r>
              <a:rPr lang="it-IT" altLang="it-IT" sz="2400" dirty="0" err="1">
                <a:solidFill>
                  <a:srgbClr val="000090"/>
                </a:solidFill>
                <a:ea typeface="ＭＳ Ｐゴシック" panose="020B0600070205080204" pitchFamily="34" charset="-128"/>
              </a:rPr>
              <a:t>esonucleasi-ca</a:t>
            </a:r>
            <a:r>
              <a:rPr lang="it-IT" altLang="it-IT" sz="2400" dirty="0">
                <a:solidFill>
                  <a:srgbClr val="000090"/>
                </a:solidFill>
                <a:ea typeface="ＭＳ Ｐゴシック" panose="020B0600070205080204" pitchFamily="34" charset="-128"/>
              </a:rPr>
              <a:t> </a:t>
            </a:r>
            <a:r>
              <a:rPr lang="it-IT" altLang="it-IT" sz="2400" dirty="0">
                <a:ea typeface="ＭＳ Ｐゴシック" panose="020B0600070205080204" pitchFamily="34" charset="-128"/>
              </a:rPr>
              <a:t>di correzione di bozze, detta anche </a:t>
            </a:r>
            <a:r>
              <a:rPr lang="it-IT" altLang="it-IT" sz="2400" b="1" i="1" dirty="0" err="1">
                <a:ea typeface="ＭＳ Ｐゴシック" panose="020B0600070205080204" pitchFamily="34" charset="-128"/>
              </a:rPr>
              <a:t>proofreading</a:t>
            </a:r>
            <a:r>
              <a:rPr lang="it-IT" altLang="it-IT" sz="2400" dirty="0">
                <a:ea typeface="ＭＳ Ｐゴシック" panose="020B0600070205080204" pitchFamily="34" charset="-128"/>
              </a:rPr>
              <a:t>, da parte della DNA polimerasi;</a:t>
            </a:r>
          </a:p>
          <a:p>
            <a:pPr algn="just"/>
            <a:endParaRPr lang="it-IT" sz="2400" dirty="0"/>
          </a:p>
        </p:txBody>
      </p:sp>
      <p:pic>
        <p:nvPicPr>
          <p:cNvPr id="4" name="Picture 3" descr="0507">
            <a:extLst>
              <a:ext uri="{FF2B5EF4-FFF2-40B4-BE49-F238E27FC236}">
                <a16:creationId xmlns:a16="http://schemas.microsoft.com/office/drawing/2014/main" id="{0E644B25-9A43-0340-B2BF-85433D44D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12"/>
          <a:stretch>
            <a:fillRect/>
          </a:stretch>
        </p:blipFill>
        <p:spPr bwMode="auto">
          <a:xfrm>
            <a:off x="3816626" y="1825625"/>
            <a:ext cx="7781925" cy="464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6EEB9E-0179-DA49-9F8C-B7F07D0A28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05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31"/>
    </mc:Choice>
    <mc:Fallback>
      <p:transition spd="slow" advTm="117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FFE66-D102-4541-9696-AF182481B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2. Riparazione dei </a:t>
            </a:r>
            <a:r>
              <a:rPr lang="it-IT" b="1" i="1" dirty="0" err="1">
                <a:solidFill>
                  <a:srgbClr val="FF0000"/>
                </a:solidFill>
              </a:rPr>
              <a:t>disappiamenti</a:t>
            </a:r>
            <a:r>
              <a:rPr lang="it-IT" b="1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6A68118-F173-9345-84C2-9E32D920C3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4" b="28357"/>
          <a:stretch/>
        </p:blipFill>
        <p:spPr bwMode="auto">
          <a:xfrm>
            <a:off x="1835380" y="4409484"/>
            <a:ext cx="9000000" cy="181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6848E6-E7CC-0642-A596-DA5D77ED70D5}"/>
              </a:ext>
            </a:extLst>
          </p:cNvPr>
          <p:cNvSpPr txBox="1"/>
          <p:nvPr/>
        </p:nvSpPr>
        <p:spPr>
          <a:xfrm>
            <a:off x="838200" y="1868556"/>
            <a:ext cx="10515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i="1" dirty="0" err="1"/>
              <a:t>Mismatch</a:t>
            </a:r>
            <a:r>
              <a:rPr lang="it-IT" sz="2400" b="1" i="1" dirty="0"/>
              <a:t> </a:t>
            </a:r>
            <a:r>
              <a:rPr lang="it-IT" sz="2400" b="1" i="1" dirty="0" err="1"/>
              <a:t>repair</a:t>
            </a:r>
            <a:r>
              <a:rPr lang="it-IT" sz="2400" b="1" i="1" dirty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È un meccanismo di riparazione che avviene immediatamente dopo la sintesi del DNA;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Usa il filamento parentale come stampo per correggere un nucleotide errato incorporato nella catena neosintetizzata.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604249-4679-F742-A27C-8C1FBF7F4B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5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59"/>
    </mc:Choice>
    <mc:Fallback>
      <p:transition spd="slow" advTm="96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89B49-371C-B84B-9747-178832925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i="1" dirty="0">
                <a:solidFill>
                  <a:srgbClr val="FF0000"/>
                </a:solidFill>
              </a:rPr>
              <a:t>3. Riparazione per escissione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CA0981C-9150-AD46-84A6-5FA63E0843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43"/>
          <a:stretch/>
        </p:blipFill>
        <p:spPr bwMode="auto">
          <a:xfrm>
            <a:off x="1596000" y="4784033"/>
            <a:ext cx="9000000" cy="163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C5BDDD-4950-944F-8824-2AF0629C3CD1}"/>
              </a:ext>
            </a:extLst>
          </p:cNvPr>
          <p:cNvSpPr txBox="1"/>
          <p:nvPr/>
        </p:nvSpPr>
        <p:spPr>
          <a:xfrm>
            <a:off x="838201" y="1842053"/>
            <a:ext cx="10515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Meccanismo di riparazione che rimuove una</a:t>
            </a:r>
            <a:r>
              <a:rPr lang="it-IT" sz="2400" b="1" dirty="0"/>
              <a:t> regione danneggiata con basi chimicamente modificate;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Tali modifiche, dette </a:t>
            </a:r>
            <a:r>
              <a:rPr lang="it-IT" sz="2400" i="1" dirty="0"/>
              <a:t>addotti</a:t>
            </a:r>
            <a:r>
              <a:rPr lang="it-IT" sz="2400" dirty="0"/>
              <a:t>, modificano la conformazione 3D del DNA;</a:t>
            </a:r>
            <a:r>
              <a:rPr lang="it-IT" sz="2400" b="1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Ad opera  di un sistema enzimatico che include: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 err="1"/>
              <a:t>Endonucleasi</a:t>
            </a:r>
            <a:r>
              <a:rPr lang="it-IT" sz="2000" dirty="0"/>
              <a:t> – che si legano al sito danneggiato, 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 err="1"/>
              <a:t>Elicasi</a:t>
            </a:r>
            <a:r>
              <a:rPr lang="it-IT" sz="2000" dirty="0"/>
              <a:t> – che rimuovono e degradano il frammento danneggiato,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it-IT" sz="2000" dirty="0"/>
              <a:t>Polimerasi e </a:t>
            </a:r>
            <a:r>
              <a:rPr lang="it-IT" sz="2000" dirty="0" err="1"/>
              <a:t>ligasi</a:t>
            </a:r>
            <a:r>
              <a:rPr lang="it-IT" sz="2000" dirty="0"/>
              <a:t> – necessarie per la sintesi del DNA e ripristino  dell’integrità del filamento.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FECE1AA-DDD3-CF40-A8A7-B849473BB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281"/>
    </mc:Choice>
    <mc:Fallback>
      <p:transition spd="slow" advTm="122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9.8|6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745</Words>
  <Application>Microsoft Macintosh PowerPoint</Application>
  <PresentationFormat>Widescreen</PresentationFormat>
  <Paragraphs>95</Paragraphs>
  <Slides>12</Slides>
  <Notes>10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Wingdings</vt:lpstr>
      <vt:lpstr>Office Theme</vt:lpstr>
      <vt:lpstr>Diversi livelli di regolazione genica</vt:lpstr>
      <vt:lpstr>Diversi livelli di regolazione genica</vt:lpstr>
      <vt:lpstr>Mutazioni</vt:lpstr>
      <vt:lpstr>Mutazioni puntiformi </vt:lpstr>
      <vt:lpstr>Trasposoni – elementi genetici mobili</vt:lpstr>
      <vt:lpstr>Riparazione del DNA </vt:lpstr>
      <vt:lpstr>1. Correzioni di bozze</vt:lpstr>
      <vt:lpstr>2. Riparazione dei disappiamenti </vt:lpstr>
      <vt:lpstr>3. Riparazione per escissione </vt:lpstr>
      <vt:lpstr>Invecchiamento – ruolo dei telomeri </vt:lpstr>
      <vt:lpstr>Invecchiamento - accorciamento dei telomeri</vt:lpstr>
      <vt:lpstr>Invecchiamento - accorciamento dei telomeri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 livelli di regolazione genica</dc:title>
  <dc:creator>suzana.aulic@icgeb.org</dc:creator>
  <cp:lastModifiedBy>suzana.aulic@icgeb.org</cp:lastModifiedBy>
  <cp:revision>6</cp:revision>
  <dcterms:created xsi:type="dcterms:W3CDTF">2020-03-13T09:19:28Z</dcterms:created>
  <dcterms:modified xsi:type="dcterms:W3CDTF">2020-03-13T11:19:48Z</dcterms:modified>
</cp:coreProperties>
</file>