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2E30472-8BD1-4C2F-BCC9-EFE460426A61}" type="datetimeFigureOut">
              <a:rPr lang="it-IT" smtClean="0"/>
              <a:t>13/03/2020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297080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E30472-8BD1-4C2F-BCC9-EFE460426A61}" type="datetimeFigureOut">
              <a:rPr lang="it-IT" smtClean="0"/>
              <a:t>13/03/2020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347385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E30472-8BD1-4C2F-BCC9-EFE460426A61}" type="datetimeFigureOut">
              <a:rPr lang="it-IT" smtClean="0"/>
              <a:t>13/03/2020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197888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E30472-8BD1-4C2F-BCC9-EFE460426A61}" type="datetimeFigureOut">
              <a:rPr lang="it-IT" smtClean="0"/>
              <a:t>13/03/2020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133373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2E30472-8BD1-4C2F-BCC9-EFE460426A61}" type="datetimeFigureOut">
              <a:rPr lang="it-IT" smtClean="0"/>
              <a:t>13/03/2020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4266182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2E30472-8BD1-4C2F-BCC9-EFE460426A61}" type="datetimeFigureOut">
              <a:rPr lang="it-IT" smtClean="0"/>
              <a:t>13/03/2020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241673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2E30472-8BD1-4C2F-BCC9-EFE460426A61}" type="datetimeFigureOut">
              <a:rPr lang="it-IT" smtClean="0"/>
              <a:t>13/03/2020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912693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2E30472-8BD1-4C2F-BCC9-EFE460426A61}" type="datetimeFigureOut">
              <a:rPr lang="it-IT" smtClean="0"/>
              <a:t>13/03/2020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11330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2E30472-8BD1-4C2F-BCC9-EFE460426A61}" type="datetimeFigureOut">
              <a:rPr lang="it-IT" smtClean="0"/>
              <a:t>13/03/2020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159722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2E30472-8BD1-4C2F-BCC9-EFE460426A61}" type="datetimeFigureOut">
              <a:rPr lang="it-IT" smtClean="0"/>
              <a:t>13/03/2020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3750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2E30472-8BD1-4C2F-BCC9-EFE460426A61}" type="datetimeFigureOut">
              <a:rPr lang="it-IT" smtClean="0"/>
              <a:t>13/03/2020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899166-11AF-4392-A360-F89B0373805A}" type="slidenum">
              <a:rPr lang="it-IT" smtClean="0"/>
              <a:t>‹N›</a:t>
            </a:fld>
            <a:endParaRPr lang="it-IT"/>
          </a:p>
        </p:txBody>
      </p:sp>
    </p:spTree>
    <p:extLst>
      <p:ext uri="{BB962C8B-B14F-4D97-AF65-F5344CB8AC3E}">
        <p14:creationId xmlns:p14="http://schemas.microsoft.com/office/powerpoint/2010/main" val="393467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30472-8BD1-4C2F-BCC9-EFE460426A61}" type="datetimeFigureOut">
              <a:rPr lang="it-IT" smtClean="0"/>
              <a:t>13/03/2020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99166-11AF-4392-A360-F89B0373805A}" type="slidenum">
              <a:rPr lang="it-IT" smtClean="0"/>
              <a:t>‹N›</a:t>
            </a:fld>
            <a:endParaRPr lang="it-IT"/>
          </a:p>
        </p:txBody>
      </p:sp>
    </p:spTree>
    <p:extLst>
      <p:ext uri="{BB962C8B-B14F-4D97-AF65-F5344CB8AC3E}">
        <p14:creationId xmlns:p14="http://schemas.microsoft.com/office/powerpoint/2010/main" val="1910242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Lezioni 12-14</a:t>
            </a:r>
            <a:endParaRPr lang="it-IT" dirty="0"/>
          </a:p>
        </p:txBody>
      </p:sp>
      <p:sp>
        <p:nvSpPr>
          <p:cNvPr id="3" name="Sottotitolo 2"/>
          <p:cNvSpPr>
            <a:spLocks noGrp="1"/>
          </p:cNvSpPr>
          <p:nvPr>
            <p:ph type="subTitle" idx="1"/>
          </p:nvPr>
        </p:nvSpPr>
        <p:spPr/>
        <p:txBody>
          <a:bodyPr/>
          <a:lstStyle/>
          <a:p>
            <a:r>
              <a:rPr lang="it-IT" dirty="0"/>
              <a:t>T</a:t>
            </a:r>
            <a:r>
              <a:rPr lang="it-IT" dirty="0" smtClean="0"/>
              <a:t>utela dei diritti </a:t>
            </a:r>
            <a:endParaRPr lang="it-IT" dirty="0"/>
          </a:p>
        </p:txBody>
      </p:sp>
    </p:spTree>
    <p:extLst>
      <p:ext uri="{BB962C8B-B14F-4D97-AF65-F5344CB8AC3E}">
        <p14:creationId xmlns:p14="http://schemas.microsoft.com/office/powerpoint/2010/main" val="119361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Mezzi di prova</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Nel processo civile sono in gioco interessi particolari, facenti capo alle parti: spetta a queste ultime dimostrare i fatti che sono determinanti per risolvere la controversia.</a:t>
            </a:r>
          </a:p>
          <a:p>
            <a:pPr marL="0" indent="0" algn="just">
              <a:buNone/>
            </a:pPr>
            <a:r>
              <a:rPr lang="it-IT" sz="1800" dirty="0" smtClean="0"/>
              <a:t>Il giudice non può andare a cercare da sé le prove necessarie a provare il suo convincimento.</a:t>
            </a:r>
          </a:p>
          <a:p>
            <a:pPr marL="0" indent="0" algn="just">
              <a:buNone/>
            </a:pPr>
            <a:r>
              <a:rPr lang="it-IT" sz="1800" i="1" dirty="0" smtClean="0"/>
              <a:t>Onere della prova</a:t>
            </a:r>
            <a:r>
              <a:rPr lang="it-IT" sz="1800" dirty="0" smtClean="0"/>
              <a:t>: l’art. 2697 c.c. stabilisce che chi vuol far valere in giudizio un  proprio diritto ha l’onere di provare i fatti che ne costituiscono  il fondamento , mentre chi eccepisce che il diritto si è modificato o estinto deve provare i fatti su cui l’eccezione si fonda.</a:t>
            </a:r>
          </a:p>
          <a:p>
            <a:pPr marL="0" indent="0" algn="just">
              <a:buNone/>
            </a:pPr>
            <a:r>
              <a:rPr lang="it-IT" sz="1800" dirty="0" smtClean="0"/>
              <a:t>Lo schema generale di ripartizione dell’onere della prova può essere modificato dal legislatore, per facilitare la protezione di un determinato interesse: si parla in tal caso di inversione dell’onere della prova.</a:t>
            </a:r>
          </a:p>
          <a:p>
            <a:pPr marL="0" indent="0" algn="just">
              <a:buNone/>
            </a:pPr>
            <a:r>
              <a:rPr lang="it-IT" sz="1800" dirty="0" smtClean="0"/>
              <a:t>Anche le parti possono modificare la ripartizione dell’onere della prova: non deve trattarsi di diritti indisponibili e il patto non deve essere tale da rendere eccessivamente difficile l’esercizio del proprio diritto.</a:t>
            </a:r>
          </a:p>
        </p:txBody>
      </p:sp>
    </p:spTree>
    <p:extLst>
      <p:ext uri="{BB962C8B-B14F-4D97-AF65-F5344CB8AC3E}">
        <p14:creationId xmlns:p14="http://schemas.microsoft.com/office/powerpoint/2010/main" val="113778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Categorie </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I mezzi di prova si dividono in:</a:t>
            </a:r>
          </a:p>
          <a:p>
            <a:pPr marL="457200" indent="-457200" algn="just">
              <a:buAutoNum type="alphaLcParenR"/>
            </a:pPr>
            <a:r>
              <a:rPr lang="it-IT" sz="2000" i="1" dirty="0" smtClean="0"/>
              <a:t>Prove documentali</a:t>
            </a:r>
            <a:r>
              <a:rPr lang="it-IT" sz="2000" dirty="0" smtClean="0"/>
              <a:t>: la prova è affidata a un mezzo materiale che documenta un certo fatto o atto. Si parla di prove precostituite in quanto possono essere predisposte in vista di una futura necessità di prova.</a:t>
            </a:r>
          </a:p>
          <a:p>
            <a:pPr marL="457200" indent="-457200" algn="just">
              <a:buAutoNum type="alphaLcParenR"/>
            </a:pPr>
            <a:r>
              <a:rPr lang="it-IT" sz="2000" i="1" dirty="0" smtClean="0"/>
              <a:t>Prove semplici: </a:t>
            </a:r>
            <a:r>
              <a:rPr lang="it-IT" sz="2000" dirty="0" smtClean="0"/>
              <a:t>sono prove che si formano nel corso della causa.</a:t>
            </a:r>
            <a:endParaRPr lang="it-IT" sz="2000" i="1" dirty="0" smtClean="0"/>
          </a:p>
          <a:p>
            <a:pPr marL="0" indent="0" algn="just">
              <a:buNone/>
            </a:pPr>
            <a:endParaRPr lang="it-IT" sz="2000" i="1" dirty="0"/>
          </a:p>
          <a:p>
            <a:pPr marL="0" indent="0" algn="just">
              <a:buNone/>
            </a:pPr>
            <a:r>
              <a:rPr lang="it-IT" sz="2000" dirty="0" smtClean="0"/>
              <a:t>In generale, il giudice valuta liberamente le prove addotte dalle parti.</a:t>
            </a:r>
          </a:p>
          <a:p>
            <a:pPr marL="0" indent="0" algn="just">
              <a:buNone/>
            </a:pPr>
            <a:r>
              <a:rPr lang="it-IT" sz="2000" dirty="0" smtClean="0"/>
              <a:t>Si parla di prova legale in quei casi, determinati dalla legge, ove il giudice è vincolato a ritenere provati i fatti cui si riferisce la prova. </a:t>
            </a:r>
          </a:p>
        </p:txBody>
      </p:sp>
    </p:spTree>
    <p:extLst>
      <p:ext uri="{BB962C8B-B14F-4D97-AF65-F5344CB8AC3E}">
        <p14:creationId xmlns:p14="http://schemas.microsoft.com/office/powerpoint/2010/main" val="1712308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Atto pubblico</a:t>
            </a:r>
            <a:endParaRPr lang="it-IT" dirty="0"/>
          </a:p>
        </p:txBody>
      </p:sp>
      <p:sp>
        <p:nvSpPr>
          <p:cNvPr id="3" name="Segnaposto contenuto 2"/>
          <p:cNvSpPr>
            <a:spLocks noGrp="1"/>
          </p:cNvSpPr>
          <p:nvPr>
            <p:ph idx="1"/>
          </p:nvPr>
        </p:nvSpPr>
        <p:spPr/>
        <p:txBody>
          <a:bodyPr>
            <a:normAutofit/>
          </a:bodyPr>
          <a:lstStyle/>
          <a:p>
            <a:pPr marL="0" indent="0">
              <a:buNone/>
            </a:pPr>
            <a:r>
              <a:rPr lang="it-IT" sz="2000" dirty="0" smtClean="0"/>
              <a:t>E’ un documento redatto da un notaio o da altro pubblico ufficiale autorizzato ad attribuire all’atto pubblica fede (es. rogito notarile, verbale di commissione di esame).</a:t>
            </a:r>
          </a:p>
          <a:p>
            <a:pPr marL="0" indent="0">
              <a:buNone/>
            </a:pPr>
            <a:r>
              <a:rPr lang="it-IT" sz="2000" dirty="0" smtClean="0"/>
              <a:t>E’ prova legale, fino a querela di falso:</a:t>
            </a:r>
          </a:p>
          <a:p>
            <a:pPr marL="457200" indent="-457200">
              <a:buAutoNum type="alphaUcParenR"/>
            </a:pPr>
            <a:r>
              <a:rPr lang="it-IT" sz="2000" dirty="0" smtClean="0"/>
              <a:t>Della provenienza del documento dal pubblico ufficiale che lo ha formato</a:t>
            </a:r>
          </a:p>
          <a:p>
            <a:pPr marL="457200" indent="-457200">
              <a:buAutoNum type="alphaUcParenR"/>
            </a:pPr>
            <a:r>
              <a:rPr lang="it-IT" sz="2000" dirty="0" smtClean="0"/>
              <a:t>Delle dichiarazioni fatte dalle parti</a:t>
            </a:r>
          </a:p>
          <a:p>
            <a:pPr marL="457200" indent="-457200">
              <a:buAutoNum type="alphaUcParenR"/>
            </a:pPr>
            <a:r>
              <a:rPr lang="it-IT" sz="2000" dirty="0" smtClean="0"/>
              <a:t>Degli altri fatti che il pubblico ufficiale attesta avvenuti in sua presenza o da lui compiuti</a:t>
            </a:r>
          </a:p>
          <a:p>
            <a:pPr marL="0" indent="0">
              <a:buNone/>
            </a:pPr>
            <a:r>
              <a:rPr lang="it-IT" sz="2000" dirty="0" smtClean="0"/>
              <a:t>N.B. L’atto pubblico non fa prova della veridicità delle dichiarazioni effettuate dalle parti, ma semplicemente del fatto che le stesse abbiano avuto luogo (es. se dichiaro di aver pagato il prezzo dell’immobile, non è dimostrato l’avvenuto pagamento).</a:t>
            </a:r>
            <a:endParaRPr lang="it-IT" sz="2000" dirty="0"/>
          </a:p>
        </p:txBody>
      </p:sp>
    </p:spTree>
    <p:extLst>
      <p:ext uri="{BB962C8B-B14F-4D97-AF65-F5344CB8AC3E}">
        <p14:creationId xmlns:p14="http://schemas.microsoft.com/office/powerpoint/2010/main" val="339954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Scrittura privata</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E’ un documento scritto firmato dalle parti.</a:t>
            </a:r>
          </a:p>
          <a:p>
            <a:pPr marL="0" indent="0" algn="just">
              <a:buNone/>
            </a:pPr>
            <a:r>
              <a:rPr lang="it-IT" sz="1800" dirty="0" smtClean="0"/>
              <a:t>Fa piena prova (cioè prova legale) della provenienza delle dichiarazioni da chi ha sottoscritto l’atto. </a:t>
            </a:r>
          </a:p>
          <a:p>
            <a:pPr marL="0" indent="0" algn="just">
              <a:buNone/>
            </a:pPr>
            <a:r>
              <a:rPr lang="it-IT" sz="1800" dirty="0" smtClean="0"/>
              <a:t>Si tratta di una prova che viene prodotta contro il sottoscrittore. È indispensabile che il soggetto contro cui la scrittura è prodotta: a) ne riconosca la sottoscrizione , oppure b) tale sottoscrizione sia legalmente considerata come riconosciuta.</a:t>
            </a:r>
          </a:p>
          <a:p>
            <a:pPr marL="0" indent="0" algn="just">
              <a:buNone/>
            </a:pPr>
            <a:r>
              <a:rPr lang="it-IT" sz="1800" dirty="0" smtClean="0"/>
              <a:t>La provenienza delle dichiarazioni risulta provata nel caso di scrittura privata autenticata: in tal caso il documento viene redatto dalle parti e la sottoscrizione avviene davanti a un pubblico ufficiale, il quale attesta l’autenticità della firma e la data di sottoscrizione.</a:t>
            </a:r>
          </a:p>
          <a:p>
            <a:pPr marL="0" indent="0" algn="just">
              <a:buNone/>
            </a:pPr>
            <a:r>
              <a:rPr lang="it-IT" sz="1800" dirty="0" smtClean="0"/>
              <a:t>Nel caso di scrittura non autenticata la data non è certa: la certezza può esser acquisita con la registrazione o tramite altri fatti da cui tale certezza può risultare indirettamente (es. timbro postale).</a:t>
            </a:r>
            <a:endParaRPr lang="it-IT" sz="1800" dirty="0"/>
          </a:p>
        </p:txBody>
      </p:sp>
    </p:spTree>
    <p:extLst>
      <p:ext uri="{BB962C8B-B14F-4D97-AF65-F5344CB8AC3E}">
        <p14:creationId xmlns:p14="http://schemas.microsoft.com/office/powerpoint/2010/main" val="909648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Testimonianza</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2000" dirty="0" smtClean="0"/>
              <a:t>La prova per testimoni consiste nelle dichiarazioni rese al giudice durante l’interrogatorio del testimone sui fatti dei quali egli abbia avuto diretta conoscenza. </a:t>
            </a:r>
          </a:p>
          <a:p>
            <a:pPr marL="0" indent="0" algn="just">
              <a:buNone/>
            </a:pPr>
            <a:r>
              <a:rPr lang="it-IT" sz="2000" dirty="0" smtClean="0"/>
              <a:t>Sono previsti dei limiti di ammissibilità per tale prova:</a:t>
            </a:r>
          </a:p>
          <a:p>
            <a:pPr marL="457200" indent="-457200" algn="just">
              <a:buAutoNum type="alphaUcParenR"/>
            </a:pPr>
            <a:r>
              <a:rPr lang="it-IT" sz="2000" dirty="0" smtClean="0"/>
              <a:t>Per i contratti quando il valore dell’oggetto supera lire 5000 (euro 2.58), ma l’autorità giudiziaria può autorizzare la prova oltre tale limite</a:t>
            </a:r>
          </a:p>
          <a:p>
            <a:pPr marL="457200" indent="-457200" algn="just">
              <a:buAutoNum type="alphaUcParenR"/>
            </a:pPr>
            <a:r>
              <a:rPr lang="it-IT" sz="2000" dirty="0" smtClean="0"/>
              <a:t>Per patti aggiunti o contrari al contenuto di un documento ove la stipulazione sia anteriore o contemporanea allo stesso </a:t>
            </a:r>
          </a:p>
          <a:p>
            <a:pPr marL="0" indent="0" algn="just">
              <a:buNone/>
            </a:pPr>
            <a:r>
              <a:rPr lang="it-IT" sz="2000" dirty="0" smtClean="0"/>
              <a:t>La prova per testimoni è sempre ammessa:</a:t>
            </a:r>
          </a:p>
          <a:p>
            <a:pPr marL="457200" indent="-457200" algn="just">
              <a:buAutoNum type="arabicParenR"/>
            </a:pPr>
            <a:r>
              <a:rPr lang="it-IT" sz="2000" dirty="0" smtClean="0"/>
              <a:t>Quando vi sai un principio di prova per iscritto</a:t>
            </a:r>
          </a:p>
          <a:p>
            <a:pPr marL="457200" indent="-457200" algn="just">
              <a:buAutoNum type="arabicParenR"/>
            </a:pPr>
            <a:r>
              <a:rPr lang="it-IT" sz="2000" dirty="0" smtClean="0"/>
              <a:t>Quando il contraente è stato nell’impossibilità morale o materiale di procurarsi una prova scritta</a:t>
            </a:r>
          </a:p>
          <a:p>
            <a:pPr marL="457200" indent="-457200" algn="just">
              <a:buAutoNum type="arabicParenR"/>
            </a:pPr>
            <a:r>
              <a:rPr lang="it-IT" sz="2000" dirty="0" smtClean="0"/>
              <a:t>Quando il contraente ha senza sua colpa perduto il documento che li forniva la prova</a:t>
            </a:r>
            <a:endParaRPr lang="it-IT" sz="2000" dirty="0"/>
          </a:p>
        </p:txBody>
      </p:sp>
    </p:spTree>
    <p:extLst>
      <p:ext uri="{BB962C8B-B14F-4D97-AF65-F5344CB8AC3E}">
        <p14:creationId xmlns:p14="http://schemas.microsoft.com/office/powerpoint/2010/main" val="540819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Presunzioni</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Tale mezzo di prova si basa su una deduzione logica.</a:t>
            </a:r>
          </a:p>
          <a:p>
            <a:pPr marL="0" indent="0" algn="just">
              <a:buNone/>
            </a:pPr>
            <a:r>
              <a:rPr lang="it-IT" sz="1800" dirty="0" smtClean="0"/>
              <a:t>L’art. 2727 c.c. parla di conseguenze che la legge o il giudice trae da un fatto noto per risalire a un fatto  ignoto. </a:t>
            </a:r>
          </a:p>
          <a:p>
            <a:pPr marL="0" indent="0" algn="just">
              <a:buNone/>
            </a:pPr>
            <a:r>
              <a:rPr lang="it-IT" sz="1800" dirty="0" smtClean="0"/>
              <a:t>Le </a:t>
            </a:r>
            <a:r>
              <a:rPr lang="it-IT" sz="1800" i="1" dirty="0" smtClean="0"/>
              <a:t>presunzioni semplici  </a:t>
            </a:r>
            <a:r>
              <a:rPr lang="it-IT" sz="1800" dirty="0" smtClean="0"/>
              <a:t>sono applicate  dal giudice, il quale da un fatto direttamente provato trae la conclusione che un altro fatto, non direttamente provato, è da ritenersi certo. </a:t>
            </a:r>
          </a:p>
          <a:p>
            <a:pPr marL="0" indent="0" algn="just">
              <a:buNone/>
            </a:pPr>
            <a:r>
              <a:rPr lang="it-IT" sz="1800" dirty="0" smtClean="0"/>
              <a:t>Posto che il fatto ignoto viene dedotto in base a un canone di probabilità, viene previsto che il giudice possa ricorrere alla presunzione semplice quando sia fondata su circostanze gravi, precise e concordanti. </a:t>
            </a:r>
          </a:p>
          <a:p>
            <a:pPr marL="0" indent="0" algn="just">
              <a:buNone/>
            </a:pPr>
            <a:r>
              <a:rPr lang="it-IT" sz="1800" dirty="0" smtClean="0"/>
              <a:t>Non è ammesso il ricorso alle presunzioni semplici ove sia esclusa la prova per testimoni. </a:t>
            </a:r>
          </a:p>
          <a:p>
            <a:pPr marL="0" indent="0" algn="just">
              <a:buNone/>
            </a:pPr>
            <a:r>
              <a:rPr lang="it-IT" sz="1800" dirty="0" smtClean="0"/>
              <a:t>Le </a:t>
            </a:r>
            <a:r>
              <a:rPr lang="it-IT" sz="1800" i="1" dirty="0" smtClean="0"/>
              <a:t>presunzioni legali </a:t>
            </a:r>
            <a:r>
              <a:rPr lang="it-IT" sz="1800" dirty="0" smtClean="0"/>
              <a:t>sono quelle previste dal legislatore. Si distinguono in:</a:t>
            </a:r>
          </a:p>
          <a:p>
            <a:pPr algn="just">
              <a:buAutoNum type="alphaLcParenR"/>
            </a:pPr>
            <a:r>
              <a:rPr lang="it-IT" sz="1800" dirty="0" smtClean="0"/>
              <a:t>Presunzioni assolute: non ammettono prova contraria</a:t>
            </a:r>
          </a:p>
          <a:p>
            <a:pPr algn="just">
              <a:buAutoNum type="alphaLcParenR"/>
            </a:pPr>
            <a:r>
              <a:rPr lang="it-IT" sz="1800" dirty="0" smtClean="0"/>
              <a:t>Presunzioni relative: è ammessa la prova contraria</a:t>
            </a:r>
          </a:p>
          <a:p>
            <a:pPr marL="0" indent="0" algn="just">
              <a:buNone/>
            </a:pPr>
            <a:endParaRPr lang="it-IT" sz="1800" dirty="0"/>
          </a:p>
          <a:p>
            <a:pPr marL="0" indent="0" algn="just">
              <a:buNone/>
            </a:pPr>
            <a:endParaRPr lang="it-IT" sz="1800" dirty="0"/>
          </a:p>
        </p:txBody>
      </p:sp>
    </p:spTree>
    <p:extLst>
      <p:ext uri="{BB962C8B-B14F-4D97-AF65-F5344CB8AC3E}">
        <p14:creationId xmlns:p14="http://schemas.microsoft.com/office/powerpoint/2010/main" val="77252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Prescrizioni presuntive </a:t>
            </a:r>
            <a:endParaRPr lang="it-IT" dirty="0"/>
          </a:p>
        </p:txBody>
      </p:sp>
      <p:sp>
        <p:nvSpPr>
          <p:cNvPr id="3" name="Segnaposto contenuto 2"/>
          <p:cNvSpPr>
            <a:spLocks noGrp="1"/>
          </p:cNvSpPr>
          <p:nvPr>
            <p:ph idx="1"/>
          </p:nvPr>
        </p:nvSpPr>
        <p:spPr/>
        <p:txBody>
          <a:bodyPr>
            <a:normAutofit/>
          </a:bodyPr>
          <a:lstStyle/>
          <a:p>
            <a:pPr marL="0" indent="0" algn="just">
              <a:buNone/>
            </a:pPr>
            <a:r>
              <a:rPr lang="it-IT" sz="2400" dirty="0" smtClean="0"/>
              <a:t>Un’ipotesi particolare di applicazione del meccanismo presuntivo opera nell’ambito delle prescrizioni presuntive. </a:t>
            </a:r>
          </a:p>
          <a:p>
            <a:pPr marL="0" indent="0" algn="just">
              <a:buNone/>
            </a:pPr>
            <a:r>
              <a:rPr lang="it-IT" sz="2400" dirty="0" smtClean="0"/>
              <a:t>Sono previste dalla legge in relazione a una serie di rapporti che normalmente vengono estinti entro un breve lasso di tempo.</a:t>
            </a:r>
          </a:p>
          <a:p>
            <a:pPr marL="0" indent="0" algn="just">
              <a:buNone/>
            </a:pPr>
            <a:r>
              <a:rPr lang="it-IT" sz="2400" dirty="0" smtClean="0"/>
              <a:t>L’istituto opera modificando l’onere della prova: decorso il tempo di prescrizione, si presume che il diritto sia estinto (in quanto avvenuto il pagamento o altro fatto estintivo).</a:t>
            </a:r>
          </a:p>
          <a:p>
            <a:pPr marL="0" indent="0" algn="just">
              <a:buNone/>
            </a:pPr>
            <a:r>
              <a:rPr lang="it-IT" sz="2400" dirty="0" smtClean="0"/>
              <a:t>Il titolare del diritto è ammesso a fornire prova contraria, utilizzando esclusivamente il giuramento o l’ammissione del debitore. </a:t>
            </a:r>
            <a:endParaRPr lang="it-IT" sz="2400" dirty="0"/>
          </a:p>
        </p:txBody>
      </p:sp>
    </p:spTree>
    <p:extLst>
      <p:ext uri="{BB962C8B-B14F-4D97-AF65-F5344CB8AC3E}">
        <p14:creationId xmlns:p14="http://schemas.microsoft.com/office/powerpoint/2010/main" val="303011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Confessione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La confessione è la dichiarazione che una parte fa della verità di fatti ad essa sfavorevoli e favorevoli all’altra parte. </a:t>
            </a:r>
          </a:p>
          <a:p>
            <a:pPr marL="0" indent="0" algn="just">
              <a:buNone/>
            </a:pPr>
            <a:r>
              <a:rPr lang="it-IT" sz="2000" dirty="0" smtClean="0"/>
              <a:t>La confessione resa in giudizio (confessione giudiziale) è prova legale; mentre la confessione stragiudiziale è prova legale se fatta alla parte o a chi la rappresenta (se fatta a terzi o contenuta in un testamento è liberamente apprezzabile dal giudice). </a:t>
            </a:r>
          </a:p>
          <a:p>
            <a:pPr marL="0" indent="0" algn="just">
              <a:buNone/>
            </a:pPr>
            <a:r>
              <a:rPr lang="it-IT" sz="2000" dirty="0" smtClean="0"/>
              <a:t>Quando la confessione si accompagna a quella di altri fatti o circostanze tendenti a infirmare l’efficacia del fatto confessato o a modificarne o estinguerne gli effetti, le dichiarazioni fanno piena prova nella loro integrità, se l’altra parte non contesta la verità dei fatti o delle circostanze aggiunte; altrimenti l’efficacia probatoria delle dichiarazioni sarà liberamente apprezzata dal giudice. </a:t>
            </a:r>
            <a:endParaRPr lang="it-IT" sz="2000" dirty="0"/>
          </a:p>
        </p:txBody>
      </p:sp>
    </p:spTree>
    <p:extLst>
      <p:ext uri="{BB962C8B-B14F-4D97-AF65-F5344CB8AC3E}">
        <p14:creationId xmlns:p14="http://schemas.microsoft.com/office/powerpoint/2010/main" val="4132281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Giuramento</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Il giuramento è la dichiarazione con cui una parte, davanti al giudice, afferma come vero o non vero un certo fatto, nella forma solenne e impegnativa prevista dalla legge. </a:t>
            </a:r>
          </a:p>
          <a:p>
            <a:pPr marL="0" indent="0" algn="just">
              <a:buNone/>
            </a:pPr>
            <a:r>
              <a:rPr lang="it-IT" sz="2000" dirty="0" smtClean="0"/>
              <a:t>Il giuramento è:</a:t>
            </a:r>
          </a:p>
          <a:p>
            <a:pPr marL="457200" indent="-457200" algn="just">
              <a:buAutoNum type="alphaLcParenR"/>
            </a:pPr>
            <a:r>
              <a:rPr lang="it-IT" sz="2000" dirty="0" smtClean="0"/>
              <a:t>decisorio: se viene deferito da una parte all’altra per farne dipendere la decisione totale o parziale della causa</a:t>
            </a:r>
          </a:p>
          <a:p>
            <a:pPr marL="457200" indent="-457200" algn="just">
              <a:buAutoNum type="alphaLcParenR"/>
            </a:pPr>
            <a:r>
              <a:rPr lang="it-IT" sz="2000" dirty="0" smtClean="0"/>
              <a:t>suppletorio: se viene deferito d’ufficio dal giudice quando vi siano dei principi di prova ovvero quando si tratta di stabilire il valore della cosa.</a:t>
            </a:r>
          </a:p>
          <a:p>
            <a:pPr marL="0" indent="0" algn="just">
              <a:buNone/>
            </a:pPr>
            <a:r>
              <a:rPr lang="it-IT" sz="2000" dirty="0" smtClean="0"/>
              <a:t>Il giuramento è prova legale: l’altra parte non è ammessa </a:t>
            </a:r>
            <a:r>
              <a:rPr lang="it-IT" sz="2000" smtClean="0"/>
              <a:t>a provare  </a:t>
            </a:r>
            <a:r>
              <a:rPr lang="it-IT" sz="2000" dirty="0" smtClean="0"/>
              <a:t>il contrario. </a:t>
            </a:r>
          </a:p>
          <a:p>
            <a:pPr marL="0" indent="0" algn="just">
              <a:buNone/>
            </a:pPr>
            <a:r>
              <a:rPr lang="it-IT" sz="2000" dirty="0" smtClean="0"/>
              <a:t>In caso di </a:t>
            </a:r>
            <a:r>
              <a:rPr lang="it-IT" sz="2000" i="1" dirty="0" smtClean="0"/>
              <a:t>falso giuramento</a:t>
            </a:r>
            <a:r>
              <a:rPr lang="it-IT" sz="2000" dirty="0" smtClean="0"/>
              <a:t> non si applica la revocazione della sentenza. Trattandosi di un fatto illecito penalmente perseguibile, sul piano civilistico la parte soccombente potrà chiedere il risarcimento del danno</a:t>
            </a:r>
            <a:endParaRPr lang="it-IT" sz="2000" dirty="0"/>
          </a:p>
        </p:txBody>
      </p:sp>
    </p:spTree>
    <p:extLst>
      <p:ext uri="{BB962C8B-B14F-4D97-AF65-F5344CB8AC3E}">
        <p14:creationId xmlns:p14="http://schemas.microsoft.com/office/powerpoint/2010/main" val="128864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Cenni generali</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L’ordinamento giuridico deve garantire l’attuazione dei diritti attribuiti ai soggetti: attraverso la formula ‘tutela dei diritti’ si fa riferimento agli strumenti di protezione e attuazione delle situazioni giuridiche soggettive.</a:t>
            </a:r>
          </a:p>
          <a:p>
            <a:pPr marL="0" indent="0" algn="just">
              <a:buNone/>
            </a:pPr>
            <a:r>
              <a:rPr lang="it-IT" sz="1800" dirty="0" smtClean="0"/>
              <a:t>Il sistema giuridico mira: a) a prevenire le liti, attraverso la spontanea attuazione delle regole da parte dei consociati; b) ove una lite di concretizzi, assicurare l’attuazione coattiva delle regola applicata al caso.</a:t>
            </a:r>
          </a:p>
          <a:p>
            <a:pPr marL="0" indent="0" algn="just">
              <a:buNone/>
            </a:pPr>
            <a:endParaRPr lang="it-IT" sz="1800" dirty="0" smtClean="0"/>
          </a:p>
          <a:p>
            <a:pPr marL="0" indent="0" algn="just">
              <a:buNone/>
            </a:pPr>
            <a:r>
              <a:rPr lang="it-IT" sz="1800" dirty="0" smtClean="0"/>
              <a:t>In chiave di </a:t>
            </a:r>
            <a:r>
              <a:rPr lang="it-IT" sz="1800" i="1" dirty="0" smtClean="0"/>
              <a:t>prevenzione delle liti</a:t>
            </a:r>
            <a:r>
              <a:rPr lang="it-IT" sz="1800" dirty="0"/>
              <a:t> </a:t>
            </a:r>
            <a:r>
              <a:rPr lang="it-IT" sz="1800" dirty="0" smtClean="0"/>
              <a:t>operano quegli strumenti finalizzati a risolvere le situazioni di incertezza con riguardo all’accadimento di determinati fatti giuridici. Rilevano, sotto questo aspetto: a) mezzi di pubblicità; b) prescrizione e decadenza.</a:t>
            </a:r>
          </a:p>
          <a:p>
            <a:pPr marL="0" indent="0" algn="just">
              <a:buNone/>
            </a:pPr>
            <a:endParaRPr lang="it-IT" sz="1800" dirty="0"/>
          </a:p>
          <a:p>
            <a:pPr marL="0" indent="0" algn="just">
              <a:buNone/>
            </a:pPr>
            <a:r>
              <a:rPr lang="it-IT" sz="1800" dirty="0" smtClean="0"/>
              <a:t>Nella prospettiva di soluzione delle liti e </a:t>
            </a:r>
            <a:r>
              <a:rPr lang="it-IT" sz="1800" i="1" dirty="0" smtClean="0"/>
              <a:t>attuazione coattiva delle regole di diritto</a:t>
            </a:r>
            <a:r>
              <a:rPr lang="it-IT" sz="1800" dirty="0" smtClean="0"/>
              <a:t> rilevano le regole relative alla tutela giurisdizionale dei diritti.</a:t>
            </a:r>
          </a:p>
          <a:p>
            <a:pPr marL="0" indent="0" algn="just">
              <a:buNone/>
            </a:pPr>
            <a:endParaRPr lang="it-IT" sz="1800" dirty="0"/>
          </a:p>
        </p:txBody>
      </p:sp>
    </p:spTree>
    <p:extLst>
      <p:ext uri="{BB962C8B-B14F-4D97-AF65-F5344CB8AC3E}">
        <p14:creationId xmlns:p14="http://schemas.microsoft.com/office/powerpoint/2010/main" val="195394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Pubblicità</a:t>
            </a:r>
            <a:endParaRPr lang="it-IT" dirty="0"/>
          </a:p>
        </p:txBody>
      </p:sp>
      <p:sp>
        <p:nvSpPr>
          <p:cNvPr id="3" name="Segnaposto contenuto 2"/>
          <p:cNvSpPr>
            <a:spLocks noGrp="1"/>
          </p:cNvSpPr>
          <p:nvPr>
            <p:ph idx="1"/>
          </p:nvPr>
        </p:nvSpPr>
        <p:spPr/>
        <p:txBody>
          <a:bodyPr>
            <a:normAutofit fontScale="92500"/>
          </a:bodyPr>
          <a:lstStyle/>
          <a:p>
            <a:pPr marL="0" indent="0" algn="just">
              <a:buNone/>
            </a:pPr>
            <a:r>
              <a:rPr lang="it-IT" sz="2400" dirty="0" smtClean="0"/>
              <a:t>Con il termine pubblicità si indicano gli strumenti predisposti dal legislatore per assicurare conoscibilità a fatti e atti giuridici.</a:t>
            </a:r>
          </a:p>
          <a:p>
            <a:pPr marL="0" indent="0" algn="just">
              <a:buNone/>
            </a:pPr>
            <a:r>
              <a:rPr lang="it-IT" sz="2400" dirty="0" smtClean="0"/>
              <a:t>I tipi di pubblicità previsti dal nostro ordinamento sono tre:</a:t>
            </a:r>
          </a:p>
          <a:p>
            <a:pPr marL="0" indent="0" algn="just">
              <a:buNone/>
            </a:pPr>
            <a:r>
              <a:rPr lang="it-IT" sz="2400" dirty="0" smtClean="0"/>
              <a:t>A) </a:t>
            </a:r>
            <a:r>
              <a:rPr lang="it-IT" sz="2400" i="1" dirty="0" smtClean="0"/>
              <a:t>pubblicità notizia</a:t>
            </a:r>
            <a:r>
              <a:rPr lang="it-IT" sz="2400" dirty="0" smtClean="0"/>
              <a:t>: assicura la conoscibilità legale di determinati fatti (es. annotazione a margine dell’atto di nascita delle sentenza di interdizione)</a:t>
            </a:r>
          </a:p>
          <a:p>
            <a:pPr marL="0" indent="0" algn="just">
              <a:buNone/>
            </a:pPr>
            <a:r>
              <a:rPr lang="it-IT" sz="2400" dirty="0" smtClean="0"/>
              <a:t>B) </a:t>
            </a:r>
            <a:r>
              <a:rPr lang="it-IT" sz="2400" i="1" dirty="0"/>
              <a:t>p</a:t>
            </a:r>
            <a:r>
              <a:rPr lang="it-IT" sz="2400" i="1" dirty="0" smtClean="0"/>
              <a:t>ubblicità dichiarativa: </a:t>
            </a:r>
            <a:r>
              <a:rPr lang="it-IT" sz="2400" dirty="0" smtClean="0"/>
              <a:t>la trascrizione di un determinato atto, oltre a renderlo conoscibile, lo rende opponibile ai terzi (es. trascrizione immobiliare)</a:t>
            </a:r>
          </a:p>
          <a:p>
            <a:pPr marL="0" indent="0" algn="just">
              <a:buNone/>
            </a:pPr>
            <a:r>
              <a:rPr lang="it-IT" sz="2400" dirty="0" smtClean="0"/>
              <a:t>C) </a:t>
            </a:r>
            <a:r>
              <a:rPr lang="it-IT" sz="2400" i="1" dirty="0" smtClean="0"/>
              <a:t>pubblicità costitutiva: </a:t>
            </a:r>
            <a:r>
              <a:rPr lang="it-IT" sz="2400" dirty="0" smtClean="0"/>
              <a:t>la pubblicità condiziona l’esistenza stessa del diritto (es. iscrizione di ipoteca</a:t>
            </a:r>
            <a:r>
              <a:rPr lang="it-IT" sz="1800" dirty="0" smtClean="0"/>
              <a:t>)</a:t>
            </a:r>
          </a:p>
          <a:p>
            <a:pPr marL="0" indent="0" algn="just">
              <a:buNone/>
            </a:pPr>
            <a:r>
              <a:rPr lang="it-IT" sz="1800" dirty="0" smtClean="0"/>
              <a:t>(</a:t>
            </a:r>
            <a:r>
              <a:rPr lang="it-IT" sz="1800" dirty="0" err="1" smtClean="0"/>
              <a:t>n.b.</a:t>
            </a:r>
            <a:r>
              <a:rPr lang="it-IT" sz="1800" dirty="0" smtClean="0"/>
              <a:t> sul tema della pubblicità immobiliare torneremo dopo aver affrontato il terzo libro)</a:t>
            </a:r>
            <a:endParaRPr lang="it-IT" sz="1800" dirty="0"/>
          </a:p>
        </p:txBody>
      </p:sp>
    </p:spTree>
    <p:extLst>
      <p:ext uri="{BB962C8B-B14F-4D97-AF65-F5344CB8AC3E}">
        <p14:creationId xmlns:p14="http://schemas.microsoft.com/office/powerpoint/2010/main" val="52248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Prescrizione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Secondo quanto previsto dall’art. 2934 c.c.: ogni diritto si estingue per prescrizione, quanto il titolare non lo esercita per il tempo determinato dalla legge.</a:t>
            </a:r>
          </a:p>
          <a:p>
            <a:pPr marL="0" indent="0" algn="just">
              <a:buNone/>
            </a:pPr>
            <a:r>
              <a:rPr lang="it-IT" sz="2000" dirty="0" smtClean="0"/>
              <a:t>La prescrizione costituisce un modo di estinzione del diritto: l’inerzia del titolare, che non esercita il proprio diritto, ne determina la perdita. </a:t>
            </a:r>
          </a:p>
          <a:p>
            <a:pPr marL="0" indent="0" algn="just">
              <a:buNone/>
            </a:pPr>
            <a:r>
              <a:rPr lang="it-IT" sz="2000" dirty="0" smtClean="0"/>
              <a:t>Trascorso un determinato tempo, l’obbligo correlativo al diritto del titolare rimasto inerte viene meno: il titolare dell’obbligo viene liberato.</a:t>
            </a:r>
          </a:p>
          <a:p>
            <a:pPr marL="0" indent="0" algn="just">
              <a:buNone/>
            </a:pPr>
            <a:r>
              <a:rPr lang="it-IT" sz="2000" dirty="0" smtClean="0"/>
              <a:t>La prescrizione non opera </a:t>
            </a:r>
            <a:r>
              <a:rPr lang="it-IT" sz="2000" dirty="0" smtClean="0"/>
              <a:t>per i  </a:t>
            </a:r>
            <a:r>
              <a:rPr lang="it-IT" sz="2000" dirty="0" smtClean="0"/>
              <a:t>diritti imprescrittibili:</a:t>
            </a:r>
          </a:p>
          <a:p>
            <a:pPr algn="just">
              <a:buAutoNum type="alphaLcParenR"/>
            </a:pPr>
            <a:r>
              <a:rPr lang="it-IT" sz="2000" dirty="0" smtClean="0"/>
              <a:t>Diritti indisponibili: comprendono diritti di carattere personale (es. diritto alla salute, al nome, all’onore ecc.) e determinati diritti di carattere patrimoniale (es. diritto al mantenimento).</a:t>
            </a:r>
          </a:p>
          <a:p>
            <a:pPr algn="just">
              <a:buAutoNum type="alphaLcParenR"/>
            </a:pPr>
            <a:r>
              <a:rPr lang="it-IT" sz="2000" dirty="0" smtClean="0"/>
              <a:t>Altri diritti  indicati dalla legge: per alcuni diritti l’imprescrittibilità è stabilita dalla legge (es. diritto di proprietà).</a:t>
            </a:r>
            <a:endParaRPr lang="it-IT" sz="2000" dirty="0"/>
          </a:p>
        </p:txBody>
      </p:sp>
    </p:spTree>
    <p:extLst>
      <p:ext uri="{BB962C8B-B14F-4D97-AF65-F5344CB8AC3E}">
        <p14:creationId xmlns:p14="http://schemas.microsoft.com/office/powerpoint/2010/main" val="74196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Inderogabilità della prescrizione</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sz="1800" dirty="0" smtClean="0"/>
              <a:t>In materia di prescrizione vige il principio di inderogabilità: spetta esclusivamente al legislatore stabilire il modo di comporre gli interessi del titolare del diritto/titolare del correlativo obbligo.</a:t>
            </a:r>
          </a:p>
          <a:p>
            <a:pPr marL="0" indent="0" algn="just">
              <a:buNone/>
            </a:pPr>
            <a:r>
              <a:rPr lang="it-IT" sz="1800" dirty="0" smtClean="0"/>
              <a:t>Le regole sulla prescrizione sono inderogabili e fanno pare dell’ordine pubblico: non è possibile per i singoli modificare i casi e i termini previsti dal legislatore.</a:t>
            </a:r>
          </a:p>
          <a:p>
            <a:pPr marL="0" indent="0" algn="just">
              <a:buNone/>
            </a:pPr>
            <a:r>
              <a:rPr lang="it-IT" sz="1800" dirty="0" smtClean="0"/>
              <a:t>La prescrizione deve essere eccepita dall’interessato (il titolare dell’obbligo), mentre non può essere rilevata d’ufficio dal giudice.</a:t>
            </a:r>
          </a:p>
          <a:p>
            <a:pPr marL="0" indent="0" algn="just">
              <a:buNone/>
            </a:pPr>
            <a:r>
              <a:rPr lang="it-IT" sz="1800" dirty="0" smtClean="0"/>
              <a:t>Chi è legittimato a far valere la prescrizione può rinunciare alla stessa (es. pago il debito anche se è </a:t>
            </a:r>
            <a:r>
              <a:rPr lang="it-IT" sz="1800" dirty="0" smtClean="0"/>
              <a:t>prescritto).</a:t>
            </a:r>
          </a:p>
          <a:p>
            <a:pPr marL="0" indent="0" algn="just">
              <a:buNone/>
            </a:pPr>
            <a:r>
              <a:rPr lang="it-IT" sz="1800" dirty="0" smtClean="0"/>
              <a:t>In </a:t>
            </a:r>
            <a:r>
              <a:rPr lang="it-IT" sz="1800" dirty="0" smtClean="0"/>
              <a:t>materia di rinuncia valgono le seguenti regole: </a:t>
            </a:r>
          </a:p>
          <a:p>
            <a:pPr marL="0" indent="0" algn="just">
              <a:buNone/>
            </a:pPr>
            <a:r>
              <a:rPr lang="it-IT" sz="1800" dirty="0" smtClean="0"/>
              <a:t>A) La rinuncia può aver luogo soltanto una volta che il termine di prescrizione sia compiuto (una rinuncia preventiva verrebbe, infatti, a collidere con il principio di inderogabilità).</a:t>
            </a:r>
          </a:p>
          <a:p>
            <a:pPr marL="0" indent="0" algn="just">
              <a:buNone/>
            </a:pPr>
            <a:r>
              <a:rPr lang="it-IT" sz="1800" dirty="0" smtClean="0"/>
              <a:t>B) La rinuncia può avvenire anche in maniera tacita, a fronte di un fatto che appare in contrasto con la volontà di far valere la prescrizione (es. il debitore chiede una </a:t>
            </a:r>
            <a:r>
              <a:rPr lang="it-IT" sz="1800" dirty="0" smtClean="0"/>
              <a:t>dilazione </a:t>
            </a:r>
            <a:r>
              <a:rPr lang="it-IT" sz="1800" dirty="0" smtClean="0"/>
              <a:t>di pagamento con riguardo a un debito prescritto).</a:t>
            </a:r>
          </a:p>
          <a:p>
            <a:pPr marL="0" indent="0" algn="just">
              <a:buNone/>
            </a:pPr>
            <a:r>
              <a:rPr lang="it-IT" sz="1800" dirty="0" smtClean="0"/>
              <a:t>C) A fronte della rinuncia alla prescrizione, la prestazione eseguita appare giustificata e non può essere qualificata come indebito.</a:t>
            </a:r>
            <a:endParaRPr lang="it-IT" sz="1800" dirty="0"/>
          </a:p>
        </p:txBody>
      </p:sp>
    </p:spTree>
    <p:extLst>
      <p:ext uri="{BB962C8B-B14F-4D97-AF65-F5344CB8AC3E}">
        <p14:creationId xmlns:p14="http://schemas.microsoft.com/office/powerpoint/2010/main" val="366096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Disciplina della prescrizione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La prescrizione decorre dal giorno in cui il diritto può essere fatto valere.</a:t>
            </a:r>
          </a:p>
          <a:p>
            <a:pPr marL="0" indent="0" algn="just">
              <a:buNone/>
            </a:pPr>
            <a:r>
              <a:rPr lang="it-IT" sz="1800" dirty="0" smtClean="0"/>
              <a:t>Sono previste delle cause di </a:t>
            </a:r>
            <a:r>
              <a:rPr lang="it-IT" sz="1800" i="1" dirty="0" smtClean="0"/>
              <a:t>sospensione</a:t>
            </a:r>
            <a:r>
              <a:rPr lang="it-IT" sz="1800" dirty="0" smtClean="0"/>
              <a:t>: in presenza delle stesse, per il tempo della relativa durata, il tempo non è computato ai fini del decorso del termine di prescrizione. I casi sono i seguenti:</a:t>
            </a:r>
          </a:p>
          <a:p>
            <a:pPr algn="just">
              <a:buAutoNum type="alphaLcParenR"/>
            </a:pPr>
            <a:r>
              <a:rPr lang="it-IT" sz="1800" dirty="0" smtClean="0"/>
              <a:t>Rapporto tra le parti : il soggetto si trova in una situazione incompatibile con l’esercizio del diritto in presenza di un determinato rapporto tra le parti (es. persone giuridiche/amministratore)</a:t>
            </a:r>
          </a:p>
          <a:p>
            <a:pPr algn="just">
              <a:buAutoNum type="alphaLcParenR"/>
            </a:pPr>
            <a:r>
              <a:rPr lang="it-IT" sz="1800" dirty="0" smtClean="0"/>
              <a:t>Condizione del titolare: la situazione del titolare del diritto è tale da impedire il relativo esercizio (es. incapace legale privo di rappresentante) </a:t>
            </a:r>
          </a:p>
          <a:p>
            <a:pPr marL="0" indent="0" algn="just">
              <a:buNone/>
            </a:pPr>
            <a:r>
              <a:rPr lang="it-IT" sz="1800" dirty="0" smtClean="0"/>
              <a:t>Si parla di </a:t>
            </a:r>
            <a:r>
              <a:rPr lang="it-IT" sz="1800" i="1" dirty="0" smtClean="0"/>
              <a:t>interruzione</a:t>
            </a:r>
            <a:r>
              <a:rPr lang="it-IT" sz="1800" dirty="0" smtClean="0"/>
              <a:t> della prescrizione quando cessa l’inerzia del titolare. L’interruzione ha luogo  nei seguenti casi:</a:t>
            </a:r>
          </a:p>
          <a:p>
            <a:pPr algn="just">
              <a:buAutoNum type="arabicParenR"/>
            </a:pPr>
            <a:r>
              <a:rPr lang="it-IT" sz="1800" dirty="0" smtClean="0"/>
              <a:t>Notificazione di un atto con cui si inizia un giudizio</a:t>
            </a:r>
          </a:p>
          <a:p>
            <a:pPr algn="just">
              <a:buAutoNum type="arabicParenR"/>
            </a:pPr>
            <a:r>
              <a:rPr lang="it-IT" sz="1800" dirty="0" smtClean="0"/>
              <a:t>Costituzione in mora del debitore</a:t>
            </a:r>
          </a:p>
          <a:p>
            <a:pPr algn="just">
              <a:buAutoNum type="arabicParenR"/>
            </a:pPr>
            <a:r>
              <a:rPr lang="it-IT" sz="1800" dirty="0" smtClean="0"/>
              <a:t>Riconoscimento del diritto da parte di colui contro il quale può essere fatto valere.</a:t>
            </a:r>
          </a:p>
          <a:p>
            <a:pPr marL="0" indent="0" algn="just">
              <a:buNone/>
            </a:pPr>
            <a:endParaRPr lang="it-IT" sz="1800" dirty="0"/>
          </a:p>
        </p:txBody>
      </p:sp>
    </p:spTree>
    <p:extLst>
      <p:ext uri="{BB962C8B-B14F-4D97-AF65-F5344CB8AC3E}">
        <p14:creationId xmlns:p14="http://schemas.microsoft.com/office/powerpoint/2010/main" val="49073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Durata della prescrizione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800" dirty="0" smtClean="0"/>
              <a:t>La durata della prescrizione è stabilita dalla legge.</a:t>
            </a:r>
          </a:p>
          <a:p>
            <a:pPr marL="0" indent="0" algn="just">
              <a:buNone/>
            </a:pPr>
            <a:r>
              <a:rPr lang="it-IT" sz="2800" dirty="0" smtClean="0"/>
              <a:t>In termine di prescrizione ordinario è di dieci anni.</a:t>
            </a:r>
          </a:p>
          <a:p>
            <a:pPr marL="0" indent="0" algn="just">
              <a:buNone/>
            </a:pPr>
            <a:r>
              <a:rPr lang="it-IT" sz="2800" dirty="0" smtClean="0"/>
              <a:t>Si definiscono prescrizioni brevi le ipotesi in cui il termine di prescrizione stabilito dal legislatore è inferiore a quello ordinario (es. responsabilità civile 5 anni).</a:t>
            </a:r>
          </a:p>
          <a:p>
            <a:pPr marL="0" indent="0" algn="just">
              <a:buNone/>
            </a:pPr>
            <a:r>
              <a:rPr lang="it-IT" sz="2800" dirty="0" smtClean="0"/>
              <a:t>Per alcuni diritti è previsto un termine di prescrizione superiore ai dieci anni (es. diritto reali minori 20 anni) </a:t>
            </a:r>
          </a:p>
          <a:p>
            <a:pPr marL="0" indent="0" algn="just">
              <a:buNone/>
            </a:pPr>
            <a:r>
              <a:rPr lang="it-IT" sz="1800" dirty="0" smtClean="0"/>
              <a:t>N.B.  Da non confondere con le prescrizioni brevi  le regole in materia di prescrizioni presuntive (v. </a:t>
            </a:r>
            <a:r>
              <a:rPr lang="it-IT" sz="1800" smtClean="0"/>
              <a:t>mezzi di prova).</a:t>
            </a:r>
            <a:endParaRPr lang="it-IT" sz="1800" dirty="0"/>
          </a:p>
        </p:txBody>
      </p:sp>
    </p:spTree>
    <p:extLst>
      <p:ext uri="{BB962C8B-B14F-4D97-AF65-F5344CB8AC3E}">
        <p14:creationId xmlns:p14="http://schemas.microsoft.com/office/powerpoint/2010/main" val="76086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Decadenza</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sz="2000" dirty="0" smtClean="0"/>
              <a:t>La decadenza (come la prescrizione) determina la perdita del diritto in presenza del decorso di un determinato periodo di tempo in assenza di esercizio del diritto da parte del titolare.</a:t>
            </a:r>
          </a:p>
          <a:p>
            <a:pPr marL="0" indent="0" algn="just">
              <a:buNone/>
            </a:pPr>
            <a:r>
              <a:rPr lang="it-IT" sz="2000" dirty="0" smtClean="0"/>
              <a:t>Opera in situazioni per le quali vi sia esigenza di certezza assoluta: il diritto deve essere esercitato entro un certo termine (in genere breve) per suggellare una determinata situazione. </a:t>
            </a:r>
          </a:p>
          <a:p>
            <a:pPr marL="0" indent="0" algn="just">
              <a:buNone/>
            </a:pPr>
            <a:r>
              <a:rPr lang="it-IT" sz="2000" dirty="0" smtClean="0"/>
              <a:t>Le esigenze di certezza possono essere stabilite:</a:t>
            </a:r>
          </a:p>
          <a:p>
            <a:pPr marL="457200" indent="-457200" algn="just">
              <a:buAutoNum type="alphaLcParenR"/>
            </a:pPr>
            <a:r>
              <a:rPr lang="it-IT" sz="2000" dirty="0" smtClean="0"/>
              <a:t>Dalla legge</a:t>
            </a:r>
          </a:p>
          <a:p>
            <a:pPr marL="457200" indent="-457200" algn="just">
              <a:buAutoNum type="alphaLcParenR"/>
            </a:pPr>
            <a:r>
              <a:rPr lang="it-IT" sz="2000" dirty="0" smtClean="0"/>
              <a:t>Dal contratto: quando sono le parti a stabilire termini di decadenza, il termine individuato non deve rendere troppo difficile l’esercizio del diritto</a:t>
            </a:r>
          </a:p>
          <a:p>
            <a:pPr marL="0" indent="0" algn="just">
              <a:buNone/>
            </a:pPr>
            <a:r>
              <a:rPr lang="it-IT" sz="2000" dirty="0" smtClean="0"/>
              <a:t>Le regole sulla decadenza stabilite dalla legge possono essere derogate dalle parti sono per i diritti disponibili; per quelli indisponibili non possono modificare la disciplina, né rinunciare alla decadenza.</a:t>
            </a:r>
          </a:p>
          <a:p>
            <a:pPr marL="0" indent="0" algn="just">
              <a:buNone/>
            </a:pPr>
            <a:r>
              <a:rPr lang="it-IT" sz="2000" dirty="0" smtClean="0"/>
              <a:t>In materia di decadenza non si applicano le regole sulla sospensione, per cui appare necessario:</a:t>
            </a:r>
          </a:p>
          <a:p>
            <a:pPr marL="457200" indent="-457200" algn="just">
              <a:buAutoNum type="arabicParenR"/>
            </a:pPr>
            <a:r>
              <a:rPr lang="it-IT" sz="2000" dirty="0" smtClean="0"/>
              <a:t>Il compimento dell’atto previsto dalla legge o dal contratto</a:t>
            </a:r>
          </a:p>
          <a:p>
            <a:pPr marL="457200" indent="-457200" algn="just">
              <a:buAutoNum type="arabicParenR"/>
            </a:pPr>
            <a:r>
              <a:rPr lang="it-IT" sz="2000" dirty="0" smtClean="0"/>
              <a:t>Ovvero, il riconoscimento (se si tratta di diritti disponibili) da parte della persona contro cui il diritto può essere fatto valere.</a:t>
            </a:r>
            <a:endParaRPr lang="it-IT" sz="2000" dirty="0"/>
          </a:p>
        </p:txBody>
      </p:sp>
    </p:spTree>
    <p:extLst>
      <p:ext uri="{BB962C8B-B14F-4D97-AF65-F5344CB8AC3E}">
        <p14:creationId xmlns:p14="http://schemas.microsoft.com/office/powerpoint/2010/main" val="4176993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Tutela giurisdizionale dei diritti</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1800" dirty="0" smtClean="0"/>
              <a:t>Laddove il diritto non venga attuato spontaneamente, è stabilito il divieto di autotutela privata: ai fini del mantenimento della pace e dell’ordine sociale, il titolare del diritto non può farsi giustizia da sé.</a:t>
            </a:r>
          </a:p>
          <a:p>
            <a:pPr marL="0" indent="0" algn="just">
              <a:buNone/>
            </a:pPr>
            <a:r>
              <a:rPr lang="it-IT" sz="1800" dirty="0" smtClean="0"/>
              <a:t>I diritti devono essere tutelati in via giurisdizionale: chi voglia attuare un proprio diritto deve rivolgersi all’ordinamento statale che ne accerta l’esistenza e garantisce l’attuazione. </a:t>
            </a:r>
          </a:p>
          <a:p>
            <a:pPr marL="0" indent="0" algn="just">
              <a:buNone/>
            </a:pPr>
            <a:r>
              <a:rPr lang="it-IT" sz="1800" dirty="0" smtClean="0"/>
              <a:t>La possibilità di far valere in giudizio il proprio diritto viene assicurata  attraverso </a:t>
            </a:r>
            <a:r>
              <a:rPr lang="it-IT" sz="1800" i="1" dirty="0" smtClean="0"/>
              <a:t>l’azione in giudizio</a:t>
            </a:r>
            <a:r>
              <a:rPr lang="it-IT" sz="1800" dirty="0" smtClean="0"/>
              <a:t>: colui che agisce (attore) pone una domanda contro un altro soggetto (convenuto), in quale potrà bloccare tale richieste attraverso l’ </a:t>
            </a:r>
            <a:r>
              <a:rPr lang="it-IT" sz="1800" i="1" dirty="0" smtClean="0"/>
              <a:t>eccezione</a:t>
            </a:r>
            <a:r>
              <a:rPr lang="it-IT" sz="1800" dirty="0" smtClean="0"/>
              <a:t>. </a:t>
            </a:r>
          </a:p>
          <a:p>
            <a:pPr marL="0" indent="0" algn="just">
              <a:buNone/>
            </a:pPr>
            <a:r>
              <a:rPr lang="it-IT" sz="1800" dirty="0" smtClean="0"/>
              <a:t>I principio operanti in materia di processo civile sono:</a:t>
            </a:r>
          </a:p>
          <a:p>
            <a:pPr algn="just">
              <a:buAutoNum type="arabicParenR"/>
            </a:pPr>
            <a:r>
              <a:rPr lang="it-IT" sz="1800" dirty="0" smtClean="0"/>
              <a:t>Iniziativa di parte: il processo si apre solo se l’interessato pone la domanda al giudice. Da tale principio discende: a) divieto di </a:t>
            </a:r>
            <a:r>
              <a:rPr lang="it-IT" sz="1800" dirty="0" err="1" smtClean="0"/>
              <a:t>ultrapetizione</a:t>
            </a:r>
            <a:r>
              <a:rPr lang="it-IT" sz="1800" dirty="0" smtClean="0"/>
              <a:t> (il giudice non può emanare un provvedimento che vada oltre le domande delle parti); b) principio dispositivo (il giudice deve decidere sulla base delle prove portate dalle parti).</a:t>
            </a:r>
          </a:p>
          <a:p>
            <a:pPr algn="just">
              <a:buAutoNum type="arabicParenR"/>
            </a:pPr>
            <a:r>
              <a:rPr lang="it-IT" sz="1800" dirty="0" smtClean="0"/>
              <a:t>Principio del contradditorio: entrambe le parti devono avere la concreta possibilità di far valere le proprie ragioni nel corso del processo.</a:t>
            </a:r>
          </a:p>
          <a:p>
            <a:pPr marL="0" indent="0" algn="just">
              <a:buNone/>
            </a:pPr>
            <a:endParaRPr lang="it-IT" sz="1800" dirty="0"/>
          </a:p>
        </p:txBody>
      </p:sp>
    </p:spTree>
    <p:extLst>
      <p:ext uri="{BB962C8B-B14F-4D97-AF65-F5344CB8AC3E}">
        <p14:creationId xmlns:p14="http://schemas.microsoft.com/office/powerpoint/2010/main" val="31052389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2431</Words>
  <Application>Microsoft Office PowerPoint</Application>
  <PresentationFormat>Presentazione su schermo (4:3)</PresentationFormat>
  <Paragraphs>124</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Lezioni 12-14</vt:lpstr>
      <vt:lpstr>Cenni generali</vt:lpstr>
      <vt:lpstr>Pubblicità</vt:lpstr>
      <vt:lpstr>Prescrizione</vt:lpstr>
      <vt:lpstr>Inderogabilità della prescrizione</vt:lpstr>
      <vt:lpstr>Disciplina della prescrizione</vt:lpstr>
      <vt:lpstr>Durata della prescrizione</vt:lpstr>
      <vt:lpstr>Decadenza</vt:lpstr>
      <vt:lpstr>Tutela giurisdizionale dei diritti</vt:lpstr>
      <vt:lpstr>Mezzi di prova</vt:lpstr>
      <vt:lpstr>Categorie </vt:lpstr>
      <vt:lpstr>Atto pubblico</vt:lpstr>
      <vt:lpstr>Scrittura privata</vt:lpstr>
      <vt:lpstr>Testimonianza</vt:lpstr>
      <vt:lpstr>Presunzioni</vt:lpstr>
      <vt:lpstr>Prescrizioni presuntive </vt:lpstr>
      <vt:lpstr>Confessione</vt:lpstr>
      <vt:lpstr>Giuramento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Lezioni 12-14</dc:title>
  <dc:creator>casa</dc:creator>
  <cp:lastModifiedBy>casa</cp:lastModifiedBy>
  <cp:revision>43</cp:revision>
  <dcterms:created xsi:type="dcterms:W3CDTF">2020-03-13T09:17:10Z</dcterms:created>
  <dcterms:modified xsi:type="dcterms:W3CDTF">2020-03-13T11:57:52Z</dcterms:modified>
</cp:coreProperties>
</file>