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853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F95976-416A-47BB-984E-6399AE0509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A6CD3A1-BF45-47E5-AEF1-B7AC0599C7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3EA60AF-318C-412D-AB31-E6E1C8C7E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89C4A-ED1D-4B85-B6A0-2E012FBFF443}" type="datetimeFigureOut">
              <a:rPr lang="it-IT" smtClean="0"/>
              <a:t>11/03/2020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9B7482F-AA1A-41D0-BDCD-26A4CB09A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C7C6005-EB23-45E8-AFE3-40BAFB2BD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2050-F639-44E8-98A3-822CE3E9A5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6716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3DED17-A541-4C86-8B16-03A1AC150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D8448E7-B260-4AA8-89F4-6ABFE8DDD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556EB2F-A97B-4894-BF3A-A72633117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89C4A-ED1D-4B85-B6A0-2E012FBFF443}" type="datetimeFigureOut">
              <a:rPr lang="it-IT" smtClean="0"/>
              <a:t>11/03/2020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76B3FE6-1D8B-452B-BBA0-F6FCB7C13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62A83E7-84FF-48E7-ACE4-3F51614C6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2050-F639-44E8-98A3-822CE3E9A5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1669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34BA83E-1C6C-48AC-81AF-5DF783B95C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F0F76DE-FC19-40C1-A2CE-43EEAE9136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4EB3C98-C050-4C24-A08B-7182946C9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89C4A-ED1D-4B85-B6A0-2E012FBFF443}" type="datetimeFigureOut">
              <a:rPr lang="it-IT" smtClean="0"/>
              <a:t>11/03/2020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AF2097A-062B-413A-BA00-D582D630D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8A54B9D-3E5A-4DF9-88FC-67CB007E5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2050-F639-44E8-98A3-822CE3E9A5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377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003C6D-F53D-4FC5-8894-858AC6BC2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B17283C-4031-40C1-BE15-3C1F37147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0DB851B-7265-4895-BCE7-170E8079C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89C4A-ED1D-4B85-B6A0-2E012FBFF443}" type="datetimeFigureOut">
              <a:rPr lang="it-IT" smtClean="0"/>
              <a:t>11/03/2020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2D33FB7-B37E-45F1-A0D5-8DE745868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B6108A7-4234-4371-9650-77824B338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2050-F639-44E8-98A3-822CE3E9A5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9400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3CBBA9-A9D2-42FC-BFAE-7F54B1B0E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DA6B16D-4ED8-4F7B-86B8-BE3442146C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526D3D2-B673-49DD-89F7-BA5974B5E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89C4A-ED1D-4B85-B6A0-2E012FBFF443}" type="datetimeFigureOut">
              <a:rPr lang="it-IT" smtClean="0"/>
              <a:t>11/03/2020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899AA8E-F981-44D0-AC0C-1F2292899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A238EB5-59BF-49F5-9A41-485EA8402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2050-F639-44E8-98A3-822CE3E9A5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5100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28C287-AF51-4558-96C0-B343B9EE9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EB9D1FB-BAA9-4C6F-A3EE-A3A2FC2B1A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61A2107-CB28-4EDC-81CF-0BF8513E1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13C93D6-68D1-4FA9-BE60-FBF99F8F4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89C4A-ED1D-4B85-B6A0-2E012FBFF443}" type="datetimeFigureOut">
              <a:rPr lang="it-IT" smtClean="0"/>
              <a:t>11/03/2020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E91CEB7-AE2F-4907-96D6-757D223A8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014DE21-9542-4124-84D4-A794CEEF6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2050-F639-44E8-98A3-822CE3E9A5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595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1378B9-C06D-426C-AB0C-B9100D806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8D1D2D4-2669-4495-844D-490424A14A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712E966-3553-4922-BA70-7FCCA6835F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80EC472-F764-4724-9DC4-026778E6EF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6852446-7450-4FC8-B7F2-240C05D4AB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EB5DBFD-87EA-4868-A65D-4260FA609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89C4A-ED1D-4B85-B6A0-2E012FBFF443}" type="datetimeFigureOut">
              <a:rPr lang="it-IT" smtClean="0"/>
              <a:t>11/03/2020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131EEA0-4785-462A-B9C3-75B006816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8D4BFD2-8645-43FC-B85C-5E893F210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2050-F639-44E8-98A3-822CE3E9A5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687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F4D421-6781-4F91-9904-24E41DBE2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71FA150-22E7-4F3C-A12E-4D06A70F0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89C4A-ED1D-4B85-B6A0-2E012FBFF443}" type="datetimeFigureOut">
              <a:rPr lang="it-IT" smtClean="0"/>
              <a:t>11/03/2020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D812C84-E350-4344-81D0-40448B5E7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E6598BB-0AF5-473C-A1D5-6A4178C30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2050-F639-44E8-98A3-822CE3E9A5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3391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B1E9D81-7A03-497B-944D-74142AA6A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89C4A-ED1D-4B85-B6A0-2E012FBFF443}" type="datetimeFigureOut">
              <a:rPr lang="it-IT" smtClean="0"/>
              <a:t>11/03/2020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D4DD687-E349-434D-8502-FCF508586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C74DDFD-8548-4336-8406-C021254D6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2050-F639-44E8-98A3-822CE3E9A5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5738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CD5343-74CC-487E-B168-B3182413B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1BE34D-49ED-4875-A310-137CB1A61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2D881C9-7408-40D4-ADE1-F55DF3A08B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3D253EB-17A0-429D-A44D-32793797D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89C4A-ED1D-4B85-B6A0-2E012FBFF443}" type="datetimeFigureOut">
              <a:rPr lang="it-IT" smtClean="0"/>
              <a:t>11/03/2020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59401DD-3269-4FB9-BA8C-806E5EAE2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C84C532-336D-49AF-B728-8403B8AC9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2050-F639-44E8-98A3-822CE3E9A5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563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C1805F-EFB6-42F9-8039-5EF09340C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86FAE17-F3BC-40EB-940C-61292260F0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4BA48E3-D2C8-4CD9-ACD7-250DCE803B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0B150A9-ED8B-46C1-826F-CF3B283D4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89C4A-ED1D-4B85-B6A0-2E012FBFF443}" type="datetimeFigureOut">
              <a:rPr lang="it-IT" smtClean="0"/>
              <a:t>11/03/2020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48F0B88-D31A-4FEF-BF9F-D93CE60E4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4FCBB8A-8961-4CD9-B166-838888203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2050-F639-44E8-98A3-822CE3E9A5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4653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BCA85F1-3817-408D-B2E1-CCFCBCC8F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A681373-5E05-49AA-9A6B-B2730FB4E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8CEF704-ADBA-40DC-8F4B-BBC4DB54B6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89C4A-ED1D-4B85-B6A0-2E012FBFF443}" type="datetimeFigureOut">
              <a:rPr lang="it-IT" smtClean="0"/>
              <a:t>11/03/2020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DE5C55D-95AA-497A-B896-20FEB8FA72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680480C-F2DC-4EA4-94A7-48B659B8F4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02050-F639-44E8-98A3-822CE3E9A5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2138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D98454-A72C-41CE-AA5F-D57C69F9F7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52407"/>
          </a:xfrm>
        </p:spPr>
        <p:txBody>
          <a:bodyPr>
            <a:normAutofit fontScale="90000"/>
          </a:bodyPr>
          <a:lstStyle/>
          <a:p>
            <a:r>
              <a:rPr lang="it-IT" dirty="0"/>
              <a:t>L’approccio della </a:t>
            </a:r>
            <a:r>
              <a:rPr lang="it-IT" dirty="0" err="1">
                <a:solidFill>
                  <a:srgbClr val="002060"/>
                </a:solidFill>
              </a:rPr>
              <a:t>capacitazione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C7B2E67-3BAD-4CDC-AD26-C9E7D9CB10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852407"/>
            <a:ext cx="12192000" cy="600559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it-IT" sz="3600" dirty="0"/>
              <a:t>Deriva dalle teorie di Amartya Sen (economista) e Martha </a:t>
            </a:r>
            <a:r>
              <a:rPr lang="it-IT" sz="3600" dirty="0" err="1"/>
              <a:t>Nussbaum</a:t>
            </a:r>
            <a:r>
              <a:rPr lang="it-IT" sz="3600" dirty="0"/>
              <a:t> (filosofa)</a:t>
            </a:r>
          </a:p>
          <a:p>
            <a:pPr>
              <a:lnSpc>
                <a:spcPct val="170000"/>
              </a:lnSpc>
            </a:pPr>
            <a:r>
              <a:rPr lang="it-IT" sz="3600" dirty="0"/>
              <a:t>Implica «capacità + fare»</a:t>
            </a:r>
          </a:p>
          <a:p>
            <a:pPr>
              <a:lnSpc>
                <a:spcPct val="170000"/>
              </a:lnSpc>
            </a:pPr>
            <a:r>
              <a:rPr lang="it-IT" sz="3600" dirty="0"/>
              <a:t>La capacità è vuota se non si realizza in un agire, orientato a uno scopo</a:t>
            </a:r>
          </a:p>
          <a:p>
            <a:pPr>
              <a:lnSpc>
                <a:spcPct val="170000"/>
              </a:lnSpc>
            </a:pPr>
            <a:r>
              <a:rPr lang="it-IT" sz="3600" dirty="0"/>
              <a:t>Agire significa mantenere e sviluppare la capacità</a:t>
            </a:r>
          </a:p>
          <a:p>
            <a:pPr>
              <a:lnSpc>
                <a:spcPct val="170000"/>
              </a:lnSpc>
            </a:pPr>
            <a:r>
              <a:rPr lang="it-IT" sz="3600" dirty="0"/>
              <a:t>Si pone attenzione a ciò che la persona è in grado di fare, dire</a:t>
            </a:r>
          </a:p>
          <a:p>
            <a:pPr>
              <a:lnSpc>
                <a:spcPct val="170000"/>
              </a:lnSpc>
            </a:pPr>
            <a:r>
              <a:rPr lang="it-IT" sz="3600" dirty="0"/>
              <a:t>Svolgere le attività di cui è capace, che le creano benessere e senza sentirsi in errore</a:t>
            </a:r>
          </a:p>
          <a:p>
            <a:pPr>
              <a:lnSpc>
                <a:spcPct val="170000"/>
              </a:lnSpc>
            </a:pPr>
            <a:r>
              <a:rPr lang="it-IT" sz="3600" dirty="0"/>
              <a:t>Progetto di attività diverso dalla performance: implica che l’educatrice non ha un modello preformato a cui il fare delle persone si deve adattare</a:t>
            </a:r>
          </a:p>
          <a:p>
            <a:endParaRPr lang="it-IT" dirty="0"/>
          </a:p>
          <a:p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2849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D98454-A72C-41CE-AA5F-D57C69F9F7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52407"/>
          </a:xfrm>
        </p:spPr>
        <p:txBody>
          <a:bodyPr>
            <a:normAutofit fontScale="90000"/>
          </a:bodyPr>
          <a:lstStyle/>
          <a:p>
            <a:r>
              <a:rPr lang="it-IT" dirty="0"/>
              <a:t>Le dimensioni della </a:t>
            </a:r>
            <a:r>
              <a:rPr lang="it-IT" dirty="0" err="1"/>
              <a:t>capacitazione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C7B2E67-3BAD-4CDC-AD26-C9E7D9CB10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852407"/>
            <a:ext cx="12192000" cy="6005593"/>
          </a:xfrm>
        </p:spPr>
        <p:txBody>
          <a:bodyPr>
            <a:normAutofit/>
          </a:bodyPr>
          <a:lstStyle/>
          <a:p>
            <a:pPr algn="just"/>
            <a:r>
              <a:rPr lang="it-IT" sz="2800" b="1" dirty="0"/>
              <a:t>L’educatrice/educatore</a:t>
            </a:r>
            <a:r>
              <a:rPr lang="it-IT" sz="2800" dirty="0"/>
              <a:t>: possono adottare l’approccio alla </a:t>
            </a:r>
            <a:r>
              <a:rPr lang="it-IT" sz="2800" dirty="0" err="1"/>
              <a:t>capacitazione</a:t>
            </a:r>
            <a:r>
              <a:rPr lang="it-IT" sz="2800" dirty="0"/>
              <a:t> come stile interpersonale:</a:t>
            </a:r>
          </a:p>
          <a:p>
            <a:pPr algn="just"/>
            <a:r>
              <a:rPr lang="it-IT" sz="2800" dirty="0">
                <a:solidFill>
                  <a:srgbClr val="FF0000"/>
                </a:solidFill>
              </a:rPr>
              <a:t>Quali competenze sono necessarie? Cosa significa creare ‘</a:t>
            </a:r>
            <a:r>
              <a:rPr lang="it-IT" sz="2800" dirty="0" err="1">
                <a:solidFill>
                  <a:srgbClr val="FF0000"/>
                </a:solidFill>
              </a:rPr>
              <a:t>capacitazioni</a:t>
            </a:r>
            <a:r>
              <a:rPr lang="it-IT" sz="2800" dirty="0">
                <a:solidFill>
                  <a:srgbClr val="FF0000"/>
                </a:solidFill>
              </a:rPr>
              <a:t>’? Quanto è importante dare un nome alle proprie attività educative?</a:t>
            </a:r>
          </a:p>
          <a:p>
            <a:pPr algn="just"/>
            <a:r>
              <a:rPr lang="it-IT" sz="2800" b="1" dirty="0"/>
              <a:t>La persona</a:t>
            </a:r>
            <a:r>
              <a:rPr lang="it-IT" sz="2800" dirty="0"/>
              <a:t>: ogni persona ha caratteristiche, motivazioni, funzionalità proprie. L’approccio capacitante si declina in modi diversi, in relazione alla persona</a:t>
            </a:r>
          </a:p>
          <a:p>
            <a:pPr algn="just"/>
            <a:r>
              <a:rPr lang="it-IT" sz="2800" b="1" dirty="0"/>
              <a:t>Il contesto</a:t>
            </a:r>
            <a:r>
              <a:rPr lang="it-IT" sz="2800" dirty="0"/>
              <a:t>: costituito dal sistema organizzativo, dalle norme, dalle strutture di partecipazione; dalle risorse materiali e culturali</a:t>
            </a:r>
          </a:p>
          <a:p>
            <a:pPr algn="just"/>
            <a:r>
              <a:rPr lang="it-IT" sz="2800" b="1" dirty="0"/>
              <a:t>L’intervento/l’interazione</a:t>
            </a:r>
            <a:r>
              <a:rPr lang="it-IT" sz="2800" dirty="0"/>
              <a:t>: implica le modalità di interazione, ciò che è oggetto dell’attenzione condivisa, lo scambio di significati, le domande e gli interventi dell’educatrice per sostenere il pensiero della persona</a:t>
            </a:r>
          </a:p>
          <a:p>
            <a:pPr algn="just"/>
            <a:r>
              <a:rPr lang="it-IT" sz="2800" b="1" dirty="0"/>
              <a:t>Obiettivi</a:t>
            </a:r>
            <a:r>
              <a:rPr lang="it-IT" sz="2800" dirty="0"/>
              <a:t>: il benessere (la felicità) provata da una persona</a:t>
            </a:r>
          </a:p>
        </p:txBody>
      </p:sp>
    </p:spTree>
    <p:extLst>
      <p:ext uri="{BB962C8B-B14F-4D97-AF65-F5344CB8AC3E}">
        <p14:creationId xmlns:p14="http://schemas.microsoft.com/office/powerpoint/2010/main" val="116673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D98454-A72C-41CE-AA5F-D57C69F9F7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52407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C7B2E67-3BAD-4CDC-AD26-C9E7D9CB10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852407"/>
            <a:ext cx="12192000" cy="6005593"/>
          </a:xfrm>
        </p:spPr>
        <p:txBody>
          <a:bodyPr/>
          <a:lstStyle/>
          <a:p>
            <a:r>
              <a:rPr lang="it-IT" dirty="0"/>
              <a:t>1. la persona è al centro dell’attenzione, ma non è l’unità di analisi: per favorire il suo sviluppo è necessario vederlo/a sempre come partecipante attivo in una relazione sociale, che può creare ostacoli ma anche creare opportunità;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4190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D98454-A72C-41CE-AA5F-D57C69F9F7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52407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C7B2E67-3BAD-4CDC-AD26-C9E7D9CB10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852407"/>
            <a:ext cx="12192000" cy="6005593"/>
          </a:xfrm>
        </p:spPr>
        <p:txBody>
          <a:bodyPr/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2. anche le persone più in difficoltà sono impegnate e non hanno la testa vuota; mentre pensano, sono smarrite perché hanno troppe informazioni e non riescono a selezionare quelle rilevanti. Gli interventi educativi consentono di elaborare un piano interpersonale, in cui alcuni aspetti della realtà diventano il focus dell’attenzione congiunta e attraverso il discorso si elabora una rete di significati e una prospettiva;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67104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D98454-A72C-41CE-AA5F-D57C69F9F7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52407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C7B2E67-3BAD-4CDC-AD26-C9E7D9CB10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852407"/>
            <a:ext cx="12192000" cy="6005593"/>
          </a:xfrm>
        </p:spPr>
        <p:txBody>
          <a:bodyPr/>
          <a:lstStyle/>
          <a:p>
            <a:r>
              <a:rPr lang="it-IT" dirty="0"/>
              <a:t>3. le educatrici e gli educatori hanno a che fare con i pensieri delle persone, tanto quanto con i loro comportamenti. Capirli e costruire ‘ponti’ attraverso il dialogo è un processo lungo, non semplice, ma necessario.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955433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392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L’approccio della capacitazione</vt:lpstr>
      <vt:lpstr>Le dimensioni della capacitazione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L’approccio capacitante</dc:title>
  <dc:creator>Paolo Sorzio</dc:creator>
  <cp:lastModifiedBy>Paolo Sorzio</cp:lastModifiedBy>
  <cp:revision>12</cp:revision>
  <dcterms:created xsi:type="dcterms:W3CDTF">2020-03-11T10:53:40Z</dcterms:created>
  <dcterms:modified xsi:type="dcterms:W3CDTF">2020-03-11T16:23:06Z</dcterms:modified>
</cp:coreProperties>
</file>