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55"/>
    <p:restoredTop sz="93077"/>
  </p:normalViewPr>
  <p:slideViewPr>
    <p:cSldViewPr snapToGrid="0" snapToObjects="1">
      <p:cViewPr>
        <p:scale>
          <a:sx n="92" d="100"/>
          <a:sy n="92" d="100"/>
        </p:scale>
        <p:origin x="60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07C069-B18C-0041-9184-E23223B05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F7ED9E3-3B80-2C49-8F9E-AC8DAC7E0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949080-9EDE-8443-A1E0-2C0AD18F6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1EE6-8928-2945-8471-9F94B72B035F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D93F69-8EEE-6E46-82D2-17BB86F38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6B11F0-79EA-DB45-9A30-197037B4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481D-C82F-BA4F-A271-B4B9C53C8B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982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4DDFC-3119-3F42-B764-D7EA0D2D5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A875789-51C9-9446-A3CA-75AA80B9D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96A5AB-0B2A-D345-8711-AA5CCCB34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1EE6-8928-2945-8471-9F94B72B035F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E7BE34-8077-8443-A57A-119A406ED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373B4E-CC71-C64A-9ACA-CA4DD737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481D-C82F-BA4F-A271-B4B9C53C8B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552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3CA3CCD-9021-774C-AD29-ECEB1897B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3388045-2B3E-9E4D-B8B5-BD48C3956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D493E1-B80B-2B4F-9118-F7BCC77A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1EE6-8928-2945-8471-9F94B72B035F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139936-A93B-934E-BA2E-C33934EA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CF54C1-0B72-9045-A4B8-155F23C0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481D-C82F-BA4F-A271-B4B9C53C8B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64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CE2A63-729C-D440-9233-F20A12D5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EE12B1-CE4D-9E4A-BE2C-82C35554C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6F5DF5-7A01-BC4B-90B4-67460EBB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1EE6-8928-2945-8471-9F94B72B035F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34EE1F-983E-1D4C-BCDD-52A67CB3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8C9C58-D864-AB47-9CBC-52F9A3F0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481D-C82F-BA4F-A271-B4B9C53C8B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185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286B0-F5D5-224A-A77C-9F52F031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0C21882-B2B2-0742-BD3E-9765D3E3E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0018CD-293A-B14F-A784-1FD5FD2A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1EE6-8928-2945-8471-9F94B72B035F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B72DB5-D9FE-9C44-9C53-52EF73AD6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C506C5-4DB8-7E4B-BA94-C8D49329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481D-C82F-BA4F-A271-B4B9C53C8B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97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3EE79A-578A-9D40-9636-EE4747B25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10267F-D931-1749-BFAC-E2A1C61E4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E4063F-FD69-D94E-907D-D1236023C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315A91-EC46-7942-BE0B-A933C404E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1EE6-8928-2945-8471-9F94B72B035F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ACC8A6-638A-254B-9DEE-A38C92FA5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09DB8A-A3FD-254C-B0E2-1F2A2A83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481D-C82F-BA4F-A271-B4B9C53C8B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541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45ACE-FDDB-4549-9CBD-58C0BC83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956150-F3EC-DB43-98F6-EC79CD491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AEBBD1B-2B9D-514F-9251-69ABA86E5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1ACFF0B-E84B-8D46-84F0-70DA7684C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7A341C0-6077-E345-BC58-7F583595A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46FE936-57E7-3D48-B637-134FD546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1EE6-8928-2945-8471-9F94B72B035F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2AFD2F1-D4A4-0344-A97F-A488F7E13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5F7273E-8205-0E48-9161-9D373687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481D-C82F-BA4F-A271-B4B9C53C8B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1DA88-A2D9-304E-B8D9-010D09F7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31F1A9B-FA96-7A4A-9A3D-5A7A0CD89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1EE6-8928-2945-8471-9F94B72B035F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4B43BC0-5666-4142-9BC4-D0DA8963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BC15410-C983-7A47-B31D-3610344C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481D-C82F-BA4F-A271-B4B9C53C8B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54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47237C7-61A1-A84F-A98B-7A49A47E1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1EE6-8928-2945-8471-9F94B72B035F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94C0FD-68AE-E442-900E-9768AC46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A76517-123A-DC4B-BE78-4EDF9D6F8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481D-C82F-BA4F-A271-B4B9C53C8B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21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E151EE-4B6E-D842-90F4-8174F2C0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0F8488-12A6-074C-AB71-00A657314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677D7F-5006-404E-91E9-D14B235ED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9A7B489-9B6F-D849-897B-4F421331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1EE6-8928-2945-8471-9F94B72B035F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3043AE-67AE-1645-9CE6-B2F8FFCF1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884DE8-0CBA-BB43-8967-FC4196E9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481D-C82F-BA4F-A271-B4B9C53C8B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4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870393-0617-D447-B4CE-33983398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C7D085A-B21C-9C4F-95DF-3FC895839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1CCD3F8-75FF-3948-926B-2A7AB8A37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6D50A5-E4B9-1340-9532-5F898C5B1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1EE6-8928-2945-8471-9F94B72B035F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7A2E23-3409-3A40-A5ED-486F7CE3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25C4A9-EF54-B14A-A76A-C7E28DB1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481D-C82F-BA4F-A271-B4B9C53C8B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73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35E80F5-069C-EF47-9882-3F3625C36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663696-96D2-744F-A972-AAA0E543B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1CF63E-8518-2446-BFC1-39D1F27A0D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1EE6-8928-2945-8471-9F94B72B035F}" type="datetimeFigureOut">
              <a:rPr lang="it-IT" smtClean="0"/>
              <a:t>07/10/19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42E3C5-6AD1-C84E-8CD6-340E64054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75E58F-A6A4-4E40-AEC4-82490590A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C481D-C82F-BA4F-A271-B4B9C53C8B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07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13ED3E-2500-7248-A205-771FC4F53B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FOSSE CRANIO</a:t>
            </a:r>
            <a:br>
              <a:rPr lang="it-IT" dirty="0"/>
            </a:br>
            <a:r>
              <a:rPr lang="it-IT" dirty="0"/>
              <a:t>FOCUS 1B</a:t>
            </a:r>
          </a:p>
        </p:txBody>
      </p:sp>
    </p:spTree>
    <p:extLst>
      <p:ext uri="{BB962C8B-B14F-4D97-AF65-F5344CB8AC3E}">
        <p14:creationId xmlns:p14="http://schemas.microsoft.com/office/powerpoint/2010/main" val="253081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F879D43-A721-CE46-8A5C-60C51481F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84" y="212034"/>
            <a:ext cx="6614422" cy="646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8AECEA-DEF7-814E-BA3C-CFF09E97D9F7}"/>
              </a:ext>
            </a:extLst>
          </p:cNvPr>
          <p:cNvSpPr txBox="1"/>
          <p:nvPr/>
        </p:nvSpPr>
        <p:spPr>
          <a:xfrm>
            <a:off x="819603" y="212034"/>
            <a:ext cx="3355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FOSSA PTERIGOPALATINA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6E6358-F552-B845-BA00-50DF10400824}"/>
              </a:ext>
            </a:extLst>
          </p:cNvPr>
          <p:cNvSpPr txBox="1"/>
          <p:nvPr/>
        </p:nvSpPr>
        <p:spPr>
          <a:xfrm>
            <a:off x="0" y="673699"/>
            <a:ext cx="4994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Spazio osseo situato sotto l’apice della cavità orbitaria.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7C287B-8FA7-4141-949D-C4BA8B2BDA80}"/>
              </a:ext>
            </a:extLst>
          </p:cNvPr>
          <p:cNvSpPr txBox="1"/>
          <p:nvPr/>
        </p:nvSpPr>
        <p:spPr>
          <a:xfrm>
            <a:off x="0" y="1600380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LIMITI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CFE1D1C-E0F8-064C-91B8-A3C79D943F60}"/>
              </a:ext>
            </a:extLst>
          </p:cNvPr>
          <p:cNvSpPr txBox="1"/>
          <p:nvPr/>
        </p:nvSpPr>
        <p:spPr>
          <a:xfrm>
            <a:off x="0" y="2169347"/>
            <a:ext cx="4688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medialmente dalla parte perpendicolare dell’osso palatino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005C2E-D64C-004E-8F85-11B4439FF91E}"/>
              </a:ext>
            </a:extLst>
          </p:cNvPr>
          <p:cNvSpPr txBox="1"/>
          <p:nvPr/>
        </p:nvSpPr>
        <p:spPr>
          <a:xfrm>
            <a:off x="15735" y="3008106"/>
            <a:ext cx="4680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in avanti dalla tuberosità mascellare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in dietro dalla faccia </a:t>
            </a:r>
            <a:r>
              <a:rPr lang="it-IT" sz="2400" dirty="0" err="1"/>
              <a:t>sfenomascellare</a:t>
            </a:r>
            <a:r>
              <a:rPr lang="it-IT" sz="2400" dirty="0"/>
              <a:t> del processo pterigoideo </a:t>
            </a:r>
          </a:p>
        </p:txBody>
      </p:sp>
    </p:spTree>
    <p:extLst>
      <p:ext uri="{BB962C8B-B14F-4D97-AF65-F5344CB8AC3E}">
        <p14:creationId xmlns:p14="http://schemas.microsoft.com/office/powerpoint/2010/main" val="216735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435357-ABE6-E441-9125-A0217ACFBDE4}"/>
              </a:ext>
            </a:extLst>
          </p:cNvPr>
          <p:cNvSpPr txBox="1"/>
          <p:nvPr/>
        </p:nvSpPr>
        <p:spPr>
          <a:xfrm>
            <a:off x="415636" y="374073"/>
            <a:ext cx="11485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Comunica con :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orbita attraverso la fessura orbitaria </a:t>
            </a:r>
            <a:r>
              <a:rPr lang="it-IT" sz="2400" dirty="0" err="1"/>
              <a:t>inf</a:t>
            </a:r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cavità nasale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nella parte posteriore della fossa si apre il foro rotondo </a:t>
            </a:r>
            <a:r>
              <a:rPr lang="it-IT" sz="2400" dirty="0">
                <a:solidFill>
                  <a:srgbClr val="FF0000"/>
                </a:solidFill>
              </a:rPr>
              <a:t>(!!!!! il nervo mascellare quindi attraversa la fossa pterigopalatina)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4F10506-02A7-B742-A585-53953159B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295" y="2035975"/>
            <a:ext cx="6048836" cy="441447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912801C-0CE7-7844-9905-773174572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5" y="2313065"/>
            <a:ext cx="5631295" cy="4424589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4936C5-3EEB-CD46-837E-5D94A7587BED}"/>
              </a:ext>
            </a:extLst>
          </p:cNvPr>
          <p:cNvCxnSpPr/>
          <p:nvPr/>
        </p:nvCxnSpPr>
        <p:spPr>
          <a:xfrm flipH="1">
            <a:off x="3200400" y="1842655"/>
            <a:ext cx="5774546" cy="228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500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A35DD6B-1BB9-3F4C-A8B2-84E25118F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905" y="1607126"/>
            <a:ext cx="4686568" cy="30462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4B1141-097B-F34E-B8AD-FAFDA75387EE}"/>
              </a:ext>
            </a:extLst>
          </p:cNvPr>
          <p:cNvSpPr txBox="1"/>
          <p:nvPr/>
        </p:nvSpPr>
        <p:spPr>
          <a:xfrm>
            <a:off x="166255" y="711322"/>
            <a:ext cx="643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Nella fossa pterigopalatina troviamo il ganglio </a:t>
            </a:r>
            <a:r>
              <a:rPr lang="it-IT" dirty="0" err="1"/>
              <a:t>sfeno</a:t>
            </a:r>
            <a:r>
              <a:rPr lang="it-IT" dirty="0"/>
              <a:t>-palatino (SPG)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26CBC28-7F87-6648-A5B8-823F45751DF9}"/>
              </a:ext>
            </a:extLst>
          </p:cNvPr>
          <p:cNvSpPr txBox="1"/>
          <p:nvPr/>
        </p:nvSpPr>
        <p:spPr>
          <a:xfrm>
            <a:off x="166255" y="207818"/>
            <a:ext cx="4182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RICHIAMO CLINICO: </a:t>
            </a:r>
            <a:r>
              <a:rPr lang="it-IT" dirty="0">
                <a:solidFill>
                  <a:srgbClr val="FF0000"/>
                </a:solidFill>
              </a:rPr>
              <a:t>CEFALEA A GRAPPOLO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00FB29E-09AB-4C48-90AB-103ABC573AFD}"/>
              </a:ext>
            </a:extLst>
          </p:cNvPr>
          <p:cNvSpPr txBox="1"/>
          <p:nvPr/>
        </p:nvSpPr>
        <p:spPr>
          <a:xfrm>
            <a:off x="166255" y="1385454"/>
            <a:ext cx="7647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 recente studio ha mostrato che la stimolazione elettrica nella regione del SPG in pazienti affetti da cefalea a grappolo, produce parestesie nelle aree innervate da fibre sensitive del nervo mascellare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2749C06-A58C-7B44-82E4-91FBE1914704}"/>
              </a:ext>
            </a:extLst>
          </p:cNvPr>
          <p:cNvSpPr txBox="1"/>
          <p:nvPr/>
        </p:nvSpPr>
        <p:spPr>
          <a:xfrm>
            <a:off x="221673" y="2798618"/>
            <a:ext cx="6747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 stimolazione è stata eseguita modificando gli stessi fino all’ottenimento di una buona copertura parestesica dell’area di dolore. Ciò ha consentito di ottenere una interessante riduzione della frequenza degli attacchi di dolore</a:t>
            </a:r>
          </a:p>
        </p:txBody>
      </p:sp>
    </p:spTree>
    <p:extLst>
      <p:ext uri="{BB962C8B-B14F-4D97-AF65-F5344CB8AC3E}">
        <p14:creationId xmlns:p14="http://schemas.microsoft.com/office/powerpoint/2010/main" val="4016338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7B5A88-9B30-4E4D-B94A-3C378286D461}"/>
              </a:ext>
            </a:extLst>
          </p:cNvPr>
          <p:cNvSpPr txBox="1"/>
          <p:nvPr/>
        </p:nvSpPr>
        <p:spPr>
          <a:xfrm>
            <a:off x="290945" y="346364"/>
            <a:ext cx="2605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FOSSA TEMPORALE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29125AB-E635-AB44-BC74-1CD1FCF8BD4A}"/>
              </a:ext>
            </a:extLst>
          </p:cNvPr>
          <p:cNvSpPr txBox="1"/>
          <p:nvPr/>
        </p:nvSpPr>
        <p:spPr>
          <a:xfrm>
            <a:off x="290945" y="1080655"/>
            <a:ext cx="5597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LIMITI:</a:t>
            </a:r>
          </a:p>
          <a:p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inf</a:t>
            </a:r>
            <a:r>
              <a:rPr lang="it-IT" sz="2400" dirty="0"/>
              <a:t> dall’arcata zigomatica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sup</a:t>
            </a:r>
            <a:r>
              <a:rPr lang="it-IT" sz="2400" dirty="0"/>
              <a:t> dalla linea temporale superiore e dal processo frontale dell’osso zigomatico.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ant</a:t>
            </a:r>
            <a:r>
              <a:rPr lang="it-IT" sz="2400" dirty="0"/>
              <a:t> osso zigomatico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B69577-AE7F-2C44-B834-2BE7D729172C}"/>
              </a:ext>
            </a:extLst>
          </p:cNvPr>
          <p:cNvSpPr txBox="1"/>
          <p:nvPr/>
        </p:nvSpPr>
        <p:spPr>
          <a:xfrm>
            <a:off x="290945" y="3768436"/>
            <a:ext cx="5389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Si continua </a:t>
            </a:r>
            <a:r>
              <a:rPr lang="it-IT" sz="2400" dirty="0" err="1"/>
              <a:t>inf</a:t>
            </a:r>
            <a:r>
              <a:rPr lang="it-IT" sz="2400" dirty="0"/>
              <a:t> con la fossa </a:t>
            </a:r>
            <a:r>
              <a:rPr lang="it-IT" sz="2400" dirty="0" err="1"/>
              <a:t>infratemporale</a:t>
            </a:r>
            <a:r>
              <a:rPr lang="it-IT" sz="2400" dirty="0"/>
              <a:t> attraverso lo spazio occupato da  muscolo temporale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4F75B10-E98D-B449-A4F0-F9D07E91C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77" y="705975"/>
            <a:ext cx="6163486" cy="437864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733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079DBDB-91F3-FC44-84D9-173F48014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" y="0"/>
            <a:ext cx="12171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76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81D3B5E-226C-4E4D-AB6F-1F3BA193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24818" r="26006" b="18826"/>
          <a:stretch>
            <a:fillRect/>
          </a:stretch>
        </p:blipFill>
        <p:spPr bwMode="auto">
          <a:xfrm>
            <a:off x="2641141" y="512618"/>
            <a:ext cx="6322173" cy="570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819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A90179-28CF-5440-AA7C-25D22BC57353}"/>
              </a:ext>
            </a:extLst>
          </p:cNvPr>
          <p:cNvSpPr txBox="1"/>
          <p:nvPr/>
        </p:nvSpPr>
        <p:spPr>
          <a:xfrm>
            <a:off x="457200" y="471055"/>
            <a:ext cx="295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FOSSA MANDIBOLARE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B8C1C9D-F6BF-FA48-BEFC-CE11259E72A1}"/>
              </a:ext>
            </a:extLst>
          </p:cNvPr>
          <p:cNvSpPr txBox="1"/>
          <p:nvPr/>
        </p:nvSpPr>
        <p:spPr>
          <a:xfrm>
            <a:off x="498764" y="1330036"/>
            <a:ext cx="50620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FOSSA MANDIBOLARE E’ IN RAPPORTO CON ATM</a:t>
            </a:r>
          </a:p>
          <a:p>
            <a:r>
              <a:rPr lang="it-IT" dirty="0"/>
              <a:t>LIMITI :</a:t>
            </a:r>
          </a:p>
          <a:p>
            <a:r>
              <a:rPr lang="it-IT" dirty="0"/>
              <a:t>ANTERIORMENTE DISCO DELL’ARTICOLAZIONE</a:t>
            </a:r>
          </a:p>
          <a:p>
            <a:r>
              <a:rPr lang="it-IT" dirty="0"/>
              <a:t>POST  LAMINA TIMPANICA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B774BE-7CEF-0B4B-8728-45E3BC0B4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099" y="1080655"/>
            <a:ext cx="6997901" cy="49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012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200</Words>
  <Application>Microsoft Macintosh PowerPoint</Application>
  <PresentationFormat>Widescreen</PresentationFormat>
  <Paragraphs>27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FOSSE CRANIO FOCUS 1B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FOSSE CRANIO FOCUS 1B</dc:title>
  <dc:creator>Vanessa Nicolin</dc:creator>
  <cp:lastModifiedBy>Vanessa Nicolin</cp:lastModifiedBy>
  <cp:revision>6</cp:revision>
  <dcterms:created xsi:type="dcterms:W3CDTF">2019-10-07T16:07:31Z</dcterms:created>
  <dcterms:modified xsi:type="dcterms:W3CDTF">2019-10-07T18:12:48Z</dcterms:modified>
</cp:coreProperties>
</file>