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7" r:id="rId9"/>
    <p:sldId id="264" r:id="rId10"/>
    <p:sldId id="262" r:id="rId11"/>
    <p:sldId id="261" r:id="rId12"/>
    <p:sldId id="260" r:id="rId13"/>
    <p:sldId id="268" r:id="rId14"/>
    <p:sldId id="269" r:id="rId15"/>
    <p:sldId id="270" r:id="rId16"/>
    <p:sldId id="279" r:id="rId17"/>
    <p:sldId id="278" r:id="rId18"/>
    <p:sldId id="271" r:id="rId19"/>
    <p:sldId id="280" r:id="rId20"/>
    <p:sldId id="281" r:id="rId21"/>
    <p:sldId id="272" r:id="rId22"/>
    <p:sldId id="283" r:id="rId23"/>
    <p:sldId id="282" r:id="rId24"/>
    <p:sldId id="273" r:id="rId25"/>
    <p:sldId id="274" r:id="rId26"/>
    <p:sldId id="275" r:id="rId27"/>
    <p:sldId id="276" r:id="rId28"/>
    <p:sldId id="277" r:id="rId29"/>
    <p:sldId id="286" r:id="rId30"/>
    <p:sldId id="287" r:id="rId31"/>
    <p:sldId id="284" r:id="rId32"/>
    <p:sldId id="285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/>
    <p:restoredTop sz="93182"/>
  </p:normalViewPr>
  <p:slideViewPr>
    <p:cSldViewPr snapToGrid="0" snapToObjects="1">
      <p:cViewPr varScale="1">
        <p:scale>
          <a:sx n="79" d="100"/>
          <a:sy n="79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46D04-19F2-1B49-82EB-17030396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D7507BC-748E-134B-9455-2EDCF700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93B989-1D9F-E744-A8A0-2C04480E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BDD8B3-35DD-4448-9710-3A625E03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524D12-5FBB-914D-81C9-50E9449D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12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2B265-2AB0-E64B-BAC7-F3C16CB0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CFC12A-DAF6-E645-84CC-73B34E179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A912B2-86E0-644E-8247-855B5E0A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4132C0-AD84-7949-A7D5-AE0EDFCE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121F02-C070-D846-A856-D759D0E3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20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519947-3400-5645-8287-BF36EDC29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85F12E-1093-2646-973B-E2B98F9B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4CAE2B-353F-034C-B975-210D86B3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4AB1DB-FA6F-8B47-A25E-8788FD23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B0A856-6048-E343-8283-B8F123DA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5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69765B-851B-2444-A1CB-FE76647B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49EE16-FAD0-5C4F-9378-4395D84AA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39C77E-E1F1-CD4B-B808-84E53FA3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7868C0-096D-8B42-9905-D34BA5C8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AEA5D6-0E98-9D48-9667-A49280E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34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D4EAA2-39FE-BC41-AB15-3F575D9C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30DE6-3850-034C-9856-1D536B3E1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5B218B-C6DE-E14E-B146-8E4744B3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67826F-B950-2043-A3BE-DA4E500E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43B670-5D87-274F-B114-DAFD3988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68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E50037-97C6-6341-99A5-E292E351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AD5B8-3ACC-E842-892A-0641EE9FD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D44CA3-E88C-6246-A06D-6E6264CFC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59C3A1-E723-1947-B7BE-83C8E971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9E6F2C-1EC1-664A-9F18-9DE5A171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BD3D5F-4687-5C4A-A863-2968D0E8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85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986D0E-7E50-5047-927B-5BDD0261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9323D0-C551-6B46-BD45-00321989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4230D1-DB73-3F4E-B9DD-8B4DDE4F7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40C6EE3-2B43-7647-8AD5-E1272D98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169E2DD-E16B-684B-B57A-5FD015F66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8177E6-305C-E649-9846-D4375A01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C27807-AAA8-0D46-B901-5990993C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AC9EBB-8518-DB4E-A16F-EC9F10E1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95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DFD89-14AD-0749-A742-DC98AFE1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1E8F3D-71AC-F346-8EA1-6FE756A4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B9C3BE-82EB-D74D-B454-B715AF8D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836B8F-EB44-BD42-A150-F9F05558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17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56A66C6-F7BC-4D4C-93FD-73D168AE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2EBE33-53F2-464E-9BA1-FB898EF0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9BBC32-8A4F-A641-A96E-A5E286DA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05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3B3C1-3A99-BF47-9D6E-DFBE5A79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FA15E0-8DBB-EC4F-95AE-2CD39FCC2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EDEAE5-D9C4-804B-B375-C4D4A680D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C9DB22-2562-C343-9CB7-E15921C9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886A23-AADC-DE4B-A10F-6BF53E40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C0EB45-6403-7746-93A7-A53CC3E1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37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CAD2D-EB19-D84F-8DBB-A2FD01A7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EEBD02-733E-684B-9A8F-719086AD1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A6262E-8A0B-0A42-9106-28FCDD0BB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F35238-AAD5-D04E-8789-CB520991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4930FC-703B-544E-A6B6-B9FEFE92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C85989-DA0C-9F40-99BF-A597FA14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4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1B056A-294D-0C42-BAEB-9DFCB07A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56C2C2-6E31-2140-A13C-0736A7315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AA5BAD-DB9D-B245-BEFB-C744DCAA5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2F527-4ACA-EB4C-BE8D-D5A663F1C480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F2CC7E-7322-6447-B184-4A003F5CF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0EABF9-32D6-7E41-B992-5C372F401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BEE3A-B12F-A44F-9C1B-C18198DCAB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35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D5D851-9B75-C049-92A9-D4E35484E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CAVITA’ ORALE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747744-F1C1-C44A-90A6-ABA76AD423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FOCUS 3</a:t>
            </a:r>
          </a:p>
        </p:txBody>
      </p:sp>
    </p:spTree>
    <p:extLst>
      <p:ext uri="{BB962C8B-B14F-4D97-AF65-F5344CB8AC3E}">
        <p14:creationId xmlns:p14="http://schemas.microsoft.com/office/powerpoint/2010/main" val="81939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764FB1-4B2D-1442-A539-32EF4064F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6"/>
          <a:stretch/>
        </p:blipFill>
        <p:spPr>
          <a:xfrm>
            <a:off x="638355" y="0"/>
            <a:ext cx="11083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0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5098136-3220-7E42-984D-5D012D5E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8" y="0"/>
            <a:ext cx="1067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7C7B55-3F0F-6E4A-BDEF-879D568A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8" y="0"/>
            <a:ext cx="1067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9254B0-CA95-F443-BEA2-30A7EAFE8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"/>
          <a:stretch/>
        </p:blipFill>
        <p:spPr>
          <a:xfrm>
            <a:off x="530086" y="0"/>
            <a:ext cx="1143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A9078F6-B1E8-7D4B-A07D-5FCE0010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/>
          <a:stretch/>
        </p:blipFill>
        <p:spPr>
          <a:xfrm>
            <a:off x="556590" y="0"/>
            <a:ext cx="1141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33FE2B1-F079-864F-A6E7-BE69CF453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"/>
          <a:stretch/>
        </p:blipFill>
        <p:spPr>
          <a:xfrm>
            <a:off x="583096" y="0"/>
            <a:ext cx="11385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E21D2CB-B883-8A44-91DE-C465800D8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7"/>
          <a:stretch/>
        </p:blipFill>
        <p:spPr>
          <a:xfrm>
            <a:off x="495300" y="0"/>
            <a:ext cx="10863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2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8BB0DC-30FF-9744-BF0A-9D536272D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7"/>
          <a:stretch/>
        </p:blipFill>
        <p:spPr>
          <a:xfrm>
            <a:off x="495300" y="0"/>
            <a:ext cx="10254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8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23318C-96A4-C444-B7D5-B2048BCE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7"/>
          <a:stretch/>
        </p:blipFill>
        <p:spPr>
          <a:xfrm>
            <a:off x="596348" y="0"/>
            <a:ext cx="11372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49E0D37-C681-9747-B3FF-D5895A20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11" y="0"/>
            <a:ext cx="96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CFE2F4-76E4-6A40-8927-16D763FDEBCF}"/>
              </a:ext>
            </a:extLst>
          </p:cNvPr>
          <p:cNvSpPr txBox="1"/>
          <p:nvPr/>
        </p:nvSpPr>
        <p:spPr>
          <a:xfrm>
            <a:off x="0" y="511443"/>
            <a:ext cx="5625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 CAVITÀ ORALE :</a:t>
            </a:r>
          </a:p>
          <a:p>
            <a:r>
              <a:rPr lang="it-IT" dirty="0"/>
              <a:t>PRIMO TRATTO DEL CANALE ALIMENTARE E L’ANTICAMERA DELLE VIE AEREE.</a:t>
            </a:r>
          </a:p>
          <a:p>
            <a:endParaRPr lang="it-IT" dirty="0"/>
          </a:p>
          <a:p>
            <a:r>
              <a:rPr lang="it-IT" dirty="0"/>
              <a:t>CONTIENE ORGANI ESSENZIALI PER:</a:t>
            </a:r>
          </a:p>
          <a:p>
            <a:r>
              <a:rPr lang="it-IT" dirty="0"/>
              <a:t>- MASTICAZIONE (DENTI)</a:t>
            </a:r>
          </a:p>
          <a:p>
            <a:r>
              <a:rPr lang="it-IT" dirty="0"/>
              <a:t>- ARTICOLAZIONE DEL LINGUAGGIO E GUSTO (LINGUA)</a:t>
            </a:r>
          </a:p>
          <a:p>
            <a:r>
              <a:rPr lang="it-IT" dirty="0"/>
              <a:t>- ELABORAZIONE DEL CIBO (GHIANDOLE SALIVARI MAGGIORI E MINORI)</a:t>
            </a:r>
          </a:p>
          <a:p>
            <a:endParaRPr lang="it-IT" dirty="0"/>
          </a:p>
          <a:p>
            <a:r>
              <a:rPr lang="it-IT" dirty="0"/>
              <a:t>LA CAVITA’ ORALE È INNERVATA DA 5 DIFFERENTI NERVI CRANICI.</a:t>
            </a:r>
          </a:p>
          <a:p>
            <a:endParaRPr lang="it-IT" dirty="0"/>
          </a:p>
          <a:p>
            <a:r>
              <a:rPr lang="it-IT" dirty="0"/>
              <a:t> LA BOCCA SI PRESENTA DISTINTA IN DUE PARTI:</a:t>
            </a:r>
          </a:p>
          <a:p>
            <a:r>
              <a:rPr lang="it-IT" dirty="0"/>
              <a:t>- VESTIBOLO DELLA BOCCA (ANT)</a:t>
            </a:r>
          </a:p>
          <a:p>
            <a:r>
              <a:rPr lang="it-IT" dirty="0"/>
              <a:t>- CAVITÀ ORALE PROPRIAMENTE DETTA (POST).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FEEFE4-8CFA-CD4D-8498-B64DE4FB9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49" y="-44775"/>
            <a:ext cx="5800651" cy="690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4485FA-1901-F94F-8243-CA013B31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11" y="0"/>
            <a:ext cx="96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2E3C12-D4B4-F449-B816-80AF6618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9"/>
          <a:stretch/>
        </p:blipFill>
        <p:spPr>
          <a:xfrm>
            <a:off x="241540" y="0"/>
            <a:ext cx="11727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6727A-91F5-0247-94F8-CCF62946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92" y="0"/>
            <a:ext cx="10515600" cy="1325563"/>
          </a:xfrm>
        </p:spPr>
        <p:txBody>
          <a:bodyPr/>
          <a:lstStyle/>
          <a:p>
            <a:r>
              <a:rPr lang="it-IT" dirty="0" err="1"/>
              <a:t>Cavita’</a:t>
            </a:r>
            <a:r>
              <a:rPr lang="it-IT" dirty="0"/>
              <a:t> nasali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9ED55A-5193-D947-AFF4-059F79B0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119" y="1107776"/>
            <a:ext cx="8366545" cy="55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9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008E0F-57E6-7946-935B-F30B24371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675"/>
          <a:stretch/>
        </p:blipFill>
        <p:spPr>
          <a:xfrm>
            <a:off x="959204" y="0"/>
            <a:ext cx="10469080" cy="6858000"/>
          </a:xfrm>
        </p:spPr>
      </p:pic>
    </p:spTree>
    <p:extLst>
      <p:ext uri="{BB962C8B-B14F-4D97-AF65-F5344CB8AC3E}">
        <p14:creationId xmlns:p14="http://schemas.microsoft.com/office/powerpoint/2010/main" val="381858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5E75F0-A435-DB48-BFB3-C9C401A2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11" y="0"/>
            <a:ext cx="96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8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8F781BB-7597-864A-89DF-4238BA13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0"/>
            <a:ext cx="946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6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74ADACF-0694-DA4B-83D6-0CE32D09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0"/>
            <a:ext cx="946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2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F7E1555-243F-AF4D-9081-A58904D1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0"/>
            <a:ext cx="946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30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4AD8B3-B77A-F04D-8A04-A9515A7E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0"/>
            <a:ext cx="946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3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1EB3BC-1B18-2F4F-9175-201DE11D0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48"/>
          <a:stretch/>
        </p:blipFill>
        <p:spPr>
          <a:xfrm>
            <a:off x="603679" y="0"/>
            <a:ext cx="10902758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0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2E7E68-BF8A-E547-951B-59F3EC69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8" y="0"/>
            <a:ext cx="1067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2FC54E8-8D50-B445-B50B-AE4836970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586" y="19626"/>
            <a:ext cx="6237514" cy="68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74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F2D4B3C-0CEC-6749-93ED-0C3AD739CC7D}"/>
              </a:ext>
            </a:extLst>
          </p:cNvPr>
          <p:cNvSpPr/>
          <p:nvPr/>
        </p:nvSpPr>
        <p:spPr>
          <a:xfrm>
            <a:off x="206827" y="143666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Caso clinico particolare:</a:t>
            </a:r>
          </a:p>
          <a:p>
            <a:r>
              <a:rPr lang="it-IT" dirty="0"/>
              <a:t>un paziente giunto in osservazione per ostruzione nasale monolaterale destra associata a diplopia. Il paziente era stato operato per poliposi nasale 10 anni prima. La TAC eseguita  mostrava un enorme espansione del seno mascellare destro con erosioni ossee compatibile con </a:t>
            </a:r>
            <a:r>
              <a:rPr lang="it-IT" dirty="0" err="1"/>
              <a:t>mucocele</a:t>
            </a:r>
            <a:r>
              <a:rPr lang="it-IT" dirty="0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661129-F003-F94B-9382-53C2099DBC58}"/>
              </a:ext>
            </a:extLst>
          </p:cNvPr>
          <p:cNvSpPr txBox="1"/>
          <p:nvPr/>
        </p:nvSpPr>
        <p:spPr>
          <a:xfrm>
            <a:off x="206827" y="1360323"/>
            <a:ext cx="1131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Mucocele:Il</a:t>
            </a:r>
            <a:r>
              <a:rPr lang="it-IT" dirty="0"/>
              <a:t> </a:t>
            </a:r>
            <a:r>
              <a:rPr lang="it-IT" dirty="0" err="1"/>
              <a:t>mucocele</a:t>
            </a:r>
            <a:r>
              <a:rPr lang="it-IT" dirty="0"/>
              <a:t> è una formazione cistica caratterizzata da un eccessivo accumulo di secreto mucoso. Questa lesione di manifesta come una tumefazione circoscritta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E0B247-2A90-9F40-BE15-AE47F98B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2666020"/>
            <a:ext cx="5168675" cy="41628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B0C831-1EBB-B440-9DCC-0A1CD8922F16}"/>
              </a:ext>
            </a:extLst>
          </p:cNvPr>
          <p:cNvSpPr txBox="1"/>
          <p:nvPr/>
        </p:nvSpPr>
        <p:spPr>
          <a:xfrm>
            <a:off x="849086" y="2318657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</a:t>
            </a:r>
            <a:r>
              <a:rPr lang="it-IT" dirty="0"/>
              <a:t>-operatoria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6C02D2-EA0F-4945-9B59-A7EF7372E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74"/>
          <a:stretch/>
        </p:blipFill>
        <p:spPr>
          <a:xfrm>
            <a:off x="5864677" y="2666020"/>
            <a:ext cx="5202299" cy="41628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C3504A-7788-4149-88F9-3B84C225BB46}"/>
              </a:ext>
            </a:extLst>
          </p:cNvPr>
          <p:cNvSpPr txBox="1"/>
          <p:nvPr/>
        </p:nvSpPr>
        <p:spPr>
          <a:xfrm>
            <a:off x="7653744" y="2296688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Post- </a:t>
            </a:r>
            <a:r>
              <a:rPr lang="it-IT" dirty="0" err="1"/>
              <a:t>operatpria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7155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F1802F-8E4C-AD4B-9FC8-790BB3A84E4B}"/>
              </a:ext>
            </a:extLst>
          </p:cNvPr>
          <p:cNvSpPr txBox="1"/>
          <p:nvPr/>
        </p:nvSpPr>
        <p:spPr>
          <a:xfrm>
            <a:off x="91366" y="27758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Caso clinico 2: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9FC659-FE73-694A-9B4B-30791D8939A8}"/>
              </a:ext>
            </a:extLst>
          </p:cNvPr>
          <p:cNvSpPr txBox="1"/>
          <p:nvPr/>
        </p:nvSpPr>
        <p:spPr>
          <a:xfrm>
            <a:off x="91365" y="849086"/>
            <a:ext cx="11942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 paziente era giunto in PS  per la comparsa da circa 6-8 mesi di episodi di cefalea nucale ricorrente, associato a disturbi visivi nell’occhio destro. L’obiettività endoscopica </a:t>
            </a:r>
            <a:r>
              <a:rPr lang="it-IT" dirty="0" err="1"/>
              <a:t>endonasale</a:t>
            </a:r>
            <a:r>
              <a:rPr lang="it-IT" dirty="0"/>
              <a:t> era nella norma. La risonanza magnetica nucleare aveva evidenziato la presenza di una sinusite isolata in una concamerazione laterale del seno sfenoidale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F97AAB-8DE8-8B41-922A-87134C41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19" y="1772416"/>
            <a:ext cx="7083482" cy="35607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DCB215-D20E-F04A-ABC3-93CB0EB53AF1}"/>
              </a:ext>
            </a:extLst>
          </p:cNvPr>
          <p:cNvSpPr txBox="1"/>
          <p:nvPr/>
        </p:nvSpPr>
        <p:spPr>
          <a:xfrm>
            <a:off x="91366" y="6090556"/>
            <a:ext cx="1155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TRATTAMENTO: DRENAGGIO X l’</a:t>
            </a:r>
            <a:r>
              <a:rPr lang="it-IT" dirty="0" err="1"/>
              <a:t>abbatimento</a:t>
            </a:r>
            <a:r>
              <a:rPr lang="it-IT" dirty="0"/>
              <a:t> della parete che isolava la celletta dal resto della cavità sfenoidale. </a:t>
            </a:r>
          </a:p>
        </p:txBody>
      </p:sp>
    </p:spTree>
    <p:extLst>
      <p:ext uri="{BB962C8B-B14F-4D97-AF65-F5344CB8AC3E}">
        <p14:creationId xmlns:p14="http://schemas.microsoft.com/office/powerpoint/2010/main" val="18119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DFBD52E-51C1-E84C-93A0-E282F4DD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4"/>
          <a:stretch/>
        </p:blipFill>
        <p:spPr>
          <a:xfrm>
            <a:off x="760578" y="0"/>
            <a:ext cx="10670843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9E4CB0C-005A-7A49-93C1-0E2A5D608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/>
          <a:stretch/>
        </p:blipFill>
        <p:spPr>
          <a:xfrm>
            <a:off x="897147" y="0"/>
            <a:ext cx="10824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6C6CC5-DCDB-0744-9C6D-CBE8B17AA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6"/>
          <a:stretch/>
        </p:blipFill>
        <p:spPr>
          <a:xfrm>
            <a:off x="569343" y="0"/>
            <a:ext cx="1115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4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F22CB0-8526-3246-B220-6478F9351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/>
          <a:stretch/>
        </p:blipFill>
        <p:spPr>
          <a:xfrm>
            <a:off x="189781" y="0"/>
            <a:ext cx="1153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92BE64E-1CEE-AA4E-8576-8A333267A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"/>
          <a:stretch/>
        </p:blipFill>
        <p:spPr>
          <a:xfrm>
            <a:off x="861391" y="0"/>
            <a:ext cx="10860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2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13929A-6BE9-8448-9BEA-D66686484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"/>
          <a:stretch/>
        </p:blipFill>
        <p:spPr>
          <a:xfrm>
            <a:off x="755374" y="0"/>
            <a:ext cx="1096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241</Words>
  <Application>Microsoft Macintosh PowerPoint</Application>
  <PresentationFormat>Widescreen</PresentationFormat>
  <Paragraphs>24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di Office</vt:lpstr>
      <vt:lpstr>CAVITA’ ORALE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Cavita’ nasali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CAVITA’ ORALE</dc:title>
  <dc:creator>Vanessa Nicolin</dc:creator>
  <cp:lastModifiedBy>Vanessa Nicolin</cp:lastModifiedBy>
  <cp:revision>9</cp:revision>
  <dcterms:created xsi:type="dcterms:W3CDTF">2019-10-08T16:49:12Z</dcterms:created>
  <dcterms:modified xsi:type="dcterms:W3CDTF">2019-10-09T16:58:05Z</dcterms:modified>
</cp:coreProperties>
</file>