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90" r:id="rId4"/>
    <p:sldId id="272" r:id="rId5"/>
    <p:sldId id="273" r:id="rId6"/>
    <p:sldId id="291" r:id="rId7"/>
    <p:sldId id="271" r:id="rId8"/>
    <p:sldId id="292" r:id="rId9"/>
    <p:sldId id="301" r:id="rId10"/>
    <p:sldId id="302" r:id="rId11"/>
    <p:sldId id="303" r:id="rId12"/>
    <p:sldId id="281" r:id="rId13"/>
    <p:sldId id="295" r:id="rId14"/>
    <p:sldId id="296" r:id="rId15"/>
    <p:sldId id="297" r:id="rId16"/>
    <p:sldId id="298" r:id="rId17"/>
    <p:sldId id="274" r:id="rId18"/>
    <p:sldId id="299" r:id="rId19"/>
    <p:sldId id="283" r:id="rId20"/>
    <p:sldId id="284" r:id="rId21"/>
    <p:sldId id="285" r:id="rId22"/>
    <p:sldId id="287" r:id="rId23"/>
    <p:sldId id="289" r:id="rId24"/>
    <p:sldId id="288" r:id="rId25"/>
    <p:sldId id="300" r:id="rId26"/>
    <p:sldId id="260" r:id="rId27"/>
    <p:sldId id="293" r:id="rId28"/>
    <p:sldId id="294" r:id="rId29"/>
    <p:sldId id="264" r:id="rId30"/>
    <p:sldId id="263" r:id="rId31"/>
    <p:sldId id="261" r:id="rId32"/>
    <p:sldId id="267" r:id="rId33"/>
    <p:sldId id="268" r:id="rId34"/>
    <p:sldId id="258" r:id="rId35"/>
    <p:sldId id="259" r:id="rId36"/>
    <p:sldId id="262" r:id="rId37"/>
    <p:sldId id="265" r:id="rId38"/>
    <p:sldId id="286" r:id="rId39"/>
    <p:sldId id="266" r:id="rId4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91"/>
    <p:restoredTop sz="86410"/>
  </p:normalViewPr>
  <p:slideViewPr>
    <p:cSldViewPr snapToGrid="0" snapToObjects="1">
      <p:cViewPr varScale="1">
        <p:scale>
          <a:sx n="50" d="100"/>
          <a:sy n="50" d="100"/>
        </p:scale>
        <p:origin x="160" y="256"/>
      </p:cViewPr>
      <p:guideLst/>
    </p:cSldViewPr>
  </p:slideViewPr>
  <p:outlineViewPr>
    <p:cViewPr>
      <p:scale>
        <a:sx n="33" d="100"/>
        <a:sy n="33" d="100"/>
      </p:scale>
      <p:origin x="0" y="-46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B8832-D14D-8E4B-83E8-9B86DC4F8699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C83BA-7EEA-E04D-8B7D-B3AF1571983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8733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1792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903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159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985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2258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284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0649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7226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5721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8901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7645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Capitolo 21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4C83BA-7EEA-E04D-8B7D-B3AF1571983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9986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79A47E-DC58-634A-953C-97E791C11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905041F-8BCF-B04A-8921-1471C602C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0C3BA8-F6EB-D543-9AFB-5D24748F8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42D8E5-BAD7-7349-831F-EDB9C8720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A29559-1B42-1041-9464-8B04DEA9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857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850110-D657-554B-AF27-668E51267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1B04F1-41FE-E543-A904-2964273BE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A22323-E227-2D4F-ABF0-9DEC09AD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AEEB6D-06D6-7A41-BF54-7F320E725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71091D-15F0-D344-AADE-A7A9299BF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98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468DFF5-B15F-5E4D-8BD6-E327631637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B5AA75F-33E3-8A43-ADFC-A312E9A00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00EBCF-D090-AF45-96B5-35A0D1E0E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2615D8-D47D-8442-98B3-3965B42F2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C143E3-E23C-324D-B8E4-CB566CD31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7797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532FDF0F-6348-6F48-9189-E4B2DC8644B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91B1ACCE-0C80-1F4D-85F7-C880DE917F1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2B1B0-BB62-0344-8E97-C8DB99B8973B}" type="datetimeFigureOut">
              <a:rPr lang="en-US"/>
              <a:pPr>
                <a:defRPr/>
              </a:pPr>
              <a:t>10/3/19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84A80FF9-90E0-1841-8C86-733521AC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030D0-073F-9048-AA34-A6FD6C75377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530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CB8322-F3FF-EC4E-9C57-71EE8172E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9085D5-2970-CE4F-B204-AE60EB9E9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30BD31-55BB-D047-9F1C-AB71FE79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5968E2-7E86-C846-8EC8-7088D6650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28E8D7-7F80-3D4F-9093-FFA6D175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26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588F54-86FF-DB48-AFA0-5C363DFA5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F96B79-BC62-0248-843A-EC5CC0708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EE6FFAF-FADD-BC4B-912C-449E0D9E0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836FDF-5E6A-2545-8509-22C260F1B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F96D7C-A308-4F4A-AB1D-41C2F9452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61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A59F68-75DC-5447-8987-1B185C818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A5767A-F9C3-D54A-8E0B-EADCB69C50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58811F5-8772-0049-8106-3F0A7C65E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FD525D2-BCF7-764B-B06A-F59CA6B62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B019E3-8989-B74B-B591-7CBCFBE71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9F46A9-F7A5-504D-A6F0-321EDB320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68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BFF34C-ABB9-6546-ADB8-76BD045E0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962B06-EE2A-B645-AD4F-88550ACE2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3355627-97B3-304B-8BB1-2F091FAC1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88E81B2-EFC7-FB4F-8140-3CC3CE8FCE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494A092-9959-4E4E-8B92-33F8E72E6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9251E70-FEC0-EA45-9FB0-730937F1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49FFBB-397E-4348-B3C3-29A54DCB7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14FFDCA-1984-3645-A9E8-6DE342D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287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14C000-989E-6449-BB81-2C755A833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E73701B-F792-974C-B197-D636EFB7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602418-95D2-F04F-8C28-B04081198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D1157B1-9673-D746-B6D5-6B68FF7C2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4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4C1FC7D-686E-2446-AC18-5A307EAD5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99229D-0467-D347-914A-B3356455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16758F-C73C-744E-8282-8E2F06A85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860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C540F7-0D61-AF44-B9AA-1A6E882C4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7FEF72-7C93-9742-8377-724AEB81B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650438-99D7-F94D-9C06-6DDCD0964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510D3B3-E4AA-D344-ADC0-34867D395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B32EF30-DA6F-1045-850B-AD456D467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A252567-E8E1-AA4A-9A59-482FAC76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536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19AF7F-2EA9-074A-88E0-C43C2BF79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DF4FAFA-E5BC-4247-9BCE-A499799C80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D471E48-4BBC-064C-9C25-FED574646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B2B058-756F-784C-B852-5648FC7F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1E2317-6FA8-FC49-A9E3-0E9AD2ADE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95E1CF-A07E-6044-A897-6BDB15CF9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0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EA2093B-3AAB-764A-9437-FE6051641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FA4352-02E0-954A-B508-BBF95FC3A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BFC68B-2F58-AD41-B943-1F8B71370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4BED0-1411-044C-B6A9-247FA9F4CDF1}" type="datetimeFigureOut">
              <a:rPr lang="it-IT" smtClean="0"/>
              <a:t>03/10/19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130879-C3A9-1B4D-A41A-D368E2952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907706-8B8F-C746-ABA2-E23C115CFC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772A7-BA2B-9E45-B623-82841B38D30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50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25A548-7A32-574B-B7DC-4EAB6FBE3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Testa e collo 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C385AA8-3CA9-F440-A8A1-B33988DD7C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Visione d’insieme, anatomia di superficie, anatomia topografica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50EF161-BA02-1244-B82F-040E9D43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4000"/>
          </a:blip>
          <a:stretch>
            <a:fillRect/>
          </a:stretch>
        </p:blipFill>
        <p:spPr>
          <a:xfrm>
            <a:off x="1757464" y="0"/>
            <a:ext cx="8677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1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D3635F7-6CEB-7749-9E7E-DF7B4E0AA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0" y="42101"/>
            <a:ext cx="7696200" cy="653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19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90A350F-44F5-9D4C-98C4-2CE563829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05" y="326894"/>
            <a:ext cx="12062395" cy="58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6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33">
            <a:extLst>
              <a:ext uri="{FF2B5EF4-FFF2-40B4-BE49-F238E27FC236}">
                <a16:creationId xmlns:a16="http://schemas.microsoft.com/office/drawing/2014/main" id="{DFDF03A9-ADF6-CC49-9038-4E67C1BA5C33}"/>
              </a:ext>
            </a:extLst>
          </p:cNvPr>
          <p:cNvSpPr/>
          <p:nvPr/>
        </p:nvSpPr>
        <p:spPr>
          <a:xfrm>
            <a:off x="133945" y="355854"/>
            <a:ext cx="3334337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Muscoli della testa e del collo concorrono alla MIMICA</a:t>
            </a:r>
          </a:p>
          <a:p>
            <a:endParaRPr lang="it-IT" dirty="0"/>
          </a:p>
          <a:p>
            <a:r>
              <a:rPr lang="it-IT" dirty="0"/>
              <a:t>FUNZIONI:</a:t>
            </a:r>
          </a:p>
          <a:p>
            <a:r>
              <a:rPr lang="it-IT" dirty="0"/>
              <a:t>Fonazione</a:t>
            </a:r>
          </a:p>
          <a:p>
            <a:r>
              <a:rPr lang="it-IT" dirty="0"/>
              <a:t>Attivazione ATM</a:t>
            </a:r>
          </a:p>
          <a:p>
            <a:r>
              <a:rPr lang="it-IT" dirty="0"/>
              <a:t>Deglutizione</a:t>
            </a:r>
          </a:p>
          <a:p>
            <a:r>
              <a:rPr lang="it-IT" dirty="0"/>
              <a:t>Rotazione del capo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66E891-4108-8F4C-9C07-7D04B81C18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48"/>
          <a:stretch/>
        </p:blipFill>
        <p:spPr>
          <a:xfrm>
            <a:off x="3487213" y="-1"/>
            <a:ext cx="5792253" cy="699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4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A163084-8AE1-2646-BCCC-B69015764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214" y="0"/>
            <a:ext cx="5217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03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4B05B9E-D444-5943-A5AF-27749371C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543" y="0"/>
            <a:ext cx="5217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4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013407A-7755-C343-9BEB-3A4038ADD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52"/>
          <a:stretch/>
        </p:blipFill>
        <p:spPr>
          <a:xfrm>
            <a:off x="2249257" y="0"/>
            <a:ext cx="5553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99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3ACF42A-DF8F-6448-892F-03588F253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559" y="0"/>
            <a:ext cx="5217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5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7848BB3-3CEE-0744-AEF9-7A34822AFD5E}"/>
              </a:ext>
            </a:extLst>
          </p:cNvPr>
          <p:cNvSpPr txBox="1"/>
          <p:nvPr/>
        </p:nvSpPr>
        <p:spPr>
          <a:xfrm>
            <a:off x="544749" y="428016"/>
            <a:ext cx="2198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/>
              <a:t>IL COLLO</a:t>
            </a: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295B9FFB-57C7-7346-B422-E3CAF3587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650" y="489744"/>
            <a:ext cx="6108700" cy="58785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lIns="0" tIns="0" rIns="0" bIns="0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it-IT" alt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E8F56C3-EC2B-074D-A87F-9BD8EABEE18C}"/>
              </a:ext>
            </a:extLst>
          </p:cNvPr>
          <p:cNvSpPr/>
          <p:nvPr/>
        </p:nvSpPr>
        <p:spPr>
          <a:xfrm rot="8310636">
            <a:off x="4299627" y="4023428"/>
            <a:ext cx="2918298" cy="1575880"/>
          </a:xfrm>
          <a:prstGeom prst="rect">
            <a:avLst/>
          </a:prstGeom>
          <a:solidFill>
            <a:schemeClr val="bg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6281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D86E919-237E-0F49-9CD4-76E5AA997372}"/>
              </a:ext>
            </a:extLst>
          </p:cNvPr>
          <p:cNvSpPr txBox="1"/>
          <p:nvPr/>
        </p:nvSpPr>
        <p:spPr>
          <a:xfrm>
            <a:off x="195943" y="261258"/>
            <a:ext cx="574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Vascolarizzazione e drenaggio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36E33D-8D2C-A048-B37B-5084338EB676}"/>
              </a:ext>
            </a:extLst>
          </p:cNvPr>
          <p:cNvSpPr txBox="1"/>
          <p:nvPr/>
        </p:nvSpPr>
        <p:spPr>
          <a:xfrm>
            <a:off x="565526" y="1069071"/>
            <a:ext cx="380027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Derivazioni: </a:t>
            </a:r>
          </a:p>
          <a:p>
            <a:r>
              <a:rPr lang="it-IT" sz="3200" dirty="0"/>
              <a:t>Arteria faciale</a:t>
            </a:r>
          </a:p>
          <a:p>
            <a:r>
              <a:rPr lang="it-IT" sz="3200" dirty="0"/>
              <a:t>Arteria occipitale</a:t>
            </a:r>
          </a:p>
          <a:p>
            <a:r>
              <a:rPr lang="it-IT" sz="3200" dirty="0"/>
              <a:t>Auricolare posteriore </a:t>
            </a:r>
          </a:p>
          <a:p>
            <a:r>
              <a:rPr lang="it-IT" sz="3200" dirty="0"/>
              <a:t>Arteria succlavia </a:t>
            </a:r>
          </a:p>
          <a:p>
            <a:r>
              <a:rPr lang="it-IT" sz="3200" dirty="0"/>
              <a:t>Arteria carotide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7F9A97D-7C6A-F74D-A246-3B153E29B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206" y="584423"/>
            <a:ext cx="5202675" cy="586926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DA6AD9-2AF8-0248-9FE6-50388BF36AC9}"/>
              </a:ext>
            </a:extLst>
          </p:cNvPr>
          <p:cNvSpPr txBox="1"/>
          <p:nvPr/>
        </p:nvSpPr>
        <p:spPr>
          <a:xfrm>
            <a:off x="195942" y="4277541"/>
            <a:ext cx="6117771" cy="23698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2800" dirty="0"/>
              <a:t>LA CAROTIDE COMUNE VIAGGIA INSERITA NELLA GUAINA CAROTIDEA ASSIENE ALLA VENA GIUGULARE PROFONDA E AL NERVO VAGO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1524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8A9A435-DFF8-4344-BE56-45AB191D21B4}"/>
              </a:ext>
            </a:extLst>
          </p:cNvPr>
          <p:cNvSpPr txBox="1"/>
          <p:nvPr/>
        </p:nvSpPr>
        <p:spPr>
          <a:xfrm>
            <a:off x="309282" y="161365"/>
            <a:ext cx="3599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CAROTIDE COMUNE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8B2BF2-DC3C-CE47-B110-1985780FDE48}"/>
              </a:ext>
            </a:extLst>
          </p:cNvPr>
          <p:cNvSpPr txBox="1"/>
          <p:nvPr/>
        </p:nvSpPr>
        <p:spPr>
          <a:xfrm>
            <a:off x="239185" y="782545"/>
            <a:ext cx="6540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 LIVELLO </a:t>
            </a:r>
            <a:r>
              <a:rPr lang="it-IT" b="1" dirty="0"/>
              <a:t>C4</a:t>
            </a:r>
            <a:r>
              <a:rPr lang="it-IT" dirty="0"/>
              <a:t> SI DIVIDE IN CAROTIDE ESTERNA E CAROTIDE INTERNA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5F7F46-59D9-F342-B3F7-6618B959F9A7}"/>
              </a:ext>
            </a:extLst>
          </p:cNvPr>
          <p:cNvSpPr txBox="1"/>
          <p:nvPr/>
        </p:nvSpPr>
        <p:spPr>
          <a:xfrm>
            <a:off x="309282" y="1627094"/>
            <a:ext cx="41148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CAROTIDE INTERNA:</a:t>
            </a:r>
          </a:p>
          <a:p>
            <a:endParaRPr lang="it-IT" sz="3200" b="1" dirty="0"/>
          </a:p>
          <a:p>
            <a:r>
              <a:rPr lang="it-IT" dirty="0"/>
              <a:t>-CALIBRO: DA 6.5 – 7.5 MM A 4.5 – 5.5 MM</a:t>
            </a:r>
          </a:p>
          <a:p>
            <a:endParaRPr lang="it-IT" dirty="0"/>
          </a:p>
          <a:p>
            <a:r>
              <a:rPr lang="it-IT" dirty="0"/>
              <a:t>-VASCOLARIZZA LA MAGGIOR PARTE DELL’EMISFERO CEREBRALE OMOLATERALE OCCHIO, FRONTE, NASO, CAVITA’ NASALE E SENI PARANASALI.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E3892A5-B529-244F-88F0-BB3F2D21DE2F}"/>
              </a:ext>
            </a:extLst>
          </p:cNvPr>
          <p:cNvSpPr txBox="1"/>
          <p:nvPr/>
        </p:nvSpPr>
        <p:spPr>
          <a:xfrm>
            <a:off x="309282" y="5279886"/>
            <a:ext cx="3538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PUO’ PRESENTARE DELLE VARIABILI:</a:t>
            </a:r>
          </a:p>
          <a:p>
            <a:r>
              <a:rPr lang="it-IT" dirty="0"/>
              <a:t>1% NASCE IN C2</a:t>
            </a:r>
          </a:p>
          <a:p>
            <a:r>
              <a:rPr lang="it-IT" dirty="0"/>
              <a:t>30% FRA C3 E C4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44D6802-CFE9-EF4A-8575-4ED686FF2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081" y="0"/>
            <a:ext cx="4719919" cy="6796683"/>
          </a:xfrm>
          <a:prstGeom prst="rect">
            <a:avLst/>
          </a:prstGeom>
        </p:spPr>
      </p:pic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B97CCE1A-A079-DC42-BE16-1E40C52010C6}"/>
              </a:ext>
            </a:extLst>
          </p:cNvPr>
          <p:cNvCxnSpPr/>
          <p:nvPr/>
        </p:nvCxnSpPr>
        <p:spPr>
          <a:xfrm>
            <a:off x="3133438" y="2177565"/>
            <a:ext cx="43386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347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2B4DA09-CCF1-4047-A1A5-EA0CF9320AAF}"/>
              </a:ext>
            </a:extLst>
          </p:cNvPr>
          <p:cNvSpPr txBox="1"/>
          <p:nvPr/>
        </p:nvSpPr>
        <p:spPr>
          <a:xfrm>
            <a:off x="3314914" y="69703"/>
            <a:ext cx="6242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CUTE E FASCE- anatomia topografica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662C7F-51B1-1049-A926-A7604AAE4486}"/>
              </a:ext>
            </a:extLst>
          </p:cNvPr>
          <p:cNvSpPr txBox="1"/>
          <p:nvPr/>
        </p:nvSpPr>
        <p:spPr>
          <a:xfrm>
            <a:off x="517726" y="1873605"/>
            <a:ext cx="55670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Fascia superficiale del cuoio capelluto (</a:t>
            </a:r>
            <a:r>
              <a:rPr lang="it-IT" sz="2400" dirty="0" err="1"/>
              <a:t>fibroadiposa</a:t>
            </a:r>
            <a:r>
              <a:rPr lang="it-IT" sz="2400" dirty="0"/>
              <a:t>)</a:t>
            </a:r>
          </a:p>
          <a:p>
            <a:r>
              <a:rPr lang="it-IT" sz="2400" dirty="0"/>
              <a:t>Si connette ai muscoli sottostanti:</a:t>
            </a:r>
          </a:p>
          <a:p>
            <a:r>
              <a:rPr lang="it-IT" sz="2400" dirty="0"/>
              <a:t>-muscolo epicranico</a:t>
            </a:r>
          </a:p>
          <a:p>
            <a:r>
              <a:rPr lang="it-IT" sz="2400" dirty="0"/>
              <a:t>-aponeurosi 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7F19D97-02DD-FD42-B81C-707B6530C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66"/>
          <a:stretch/>
        </p:blipFill>
        <p:spPr>
          <a:xfrm>
            <a:off x="6436122" y="1288196"/>
            <a:ext cx="5470533" cy="465023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15F64D3-9726-6E4F-8415-E13DB3129D6A}"/>
              </a:ext>
            </a:extLst>
          </p:cNvPr>
          <p:cNvSpPr txBox="1"/>
          <p:nvPr/>
        </p:nvSpPr>
        <p:spPr>
          <a:xfrm>
            <a:off x="517726" y="4173870"/>
            <a:ext cx="55132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La fascia superficiale si prolunga posteriormente con la fascia  superficiale che riveste la nuca </a:t>
            </a:r>
          </a:p>
          <a:p>
            <a:endParaRPr lang="it-IT" sz="2400" dirty="0"/>
          </a:p>
          <a:p>
            <a:r>
              <a:rPr lang="it-IT" sz="2400" dirty="0"/>
              <a:t>Lateralmente che continua con la fascia temporale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68A70F-3CC6-8343-83F9-E1FAACFE05B7}"/>
              </a:ext>
            </a:extLst>
          </p:cNvPr>
          <p:cNvSpPr txBox="1"/>
          <p:nvPr/>
        </p:nvSpPr>
        <p:spPr>
          <a:xfrm>
            <a:off x="537882" y="1143000"/>
            <a:ext cx="3714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FACCIA E CUOIO CAPELLUTO</a:t>
            </a:r>
          </a:p>
        </p:txBody>
      </p:sp>
    </p:spTree>
    <p:extLst>
      <p:ext uri="{BB962C8B-B14F-4D97-AF65-F5344CB8AC3E}">
        <p14:creationId xmlns:p14="http://schemas.microsoft.com/office/powerpoint/2010/main" val="1344364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36219C-BF91-E84E-9A2F-E437473D134D}"/>
              </a:ext>
            </a:extLst>
          </p:cNvPr>
          <p:cNvSpPr txBox="1"/>
          <p:nvPr/>
        </p:nvSpPr>
        <p:spPr>
          <a:xfrm>
            <a:off x="618565" y="443753"/>
            <a:ext cx="3890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CAROTIDE ESTERNA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7064A2-D183-9849-917F-46FF09B8F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776" y="766918"/>
            <a:ext cx="5561853" cy="513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94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67191AF-1727-3E41-97B4-924F238D1B3D}"/>
              </a:ext>
            </a:extLst>
          </p:cNvPr>
          <p:cNvSpPr txBox="1"/>
          <p:nvPr/>
        </p:nvSpPr>
        <p:spPr>
          <a:xfrm>
            <a:off x="136187" y="214008"/>
            <a:ext cx="3642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ARTERIA SUCCLAVIA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84FC7C-0B30-634D-A4F1-86AACAD9249B}"/>
              </a:ext>
            </a:extLst>
          </p:cNvPr>
          <p:cNvSpPr txBox="1"/>
          <p:nvPr/>
        </p:nvSpPr>
        <p:spPr>
          <a:xfrm>
            <a:off x="255494" y="798782"/>
            <a:ext cx="46123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FORNISCONO RAMI PER L’IRRORAZIONE DELLA TESTA E DEL COLLO</a:t>
            </a:r>
          </a:p>
          <a:p>
            <a:endParaRPr lang="it-IT" dirty="0"/>
          </a:p>
          <a:p>
            <a:r>
              <a:rPr lang="it-IT" dirty="0"/>
              <a:t>-</a:t>
            </a:r>
            <a:r>
              <a:rPr lang="it-IT" b="1" dirty="0"/>
              <a:t>ARTERIA VERTEBRALE</a:t>
            </a:r>
            <a:r>
              <a:rPr lang="it-IT" dirty="0"/>
              <a:t>: MS, TRONCO ENCEFALICO, CERVELLETTO, LOBI OCCIPITALI CERVELLO</a:t>
            </a:r>
          </a:p>
          <a:p>
            <a:endParaRPr lang="it-IT" dirty="0"/>
          </a:p>
          <a:p>
            <a:r>
              <a:rPr lang="it-IT" dirty="0"/>
              <a:t>-</a:t>
            </a:r>
            <a:r>
              <a:rPr lang="it-IT" b="1" dirty="0"/>
              <a:t>RAMO TIREOCERVICALE</a:t>
            </a:r>
            <a:r>
              <a:rPr lang="it-IT" dirty="0"/>
              <a:t>: TIROIDE , PARATIROIDE, LARINGE, FARINGE</a:t>
            </a:r>
          </a:p>
          <a:p>
            <a:endParaRPr lang="it-IT" dirty="0"/>
          </a:p>
          <a:p>
            <a:r>
              <a:rPr lang="it-IT" dirty="0"/>
              <a:t>-</a:t>
            </a:r>
            <a:r>
              <a:rPr lang="it-IT" b="1" dirty="0"/>
              <a:t>RAMO COSTOCERVICALE</a:t>
            </a:r>
            <a:r>
              <a:rPr lang="it-IT" dirty="0"/>
              <a:t>: MUSCOLI CERVICALI PROFONDI</a:t>
            </a:r>
          </a:p>
          <a:p>
            <a:endParaRPr lang="it-IT" dirty="0"/>
          </a:p>
          <a:p>
            <a:r>
              <a:rPr lang="it-IT" dirty="0"/>
              <a:t>-</a:t>
            </a:r>
            <a:r>
              <a:rPr lang="it-IT" b="1" dirty="0"/>
              <a:t>TORACICA INTERNA</a:t>
            </a:r>
          </a:p>
          <a:p>
            <a:endParaRPr lang="it-IT" b="1" dirty="0"/>
          </a:p>
          <a:p>
            <a:r>
              <a:rPr lang="it-IT" b="1" dirty="0"/>
              <a:t>-TRASVERSA DEL COLLO</a:t>
            </a:r>
          </a:p>
        </p:txBody>
      </p:sp>
      <p:pic>
        <p:nvPicPr>
          <p:cNvPr id="6" name="Picture 2" descr="2212b">
            <a:extLst>
              <a:ext uri="{FF2B5EF4-FFF2-40B4-BE49-F238E27FC236}">
                <a16:creationId xmlns:a16="http://schemas.microsoft.com/office/drawing/2014/main" id="{DAF4E6C9-DAB7-8D4F-A849-496FDD4C2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9" t="55241" r="10603" b="4950"/>
          <a:stretch>
            <a:fillRect/>
          </a:stretch>
        </p:blipFill>
        <p:spPr bwMode="auto">
          <a:xfrm>
            <a:off x="4987142" y="1169894"/>
            <a:ext cx="6798338" cy="4553069"/>
          </a:xfrm>
          <a:prstGeom prst="rect">
            <a:avLst/>
          </a:prstGeom>
          <a:noFill/>
          <a:ln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277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47DFA5-F35D-C54F-AE56-71B6B9F82CBC}"/>
              </a:ext>
            </a:extLst>
          </p:cNvPr>
          <p:cNvSpPr txBox="1"/>
          <p:nvPr/>
        </p:nvSpPr>
        <p:spPr>
          <a:xfrm>
            <a:off x="282388" y="121023"/>
            <a:ext cx="5283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VASCOLARIZZAZIONE VENOSA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A5A2B6-CC7E-0940-875E-A97F34CE62F2}"/>
              </a:ext>
            </a:extLst>
          </p:cNvPr>
          <p:cNvSpPr txBox="1"/>
          <p:nvPr/>
        </p:nvSpPr>
        <p:spPr>
          <a:xfrm>
            <a:off x="510988" y="968188"/>
            <a:ext cx="41282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LE VENE DEL COLLO DECORRONO SU DUE PIANI UNO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SUPERFICIALE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PROFONDO</a:t>
            </a:r>
          </a:p>
          <a:p>
            <a:endParaRPr lang="it-IT" dirty="0"/>
          </a:p>
          <a:p>
            <a:r>
              <a:rPr lang="it-IT" dirty="0"/>
              <a:t>LE VENE SUPERFICIALI DRENANO GIUGULARI ESTERNE</a:t>
            </a:r>
          </a:p>
          <a:p>
            <a:r>
              <a:rPr lang="it-IT" dirty="0"/>
              <a:t>LE VENE INTERNE DRENANO GIUGULARI INTERNE O NELLA SUCCLAVIA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84E462-D48E-8B47-A60C-20B3A7E1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0" y="413410"/>
            <a:ext cx="6502400" cy="57531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E977574-A8D2-2746-83E9-542E97C29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88" y="3565705"/>
            <a:ext cx="3429000" cy="3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48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4FD666-FE00-304D-92CA-44189A7C956C}"/>
              </a:ext>
            </a:extLst>
          </p:cNvPr>
          <p:cNvSpPr txBox="1"/>
          <p:nvPr/>
        </p:nvSpPr>
        <p:spPr>
          <a:xfrm>
            <a:off x="0" y="94129"/>
            <a:ext cx="3384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RICHIAMO CLINICO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B58C85C-C006-7F46-93C2-E173688B4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29" y="1055645"/>
            <a:ext cx="3627273" cy="478321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05FF7D7-B19D-EA4C-B70F-CE926FC5D73A}"/>
              </a:ext>
            </a:extLst>
          </p:cNvPr>
          <p:cNvSpPr/>
          <p:nvPr/>
        </p:nvSpPr>
        <p:spPr>
          <a:xfrm>
            <a:off x="4823012" y="219991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FIGURA:</a:t>
            </a:r>
          </a:p>
          <a:p>
            <a:r>
              <a:rPr lang="it-IT" dirty="0"/>
              <a:t> LA DISTENSIONE DELLE VENE GIUGULARI (O TURGORE DELLE VENE GIUGULARI) È UN SEGNO POSSIBILE DI TAMPONAMENTO CARDIACO. TALE FENOMENO SI DEVE ALLE DIFFICOLTÀ CHE INCONTRA IL SANGUE A TORNARE NEL CUORE (RITORNO VENOSO INSUFFICIENTE)</a:t>
            </a:r>
          </a:p>
        </p:txBody>
      </p:sp>
    </p:spTree>
    <p:extLst>
      <p:ext uri="{BB962C8B-B14F-4D97-AF65-F5344CB8AC3E}">
        <p14:creationId xmlns:p14="http://schemas.microsoft.com/office/powerpoint/2010/main" val="1699311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C6C8E5F-1E52-7049-9894-DD2DBD2EFAF9}"/>
              </a:ext>
            </a:extLst>
          </p:cNvPr>
          <p:cNvSpPr txBox="1"/>
          <p:nvPr/>
        </p:nvSpPr>
        <p:spPr>
          <a:xfrm>
            <a:off x="0" y="161365"/>
            <a:ext cx="4039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DRENAGGIO LINFATICO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38AF55D-C5AF-5A41-8271-9B2FFA02FE0C}"/>
              </a:ext>
            </a:extLst>
          </p:cNvPr>
          <p:cNvSpPr txBox="1"/>
          <p:nvPr/>
        </p:nvSpPr>
        <p:spPr>
          <a:xfrm>
            <a:off x="268701" y="938501"/>
            <a:ext cx="383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LINFONODI DELLA TESTA E DEL COLLO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599F22-53D2-8A4B-878B-635BB68B1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59" y="1435714"/>
            <a:ext cx="5707426" cy="366702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844FB98-B1AF-E149-8F44-594EC7C0B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455" y="1435714"/>
            <a:ext cx="5087097" cy="381133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819624A1-3FF4-6141-A001-43611A127572}"/>
              </a:ext>
            </a:extLst>
          </p:cNvPr>
          <p:cNvSpPr/>
          <p:nvPr/>
        </p:nvSpPr>
        <p:spPr>
          <a:xfrm>
            <a:off x="9789459" y="1435714"/>
            <a:ext cx="1627093" cy="430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8310BA-E9B7-9E48-A5A2-913770500714}"/>
              </a:ext>
            </a:extLst>
          </p:cNvPr>
          <p:cNvSpPr txBox="1"/>
          <p:nvPr/>
        </p:nvSpPr>
        <p:spPr>
          <a:xfrm>
            <a:off x="268701" y="5247050"/>
            <a:ext cx="8896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FORMANO 2 ANELLI: </a:t>
            </a:r>
          </a:p>
          <a:p>
            <a:r>
              <a:rPr lang="it-IT" dirty="0"/>
              <a:t>ESTERNO :LINFONODI OCCIPITALI, PREAURICOLARI, SOTTOMANDIBOLARI E SOTTOMENTALI</a:t>
            </a:r>
          </a:p>
          <a:p>
            <a:r>
              <a:rPr lang="it-IT" dirty="0"/>
              <a:t>INTERNO: RINOFARINGE E OROFARINGE (ANELLO WALDEYER)</a:t>
            </a:r>
          </a:p>
        </p:txBody>
      </p:sp>
    </p:spTree>
    <p:extLst>
      <p:ext uri="{BB962C8B-B14F-4D97-AF65-F5344CB8AC3E}">
        <p14:creationId xmlns:p14="http://schemas.microsoft.com/office/powerpoint/2010/main" val="282927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A8C052-805F-8844-8A78-59A5FD3CA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567" y="0"/>
            <a:ext cx="5471410" cy="68580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7498AD-BC45-264D-BBE4-E3D2FC4CC73C}"/>
              </a:ext>
            </a:extLst>
          </p:cNvPr>
          <p:cNvSpPr txBox="1"/>
          <p:nvPr/>
        </p:nvSpPr>
        <p:spPr>
          <a:xfrm>
            <a:off x="374073" y="263236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Cute innervata dai rami dei nervi cervicali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22925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5C7D2B-7F74-7B4B-B95C-8DA626A8241C}"/>
              </a:ext>
            </a:extLst>
          </p:cNvPr>
          <p:cNvSpPr txBox="1"/>
          <p:nvPr/>
        </p:nvSpPr>
        <p:spPr>
          <a:xfrm>
            <a:off x="33013" y="215153"/>
            <a:ext cx="6381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Fasce del collo (utili piani di clivaggio in chirurgia)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74539E-DD40-EF45-864E-7E868AD2CDC5}"/>
              </a:ext>
            </a:extLst>
          </p:cNvPr>
          <p:cNvSpPr txBox="1"/>
          <p:nvPr/>
        </p:nvSpPr>
        <p:spPr>
          <a:xfrm>
            <a:off x="33013" y="978088"/>
            <a:ext cx="63642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accent6"/>
                </a:solidFill>
              </a:rPr>
              <a:t>Fascia cervicale superficiale</a:t>
            </a:r>
          </a:p>
          <a:p>
            <a:r>
              <a:rPr lang="it-IT" sz="2400" dirty="0"/>
              <a:t>Connettivo lasso </a:t>
            </a:r>
          </a:p>
          <a:p>
            <a:r>
              <a:rPr lang="it-IT" sz="2400" dirty="0"/>
              <a:t>Prende rapporto con il derma e la fascia profonda</a:t>
            </a:r>
          </a:p>
          <a:p>
            <a:r>
              <a:rPr lang="it-IT" sz="2400" dirty="0"/>
              <a:t>Contiene il muscolo </a:t>
            </a:r>
            <a:r>
              <a:rPr lang="it-IT" sz="2400" dirty="0" err="1"/>
              <a:t>platysma</a:t>
            </a:r>
            <a:r>
              <a:rPr lang="it-IT" sz="2400" dirty="0"/>
              <a:t> + tessuto adiposo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E5502F1-C774-BC4B-BEB9-8B07D1673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117" y="978088"/>
            <a:ext cx="5980883" cy="38333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7F0BEB8-0110-B24A-B566-2C4E70FFD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2" y="2527064"/>
            <a:ext cx="3476669" cy="4330936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8C47B1B3-8E95-0945-BBD7-021C04997F3E}"/>
              </a:ext>
            </a:extLst>
          </p:cNvPr>
          <p:cNvCxnSpPr/>
          <p:nvPr/>
        </p:nvCxnSpPr>
        <p:spPr>
          <a:xfrm>
            <a:off x="1277471" y="5849471"/>
            <a:ext cx="37517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7A9A71C-0C9F-194F-8A5D-FE75046B660E}"/>
              </a:ext>
            </a:extLst>
          </p:cNvPr>
          <p:cNvSpPr txBox="1"/>
          <p:nvPr/>
        </p:nvSpPr>
        <p:spPr>
          <a:xfrm>
            <a:off x="5082988" y="5768788"/>
            <a:ext cx="139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 . </a:t>
            </a:r>
            <a:r>
              <a:rPr lang="it-IT" dirty="0" err="1"/>
              <a:t>platysma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79453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D2F6E41-0BFA-F640-9624-7BB2C2A95D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30"/>
          <a:stretch/>
        </p:blipFill>
        <p:spPr>
          <a:xfrm>
            <a:off x="3487213" y="0"/>
            <a:ext cx="5773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396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669AC70-BD5B-5642-A1F7-D08F0440A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512"/>
          <a:stretch/>
        </p:blipFill>
        <p:spPr>
          <a:xfrm>
            <a:off x="2333663" y="0"/>
            <a:ext cx="570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5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D475E53-F612-5141-8E73-E40693D4EAB7}"/>
              </a:ext>
            </a:extLst>
          </p:cNvPr>
          <p:cNvSpPr/>
          <p:nvPr/>
        </p:nvSpPr>
        <p:spPr>
          <a:xfrm>
            <a:off x="246434" y="264004"/>
            <a:ext cx="570689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La fascia cervicale superficiale è la porzione di fascia comune del corpo che riveste il collo: - anteriormente presenta un ispessimento mediano, la linea alba del collo.</a:t>
            </a:r>
          </a:p>
          <a:p>
            <a:r>
              <a:rPr lang="it-IT" sz="2400" dirty="0"/>
              <a:t>- La fascia è fissata</a:t>
            </a:r>
          </a:p>
          <a:p>
            <a:r>
              <a:rPr lang="it-IT" sz="2400" dirty="0"/>
              <a:t>- In alto al </a:t>
            </a:r>
            <a:r>
              <a:rPr lang="it-IT" sz="2400" dirty="0">
                <a:solidFill>
                  <a:srgbClr val="7030A0"/>
                </a:solidFill>
              </a:rPr>
              <a:t>margine inferiore della mandibola</a:t>
            </a:r>
          </a:p>
          <a:p>
            <a:r>
              <a:rPr lang="it-IT" sz="2400" dirty="0"/>
              <a:t>- In basso al </a:t>
            </a:r>
            <a:r>
              <a:rPr lang="it-IT" sz="2400" dirty="0">
                <a:solidFill>
                  <a:srgbClr val="7030A0"/>
                </a:solidFill>
              </a:rPr>
              <a:t>manubrio dello sterno e alla clavicola.</a:t>
            </a:r>
          </a:p>
          <a:p>
            <a:r>
              <a:rPr lang="it-IT" sz="2400" dirty="0"/>
              <a:t>- Prima di fissarsi al </a:t>
            </a:r>
            <a:r>
              <a:rPr lang="it-IT" sz="2400" dirty="0">
                <a:solidFill>
                  <a:srgbClr val="7030A0"/>
                </a:solidFill>
              </a:rPr>
              <a:t>manubrio dello sterno la fascia si sdoppia in due foglietti</a:t>
            </a:r>
            <a:r>
              <a:rPr lang="it-IT" sz="2400" dirty="0"/>
              <a:t>, uno anteriore e uno</a:t>
            </a:r>
          </a:p>
          <a:p>
            <a:r>
              <a:rPr lang="it-IT" sz="2400" dirty="0"/>
              <a:t>posteriore, che delimitano lo spazio </a:t>
            </a:r>
            <a:r>
              <a:rPr lang="it-IT" sz="2400" dirty="0">
                <a:solidFill>
                  <a:srgbClr val="7030A0"/>
                </a:solidFill>
              </a:rPr>
              <a:t>soprasternale di Gruber:</a:t>
            </a:r>
          </a:p>
          <a:p>
            <a:r>
              <a:rPr lang="it-IT" sz="2400" dirty="0"/>
              <a:t>- È contenuta una porzione </a:t>
            </a:r>
            <a:r>
              <a:rPr lang="it-IT" sz="2400" dirty="0">
                <a:solidFill>
                  <a:srgbClr val="7030A0"/>
                </a:solidFill>
              </a:rPr>
              <a:t>delle vene giugulari anteriori e della loro anastomosi (vena trasversa del collo) 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FA0662C-84C5-5C4B-86EF-9053132EF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328" y="972766"/>
            <a:ext cx="6084823" cy="41050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5667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2ED5E5E8-E933-E540-A967-C6F00F936007}"/>
              </a:ext>
            </a:extLst>
          </p:cNvPr>
          <p:cNvSpPr txBox="1"/>
          <p:nvPr/>
        </p:nvSpPr>
        <p:spPr>
          <a:xfrm>
            <a:off x="349624" y="336176"/>
            <a:ext cx="3029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PUNTI DI REPERE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E16E08E-2F77-9346-B921-DB54E6487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879" y="0"/>
            <a:ext cx="7044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45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81BF16A1-88F2-DC46-9AFB-EC1E9C1609D9}"/>
              </a:ext>
            </a:extLst>
          </p:cNvPr>
          <p:cNvSpPr/>
          <p:nvPr/>
        </p:nvSpPr>
        <p:spPr>
          <a:xfrm>
            <a:off x="246433" y="361280"/>
            <a:ext cx="601817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LA FASCIA CERVICALE MEDIA è localizzata in un piano </a:t>
            </a:r>
            <a:r>
              <a:rPr lang="it-IT" sz="2400" dirty="0" err="1"/>
              <a:t>piu</a:t>
            </a:r>
            <a:r>
              <a:rPr lang="it-IT" sz="2400" dirty="0"/>
              <a:t>̀ profondo rispetto ai muscoli del collo:</a:t>
            </a:r>
          </a:p>
          <a:p>
            <a:r>
              <a:rPr lang="it-IT" sz="2400" dirty="0"/>
              <a:t>- </a:t>
            </a:r>
            <a:r>
              <a:rPr lang="it-IT" sz="2400" dirty="0">
                <a:solidFill>
                  <a:srgbClr val="7030A0"/>
                </a:solidFill>
              </a:rPr>
              <a:t>anteriormente si </a:t>
            </a:r>
            <a:r>
              <a:rPr lang="it-IT" sz="2400" dirty="0"/>
              <a:t>fa superficiale, fondendosi con la fascia cervicale superficiale</a:t>
            </a:r>
          </a:p>
          <a:p>
            <a:r>
              <a:rPr lang="it-IT" sz="2400" dirty="0"/>
              <a:t>- Il fissaggio avviene:</a:t>
            </a:r>
          </a:p>
          <a:p>
            <a:r>
              <a:rPr lang="it-IT" sz="2400" dirty="0"/>
              <a:t>- Superiormente si fissa all’osso ioide</a:t>
            </a:r>
          </a:p>
          <a:p>
            <a:r>
              <a:rPr lang="it-IT" sz="2400" dirty="0"/>
              <a:t>- Inferiormente si sdoppia in due foglietti:</a:t>
            </a:r>
          </a:p>
          <a:p>
            <a:r>
              <a:rPr lang="it-IT" sz="2400" dirty="0"/>
              <a:t>- Foglietto posteriore: si porta nel torace per fissarsi al pericardio, segnando il limite tra mediastino anteriore e posteriore.</a:t>
            </a:r>
          </a:p>
          <a:p>
            <a:r>
              <a:rPr lang="it-IT" sz="2400" dirty="0"/>
              <a:t>- Foglietto anteriore: si fissa allo sterno e alla clavicola.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296FDB2-6DD2-F44E-89CC-D6C581765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1" r="9097" b="53191"/>
          <a:stretch/>
        </p:blipFill>
        <p:spPr>
          <a:xfrm>
            <a:off x="6264612" y="361280"/>
            <a:ext cx="5886626" cy="49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586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7">
            <a:extLst>
              <a:ext uri="{FF2B5EF4-FFF2-40B4-BE49-F238E27FC236}">
                <a16:creationId xmlns:a16="http://schemas.microsoft.com/office/drawing/2014/main" id="{F042E79B-D874-D149-BFDE-EA063A797C7B}"/>
              </a:ext>
            </a:extLst>
          </p:cNvPr>
          <p:cNvSpPr txBox="1"/>
          <p:nvPr/>
        </p:nvSpPr>
        <p:spPr>
          <a:xfrm>
            <a:off x="197527" y="783912"/>
            <a:ext cx="3452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/>
              <a:t>Distinta in tre foglietti:</a:t>
            </a:r>
          </a:p>
          <a:p>
            <a:r>
              <a:rPr lang="it-IT" sz="2400" dirty="0"/>
              <a:t>-superficiale</a:t>
            </a:r>
          </a:p>
          <a:p>
            <a:r>
              <a:rPr lang="it-IT" sz="2400" dirty="0"/>
              <a:t>-medio</a:t>
            </a:r>
          </a:p>
          <a:p>
            <a:r>
              <a:rPr lang="it-IT" sz="2400" dirty="0"/>
              <a:t>-profondo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E69B243-998E-D849-AD15-4CB25A0EB317}"/>
              </a:ext>
            </a:extLst>
          </p:cNvPr>
          <p:cNvSpPr txBox="1"/>
          <p:nvPr/>
        </p:nvSpPr>
        <p:spPr>
          <a:xfrm>
            <a:off x="89951" y="151766"/>
            <a:ext cx="3667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7030A0"/>
                </a:solidFill>
              </a:rPr>
              <a:t>Fascia cervicale profonda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F72E6B5-ED65-A342-9178-111D7DF8F596}"/>
              </a:ext>
            </a:extLst>
          </p:cNvPr>
          <p:cNvSpPr txBox="1"/>
          <p:nvPr/>
        </p:nvSpPr>
        <p:spPr>
          <a:xfrm>
            <a:off x="2362211" y="1978353"/>
            <a:ext cx="38230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GUAINA CAROTIDEA</a:t>
            </a:r>
          </a:p>
          <a:p>
            <a:r>
              <a:rPr lang="it-IT" sz="2400" dirty="0"/>
              <a:t> avvolge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carotide comune 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carotide interna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91F6E51-163C-FC4B-9F12-5C7A5CF8F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245" y="3522441"/>
            <a:ext cx="5736903" cy="33208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561FFC49-50B8-D34C-91C7-A9E15C22E00F}"/>
              </a:ext>
            </a:extLst>
          </p:cNvPr>
          <p:cNvCxnSpPr>
            <a:cxnSpLocks/>
          </p:cNvCxnSpPr>
          <p:nvPr/>
        </p:nvCxnSpPr>
        <p:spPr>
          <a:xfrm>
            <a:off x="2774197" y="4169044"/>
            <a:ext cx="6276813" cy="16118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magine 15">
            <a:extLst>
              <a:ext uri="{FF2B5EF4-FFF2-40B4-BE49-F238E27FC236}">
                <a16:creationId xmlns:a16="http://schemas.microsoft.com/office/drawing/2014/main" id="{5FA0662C-84C5-5C4B-86EF-9053132EF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245" y="151766"/>
            <a:ext cx="5736903" cy="32420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5926342-2396-D741-A69A-4DB345049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8088" y="3172470"/>
            <a:ext cx="7913985" cy="448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055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543C39-90BD-4B43-A87C-91E982D71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2026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ANATOMIA DI SUPERFICIE DEL COLLO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0F7D720-60C6-7140-9EC3-72CE6265B49C}"/>
              </a:ext>
            </a:extLst>
          </p:cNvPr>
          <p:cNvSpPr/>
          <p:nvPr/>
        </p:nvSpPr>
        <p:spPr>
          <a:xfrm>
            <a:off x="304801" y="902759"/>
            <a:ext cx="488977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La superficie anteriore del collo è delimitata superiormente dal corpo e dagli angoli della mandibola, inferiormente dal bordo superiore del manubrio dello sterno, con la sua incisura giugulare, e dalla clavicola .</a:t>
            </a:r>
          </a:p>
          <a:p>
            <a:endParaRPr lang="it-IT" sz="2400" dirty="0"/>
          </a:p>
          <a:p>
            <a:r>
              <a:rPr lang="it-IT" sz="2400" dirty="0"/>
              <a:t>Le clavicole sono strutture ossee superficiali in tutta la loro lunghezza e si articolano medialmente con il manubrio dello sterno (articolazione </a:t>
            </a:r>
            <a:r>
              <a:rPr lang="it-IT" sz="2400" dirty="0" err="1"/>
              <a:t>sternoclavicolare</a:t>
            </a:r>
            <a:r>
              <a:rPr lang="it-IT" sz="2400" dirty="0"/>
              <a:t>) e lateralmente con la scapola (articolazione acromioclavicolare)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48A9747-4DCB-9F43-AFA7-922558DA2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243" y="1003542"/>
            <a:ext cx="62357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2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7DEA7C-CC07-0941-862D-ED60F1E5481D}"/>
              </a:ext>
            </a:extLst>
          </p:cNvPr>
          <p:cNvSpPr txBox="1"/>
          <p:nvPr/>
        </p:nvSpPr>
        <p:spPr>
          <a:xfrm>
            <a:off x="466930" y="386077"/>
            <a:ext cx="554476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Ciascun muscolo sternocleidomastoideo è attaccato superiormente al processo mastoideo dell’osso temporale e alla linea nucale superiore dell’osso occipitale mentre inferiormente si inserisce allo sterno e alla clavicola. I bordi anteriori dei due muscoli contraendosi contemporaneamente formano con i loro bordi mediali una struttura a forma di V (per esempio, quando si alza la testa dalla posizione supina o si porta in avanti il mento).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262B205-A655-DA4C-BB68-2D1F35055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438" y="0"/>
            <a:ext cx="5697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980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E141F7-0EF8-6C4D-8B7E-F55D999FFE3C}"/>
              </a:ext>
            </a:extLst>
          </p:cNvPr>
          <p:cNvSpPr txBox="1"/>
          <p:nvPr/>
        </p:nvSpPr>
        <p:spPr>
          <a:xfrm>
            <a:off x="332510" y="228600"/>
            <a:ext cx="6094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IL COLLO ANATOMIA TOPOGRAFICA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DE4F44C-D026-5E4D-8261-7FF6841E43C5}"/>
              </a:ext>
            </a:extLst>
          </p:cNvPr>
          <p:cNvSpPr txBox="1"/>
          <p:nvPr/>
        </p:nvSpPr>
        <p:spPr>
          <a:xfrm>
            <a:off x="0" y="813375"/>
            <a:ext cx="61072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Il collo è localizzato tra la testa e il torace e corrisponde al segmento cervicale della colonna vertebrale. È delimitato:</a:t>
            </a:r>
          </a:p>
          <a:p>
            <a:pPr algn="just"/>
            <a:r>
              <a:rPr lang="it-IT" sz="2400" b="1" dirty="0"/>
              <a:t>- </a:t>
            </a:r>
            <a:r>
              <a:rPr lang="it-IT" sz="2400" b="1" dirty="0">
                <a:solidFill>
                  <a:srgbClr val="FF0000"/>
                </a:solidFill>
              </a:rPr>
              <a:t>inferiormente dalla linea </a:t>
            </a:r>
            <a:r>
              <a:rPr lang="it-IT" sz="2400" b="1" dirty="0" err="1">
                <a:solidFill>
                  <a:srgbClr val="FF0000"/>
                </a:solidFill>
              </a:rPr>
              <a:t>cervico</a:t>
            </a:r>
            <a:r>
              <a:rPr lang="it-IT" sz="2400" b="1" dirty="0">
                <a:solidFill>
                  <a:srgbClr val="FF0000"/>
                </a:solidFill>
              </a:rPr>
              <a:t>-toracica</a:t>
            </a:r>
            <a:r>
              <a:rPr lang="it-IT" sz="2400" dirty="0"/>
              <a:t>: linea passante sul margine superiore del manubrio dello sterno, sull’articolazione </a:t>
            </a:r>
            <a:r>
              <a:rPr lang="it-IT" sz="2400" dirty="0" err="1"/>
              <a:t>sternoclavicolare</a:t>
            </a:r>
            <a:r>
              <a:rPr lang="it-IT" sz="2400" dirty="0"/>
              <a:t>, sulle clavicole e sulle articolazioni acromioclavicolari. Posteriormente interseca il processo spinoso di C7 (vertebra prominente)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23CD64-2492-0140-A322-1984E323A881}"/>
              </a:ext>
            </a:extLst>
          </p:cNvPr>
          <p:cNvSpPr txBox="1"/>
          <p:nvPr/>
        </p:nvSpPr>
        <p:spPr>
          <a:xfrm>
            <a:off x="60135" y="4549676"/>
            <a:ext cx="6047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solidFill>
                  <a:srgbClr val="FF0000"/>
                </a:solidFill>
              </a:rPr>
              <a:t>-Superiormente dalla linea </a:t>
            </a:r>
            <a:r>
              <a:rPr lang="it-IT" sz="2400" b="1" dirty="0" err="1">
                <a:solidFill>
                  <a:srgbClr val="FF0000"/>
                </a:solidFill>
              </a:rPr>
              <a:t>cervico</a:t>
            </a:r>
            <a:r>
              <a:rPr lang="it-IT" sz="2400" b="1" dirty="0">
                <a:solidFill>
                  <a:srgbClr val="FF0000"/>
                </a:solidFill>
              </a:rPr>
              <a:t>-cefalica</a:t>
            </a:r>
            <a:r>
              <a:rPr lang="it-IT" sz="2400" dirty="0"/>
              <a:t>: linea passante per il margine inferiore della mandibola, che posteriormente si prolunga sul piano nucale fino alla protuberanza occipitale esterna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25E0E3D-105F-924A-A68A-D2834BCB9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336" y="1322963"/>
            <a:ext cx="5925452" cy="445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96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B475CAB-4496-F54C-930E-F71C65CD6180}"/>
              </a:ext>
            </a:extLst>
          </p:cNvPr>
          <p:cNvSpPr/>
          <p:nvPr/>
        </p:nvSpPr>
        <p:spPr>
          <a:xfrm>
            <a:off x="270163" y="117693"/>
            <a:ext cx="792052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REGIONI DEL COLLO</a:t>
            </a:r>
            <a:r>
              <a:rPr lang="it-IT" sz="2400" dirty="0"/>
              <a:t>.</a:t>
            </a:r>
          </a:p>
          <a:p>
            <a:r>
              <a:rPr lang="it-IT" sz="2400" dirty="0"/>
              <a:t>Una prima suddivisione del collo permette di riconoscere-Ragione posteriore</a:t>
            </a:r>
          </a:p>
          <a:p>
            <a:r>
              <a:rPr lang="it-IT" sz="2400" dirty="0"/>
              <a:t>-Regione anteriore.</a:t>
            </a:r>
          </a:p>
          <a:p>
            <a:r>
              <a:rPr lang="it-IT" sz="2400" dirty="0"/>
              <a:t>La regione posteriore è considerata, dal punto di vista anatomico, parte del tronco, </a:t>
            </a:r>
            <a:r>
              <a:rPr lang="it-IT" sz="2400" dirty="0" err="1"/>
              <a:t>poiche</a:t>
            </a:r>
            <a:r>
              <a:rPr lang="it-IT" sz="2400" dirty="0"/>
              <a:t>́ con esso ha in comune: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Muscoli (trapezio e spinali propriamente detti) </a:t>
            </a:r>
          </a:p>
          <a:p>
            <a:pPr marL="342900" indent="-342900">
              <a:buFontTx/>
              <a:buChar char="-"/>
            </a:pPr>
            <a:r>
              <a:rPr lang="it-IT" sz="2400" dirty="0"/>
              <a:t>Legamenti</a:t>
            </a:r>
          </a:p>
          <a:p>
            <a:r>
              <a:rPr lang="it-IT" sz="2400" dirty="0"/>
              <a:t>-    Rachide.</a:t>
            </a:r>
          </a:p>
          <a:p>
            <a:r>
              <a:rPr lang="it-IT" sz="2400" dirty="0"/>
              <a:t>Si descriveranno pertanto le </a:t>
            </a:r>
            <a:r>
              <a:rPr lang="it-IT" sz="2400" dirty="0">
                <a:solidFill>
                  <a:srgbClr val="FF0000"/>
                </a:solidFill>
              </a:rPr>
              <a:t>REGIONI ANTERIORI DEL COLLO</a:t>
            </a:r>
            <a:r>
              <a:rPr lang="it-IT" sz="2400" dirty="0"/>
              <a:t>, che sono:</a:t>
            </a:r>
          </a:p>
          <a:p>
            <a:r>
              <a:rPr lang="it-IT" sz="2400" dirty="0"/>
              <a:t>- </a:t>
            </a:r>
            <a:r>
              <a:rPr lang="it-IT" sz="2400" b="1" dirty="0"/>
              <a:t>REGIONE SOPRA E SOTTOIOIDEA</a:t>
            </a:r>
            <a:r>
              <a:rPr lang="it-IT" sz="2400" dirty="0"/>
              <a:t>: regione anteriore posta supero-anteriormente al muscolo</a:t>
            </a:r>
          </a:p>
          <a:p>
            <a:r>
              <a:rPr lang="it-IT" sz="2400" dirty="0"/>
              <a:t>sternocleidomastoideo.</a:t>
            </a:r>
          </a:p>
          <a:p>
            <a:r>
              <a:rPr lang="it-IT" sz="2400" dirty="0"/>
              <a:t>- </a:t>
            </a:r>
            <a:r>
              <a:rPr lang="it-IT" sz="2400" b="1" dirty="0"/>
              <a:t>REGIONE STERNOCLEIDOMASTOIDEA</a:t>
            </a:r>
            <a:r>
              <a:rPr lang="it-IT" sz="2400" dirty="0"/>
              <a:t>: regione che corrisponde alla fascia del muscolo sternocleidomastoideo.</a:t>
            </a:r>
          </a:p>
          <a:p>
            <a:r>
              <a:rPr lang="it-IT" sz="2400" dirty="0"/>
              <a:t>- </a:t>
            </a:r>
            <a:r>
              <a:rPr lang="it-IT" sz="2400" b="1" dirty="0"/>
              <a:t>REGIONE SOPRACLAVEARE</a:t>
            </a:r>
            <a:r>
              <a:rPr lang="it-IT" sz="2400" dirty="0"/>
              <a:t>: regione posteroinferiore allo sternocleidomastoideo.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3F16F00-AB3E-8046-9099-FE926458F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379"/>
          <a:stretch/>
        </p:blipFill>
        <p:spPr>
          <a:xfrm>
            <a:off x="7787594" y="1102824"/>
            <a:ext cx="4268219" cy="421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77868208-4C36-AF4E-BA37-293DD39D18F5}"/>
              </a:ext>
            </a:extLst>
          </p:cNvPr>
          <p:cNvSpPr txBox="1"/>
          <p:nvPr/>
        </p:nvSpPr>
        <p:spPr>
          <a:xfrm>
            <a:off x="0" y="0"/>
            <a:ext cx="3134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I TRIANGOLI DEL COLLO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E07A9D1-FEE5-714B-8AF7-B543C7A37453}"/>
              </a:ext>
            </a:extLst>
          </p:cNvPr>
          <p:cNvSpPr/>
          <p:nvPr/>
        </p:nvSpPr>
        <p:spPr>
          <a:xfrm>
            <a:off x="1" y="817208"/>
            <a:ext cx="48638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̀ Molto utilizzata anche un’altra suddivisione del collo, basata sulla scomposizione in triangoli, anteriore e posteriore, che sono ulteriormente divisi in triangoli minori.</a:t>
            </a:r>
          </a:p>
          <a:p>
            <a:r>
              <a:rPr lang="it-IT" sz="2400" b="1" dirty="0"/>
              <a:t>Triangolo anteriore.</a:t>
            </a:r>
          </a:p>
          <a:p>
            <a:r>
              <a:rPr lang="it-IT" sz="2400" dirty="0"/>
              <a:t>Il triangolo anteriore è posto </a:t>
            </a:r>
            <a:r>
              <a:rPr lang="it-IT" sz="2400" dirty="0" err="1"/>
              <a:t>antero</a:t>
            </a:r>
            <a:r>
              <a:rPr lang="it-IT" sz="2400" dirty="0"/>
              <a:t>-superiormente al muscolo sternocleidomastoideo e comprende i seguenti triangoli minori:</a:t>
            </a:r>
          </a:p>
          <a:p>
            <a:r>
              <a:rPr lang="it-IT" sz="2400" dirty="0"/>
              <a:t>- </a:t>
            </a:r>
            <a:r>
              <a:rPr lang="it-IT" sz="2400" b="1" dirty="0"/>
              <a:t>Triangolo sottomandibolare</a:t>
            </a:r>
            <a:r>
              <a:rPr lang="it-IT" sz="2400" dirty="0"/>
              <a:t> o digastrico.</a:t>
            </a:r>
          </a:p>
          <a:p>
            <a:r>
              <a:rPr lang="it-IT" sz="2400" b="1" dirty="0"/>
              <a:t>- Triangolo </a:t>
            </a:r>
            <a:r>
              <a:rPr lang="it-IT" sz="2400" b="1" dirty="0" err="1"/>
              <a:t>sottomentale</a:t>
            </a:r>
            <a:endParaRPr lang="it-IT" sz="2400" b="1" dirty="0"/>
          </a:p>
          <a:p>
            <a:r>
              <a:rPr lang="it-IT" sz="2400" b="1" dirty="0"/>
              <a:t>- Triangolo carotideo</a:t>
            </a:r>
            <a:r>
              <a:rPr lang="it-IT" dirty="0"/>
              <a:t>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5D7CA1C-F83C-D243-9EFB-2B7C5CA52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830" y="384486"/>
            <a:ext cx="7081735" cy="61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85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5D7CA1C-F83C-D243-9EFB-2B7C5CA52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294"/>
            <a:ext cx="5524878" cy="47811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A32EA84-6AEE-754C-AF13-E23FF58BC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878" y="1144531"/>
            <a:ext cx="6284141" cy="389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15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3FFA18B-558F-474A-858D-512C4AAEB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83" y="1447021"/>
            <a:ext cx="4567541" cy="3434508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61711815-8273-E44C-A13F-63C0A447CFA4}"/>
              </a:ext>
            </a:extLst>
          </p:cNvPr>
          <p:cNvCxnSpPr/>
          <p:nvPr/>
        </p:nvCxnSpPr>
        <p:spPr>
          <a:xfrm>
            <a:off x="2762655" y="3482502"/>
            <a:ext cx="571986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639FC8-CFF2-D542-8FD5-0430332B9D66}"/>
              </a:ext>
            </a:extLst>
          </p:cNvPr>
          <p:cNvSpPr txBox="1"/>
          <p:nvPr/>
        </p:nvSpPr>
        <p:spPr>
          <a:xfrm>
            <a:off x="8482519" y="3297836"/>
            <a:ext cx="247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TRIANGOLO DI SEDILLOT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3D7242DE-8174-464F-BD95-D1A613CAD273}"/>
              </a:ext>
            </a:extLst>
          </p:cNvPr>
          <p:cNvCxnSpPr/>
          <p:nvPr/>
        </p:nvCxnSpPr>
        <p:spPr>
          <a:xfrm flipV="1">
            <a:off x="3093396" y="1447021"/>
            <a:ext cx="4844374" cy="1432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E9B76DA-C8AB-A947-A664-DEA8C970E63A}"/>
              </a:ext>
            </a:extLst>
          </p:cNvPr>
          <p:cNvSpPr txBox="1"/>
          <p:nvPr/>
        </p:nvSpPr>
        <p:spPr>
          <a:xfrm>
            <a:off x="8210145" y="1342417"/>
            <a:ext cx="289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STERNOCLEIDOMASTOPIDEO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9EC6427-3C59-F049-A909-9745BEB01CAE}"/>
              </a:ext>
            </a:extLst>
          </p:cNvPr>
          <p:cNvCxnSpPr/>
          <p:nvPr/>
        </p:nvCxnSpPr>
        <p:spPr>
          <a:xfrm flipV="1">
            <a:off x="2451370" y="1711749"/>
            <a:ext cx="5758775" cy="451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971DEDF2-678B-9146-B01F-21861D76CED0}"/>
              </a:ext>
            </a:extLst>
          </p:cNvPr>
          <p:cNvCxnSpPr/>
          <p:nvPr/>
        </p:nvCxnSpPr>
        <p:spPr>
          <a:xfrm>
            <a:off x="2451370" y="3988340"/>
            <a:ext cx="4357992" cy="6420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85E2303-CA39-9D44-921B-812083B43DE3}"/>
              </a:ext>
            </a:extLst>
          </p:cNvPr>
          <p:cNvSpPr txBox="1"/>
          <p:nvPr/>
        </p:nvSpPr>
        <p:spPr>
          <a:xfrm>
            <a:off x="7179013" y="4649821"/>
            <a:ext cx="122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CLAVICOLA</a:t>
            </a:r>
          </a:p>
        </p:txBody>
      </p:sp>
    </p:spTree>
    <p:extLst>
      <p:ext uri="{BB962C8B-B14F-4D97-AF65-F5344CB8AC3E}">
        <p14:creationId xmlns:p14="http://schemas.microsoft.com/office/powerpoint/2010/main" val="37233480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776A0787-22A4-EF41-877F-D51DB61FB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562"/>
            <a:ext cx="6411704" cy="6400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E7893E7-5252-C548-8221-40D26AD39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704" y="2198451"/>
            <a:ext cx="5723027" cy="250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77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EE21EF-F71B-5F40-8021-3C8DA9EE0322}"/>
              </a:ext>
            </a:extLst>
          </p:cNvPr>
          <p:cNvSpPr txBox="1"/>
          <p:nvPr/>
        </p:nvSpPr>
        <p:spPr>
          <a:xfrm>
            <a:off x="605118" y="295835"/>
            <a:ext cx="4503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PARETI DELLA CAVITA’ DEL CRANIO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54B43E-8B23-4C4D-9D1B-A0477DE02625}"/>
              </a:ext>
            </a:extLst>
          </p:cNvPr>
          <p:cNvSpPr txBox="1"/>
          <p:nvPr/>
        </p:nvSpPr>
        <p:spPr>
          <a:xfrm>
            <a:off x="363071" y="981635"/>
            <a:ext cx="481404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/>
              <a:t>HANNO SPESSORE DIFFERENTE NELLE VARIE REGIONI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SI ASSOTIGLIA NELLE ZONE COPERTE DA SPESSA MUSCOLATURA PARTE SQUAMOSA DELL’OSSO OCCIPITALE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LE PARTI PIU’ SPESSE FORMANO I CONTRAFFORTI ( PARTI IN GRADO DI RESISTERE ALLE SOLLECITAZIONI VERTICALI)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3 CONTRAFFORTI:</a:t>
            </a:r>
          </a:p>
          <a:p>
            <a:r>
              <a:rPr lang="it-IT" dirty="0"/>
              <a:t>		</a:t>
            </a:r>
          </a:p>
          <a:p>
            <a:r>
              <a:rPr lang="it-IT" dirty="0"/>
              <a:t>	-FRONTONASALE</a:t>
            </a:r>
          </a:p>
          <a:p>
            <a:r>
              <a:rPr lang="it-IT" dirty="0"/>
              <a:t>	-ARCO ZIGOMATICO-MARGINE 	ORBITARIO LATERALE </a:t>
            </a:r>
          </a:p>
          <a:p>
            <a:r>
              <a:rPr lang="it-IT" dirty="0"/>
              <a:t>	-OCCIPITALE</a:t>
            </a:r>
          </a:p>
          <a:p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pPr marL="342900" indent="-342900">
              <a:buFont typeface="+mj-lt"/>
              <a:buAutoNum type="arabicPeriod"/>
            </a:pPr>
            <a:endParaRPr lang="it-IT" dirty="0"/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1B27A9-78EA-D44F-AE78-F216E8C64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602E893-3967-AB45-9EE7-AF2ACD05D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189" y="699340"/>
            <a:ext cx="6113547" cy="504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53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C210F6-D71E-0F45-B3F5-92B116BC3E10}"/>
              </a:ext>
            </a:extLst>
          </p:cNvPr>
          <p:cNvSpPr txBox="1"/>
          <p:nvPr/>
        </p:nvSpPr>
        <p:spPr>
          <a:xfrm>
            <a:off x="446447" y="-39101"/>
            <a:ext cx="2876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FRATTURE DI LE FORT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F347DFBF-5596-9442-9552-951A18C3A7C3}"/>
              </a:ext>
            </a:extLst>
          </p:cNvPr>
          <p:cNvSpPr>
            <a:spLocks noGrp="1"/>
          </p:cNvSpPr>
          <p:nvPr/>
        </p:nvSpPr>
        <p:spPr>
          <a:xfrm>
            <a:off x="446447" y="412301"/>
            <a:ext cx="11161240" cy="970450"/>
          </a:xfrm>
          <a:prstGeom prst="rect">
            <a:avLst/>
          </a:prstGeom>
          <a:ln/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4800" dirty="0"/>
              <a:t>La classificazione secondo Le Fort</a:t>
            </a:r>
          </a:p>
        </p:txBody>
      </p:sp>
      <p:sp>
        <p:nvSpPr>
          <p:cNvPr id="7" name="CasellaDiTesto 3">
            <a:extLst>
              <a:ext uri="{FF2B5EF4-FFF2-40B4-BE49-F238E27FC236}">
                <a16:creationId xmlns:a16="http://schemas.microsoft.com/office/drawing/2014/main" id="{D0E6F9B3-9C05-F44E-B5A8-EA0090036F0C}"/>
              </a:ext>
            </a:extLst>
          </p:cNvPr>
          <p:cNvSpPr txBox="1"/>
          <p:nvPr/>
        </p:nvSpPr>
        <p:spPr>
          <a:xfrm>
            <a:off x="446447" y="1467107"/>
            <a:ext cx="7380821" cy="212365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 indent="-457200">
              <a:buFontTx/>
              <a:buChar char="-"/>
            </a:pPr>
            <a:r>
              <a:rPr lang="it-IT" sz="3600" dirty="0">
                <a:solidFill>
                  <a:schemeClr val="tx1"/>
                </a:solidFill>
              </a:rPr>
              <a:t>Linea 1 di </a:t>
            </a:r>
            <a:r>
              <a:rPr lang="it-IT" sz="3600" dirty="0" err="1">
                <a:solidFill>
                  <a:schemeClr val="tx1"/>
                </a:solidFill>
              </a:rPr>
              <a:t>LeFort</a:t>
            </a:r>
            <a:r>
              <a:rPr lang="it-IT" sz="3600" dirty="0">
                <a:solidFill>
                  <a:schemeClr val="tx1"/>
                </a:solidFill>
              </a:rPr>
              <a:t>: </a:t>
            </a:r>
            <a:r>
              <a:rPr lang="it-IT" sz="2400" dirty="0">
                <a:solidFill>
                  <a:schemeClr val="tx1"/>
                </a:solidFill>
              </a:rPr>
              <a:t>dal margine laterale dell’apertura piriforme passa lateralmente sopra la fossa canina e arriva fino al tuber maxillae fratturando fino al terzo inferiore dei processi pterigoidei.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529C1D0-9DA3-F545-8F61-07DDDA24FB1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268" y="1451143"/>
            <a:ext cx="3713239" cy="21236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sellaDiTesto 6">
            <a:extLst>
              <a:ext uri="{FF2B5EF4-FFF2-40B4-BE49-F238E27FC236}">
                <a16:creationId xmlns:a16="http://schemas.microsoft.com/office/drawing/2014/main" id="{C32C7FEC-D3F0-754A-8627-67559E38A1D7}"/>
              </a:ext>
            </a:extLst>
          </p:cNvPr>
          <p:cNvSpPr txBox="1"/>
          <p:nvPr/>
        </p:nvSpPr>
        <p:spPr>
          <a:xfrm>
            <a:off x="446447" y="3759477"/>
            <a:ext cx="11161241" cy="141577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 indent="-457200">
              <a:buFontTx/>
              <a:buChar char="-"/>
            </a:pPr>
            <a:r>
              <a:rPr lang="it-IT" sz="3200" dirty="0">
                <a:solidFill>
                  <a:schemeClr val="tx1"/>
                </a:solidFill>
              </a:rPr>
              <a:t>Linea 2 di </a:t>
            </a:r>
            <a:r>
              <a:rPr lang="it-IT" sz="3200" dirty="0" err="1">
                <a:solidFill>
                  <a:schemeClr val="tx1"/>
                </a:solidFill>
              </a:rPr>
              <a:t>LeFort</a:t>
            </a:r>
            <a:r>
              <a:rPr lang="it-IT" sz="3200" dirty="0">
                <a:solidFill>
                  <a:schemeClr val="tx1"/>
                </a:solidFill>
              </a:rPr>
              <a:t>: </a:t>
            </a:r>
            <a:r>
              <a:rPr lang="it-IT" dirty="0">
                <a:solidFill>
                  <a:schemeClr val="tx1"/>
                </a:solidFill>
              </a:rPr>
              <a:t>dalle ossa nasali decorre in basso separando i processi frontali del mascellare, il margine orbitario inferiore, la regione della sutura zigomatico-mascellare, il forame infraorbitario e il seno mascellare, terminando anch’essa, come la linea I di Le Fort, nella regione del tuber maxillae.</a:t>
            </a:r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1AB4A844-7EB5-9548-97C6-A3BAC67B41F3}"/>
              </a:ext>
            </a:extLst>
          </p:cNvPr>
          <p:cNvSpPr txBox="1"/>
          <p:nvPr/>
        </p:nvSpPr>
        <p:spPr>
          <a:xfrm>
            <a:off x="421064" y="5191213"/>
            <a:ext cx="11162992" cy="141577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0" lvl="2" indent="-457200">
              <a:buFontTx/>
              <a:buChar char="-"/>
            </a:pPr>
            <a:r>
              <a:rPr lang="it-IT" sz="3200" dirty="0">
                <a:solidFill>
                  <a:schemeClr val="tx1"/>
                </a:solidFill>
              </a:rPr>
              <a:t>Linea 3 di </a:t>
            </a:r>
            <a:r>
              <a:rPr lang="it-IT" sz="3200" dirty="0" err="1">
                <a:solidFill>
                  <a:schemeClr val="tx1"/>
                </a:solidFill>
              </a:rPr>
              <a:t>LeFort</a:t>
            </a:r>
            <a:r>
              <a:rPr lang="it-IT" sz="3200" dirty="0">
                <a:solidFill>
                  <a:schemeClr val="tx1"/>
                </a:solidFill>
              </a:rPr>
              <a:t>: </a:t>
            </a:r>
            <a:r>
              <a:rPr lang="it-IT" dirty="0">
                <a:solidFill>
                  <a:schemeClr val="tx1"/>
                </a:solidFill>
              </a:rPr>
              <a:t>dalla sutura fronto-nasale alle ossa nasali e lacrimali, separa la parete mediale dell’orbita giungendo al forame ottico; prosegue caudalmente e posteriormente al mascellare e lateralmente verso la parete laterale dell’orbita e le suture fronto zigomatica e temporo-zigomatica. Distacco craniofacciale.</a:t>
            </a:r>
          </a:p>
        </p:txBody>
      </p:sp>
    </p:spTree>
    <p:extLst>
      <p:ext uri="{BB962C8B-B14F-4D97-AF65-F5344CB8AC3E}">
        <p14:creationId xmlns:p14="http://schemas.microsoft.com/office/powerpoint/2010/main" val="109289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885BB7A-B794-AF47-9226-EAE6EA629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214" y="0"/>
            <a:ext cx="5217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30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79D5540-9512-C846-A72A-6900D6D8F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214" y="0"/>
            <a:ext cx="5217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45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A2B14E7-C1C3-0C48-9CE9-C2D0DEE40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214" y="0"/>
            <a:ext cx="5217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52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6586ECF-25D6-5F4F-A23E-02F767E47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164" y="0"/>
            <a:ext cx="5397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869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4477</TotalTime>
  <Words>1188</Words>
  <Application>Microsoft Macintosh PowerPoint</Application>
  <PresentationFormat>Widescreen</PresentationFormat>
  <Paragraphs>157</Paragraphs>
  <Slides>39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Tema di Office</vt:lpstr>
      <vt:lpstr>Testa e collo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ANATOMIA DI SUPERFICIE DEL COLLO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Testa e collo </dc:title>
  <dc:creator>Vanessa Nicolin</dc:creator>
  <cp:lastModifiedBy>Vanessa Nicolin</cp:lastModifiedBy>
  <cp:revision>48</cp:revision>
  <dcterms:created xsi:type="dcterms:W3CDTF">2019-09-17T10:39:59Z</dcterms:created>
  <dcterms:modified xsi:type="dcterms:W3CDTF">2019-10-03T11:47:11Z</dcterms:modified>
</cp:coreProperties>
</file>