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9" r:id="rId2"/>
    <p:sldId id="280" r:id="rId3"/>
    <p:sldId id="281" r:id="rId4"/>
    <p:sldId id="282" r:id="rId5"/>
    <p:sldId id="263" r:id="rId6"/>
    <p:sldId id="264" r:id="rId7"/>
    <p:sldId id="283" r:id="rId8"/>
    <p:sldId id="284" r:id="rId9"/>
    <p:sldId id="265" r:id="rId10"/>
    <p:sldId id="266" r:id="rId11"/>
    <p:sldId id="267" r:id="rId12"/>
    <p:sldId id="268" r:id="rId13"/>
    <p:sldId id="262" r:id="rId14"/>
    <p:sldId id="269" r:id="rId15"/>
    <p:sldId id="272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1pPr>
    <a:lvl2pPr marL="0" marR="0" indent="2286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2pPr>
    <a:lvl3pPr marL="0" marR="0" indent="4572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3pPr>
    <a:lvl4pPr marL="0" marR="0" indent="6858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4pPr>
    <a:lvl5pPr marL="0" marR="0" indent="9144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5pPr>
    <a:lvl6pPr marL="0" marR="0" indent="11430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6pPr>
    <a:lvl7pPr marL="0" marR="0" indent="13716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7pPr>
    <a:lvl8pPr marL="0" marR="0" indent="16002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8pPr>
    <a:lvl9pPr marL="0" marR="0" indent="1828800" algn="l" defTabSz="5842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-112" normalizeH="0" baseline="0">
        <a:ln>
          <a:noFill/>
        </a:ln>
        <a:solidFill>
          <a:schemeClr val="accent1">
            <a:hueOff val="54750"/>
            <a:satOff val="-1697"/>
            <a:lumOff val="-18038"/>
          </a:schemeClr>
        </a:solidFill>
        <a:effectLst/>
        <a:uFillTx/>
        <a:latin typeface="Candara"/>
        <a:ea typeface="Candara"/>
        <a:cs typeface="Candara"/>
        <a:sym typeface="Candar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>
        <a:fontRef idx="minor">
          <a:srgbClr val="F6F4EF"/>
        </a:fontRef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6D6A67"/>
        </a:fontRef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chemeClr val="accent1">
            <a:hueOff val="54750"/>
            <a:satOff val="-1697"/>
            <a:lumOff val="-18038"/>
          </a:schemeClr>
        </a:fontRef>
        <a:schemeClr val="accent1">
          <a:hueOff val="54750"/>
          <a:satOff val="-1697"/>
          <a:lumOff val="-18038"/>
        </a:schemeClr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6F4EF"/>
        </a:fontRef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solidFill>
            <a:srgbClr val="9ABDE9"/>
          </a:solidFill>
        </a:fill>
      </a:tcStyle>
    </a:firstCol>
    <a:lastRow>
      <a:tcTxStyle b="off" i="off">
        <a:fontRef idx="minor">
          <a:srgbClr val="F6F4EF"/>
        </a:fontRef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109193"/>
              <a:satOff val="-4874"/>
              <a:lumOff val="12971"/>
            </a:schemeClr>
          </a:solidFill>
        </a:fill>
      </a:tcStyle>
    </a:lastRow>
    <a:firstRow>
      <a:tcTxStyle b="off" i="off">
        <a:fontRef idx="minor">
          <a:srgbClr val="F6F4EF"/>
        </a:fontRef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109193"/>
              <a:satOff val="-4874"/>
              <a:lumOff val="12971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75" d="100"/>
          <a:sy n="75" d="100"/>
        </p:scale>
        <p:origin x="1768" y="18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2724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6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406400" y="8623300"/>
            <a:ext cx="12192001" cy="50927"/>
            <a:chOff x="0" y="0"/>
            <a:chExt cx="12192000" cy="50926"/>
          </a:xfrm>
        </p:grpSpPr>
        <p:sp>
          <p:nvSpPr>
            <p:cNvPr id="14" name="Shape 14"/>
            <p:cNvSpPr/>
            <p:nvPr/>
          </p:nvSpPr>
          <p:spPr>
            <a:xfrm>
              <a:off x="0" y="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5080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7" name="Shape 17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lnSpc>
                <a:spcPct val="100000"/>
              </a:lnSpc>
              <a:spcBef>
                <a:spcPts val="110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Data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</a:lvl1pPr>
          </a:lstStyle>
          <a:p>
            <a:r>
              <a:t>Titolo Testo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1pPr>
            <a:lvl2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2pPr>
            <a:lvl3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3pPr>
            <a:lvl4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4pPr>
            <a:lvl5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half" idx="1"/>
          </p:nvPr>
        </p:nvSpPr>
        <p:spPr>
          <a:xfrm>
            <a:off x="355600" y="2984500"/>
            <a:ext cx="5892800" cy="6324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6756400" y="2984500"/>
            <a:ext cx="5892800" cy="6324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614680" anchor="t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70"/>
          <p:cNvGrpSpPr/>
          <p:nvPr/>
        </p:nvGrpSpPr>
        <p:grpSpPr>
          <a:xfrm>
            <a:off x="406400" y="4864100"/>
            <a:ext cx="12192001" cy="50927"/>
            <a:chOff x="0" y="0"/>
            <a:chExt cx="12192000" cy="50926"/>
          </a:xfrm>
        </p:grpSpPr>
        <p:sp>
          <p:nvSpPr>
            <p:cNvPr id="68" name="Shape 68"/>
            <p:cNvSpPr/>
            <p:nvPr/>
          </p:nvSpPr>
          <p:spPr>
            <a:xfrm>
              <a:off x="0" y="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0" y="5080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</a:lvl1pPr>
          </a:lstStyle>
          <a:p>
            <a:r>
              <a:t>Titolo Testo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1"/>
          <p:cNvGrpSpPr/>
          <p:nvPr/>
        </p:nvGrpSpPr>
        <p:grpSpPr>
          <a:xfrm>
            <a:off x="406400" y="8623300"/>
            <a:ext cx="12192001" cy="50927"/>
            <a:chOff x="0" y="0"/>
            <a:chExt cx="12192000" cy="50926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0" y="5080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82" name="Shape 82"/>
          <p:cNvSpPr>
            <a:spLocks noGrp="1"/>
          </p:cNvSpPr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lnSpc>
                <a:spcPct val="100000"/>
              </a:lnSpc>
              <a:spcBef>
                <a:spcPts val="1100"/>
              </a:spcBef>
              <a:buClrTx/>
              <a:buSzTx/>
              <a:buFontTx/>
              <a:buNone/>
              <a:defRPr sz="1800" i="1">
                <a:solidFill>
                  <a:srgbClr val="5C86B9"/>
                </a:solidFill>
              </a:defRPr>
            </a:lvl1pPr>
          </a:lstStyle>
          <a:p>
            <a:r>
              <a:t>Data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1pPr>
            <a:lvl2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2pPr>
            <a:lvl3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3pPr>
            <a:lvl4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4pPr>
            <a:lvl5pPr marL="0" indent="0" algn="just">
              <a:spcBef>
                <a:spcPts val="0"/>
              </a:spcBef>
              <a:buClrTx/>
              <a:buSz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4"/>
          <p:cNvGrpSpPr/>
          <p:nvPr/>
        </p:nvGrpSpPr>
        <p:grpSpPr>
          <a:xfrm>
            <a:off x="406400" y="5270500"/>
            <a:ext cx="5689600" cy="50927"/>
            <a:chOff x="0" y="0"/>
            <a:chExt cx="5689600" cy="50926"/>
          </a:xfrm>
        </p:grpSpPr>
        <p:sp>
          <p:nvSpPr>
            <p:cNvPr id="102" name="Shape 102"/>
            <p:cNvSpPr/>
            <p:nvPr/>
          </p:nvSpPr>
          <p:spPr>
            <a:xfrm>
              <a:off x="0" y="0"/>
              <a:ext cx="5689600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0" y="50800"/>
              <a:ext cx="5689600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05" name="Shape 105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</a:lvl1pPr>
          </a:lstStyle>
          <a:p>
            <a:r>
              <a:t>Titolo Testo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355600" y="5410200"/>
            <a:ext cx="5816600" cy="1663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400">
                <a:solidFill>
                  <a:srgbClr val="5C86B9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400">
                <a:solidFill>
                  <a:srgbClr val="5C86B9"/>
                </a:solidFill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400">
                <a:solidFill>
                  <a:srgbClr val="5C86B9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400">
                <a:solidFill>
                  <a:srgbClr val="5C86B9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400">
                <a:solidFill>
                  <a:srgbClr val="5C86B9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ffectLst>
            <a:outerShdw blurRad="38100" dist="12700" dir="5400000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7"/>
          <p:cNvGrpSpPr/>
          <p:nvPr/>
        </p:nvGrpSpPr>
        <p:grpSpPr>
          <a:xfrm>
            <a:off x="406400" y="2565400"/>
            <a:ext cx="5689600" cy="50927"/>
            <a:chOff x="0" y="0"/>
            <a:chExt cx="5689600" cy="50926"/>
          </a:xfrm>
        </p:grpSpPr>
        <p:sp>
          <p:nvSpPr>
            <p:cNvPr id="115" name="Shape 115"/>
            <p:cNvSpPr/>
            <p:nvPr/>
          </p:nvSpPr>
          <p:spPr>
            <a:xfrm>
              <a:off x="0" y="0"/>
              <a:ext cx="5689600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0" y="50800"/>
              <a:ext cx="5689600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18" name="Shape 118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ffectLst>
            <a:outerShdw blurRad="38100" dist="12700" dir="5400000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06400" y="2565400"/>
            <a:ext cx="12192001" cy="50927"/>
            <a:chOff x="0" y="0"/>
            <a:chExt cx="12192000" cy="50926"/>
          </a:xfrm>
        </p:grpSpPr>
        <p:sp>
          <p:nvSpPr>
            <p:cNvPr id="2" name="Shape 2"/>
            <p:cNvSpPr/>
            <p:nvPr/>
          </p:nvSpPr>
          <p:spPr>
            <a:xfrm>
              <a:off x="0" y="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" name="Shape 3"/>
            <p:cNvSpPr/>
            <p:nvPr/>
          </p:nvSpPr>
          <p:spPr>
            <a:xfrm>
              <a:off x="0" y="50800"/>
              <a:ext cx="12192001" cy="127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100000"/>
              </a:lnSpc>
              <a:defRPr sz="1600" spc="0">
                <a:latin typeface="+mn-lt"/>
                <a:ea typeface="+mn-ea"/>
                <a:cs typeface="+mn-cs"/>
                <a:sym typeface="Palatino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</p:sldLayoutIdLst>
  <p:transition spd="med"/>
  <p:hf hdr="0" ftr="0" dt="0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-128" baseline="0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j-lt"/>
          <a:ea typeface="+mj-ea"/>
          <a:cs typeface="+mj-cs"/>
          <a:sym typeface="Didot"/>
        </a:defRPr>
      </a:lvl9pPr>
    </p:titleStyle>
    <p:bodyStyle>
      <a:lvl1pPr marL="3683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1pPr>
      <a:lvl2pPr marL="8128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2pPr>
      <a:lvl3pPr marL="12573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3pPr>
      <a:lvl4pPr marL="17018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4pPr>
      <a:lvl5pPr marL="21463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5pPr>
      <a:lvl6pPr marL="25908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6pPr>
      <a:lvl7pPr marL="30353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7pPr>
      <a:lvl8pPr marL="34798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8pPr>
      <a:lvl9pPr marL="3924300" marR="0" indent="-368300" algn="l" defTabSz="584200" rtl="0" latinLnBrk="0">
        <a:lnSpc>
          <a:spcPct val="90000"/>
        </a:lnSpc>
        <a:spcBef>
          <a:spcPts val="3800"/>
        </a:spcBef>
        <a:spcAft>
          <a:spcPts val="0"/>
        </a:spcAft>
        <a:buClr>
          <a:srgbClr val="5C86B9"/>
        </a:buClr>
        <a:buSzPct val="50000"/>
        <a:buFont typeface="Zapf Dingbats"/>
        <a:buChar char="✤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precursors</a:t>
            </a:r>
            <a:r>
              <a:rPr lang="it-IT" dirty="0"/>
              <a:t> in the </a:t>
            </a:r>
            <a:r>
              <a:rPr lang="it-IT" dirty="0" err="1"/>
              <a:t>arts</a:t>
            </a:r>
            <a:r>
              <a:rPr lang="it-IT" dirty="0"/>
              <a:t>: French  </a:t>
            </a:r>
            <a:r>
              <a:rPr lang="it-IT" dirty="0" err="1"/>
              <a:t>Impressionism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11528"/>
            <a:ext cx="13004800" cy="635488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D42814-828F-F24A-A3AE-9F6840FEBF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898D1D-71CC-4D4F-84AE-6FFD18C5A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64657"/>
      </p:ext>
    </p:extLst>
  </p:cSld>
  <p:clrMapOvr>
    <a:masterClrMapping/>
  </p:clrMapOvr>
  <p:transition spd="med" advTm="181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292100" y="622300"/>
            <a:ext cx="12293600" cy="2044700"/>
          </a:xfrm>
          <a:prstGeom prst="rect">
            <a:avLst/>
          </a:prstGeom>
        </p:spPr>
        <p:txBody>
          <a:bodyPr/>
          <a:lstStyle>
            <a:lvl1pPr>
              <a:defRPr sz="5600" spc="-112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Modernism and anti-representationalism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419100" y="2997200"/>
            <a:ext cx="12293600" cy="63246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rejection of several of the fundamentals of classic realism: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the reliable narrator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the representation of a fixed, stable self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history as a progressive, linear process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bourgeois politics 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‘closure’, the tying up of all narrative strands.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a new perception of the function of art as not aimed to “mirror” reality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endParaRPr/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art as the negative knowledge of the actual world - art itself as fundamentally modernist in its essence it must be distant from reality it is distance which gives its special power!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FA4582-923E-D342-A6B9-29C4066096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title" idx="4294967295"/>
          </p:nvPr>
        </p:nvSpPr>
        <p:spPr>
          <a:xfrm>
            <a:off x="233270" y="444500"/>
            <a:ext cx="12060330" cy="2044700"/>
          </a:xfrm>
          <a:prstGeom prst="rect">
            <a:avLst/>
          </a:prstGeom>
        </p:spPr>
        <p:txBody>
          <a:bodyPr/>
          <a:lstStyle>
            <a:lvl1pPr>
              <a:defRPr sz="5600" spc="-112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algn="ctr"/>
            <a:r>
              <a:rPr dirty="0"/>
              <a:t>Modernism as a literature of crisis</a:t>
            </a:r>
          </a:p>
        </p:txBody>
      </p:sp>
      <p:sp>
        <p:nvSpPr>
          <p:cNvPr id="182" name="Shape 182"/>
          <p:cNvSpPr/>
          <p:nvPr/>
        </p:nvSpPr>
        <p:spPr>
          <a:xfrm>
            <a:off x="128554" y="1596326"/>
            <a:ext cx="13047693" cy="55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000000"/>
                </a:solidFill>
              </a:defRPr>
            </a:pPr>
            <a:r>
              <a:rPr dirty="0"/>
              <a:t>THE STARTING POINT AS THE </a:t>
            </a:r>
            <a:r>
              <a:rPr b="1" dirty="0"/>
              <a:t>CRISIS OF BELIEF</a:t>
            </a:r>
            <a:r>
              <a:rPr dirty="0"/>
              <a:t> </a:t>
            </a:r>
            <a:endParaRPr lang="it-IT" dirty="0"/>
          </a:p>
          <a:p>
            <a:pPr algn="ctr" defTabSz="457200">
              <a:lnSpc>
                <a:spcPct val="100000"/>
              </a:lnSpc>
              <a:defRPr sz="3000" spc="0">
                <a:solidFill>
                  <a:srgbClr val="000000"/>
                </a:solidFill>
              </a:defRPr>
            </a:pPr>
            <a:r>
              <a:rPr dirty="0"/>
              <a:t>THAT PERVADES 20TH C WESTERN CULTURE</a:t>
            </a:r>
          </a:p>
          <a:p>
            <a:pPr algn="ctr" defTabSz="457200">
              <a:lnSpc>
                <a:spcPct val="100000"/>
              </a:lnSpc>
              <a:defRPr sz="3000" spc="0">
                <a:solidFill>
                  <a:srgbClr val="000000"/>
                </a:solidFill>
              </a:defRPr>
            </a:pPr>
            <a:endParaRPr dirty="0"/>
          </a:p>
          <a:p>
            <a:pPr algn="ctr" defTabSz="457200">
              <a:lnSpc>
                <a:spcPct val="100000"/>
              </a:lnSpc>
              <a:defRPr sz="3000" spc="0">
                <a:solidFill>
                  <a:srgbClr val="000000"/>
                </a:solidFill>
              </a:defRPr>
            </a:pPr>
            <a:endParaRPr sz="3600" dirty="0"/>
          </a:p>
          <a:p>
            <a:pPr algn="just" defTabSz="457200">
              <a:lnSpc>
                <a:spcPct val="100000"/>
              </a:lnSpc>
              <a:defRPr sz="3000" spc="0">
                <a:solidFill>
                  <a:srgbClr val="000000"/>
                </a:solidFill>
              </a:defRPr>
            </a:pPr>
            <a:r>
              <a:rPr sz="3600" dirty="0"/>
              <a:t>after Bergson, Nietzsche, Freud: with the advent of psychoanalysis </a:t>
            </a:r>
          </a:p>
          <a:p>
            <a:pPr algn="just" defTabSz="457200">
              <a:lnSpc>
                <a:spcPct val="100000"/>
              </a:lnSpc>
              <a:defRPr sz="3000" spc="0">
                <a:solidFill>
                  <a:srgbClr val="000000"/>
                </a:solidFill>
              </a:defRPr>
            </a:pPr>
            <a:r>
              <a:rPr sz="3600" dirty="0"/>
              <a:t>the teleological search for God had been replaced by                  </a:t>
            </a:r>
          </a:p>
          <a:p>
            <a:pPr algn="ctr" defTabSz="457200">
              <a:lnSpc>
                <a:spcPct val="100000"/>
              </a:lnSpc>
              <a:defRPr sz="3000" b="1" spc="0">
                <a:solidFill>
                  <a:srgbClr val="000000"/>
                </a:solidFill>
              </a:defRPr>
            </a:pPr>
            <a:r>
              <a:rPr sz="3600" dirty="0"/>
              <a:t>the epistemological search for (self)knowledge</a:t>
            </a:r>
            <a:endParaRPr lang="it-IT" sz="3600" dirty="0"/>
          </a:p>
          <a:p>
            <a:pPr algn="ctr" defTabSz="457200">
              <a:lnSpc>
                <a:spcPct val="100000"/>
              </a:lnSpc>
              <a:defRPr sz="3000" b="1" spc="0">
                <a:solidFill>
                  <a:srgbClr val="000000"/>
                </a:solidFill>
              </a:defRPr>
            </a:pPr>
            <a:endParaRPr lang="it-IT" dirty="0"/>
          </a:p>
          <a:p>
            <a:pPr algn="ctr" defTabSz="457200">
              <a:lnSpc>
                <a:spcPct val="100000"/>
              </a:lnSpc>
              <a:defRPr sz="3000" b="1" spc="0">
                <a:solidFill>
                  <a:srgbClr val="000000"/>
                </a:solidFill>
              </a:defRPr>
            </a:pPr>
            <a:r>
              <a:rPr lang="it-IT" dirty="0"/>
              <a:t>“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knowledge</a:t>
            </a:r>
            <a:r>
              <a:rPr lang="it-IT" dirty="0"/>
              <a:t>,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forgiveness</a:t>
            </a:r>
            <a:r>
              <a:rPr lang="it-IT" dirty="0"/>
              <a:t>?” (T.S.ELIOT, “</a:t>
            </a:r>
            <a:r>
              <a:rPr lang="it-IT" dirty="0" err="1"/>
              <a:t>Gerontion</a:t>
            </a:r>
            <a:r>
              <a:rPr lang="it-IT" dirty="0"/>
              <a:t>”)</a:t>
            </a:r>
            <a:endParaRPr dirty="0"/>
          </a:p>
          <a:p>
            <a:pPr algn="ctr" defTabSz="457200">
              <a:lnSpc>
                <a:spcPct val="100000"/>
              </a:lnSpc>
              <a:defRPr sz="3000" b="1" spc="0">
                <a:solidFill>
                  <a:srgbClr val="000000"/>
                </a:solidFill>
              </a:defRPr>
            </a:pPr>
            <a:endParaRPr dirty="0"/>
          </a:p>
          <a:p>
            <a:pPr algn="ctr" defTabSz="457200">
              <a:lnSpc>
                <a:spcPct val="100000"/>
              </a:lnSpc>
              <a:defRPr sz="3000" b="1" spc="0">
                <a:solidFill>
                  <a:srgbClr val="000000"/>
                </a:solidFill>
              </a:defRPr>
            </a:pPr>
            <a:r>
              <a:rPr dirty="0"/>
              <a:t> 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 spc="-112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Modernism as a literature of crisis</a:t>
            </a:r>
          </a:p>
        </p:txBody>
      </p:sp>
      <p:sp>
        <p:nvSpPr>
          <p:cNvPr id="186" name="Shape 186"/>
          <p:cNvSpPr/>
          <p:nvPr/>
        </p:nvSpPr>
        <p:spPr>
          <a:xfrm>
            <a:off x="-323510" y="2617859"/>
            <a:ext cx="13227178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sz="2500" b="1" spc="0">
                <a:solidFill>
                  <a:srgbClr val="000000"/>
                </a:solidFill>
              </a:defRPr>
            </a:pPr>
            <a:r>
              <a:rPr sz="2800" dirty="0"/>
              <a:t>ORDER/CHAOS:</a:t>
            </a:r>
            <a:r>
              <a:rPr lang="it-IT" sz="2800" dirty="0"/>
              <a:t> Henry </a:t>
            </a:r>
            <a:r>
              <a:rPr sz="2800" dirty="0"/>
              <a:t> JAMES, </a:t>
            </a:r>
            <a:r>
              <a:rPr lang="it-IT" sz="2800" dirty="0"/>
              <a:t>Joseph </a:t>
            </a:r>
            <a:r>
              <a:rPr sz="2800" dirty="0"/>
              <a:t>CONRAD, E.M. FORSTER</a:t>
            </a:r>
            <a:endParaRPr lang="it-IT" sz="2800" dirty="0"/>
          </a:p>
          <a:p>
            <a:pPr algn="ctr" defTabSz="457200">
              <a:lnSpc>
                <a:spcPct val="100000"/>
              </a:lnSpc>
              <a:defRPr sz="2500" b="1" spc="0">
                <a:solidFill>
                  <a:srgbClr val="000000"/>
                </a:solidFill>
              </a:defRPr>
            </a:pPr>
            <a:r>
              <a:rPr sz="2800" dirty="0"/>
              <a:t> ALL SHARE THE IDEAL </a:t>
            </a:r>
          </a:p>
          <a:p>
            <a:pPr algn="ctr" defTabSz="457200">
              <a:lnSpc>
                <a:spcPct val="100000"/>
              </a:lnSpc>
              <a:defRPr sz="2500" b="1" spc="0">
                <a:solidFill>
                  <a:srgbClr val="000000"/>
                </a:solidFill>
              </a:defRPr>
            </a:pPr>
            <a:r>
              <a:rPr sz="2800" dirty="0"/>
              <a:t>OF FASHIONING CHAOS INTO AN ORDER OF SOME KIND</a:t>
            </a:r>
          </a:p>
          <a:p>
            <a:pPr algn="ctr" defTabSz="457200">
              <a:lnSpc>
                <a:spcPct val="100000"/>
              </a:lnSpc>
              <a:defRPr sz="2500" b="1" spc="0">
                <a:solidFill>
                  <a:srgbClr val="000000"/>
                </a:solidFill>
              </a:defRPr>
            </a:pPr>
            <a:endParaRPr sz="2800" dirty="0"/>
          </a:p>
          <a:p>
            <a:pPr algn="just" defTabSz="457200">
              <a:lnSpc>
                <a:spcPct val="100000"/>
              </a:lnSpc>
              <a:defRPr sz="2500" spc="0">
                <a:solidFill>
                  <a:srgbClr val="000000"/>
                </a:solidFill>
              </a:defRPr>
            </a:pPr>
            <a:r>
              <a:rPr sz="3200" dirty="0"/>
              <a:t>modernism's deep awareness of </a:t>
            </a:r>
            <a:r>
              <a:rPr sz="3200" b="1" dirty="0"/>
              <a:t>A CRISIS IN COMMUNICATION</a:t>
            </a:r>
            <a:r>
              <a:rPr sz="3200" dirty="0"/>
              <a:t> </a:t>
            </a:r>
          </a:p>
          <a:p>
            <a:pPr algn="just" defTabSz="457200">
              <a:lnSpc>
                <a:spcPct val="100000"/>
              </a:lnSpc>
              <a:defRPr sz="2500" spc="0">
                <a:solidFill>
                  <a:srgbClr val="000000"/>
                </a:solidFill>
              </a:defRPr>
            </a:pPr>
            <a:r>
              <a:rPr sz="3200" dirty="0"/>
              <a:t>evident in both poetry and fiction</a:t>
            </a:r>
          </a:p>
          <a:p>
            <a:pPr algn="just" defTabSz="457200">
              <a:lnSpc>
                <a:spcPct val="100000"/>
              </a:lnSpc>
              <a:defRPr sz="2500" spc="0">
                <a:solidFill>
                  <a:srgbClr val="000000"/>
                </a:solidFill>
              </a:defRPr>
            </a:pPr>
            <a:r>
              <a:rPr sz="3200" dirty="0"/>
              <a:t>see Eliot's poetry, the role of the narrator Conrad - Woolf - F.M.Ford -Forster</a:t>
            </a:r>
          </a:p>
          <a:p>
            <a:pPr algn="just" defTabSz="457200">
              <a:lnSpc>
                <a:spcPct val="100000"/>
              </a:lnSpc>
              <a:defRPr sz="2500" spc="0">
                <a:solidFill>
                  <a:srgbClr val="000000"/>
                </a:solidFill>
              </a:defRPr>
            </a:pPr>
            <a:endParaRPr sz="2800" dirty="0"/>
          </a:p>
          <a:p>
            <a:pPr algn="just" defTabSz="457200">
              <a:lnSpc>
                <a:spcPct val="100000"/>
              </a:lnSpc>
              <a:defRPr sz="2500" spc="0">
                <a:solidFill>
                  <a:srgbClr val="000000"/>
                </a:solidFill>
              </a:defRPr>
            </a:pPr>
            <a:endParaRPr sz="2800" dirty="0"/>
          </a:p>
          <a:p>
            <a:pPr defTabSz="457200">
              <a:lnSpc>
                <a:spcPct val="100000"/>
              </a:lnSpc>
              <a:defRPr sz="2600" b="1" spc="0">
                <a:solidFill>
                  <a:srgbClr val="000000"/>
                </a:solidFill>
              </a:defRPr>
            </a:pPr>
            <a:r>
              <a:rPr sz="2800" dirty="0"/>
              <a:t>the frustration of interpretation and the UNRELIABILITY OF THE TEXT! </a:t>
            </a:r>
          </a:p>
          <a:p>
            <a:pPr algn="just" defTabSz="457200">
              <a:lnSpc>
                <a:spcPct val="100000"/>
              </a:lnSpc>
              <a:defRPr sz="1200" spc="0"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6C9414-2607-6F41-A118-B29B9AC1F9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12</a:t>
            </a:fld>
            <a:endParaRPr lang="it-IT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355600" y="444501"/>
            <a:ext cx="11852194" cy="980802"/>
          </a:xfrm>
          <a:prstGeom prst="rect">
            <a:avLst/>
          </a:prstGeom>
        </p:spPr>
        <p:txBody>
          <a:bodyPr/>
          <a:lstStyle/>
          <a:p>
            <a:pPr algn="just" defTabSz="457200">
              <a:lnSpc>
                <a:spcPct val="100000"/>
              </a:lnSpc>
              <a:defRPr sz="2700" b="1" spc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modernity can be both </a:t>
            </a:r>
            <a:r>
              <a:rPr sz="4000" i="1" dirty="0">
                <a:solidFill>
                  <a:srgbClr val="FF0000"/>
                </a:solidFill>
              </a:rPr>
              <a:t>celebratory</a:t>
            </a:r>
            <a:r>
              <a:rPr sz="4000" dirty="0">
                <a:solidFill>
                  <a:srgbClr val="FF0000"/>
                </a:solidFill>
              </a:rPr>
              <a:t> and </a:t>
            </a:r>
            <a:r>
              <a:rPr sz="4000" i="1" dirty="0">
                <a:solidFill>
                  <a:srgbClr val="FF0000"/>
                </a:solidFill>
              </a:rPr>
              <a:t>apocalyptic</a:t>
            </a:r>
            <a:endParaRPr sz="4000" b="0" dirty="0">
              <a:solidFill>
                <a:srgbClr val="FF0000"/>
              </a:solidFill>
            </a:endParaRP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355600" y="3161579"/>
            <a:ext cx="12293600" cy="62194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modernism has thus been seen as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an aesthetic and cultural reaction  against late modernity and modernisation which displays several contradictions: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Candara"/>
                <a:ea typeface="Candara"/>
                <a:cs typeface="Candara"/>
                <a:sym typeface="Candara"/>
              </a:defRPr>
            </a:pPr>
            <a:endParaRPr sz="4000" dirty="0"/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Candara"/>
                <a:ea typeface="Candara"/>
                <a:cs typeface="Candara"/>
                <a:sym typeface="Candara"/>
              </a:defRPr>
            </a:pPr>
            <a:r>
              <a:rPr sz="4000" b="1" dirty="0"/>
              <a:t>creativity</a:t>
            </a:r>
            <a:r>
              <a:rPr sz="4000" dirty="0"/>
              <a:t> and </a:t>
            </a:r>
            <a:r>
              <a:rPr sz="4000" b="1" dirty="0"/>
              <a:t>despair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 b="1"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a radical aesthetics 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 b="1"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technical experimentation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 b="1">
                <a:latin typeface="Candara"/>
                <a:ea typeface="Candara"/>
                <a:cs typeface="Candara"/>
                <a:sym typeface="Candara"/>
              </a:defRPr>
            </a:pPr>
            <a:r>
              <a:rPr lang="it-IT" sz="4000" dirty="0" err="1"/>
              <a:t>S</a:t>
            </a:r>
            <a:r>
              <a:rPr sz="4000" dirty="0"/>
              <a:t>patiality and rhythm </a:t>
            </a:r>
            <a:endParaRPr lang="it-IT" sz="4000" dirty="0"/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 b="1">
                <a:latin typeface="Candara"/>
                <a:ea typeface="Candara"/>
                <a:cs typeface="Candara"/>
                <a:sym typeface="Candara"/>
              </a:defRPr>
            </a:pPr>
            <a:r>
              <a:rPr lang="it-IT" sz="4000" dirty="0"/>
              <a:t>								</a:t>
            </a:r>
            <a:r>
              <a:rPr sz="4000" dirty="0"/>
              <a:t>rather than chronological sequentiality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 b="1"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scepticism towards the idea of a central human subject 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 b="1">
                <a:latin typeface="Candara"/>
                <a:ea typeface="Candara"/>
                <a:cs typeface="Candara"/>
                <a:sym typeface="Candara"/>
              </a:defRPr>
            </a:pPr>
            <a:r>
              <a:rPr sz="4000" dirty="0"/>
              <a:t>inquiry into </a:t>
            </a:r>
            <a:r>
              <a:rPr sz="4000" i="1" dirty="0"/>
              <a:t>the uncertainty of reality</a:t>
            </a:r>
            <a:endParaRPr sz="4000" b="0" dirty="0"/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200" b="1">
                <a:latin typeface="Candara"/>
                <a:ea typeface="Candara"/>
                <a:cs typeface="Candara"/>
                <a:sym typeface="Candara"/>
              </a:defRPr>
            </a:pPr>
            <a:endParaRPr b="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latin typeface="Candara"/>
                <a:ea typeface="Candara"/>
                <a:cs typeface="Candara"/>
                <a:sym typeface="Candara"/>
              </a:defRPr>
            </a:pPr>
            <a:endParaRPr b="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latin typeface="Candara"/>
                <a:ea typeface="Candara"/>
                <a:cs typeface="Candara"/>
                <a:sym typeface="Candara"/>
              </a:defRPr>
            </a:pPr>
            <a:endParaRPr b="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latin typeface="Candara"/>
                <a:ea typeface="Candara"/>
                <a:cs typeface="Candara"/>
                <a:sym typeface="Candara"/>
              </a:defRPr>
            </a:pPr>
            <a:endParaRPr b="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latin typeface="Candara"/>
                <a:ea typeface="Candara"/>
                <a:cs typeface="Candara"/>
                <a:sym typeface="Candara"/>
              </a:defRPr>
            </a:pPr>
            <a:endParaRPr b="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latin typeface="Candara"/>
                <a:ea typeface="Candara"/>
                <a:cs typeface="Candara"/>
                <a:sym typeface="Candara"/>
              </a:defRPr>
            </a:pPr>
            <a:endParaRPr b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308D2C3-0F3C-6948-903A-675E549FDE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195811" y="2458269"/>
            <a:ext cx="12388808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r>
              <a:rPr sz="3200" dirty="0"/>
              <a:t>the frustration of interpretation and the UNRELIABILITY OF THE TEXT! </a:t>
            </a:r>
          </a:p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endParaRPr sz="3200" dirty="0"/>
          </a:p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r>
              <a:rPr sz="3200" dirty="0"/>
              <a:t>antecedents: </a:t>
            </a:r>
          </a:p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r>
              <a:rPr sz="3200" dirty="0"/>
              <a:t>Laurence Sterne (Tristram Shandy)</a:t>
            </a:r>
          </a:p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r>
              <a:rPr sz="3200" dirty="0"/>
              <a:t>the Romance (Wuthering Heights)</a:t>
            </a:r>
          </a:p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endParaRPr sz="3200" dirty="0"/>
          </a:p>
          <a:p>
            <a:pPr algn="just" defTabSz="457200">
              <a:lnSpc>
                <a:spcPct val="100000"/>
              </a:lnSpc>
              <a:defRPr sz="2400" b="1" spc="0">
                <a:solidFill>
                  <a:srgbClr val="000000"/>
                </a:solidFill>
              </a:defRPr>
            </a:pPr>
            <a:endParaRPr sz="3200" b="0" dirty="0"/>
          </a:p>
          <a:p>
            <a:pPr algn="just" defTabSz="457200">
              <a:lnSpc>
                <a:spcPct val="100000"/>
              </a:lnSpc>
              <a:defRPr sz="2400" spc="0">
                <a:solidFill>
                  <a:srgbClr val="000000"/>
                </a:solidFill>
              </a:defRPr>
            </a:pPr>
            <a:r>
              <a:rPr sz="3200" dirty="0"/>
              <a:t>Conrad: It is impossible, it is impossible... </a:t>
            </a:r>
          </a:p>
          <a:p>
            <a:pPr algn="just" defTabSz="457200">
              <a:lnSpc>
                <a:spcPct val="100000"/>
              </a:lnSpc>
              <a:defRPr sz="2400" spc="0">
                <a:solidFill>
                  <a:srgbClr val="000000"/>
                </a:solidFill>
              </a:defRPr>
            </a:pPr>
            <a:r>
              <a:rPr sz="3200" dirty="0"/>
              <a:t>Eliot I can connect nothing with nothing</a:t>
            </a:r>
          </a:p>
          <a:p>
            <a:pPr algn="just" defTabSz="457200">
              <a:lnSpc>
                <a:spcPct val="100000"/>
              </a:lnSpc>
              <a:defRPr sz="2400" spc="0">
                <a:solidFill>
                  <a:srgbClr val="000000"/>
                </a:solidFill>
              </a:defRPr>
            </a:pPr>
            <a:endParaRPr sz="3200" dirty="0"/>
          </a:p>
          <a:p>
            <a:pPr algn="just" defTabSz="457200">
              <a:lnSpc>
                <a:spcPct val="100000"/>
              </a:lnSpc>
              <a:defRPr sz="2400" spc="0">
                <a:solidFill>
                  <a:srgbClr val="000000"/>
                </a:solidFill>
              </a:defRPr>
            </a:pPr>
            <a:r>
              <a:rPr sz="3200" dirty="0"/>
              <a:t>as in Henry James, the individual conscience </a:t>
            </a:r>
            <a:endParaRPr lang="it-IT" sz="3200" dirty="0"/>
          </a:p>
          <a:p>
            <a:pPr algn="just" defTabSz="457200">
              <a:lnSpc>
                <a:spcPct val="100000"/>
              </a:lnSpc>
              <a:defRPr sz="2400" spc="0">
                <a:solidFill>
                  <a:srgbClr val="000000"/>
                </a:solidFill>
              </a:defRPr>
            </a:pPr>
            <a:r>
              <a:rPr sz="3200" dirty="0"/>
              <a:t>becomes the filtering medium and object of narration</a:t>
            </a:r>
          </a:p>
        </p:txBody>
      </p:sp>
      <p:sp>
        <p:nvSpPr>
          <p:cNvPr id="189" name="Shape 189"/>
          <p:cNvSpPr>
            <a:spLocks noGrp="1"/>
          </p:cNvSpPr>
          <p:nvPr>
            <p:ph type="title" idx="4294967295"/>
          </p:nvPr>
        </p:nvSpPr>
        <p:spPr>
          <a:xfrm>
            <a:off x="0" y="444500"/>
            <a:ext cx="12293600" cy="1544638"/>
          </a:xfrm>
          <a:prstGeom prst="rect">
            <a:avLst/>
          </a:prstGeom>
        </p:spPr>
        <p:txBody>
          <a:bodyPr/>
          <a:lstStyle/>
          <a:p>
            <a:pPr>
              <a:defRPr sz="4700" spc="-94"/>
            </a:pPr>
            <a:r>
              <a:t>Modernism and the crisis of communication</a:t>
            </a:r>
          </a:p>
          <a:p>
            <a:pPr algn="just" defTabSz="457200">
              <a:lnSpc>
                <a:spcPct val="100000"/>
              </a:lnSpc>
              <a:defRPr sz="2600" b="1" spc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THE CRISIS OF THE SELF IN MODERNIST WRITING IS ALSO A CRISIS OF DISCOURSE</a:t>
            </a:r>
            <a:endParaRPr b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D7B45B-F7E6-0D46-9180-FBD1B98DFD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14</a:t>
            </a:fld>
            <a:endParaRPr lang="it-IT"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-1250950" y="5321300"/>
            <a:ext cx="55818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ct val="100000"/>
              </a:lnSpc>
              <a:defRPr sz="1200" spc="0">
                <a:solidFill>
                  <a:srgbClr val="000000"/>
                </a:solidFill>
              </a:defRPr>
            </a:lvl1pPr>
          </a:lstStyle>
          <a:p>
            <a:r>
              <a:t>HOD 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1AD38BB-9A50-D54E-8B77-BB5A4D7C98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precursors</a:t>
            </a:r>
            <a:r>
              <a:rPr lang="it-IT" dirty="0"/>
              <a:t> in the </a:t>
            </a:r>
            <a:r>
              <a:rPr lang="it-IT" dirty="0" err="1"/>
              <a:t>arts</a:t>
            </a:r>
            <a:r>
              <a:rPr lang="it-IT" dirty="0"/>
              <a:t>: French  </a:t>
            </a:r>
            <a:r>
              <a:rPr lang="it-IT" dirty="0" err="1"/>
              <a:t>Impressionism</a:t>
            </a:r>
            <a:r>
              <a:rPr lang="it-IT" dirty="0"/>
              <a:t> (Monet)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36" y="2730057"/>
            <a:ext cx="12223004" cy="65711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36" y="2882457"/>
            <a:ext cx="12223004" cy="657118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EE617E-D810-3046-8548-CB9B9019E7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61E328-13FE-5F40-991A-19F0829FD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1817"/>
      </p:ext>
    </p:extLst>
  </p:cSld>
  <p:clrMapOvr>
    <a:masterClrMapping/>
  </p:clrMapOvr>
  <p:transition spd="med" advTm="46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The </a:t>
            </a:r>
            <a:r>
              <a:rPr lang="it-IT" dirty="0" err="1"/>
              <a:t>precursors</a:t>
            </a:r>
            <a:r>
              <a:rPr lang="it-IT" dirty="0"/>
              <a:t> in the </a:t>
            </a:r>
            <a:r>
              <a:rPr lang="it-IT" dirty="0" err="1"/>
              <a:t>arts</a:t>
            </a:r>
            <a:r>
              <a:rPr lang="it-IT" dirty="0"/>
              <a:t>: French  </a:t>
            </a:r>
            <a:r>
              <a:rPr lang="it-IT" dirty="0" err="1"/>
              <a:t>Impressionism</a:t>
            </a:r>
            <a:r>
              <a:rPr lang="it-IT" dirty="0"/>
              <a:t> (Van Gogh, </a:t>
            </a:r>
            <a:r>
              <a:rPr lang="it-IT" dirty="0" err="1"/>
              <a:t>Starry</a:t>
            </a:r>
            <a:r>
              <a:rPr lang="it-IT" dirty="0"/>
              <a:t> Night 1889)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73" y="3110994"/>
            <a:ext cx="12560327" cy="5968027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BDC624-22BB-4042-B0E6-DD90CE298A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92716B-D085-3E42-ACDD-F25AC4F0C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07138"/>
      </p:ext>
    </p:extLst>
  </p:cSld>
  <p:clrMapOvr>
    <a:masterClrMapping/>
  </p:clrMapOvr>
  <p:transition spd="med" advTm="105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Impression(</a:t>
            </a:r>
            <a:r>
              <a:rPr lang="it-IT" sz="4800" dirty="0" err="1"/>
              <a:t>ism</a:t>
            </a:r>
            <a:r>
              <a:rPr lang="it-IT" sz="4800" dirty="0"/>
              <a:t>) and </a:t>
            </a:r>
            <a:r>
              <a:rPr lang="it-IT" sz="4800" dirty="0" err="1"/>
              <a:t>subjectivity</a:t>
            </a:r>
            <a:endParaRPr lang="it-IT" sz="4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He </a:t>
            </a:r>
            <a:r>
              <a:rPr lang="it-IT" sz="3600" dirty="0" err="1"/>
              <a:t>was</a:t>
            </a:r>
            <a:r>
              <a:rPr lang="it-IT" sz="3600" dirty="0"/>
              <a:t> </a:t>
            </a:r>
            <a:r>
              <a:rPr lang="it-IT" sz="3600" dirty="0" err="1"/>
              <a:t>silent</a:t>
            </a:r>
            <a:r>
              <a:rPr lang="it-IT" sz="3600" dirty="0"/>
              <a:t> for a </a:t>
            </a:r>
            <a:r>
              <a:rPr lang="it-IT" sz="3600" dirty="0" err="1"/>
              <a:t>while</a:t>
            </a:r>
            <a:r>
              <a:rPr lang="it-IT" sz="3600" dirty="0"/>
              <a:t>.	Marlow </a:t>
            </a:r>
            <a:r>
              <a:rPr lang="it-IT" sz="3600" dirty="0" err="1"/>
              <a:t>was</a:t>
            </a:r>
            <a:r>
              <a:rPr lang="it-IT" sz="3600" dirty="0"/>
              <a:t> </a:t>
            </a:r>
            <a:r>
              <a:rPr lang="it-IT" sz="3600" dirty="0" err="1"/>
              <a:t>silent</a:t>
            </a:r>
            <a:r>
              <a:rPr lang="it-IT" sz="3600" dirty="0"/>
              <a:t> for a </a:t>
            </a:r>
            <a:r>
              <a:rPr lang="it-IT" sz="3600" dirty="0" err="1"/>
              <a:t>while</a:t>
            </a:r>
            <a:r>
              <a:rPr lang="it-IT" sz="3600" dirty="0"/>
              <a:t>.“... No, </a:t>
            </a:r>
            <a:r>
              <a:rPr lang="it-IT" sz="3600" dirty="0" err="1"/>
              <a:t>it</a:t>
            </a:r>
            <a:r>
              <a:rPr lang="it-IT" sz="3600" dirty="0"/>
              <a:t> </a:t>
            </a:r>
            <a:r>
              <a:rPr lang="it-IT" sz="3600" dirty="0" err="1"/>
              <a:t>is</a:t>
            </a:r>
            <a:r>
              <a:rPr lang="it-IT" sz="3600" dirty="0"/>
              <a:t> </a:t>
            </a:r>
            <a:r>
              <a:rPr lang="it-IT" sz="3600" dirty="0" err="1"/>
              <a:t>impossible</a:t>
            </a:r>
            <a:r>
              <a:rPr lang="it-IT" sz="3600" dirty="0"/>
              <a:t>; </a:t>
            </a:r>
            <a:r>
              <a:rPr lang="it-IT" sz="3600" dirty="0" err="1"/>
              <a:t>it</a:t>
            </a:r>
            <a:r>
              <a:rPr lang="it-IT" sz="3600" dirty="0"/>
              <a:t> </a:t>
            </a:r>
            <a:r>
              <a:rPr lang="it-IT" sz="3600" dirty="0" err="1"/>
              <a:t>is</a:t>
            </a:r>
            <a:r>
              <a:rPr lang="it-IT" sz="3600" dirty="0"/>
              <a:t> </a:t>
            </a:r>
            <a:r>
              <a:rPr lang="it-IT" sz="3600" dirty="0" err="1"/>
              <a:t>impossible</a:t>
            </a:r>
            <a:r>
              <a:rPr lang="it-IT" sz="3600" dirty="0"/>
              <a:t> to </a:t>
            </a:r>
            <a:r>
              <a:rPr lang="it-IT" sz="3600" dirty="0" err="1"/>
              <a:t>convey</a:t>
            </a:r>
            <a:r>
              <a:rPr lang="it-IT" sz="3600" dirty="0"/>
              <a:t> the life-</a:t>
            </a:r>
            <a:r>
              <a:rPr lang="it-IT" sz="3600" dirty="0" err="1"/>
              <a:t>sensation</a:t>
            </a:r>
            <a:r>
              <a:rPr lang="it-IT" sz="3600" dirty="0"/>
              <a:t> of </a:t>
            </a:r>
            <a:r>
              <a:rPr lang="it-IT" sz="3600" dirty="0" err="1"/>
              <a:t>any</a:t>
            </a:r>
            <a:r>
              <a:rPr lang="it-IT" sz="3600" dirty="0"/>
              <a:t> </a:t>
            </a:r>
            <a:r>
              <a:rPr lang="it-IT" sz="3600" dirty="0" err="1"/>
              <a:t>given</a:t>
            </a:r>
            <a:r>
              <a:rPr lang="it-IT" sz="3600" dirty="0"/>
              <a:t> </a:t>
            </a:r>
            <a:r>
              <a:rPr lang="it-IT" sz="3600" dirty="0" err="1"/>
              <a:t>epoch</a:t>
            </a:r>
            <a:r>
              <a:rPr lang="it-IT" sz="3600" dirty="0"/>
              <a:t> of </a:t>
            </a:r>
            <a:r>
              <a:rPr lang="it-IT" sz="3600" dirty="0" err="1"/>
              <a:t>one’s</a:t>
            </a:r>
            <a:r>
              <a:rPr lang="it-IT" sz="3600" dirty="0"/>
              <a:t> </a:t>
            </a:r>
            <a:r>
              <a:rPr lang="it-IT" sz="3600" dirty="0" err="1"/>
              <a:t>existence</a:t>
            </a:r>
            <a:r>
              <a:rPr lang="it-IT" sz="3600" dirty="0"/>
              <a:t>—</a:t>
            </a:r>
            <a:r>
              <a:rPr lang="it-IT" sz="3600" dirty="0" err="1"/>
              <a:t>that</a:t>
            </a:r>
            <a:r>
              <a:rPr lang="it-IT" sz="3600" dirty="0"/>
              <a:t> </a:t>
            </a:r>
            <a:r>
              <a:rPr lang="it-IT" sz="3600" dirty="0" err="1"/>
              <a:t>which</a:t>
            </a:r>
            <a:r>
              <a:rPr lang="it-IT" sz="3600" dirty="0"/>
              <a:t> </a:t>
            </a:r>
            <a:r>
              <a:rPr lang="it-IT" sz="3600" dirty="0" err="1"/>
              <a:t>makes</a:t>
            </a:r>
            <a:r>
              <a:rPr lang="it-IT" sz="3600" dirty="0"/>
              <a:t> </a:t>
            </a:r>
            <a:r>
              <a:rPr lang="it-IT" sz="3600" dirty="0" err="1"/>
              <a:t>its</a:t>
            </a:r>
            <a:r>
              <a:rPr lang="it-IT" sz="3600" dirty="0"/>
              <a:t> </a:t>
            </a:r>
            <a:r>
              <a:rPr lang="it-IT" sz="3600" dirty="0" err="1"/>
              <a:t>truth</a:t>
            </a:r>
            <a:r>
              <a:rPr lang="it-IT" sz="3600" dirty="0"/>
              <a:t>, </a:t>
            </a:r>
            <a:r>
              <a:rPr lang="it-IT" sz="3600" dirty="0" err="1"/>
              <a:t>its</a:t>
            </a:r>
            <a:r>
              <a:rPr lang="it-IT" sz="3600" dirty="0"/>
              <a:t> </a:t>
            </a:r>
            <a:r>
              <a:rPr lang="it-IT" sz="3600" dirty="0" err="1"/>
              <a:t>meaning</a:t>
            </a:r>
            <a:r>
              <a:rPr lang="it-IT" sz="3600" dirty="0"/>
              <a:t>—</a:t>
            </a:r>
            <a:r>
              <a:rPr lang="it-IT" sz="3600" dirty="0" err="1"/>
              <a:t>its</a:t>
            </a:r>
            <a:r>
              <a:rPr lang="it-IT" sz="3600" dirty="0"/>
              <a:t> </a:t>
            </a:r>
            <a:r>
              <a:rPr lang="it-IT" sz="3600" dirty="0" err="1"/>
              <a:t>subtle</a:t>
            </a:r>
            <a:r>
              <a:rPr lang="it-IT" sz="3600" dirty="0"/>
              <a:t> and </a:t>
            </a:r>
            <a:r>
              <a:rPr lang="it-IT" sz="3600" dirty="0" err="1"/>
              <a:t>penetrating</a:t>
            </a:r>
            <a:r>
              <a:rPr lang="it-IT" sz="3600" dirty="0"/>
              <a:t> </a:t>
            </a:r>
            <a:r>
              <a:rPr lang="it-IT" sz="3600" dirty="0" err="1"/>
              <a:t>essence</a:t>
            </a:r>
            <a:r>
              <a:rPr lang="it-IT" sz="3600" dirty="0"/>
              <a:t>. </a:t>
            </a:r>
            <a:r>
              <a:rPr lang="it-IT" sz="3600" dirty="0" err="1"/>
              <a:t>It</a:t>
            </a:r>
            <a:r>
              <a:rPr lang="it-IT" sz="3600" dirty="0"/>
              <a:t> </a:t>
            </a:r>
            <a:r>
              <a:rPr lang="it-IT" sz="3600" dirty="0" err="1"/>
              <a:t>is</a:t>
            </a:r>
            <a:r>
              <a:rPr lang="it-IT" sz="3600" dirty="0"/>
              <a:t> </a:t>
            </a:r>
            <a:r>
              <a:rPr lang="it-IT" sz="3600" dirty="0" err="1"/>
              <a:t>impossible</a:t>
            </a:r>
            <a:r>
              <a:rPr lang="it-IT" sz="3600" dirty="0"/>
              <a:t>. </a:t>
            </a:r>
            <a:r>
              <a:rPr lang="it-IT" sz="3600" dirty="0" err="1"/>
              <a:t>We</a:t>
            </a:r>
            <a:r>
              <a:rPr lang="it-IT" sz="3600" dirty="0"/>
              <a:t> live, </a:t>
            </a:r>
            <a:r>
              <a:rPr lang="it-IT" sz="3600" dirty="0" err="1"/>
              <a:t>as</a:t>
            </a:r>
            <a:r>
              <a:rPr lang="it-IT" sz="3600" dirty="0"/>
              <a:t> </a:t>
            </a:r>
            <a:r>
              <a:rPr lang="it-IT" sz="3600" dirty="0" err="1"/>
              <a:t>we</a:t>
            </a:r>
            <a:r>
              <a:rPr lang="it-IT" sz="3600" dirty="0"/>
              <a:t> </a:t>
            </a:r>
            <a:r>
              <a:rPr lang="it-IT" sz="3600" dirty="0" err="1"/>
              <a:t>dream</a:t>
            </a:r>
            <a:r>
              <a:rPr lang="it-IT" sz="3600" dirty="0"/>
              <a:t>—alone....”	“No, </a:t>
            </a:r>
            <a:r>
              <a:rPr lang="it-IT" sz="3600" dirty="0" err="1"/>
              <a:t>it’s</a:t>
            </a:r>
            <a:r>
              <a:rPr lang="it-IT" sz="3600" dirty="0"/>
              <a:t> </a:t>
            </a:r>
            <a:r>
              <a:rPr lang="it-IT" sz="3600" dirty="0" err="1"/>
              <a:t>impossible</a:t>
            </a:r>
            <a:r>
              <a:rPr lang="it-IT" sz="3600" dirty="0"/>
              <a:t>. </a:t>
            </a:r>
            <a:r>
              <a:rPr lang="it-IT" sz="3600" dirty="0" err="1"/>
              <a:t>It’s</a:t>
            </a:r>
            <a:r>
              <a:rPr lang="it-IT" sz="3600" dirty="0"/>
              <a:t> </a:t>
            </a:r>
            <a:r>
              <a:rPr lang="it-IT" sz="3600" dirty="0" err="1"/>
              <a:t>impossible</a:t>
            </a:r>
            <a:r>
              <a:rPr lang="it-IT" sz="3600" dirty="0"/>
              <a:t> to </a:t>
            </a:r>
            <a:r>
              <a:rPr lang="it-IT" sz="3600" dirty="0" err="1"/>
              <a:t>tell</a:t>
            </a:r>
            <a:r>
              <a:rPr lang="it-IT" sz="3600" dirty="0"/>
              <a:t> </a:t>
            </a:r>
            <a:r>
              <a:rPr lang="it-IT" sz="3600" dirty="0" err="1"/>
              <a:t>anyone</a:t>
            </a:r>
            <a:r>
              <a:rPr lang="it-IT" sz="3600" dirty="0"/>
              <a:t> </a:t>
            </a:r>
            <a:r>
              <a:rPr lang="it-IT" sz="3600" dirty="0" err="1"/>
              <a:t>what</a:t>
            </a:r>
            <a:r>
              <a:rPr lang="it-IT" sz="3600" dirty="0"/>
              <a:t> </a:t>
            </a:r>
            <a:r>
              <a:rPr lang="it-IT" sz="3600" dirty="0" err="1"/>
              <a:t>it</a:t>
            </a:r>
            <a:r>
              <a:rPr lang="it-IT" sz="3600" dirty="0"/>
              <a:t> </a:t>
            </a:r>
            <a:r>
              <a:rPr lang="it-IT" sz="3600" dirty="0" err="1"/>
              <a:t>feels</a:t>
            </a:r>
            <a:r>
              <a:rPr lang="it-IT" sz="3600" dirty="0"/>
              <a:t> </a:t>
            </a:r>
            <a:r>
              <a:rPr lang="it-IT" sz="3600" dirty="0" err="1"/>
              <a:t>like</a:t>
            </a:r>
            <a:r>
              <a:rPr lang="it-IT" sz="3600" dirty="0"/>
              <a:t> to be </a:t>
            </a:r>
            <a:r>
              <a:rPr lang="it-IT" sz="3600" dirty="0" err="1"/>
              <a:t>you</a:t>
            </a:r>
            <a:r>
              <a:rPr lang="it-IT" sz="3600" dirty="0"/>
              <a:t>. </a:t>
            </a:r>
            <a:r>
              <a:rPr lang="it-IT" sz="3600" dirty="0" err="1"/>
              <a:t>It’s</a:t>
            </a:r>
            <a:r>
              <a:rPr lang="it-IT" sz="3600" dirty="0"/>
              <a:t> </a:t>
            </a:r>
            <a:r>
              <a:rPr lang="it-IT" sz="3600" dirty="0" err="1"/>
              <a:t>impossible</a:t>
            </a:r>
            <a:r>
              <a:rPr lang="it-IT" sz="3600" dirty="0"/>
              <a:t>. </a:t>
            </a:r>
            <a:r>
              <a:rPr lang="it-IT" sz="3600" dirty="0" err="1"/>
              <a:t>We</a:t>
            </a:r>
            <a:r>
              <a:rPr lang="it-IT" sz="3600" dirty="0"/>
              <a:t> live the </a:t>
            </a:r>
            <a:r>
              <a:rPr lang="it-IT" sz="3600" dirty="0" err="1"/>
              <a:t>same</a:t>
            </a:r>
            <a:r>
              <a:rPr lang="it-IT" sz="3600" dirty="0"/>
              <a:t> way </a:t>
            </a:r>
            <a:r>
              <a:rPr lang="it-IT" sz="3600" dirty="0" err="1"/>
              <a:t>that</a:t>
            </a:r>
            <a:r>
              <a:rPr lang="it-IT" sz="3600" dirty="0"/>
              <a:t> </a:t>
            </a:r>
            <a:r>
              <a:rPr lang="it-IT" sz="3600" dirty="0" err="1"/>
              <a:t>we</a:t>
            </a:r>
            <a:r>
              <a:rPr lang="it-IT" sz="3600" dirty="0"/>
              <a:t> </a:t>
            </a:r>
            <a:r>
              <a:rPr lang="it-IT" sz="3600" dirty="0" err="1"/>
              <a:t>dream</a:t>
            </a:r>
            <a:r>
              <a:rPr lang="it-IT" sz="3600" dirty="0"/>
              <a:t>—alone.”</a:t>
            </a:r>
          </a:p>
          <a:p>
            <a:endParaRPr lang="it-IT" sz="3600" dirty="0"/>
          </a:p>
          <a:p>
            <a:r>
              <a:rPr lang="it-IT" sz="3600" dirty="0"/>
              <a:t>Joseph Conrad, </a:t>
            </a:r>
            <a:r>
              <a:rPr lang="it-IT" sz="3600" i="1" dirty="0" err="1"/>
              <a:t>Heart</a:t>
            </a:r>
            <a:r>
              <a:rPr lang="it-IT" sz="3600" i="1" dirty="0"/>
              <a:t> of </a:t>
            </a:r>
            <a:r>
              <a:rPr lang="it-IT" sz="3600" i="1" dirty="0" err="1"/>
              <a:t>Darkness</a:t>
            </a:r>
            <a:endParaRPr lang="it-IT" sz="360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3B3E7B-5DE0-6045-A343-A67292D31F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9F650D-200A-1643-8DB2-FC82F6C2B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4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 spc="-116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Modernism: some defining features: 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7300"/>
              </a:lnSpc>
              <a:spcBef>
                <a:spcPts val="1200"/>
              </a:spcBef>
              <a:buClrTx/>
              <a:buSzTx/>
              <a:buFontTx/>
              <a:buNone/>
              <a:defRPr sz="4100">
                <a:latin typeface="Candara"/>
                <a:ea typeface="Candara"/>
                <a:cs typeface="Candara"/>
                <a:sym typeface="Candara"/>
              </a:defRPr>
            </a:pPr>
            <a:r>
              <a:t>-focus on the city </a:t>
            </a:r>
          </a:p>
          <a:p>
            <a:pPr marL="0" indent="0" defTabSz="457200">
              <a:lnSpc>
                <a:spcPts val="7300"/>
              </a:lnSpc>
              <a:spcBef>
                <a:spcPts val="1200"/>
              </a:spcBef>
              <a:buClrTx/>
              <a:buSzTx/>
              <a:buFontTx/>
              <a:buNone/>
              <a:defRPr sz="4100">
                <a:latin typeface="Candara"/>
                <a:ea typeface="Candara"/>
                <a:cs typeface="Candara"/>
                <a:sym typeface="Candara"/>
              </a:defRPr>
            </a:pPr>
            <a:r>
              <a:t>- celebration and fear of technology</a:t>
            </a:r>
          </a:p>
          <a:p>
            <a:pPr marL="0" indent="0" defTabSz="457200">
              <a:lnSpc>
                <a:spcPts val="7300"/>
              </a:lnSpc>
              <a:spcBef>
                <a:spcPts val="1200"/>
              </a:spcBef>
              <a:buClrTx/>
              <a:buSzTx/>
              <a:buFontTx/>
              <a:buNone/>
              <a:defRPr sz="4100">
                <a:latin typeface="Candara"/>
                <a:ea typeface="Candara"/>
                <a:cs typeface="Candara"/>
                <a:sym typeface="Candara"/>
              </a:defRPr>
            </a:pPr>
            <a:r>
              <a:t>-technical experimentalism with radical stylistic innovation; - language as no longer a transparent medium to “represent” the world</a:t>
            </a:r>
          </a:p>
          <a:p>
            <a:pPr marL="0" indent="0" defTabSz="457200">
              <a:lnSpc>
                <a:spcPts val="7300"/>
              </a:lnSpc>
              <a:spcBef>
                <a:spcPts val="1200"/>
              </a:spcBef>
              <a:buClrTx/>
              <a:buSzTx/>
              <a:buFontTx/>
              <a:buNone/>
              <a:defRPr sz="4100">
                <a:latin typeface="Candara"/>
                <a:ea typeface="Candara"/>
                <a:cs typeface="Candara"/>
                <a:sym typeface="Candara"/>
              </a:defRPr>
            </a:pPr>
            <a:r>
              <a:t>- a distrust of empiricism and rationalism (pillars of the 18th and 19th century)</a:t>
            </a:r>
          </a:p>
          <a:p>
            <a:pPr marL="0" indent="0" defTabSz="457200">
              <a:lnSpc>
                <a:spcPts val="7300"/>
              </a:lnSpc>
              <a:spcBef>
                <a:spcPts val="1200"/>
              </a:spcBef>
              <a:buClrTx/>
              <a:buSzTx/>
              <a:buFontTx/>
              <a:buNone/>
              <a:defRPr sz="4100">
                <a:latin typeface="Candara"/>
                <a:ea typeface="Candara"/>
                <a:cs typeface="Candara"/>
                <a:sym typeface="Candara"/>
              </a:defRPr>
            </a:pPr>
            <a:r>
              <a:t>- focus on social, spiritual, personal collapse</a:t>
            </a:r>
          </a:p>
          <a:p>
            <a:pPr marL="0" indent="0" defTabSz="457200">
              <a:lnSpc>
                <a:spcPts val="7300"/>
              </a:lnSpc>
              <a:spcBef>
                <a:spcPts val="1200"/>
              </a:spcBef>
              <a:buClrTx/>
              <a:buSzTx/>
              <a:buFontTx/>
              <a:buNone/>
              <a:defRPr sz="4100">
                <a:latin typeface="Candara"/>
                <a:ea typeface="Candara"/>
                <a:cs typeface="Candara"/>
                <a:sym typeface="Candara"/>
              </a:defRPr>
            </a:pPr>
            <a:r>
              <a:t>-history </a:t>
            </a:r>
            <a:r>
              <a:rPr sz="3800"/>
              <a:t>evoked and represented through </a:t>
            </a:r>
            <a:r>
              <a:t>symbolism and mythology.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E6A1D5A-F0F1-2440-BEE8-DB5426AD8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DECB43-0629-454B-8787-9B6B05214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421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9193"/>
            <a:satOff val="-4874"/>
            <a:lumOff val="1297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 spc="-116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Modernism: some defining features: 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chemeClr val="accent1">
              <a:hueOff val="109193"/>
              <a:satOff val="-4874"/>
              <a:lumOff val="12971"/>
            </a:schemeClr>
          </a:solidFill>
          <a:ln w="25400"/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 ANTI-HISTORICISM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*PRIMACY OF THE INDIVIDUAL OVER THE SOCIAL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*SELF-REFERENTIALITY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*ART AS SELF CONTAINED  rather   than REPRESENTATONAL, REFERENTIAL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*DISCORDANCE /DISCONTINUITY FRAGMENTATION VS VICTORIAN HARMONY AND ORDER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endParaRPr/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*AESTHETICS Vs MORALITY (already initiated by Pater and Aestheticism) 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 Cultural ELITISM (Eliot, Joyce)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*SEXUAL HETERODOXY which questions the nuclear family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*ANDROGINY VS GENDER NORMATIVITY </a:t>
            </a:r>
          </a:p>
          <a:p>
            <a:pPr marL="0" indent="0" algn="just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100">
                <a:latin typeface="Candara"/>
                <a:ea typeface="Candara"/>
                <a:cs typeface="Candara"/>
                <a:sym typeface="Candara"/>
              </a:defRPr>
            </a:pPr>
            <a:r>
              <a:t>*FLUIDITY AND INDETERMINACY (IN COMMON WITH </a:t>
            </a:r>
            <a:r>
              <a:rPr i="1"/>
              <a:t>écriture féminine)</a:t>
            </a:r>
            <a:r>
              <a:t> AND A MASCULINE MYSTIQUE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4142F08-C9BA-1D44-B77F-C7AA0E4C03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D95C6C-FE47-D04D-B283-8C17ACB68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464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/>
          <p:cNvSpPr>
            <a:spLocks noGrp="1"/>
          </p:cNvSpPr>
          <p:nvPr>
            <p:ph type="pic" idx="13"/>
          </p:nvPr>
        </p:nvSpPr>
        <p:spPr/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Reality </a:t>
            </a:r>
            <a:r>
              <a:rPr lang="it-IT" dirty="0" err="1"/>
              <a:t>as</a:t>
            </a:r>
            <a:r>
              <a:rPr lang="it-IT" dirty="0"/>
              <a:t> no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whole</a:t>
            </a:r>
            <a:r>
              <a:rPr lang="it-IT" dirty="0"/>
              <a:t>: anti-</a:t>
            </a:r>
            <a:r>
              <a:rPr lang="it-IT" dirty="0" err="1"/>
              <a:t>representationalism</a:t>
            </a:r>
            <a:r>
              <a:rPr lang="it-IT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/>
              <a:t> CUBISM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it-IT" dirty="0"/>
              <a:t>1907 PICASSO LES DEMOISELLES D’AVIGNON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596" y="317449"/>
            <a:ext cx="6401203" cy="943615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D5AD1F3-3F06-BC48-A976-CA87432078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D42EA5-C900-D14A-8648-71575F1F2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72550"/>
      </p:ext>
    </p:extLst>
  </p:cSld>
  <p:clrMapOvr>
    <a:masterClrMapping/>
  </p:clrMapOvr>
  <p:transition spd="med" advTm="18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10" y="2125375"/>
            <a:ext cx="6591690" cy="72693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32" y="2038624"/>
            <a:ext cx="6298527" cy="7334038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/>
              <a:t>CE’ZANNE 1895/PICASSO 1907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D797DCB-0929-C54A-BE84-9512CB6042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2468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 spc="-112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Modernism and anti-representationalism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xfrm>
            <a:off x="355600" y="2984500"/>
            <a:ext cx="12293600" cy="71755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19th century literature’s dominant modes had been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a poetics of mimesis, verisimilitude and realism</a:t>
            </a: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modernism mostly rejected them and </a:t>
            </a:r>
            <a:r>
              <a:rPr dirty="0" err="1"/>
              <a:t>favoured</a:t>
            </a:r>
            <a:r>
              <a:rPr dirty="0"/>
              <a:t>: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it-IT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increased sophistication, mannerism,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profound introversion, technical display,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 err="1"/>
              <a:t>scepticism</a:t>
            </a:r>
            <a:r>
              <a:rPr dirty="0"/>
              <a:t>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anti- </a:t>
            </a:r>
            <a:r>
              <a:rPr dirty="0" err="1"/>
              <a:t>representationalism</a:t>
            </a:r>
            <a:endParaRPr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dirty="0"/>
              <a:t>cultural allusiveness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408358-F28E-354B-A0C3-19830CDBD4F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ditorial">
  <a:themeElements>
    <a:clrScheme name="Editorial">
      <a:dk1>
        <a:srgbClr val="314864"/>
      </a:dk1>
      <a:lt1>
        <a:srgbClr val="644D33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Palatino"/>
        <a:ea typeface="Palatino"/>
        <a:cs typeface="Palatino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-112" normalizeH="0" baseline="0">
            <a:ln>
              <a:noFill/>
            </a:ln>
            <a:solidFill>
              <a:schemeClr val="accent1">
                <a:hueOff val="54750"/>
                <a:satOff val="-1697"/>
                <a:lumOff val="-18038"/>
              </a:schemeClr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Palatino"/>
        <a:ea typeface="Palatino"/>
        <a:cs typeface="Palatino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-112" normalizeH="0" baseline="0">
            <a:ln>
              <a:noFill/>
            </a:ln>
            <a:solidFill>
              <a:schemeClr val="accent1">
                <a:hueOff val="54750"/>
                <a:satOff val="-1697"/>
                <a:lumOff val="-18038"/>
              </a:schemeClr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768</Words>
  <Application>Microsoft Macintosh PowerPoint</Application>
  <PresentationFormat>Personalizzato</PresentationFormat>
  <Paragraphs>123</Paragraphs>
  <Slides>15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Candara</vt:lpstr>
      <vt:lpstr>Didot</vt:lpstr>
      <vt:lpstr>Helvetica</vt:lpstr>
      <vt:lpstr>Lucida Grande</vt:lpstr>
      <vt:lpstr>Palatino</vt:lpstr>
      <vt:lpstr>Wingdings</vt:lpstr>
      <vt:lpstr>Zapf Dingbats</vt:lpstr>
      <vt:lpstr>Editorial</vt:lpstr>
      <vt:lpstr>The precursors in the arts: French  Impressionism</vt:lpstr>
      <vt:lpstr>The precursors in the arts: French  Impressionism (Monet)</vt:lpstr>
      <vt:lpstr>The precursors in the arts: French  Impressionism (Van Gogh, Starry Night 1889)</vt:lpstr>
      <vt:lpstr>Impression(ism) and subjectivity</vt:lpstr>
      <vt:lpstr>Modernism: some defining features: </vt:lpstr>
      <vt:lpstr>Modernism: some defining features: </vt:lpstr>
      <vt:lpstr>Reality as no longer whole: anti-representationalism CUBISM</vt:lpstr>
      <vt:lpstr>CE’ZANNE 1895/PICASSO 1907</vt:lpstr>
      <vt:lpstr>Modernism and anti-representationalism</vt:lpstr>
      <vt:lpstr>Modernism and anti-representationalism</vt:lpstr>
      <vt:lpstr>Modernism as a literature of crisis</vt:lpstr>
      <vt:lpstr>Modernism as a literature of crisis</vt:lpstr>
      <vt:lpstr>modernity can be both celebratory and apocalyptic</vt:lpstr>
      <vt:lpstr>Modernism and the crisis of communication THE CRISIS OF THE SELF IN MODERNIST WRITING IS ALSO A CRISIS OF DISCOURSE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Modernism, tradition, continuities, and after</dc:title>
  <cp:lastModifiedBy>Microsoft Office User</cp:lastModifiedBy>
  <cp:revision>24</cp:revision>
  <dcterms:modified xsi:type="dcterms:W3CDTF">2020-03-13T19:23:46Z</dcterms:modified>
</cp:coreProperties>
</file>