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7" r:id="rId10"/>
    <p:sldId id="268" r:id="rId11"/>
    <p:sldId id="269" r:id="rId12"/>
    <p:sldId id="299" r:id="rId13"/>
    <p:sldId id="300" r:id="rId14"/>
    <p:sldId id="301" r:id="rId15"/>
    <p:sldId id="271" r:id="rId16"/>
    <p:sldId id="272" r:id="rId17"/>
    <p:sldId id="270" r:id="rId18"/>
    <p:sldId id="273" r:id="rId19"/>
    <p:sldId id="277" r:id="rId20"/>
    <p:sldId id="274" r:id="rId21"/>
    <p:sldId id="278" r:id="rId22"/>
    <p:sldId id="275" r:id="rId23"/>
    <p:sldId id="302" r:id="rId24"/>
    <p:sldId id="303" r:id="rId25"/>
    <p:sldId id="304" r:id="rId26"/>
    <p:sldId id="276" r:id="rId27"/>
    <p:sldId id="280" r:id="rId28"/>
    <p:sldId id="281" r:id="rId29"/>
    <p:sldId id="282" r:id="rId30"/>
    <p:sldId id="283" r:id="rId31"/>
    <p:sldId id="284" r:id="rId32"/>
    <p:sldId id="285" r:id="rId33"/>
    <p:sldId id="287" r:id="rId34"/>
    <p:sldId id="288" r:id="rId35"/>
    <p:sldId id="286" r:id="rId36"/>
    <p:sldId id="289" r:id="rId3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80"/>
  </p:normalViewPr>
  <p:slideViewPr>
    <p:cSldViewPr snapToGrid="0" snapToObjects="1" showGuides="1">
      <p:cViewPr varScale="1">
        <p:scale>
          <a:sx n="88" d="100"/>
          <a:sy n="88" d="100"/>
        </p:scale>
        <p:origin x="16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1C06E-0847-A843-BFDB-C3DFA0281A3E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7D5F7-DE77-A645-8038-95F8FB902BE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9684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90559-E0FC-184C-AC5D-65441633CC74}" type="slidenum">
              <a:rPr lang="it-IT">
                <a:latin typeface="Arial" pitchFamily="-106" charset="0"/>
                <a:ea typeface="Arial" pitchFamily="-106" charset="0"/>
                <a:cs typeface="Arial" pitchFamily="-106" charset="0"/>
              </a:rPr>
              <a:pPr/>
              <a:t>12</a:t>
            </a:fld>
            <a:endParaRPr lang="it-IT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latin typeface="Arial" pitchFamily="-10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42975-C3FB-994A-906A-10FB9AFA8B67}" type="datetimeFigureOut">
              <a:rPr lang="it-IT" smtClean="0"/>
              <a:pPr/>
              <a:t>14/03/20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A5672-076F-5240-8E9D-FD063F744C7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SergioDocumenti/Didattica2014/Patologia_Clinica/HLA_tipizzazione/Ion%20Torrent%E2%84%A2%20next-gen%20sequencing%20technology.mp4" TargetMode="External"/><Relationship Id="rId1" Type="http://schemas.microsoft.com/office/2007/relationships/media" Target="file://localhost/SergioDocumenti/Didattica2014/Patologia_Clinica/HLA_tipizzazione/Ion%20Torrent%E2%84%A2%20next-gen%20sequencing%20technology.mp4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58190"/>
            <a:ext cx="7772400" cy="1470025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MOLECULAR DIAGNOSIS IN MEDICINE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Sergio Crovella </a:t>
            </a:r>
            <a:r>
              <a:rPr lang="it-IT" dirty="0" err="1"/>
              <a:t>PhD</a:t>
            </a:r>
            <a:endParaRPr lang="it-IT" dirty="0"/>
          </a:p>
          <a:p>
            <a:r>
              <a:rPr lang="it-IT" dirty="0" err="1"/>
              <a:t>Department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Genetics</a:t>
            </a:r>
            <a:endParaRPr lang="it-IT" dirty="0"/>
          </a:p>
          <a:p>
            <a:r>
              <a:rPr lang="it-IT" dirty="0" err="1"/>
              <a:t>Federal</a:t>
            </a:r>
            <a:r>
              <a:rPr lang="it-IT" dirty="0"/>
              <a:t> </a:t>
            </a:r>
            <a:r>
              <a:rPr lang="it-IT" dirty="0" err="1"/>
              <a:t>University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Pernambuco, Recife (</a:t>
            </a:r>
            <a:r>
              <a:rPr lang="it-IT" dirty="0" err="1"/>
              <a:t>Brazil</a:t>
            </a:r>
            <a:r>
              <a:rPr lang="it-IT" dirty="0"/>
              <a:t>)</a:t>
            </a:r>
          </a:p>
          <a:p>
            <a:r>
              <a:rPr lang="it-IT" dirty="0"/>
              <a:t>crovelser@gmail.com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376092"/>
                </a:solidFill>
              </a:rPr>
              <a:t>Ion</a:t>
            </a:r>
            <a:r>
              <a:rPr lang="it-IT" b="1" dirty="0">
                <a:solidFill>
                  <a:srgbClr val="376092"/>
                </a:solidFill>
              </a:rPr>
              <a:t> </a:t>
            </a:r>
            <a:r>
              <a:rPr lang="it-IT" b="1" dirty="0" err="1">
                <a:solidFill>
                  <a:srgbClr val="376092"/>
                </a:solidFill>
              </a:rPr>
              <a:t>Torrent</a:t>
            </a:r>
            <a:r>
              <a:rPr lang="it-IT" b="1" dirty="0">
                <a:solidFill>
                  <a:srgbClr val="376092"/>
                </a:solidFill>
              </a:rPr>
              <a:t> </a:t>
            </a:r>
            <a:r>
              <a:rPr lang="it-IT" b="1" dirty="0" err="1">
                <a:solidFill>
                  <a:srgbClr val="376092"/>
                </a:solidFill>
              </a:rPr>
              <a:t>Technology</a:t>
            </a:r>
            <a:endParaRPr lang="it-IT" b="1" dirty="0">
              <a:solidFill>
                <a:srgbClr val="376092"/>
              </a:solidFill>
            </a:endParaRPr>
          </a:p>
        </p:txBody>
      </p:sp>
      <p:pic>
        <p:nvPicPr>
          <p:cNvPr id="4" name="Immagine 3" descr="Schermata 2016-01-20 alle 10.20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7837"/>
            <a:ext cx="4798768" cy="4189969"/>
          </a:xfrm>
          <a:prstGeom prst="rect">
            <a:avLst/>
          </a:prstGeom>
        </p:spPr>
      </p:pic>
      <p:pic>
        <p:nvPicPr>
          <p:cNvPr id="5" name="Immagine 4" descr="Schermata 2016-01-20 alle 10.21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323" y="1463824"/>
            <a:ext cx="6071353" cy="2413219"/>
          </a:xfrm>
          <a:prstGeom prst="rect">
            <a:avLst/>
          </a:prstGeom>
        </p:spPr>
      </p:pic>
      <p:pic>
        <p:nvPicPr>
          <p:cNvPr id="6" name="Immagine 5" descr="Schermata 2016-01-20 alle 10.22.4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887" y="2444396"/>
            <a:ext cx="3257226" cy="2764702"/>
          </a:xfrm>
          <a:prstGeom prst="rect">
            <a:avLst/>
          </a:prstGeom>
        </p:spPr>
      </p:pic>
      <p:pic>
        <p:nvPicPr>
          <p:cNvPr id="8" name="Immagine 7" descr="Schermata 2016-01-20 alle 10.26.2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368" y="3877043"/>
            <a:ext cx="7334525" cy="266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on Torrent™ next-gen sequencing technology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767" y="1614048"/>
            <a:ext cx="7336195" cy="4133068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1739169" y="1484874"/>
          <a:ext cx="6313766" cy="4117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0" name="Fotografia Photo Editor" r:id="rId4" imgW="5714286" imgH="3685714" progId="">
                  <p:embed/>
                </p:oleObj>
              </mc:Choice>
              <mc:Fallback>
                <p:oleObj name="Fotografia Photo Editor" r:id="rId4" imgW="5714286" imgH="3685714" progId="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0759"/>
                      <a:stretch>
                        <a:fillRect/>
                      </a:stretch>
                    </p:blipFill>
                    <p:spPr bwMode="auto">
                      <a:xfrm>
                        <a:off x="1739169" y="1484874"/>
                        <a:ext cx="6313766" cy="4117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850794" y="288263"/>
            <a:ext cx="5281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76092"/>
                </a:solidFill>
              </a:rPr>
              <a:t>CYSTIC FIBROSIS MODIFIER GENES</a:t>
            </a:r>
          </a:p>
        </p:txBody>
      </p:sp>
      <p:pic>
        <p:nvPicPr>
          <p:cNvPr id="10" name="Immagine 9" descr="Schermata 2016-01-20 alle 11.04.3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2664" y="1484874"/>
            <a:ext cx="6218671" cy="3888252"/>
          </a:xfrm>
          <a:prstGeom prst="rect">
            <a:avLst/>
          </a:prstGeom>
        </p:spPr>
      </p:pic>
      <p:pic>
        <p:nvPicPr>
          <p:cNvPr id="11" name="Immagine 10" descr="Schermata 2016-01-20 alle 11.06.4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890" y="1299365"/>
            <a:ext cx="6320219" cy="5042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457200" y="304800"/>
            <a:ext cx="5715000" cy="6248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sz="27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The aim of our study was to identify modifier genes of CF lung phenotype using two different molecular approaches:</a:t>
            </a:r>
          </a:p>
          <a:p>
            <a:pPr eaLnBrk="1" hangingPunct="1">
              <a:lnSpc>
                <a:spcPct val="80000"/>
              </a:lnSpc>
            </a:pPr>
            <a:r>
              <a:rPr lang="en-GB" sz="27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 1) investigation of the role of innate immune response genes analyzing a series of very well clinically characterized DF508 homozygous CF patients coming from USA (</a:t>
            </a:r>
            <a:r>
              <a:rPr lang="en-GB" sz="2700" b="1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CF North America Consortium</a:t>
            </a:r>
            <a:r>
              <a:rPr lang="en-GB" sz="27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 on modifier genes)</a:t>
            </a:r>
          </a:p>
          <a:p>
            <a:pPr eaLnBrk="1" hangingPunct="1">
              <a:lnSpc>
                <a:spcPct val="80000"/>
              </a:lnSpc>
            </a:pPr>
            <a:r>
              <a:rPr lang="en-GB" sz="27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 2) identification of new genes using a group of </a:t>
            </a:r>
            <a:r>
              <a:rPr lang="en-GB" sz="2700" b="1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Italian DF508 homozygous CF patients</a:t>
            </a:r>
            <a:r>
              <a:rPr lang="en-GB" sz="27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, which are characterized by a more homogeneous genetic background as compared to the above mentioned series of American patients. </a:t>
            </a:r>
            <a:endParaRPr lang="it-IT" sz="2700" dirty="0">
              <a:solidFill>
                <a:srgbClr val="376092"/>
              </a:solidFill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lnSpc>
                <a:spcPct val="80000"/>
              </a:lnSpc>
            </a:pPr>
            <a:endParaRPr lang="it-IT" sz="2700" dirty="0"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19459" name="Immagine 3" descr="north_america_ref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04800"/>
            <a:ext cx="2405063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Immagine 4" descr="1211593972itali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424238"/>
            <a:ext cx="2405063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4997450" cy="914400"/>
          </a:xfrm>
        </p:spPr>
        <p:txBody>
          <a:bodyPr/>
          <a:lstStyle/>
          <a:p>
            <a:pPr eaLnBrk="1" hangingPunct="1"/>
            <a:r>
              <a:rPr lang="it-IT" b="1" dirty="0" err="1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Patients</a:t>
            </a:r>
            <a:endParaRPr lang="it-IT" b="1" dirty="0">
              <a:solidFill>
                <a:srgbClr val="376092"/>
              </a:solidFill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20483" name="Segnaposto contenuto 2"/>
          <p:cNvSpPr>
            <a:spLocks noGrp="1"/>
          </p:cNvSpPr>
          <p:nvPr>
            <p:ph idx="1"/>
          </p:nvPr>
        </p:nvSpPr>
        <p:spPr>
          <a:xfrm>
            <a:off x="457200" y="914400"/>
            <a:ext cx="5842000" cy="6248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Patients have been selected according to the following criteria: 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1) diagnosis after neonatal screening and followed since birth in the </a:t>
            </a:r>
            <a:r>
              <a:rPr lang="en-GB" sz="2000" dirty="0" err="1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center</a:t>
            </a: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 or diagnosis after symptoms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2) complete clinical history available in the computerized database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3) at least two visits yearly since diagnosis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4) availability of at least two yearly throat swabs and/or sputum cultures for microbiological ascertainment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5) at least one chest X ray/year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6) at least one </a:t>
            </a:r>
            <a:r>
              <a:rPr lang="en-GB" sz="2000" b="1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respiratory function test</a:t>
            </a: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/year after the age of 10 years including </a:t>
            </a:r>
            <a:r>
              <a:rPr lang="en-GB" sz="2000" b="1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FEV</a:t>
            </a:r>
            <a:r>
              <a:rPr lang="en-GB" sz="2000" b="1" baseline="-25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1</a:t>
            </a: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. Based on the CF databases, reporting the clinical history and including FEV</a:t>
            </a:r>
            <a:r>
              <a:rPr lang="en-GB" sz="2000" baseline="-25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1</a:t>
            </a: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 (% predicted) at different ages, the severity of lung disease will be assessed by following exactly the criteria utilized by </a:t>
            </a:r>
            <a:r>
              <a:rPr lang="en-GB" sz="2000" dirty="0" err="1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Drumm</a:t>
            </a:r>
            <a:r>
              <a:rPr lang="en-GB" sz="2000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 (</a:t>
            </a:r>
            <a:r>
              <a:rPr lang="en-GB" sz="2000" i="1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New </a:t>
            </a:r>
            <a:r>
              <a:rPr lang="en-GB" sz="2000" i="1" dirty="0" err="1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Engl</a:t>
            </a:r>
            <a:r>
              <a:rPr lang="en-GB" sz="2000" i="1" dirty="0">
                <a:solidFill>
                  <a:srgbClr val="376092"/>
                </a:solidFill>
                <a:ea typeface="ＭＳ Ｐゴシック" pitchFamily="4" charset="-128"/>
                <a:cs typeface="ＭＳ Ｐゴシック" pitchFamily="4" charset="-128"/>
              </a:rPr>
              <a:t> J Med 2005; 353: 1443-53)</a:t>
            </a:r>
            <a:endParaRPr lang="en-GB" sz="2000" dirty="0">
              <a:solidFill>
                <a:srgbClr val="376092"/>
              </a:solidFill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20484" name="Immagine 3" descr="lungXray10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269875"/>
            <a:ext cx="2374900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Immagine 4" descr="114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100" y="4597400"/>
            <a:ext cx="23749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Immagine 5" descr="T040766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2697163"/>
            <a:ext cx="2374900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376092"/>
                </a:solidFill>
              </a:rPr>
              <a:t>Illumina Golden </a:t>
            </a:r>
            <a:r>
              <a:rPr lang="it-IT" b="1" dirty="0" err="1">
                <a:solidFill>
                  <a:srgbClr val="376092"/>
                </a:solidFill>
              </a:rPr>
              <a:t>Gate</a:t>
            </a:r>
            <a:r>
              <a:rPr lang="it-IT" b="1" dirty="0">
                <a:solidFill>
                  <a:srgbClr val="376092"/>
                </a:solidFill>
              </a:rPr>
              <a:t> </a:t>
            </a:r>
            <a:r>
              <a:rPr lang="it-IT" b="1" dirty="0" err="1">
                <a:solidFill>
                  <a:srgbClr val="376092"/>
                </a:solidFill>
              </a:rPr>
              <a:t>Assay</a:t>
            </a:r>
            <a:endParaRPr lang="it-IT" b="1" dirty="0">
              <a:solidFill>
                <a:srgbClr val="376092"/>
              </a:solidFill>
            </a:endParaRPr>
          </a:p>
        </p:txBody>
      </p:sp>
      <p:pic>
        <p:nvPicPr>
          <p:cNvPr id="4" name="Immagine 4" descr="Immagin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7638"/>
            <a:ext cx="9144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228599" y="4150809"/>
            <a:ext cx="8686801" cy="2425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400" b="1" dirty="0">
                <a:ea typeface="ＭＳ Ｐゴシック" pitchFamily="4" charset="-128"/>
                <a:cs typeface="ＭＳ Ｐゴシック" pitchFamily="4" charset="-128"/>
              </a:rPr>
              <a:t>Allele specific primer extension and ligation reaction </a:t>
            </a:r>
            <a:r>
              <a:rPr lang="en-US" sz="2400" dirty="0">
                <a:ea typeface="ＭＳ Ｐゴシック" pitchFamily="4" charset="-128"/>
                <a:cs typeface="ＭＳ Ｐゴシック" pitchFamily="4" charset="-128"/>
              </a:rPr>
              <a:t>– Not hybridization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ea typeface="ＭＳ Ｐゴシック" pitchFamily="4" charset="-128"/>
                <a:cs typeface="ＭＳ Ｐゴシック" pitchFamily="4" charset="-128"/>
              </a:rPr>
              <a:t>SNP interrogation occurs before amplification using genomic DNA as template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ea typeface="ＭＳ Ｐゴシック" pitchFamily="4" charset="-128"/>
                <a:cs typeface="ＭＳ Ｐゴシック" pitchFamily="4" charset="-128"/>
              </a:rPr>
              <a:t>Highly multiplexed genotyping of many loci simultaneously using universal PCR primers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ea typeface="ＭＳ Ｐゴシック" pitchFamily="4" charset="-128"/>
                <a:cs typeface="ＭＳ Ｐゴシック" pitchFamily="4" charset="-128"/>
              </a:rPr>
              <a:t>Robust assay, tolerant of poor template quality</a:t>
            </a:r>
            <a:endParaRPr lang="it-IT" sz="2400" dirty="0"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>
                <a:ea typeface="ＭＳ Ｐゴシック" pitchFamily="4" charset="-128"/>
                <a:cs typeface="ＭＳ Ｐゴシック" pitchFamily="4" charset="-128"/>
              </a:rPr>
              <a:t>768 </a:t>
            </a:r>
            <a:r>
              <a:rPr lang="en-GB" dirty="0" err="1">
                <a:ea typeface="ＭＳ Ｐゴシック" pitchFamily="4" charset="-128"/>
                <a:cs typeface="ＭＳ Ｐゴシック" pitchFamily="4" charset="-128"/>
              </a:rPr>
              <a:t>SNPs</a:t>
            </a:r>
            <a:r>
              <a:rPr lang="en-GB" dirty="0">
                <a:ea typeface="ＭＳ Ｐゴシック" pitchFamily="4" charset="-128"/>
                <a:cs typeface="ＭＳ Ｐゴシック" pitchFamily="4" charset="-128"/>
              </a:rPr>
              <a:t> from 149 genes of innate immunity have been analyzed by using the </a:t>
            </a:r>
            <a:r>
              <a:rPr lang="en-GB" dirty="0" err="1">
                <a:ea typeface="ＭＳ Ｐゴシック" pitchFamily="4" charset="-128"/>
                <a:cs typeface="ＭＳ Ｐゴシック" pitchFamily="4" charset="-128"/>
              </a:rPr>
              <a:t>Illumina</a:t>
            </a:r>
            <a:r>
              <a:rPr lang="en-GB" dirty="0">
                <a:ea typeface="ＭＳ Ｐゴシック" pitchFamily="4" charset="-128"/>
                <a:cs typeface="ＭＳ Ｐゴシック" pitchFamily="4" charset="-128"/>
              </a:rPr>
              <a:t> Golden-Gate Genotyping protocol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SNPs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selection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: </a:t>
            </a:r>
          </a:p>
          <a:p>
            <a:pPr>
              <a:lnSpc>
                <a:spcPct val="90000"/>
              </a:lnSpc>
            </a:pPr>
            <a:r>
              <a:rPr lang="it-IT" b="1" i="1" dirty="0" err="1">
                <a:solidFill>
                  <a:srgbClr val="FF0000"/>
                </a:solidFill>
                <a:ea typeface="ＭＳ Ｐゴシック" pitchFamily="4" charset="-128"/>
                <a:cs typeface="ＭＳ Ｐゴシック" pitchFamily="4" charset="-128"/>
              </a:rPr>
              <a:t>non-synonymous</a:t>
            </a:r>
            <a:r>
              <a:rPr lang="it-IT" b="1" i="1" dirty="0">
                <a:solidFill>
                  <a:srgbClr val="FF0000"/>
                </a:solidFill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ea typeface="ＭＳ Ｐゴシック" pitchFamily="4" charset="-128"/>
                <a:cs typeface="ＭＳ Ｐゴシック" pitchFamily="4" charset="-128"/>
              </a:rPr>
              <a:t>coding</a:t>
            </a:r>
            <a:r>
              <a:rPr lang="it-IT" b="1" i="1" dirty="0">
                <a:solidFill>
                  <a:srgbClr val="FF0000"/>
                </a:solidFill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ea typeface="ＭＳ Ｐゴシック" pitchFamily="4" charset="-128"/>
                <a:cs typeface="ＭＳ Ｐゴシック" pitchFamily="4" charset="-128"/>
              </a:rPr>
              <a:t>SNPs</a:t>
            </a:r>
            <a:r>
              <a:rPr lang="it-IT" b="1" i="1" dirty="0">
                <a:solidFill>
                  <a:srgbClr val="FF0000"/>
                </a:solidFill>
                <a:ea typeface="ＭＳ Ｐゴシック" pitchFamily="4" charset="-128"/>
                <a:cs typeface="ＭＳ Ｐゴシック" pitchFamily="4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it-IT" b="1" i="1" dirty="0" err="1">
                <a:solidFill>
                  <a:srgbClr val="FF0000"/>
                </a:solidFill>
                <a:ea typeface="ＭＳ Ｐゴシック" pitchFamily="4" charset="-128"/>
                <a:cs typeface="ＭＳ Ｐゴシック" pitchFamily="4" charset="-128"/>
              </a:rPr>
              <a:t>Tag</a:t>
            </a:r>
            <a:r>
              <a:rPr lang="it-IT" b="1" i="1" dirty="0">
                <a:solidFill>
                  <a:srgbClr val="FF0000"/>
                </a:solidFill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ea typeface="ＭＳ Ｐゴシック" pitchFamily="4" charset="-128"/>
                <a:cs typeface="ＭＳ Ｐゴシック" pitchFamily="4" charset="-128"/>
              </a:rPr>
              <a:t>SNPs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,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which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represent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a subset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of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SNPs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capturing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most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of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the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haplotype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diversity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of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each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haplotype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block or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gene-specific</a:t>
            </a:r>
            <a:r>
              <a:rPr lang="it-IT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it-IT" dirty="0" err="1">
                <a:ea typeface="ＭＳ Ｐゴシック" pitchFamily="4" charset="-128"/>
                <a:cs typeface="ＭＳ Ｐゴシック" pitchFamily="4" charset="-128"/>
              </a:rPr>
              <a:t>region</a:t>
            </a:r>
            <a:endParaRPr lang="it-IT" dirty="0">
              <a:ea typeface="ＭＳ Ｐゴシック" pitchFamily="4" charset="-128"/>
              <a:cs typeface="ＭＳ Ｐゴシック" pitchFamily="4" charset="-128"/>
            </a:endParaRPr>
          </a:p>
          <a:p>
            <a:endParaRPr lang="it-IT" dirty="0"/>
          </a:p>
        </p:txBody>
      </p:sp>
      <p:pic>
        <p:nvPicPr>
          <p:cNvPr id="4" name="Immagine 3" descr="Schermata 2016-01-20 alle 11.54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00" y="267028"/>
            <a:ext cx="5015669" cy="4000227"/>
          </a:xfrm>
          <a:prstGeom prst="rect">
            <a:avLst/>
          </a:prstGeom>
        </p:spPr>
      </p:pic>
      <p:pic>
        <p:nvPicPr>
          <p:cNvPr id="5" name="Immagine 4" descr="Schermata 2016-01-20 alle 12.00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872" y="3758265"/>
            <a:ext cx="3700128" cy="2851324"/>
          </a:xfrm>
          <a:prstGeom prst="rect">
            <a:avLst/>
          </a:prstGeom>
        </p:spPr>
      </p:pic>
      <p:pic>
        <p:nvPicPr>
          <p:cNvPr id="6" name="Immagine 5" descr="Schermata 2016-01-20 alle 11.59.5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0" y="1035050"/>
            <a:ext cx="7569200" cy="478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01-20 alle 11.42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739" y="0"/>
            <a:ext cx="5499165" cy="6390922"/>
          </a:xfrm>
          <a:prstGeom prst="rect">
            <a:avLst/>
          </a:prstGeom>
        </p:spPr>
      </p:pic>
      <p:pic>
        <p:nvPicPr>
          <p:cNvPr id="5" name="Immagine 4" descr="Schermata 2016-01-20 alle 11.43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946"/>
            <a:ext cx="9144000" cy="5029200"/>
          </a:xfrm>
          <a:prstGeom prst="rect">
            <a:avLst/>
          </a:prstGeom>
        </p:spPr>
      </p:pic>
      <p:pic>
        <p:nvPicPr>
          <p:cNvPr id="6" name="Immagine 5" descr="Schermata 2016-01-20 alle 11.45.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7524"/>
            <a:ext cx="9144000" cy="6340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376092"/>
                </a:solidFill>
              </a:rPr>
              <a:t>Single base </a:t>
            </a:r>
            <a:r>
              <a:rPr lang="it-IT" b="1" dirty="0" err="1">
                <a:solidFill>
                  <a:srgbClr val="376092"/>
                </a:solidFill>
              </a:rPr>
              <a:t>Mutation</a:t>
            </a:r>
            <a:r>
              <a:rPr lang="it-IT" b="1" dirty="0">
                <a:solidFill>
                  <a:srgbClr val="376092"/>
                </a:solidFill>
              </a:rPr>
              <a:t> Detection:</a:t>
            </a:r>
            <a:br>
              <a:rPr lang="it-IT" b="1" dirty="0">
                <a:solidFill>
                  <a:srgbClr val="376092"/>
                </a:solidFill>
              </a:rPr>
            </a:br>
            <a:r>
              <a:rPr lang="it-IT" b="1" dirty="0" err="1">
                <a:solidFill>
                  <a:srgbClr val="376092"/>
                </a:solidFill>
              </a:rPr>
              <a:t>Coagulation</a:t>
            </a:r>
            <a:r>
              <a:rPr lang="it-IT" b="1" dirty="0">
                <a:solidFill>
                  <a:srgbClr val="376092"/>
                </a:solidFill>
              </a:rPr>
              <a:t> </a:t>
            </a:r>
            <a:r>
              <a:rPr lang="it-IT" b="1" dirty="0" err="1">
                <a:solidFill>
                  <a:srgbClr val="376092"/>
                </a:solidFill>
              </a:rPr>
              <a:t>Factors</a:t>
            </a:r>
            <a:endParaRPr lang="it-IT" b="1" dirty="0">
              <a:solidFill>
                <a:srgbClr val="376092"/>
              </a:solidFill>
            </a:endParaRPr>
          </a:p>
        </p:txBody>
      </p:sp>
      <p:pic>
        <p:nvPicPr>
          <p:cNvPr id="4" name="Immagine 3" descr="Schermata 2016-01-20 alle 12.59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112"/>
            <a:ext cx="9144000" cy="5819775"/>
          </a:xfrm>
          <a:prstGeom prst="rect">
            <a:avLst/>
          </a:prstGeom>
        </p:spPr>
      </p:pic>
      <p:pic>
        <p:nvPicPr>
          <p:cNvPr id="5" name="Immagine 4" descr="Schermata 2016-01-20 alle 12.51.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73" y="2501900"/>
            <a:ext cx="7404100" cy="4356100"/>
          </a:xfrm>
          <a:prstGeom prst="rect">
            <a:avLst/>
          </a:prstGeom>
        </p:spPr>
      </p:pic>
      <p:pic>
        <p:nvPicPr>
          <p:cNvPr id="6" name="Immagine 5" descr="Schermata 2016-01-20 alle 12.49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274638"/>
            <a:ext cx="5715000" cy="2209800"/>
          </a:xfrm>
          <a:prstGeom prst="rect">
            <a:avLst/>
          </a:prstGeom>
        </p:spPr>
      </p:pic>
      <p:pic>
        <p:nvPicPr>
          <p:cNvPr id="7" name="Immagine 6" descr="Schermata 2016-01-20 alle 12.48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273" y="519112"/>
            <a:ext cx="7112000" cy="5651500"/>
          </a:xfrm>
          <a:prstGeom prst="rect">
            <a:avLst/>
          </a:prstGeom>
        </p:spPr>
      </p:pic>
      <p:pic>
        <p:nvPicPr>
          <p:cNvPr id="8" name="Immagine 7" descr="Schermata 2016-01-20 alle 12.47.1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273" y="546100"/>
            <a:ext cx="6921500" cy="5765800"/>
          </a:xfrm>
          <a:prstGeom prst="rect">
            <a:avLst/>
          </a:prstGeom>
        </p:spPr>
      </p:pic>
      <p:pic>
        <p:nvPicPr>
          <p:cNvPr id="9" name="Immagine 8" descr="Schermata 2016-01-20 alle 12.47.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73" y="274638"/>
            <a:ext cx="7569200" cy="6121400"/>
          </a:xfrm>
          <a:prstGeom prst="rect">
            <a:avLst/>
          </a:prstGeom>
        </p:spPr>
      </p:pic>
      <p:pic>
        <p:nvPicPr>
          <p:cNvPr id="10" name="Immagine 9" descr="Schermata 2016-01-20 alle 13.06.4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68294"/>
            <a:ext cx="4076755" cy="2852117"/>
          </a:xfrm>
          <a:prstGeom prst="rect">
            <a:avLst/>
          </a:prstGeom>
        </p:spPr>
      </p:pic>
      <p:pic>
        <p:nvPicPr>
          <p:cNvPr id="11" name="Immagine 10" descr="Schermata 2016-01-20 alle 13.07.4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5246" y="3429000"/>
            <a:ext cx="5068754" cy="3410171"/>
          </a:xfrm>
          <a:prstGeom prst="rect">
            <a:avLst/>
          </a:prstGeom>
        </p:spPr>
      </p:pic>
      <p:pic>
        <p:nvPicPr>
          <p:cNvPr id="12" name="Immagine 11" descr="Schermata 2016-01-20 alle 13.10.1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2994" y="1417638"/>
            <a:ext cx="5221006" cy="2001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7794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b="1" dirty="0" err="1">
                <a:solidFill>
                  <a:srgbClr val="376092"/>
                </a:solidFill>
              </a:rPr>
              <a:t>Molecular</a:t>
            </a:r>
            <a:r>
              <a:rPr lang="it-IT" sz="3200" b="1" dirty="0">
                <a:solidFill>
                  <a:srgbClr val="376092"/>
                </a:solidFill>
              </a:rPr>
              <a:t> </a:t>
            </a:r>
            <a:r>
              <a:rPr lang="it-IT" sz="3200" b="1" dirty="0" err="1">
                <a:solidFill>
                  <a:srgbClr val="376092"/>
                </a:solidFill>
              </a:rPr>
              <a:t>Diagnosis</a:t>
            </a:r>
            <a:r>
              <a:rPr lang="it-IT" sz="3200" b="1" dirty="0">
                <a:solidFill>
                  <a:srgbClr val="376092"/>
                </a:solidFill>
              </a:rPr>
              <a:t> </a:t>
            </a:r>
            <a:r>
              <a:rPr lang="it-IT" sz="3200" b="1" dirty="0" err="1">
                <a:solidFill>
                  <a:srgbClr val="376092"/>
                </a:solidFill>
              </a:rPr>
              <a:t>of</a:t>
            </a:r>
            <a:r>
              <a:rPr lang="it-IT" sz="3200" b="1" dirty="0">
                <a:solidFill>
                  <a:srgbClr val="376092"/>
                </a:solidFill>
              </a:rPr>
              <a:t> Gilbert </a:t>
            </a:r>
            <a:r>
              <a:rPr lang="it-IT" sz="3200" b="1" dirty="0" err="1">
                <a:solidFill>
                  <a:srgbClr val="376092"/>
                </a:solidFill>
              </a:rPr>
              <a:t>Syndrome</a:t>
            </a:r>
            <a:endParaRPr lang="it-IT" sz="3200" b="1" dirty="0">
              <a:solidFill>
                <a:srgbClr val="376092"/>
              </a:solidFill>
            </a:endParaRPr>
          </a:p>
        </p:txBody>
      </p:sp>
      <p:pic>
        <p:nvPicPr>
          <p:cNvPr id="4" name="Immagine 3" descr="Schermata 2016-01-20 alle 17.26.2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25" y="1884535"/>
            <a:ext cx="2596430" cy="2454807"/>
          </a:xfrm>
          <a:prstGeom prst="rect">
            <a:avLst/>
          </a:prstGeom>
        </p:spPr>
      </p:pic>
      <p:pic>
        <p:nvPicPr>
          <p:cNvPr id="7" name="Immagine 6" descr="Schermata 2016-01-20 alle 17.33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370" y="1210794"/>
            <a:ext cx="6082630" cy="3672811"/>
          </a:xfrm>
          <a:prstGeom prst="rect">
            <a:avLst/>
          </a:prstGeom>
        </p:spPr>
      </p:pic>
      <p:pic>
        <p:nvPicPr>
          <p:cNvPr id="8" name="Immagine 7" descr="Schermata 2016-01-20 alle 17.33.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83605"/>
            <a:ext cx="9144000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77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76092"/>
                </a:solidFill>
              </a:rPr>
              <a:t>Many tools for Molecular Diagnosis</a:t>
            </a:r>
            <a:br>
              <a:rPr lang="it-IT" b="1" dirty="0">
                <a:solidFill>
                  <a:srgbClr val="376092"/>
                </a:solidFill>
              </a:rPr>
            </a:br>
            <a:endParaRPr lang="it-IT" b="1" dirty="0">
              <a:solidFill>
                <a:srgbClr val="376092"/>
              </a:solidFill>
            </a:endParaRPr>
          </a:p>
        </p:txBody>
      </p:sp>
      <p:pic>
        <p:nvPicPr>
          <p:cNvPr id="4" name="Immagine 3" descr="Schermata 2016-01-19 alle 14.52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275" y="1780789"/>
            <a:ext cx="2288362" cy="2507344"/>
          </a:xfrm>
          <a:prstGeom prst="rect">
            <a:avLst/>
          </a:prstGeom>
        </p:spPr>
      </p:pic>
      <p:pic>
        <p:nvPicPr>
          <p:cNvPr id="5" name="Immagine 4" descr="Schermata 2016-01-19 alle 14.51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0" y="1491609"/>
            <a:ext cx="4597447" cy="334038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57200" y="5211425"/>
            <a:ext cx="84723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76092"/>
                </a:solidFill>
              </a:rPr>
              <a:t>How many? How can I use them? When should I use a specific test? Which are the costs/benefits? </a:t>
            </a:r>
            <a:br>
              <a:rPr lang="en-US" sz="2400" b="1" dirty="0">
                <a:solidFill>
                  <a:srgbClr val="376092"/>
                </a:solidFill>
              </a:rPr>
            </a:br>
            <a:r>
              <a:rPr lang="en-US" sz="2400" b="1" dirty="0">
                <a:solidFill>
                  <a:srgbClr val="376092"/>
                </a:solidFill>
              </a:rPr>
              <a:t>Appropriate criteria of choice</a:t>
            </a:r>
            <a:endParaRPr lang="en-US" sz="2400" dirty="0"/>
          </a:p>
        </p:txBody>
      </p:sp>
      <p:pic>
        <p:nvPicPr>
          <p:cNvPr id="7" name="Immagine 6" descr="Schermata 2016-01-19 alle 14.48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505" y="1558477"/>
            <a:ext cx="4071495" cy="3273518"/>
          </a:xfrm>
          <a:prstGeom prst="rect">
            <a:avLst/>
          </a:prstGeom>
        </p:spPr>
      </p:pic>
      <p:pic>
        <p:nvPicPr>
          <p:cNvPr id="8" name="Immagine 7" descr="Schermata 2016-01-19 alle 14.48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91609"/>
            <a:ext cx="5016500" cy="345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1378"/>
            <a:ext cx="8229600" cy="1143000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376092"/>
                </a:solidFill>
              </a:rPr>
              <a:t>DHPLC: </a:t>
            </a:r>
            <a:r>
              <a:rPr lang="it-IT" sz="3200" b="1" dirty="0" err="1">
                <a:solidFill>
                  <a:srgbClr val="376092"/>
                </a:solidFill>
              </a:rPr>
              <a:t>Denaturing</a:t>
            </a:r>
            <a:r>
              <a:rPr lang="it-IT" sz="3200" b="1" dirty="0">
                <a:solidFill>
                  <a:srgbClr val="376092"/>
                </a:solidFill>
              </a:rPr>
              <a:t> high performance </a:t>
            </a:r>
            <a:r>
              <a:rPr lang="it-IT" sz="3200" b="1" dirty="0" err="1">
                <a:solidFill>
                  <a:srgbClr val="376092"/>
                </a:solidFill>
              </a:rPr>
              <a:t>liquid</a:t>
            </a:r>
            <a:r>
              <a:rPr lang="it-IT" sz="3200" b="1" dirty="0">
                <a:solidFill>
                  <a:srgbClr val="376092"/>
                </a:solidFill>
              </a:rPr>
              <a:t> </a:t>
            </a:r>
            <a:r>
              <a:rPr lang="it-IT" sz="3200" b="1" dirty="0" err="1">
                <a:solidFill>
                  <a:srgbClr val="376092"/>
                </a:solidFill>
              </a:rPr>
              <a:t>chromatography</a:t>
            </a:r>
            <a:br>
              <a:rPr lang="it-IT" sz="3200" b="1" dirty="0">
                <a:solidFill>
                  <a:srgbClr val="376092"/>
                </a:solidFill>
              </a:rPr>
            </a:br>
            <a:r>
              <a:rPr lang="it-IT" sz="3200" b="1" dirty="0">
                <a:solidFill>
                  <a:srgbClr val="376092"/>
                </a:solidFill>
              </a:rPr>
              <a:t> </a:t>
            </a:r>
          </a:p>
        </p:txBody>
      </p:sp>
      <p:pic>
        <p:nvPicPr>
          <p:cNvPr id="4" name="Immagine 3" descr="Schermata 2016-01-20 alle 14.57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89" y="546100"/>
            <a:ext cx="5829300" cy="5765800"/>
          </a:xfrm>
          <a:prstGeom prst="rect">
            <a:avLst/>
          </a:prstGeom>
        </p:spPr>
      </p:pic>
      <p:pic>
        <p:nvPicPr>
          <p:cNvPr id="5" name="Immagine 4" descr="Schermata 2016-01-20 alle 14.58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489" y="2335148"/>
            <a:ext cx="3060510" cy="2233105"/>
          </a:xfrm>
          <a:prstGeom prst="rect">
            <a:avLst/>
          </a:prstGeom>
        </p:spPr>
      </p:pic>
      <p:pic>
        <p:nvPicPr>
          <p:cNvPr id="7" name="Immagine 6" descr="Schermata 2016-01-20 alle 14.53.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045" y="1248631"/>
            <a:ext cx="6825909" cy="5063269"/>
          </a:xfrm>
          <a:prstGeom prst="rect">
            <a:avLst/>
          </a:prstGeom>
        </p:spPr>
      </p:pic>
      <p:pic>
        <p:nvPicPr>
          <p:cNvPr id="8" name="Immagine 7" descr="Schermata 2016-01-20 alle 14.53.3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" y="0"/>
            <a:ext cx="87915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b="1" dirty="0" err="1">
                <a:solidFill>
                  <a:srgbClr val="376092"/>
                </a:solidFill>
              </a:rPr>
              <a:t>Molecular</a:t>
            </a:r>
            <a:r>
              <a:rPr lang="it-IT" sz="2800" b="1" dirty="0">
                <a:solidFill>
                  <a:srgbClr val="376092"/>
                </a:solidFill>
              </a:rPr>
              <a:t> </a:t>
            </a:r>
            <a:r>
              <a:rPr lang="it-IT" sz="2800" b="1" dirty="0" err="1">
                <a:solidFill>
                  <a:srgbClr val="376092"/>
                </a:solidFill>
              </a:rPr>
              <a:t>Diagnosis</a:t>
            </a:r>
            <a:r>
              <a:rPr lang="it-IT" sz="2800" b="1" dirty="0">
                <a:solidFill>
                  <a:srgbClr val="376092"/>
                </a:solidFill>
              </a:rPr>
              <a:t> </a:t>
            </a:r>
            <a:r>
              <a:rPr lang="it-IT" sz="2800" b="1" dirty="0" err="1">
                <a:solidFill>
                  <a:srgbClr val="376092"/>
                </a:solidFill>
              </a:rPr>
              <a:t>of</a:t>
            </a:r>
            <a:r>
              <a:rPr lang="it-IT" sz="2800" b="1" dirty="0">
                <a:solidFill>
                  <a:srgbClr val="376092"/>
                </a:solidFill>
              </a:rPr>
              <a:t> </a:t>
            </a:r>
            <a:r>
              <a:rPr lang="it-IT" sz="2800" b="1" dirty="0" err="1">
                <a:solidFill>
                  <a:srgbClr val="376092"/>
                </a:solidFill>
              </a:rPr>
              <a:t>Primary</a:t>
            </a:r>
            <a:r>
              <a:rPr lang="it-IT" sz="2800" b="1" dirty="0">
                <a:solidFill>
                  <a:srgbClr val="376092"/>
                </a:solidFill>
              </a:rPr>
              <a:t> </a:t>
            </a:r>
            <a:r>
              <a:rPr lang="it-IT" sz="2800" b="1" dirty="0" err="1">
                <a:solidFill>
                  <a:srgbClr val="376092"/>
                </a:solidFill>
              </a:rPr>
              <a:t>Hyperoxaluria</a:t>
            </a:r>
            <a:r>
              <a:rPr lang="it-IT" sz="2800" b="1" dirty="0">
                <a:solidFill>
                  <a:srgbClr val="376092"/>
                </a:solidFill>
              </a:rPr>
              <a:t> </a:t>
            </a:r>
            <a:r>
              <a:rPr lang="it-IT" sz="2800" b="1" dirty="0" err="1">
                <a:solidFill>
                  <a:srgbClr val="376092"/>
                </a:solidFill>
              </a:rPr>
              <a:t>Type</a:t>
            </a:r>
            <a:r>
              <a:rPr lang="it-IT" sz="2800" b="1" dirty="0">
                <a:solidFill>
                  <a:srgbClr val="376092"/>
                </a:solidFill>
              </a:rPr>
              <a:t> </a:t>
            </a:r>
            <a:r>
              <a:rPr lang="it-IT" sz="2800" b="1" dirty="0" err="1">
                <a:solidFill>
                  <a:srgbClr val="376092"/>
                </a:solidFill>
              </a:rPr>
              <a:t>1</a:t>
            </a:r>
            <a:endParaRPr lang="it-IT" sz="2800" b="1" dirty="0">
              <a:solidFill>
                <a:srgbClr val="376092"/>
              </a:solidFill>
            </a:endParaRPr>
          </a:p>
        </p:txBody>
      </p:sp>
      <p:pic>
        <p:nvPicPr>
          <p:cNvPr id="4" name="Immagine 3" descr="Schermata 2016-01-20 alle 17.44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" y="1142999"/>
            <a:ext cx="8240761" cy="5565375"/>
          </a:xfrm>
          <a:prstGeom prst="rect">
            <a:avLst/>
          </a:prstGeom>
        </p:spPr>
      </p:pic>
      <p:pic>
        <p:nvPicPr>
          <p:cNvPr id="5" name="Immagine 4" descr="Schermata 2016-01-20 alle 17.43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3238500"/>
          </a:xfrm>
          <a:prstGeom prst="rect">
            <a:avLst/>
          </a:prstGeom>
        </p:spPr>
      </p:pic>
      <p:pic>
        <p:nvPicPr>
          <p:cNvPr id="6" name="Immagine 5" descr="Schermata 2016-01-20 alle 17.43.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5074688"/>
            <a:ext cx="8953500" cy="1308100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457200" y="1399689"/>
            <a:ext cx="8348000" cy="3273521"/>
            <a:chOff x="609354" y="1806478"/>
            <a:chExt cx="8348000" cy="3273521"/>
          </a:xfrm>
        </p:grpSpPr>
        <p:pic>
          <p:nvPicPr>
            <p:cNvPr id="8" name="Immagine 7" descr="Schermata 2016-01-20 alle 17.47.58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9914" y="1806478"/>
              <a:ext cx="3347440" cy="3273521"/>
            </a:xfrm>
            <a:prstGeom prst="rect">
              <a:avLst/>
            </a:prstGeom>
          </p:spPr>
        </p:pic>
        <p:pic>
          <p:nvPicPr>
            <p:cNvPr id="10" name="Immagine 9" descr="Schermata 2016-01-20 alle 17.48.3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354" y="1834955"/>
              <a:ext cx="5000560" cy="3245044"/>
            </a:xfrm>
            <a:prstGeom prst="rect">
              <a:avLst/>
            </a:prstGeom>
          </p:spPr>
        </p:pic>
      </p:grpSp>
      <p:pic>
        <p:nvPicPr>
          <p:cNvPr id="12" name="Immagine 11" descr="Schermata 2016-01-20 alle 17.48.1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900" y="1061488"/>
            <a:ext cx="7581900" cy="5321300"/>
          </a:xfrm>
          <a:prstGeom prst="rect">
            <a:avLst/>
          </a:prstGeom>
        </p:spPr>
      </p:pic>
      <p:pic>
        <p:nvPicPr>
          <p:cNvPr id="13" name="Immagine 12" descr="Schermata 2016-01-20 alle 17.59.4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42999"/>
            <a:ext cx="9144001" cy="467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err="1">
                <a:solidFill>
                  <a:srgbClr val="376092"/>
                </a:solidFill>
              </a:rPr>
              <a:t>Melting</a:t>
            </a:r>
            <a:r>
              <a:rPr lang="it-IT" b="1" dirty="0">
                <a:solidFill>
                  <a:srgbClr val="376092"/>
                </a:solidFill>
              </a:rPr>
              <a:t> </a:t>
            </a:r>
            <a:r>
              <a:rPr lang="it-IT" b="1" dirty="0" err="1">
                <a:solidFill>
                  <a:srgbClr val="376092"/>
                </a:solidFill>
              </a:rPr>
              <a:t>Teperature</a:t>
            </a:r>
            <a:r>
              <a:rPr lang="it-IT" b="1" dirty="0">
                <a:solidFill>
                  <a:srgbClr val="376092"/>
                </a:solidFill>
              </a:rPr>
              <a:t> </a:t>
            </a:r>
            <a:r>
              <a:rPr lang="it-IT" b="1" dirty="0" err="1">
                <a:solidFill>
                  <a:srgbClr val="376092"/>
                </a:solidFill>
              </a:rPr>
              <a:t>Assay</a:t>
            </a:r>
            <a:r>
              <a:rPr lang="it-IT" b="1" dirty="0">
                <a:solidFill>
                  <a:srgbClr val="376092"/>
                </a:solidFill>
              </a:rPr>
              <a:t> (MTA)</a:t>
            </a:r>
          </a:p>
        </p:txBody>
      </p:sp>
      <p:pic>
        <p:nvPicPr>
          <p:cNvPr id="4" name="Immagine 3" descr="Schermata 2016-01-20 alle 14.54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9" y="1969923"/>
            <a:ext cx="7743181" cy="3863525"/>
          </a:xfrm>
          <a:prstGeom prst="rect">
            <a:avLst/>
          </a:prstGeom>
        </p:spPr>
      </p:pic>
      <p:pic>
        <p:nvPicPr>
          <p:cNvPr id="6" name="Immagine 5" descr="Schermata 2016-01-20 alle 14.54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718648"/>
            <a:ext cx="6934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b="1" i="1" dirty="0">
                <a:solidFill>
                  <a:schemeClr val="tx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宋体" pitchFamily="-65" charset="-122"/>
                <a:cs typeface="Arial"/>
              </a:rPr>
              <a:t>MBL2 </a:t>
            </a:r>
            <a:r>
              <a:rPr lang="it-IT" sz="3600" b="1" dirty="0" err="1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genotyping</a:t>
            </a:r>
            <a:endParaRPr lang="it-IT" sz="3600" b="1" dirty="0">
              <a:solidFill>
                <a:schemeClr val="tx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600200"/>
            <a:ext cx="5105400" cy="2819400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MBL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mannose</a:t>
            </a:r>
            <a:r>
              <a:rPr lang="it-IT" dirty="0"/>
              <a:t> </a:t>
            </a:r>
            <a:r>
              <a:rPr lang="it-IT" dirty="0" err="1"/>
              <a:t>binding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plays</a:t>
            </a:r>
            <a:r>
              <a:rPr lang="it-IT" dirty="0"/>
              <a:t> a </a:t>
            </a:r>
            <a:r>
              <a:rPr lang="it-IT" dirty="0" err="1"/>
              <a:t>pivotal</a:t>
            </a:r>
            <a:r>
              <a:rPr lang="it-IT" dirty="0"/>
              <a:t> </a:t>
            </a:r>
            <a:r>
              <a:rPr lang="it-IT" dirty="0" err="1"/>
              <a:t>role</a:t>
            </a:r>
            <a:r>
              <a:rPr lang="it-IT" dirty="0"/>
              <a:t> in innate </a:t>
            </a:r>
            <a:r>
              <a:rPr lang="it-IT" dirty="0" err="1"/>
              <a:t>immunity</a:t>
            </a:r>
            <a:r>
              <a:rPr lang="it-IT" dirty="0"/>
              <a:t> </a:t>
            </a:r>
            <a:r>
              <a:rPr lang="it-IT" dirty="0" err="1"/>
              <a:t>acting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opsonine or </a:t>
            </a:r>
            <a:r>
              <a:rPr lang="it-IT" dirty="0" err="1"/>
              <a:t>activating</a:t>
            </a:r>
            <a:r>
              <a:rPr lang="it-IT" dirty="0"/>
              <a:t> the </a:t>
            </a:r>
            <a:r>
              <a:rPr lang="it-IT" dirty="0" err="1"/>
              <a:t>complement</a:t>
            </a:r>
            <a:r>
              <a:rPr lang="it-IT" dirty="0"/>
              <a:t> </a:t>
            </a:r>
            <a:r>
              <a:rPr lang="it-IT" dirty="0" err="1"/>
              <a:t>systems</a:t>
            </a:r>
            <a:r>
              <a:rPr lang="it-IT" dirty="0"/>
              <a:t>.</a:t>
            </a:r>
          </a:p>
          <a:p>
            <a:r>
              <a:rPr lang="it-IT" dirty="0" err="1"/>
              <a:t>Characterized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multiple </a:t>
            </a:r>
            <a:r>
              <a:rPr lang="it-IT" dirty="0" err="1"/>
              <a:t>carbohydrate-recognition</a:t>
            </a:r>
            <a:r>
              <a:rPr lang="it-IT" dirty="0"/>
              <a:t> </a:t>
            </a:r>
            <a:r>
              <a:rPr lang="it-IT" dirty="0" err="1"/>
              <a:t>domains</a:t>
            </a:r>
            <a:r>
              <a:rPr lang="it-IT" dirty="0"/>
              <a:t>, MBL </a:t>
            </a:r>
            <a:r>
              <a:rPr lang="it-IT" dirty="0" err="1"/>
              <a:t>binds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sugar</a:t>
            </a:r>
            <a:r>
              <a:rPr lang="it-IT" dirty="0"/>
              <a:t> </a:t>
            </a:r>
            <a:r>
              <a:rPr lang="it-IT" dirty="0" err="1"/>
              <a:t>groups</a:t>
            </a:r>
            <a:r>
              <a:rPr lang="it-IT" dirty="0"/>
              <a:t> </a:t>
            </a:r>
            <a:r>
              <a:rPr lang="it-IT" dirty="0" err="1"/>
              <a:t>displayed</a:t>
            </a:r>
            <a:r>
              <a:rPr lang="it-IT" dirty="0"/>
              <a:t> on the </a:t>
            </a:r>
            <a:r>
              <a:rPr lang="it-IT" dirty="0" err="1"/>
              <a:t>surfaces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wide </a:t>
            </a:r>
            <a:r>
              <a:rPr lang="it-IT" dirty="0" err="1"/>
              <a:t>range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microorganisms</a:t>
            </a:r>
            <a:r>
              <a:rPr lang="it-IT" dirty="0"/>
              <a:t> </a:t>
            </a:r>
            <a:r>
              <a:rPr lang="it-IT" dirty="0" err="1"/>
              <a:t>providing</a:t>
            </a:r>
            <a:r>
              <a:rPr lang="it-IT" dirty="0"/>
              <a:t> </a:t>
            </a:r>
            <a:r>
              <a:rPr lang="it-IT" dirty="0" err="1"/>
              <a:t>first-line</a:t>
            </a:r>
            <a:r>
              <a:rPr lang="it-IT" dirty="0"/>
              <a:t> </a:t>
            </a:r>
            <a:r>
              <a:rPr lang="it-IT" dirty="0" err="1"/>
              <a:t>defence</a:t>
            </a:r>
            <a:r>
              <a:rPr lang="it-IT" dirty="0"/>
              <a:t>.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81" y="1493178"/>
            <a:ext cx="3699903" cy="1782762"/>
          </a:xfrm>
          <a:prstGeom prst="rect">
            <a:avLst/>
          </a:prstGeom>
          <a:noFill/>
        </p:spPr>
      </p:pic>
      <p:pic>
        <p:nvPicPr>
          <p:cNvPr id="6" name="Immagine 5" descr="Immagine 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275940"/>
            <a:ext cx="2895600" cy="346509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62000" y="4419600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MBL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activates</a:t>
            </a:r>
            <a:r>
              <a:rPr lang="it-IT" sz="2400" dirty="0"/>
              <a:t> the </a:t>
            </a:r>
            <a:r>
              <a:rPr lang="it-IT" sz="2400" dirty="0" err="1"/>
              <a:t>complement</a:t>
            </a:r>
            <a:r>
              <a:rPr lang="it-IT" sz="2400" dirty="0"/>
              <a:t> system </a:t>
            </a:r>
            <a:r>
              <a:rPr lang="it-IT" sz="2400" dirty="0" err="1"/>
              <a:t>through</a:t>
            </a:r>
            <a:r>
              <a:rPr lang="it-IT" sz="2400" dirty="0"/>
              <a:t> a </a:t>
            </a:r>
            <a:r>
              <a:rPr lang="it-IT" sz="2400" dirty="0" err="1"/>
              <a:t>distinctive</a:t>
            </a:r>
            <a:r>
              <a:rPr lang="it-IT" sz="2400" dirty="0"/>
              <a:t> </a:t>
            </a:r>
            <a:r>
              <a:rPr lang="it-IT" sz="2400" dirty="0" err="1"/>
              <a:t>third</a:t>
            </a:r>
            <a:r>
              <a:rPr lang="it-IT" sz="2400" dirty="0"/>
              <a:t> </a:t>
            </a:r>
            <a:r>
              <a:rPr lang="it-IT" sz="2400" dirty="0" err="1"/>
              <a:t>pathway</a:t>
            </a:r>
            <a:r>
              <a:rPr lang="it-IT" sz="2400" dirty="0"/>
              <a:t>, </a:t>
            </a:r>
            <a:r>
              <a:rPr lang="it-IT" sz="2400" dirty="0" err="1"/>
              <a:t>independent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both</a:t>
            </a:r>
            <a:r>
              <a:rPr lang="it-IT" sz="2400" dirty="0"/>
              <a:t> antibody and the C1 </a:t>
            </a:r>
            <a:r>
              <a:rPr lang="it-IT" sz="2400" dirty="0" err="1"/>
              <a:t>complex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492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4495801"/>
            <a:ext cx="8686800" cy="2362200"/>
          </a:xfrm>
        </p:spPr>
        <p:txBody>
          <a:bodyPr>
            <a:normAutofit fontScale="70000" lnSpcReduction="20000"/>
          </a:bodyPr>
          <a:lstStyle/>
          <a:p>
            <a:pPr algn="just">
              <a:spcBef>
                <a:spcPct val="90000"/>
              </a:spcBef>
            </a:pPr>
            <a:r>
              <a:rPr lang="en-US" b="1" dirty="0"/>
              <a:t>MBL deficiency</a:t>
            </a:r>
            <a:r>
              <a:rPr lang="en-US" dirty="0"/>
              <a:t>, largely explained by three single point mutations in </a:t>
            </a:r>
            <a:r>
              <a:rPr lang="en-US" dirty="0" err="1"/>
              <a:t>codons</a:t>
            </a:r>
            <a:r>
              <a:rPr lang="en-US" dirty="0"/>
              <a:t> 52, 54 and 57 (mutated allele 0 vs. wild </a:t>
            </a:r>
            <a:r>
              <a:rPr lang="en-US" dirty="0" err="1"/>
              <a:t>tipe</a:t>
            </a:r>
            <a:r>
              <a:rPr lang="en-US" dirty="0"/>
              <a:t> A allele) of </a:t>
            </a:r>
            <a:r>
              <a:rPr lang="en-US" dirty="0" err="1"/>
              <a:t>exon</a:t>
            </a:r>
            <a:r>
              <a:rPr lang="en-US" dirty="0"/>
              <a:t> 1 in the </a:t>
            </a:r>
            <a:r>
              <a:rPr lang="en-US" i="1" dirty="0"/>
              <a:t>MBL2</a:t>
            </a:r>
            <a:r>
              <a:rPr lang="en-US" dirty="0"/>
              <a:t> gene can greatly impair the activity of innate immunity.</a:t>
            </a:r>
          </a:p>
          <a:p>
            <a:pPr algn="just">
              <a:spcBef>
                <a:spcPct val="90000"/>
              </a:spcBef>
            </a:pPr>
            <a:r>
              <a:rPr lang="en-US" dirty="0"/>
              <a:t>Also three polymorphisms in the promoter region of </a:t>
            </a:r>
            <a:r>
              <a:rPr lang="en-US" i="1" dirty="0"/>
              <a:t>MBL2</a:t>
            </a:r>
            <a:r>
              <a:rPr lang="en-US" dirty="0"/>
              <a:t> are responsible for reduced expression of the MBL protein: the P/Q,  H/L and X/Y allele (at positions  +4, −550, −221 respectively). </a:t>
            </a:r>
          </a:p>
          <a:p>
            <a:endParaRPr lang="it-IT" dirty="0"/>
          </a:p>
        </p:txBody>
      </p:sp>
      <p:pic>
        <p:nvPicPr>
          <p:cNvPr id="4" name="Immagine 3" descr="Immagin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8601"/>
            <a:ext cx="6206836" cy="4267200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2514600" y="1219200"/>
            <a:ext cx="914400" cy="990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3124200" y="457200"/>
            <a:ext cx="914400" cy="1066800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8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4800600"/>
            <a:ext cx="8915400" cy="1693863"/>
          </a:xfrm>
        </p:spPr>
        <p:txBody>
          <a:bodyPr>
            <a:normAutofit fontScale="70000" lnSpcReduction="20000"/>
          </a:bodyPr>
          <a:lstStyle/>
          <a:p>
            <a:r>
              <a:rPr lang="it-IT" i="1" dirty="0"/>
              <a:t>MBL2 </a:t>
            </a:r>
            <a:r>
              <a:rPr lang="it-IT" dirty="0" err="1"/>
              <a:t>haplotype</a:t>
            </a:r>
            <a:r>
              <a:rPr lang="it-IT" dirty="0"/>
              <a:t> </a:t>
            </a:r>
            <a:r>
              <a:rPr lang="it-IT" dirty="0" err="1"/>
              <a:t>frequencies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differ</a:t>
            </a:r>
            <a:r>
              <a:rPr lang="it-IT" dirty="0"/>
              <a:t> in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populations</a:t>
            </a:r>
            <a:r>
              <a:rPr lang="it-IT" dirty="0"/>
              <a:t>. </a:t>
            </a:r>
            <a:r>
              <a:rPr lang="it-IT" dirty="0" err="1"/>
              <a:t>Variant</a:t>
            </a:r>
            <a:r>
              <a:rPr lang="it-IT" dirty="0"/>
              <a:t> A (wild </a:t>
            </a:r>
            <a:r>
              <a:rPr lang="it-IT" dirty="0" err="1"/>
              <a:t>type</a:t>
            </a:r>
            <a:r>
              <a:rPr lang="it-IT" dirty="0"/>
              <a:t>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in </a:t>
            </a:r>
            <a:r>
              <a:rPr lang="it-IT" dirty="0" err="1"/>
              <a:t>association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four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promoter </a:t>
            </a:r>
            <a:r>
              <a:rPr lang="it-IT" dirty="0" err="1"/>
              <a:t>haplotypes</a:t>
            </a:r>
            <a:r>
              <a:rPr lang="it-IT" dirty="0"/>
              <a:t>, HYPA, LYQA, LYPA and LXPA.</a:t>
            </a:r>
          </a:p>
          <a:p>
            <a:r>
              <a:rPr lang="it-IT" dirty="0"/>
              <a:t> The </a:t>
            </a:r>
            <a:r>
              <a:rPr lang="it-IT" dirty="0" err="1"/>
              <a:t>B</a:t>
            </a:r>
            <a:r>
              <a:rPr lang="it-IT" dirty="0"/>
              <a:t>, </a:t>
            </a:r>
            <a:r>
              <a:rPr lang="it-IT" dirty="0" err="1"/>
              <a:t>C</a:t>
            </a:r>
            <a:r>
              <a:rPr lang="it-IT" dirty="0"/>
              <a:t> and </a:t>
            </a:r>
            <a:r>
              <a:rPr lang="it-IT" dirty="0" err="1"/>
              <a:t>D</a:t>
            </a:r>
            <a:r>
              <a:rPr lang="it-IT" dirty="0"/>
              <a:t> </a:t>
            </a:r>
            <a:r>
              <a:rPr lang="it-IT" dirty="0" err="1"/>
              <a:t>variant</a:t>
            </a:r>
            <a:r>
              <a:rPr lang="it-IT" dirty="0"/>
              <a:t> </a:t>
            </a:r>
            <a:r>
              <a:rPr lang="it-IT" dirty="0" err="1"/>
              <a:t>exon</a:t>
            </a:r>
            <a:r>
              <a:rPr lang="it-IT" dirty="0"/>
              <a:t> </a:t>
            </a:r>
            <a:r>
              <a:rPr lang="it-IT" dirty="0" err="1"/>
              <a:t>1</a:t>
            </a:r>
            <a:r>
              <a:rPr lang="it-IT" dirty="0"/>
              <a:t> </a:t>
            </a:r>
            <a:r>
              <a:rPr lang="it-IT" dirty="0" err="1"/>
              <a:t>alleles</a:t>
            </a:r>
            <a:r>
              <a:rPr lang="it-IT" dirty="0"/>
              <a:t> are in </a:t>
            </a:r>
            <a:r>
              <a:rPr lang="it-IT" dirty="0" err="1"/>
              <a:t>linkage</a:t>
            </a:r>
            <a:r>
              <a:rPr lang="it-IT" dirty="0"/>
              <a:t> </a:t>
            </a:r>
            <a:r>
              <a:rPr lang="it-IT" dirty="0" err="1"/>
              <a:t>disequilibrium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promoter </a:t>
            </a:r>
            <a:r>
              <a:rPr lang="it-IT" dirty="0" err="1"/>
              <a:t>haplotypes</a:t>
            </a:r>
            <a:r>
              <a:rPr lang="it-IT" dirty="0"/>
              <a:t>, LYPB, LYQC and HYPD. </a:t>
            </a:r>
          </a:p>
        </p:txBody>
      </p:sp>
      <p:pic>
        <p:nvPicPr>
          <p:cNvPr id="4" name="Immagine 3" descr="Immagin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39324"/>
            <a:ext cx="6198704" cy="386127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49704" y="164068"/>
            <a:ext cx="701580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i="1" dirty="0">
                <a:solidFill>
                  <a:srgbClr val="1F497D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MBL2 POLYMORPHSMS AND ETHNICITY</a:t>
            </a:r>
          </a:p>
        </p:txBody>
      </p:sp>
    </p:spTree>
    <p:extLst>
      <p:ext uri="{BB962C8B-B14F-4D97-AF65-F5344CB8AC3E}">
        <p14:creationId xmlns:p14="http://schemas.microsoft.com/office/powerpoint/2010/main" val="3725973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>
                <a:solidFill>
                  <a:srgbClr val="376092"/>
                </a:solidFill>
              </a:rPr>
              <a:t>MBL2</a:t>
            </a:r>
            <a:r>
              <a:rPr lang="it-IT" b="1" dirty="0">
                <a:solidFill>
                  <a:srgbClr val="376092"/>
                </a:solidFill>
              </a:rPr>
              <a:t> MTA</a:t>
            </a:r>
          </a:p>
        </p:txBody>
      </p:sp>
      <p:pic>
        <p:nvPicPr>
          <p:cNvPr id="6" name="Immagine 5" descr="Schermata 2016-01-20 alle 14.56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0983"/>
            <a:ext cx="9144000" cy="3425825"/>
          </a:xfrm>
          <a:prstGeom prst="rect">
            <a:avLst/>
          </a:prstGeom>
        </p:spPr>
      </p:pic>
      <p:pic>
        <p:nvPicPr>
          <p:cNvPr id="7" name="Immagine 6" descr="Schermata 2016-01-20 alle 14.56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1105"/>
            <a:ext cx="9144000" cy="4949826"/>
          </a:xfrm>
          <a:prstGeom prst="rect">
            <a:avLst/>
          </a:prstGeom>
        </p:spPr>
      </p:pic>
      <p:pic>
        <p:nvPicPr>
          <p:cNvPr id="8" name="Immagine 7" descr="Schermata 2016-01-20 alle 14.54.5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0983"/>
            <a:ext cx="9144000" cy="320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962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 dirty="0" err="1">
                <a:solidFill>
                  <a:srgbClr val="376092"/>
                </a:solidFill>
              </a:rPr>
              <a:t>Many</a:t>
            </a:r>
            <a:r>
              <a:rPr lang="it-IT" sz="2400" b="1" dirty="0">
                <a:solidFill>
                  <a:srgbClr val="376092"/>
                </a:solidFill>
              </a:rPr>
              <a:t> </a:t>
            </a:r>
            <a:r>
              <a:rPr lang="it-IT" sz="2400" b="1" dirty="0" err="1">
                <a:solidFill>
                  <a:srgbClr val="376092"/>
                </a:solidFill>
              </a:rPr>
              <a:t>studies</a:t>
            </a:r>
            <a:r>
              <a:rPr lang="it-IT" sz="2400" b="1" dirty="0">
                <a:solidFill>
                  <a:srgbClr val="376092"/>
                </a:solidFill>
              </a:rPr>
              <a:t> </a:t>
            </a:r>
            <a:r>
              <a:rPr lang="it-IT" sz="2400" b="1" dirty="0" err="1">
                <a:solidFill>
                  <a:srgbClr val="376092"/>
                </a:solidFill>
              </a:rPr>
              <a:t>published</a:t>
            </a:r>
            <a:r>
              <a:rPr lang="it-IT" sz="2400" b="1" dirty="0">
                <a:solidFill>
                  <a:srgbClr val="376092"/>
                </a:solidFill>
              </a:rPr>
              <a:t> with relative </a:t>
            </a:r>
            <a:r>
              <a:rPr lang="it-IT" sz="2400" b="1" dirty="0" err="1">
                <a:solidFill>
                  <a:srgbClr val="376092"/>
                </a:solidFill>
              </a:rPr>
              <a:t>low</a:t>
            </a:r>
            <a:r>
              <a:rPr lang="it-IT" sz="2400" b="1" dirty="0">
                <a:solidFill>
                  <a:srgbClr val="376092"/>
                </a:solidFill>
              </a:rPr>
              <a:t> </a:t>
            </a:r>
            <a:r>
              <a:rPr lang="it-IT" sz="2400" b="1" dirty="0" err="1">
                <a:solidFill>
                  <a:srgbClr val="376092"/>
                </a:solidFill>
              </a:rPr>
              <a:t>reagents</a:t>
            </a:r>
            <a:r>
              <a:rPr lang="it-IT" sz="2400" b="1" dirty="0">
                <a:solidFill>
                  <a:srgbClr val="376092"/>
                </a:solidFill>
              </a:rPr>
              <a:t> </a:t>
            </a:r>
            <a:r>
              <a:rPr lang="it-IT" sz="2400" b="1" dirty="0" err="1">
                <a:solidFill>
                  <a:srgbClr val="376092"/>
                </a:solidFill>
              </a:rPr>
              <a:t>costs</a:t>
            </a:r>
            <a:endParaRPr lang="it-IT" sz="2400" b="1" dirty="0">
              <a:solidFill>
                <a:srgbClr val="376092"/>
              </a:solidFill>
            </a:endParaRPr>
          </a:p>
        </p:txBody>
      </p:sp>
      <p:pic>
        <p:nvPicPr>
          <p:cNvPr id="5" name="Picture 4" descr="Schermata 2016-01-20 alle 18.16.5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528" y="978599"/>
            <a:ext cx="4205095" cy="1590659"/>
          </a:xfrm>
          <a:prstGeom prst="rect">
            <a:avLst/>
          </a:prstGeom>
        </p:spPr>
      </p:pic>
      <p:pic>
        <p:nvPicPr>
          <p:cNvPr id="6" name="Picture 5" descr="Schermata 2016-01-20 alle 18.17.1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1943"/>
            <a:ext cx="4238334" cy="2173218"/>
          </a:xfrm>
          <a:prstGeom prst="rect">
            <a:avLst/>
          </a:prstGeom>
        </p:spPr>
      </p:pic>
      <p:pic>
        <p:nvPicPr>
          <p:cNvPr id="7" name="Picture 6" descr="Schermata 2016-01-20 alle 18.17.2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622" y="2569258"/>
            <a:ext cx="4305378" cy="2017300"/>
          </a:xfrm>
          <a:prstGeom prst="rect">
            <a:avLst/>
          </a:prstGeom>
        </p:spPr>
      </p:pic>
      <p:pic>
        <p:nvPicPr>
          <p:cNvPr id="9" name="Picture 8" descr="Schermata 2016-01-20 alle 18.17.56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3" y="978599"/>
            <a:ext cx="3544146" cy="2563177"/>
          </a:xfrm>
          <a:prstGeom prst="rect">
            <a:avLst/>
          </a:prstGeom>
        </p:spPr>
      </p:pic>
      <p:pic>
        <p:nvPicPr>
          <p:cNvPr id="10" name="Picture 9" descr="Schermata 2016-01-20 alle 18.18.18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94308"/>
            <a:ext cx="3002896" cy="1663692"/>
          </a:xfrm>
          <a:prstGeom prst="rect">
            <a:avLst/>
          </a:prstGeom>
        </p:spPr>
      </p:pic>
      <p:pic>
        <p:nvPicPr>
          <p:cNvPr id="11" name="Picture 10" descr="Schermata 2016-01-20 alle 18.18.3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151" y="4842292"/>
            <a:ext cx="4418472" cy="20157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376092"/>
                </a:solidFill>
              </a:rPr>
              <a:t>HLA-Class II TYPING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03941" y="26651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273" y="3435507"/>
            <a:ext cx="4744292" cy="320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0"/>
          <a:stretch>
            <a:fillRect/>
          </a:stretch>
        </p:blipFill>
        <p:spPr bwMode="auto">
          <a:xfrm>
            <a:off x="0" y="1417638"/>
            <a:ext cx="5124918" cy="295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ell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36" y="4640959"/>
            <a:ext cx="2373173" cy="170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elia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4037" y="1417639"/>
            <a:ext cx="1536816" cy="161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614"/>
            <a:ext cx="4495800" cy="1143000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376092"/>
                </a:solidFill>
              </a:rPr>
              <a:t>HLA and </a:t>
            </a:r>
            <a:r>
              <a:rPr lang="it-IT" sz="2800" b="1" dirty="0" err="1">
                <a:solidFill>
                  <a:srgbClr val="376092"/>
                </a:solidFill>
              </a:rPr>
              <a:t>celiac</a:t>
            </a:r>
            <a:r>
              <a:rPr lang="it-IT" sz="2800" b="1" dirty="0">
                <a:solidFill>
                  <a:srgbClr val="376092"/>
                </a:solidFill>
              </a:rPr>
              <a:t> </a:t>
            </a:r>
            <a:r>
              <a:rPr lang="it-IT" sz="2800" b="1" dirty="0" err="1">
                <a:solidFill>
                  <a:srgbClr val="376092"/>
                </a:solidFill>
              </a:rPr>
              <a:t>disease</a:t>
            </a:r>
            <a:r>
              <a:rPr lang="it-IT" sz="2800" b="1" dirty="0">
                <a:solidFill>
                  <a:srgbClr val="376092"/>
                </a:solidFill>
              </a:rPr>
              <a:t> </a:t>
            </a:r>
            <a:r>
              <a:rPr lang="it-IT" sz="2800" b="1" dirty="0" err="1">
                <a:solidFill>
                  <a:srgbClr val="376092"/>
                </a:solidFill>
              </a:rPr>
              <a:t>risk</a:t>
            </a:r>
            <a:endParaRPr lang="it-IT" sz="2800" b="1" dirty="0">
              <a:solidFill>
                <a:srgbClr val="37609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53000" y="0"/>
            <a:ext cx="3962400" cy="6616700"/>
            <a:chOff x="4953000" y="0"/>
            <a:chExt cx="3962400" cy="6616700"/>
          </a:xfrm>
        </p:grpSpPr>
        <p:pic>
          <p:nvPicPr>
            <p:cNvPr id="5" name="Picture 654" descr="Immagin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240"/>
            <a:stretch>
              <a:fillRect/>
            </a:stretch>
          </p:blipFill>
          <p:spPr bwMode="auto">
            <a:xfrm>
              <a:off x="4953000" y="0"/>
              <a:ext cx="3948113" cy="661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arrotondato 3"/>
            <p:cNvSpPr>
              <a:spLocks noChangeArrowheads="1"/>
            </p:cNvSpPr>
            <p:nvPr/>
          </p:nvSpPr>
          <p:spPr bwMode="auto">
            <a:xfrm>
              <a:off x="5181600" y="533400"/>
              <a:ext cx="3733800" cy="53340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ttangolo arrotondato 4"/>
            <p:cNvSpPr>
              <a:spLocks noChangeArrowheads="1"/>
            </p:cNvSpPr>
            <p:nvPr/>
          </p:nvSpPr>
          <p:spPr bwMode="auto">
            <a:xfrm>
              <a:off x="5181600" y="5562600"/>
              <a:ext cx="3733800" cy="53340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3" descr="Pathogenesis of Celiac Sp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610" y="1099623"/>
            <a:ext cx="3430205" cy="502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376092"/>
                </a:solidFill>
              </a:rPr>
              <a:t>We are now in the </a:t>
            </a:r>
            <a:r>
              <a:rPr lang="en-US" b="1" dirty="0" err="1">
                <a:solidFill>
                  <a:srgbClr val="376092"/>
                </a:solidFill>
              </a:rPr>
              <a:t>OMICs</a:t>
            </a:r>
            <a:r>
              <a:rPr lang="en-US" b="1" dirty="0">
                <a:solidFill>
                  <a:srgbClr val="376092"/>
                </a:solidFill>
              </a:rPr>
              <a:t> ERA</a:t>
            </a:r>
          </a:p>
        </p:txBody>
      </p:sp>
      <p:pic>
        <p:nvPicPr>
          <p:cNvPr id="5" name="Immagine 4" descr="Schermata 2016-01-19 alle 15.20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264" y="1417638"/>
            <a:ext cx="6944258" cy="4671088"/>
          </a:xfrm>
          <a:prstGeom prst="rect">
            <a:avLst/>
          </a:prstGeom>
        </p:spPr>
      </p:pic>
      <p:pic>
        <p:nvPicPr>
          <p:cNvPr id="6" name="Immagine 5" descr="Schermata 2016-01-19 alle 15.21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21" y="1417638"/>
            <a:ext cx="6223000" cy="4914900"/>
          </a:xfrm>
          <a:prstGeom prst="rect">
            <a:avLst/>
          </a:prstGeom>
        </p:spPr>
      </p:pic>
      <p:pic>
        <p:nvPicPr>
          <p:cNvPr id="7" name="Immagine 6" descr="Schermata 2016-01-19 alle 15.20.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750" y="1682750"/>
            <a:ext cx="3746500" cy="349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376092"/>
                </a:solidFill>
              </a:rPr>
              <a:t>Molecular</a:t>
            </a:r>
            <a:r>
              <a:rPr lang="it-IT" sz="3600" b="1" dirty="0">
                <a:solidFill>
                  <a:srgbClr val="376092"/>
                </a:solidFill>
              </a:rPr>
              <a:t> HLA </a:t>
            </a:r>
            <a:r>
              <a:rPr lang="it-IT" sz="3600" b="1" dirty="0" err="1">
                <a:solidFill>
                  <a:srgbClr val="376092"/>
                </a:solidFill>
              </a:rPr>
              <a:t>typing</a:t>
            </a:r>
            <a:r>
              <a:rPr lang="it-IT" sz="3600" b="1" dirty="0">
                <a:solidFill>
                  <a:srgbClr val="376092"/>
                </a:solidFill>
              </a:rPr>
              <a:t>. </a:t>
            </a:r>
            <a:r>
              <a:rPr lang="it-IT" sz="3600" b="1" dirty="0" err="1">
                <a:solidFill>
                  <a:srgbClr val="376092"/>
                </a:solidFill>
              </a:rPr>
              <a:t>When</a:t>
            </a:r>
            <a:r>
              <a:rPr lang="it-IT" sz="3600" b="1" dirty="0">
                <a:solidFill>
                  <a:srgbClr val="376092"/>
                </a:solidFill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36840"/>
            <a:ext cx="3789530" cy="4525963"/>
          </a:xfrm>
        </p:spPr>
        <p:txBody>
          <a:bodyPr>
            <a:normAutofit/>
          </a:bodyPr>
          <a:lstStyle/>
          <a:p>
            <a:r>
              <a:rPr lang="it-IT" dirty="0"/>
              <a:t>40% of the general </a:t>
            </a:r>
            <a:r>
              <a:rPr lang="it-IT" dirty="0" err="1"/>
              <a:t>population</a:t>
            </a:r>
            <a:r>
              <a:rPr lang="it-IT" dirty="0"/>
              <a:t> with DQ2 or DQ8</a:t>
            </a:r>
          </a:p>
          <a:p>
            <a:r>
              <a:rPr lang="it-IT" dirty="0" err="1"/>
              <a:t>Suggested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exclusion</a:t>
            </a:r>
            <a:r>
              <a:rPr lang="it-IT" dirty="0"/>
              <a:t> </a:t>
            </a:r>
            <a:r>
              <a:rPr lang="it-IT" dirty="0" err="1"/>
              <a:t>tool</a:t>
            </a:r>
            <a:r>
              <a:rPr lang="it-IT" dirty="0"/>
              <a:t> in the </a:t>
            </a:r>
            <a:r>
              <a:rPr lang="it-IT" dirty="0" err="1"/>
              <a:t>follow</a:t>
            </a:r>
            <a:r>
              <a:rPr lang="it-IT" dirty="0"/>
              <a:t> up of </a:t>
            </a:r>
            <a:r>
              <a:rPr lang="it-IT" dirty="0" err="1"/>
              <a:t>celiac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relatives</a:t>
            </a:r>
            <a:endParaRPr lang="it-IT" dirty="0"/>
          </a:p>
        </p:txBody>
      </p:sp>
      <p:pic>
        <p:nvPicPr>
          <p:cNvPr id="8" name="Picture 7" descr="Schermata 2016-01-20 alle 18.4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695" y="1057100"/>
            <a:ext cx="4559300" cy="2882900"/>
          </a:xfrm>
          <a:prstGeom prst="rect">
            <a:avLst/>
          </a:prstGeom>
        </p:spPr>
      </p:pic>
      <p:pic>
        <p:nvPicPr>
          <p:cNvPr id="9" name="Picture 29" descr="071023camp4-5 corrett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5442" y="4286250"/>
            <a:ext cx="59372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hermata 2016-01-20 alle 18.48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599" y="2306243"/>
            <a:ext cx="4067571" cy="223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6-01-20 alle 18.51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82347" cy="3932091"/>
          </a:xfrm>
          <a:prstGeom prst="rect">
            <a:avLst/>
          </a:prstGeom>
        </p:spPr>
      </p:pic>
      <p:pic>
        <p:nvPicPr>
          <p:cNvPr id="8" name="Picture 7" descr="Schermata 2016-01-20 alle 18.52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2091"/>
            <a:ext cx="5974566" cy="2547473"/>
          </a:xfrm>
          <a:prstGeom prst="rect">
            <a:avLst/>
          </a:prstGeom>
        </p:spPr>
      </p:pic>
      <p:pic>
        <p:nvPicPr>
          <p:cNvPr id="9" name="Picture 20" descr="100-0100_IM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230" y="100012"/>
            <a:ext cx="2498725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101-0109 CarEF_IM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230" y="2307990"/>
            <a:ext cx="24971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101-0116_IMG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818" y="4604726"/>
            <a:ext cx="2497137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>
                <a:solidFill>
                  <a:srgbClr val="376092"/>
                </a:solidFill>
              </a:rPr>
              <a:t>Type</a:t>
            </a:r>
            <a:r>
              <a:rPr lang="it-IT" b="1" dirty="0">
                <a:solidFill>
                  <a:srgbClr val="376092"/>
                </a:solidFill>
              </a:rPr>
              <a:t> 1 </a:t>
            </a:r>
            <a:r>
              <a:rPr lang="it-IT" b="1" dirty="0" err="1">
                <a:solidFill>
                  <a:srgbClr val="376092"/>
                </a:solidFill>
              </a:rPr>
              <a:t>Diabetes</a:t>
            </a:r>
            <a:r>
              <a:rPr lang="it-IT" b="1" dirty="0">
                <a:solidFill>
                  <a:srgbClr val="376092"/>
                </a:solidFill>
              </a:rPr>
              <a:t> </a:t>
            </a:r>
            <a:r>
              <a:rPr lang="it-IT" b="1" dirty="0" err="1">
                <a:solidFill>
                  <a:srgbClr val="376092"/>
                </a:solidFill>
              </a:rPr>
              <a:t>Genetic</a:t>
            </a:r>
            <a:r>
              <a:rPr lang="it-IT" b="1" dirty="0">
                <a:solidFill>
                  <a:srgbClr val="376092"/>
                </a:solidFill>
              </a:rPr>
              <a:t> </a:t>
            </a:r>
            <a:r>
              <a:rPr lang="it-IT" b="1" dirty="0" err="1">
                <a:solidFill>
                  <a:srgbClr val="376092"/>
                </a:solidFill>
              </a:rPr>
              <a:t>Susceptibility</a:t>
            </a:r>
            <a:endParaRPr lang="it-IT" b="1" dirty="0">
              <a:solidFill>
                <a:srgbClr val="376092"/>
              </a:solidFill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983228" y="1938338"/>
            <a:ext cx="6480175" cy="4235450"/>
            <a:chOff x="612" y="468"/>
            <a:chExt cx="4082" cy="2668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56" y="468"/>
              <a:ext cx="3538" cy="2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744" y="482"/>
              <a:ext cx="5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sz="2000" b="1">
                  <a:solidFill>
                    <a:srgbClr val="FF3300"/>
                  </a:solidFill>
                </a:rPr>
                <a:t>DR4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612" y="1592"/>
              <a:ext cx="45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sz="2000" b="1">
                  <a:solidFill>
                    <a:srgbClr val="00CC99"/>
                  </a:solidFill>
                </a:rPr>
                <a:t>DQ8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793" y="2478"/>
              <a:ext cx="49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sz="2000" b="1">
                  <a:solidFill>
                    <a:srgbClr val="00CC99"/>
                  </a:solidFill>
                </a:rPr>
                <a:t>DQ7</a:t>
              </a: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111" y="1253"/>
              <a:ext cx="0" cy="952"/>
            </a:xfrm>
            <a:prstGeom prst="line">
              <a:avLst/>
            </a:prstGeom>
            <a:noFill/>
            <a:ln w="38100">
              <a:solidFill>
                <a:srgbClr val="00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3152" y="1162"/>
              <a:ext cx="136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AutoShape 14"/>
            <p:cNvSpPr>
              <a:spLocks noChangeArrowheads="1"/>
            </p:cNvSpPr>
            <p:nvPr/>
          </p:nvSpPr>
          <p:spPr bwMode="auto">
            <a:xfrm>
              <a:off x="3152" y="2478"/>
              <a:ext cx="136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AutoShape 15"/>
            <p:cNvSpPr>
              <a:spLocks noChangeArrowheads="1"/>
            </p:cNvSpPr>
            <p:nvPr/>
          </p:nvSpPr>
          <p:spPr bwMode="auto">
            <a:xfrm>
              <a:off x="2290" y="1480"/>
              <a:ext cx="136" cy="136"/>
            </a:xfrm>
            <a:prstGeom prst="star5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AutoShape 16"/>
            <p:cNvSpPr>
              <a:spLocks noChangeArrowheads="1"/>
            </p:cNvSpPr>
            <p:nvPr/>
          </p:nvSpPr>
          <p:spPr bwMode="auto">
            <a:xfrm>
              <a:off x="2290" y="1162"/>
              <a:ext cx="136" cy="136"/>
            </a:xfrm>
            <a:prstGeom prst="star5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AutoShape 17"/>
            <p:cNvSpPr>
              <a:spLocks noChangeArrowheads="1"/>
            </p:cNvSpPr>
            <p:nvPr/>
          </p:nvSpPr>
          <p:spPr bwMode="auto">
            <a:xfrm>
              <a:off x="2290" y="1843"/>
              <a:ext cx="136" cy="136"/>
            </a:xfrm>
            <a:prstGeom prst="star5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AutoShape 18"/>
            <p:cNvSpPr>
              <a:spLocks noChangeArrowheads="1"/>
            </p:cNvSpPr>
            <p:nvPr/>
          </p:nvSpPr>
          <p:spPr bwMode="auto">
            <a:xfrm>
              <a:off x="2290" y="2160"/>
              <a:ext cx="136" cy="136"/>
            </a:xfrm>
            <a:prstGeom prst="star5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1111" y="2205"/>
              <a:ext cx="136" cy="0"/>
            </a:xfrm>
            <a:prstGeom prst="line">
              <a:avLst/>
            </a:prstGeom>
            <a:noFill/>
            <a:ln w="28575">
              <a:solidFill>
                <a:srgbClr val="00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1111" y="1253"/>
              <a:ext cx="136" cy="0"/>
            </a:xfrm>
            <a:prstGeom prst="line">
              <a:avLst/>
            </a:prstGeom>
            <a:noFill/>
            <a:ln w="28575">
              <a:solidFill>
                <a:srgbClr val="00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19" descr="Schermata 2016-01-20 alle 22.1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557" y="1376156"/>
            <a:ext cx="6362700" cy="5118100"/>
          </a:xfrm>
          <a:prstGeom prst="rect">
            <a:avLst/>
          </a:prstGeom>
        </p:spPr>
      </p:pic>
      <p:pic>
        <p:nvPicPr>
          <p:cNvPr id="21" name="Picture 20" descr="Schermata 2016-01-20 alle 22.21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98" y="636588"/>
            <a:ext cx="8407400" cy="6172200"/>
          </a:xfrm>
          <a:prstGeom prst="rect">
            <a:avLst/>
          </a:prstGeom>
        </p:spPr>
      </p:pic>
      <p:pic>
        <p:nvPicPr>
          <p:cNvPr id="22" name="Picture 21" descr="Schermata 2016-01-20 alle 22.22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557" y="217488"/>
            <a:ext cx="6781800" cy="659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376092"/>
                </a:solidFill>
              </a:rPr>
              <a:t>In situ PCR for rare targets </a:t>
            </a:r>
            <a:r>
              <a:rPr lang="it-IT" b="1" dirty="0" err="1">
                <a:solidFill>
                  <a:srgbClr val="376092"/>
                </a:solidFill>
              </a:rPr>
              <a:t>detection</a:t>
            </a:r>
            <a:endParaRPr lang="it-IT" b="1" dirty="0">
              <a:solidFill>
                <a:srgbClr val="376092"/>
              </a:solidFill>
            </a:endParaRPr>
          </a:p>
        </p:txBody>
      </p:sp>
      <p:pic>
        <p:nvPicPr>
          <p:cNvPr id="5" name="Picture 4" descr="Schermata 2016-01-21 alle 09.24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8" y="1417637"/>
            <a:ext cx="7257349" cy="5084867"/>
          </a:xfrm>
          <a:prstGeom prst="rect">
            <a:avLst/>
          </a:prstGeom>
        </p:spPr>
      </p:pic>
      <p:pic>
        <p:nvPicPr>
          <p:cNvPr id="6" name="Picture 5" descr="Schermata 2016-01-21 alle 09.25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7" y="1417637"/>
            <a:ext cx="7391881" cy="4912024"/>
          </a:xfrm>
          <a:prstGeom prst="rect">
            <a:avLst/>
          </a:prstGeom>
        </p:spPr>
      </p:pic>
      <p:pic>
        <p:nvPicPr>
          <p:cNvPr id="7" name="Picture 6" descr="Schermata 2016-01-21 alle 09.26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97" y="1417637"/>
            <a:ext cx="7590427" cy="490760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12132" y="2120453"/>
            <a:ext cx="7874668" cy="2933700"/>
            <a:chOff x="812132" y="2120453"/>
            <a:chExt cx="7874668" cy="2933700"/>
          </a:xfrm>
        </p:grpSpPr>
        <p:pic>
          <p:nvPicPr>
            <p:cNvPr id="8" name="Picture 7" descr="Schermata 2016-01-21 alle 09.28.4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2" y="2120453"/>
              <a:ext cx="5474368" cy="2933700"/>
            </a:xfrm>
            <a:prstGeom prst="rect">
              <a:avLst/>
            </a:prstGeom>
          </p:spPr>
        </p:pic>
        <p:pic>
          <p:nvPicPr>
            <p:cNvPr id="9" name="Picture 8" descr="Schermata 2016-01-21 alle 09.29.1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0" y="2120453"/>
              <a:ext cx="2400300" cy="29337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6-01-21 alle 09.41.0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977389" cy="2102946"/>
          </a:xfrm>
          <a:prstGeom prst="rect">
            <a:avLst/>
          </a:prstGeom>
        </p:spPr>
      </p:pic>
      <p:pic>
        <p:nvPicPr>
          <p:cNvPr id="5" name="Picture 4" descr="Schermata 2016-01-21 alle 09.40.5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389" y="1"/>
            <a:ext cx="5334434" cy="2131553"/>
          </a:xfrm>
          <a:prstGeom prst="rect">
            <a:avLst/>
          </a:prstGeom>
        </p:spPr>
      </p:pic>
      <p:pic>
        <p:nvPicPr>
          <p:cNvPr id="6" name="Picture 5" descr="Schermata 2016-01-21 alle 09.39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70" y="4231115"/>
            <a:ext cx="7909340" cy="2285937"/>
          </a:xfrm>
          <a:prstGeom prst="rect">
            <a:avLst/>
          </a:prstGeom>
        </p:spPr>
      </p:pic>
      <p:pic>
        <p:nvPicPr>
          <p:cNvPr id="7" name="Picture 6" descr="Schermata 2016-01-21 alle 09.37.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23" y="2131554"/>
            <a:ext cx="9144000" cy="2384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376092"/>
                </a:solidFill>
              </a:rPr>
              <a:t>Genomic</a:t>
            </a:r>
            <a:r>
              <a:rPr lang="it-IT" b="1" dirty="0">
                <a:solidFill>
                  <a:srgbClr val="376092"/>
                </a:solidFill>
              </a:rPr>
              <a:t> </a:t>
            </a:r>
            <a:r>
              <a:rPr lang="it-IT" b="1" dirty="0" err="1">
                <a:solidFill>
                  <a:srgbClr val="376092"/>
                </a:solidFill>
              </a:rPr>
              <a:t>Evolution</a:t>
            </a:r>
            <a:endParaRPr lang="it-IT" b="1" dirty="0">
              <a:solidFill>
                <a:srgbClr val="376092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15" y="196850"/>
            <a:ext cx="86487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" y="274638"/>
            <a:ext cx="89789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376092"/>
                </a:solidFill>
              </a:rPr>
              <a:t>Databases </a:t>
            </a:r>
            <a:r>
              <a:rPr lang="it-IT" b="1" dirty="0" err="1">
                <a:solidFill>
                  <a:srgbClr val="376092"/>
                </a:solidFill>
              </a:rPr>
              <a:t>mining</a:t>
            </a:r>
            <a:endParaRPr lang="it-IT" b="1" dirty="0">
              <a:solidFill>
                <a:srgbClr val="376092"/>
              </a:solidFill>
            </a:endParaRPr>
          </a:p>
        </p:txBody>
      </p:sp>
      <p:pic>
        <p:nvPicPr>
          <p:cNvPr id="6" name="Picture 5" descr="Schermata 2016-01-21 alle 12.31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0819"/>
            <a:ext cx="9144000" cy="4780873"/>
          </a:xfrm>
          <a:prstGeom prst="rect">
            <a:avLst/>
          </a:prstGeom>
        </p:spPr>
      </p:pic>
      <p:pic>
        <p:nvPicPr>
          <p:cNvPr id="7" name="Picture 6" descr="Schermata 2016-01-21 alle 12.3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1750"/>
            <a:ext cx="9144000" cy="3497368"/>
          </a:xfrm>
          <a:prstGeom prst="rect">
            <a:avLst/>
          </a:prstGeom>
        </p:spPr>
      </p:pic>
      <p:pic>
        <p:nvPicPr>
          <p:cNvPr id="8" name="Picture 7" descr="Schermata 2016-01-21 alle 12.32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4484"/>
            <a:ext cx="9144000" cy="4442047"/>
          </a:xfrm>
          <a:prstGeom prst="rect">
            <a:avLst/>
          </a:prstGeom>
        </p:spPr>
      </p:pic>
      <p:pic>
        <p:nvPicPr>
          <p:cNvPr id="11" name="Picture 10" descr="Schermata 2016-01-21 alle 12.33.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3974"/>
            <a:ext cx="9144000" cy="4579200"/>
          </a:xfrm>
          <a:prstGeom prst="rect">
            <a:avLst/>
          </a:prstGeom>
        </p:spPr>
      </p:pic>
      <p:pic>
        <p:nvPicPr>
          <p:cNvPr id="12" name="Picture 11" descr="Schermata 2016-01-21 alle 12.33.4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044"/>
            <a:ext cx="9144000" cy="6361956"/>
          </a:xfrm>
          <a:prstGeom prst="rect">
            <a:avLst/>
          </a:prstGeom>
        </p:spPr>
      </p:pic>
      <p:pic>
        <p:nvPicPr>
          <p:cNvPr id="14" name="Picture 13" descr="Schermata 2016-01-21 alle 12.34.5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201"/>
            <a:ext cx="9144000" cy="4894476"/>
          </a:xfrm>
          <a:prstGeom prst="rect">
            <a:avLst/>
          </a:prstGeom>
        </p:spPr>
      </p:pic>
      <p:pic>
        <p:nvPicPr>
          <p:cNvPr id="15" name="Picture 14" descr="Schermata 2016-01-21 alle 12.35.2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4304"/>
            <a:ext cx="9144000" cy="5144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376092"/>
                </a:solidFill>
              </a:rPr>
              <a:t>A private-public diagnostic experience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355669"/>
            <a:ext cx="8229600" cy="150233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dirty="0"/>
              <a:t>	</a:t>
            </a:r>
            <a:r>
              <a:rPr lang="en-US" sz="2400" dirty="0">
                <a:solidFill>
                  <a:srgbClr val="376092"/>
                </a:solidFill>
              </a:rPr>
              <a:t>From the Human Genome Assembly to a regional diagnostic center: different objectives different tools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317432" y="1581150"/>
            <a:ext cx="3959091" cy="3473147"/>
            <a:chOff x="317432" y="1581150"/>
            <a:chExt cx="3959091" cy="3473147"/>
          </a:xfrm>
        </p:grpSpPr>
        <p:pic>
          <p:nvPicPr>
            <p:cNvPr id="4" name="Immagine 3" descr="Schermata 2016-01-19 alle 16.46.02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432" y="2456320"/>
              <a:ext cx="3959091" cy="2597977"/>
            </a:xfrm>
            <a:prstGeom prst="rect">
              <a:avLst/>
            </a:prstGeom>
          </p:spPr>
        </p:pic>
        <p:pic>
          <p:nvPicPr>
            <p:cNvPr id="5" name="Immagine 4" descr="Schermata 2016-01-19 alle 16.46.1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677" y="1581150"/>
              <a:ext cx="2781300" cy="622300"/>
            </a:xfrm>
            <a:prstGeom prst="rect">
              <a:avLst/>
            </a:prstGeom>
          </p:spPr>
        </p:pic>
      </p:grpSp>
      <p:grpSp>
        <p:nvGrpSpPr>
          <p:cNvPr id="8" name="Gruppo 7"/>
          <p:cNvGrpSpPr/>
          <p:nvPr/>
        </p:nvGrpSpPr>
        <p:grpSpPr>
          <a:xfrm>
            <a:off x="5468726" y="2078137"/>
            <a:ext cx="3218074" cy="2976160"/>
            <a:chOff x="5173082" y="1522486"/>
            <a:chExt cx="3213093" cy="2539732"/>
          </a:xfrm>
        </p:grpSpPr>
        <p:pic>
          <p:nvPicPr>
            <p:cNvPr id="6" name="Immagine 5" descr="Schermata 2016-01-19 alle 16.54.5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3082" y="2203449"/>
              <a:ext cx="3213093" cy="1858769"/>
            </a:xfrm>
            <a:prstGeom prst="rect">
              <a:avLst/>
            </a:prstGeom>
          </p:spPr>
        </p:pic>
        <p:pic>
          <p:nvPicPr>
            <p:cNvPr id="7" name="Picture 5" descr="Schermata 2014-09-15 alle 16.53.4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082" y="1522486"/>
              <a:ext cx="3213093" cy="680964"/>
            </a:xfrm>
            <a:prstGeom prst="rect">
              <a:avLst/>
            </a:prstGeom>
          </p:spPr>
        </p:pic>
      </p:grpSp>
      <p:pic>
        <p:nvPicPr>
          <p:cNvPr id="9" name="Picture 3" descr="sergiomiki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9329" y="2715768"/>
            <a:ext cx="3485451" cy="233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2917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376092"/>
                </a:solidFill>
              </a:rPr>
              <a:t>Molecular Diagnosis of </a:t>
            </a:r>
            <a:r>
              <a:rPr lang="en-GB" sz="3600" b="1" dirty="0" err="1">
                <a:solidFill>
                  <a:srgbClr val="376092"/>
                </a:solidFill>
              </a:rPr>
              <a:t>Mendelian</a:t>
            </a:r>
            <a:r>
              <a:rPr lang="en-GB" sz="3600" b="1" dirty="0">
                <a:solidFill>
                  <a:srgbClr val="376092"/>
                </a:solidFill>
              </a:rPr>
              <a:t> Hereditary Diseases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10566"/>
            <a:ext cx="8229600" cy="3259115"/>
          </a:xfrm>
        </p:spPr>
        <p:txBody>
          <a:bodyPr/>
          <a:lstStyle/>
          <a:p>
            <a:r>
              <a:rPr lang="en-US" dirty="0"/>
              <a:t>Multiplex PCR based diagnosis</a:t>
            </a:r>
          </a:p>
          <a:p>
            <a:r>
              <a:rPr lang="en-US" dirty="0"/>
              <a:t>Micro-deletions of Y chromosome (SRY) related to male infertility</a:t>
            </a:r>
          </a:p>
        </p:txBody>
      </p:sp>
      <p:pic>
        <p:nvPicPr>
          <p:cNvPr id="4" name="Immagine 3" descr="ge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2917" y="1610566"/>
            <a:ext cx="5617217" cy="2186753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457200" y="1453590"/>
            <a:ext cx="4594677" cy="5171304"/>
            <a:chOff x="1488431" y="716744"/>
            <a:chExt cx="5401319" cy="5628494"/>
          </a:xfrm>
        </p:grpSpPr>
        <p:pic>
          <p:nvPicPr>
            <p:cNvPr id="5" name="Immagine 4" descr="Schermata 2016-01-19 alle 17.16.3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4850" y="3741738"/>
              <a:ext cx="4914900" cy="2603500"/>
            </a:xfrm>
            <a:prstGeom prst="rect">
              <a:avLst/>
            </a:prstGeom>
          </p:spPr>
        </p:pic>
        <p:pic>
          <p:nvPicPr>
            <p:cNvPr id="6" name="Immagine 5" descr="Schermata 2016-01-19 alle 17.16.2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8431" y="716744"/>
              <a:ext cx="5194300" cy="2324100"/>
            </a:xfrm>
            <a:prstGeom prst="rect">
              <a:avLst/>
            </a:prstGeom>
          </p:spPr>
        </p:pic>
      </p:grpSp>
      <p:pic>
        <p:nvPicPr>
          <p:cNvPr id="8" name="Immagine 7" descr="Schermata 2011-01-19 a 16.06.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780" y="1417638"/>
            <a:ext cx="1910020" cy="1953430"/>
          </a:xfrm>
          <a:prstGeom prst="rect">
            <a:avLst/>
          </a:prstGeom>
        </p:spPr>
      </p:pic>
      <p:pic>
        <p:nvPicPr>
          <p:cNvPr id="9" name="Immagine 8" descr="Schermata 2016-01-19 alle 17.23.56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639" y="3769282"/>
            <a:ext cx="3952991" cy="2855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376092"/>
                </a:solidFill>
              </a:rPr>
              <a:t>CYSTIC FIBROSIS DIAGNOSIS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818604"/>
            <a:ext cx="8229600" cy="130755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 descr="Schermata 2016-01-19 alle 17.35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41" y="1615171"/>
            <a:ext cx="7281609" cy="3394515"/>
          </a:xfrm>
          <a:prstGeom prst="rect">
            <a:avLst/>
          </a:prstGeom>
        </p:spPr>
      </p:pic>
      <p:pic>
        <p:nvPicPr>
          <p:cNvPr id="6" name="Immagine 5" descr="Schermata 2016-01-19 alle 17.52.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50" y="1615171"/>
            <a:ext cx="7505700" cy="4229101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292271" y="1412167"/>
            <a:ext cx="8394529" cy="5057250"/>
            <a:chOff x="292271" y="1412167"/>
            <a:chExt cx="8394529" cy="5057250"/>
          </a:xfrm>
        </p:grpSpPr>
        <p:pic>
          <p:nvPicPr>
            <p:cNvPr id="9" name="Immagine 8" descr="Schermata 2016-01-19 alle 17.56.4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4759" y="1417638"/>
              <a:ext cx="3732041" cy="5051779"/>
            </a:xfrm>
            <a:prstGeom prst="rect">
              <a:avLst/>
            </a:prstGeom>
          </p:spPr>
        </p:pic>
        <p:pic>
          <p:nvPicPr>
            <p:cNvPr id="10" name="Immagine 9" descr="Schermata 2016-01-19 alle 17.57.1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271" y="1412167"/>
              <a:ext cx="4662488" cy="44321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288052" y="1185369"/>
            <a:ext cx="7700462" cy="5672631"/>
            <a:chOff x="288052" y="1185369"/>
            <a:chExt cx="7700462" cy="5672631"/>
          </a:xfrm>
        </p:grpSpPr>
        <p:pic>
          <p:nvPicPr>
            <p:cNvPr id="4" name="Immagine 3" descr="Schermata 2016-01-19 alle 18.02.3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8283" y="1968867"/>
              <a:ext cx="6440231" cy="4889133"/>
            </a:xfrm>
            <a:prstGeom prst="rect">
              <a:avLst/>
            </a:prstGeom>
          </p:spPr>
        </p:pic>
        <p:pic>
          <p:nvPicPr>
            <p:cNvPr id="5" name="Immagine 4" descr="Schermata 2016-01-19 alle 18.03.0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3806" y="1185369"/>
              <a:ext cx="3415702" cy="783498"/>
            </a:xfrm>
            <a:prstGeom prst="rect">
              <a:avLst/>
            </a:prstGeom>
          </p:spPr>
        </p:pic>
        <p:sp>
          <p:nvSpPr>
            <p:cNvPr id="6" name="Parentesi graffa aperta 5"/>
            <p:cNvSpPr/>
            <p:nvPr/>
          </p:nvSpPr>
          <p:spPr>
            <a:xfrm>
              <a:off x="1322418" y="4622194"/>
              <a:ext cx="225865" cy="1872447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Parentesi graffa aperta 6"/>
            <p:cNvSpPr/>
            <p:nvPr/>
          </p:nvSpPr>
          <p:spPr>
            <a:xfrm>
              <a:off x="1322418" y="2422396"/>
              <a:ext cx="225865" cy="2029575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288052" y="3105834"/>
              <a:ext cx="1024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rgbClr val="FF0000"/>
                  </a:solidFill>
                </a:rPr>
                <a:t>Mutated</a:t>
              </a:r>
              <a:endParaRPr lang="it-IT" b="1" dirty="0">
                <a:solidFill>
                  <a:srgbClr val="FF0000"/>
                </a:solidFill>
              </a:endParaRPr>
            </a:p>
            <a:p>
              <a:r>
                <a:rPr lang="it-IT" b="1" dirty="0" err="1">
                  <a:solidFill>
                    <a:srgbClr val="FF0000"/>
                  </a:solidFill>
                </a:rPr>
                <a:t>probes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288052" y="5237614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b="1" dirty="0" err="1">
                  <a:solidFill>
                    <a:schemeClr val="accent1">
                      <a:lumMod val="75000"/>
                    </a:schemeClr>
                  </a:solidFill>
                </a:rPr>
                <a:t>Normal</a:t>
              </a:r>
              <a:endParaRPr lang="it-IT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r>
                <a:rPr lang="it-IT" b="1" dirty="0" err="1">
                  <a:solidFill>
                    <a:schemeClr val="accent1">
                      <a:lumMod val="75000"/>
                    </a:schemeClr>
                  </a:solidFill>
                </a:rPr>
                <a:t>probes</a:t>
              </a:r>
              <a:endParaRPr lang="it-IT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3" name="Rettangolo 12"/>
          <p:cNvSpPr/>
          <p:nvPr/>
        </p:nvSpPr>
        <p:spPr>
          <a:xfrm>
            <a:off x="2626207" y="196411"/>
            <a:ext cx="44676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b="1" dirty="0">
                <a:solidFill>
                  <a:schemeClr val="accent1">
                    <a:lumMod val="75000"/>
                  </a:schemeClr>
                </a:solidFill>
              </a:rPr>
              <a:t>Reverse Dot </a:t>
            </a:r>
            <a:r>
              <a:rPr lang="it-IT" sz="4800" b="1" dirty="0" err="1">
                <a:solidFill>
                  <a:schemeClr val="accent1">
                    <a:lumMod val="75000"/>
                  </a:schemeClr>
                </a:solidFill>
              </a:rPr>
              <a:t>Blot</a:t>
            </a:r>
            <a:endParaRPr lang="it-IT" sz="4800" dirty="0"/>
          </a:p>
        </p:txBody>
      </p:sp>
      <p:pic>
        <p:nvPicPr>
          <p:cNvPr id="14" name="Immagine 13" descr="Schermata 2016-01-19 alle 18.15.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1677"/>
            <a:ext cx="9144000" cy="526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6-01-20 alle 09.52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838"/>
            <a:ext cx="9144000" cy="5010150"/>
          </a:xfrm>
          <a:prstGeom prst="rect">
            <a:avLst/>
          </a:prstGeom>
        </p:spPr>
      </p:pic>
      <p:pic>
        <p:nvPicPr>
          <p:cNvPr id="6" name="Immagine 5" descr="Schermata 2016-01-20 alle 09.51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1299787"/>
            <a:ext cx="7150100" cy="502920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60563" y="419009"/>
            <a:ext cx="8622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376092"/>
                </a:solidFill>
              </a:rPr>
              <a:t>Oligonucleotide</a:t>
            </a:r>
            <a:r>
              <a:rPr lang="it-IT" sz="2800" b="1" dirty="0">
                <a:solidFill>
                  <a:srgbClr val="376092"/>
                </a:solidFill>
              </a:rPr>
              <a:t> </a:t>
            </a:r>
            <a:r>
              <a:rPr lang="it-IT" sz="2800" b="1" dirty="0" err="1">
                <a:solidFill>
                  <a:srgbClr val="376092"/>
                </a:solidFill>
              </a:rPr>
              <a:t>Ligation</a:t>
            </a:r>
            <a:r>
              <a:rPr lang="it-IT" sz="2800" b="1" dirty="0">
                <a:solidFill>
                  <a:srgbClr val="376092"/>
                </a:solidFill>
              </a:rPr>
              <a:t> </a:t>
            </a:r>
            <a:r>
              <a:rPr lang="it-IT" sz="2800" b="1" dirty="0" err="1">
                <a:solidFill>
                  <a:srgbClr val="376092"/>
                </a:solidFill>
              </a:rPr>
              <a:t>Assay</a:t>
            </a:r>
            <a:r>
              <a:rPr lang="it-IT" sz="2800" b="1" dirty="0">
                <a:solidFill>
                  <a:srgbClr val="376092"/>
                </a:solidFill>
              </a:rPr>
              <a:t> (OLA) </a:t>
            </a:r>
            <a:r>
              <a:rPr lang="it-IT" sz="2800" b="1" dirty="0" err="1">
                <a:solidFill>
                  <a:srgbClr val="376092"/>
                </a:solidFill>
              </a:rPr>
              <a:t>for</a:t>
            </a:r>
            <a:r>
              <a:rPr lang="it-IT" sz="2800" b="1" dirty="0">
                <a:solidFill>
                  <a:srgbClr val="376092"/>
                </a:solidFill>
              </a:rPr>
              <a:t> CFTR </a:t>
            </a:r>
            <a:r>
              <a:rPr lang="it-IT" sz="2800" b="1" dirty="0" err="1">
                <a:solidFill>
                  <a:srgbClr val="376092"/>
                </a:solidFill>
              </a:rPr>
              <a:t>Mutations</a:t>
            </a:r>
            <a:endParaRPr lang="it-IT" sz="2800" b="1" dirty="0">
              <a:solidFill>
                <a:srgbClr val="376092"/>
              </a:solidFill>
            </a:endParaRPr>
          </a:p>
        </p:txBody>
      </p:sp>
      <p:pic>
        <p:nvPicPr>
          <p:cNvPr id="8" name="Immagine 7" descr="Schermata 2016-01-20 alle 09.58.3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023" y="1185488"/>
            <a:ext cx="58928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376092"/>
                </a:solidFill>
              </a:rPr>
              <a:t>Direct</a:t>
            </a:r>
            <a:r>
              <a:rPr lang="it-IT" b="1" dirty="0">
                <a:solidFill>
                  <a:srgbClr val="376092"/>
                </a:solidFill>
              </a:rPr>
              <a:t> </a:t>
            </a:r>
            <a:r>
              <a:rPr lang="it-IT" b="1" dirty="0" err="1">
                <a:solidFill>
                  <a:srgbClr val="376092"/>
                </a:solidFill>
              </a:rPr>
              <a:t>Sequencing</a:t>
            </a:r>
            <a:endParaRPr lang="it-IT" b="1" dirty="0">
              <a:solidFill>
                <a:srgbClr val="376092"/>
              </a:solidFill>
            </a:endParaRPr>
          </a:p>
        </p:txBody>
      </p:sp>
      <p:pic>
        <p:nvPicPr>
          <p:cNvPr id="4" name="Immagine 3" descr="Schermata 2016-01-20 alle 09.32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97" y="1785238"/>
            <a:ext cx="6631892" cy="4613490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497060" y="2580073"/>
            <a:ext cx="2651311" cy="2998534"/>
            <a:chOff x="5181600" y="1094564"/>
            <a:chExt cx="3327400" cy="3683781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81600" y="1094564"/>
              <a:ext cx="3327400" cy="3683781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6324600" y="2392913"/>
              <a:ext cx="381000" cy="16920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438901" y="2319964"/>
              <a:ext cx="533400" cy="34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Arial"/>
                  <a:cs typeface="Arial"/>
                </a:rPr>
                <a:t>N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652333" y="1210071"/>
            <a:ext cx="5302767" cy="2592040"/>
            <a:chOff x="404906" y="3070546"/>
            <a:chExt cx="8510494" cy="3685854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4906" y="3070546"/>
              <a:ext cx="8510494" cy="2492054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4906" y="5461000"/>
              <a:ext cx="8510494" cy="1295400"/>
            </a:xfrm>
            <a:prstGeom prst="rect">
              <a:avLst/>
            </a:prstGeom>
          </p:spPr>
        </p:pic>
      </p:grpSp>
      <p:pic>
        <p:nvPicPr>
          <p:cNvPr id="12" name="Immagine 11" descr="Schermata 2016-01-20 alle 09.45.4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466" y="3854526"/>
            <a:ext cx="5698533" cy="2651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2873</TotalTime>
  <Words>761</Words>
  <Application>Microsoft Macintosh PowerPoint</Application>
  <PresentationFormat>Presentazione su schermo (4:3)</PresentationFormat>
  <Paragraphs>73</Paragraphs>
  <Slides>36</Slides>
  <Notes>1</Notes>
  <HiddenSlides>1</HiddenSlides>
  <MMClips>1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0" baseType="lpstr">
      <vt:lpstr>Arial</vt:lpstr>
      <vt:lpstr>Calibri</vt:lpstr>
      <vt:lpstr>Tema di Office</vt:lpstr>
      <vt:lpstr>Fotografia Photo Editor</vt:lpstr>
      <vt:lpstr>MOLECULAR DIAGNOSIS IN MEDICINE</vt:lpstr>
      <vt:lpstr>Many tools for Molecular Diagnosis </vt:lpstr>
      <vt:lpstr>We are now in the OMICs ERA</vt:lpstr>
      <vt:lpstr>A private-public diagnostic experience</vt:lpstr>
      <vt:lpstr>Molecular Diagnosis of Mendelian Hereditary Diseases</vt:lpstr>
      <vt:lpstr>CYSTIC FIBROSIS DIAGNOSIS</vt:lpstr>
      <vt:lpstr>Presentazione standard di PowerPoint</vt:lpstr>
      <vt:lpstr>Presentazione standard di PowerPoint</vt:lpstr>
      <vt:lpstr>Direct Sequencing</vt:lpstr>
      <vt:lpstr>Ion Torrent Technology</vt:lpstr>
      <vt:lpstr>Presentazione standard di PowerPoint</vt:lpstr>
      <vt:lpstr>Presentazione standard di PowerPoint</vt:lpstr>
      <vt:lpstr>Presentazione standard di PowerPoint</vt:lpstr>
      <vt:lpstr>Patients</vt:lpstr>
      <vt:lpstr>Illumina Golden Gate Assay</vt:lpstr>
      <vt:lpstr>Presentazione standard di PowerPoint</vt:lpstr>
      <vt:lpstr>Presentazione standard di PowerPoint</vt:lpstr>
      <vt:lpstr>Single base Mutation Detection: Coagulation Factors</vt:lpstr>
      <vt:lpstr>Molecular Diagnosis of Gilbert Syndrome</vt:lpstr>
      <vt:lpstr>DHPLC: Denaturing high performance liquid chromatography  </vt:lpstr>
      <vt:lpstr>Molecular Diagnosis of Primary Hyperoxaluria Type 1</vt:lpstr>
      <vt:lpstr>Melting Teperature Assay (MTA)</vt:lpstr>
      <vt:lpstr>MBL2 genotyping</vt:lpstr>
      <vt:lpstr>Presentazione standard di PowerPoint</vt:lpstr>
      <vt:lpstr>Presentazione standard di PowerPoint</vt:lpstr>
      <vt:lpstr>MBL2 MTA</vt:lpstr>
      <vt:lpstr>Many studies published with relative low reagents costs</vt:lpstr>
      <vt:lpstr>HLA-Class II TYPING</vt:lpstr>
      <vt:lpstr>HLA and celiac disease risk</vt:lpstr>
      <vt:lpstr>Molecular HLA typing. When?</vt:lpstr>
      <vt:lpstr>Presentazione standard di PowerPoint</vt:lpstr>
      <vt:lpstr>Type 1 Diabetes Genetic Susceptibility</vt:lpstr>
      <vt:lpstr>In situ PCR for rare targets detection</vt:lpstr>
      <vt:lpstr>Presentazione standard di PowerPoint</vt:lpstr>
      <vt:lpstr>Genomic Evolution</vt:lpstr>
      <vt:lpstr>Databases mining</vt:lpstr>
    </vt:vector>
  </TitlesOfParts>
  <Company>IRCCS Burlo Garofolo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DIAGNOSIS IN MEDICINE</dc:title>
  <dc:creator>Sergio Crovella</dc:creator>
  <cp:lastModifiedBy>THECROVELS THECROVELS</cp:lastModifiedBy>
  <cp:revision>115</cp:revision>
  <dcterms:created xsi:type="dcterms:W3CDTF">2017-12-04T17:54:14Z</dcterms:created>
  <dcterms:modified xsi:type="dcterms:W3CDTF">2020-03-14T21:55:57Z</dcterms:modified>
</cp:coreProperties>
</file>