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86" r:id="rId9"/>
    <p:sldId id="28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46"/>
  </p:normalViewPr>
  <p:slideViewPr>
    <p:cSldViewPr snapToGrid="0" snapToObjects="1" showGuides="1">
      <p:cViewPr varScale="1">
        <p:scale>
          <a:sx n="88" d="100"/>
          <a:sy n="88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11EE1-58F0-5848-BAAA-AECF22B710DA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1D413-F70F-A04C-9A3F-C0C40967324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1D413-F70F-A04C-9A3F-C0C40967324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Fare clic per modificare gli stili del testo dello schema</a:t>
            </a:r>
          </a:p>
          <a:p>
            <a:pPr lvl="1"/>
            <a:r>
              <a:rPr lang="x-none"/>
              <a:t>Secondo livello</a:t>
            </a:r>
          </a:p>
          <a:p>
            <a:pPr lvl="2"/>
            <a:r>
              <a:rPr lang="x-none"/>
              <a:t>Terzo livello</a:t>
            </a:r>
          </a:p>
          <a:p>
            <a:pPr lvl="3"/>
            <a:r>
              <a:rPr lang="x-none"/>
              <a:t>Quarto livello</a:t>
            </a:r>
          </a:p>
          <a:p>
            <a:pPr lvl="4"/>
            <a:r>
              <a:rPr lang="x-non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27F8-EE58-F64F-BC52-3625656EE499}" type="datetimeFigureOut">
              <a:rPr lang="it-IT" smtClean="0"/>
              <a:pPr/>
              <a:t>14/03/20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0468-5190-534F-99EB-85B6778977F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74347"/>
            <a:ext cx="7772400" cy="147002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FORENSIC SCIENCE: ALTERNATIVE APPLICATIONS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598507"/>
            <a:ext cx="6697608" cy="2153978"/>
          </a:xfrm>
        </p:spPr>
        <p:txBody>
          <a:bodyPr>
            <a:normAutofit fontScale="77500" lnSpcReduction="20000"/>
          </a:bodyPr>
          <a:lstStyle/>
          <a:p>
            <a:r>
              <a:rPr lang="it-IT" sz="3429" b="1" dirty="0"/>
              <a:t>SERGIO CROVELLA</a:t>
            </a:r>
          </a:p>
          <a:p>
            <a:r>
              <a:rPr lang="it-IT" sz="3429" b="1" dirty="0"/>
              <a:t>DEPARTMENT OF GENETICS</a:t>
            </a:r>
          </a:p>
          <a:p>
            <a:r>
              <a:rPr lang="it-IT" sz="3429" b="1" dirty="0"/>
              <a:t>FEDERAL UNIVERSITY OF PERNAMBUCO</a:t>
            </a:r>
          </a:p>
          <a:p>
            <a:r>
              <a:rPr lang="it-IT" sz="3429" b="1" dirty="0"/>
              <a:t>RECIFE (BRAZILE)</a:t>
            </a:r>
          </a:p>
          <a:p>
            <a:r>
              <a:rPr lang="it-IT" sz="3429" b="1" dirty="0"/>
              <a:t>crovelser@gmail.com</a:t>
            </a:r>
          </a:p>
          <a:p>
            <a:endParaRPr lang="it-IT" dirty="0"/>
          </a:p>
        </p:txBody>
      </p:sp>
      <p:pic>
        <p:nvPicPr>
          <p:cNvPr id="4" name="Picture 4" descr="192560860140ec63597c9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16" descr="Schermata 2013-10-29 alle 12.51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04800"/>
            <a:ext cx="3437955" cy="8726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2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376092"/>
                </a:solidFill>
              </a:rPr>
              <a:t>THE </a:t>
            </a:r>
            <a:r>
              <a:rPr lang="it-IT" b="1" dirty="0" err="1">
                <a:solidFill>
                  <a:srgbClr val="376092"/>
                </a:solidFill>
              </a:rPr>
              <a:t>PAST…PHD</a:t>
            </a:r>
            <a:r>
              <a:rPr lang="it-IT" b="1" dirty="0">
                <a:solidFill>
                  <a:srgbClr val="376092"/>
                </a:solidFill>
              </a:rPr>
              <a:t> PROGRAM IN MOLECULAR ANTHROPOLOGY STRASBOURG FRANCE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571500" y="2534443"/>
            <a:ext cx="8001000" cy="3160713"/>
            <a:chOff x="609600" y="304800"/>
            <a:chExt cx="8001000" cy="3160713"/>
          </a:xfrm>
        </p:grpSpPr>
        <p:pic>
          <p:nvPicPr>
            <p:cNvPr id="5" name="Picture 6" descr="fig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2200" y="609600"/>
              <a:ext cx="2667000" cy="2509838"/>
            </a:xfrm>
            <a:prstGeom prst="rect">
              <a:avLst/>
            </a:prstGeom>
            <a:noFill/>
          </p:spPr>
        </p:pic>
        <p:pic>
          <p:nvPicPr>
            <p:cNvPr id="6" name="Picture 7" descr="figure1"/>
            <p:cNvPicPr>
              <a:picLocks noChangeAspect="1" noChangeArrowheads="1"/>
            </p:cNvPicPr>
            <p:nvPr/>
          </p:nvPicPr>
          <p:blipFill>
            <a:blip r:embed="rId3">
              <a:lum bright="-18000"/>
            </a:blip>
            <a:srcRect/>
            <a:stretch>
              <a:fillRect/>
            </a:stretch>
          </p:blipFill>
          <p:spPr bwMode="auto">
            <a:xfrm>
              <a:off x="609600" y="457200"/>
              <a:ext cx="1604963" cy="2819400"/>
            </a:xfrm>
            <a:prstGeom prst="rect">
              <a:avLst/>
            </a:prstGeom>
            <a:noFill/>
          </p:spPr>
        </p:pic>
        <p:pic>
          <p:nvPicPr>
            <p:cNvPr id="7" name="Picture 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381000"/>
              <a:ext cx="1066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29200" y="1752600"/>
              <a:ext cx="1066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304800"/>
              <a:ext cx="1143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6" descr="LCA SU LCA CROVELLA 1D per ser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00800" y="1676400"/>
              <a:ext cx="2209800" cy="178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8136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376092"/>
                </a:solidFill>
              </a:rPr>
              <a:t>MOLECULAR EVOLUTION AND PHYLOGENESIS OF MALAGASY LEMURS</a:t>
            </a:r>
          </a:p>
        </p:txBody>
      </p:sp>
      <p:pic>
        <p:nvPicPr>
          <p:cNvPr id="4" name="Picture 5" descr="treecolor_72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21679"/>
            <a:ext cx="4213595" cy="3452807"/>
          </a:xfrm>
          <a:prstGeom prst="rect">
            <a:avLst/>
          </a:prstGeom>
          <a:noFill/>
        </p:spPr>
      </p:pic>
      <p:pic>
        <p:nvPicPr>
          <p:cNvPr id="5" name="Immagine 4" descr="Schermata 2015-03-16 alle 23.12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51" y="3429000"/>
            <a:ext cx="3600560" cy="3074534"/>
          </a:xfrm>
          <a:prstGeom prst="rect">
            <a:avLst/>
          </a:prstGeom>
        </p:spPr>
      </p:pic>
      <p:pic>
        <p:nvPicPr>
          <p:cNvPr id="6" name="Immagine 5" descr="Schermata 2015-03-16 alle 23.13.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780" y="1650871"/>
            <a:ext cx="2195883" cy="17781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>
                <a:solidFill>
                  <a:srgbClr val="376092"/>
                </a:solidFill>
              </a:rPr>
              <a:t>CLASSIFICATION OF PACHYLEMUR INSIGNIS AN EXTINT SUBFOSSIL LEMUR</a:t>
            </a:r>
          </a:p>
        </p:txBody>
      </p:sp>
      <p:pic>
        <p:nvPicPr>
          <p:cNvPr id="4" name="Immagine 3" descr="Schermata 2015-03-16 alle 23.17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4183702" cy="2152778"/>
          </a:xfrm>
          <a:prstGeom prst="rect">
            <a:avLst/>
          </a:prstGeom>
        </p:spPr>
      </p:pic>
      <p:pic>
        <p:nvPicPr>
          <p:cNvPr id="5" name="Immagine 4" descr="Schermata 2015-03-16 alle 23.18.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701" y="1785120"/>
            <a:ext cx="2328099" cy="2520260"/>
          </a:xfrm>
          <a:prstGeom prst="rect">
            <a:avLst/>
          </a:prstGeom>
        </p:spPr>
      </p:pic>
      <p:pic>
        <p:nvPicPr>
          <p:cNvPr id="6" name="Immagine 5" descr="Schermata 2015-03-16 alle 23.20.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206" y="4305380"/>
            <a:ext cx="3314594" cy="23150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06925" y="1791336"/>
            <a:ext cx="32636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76092"/>
                </a:solidFill>
              </a:rPr>
              <a:t>ANCIENT DNA </a:t>
            </a:r>
          </a:p>
          <a:p>
            <a:r>
              <a:rPr lang="it-IT" sz="2400" b="1" dirty="0">
                <a:solidFill>
                  <a:srgbClr val="376092"/>
                </a:solidFill>
              </a:rPr>
              <a:t>LOOKING FOR A</a:t>
            </a:r>
          </a:p>
          <a:p>
            <a:r>
              <a:rPr lang="it-IT" sz="2400" b="1" dirty="0">
                <a:solidFill>
                  <a:srgbClr val="376092"/>
                </a:solidFill>
              </a:rPr>
              <a:t>SOLUTION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94686" y="1785120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>
                <a:solidFill>
                  <a:srgbClr val="376092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3-16 alle 23.43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66" y="478244"/>
            <a:ext cx="4770682" cy="2209754"/>
          </a:xfrm>
          <a:prstGeom prst="rect">
            <a:avLst/>
          </a:prstGeom>
        </p:spPr>
      </p:pic>
      <p:pic>
        <p:nvPicPr>
          <p:cNvPr id="5" name="Immagine 4" descr="Schermata 2015-03-16 alle 23.44.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902" y="478244"/>
            <a:ext cx="3026923" cy="2219743"/>
          </a:xfrm>
          <a:prstGeom prst="rect">
            <a:avLst/>
          </a:prstGeom>
        </p:spPr>
      </p:pic>
      <p:pic>
        <p:nvPicPr>
          <p:cNvPr id="6" name="Immagine 5" descr="Schermata 2015-03-16 alle 23.46.4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244"/>
            <a:ext cx="9144000" cy="5791200"/>
          </a:xfrm>
          <a:prstGeom prst="rect">
            <a:avLst/>
          </a:prstGeom>
        </p:spPr>
      </p:pic>
      <p:pic>
        <p:nvPicPr>
          <p:cNvPr id="7" name="Immagine 6" descr="Schermata 2015-03-16 alle 23.48.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904" y="478244"/>
            <a:ext cx="1636191" cy="3945607"/>
          </a:xfrm>
          <a:prstGeom prst="rect">
            <a:avLst/>
          </a:prstGeom>
        </p:spPr>
      </p:pic>
      <p:pic>
        <p:nvPicPr>
          <p:cNvPr id="8" name="Immagine 7" descr="Schermata 2015-03-16 alle 23.49.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095" y="2067295"/>
            <a:ext cx="3660969" cy="74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3-16 alle 23.51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33701"/>
          </a:xfrm>
          <a:prstGeom prst="rect">
            <a:avLst/>
          </a:prstGeom>
        </p:spPr>
      </p:pic>
      <p:pic>
        <p:nvPicPr>
          <p:cNvPr id="5" name="Immagine 4" descr="Schermata 2015-03-16 alle 23.52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52500"/>
            <a:ext cx="9067800" cy="590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376092"/>
                </a:solidFill>
              </a:rPr>
              <a:t>DNA EXTRACTION FROM TOOTH</a:t>
            </a:r>
            <a:br>
              <a:rPr lang="it-IT" b="1" dirty="0">
                <a:solidFill>
                  <a:srgbClr val="376092"/>
                </a:solidFill>
              </a:rPr>
            </a:br>
            <a:r>
              <a:rPr lang="it-IT" b="1" dirty="0">
                <a:solidFill>
                  <a:srgbClr val="376092"/>
                </a:solidFill>
              </a:rPr>
              <a:t>LESS DESTRUCTIVE TECHNIQUE</a:t>
            </a:r>
          </a:p>
        </p:txBody>
      </p:sp>
      <p:pic>
        <p:nvPicPr>
          <p:cNvPr id="4" name="Immagine 3" descr="Schermata 2015-03-16 alle 23.55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918"/>
            <a:ext cx="9144000" cy="4076700"/>
          </a:xfrm>
          <a:prstGeom prst="rect">
            <a:avLst/>
          </a:prstGeom>
        </p:spPr>
      </p:pic>
      <p:pic>
        <p:nvPicPr>
          <p:cNvPr id="5" name="Immagine 4" descr="Schermata 2015-03-16 alle 23.56.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540" y="1417638"/>
            <a:ext cx="5940919" cy="5185017"/>
          </a:xfrm>
          <a:prstGeom prst="rect">
            <a:avLst/>
          </a:prstGeom>
        </p:spPr>
      </p:pic>
      <p:pic>
        <p:nvPicPr>
          <p:cNvPr id="6" name="Immagine 5" descr="Schermata 2015-03-16 alle 23.58.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8" y="2412098"/>
            <a:ext cx="7683500" cy="25781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89540" y="5188731"/>
            <a:ext cx="576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376092"/>
                </a:solidFill>
              </a:rPr>
              <a:t>NO BETA THALASSEMIA MUTATION FOUND</a:t>
            </a:r>
          </a:p>
        </p:txBody>
      </p:sp>
      <p:pic>
        <p:nvPicPr>
          <p:cNvPr id="8" name="Immagine 7" descr="Schermata 2015-03-17 alle 00.04.3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1610118"/>
            <a:ext cx="51435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376092"/>
                </a:solidFill>
              </a:rPr>
              <a:t>NUTELLA’</a:t>
            </a:r>
            <a:r>
              <a:rPr lang="it-IT" b="1" dirty="0" err="1">
                <a:solidFill>
                  <a:srgbClr val="376092"/>
                </a:solidFill>
              </a:rPr>
              <a:t>S</a:t>
            </a:r>
            <a:r>
              <a:rPr lang="it-IT" b="1" dirty="0">
                <a:solidFill>
                  <a:srgbClr val="376092"/>
                </a:solidFill>
              </a:rPr>
              <a:t> STORY</a:t>
            </a:r>
            <a:br>
              <a:rPr lang="it-IT" b="1" dirty="0">
                <a:solidFill>
                  <a:srgbClr val="376092"/>
                </a:solidFill>
              </a:rPr>
            </a:br>
            <a:r>
              <a:rPr lang="it-IT" sz="3111" b="1" dirty="0">
                <a:solidFill>
                  <a:srgbClr val="376092"/>
                </a:solidFill>
              </a:rPr>
              <a:t>RAPD-PCR AND IDENTIFICATION OF NUTS PROFILES </a:t>
            </a:r>
          </a:p>
        </p:txBody>
      </p:sp>
      <p:pic>
        <p:nvPicPr>
          <p:cNvPr id="4" name="Immagine 3" descr="Schermata 2015-03-17 alle 00.09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05358"/>
            <a:ext cx="2057400" cy="2260600"/>
          </a:xfrm>
          <a:prstGeom prst="rect">
            <a:avLst/>
          </a:prstGeom>
        </p:spPr>
      </p:pic>
      <p:pic>
        <p:nvPicPr>
          <p:cNvPr id="5" name="Immagine 4" descr="Schermata 2015-03-17 alle 00.10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633" y="2318004"/>
            <a:ext cx="3276498" cy="1798637"/>
          </a:xfrm>
          <a:prstGeom prst="rect">
            <a:avLst/>
          </a:prstGeom>
        </p:spPr>
      </p:pic>
      <p:pic>
        <p:nvPicPr>
          <p:cNvPr id="6" name="Immagine 5" descr="Schermata 2015-03-17 alle 00.11.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131" y="2105358"/>
            <a:ext cx="2742669" cy="184028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982430" y="4783814"/>
            <a:ext cx="375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rgbClr val="376092"/>
                </a:solidFill>
              </a:rPr>
              <a:t>SAME NUTS?</a:t>
            </a:r>
            <a:endParaRPr lang="it-IT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376092"/>
                </a:solidFill>
              </a:rPr>
              <a:t>RAPD-PCR</a:t>
            </a:r>
            <a:br>
              <a:rPr lang="it-IT" b="1" dirty="0">
                <a:solidFill>
                  <a:srgbClr val="376092"/>
                </a:solidFill>
              </a:rPr>
            </a:br>
            <a:r>
              <a:rPr lang="it-IT" dirty="0" err="1">
                <a:solidFill>
                  <a:srgbClr val="376092"/>
                </a:solidFill>
              </a:rPr>
              <a:t>Random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Amplified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Polymorphic</a:t>
            </a:r>
            <a:r>
              <a:rPr lang="it-IT" dirty="0">
                <a:solidFill>
                  <a:srgbClr val="376092"/>
                </a:solidFill>
              </a:rPr>
              <a:t> DNA</a:t>
            </a:r>
          </a:p>
        </p:txBody>
      </p:sp>
      <p:pic>
        <p:nvPicPr>
          <p:cNvPr id="4" name="Immagine 3" descr="Schermata 2015-03-17 alle 00.15.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497" y="3429000"/>
            <a:ext cx="4926681" cy="318009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20149" y="1746334"/>
            <a:ext cx="7866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76092"/>
                </a:solidFill>
              </a:rPr>
              <a:t>RAPD </a:t>
            </a:r>
            <a:r>
              <a:rPr lang="it-IT" dirty="0" err="1">
                <a:solidFill>
                  <a:srgbClr val="376092"/>
                </a:solidFill>
              </a:rPr>
              <a:t>markers</a:t>
            </a:r>
            <a:r>
              <a:rPr lang="it-IT" dirty="0">
                <a:solidFill>
                  <a:srgbClr val="376092"/>
                </a:solidFill>
              </a:rPr>
              <a:t> are </a:t>
            </a:r>
            <a:r>
              <a:rPr lang="it-IT" dirty="0" err="1">
                <a:solidFill>
                  <a:srgbClr val="376092"/>
                </a:solidFill>
              </a:rPr>
              <a:t>decamer</a:t>
            </a:r>
            <a:r>
              <a:rPr lang="it-IT" dirty="0">
                <a:solidFill>
                  <a:srgbClr val="376092"/>
                </a:solidFill>
              </a:rPr>
              <a:t> (10 nucleotide </a:t>
            </a:r>
            <a:r>
              <a:rPr lang="it-IT" dirty="0" err="1">
                <a:solidFill>
                  <a:srgbClr val="376092"/>
                </a:solidFill>
              </a:rPr>
              <a:t>length</a:t>
            </a:r>
            <a:r>
              <a:rPr lang="it-IT" dirty="0">
                <a:solidFill>
                  <a:srgbClr val="376092"/>
                </a:solidFill>
              </a:rPr>
              <a:t>) DNA </a:t>
            </a:r>
            <a:r>
              <a:rPr lang="it-IT" dirty="0" err="1">
                <a:solidFill>
                  <a:srgbClr val="376092"/>
                </a:solidFill>
              </a:rPr>
              <a:t>fragments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from</a:t>
            </a:r>
            <a:r>
              <a:rPr lang="it-IT" dirty="0">
                <a:solidFill>
                  <a:srgbClr val="376092"/>
                </a:solidFill>
              </a:rPr>
              <a:t> PCR </a:t>
            </a:r>
            <a:r>
              <a:rPr lang="it-IT" dirty="0" err="1">
                <a:solidFill>
                  <a:srgbClr val="376092"/>
                </a:solidFill>
              </a:rPr>
              <a:t>amplification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of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random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segments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of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genomic</a:t>
            </a:r>
            <a:r>
              <a:rPr lang="it-IT" dirty="0">
                <a:solidFill>
                  <a:srgbClr val="376092"/>
                </a:solidFill>
              </a:rPr>
              <a:t> DNA </a:t>
            </a:r>
            <a:r>
              <a:rPr lang="it-IT" dirty="0" err="1">
                <a:solidFill>
                  <a:srgbClr val="376092"/>
                </a:solidFill>
              </a:rPr>
              <a:t>with</a:t>
            </a:r>
            <a:r>
              <a:rPr lang="it-IT" dirty="0">
                <a:solidFill>
                  <a:srgbClr val="376092"/>
                </a:solidFill>
              </a:rPr>
              <a:t> single </a:t>
            </a:r>
            <a:r>
              <a:rPr lang="it-IT" dirty="0" err="1">
                <a:solidFill>
                  <a:srgbClr val="376092"/>
                </a:solidFill>
              </a:rPr>
              <a:t>primer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of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arbitrary</a:t>
            </a:r>
            <a:r>
              <a:rPr lang="it-IT" dirty="0">
                <a:solidFill>
                  <a:srgbClr val="376092"/>
                </a:solidFill>
              </a:rPr>
              <a:t> nucleotide </a:t>
            </a:r>
            <a:r>
              <a:rPr lang="it-IT" dirty="0" err="1">
                <a:solidFill>
                  <a:srgbClr val="376092"/>
                </a:solidFill>
              </a:rPr>
              <a:t>sequence</a:t>
            </a:r>
            <a:r>
              <a:rPr lang="it-IT" dirty="0">
                <a:solidFill>
                  <a:srgbClr val="376092"/>
                </a:solidFill>
              </a:rPr>
              <a:t> and </a:t>
            </a:r>
            <a:r>
              <a:rPr lang="it-IT" dirty="0" err="1">
                <a:solidFill>
                  <a:srgbClr val="376092"/>
                </a:solidFill>
              </a:rPr>
              <a:t>which</a:t>
            </a:r>
            <a:r>
              <a:rPr lang="it-IT" dirty="0">
                <a:solidFill>
                  <a:srgbClr val="376092"/>
                </a:solidFill>
              </a:rPr>
              <a:t> are </a:t>
            </a:r>
            <a:r>
              <a:rPr lang="it-IT" dirty="0" err="1">
                <a:solidFill>
                  <a:srgbClr val="376092"/>
                </a:solidFill>
              </a:rPr>
              <a:t>able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to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differentiate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between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genetically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distinct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individuals</a:t>
            </a:r>
            <a:r>
              <a:rPr lang="it-IT" dirty="0">
                <a:solidFill>
                  <a:srgbClr val="376092"/>
                </a:solidFill>
              </a:rPr>
              <a:t>, </a:t>
            </a:r>
            <a:r>
              <a:rPr lang="it-IT" dirty="0" err="1">
                <a:solidFill>
                  <a:srgbClr val="376092"/>
                </a:solidFill>
              </a:rPr>
              <a:t>although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not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necessarily</a:t>
            </a:r>
            <a:r>
              <a:rPr lang="it-IT" dirty="0">
                <a:solidFill>
                  <a:srgbClr val="376092"/>
                </a:solidFill>
              </a:rPr>
              <a:t> in a </a:t>
            </a:r>
            <a:r>
              <a:rPr lang="it-IT" dirty="0" err="1">
                <a:solidFill>
                  <a:srgbClr val="376092"/>
                </a:solidFill>
              </a:rPr>
              <a:t>reproducible</a:t>
            </a:r>
            <a:r>
              <a:rPr lang="it-IT" dirty="0">
                <a:solidFill>
                  <a:srgbClr val="376092"/>
                </a:solidFill>
              </a:rPr>
              <a:t> way. </a:t>
            </a:r>
            <a:r>
              <a:rPr lang="it-IT" dirty="0" err="1">
                <a:solidFill>
                  <a:srgbClr val="376092"/>
                </a:solidFill>
              </a:rPr>
              <a:t>It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is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used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to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analyse</a:t>
            </a:r>
            <a:r>
              <a:rPr lang="it-IT" dirty="0">
                <a:solidFill>
                  <a:srgbClr val="376092"/>
                </a:solidFill>
              </a:rPr>
              <a:t> the </a:t>
            </a:r>
            <a:r>
              <a:rPr lang="it-IT" dirty="0" err="1">
                <a:solidFill>
                  <a:srgbClr val="376092"/>
                </a:solidFill>
              </a:rPr>
              <a:t>genetic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diversity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of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an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individual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by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using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random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primers</a:t>
            </a:r>
            <a:r>
              <a:rPr lang="it-IT" dirty="0">
                <a:solidFill>
                  <a:srgbClr val="376092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5-03-17 alle 00.19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613" y="2551752"/>
            <a:ext cx="1674068" cy="4102839"/>
          </a:xfrm>
          <a:prstGeom prst="rect">
            <a:avLst/>
          </a:prstGeom>
        </p:spPr>
      </p:pic>
      <p:pic>
        <p:nvPicPr>
          <p:cNvPr id="6" name="Immagine 5" descr="Schermata 2015-03-17 alle 00.21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4" y="394201"/>
            <a:ext cx="3326762" cy="215755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1908" y="628110"/>
            <a:ext cx="4872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376092"/>
                </a:solidFill>
              </a:rPr>
              <a:t>NUTS PROFILING: GEOGRAPHIC </a:t>
            </a:r>
          </a:p>
          <a:p>
            <a:r>
              <a:rPr lang="it-IT" sz="2800" b="1" dirty="0">
                <a:solidFill>
                  <a:srgbClr val="376092"/>
                </a:solidFill>
              </a:rPr>
              <a:t>ORIGIN IDENTIFICATION</a:t>
            </a:r>
          </a:p>
        </p:txBody>
      </p:sp>
      <p:pic>
        <p:nvPicPr>
          <p:cNvPr id="8" name="Immagine 7" descr="Schermata 2015-03-17 alle 00.25.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580" y="2904865"/>
            <a:ext cx="3102203" cy="3062175"/>
          </a:xfrm>
          <a:prstGeom prst="rect">
            <a:avLst/>
          </a:prstGeom>
        </p:spPr>
      </p:pic>
      <p:pic>
        <p:nvPicPr>
          <p:cNvPr id="9" name="Immagine 8" descr="Schermata 2015-03-17 alle 00.26.5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8" y="2551752"/>
            <a:ext cx="2476500" cy="2501900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rot="5400000" flipH="1" flipV="1">
            <a:off x="4453267" y="1867380"/>
            <a:ext cx="1322645" cy="75232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 flipH="1" flipV="1">
            <a:off x="4987739" y="4591400"/>
            <a:ext cx="797355" cy="75232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10800000">
            <a:off x="2890838" y="3987133"/>
            <a:ext cx="1424274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376092"/>
                </a:solidFill>
              </a:rPr>
              <a:t>Microchimerism</a:t>
            </a:r>
            <a:r>
              <a:rPr lang="it-IT" b="1" dirty="0">
                <a:solidFill>
                  <a:srgbClr val="376092"/>
                </a:solidFill>
              </a:rPr>
              <a:t>  and autoimmune </a:t>
            </a:r>
            <a:r>
              <a:rPr lang="it-IT" b="1" dirty="0" err="1">
                <a:solidFill>
                  <a:srgbClr val="376092"/>
                </a:solidFill>
              </a:rPr>
              <a:t>diseases</a:t>
            </a:r>
            <a:r>
              <a:rPr lang="it-IT" b="1" dirty="0">
                <a:solidFill>
                  <a:srgbClr val="376092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Microchimerism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presence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small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number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cells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originate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another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individual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 are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therefore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genetically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distinct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cells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host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individual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phenomenon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may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related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certain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types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autoimmune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diseases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however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mechanisms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responsible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relationship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unclear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Immagine 4" descr="Schermata 2015-03-17 alle 14.43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650321"/>
            <a:ext cx="3971925" cy="5557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376092"/>
                </a:solidFill>
              </a:rPr>
              <a:t>HOW ROBUST IS DNA?</a:t>
            </a:r>
          </a:p>
        </p:txBody>
      </p:sp>
      <p:pic>
        <p:nvPicPr>
          <p:cNvPr id="4" name="Picture 3" descr="fosfb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14" y="2055763"/>
            <a:ext cx="5029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o 9"/>
          <p:cNvGrpSpPr/>
          <p:nvPr/>
        </p:nvGrpSpPr>
        <p:grpSpPr>
          <a:xfrm>
            <a:off x="76200" y="1219200"/>
            <a:ext cx="8458200" cy="5638800"/>
            <a:chOff x="381000" y="838200"/>
            <a:chExt cx="8458200" cy="5638800"/>
          </a:xfrm>
        </p:grpSpPr>
        <p:pic>
          <p:nvPicPr>
            <p:cNvPr id="5" name="Picture 6" descr="57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838200"/>
              <a:ext cx="152717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mummi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914400"/>
              <a:ext cx="30480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limbbon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57800" y="990600"/>
              <a:ext cx="3581400" cy="232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358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81400" y="3657600"/>
              <a:ext cx="18796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mammuth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38800" y="3429000"/>
              <a:ext cx="3100388" cy="228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sche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6700" y="1711275"/>
            <a:ext cx="334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376092"/>
                </a:solidFill>
              </a:rPr>
              <a:t>Fetal</a:t>
            </a:r>
            <a:r>
              <a:rPr lang="it-IT" b="1" dirty="0">
                <a:solidFill>
                  <a:srgbClr val="376092"/>
                </a:solidFill>
              </a:rPr>
              <a:t> </a:t>
            </a:r>
            <a:r>
              <a:rPr lang="it-IT" b="1" dirty="0" err="1">
                <a:solidFill>
                  <a:srgbClr val="376092"/>
                </a:solidFill>
              </a:rPr>
              <a:t>cell</a:t>
            </a:r>
            <a:r>
              <a:rPr lang="it-IT" b="1" dirty="0">
                <a:solidFill>
                  <a:srgbClr val="376092"/>
                </a:solidFill>
              </a:rPr>
              <a:t> </a:t>
            </a:r>
            <a:r>
              <a:rPr lang="it-IT" b="1" dirty="0" err="1">
                <a:solidFill>
                  <a:srgbClr val="376092"/>
                </a:solidFill>
              </a:rPr>
              <a:t>microchimerism</a:t>
            </a:r>
            <a:r>
              <a:rPr lang="it-IT" b="1" dirty="0">
                <a:solidFill>
                  <a:srgbClr val="376092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rgbClr val="376092"/>
                </a:solidFill>
              </a:rPr>
              <a:t>In </a:t>
            </a:r>
            <a:r>
              <a:rPr lang="it-IT" dirty="0" err="1">
                <a:solidFill>
                  <a:srgbClr val="376092"/>
                </a:solidFill>
              </a:rPr>
              <a:t>humans</a:t>
            </a:r>
            <a:r>
              <a:rPr lang="it-IT" dirty="0">
                <a:solidFill>
                  <a:srgbClr val="376092"/>
                </a:solidFill>
              </a:rPr>
              <a:t> (and </a:t>
            </a:r>
            <a:r>
              <a:rPr lang="it-IT" dirty="0" err="1">
                <a:solidFill>
                  <a:srgbClr val="376092"/>
                </a:solidFill>
              </a:rPr>
              <a:t>perhaps</a:t>
            </a:r>
            <a:r>
              <a:rPr lang="it-IT" dirty="0">
                <a:solidFill>
                  <a:srgbClr val="376092"/>
                </a:solidFill>
              </a:rPr>
              <a:t> in </a:t>
            </a:r>
            <a:r>
              <a:rPr lang="it-IT" dirty="0" err="1">
                <a:solidFill>
                  <a:srgbClr val="376092"/>
                </a:solidFill>
              </a:rPr>
              <a:t>all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Placentals</a:t>
            </a:r>
            <a:r>
              <a:rPr lang="it-IT" dirty="0">
                <a:solidFill>
                  <a:srgbClr val="376092"/>
                </a:solidFill>
              </a:rPr>
              <a:t>) the </a:t>
            </a:r>
            <a:r>
              <a:rPr lang="it-IT" dirty="0" err="1">
                <a:solidFill>
                  <a:srgbClr val="376092"/>
                </a:solidFill>
              </a:rPr>
              <a:t>most</a:t>
            </a:r>
            <a:r>
              <a:rPr lang="it-IT" dirty="0">
                <a:solidFill>
                  <a:srgbClr val="376092"/>
                </a:solidFill>
              </a:rPr>
              <a:t> common </a:t>
            </a:r>
            <a:r>
              <a:rPr lang="it-IT" dirty="0" err="1">
                <a:solidFill>
                  <a:srgbClr val="376092"/>
                </a:solidFill>
              </a:rPr>
              <a:t>form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is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fetomaternal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microchimerism</a:t>
            </a:r>
            <a:r>
              <a:rPr lang="it-IT" dirty="0">
                <a:solidFill>
                  <a:srgbClr val="376092"/>
                </a:solidFill>
              </a:rPr>
              <a:t> (</a:t>
            </a:r>
            <a:r>
              <a:rPr lang="it-IT" dirty="0" err="1">
                <a:solidFill>
                  <a:srgbClr val="376092"/>
                </a:solidFill>
              </a:rPr>
              <a:t>also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known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as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fetal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cell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microchimerism</a:t>
            </a:r>
            <a:r>
              <a:rPr lang="it-IT" dirty="0">
                <a:solidFill>
                  <a:srgbClr val="376092"/>
                </a:solidFill>
              </a:rPr>
              <a:t> or </a:t>
            </a:r>
            <a:r>
              <a:rPr lang="it-IT" dirty="0" err="1">
                <a:solidFill>
                  <a:srgbClr val="376092"/>
                </a:solidFill>
              </a:rPr>
              <a:t>fetal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chimerism</a:t>
            </a:r>
            <a:r>
              <a:rPr lang="it-IT" dirty="0">
                <a:solidFill>
                  <a:srgbClr val="376092"/>
                </a:solidFill>
              </a:rPr>
              <a:t>) </a:t>
            </a:r>
            <a:r>
              <a:rPr lang="it-IT" dirty="0" err="1">
                <a:solidFill>
                  <a:srgbClr val="376092"/>
                </a:solidFill>
              </a:rPr>
              <a:t>whereby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cells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from</a:t>
            </a:r>
            <a:r>
              <a:rPr lang="it-IT" dirty="0">
                <a:solidFill>
                  <a:srgbClr val="376092"/>
                </a:solidFill>
              </a:rPr>
              <a:t> a </a:t>
            </a:r>
            <a:r>
              <a:rPr lang="it-IT" dirty="0" err="1">
                <a:solidFill>
                  <a:srgbClr val="376092"/>
                </a:solidFill>
              </a:rPr>
              <a:t>fetus</a:t>
            </a:r>
            <a:r>
              <a:rPr lang="it-IT" dirty="0">
                <a:solidFill>
                  <a:srgbClr val="376092"/>
                </a:solidFill>
              </a:rPr>
              <a:t> pass </a:t>
            </a:r>
            <a:r>
              <a:rPr lang="it-IT" dirty="0" err="1">
                <a:solidFill>
                  <a:srgbClr val="376092"/>
                </a:solidFill>
              </a:rPr>
              <a:t>through</a:t>
            </a:r>
            <a:r>
              <a:rPr lang="it-IT" dirty="0">
                <a:solidFill>
                  <a:srgbClr val="376092"/>
                </a:solidFill>
              </a:rPr>
              <a:t> the placenta and </a:t>
            </a:r>
            <a:r>
              <a:rPr lang="it-IT" dirty="0" err="1">
                <a:solidFill>
                  <a:srgbClr val="376092"/>
                </a:solidFill>
              </a:rPr>
              <a:t>establish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cell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lineages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within</a:t>
            </a:r>
            <a:r>
              <a:rPr lang="it-IT" dirty="0">
                <a:solidFill>
                  <a:srgbClr val="376092"/>
                </a:solidFill>
              </a:rPr>
              <a:t> the </a:t>
            </a:r>
            <a:r>
              <a:rPr lang="it-IT" dirty="0" err="1">
                <a:solidFill>
                  <a:srgbClr val="376092"/>
                </a:solidFill>
              </a:rPr>
              <a:t>mother</a:t>
            </a:r>
            <a:r>
              <a:rPr lang="it-IT" dirty="0">
                <a:solidFill>
                  <a:srgbClr val="376092"/>
                </a:solidFill>
              </a:rPr>
              <a:t>.</a:t>
            </a:r>
          </a:p>
          <a:p>
            <a:r>
              <a:rPr lang="it-IT" dirty="0" err="1">
                <a:solidFill>
                  <a:srgbClr val="376092"/>
                </a:solidFill>
              </a:rPr>
              <a:t>Fetal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cells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have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been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documented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to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persist</a:t>
            </a:r>
            <a:r>
              <a:rPr lang="it-IT" dirty="0">
                <a:solidFill>
                  <a:srgbClr val="376092"/>
                </a:solidFill>
              </a:rPr>
              <a:t> and </a:t>
            </a:r>
            <a:r>
              <a:rPr lang="it-IT" dirty="0" err="1">
                <a:solidFill>
                  <a:srgbClr val="376092"/>
                </a:solidFill>
              </a:rPr>
              <a:t>multiply</a:t>
            </a:r>
            <a:r>
              <a:rPr lang="it-IT" dirty="0">
                <a:solidFill>
                  <a:srgbClr val="376092"/>
                </a:solidFill>
              </a:rPr>
              <a:t> in the </a:t>
            </a:r>
            <a:r>
              <a:rPr lang="it-IT" dirty="0" err="1">
                <a:solidFill>
                  <a:srgbClr val="376092"/>
                </a:solidFill>
              </a:rPr>
              <a:t>mother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for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several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decades</a:t>
            </a:r>
            <a:r>
              <a:rPr lang="it-IT" dirty="0">
                <a:solidFill>
                  <a:srgbClr val="376092"/>
                </a:solidFill>
              </a:rPr>
              <a:t>.</a:t>
            </a:r>
          </a:p>
          <a:p>
            <a:r>
              <a:rPr lang="it-IT" dirty="0">
                <a:solidFill>
                  <a:srgbClr val="376092"/>
                </a:solidFill>
              </a:rPr>
              <a:t>The </a:t>
            </a:r>
            <a:r>
              <a:rPr lang="it-IT" dirty="0" err="1">
                <a:solidFill>
                  <a:srgbClr val="376092"/>
                </a:solidFill>
              </a:rPr>
              <a:t>exact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phenotype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of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these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cells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is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unknown</a:t>
            </a:r>
            <a:r>
              <a:rPr lang="it-IT" dirty="0">
                <a:solidFill>
                  <a:srgbClr val="376092"/>
                </a:solidFill>
              </a:rPr>
              <a:t>, </a:t>
            </a:r>
            <a:r>
              <a:rPr lang="it-IT" dirty="0" err="1">
                <a:solidFill>
                  <a:srgbClr val="376092"/>
                </a:solidFill>
              </a:rPr>
              <a:t>although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several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different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cell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types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have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been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identified</a:t>
            </a:r>
            <a:r>
              <a:rPr lang="it-IT" dirty="0">
                <a:solidFill>
                  <a:srgbClr val="376092"/>
                </a:solidFill>
              </a:rPr>
              <a:t>, </a:t>
            </a:r>
            <a:r>
              <a:rPr lang="it-IT" dirty="0" err="1">
                <a:solidFill>
                  <a:srgbClr val="376092"/>
                </a:solidFill>
              </a:rPr>
              <a:t>such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as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various</a:t>
            </a:r>
            <a:r>
              <a:rPr lang="it-IT" dirty="0">
                <a:solidFill>
                  <a:srgbClr val="376092"/>
                </a:solidFill>
              </a:rPr>
              <a:t> immune </a:t>
            </a:r>
            <a:r>
              <a:rPr lang="it-IT" dirty="0" err="1">
                <a:solidFill>
                  <a:srgbClr val="376092"/>
                </a:solidFill>
              </a:rPr>
              <a:t>lineages</a:t>
            </a:r>
            <a:r>
              <a:rPr lang="it-IT" dirty="0">
                <a:solidFill>
                  <a:srgbClr val="376092"/>
                </a:solidFill>
              </a:rPr>
              <a:t>, </a:t>
            </a:r>
            <a:r>
              <a:rPr lang="it-IT" dirty="0" err="1">
                <a:solidFill>
                  <a:srgbClr val="376092"/>
                </a:solidFill>
              </a:rPr>
              <a:t>mesenchymal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stem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cells</a:t>
            </a:r>
            <a:r>
              <a:rPr lang="it-IT" dirty="0">
                <a:solidFill>
                  <a:srgbClr val="376092"/>
                </a:solidFill>
              </a:rPr>
              <a:t>, and </a:t>
            </a:r>
            <a:r>
              <a:rPr lang="it-IT" dirty="0" err="1">
                <a:solidFill>
                  <a:srgbClr val="376092"/>
                </a:solidFill>
              </a:rPr>
              <a:t>placental-derived</a:t>
            </a:r>
            <a:r>
              <a:rPr lang="it-IT" dirty="0">
                <a:solidFill>
                  <a:srgbClr val="376092"/>
                </a:solidFill>
              </a:rPr>
              <a:t> </a:t>
            </a:r>
            <a:r>
              <a:rPr lang="it-IT" dirty="0" err="1">
                <a:solidFill>
                  <a:srgbClr val="376092"/>
                </a:solidFill>
              </a:rPr>
              <a:t>cells</a:t>
            </a:r>
            <a:endParaRPr lang="it-IT" dirty="0">
              <a:solidFill>
                <a:srgbClr val="376092"/>
              </a:solidFill>
            </a:endParaRPr>
          </a:p>
        </p:txBody>
      </p:sp>
      <p:pic>
        <p:nvPicPr>
          <p:cNvPr id="4" name="Immagine 3" descr="Schermata 2015-03-17 alle 14.51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600200"/>
            <a:ext cx="8331200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5-03-17 alle 14.40.3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7595" b="-37595"/>
          <a:stretch>
            <a:fillRect/>
          </a:stretch>
        </p:blipFill>
        <p:spPr>
          <a:xfrm>
            <a:off x="457200" y="866775"/>
            <a:ext cx="8229600" cy="4525963"/>
          </a:xfrm>
        </p:spPr>
      </p:pic>
      <p:pic>
        <p:nvPicPr>
          <p:cNvPr id="6" name="Immagine 5" descr="Schermata 2015-03-17 alle 14.56.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8382000" cy="965200"/>
          </a:xfrm>
          <a:prstGeom prst="rect">
            <a:avLst/>
          </a:prstGeom>
        </p:spPr>
      </p:pic>
      <p:pic>
        <p:nvPicPr>
          <p:cNvPr id="8" name="Immagine 7" descr="Schermata 2015-03-17 alle 14.40.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4794250"/>
            <a:ext cx="6921500" cy="15795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3-17 alle 14.41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4854574"/>
            <a:ext cx="5391150" cy="1661933"/>
          </a:xfrm>
          <a:prstGeom prst="rect">
            <a:avLst/>
          </a:prstGeom>
        </p:spPr>
      </p:pic>
      <p:pic>
        <p:nvPicPr>
          <p:cNvPr id="5" name="Immagine 4" descr="Schermata 2015-03-17 alle 15.46.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25" y="606424"/>
            <a:ext cx="5441950" cy="37739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3-17 alle 14.41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5100"/>
            <a:ext cx="7772400" cy="6692900"/>
          </a:xfrm>
          <a:prstGeom prst="rect">
            <a:avLst/>
          </a:prstGeom>
        </p:spPr>
      </p:pic>
      <p:pic>
        <p:nvPicPr>
          <p:cNvPr id="5" name="Immagine 4" descr="Schermata 2015-03-17 alle 14.42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1498600"/>
            <a:ext cx="8382000" cy="3791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err="1">
                <a:solidFill>
                  <a:srgbClr val="376092"/>
                </a:solidFill>
              </a:rPr>
              <a:t>Introduction</a:t>
            </a:r>
            <a:r>
              <a:rPr lang="it-IT" sz="3600" b="1" dirty="0">
                <a:solidFill>
                  <a:srgbClr val="376092"/>
                </a:solidFill>
              </a:rPr>
              <a:t> </a:t>
            </a:r>
            <a:r>
              <a:rPr lang="it-IT" sz="3600" b="1" dirty="0" err="1">
                <a:solidFill>
                  <a:srgbClr val="376092"/>
                </a:solidFill>
              </a:rPr>
              <a:t>of</a:t>
            </a:r>
            <a:r>
              <a:rPr lang="it-IT" sz="3600" b="1" dirty="0">
                <a:solidFill>
                  <a:srgbClr val="376092"/>
                </a:solidFill>
              </a:rPr>
              <a:t> </a:t>
            </a:r>
            <a:r>
              <a:rPr lang="it-IT" sz="3600" b="1" dirty="0" err="1">
                <a:solidFill>
                  <a:srgbClr val="376092"/>
                </a:solidFill>
              </a:rPr>
              <a:t>Human</a:t>
            </a:r>
            <a:r>
              <a:rPr lang="it-IT" sz="3600" b="1" dirty="0">
                <a:solidFill>
                  <a:srgbClr val="376092"/>
                </a:solidFill>
              </a:rPr>
              <a:t> </a:t>
            </a:r>
            <a:r>
              <a:rPr lang="it-IT" sz="3600" b="1" dirty="0" err="1">
                <a:solidFill>
                  <a:srgbClr val="376092"/>
                </a:solidFill>
              </a:rPr>
              <a:t>Forensic</a:t>
            </a:r>
            <a:r>
              <a:rPr lang="it-IT" sz="3600" b="1" dirty="0">
                <a:solidFill>
                  <a:srgbClr val="376092"/>
                </a:solidFill>
              </a:rPr>
              <a:t> </a:t>
            </a:r>
            <a:r>
              <a:rPr lang="it-IT" sz="3600" b="1" dirty="0" err="1">
                <a:solidFill>
                  <a:srgbClr val="376092"/>
                </a:solidFill>
              </a:rPr>
              <a:t>Kits</a:t>
            </a:r>
            <a:r>
              <a:rPr lang="it-IT" sz="3600" b="1" dirty="0">
                <a:solidFill>
                  <a:srgbClr val="376092"/>
                </a:solidFill>
              </a:rPr>
              <a:t> in Autoimmune </a:t>
            </a:r>
            <a:r>
              <a:rPr lang="it-IT" sz="3600" b="1" dirty="0" err="1">
                <a:solidFill>
                  <a:srgbClr val="376092"/>
                </a:solidFill>
              </a:rPr>
              <a:t>diseases</a:t>
            </a:r>
            <a:r>
              <a:rPr lang="it-IT" sz="3600" b="1" dirty="0">
                <a:solidFill>
                  <a:srgbClr val="376092"/>
                </a:solidFill>
              </a:rPr>
              <a:t> </a:t>
            </a:r>
            <a:r>
              <a:rPr lang="it-IT" sz="3600" b="1" dirty="0" err="1">
                <a:solidFill>
                  <a:srgbClr val="376092"/>
                </a:solidFill>
              </a:rPr>
              <a:t>clinical</a:t>
            </a:r>
            <a:r>
              <a:rPr lang="it-IT" sz="3600" b="1" dirty="0">
                <a:solidFill>
                  <a:srgbClr val="376092"/>
                </a:solidFill>
              </a:rPr>
              <a:t> </a:t>
            </a:r>
            <a:r>
              <a:rPr lang="it-IT" sz="3600" b="1" dirty="0" err="1">
                <a:solidFill>
                  <a:srgbClr val="376092"/>
                </a:solidFill>
              </a:rPr>
              <a:t>practice</a:t>
            </a:r>
            <a:endParaRPr lang="it-IT" sz="3600" b="1" dirty="0">
              <a:solidFill>
                <a:srgbClr val="376092"/>
              </a:solidFill>
            </a:endParaRPr>
          </a:p>
        </p:txBody>
      </p:sp>
      <p:pic>
        <p:nvPicPr>
          <p:cNvPr id="4" name="Immagine 3" descr="Schermata 2015-03-17 alle 15.53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641475"/>
            <a:ext cx="3349625" cy="2079378"/>
          </a:xfrm>
          <a:prstGeom prst="rect">
            <a:avLst/>
          </a:prstGeom>
        </p:spPr>
      </p:pic>
      <p:pic>
        <p:nvPicPr>
          <p:cNvPr id="5" name="Immagine 4" descr="Schermata 2015-03-17 alle 15.52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61" y="1911154"/>
            <a:ext cx="2949575" cy="2444358"/>
          </a:xfrm>
          <a:prstGeom prst="rect">
            <a:avLst/>
          </a:prstGeom>
        </p:spPr>
      </p:pic>
      <p:pic>
        <p:nvPicPr>
          <p:cNvPr id="6" name="Immagine 5" descr="Schermata 2015-03-17 alle 15.51.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461" y="4219575"/>
            <a:ext cx="3024943" cy="2070100"/>
          </a:xfrm>
          <a:prstGeom prst="rect">
            <a:avLst/>
          </a:prstGeom>
        </p:spPr>
      </p:pic>
      <p:pic>
        <p:nvPicPr>
          <p:cNvPr id="7" name="Immagine 6" descr="Schermata 2015-03-17 alle 15.57.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050" y="4092351"/>
            <a:ext cx="2743200" cy="2197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376092"/>
                </a:solidFill>
              </a:rPr>
              <a:t>THE PRESENT: HUMAN DISEASES GENETIC TESTING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28600" y="2092325"/>
            <a:ext cx="8737600" cy="4384675"/>
            <a:chOff x="228600" y="2286000"/>
            <a:chExt cx="8737600" cy="4384675"/>
          </a:xfrm>
        </p:grpSpPr>
        <p:pic>
          <p:nvPicPr>
            <p:cNvPr id="5" name="Picture 4" descr="Schermata 2013-09-10 alle 10.35.1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286000"/>
              <a:ext cx="1862138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Schermata 2013-09-10 alle 10.36.4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286000"/>
              <a:ext cx="3098800" cy="124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chermata 2013-09-10 alle 10.40.1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286000"/>
              <a:ext cx="990600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chermata 2013-09-10 alle 10.42.4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286000"/>
              <a:ext cx="194627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Schermata 2013-09-10 alle 10.47.1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953000"/>
              <a:ext cx="4000500" cy="171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Schermata 2013-09-10 alle 10.59.4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876800"/>
              <a:ext cx="1989138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Schermata 2013-09-10 alle 10.59.3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114800"/>
              <a:ext cx="22225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Immagine 11" descr="Schermata 2015-03-16 alle 22.42.3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973261"/>
            <a:ext cx="4537136" cy="2981328"/>
          </a:xfrm>
          <a:prstGeom prst="rect">
            <a:avLst/>
          </a:prstGeom>
        </p:spPr>
      </p:pic>
      <p:pic>
        <p:nvPicPr>
          <p:cNvPr id="13" name="Immagine 12" descr="Schermata 2015-03-16 alle 22.43.5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4925" y="1973261"/>
            <a:ext cx="3851275" cy="3418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3-16 alle 22.50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402" y="767792"/>
            <a:ext cx="3979264" cy="2155990"/>
          </a:xfrm>
          <a:prstGeom prst="rect">
            <a:avLst/>
          </a:prstGeom>
        </p:spPr>
      </p:pic>
      <p:pic>
        <p:nvPicPr>
          <p:cNvPr id="5" name="Immagine 4" descr="Schermata 2015-03-16 alle 22.49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02" y="495373"/>
            <a:ext cx="4572000" cy="3187700"/>
          </a:xfrm>
          <a:prstGeom prst="rect">
            <a:avLst/>
          </a:prstGeom>
        </p:spPr>
      </p:pic>
      <p:pic>
        <p:nvPicPr>
          <p:cNvPr id="6" name="Immagine 5" descr="Schermata 2015-03-16 alle 22.51.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34" y="4008280"/>
            <a:ext cx="3560842" cy="2648705"/>
          </a:xfrm>
          <a:prstGeom prst="rect">
            <a:avLst/>
          </a:prstGeom>
        </p:spPr>
      </p:pic>
      <p:pic>
        <p:nvPicPr>
          <p:cNvPr id="7" name="Immagine 6" descr="Schermata 2015-03-16 alle 22.56.3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763" y="2923782"/>
            <a:ext cx="3540903" cy="344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376092"/>
                </a:solidFill>
              </a:rPr>
              <a:t>DNA EXTRACTION FROM OLD PARAFFIN EMBEDDED LUNG TISSUES</a:t>
            </a:r>
          </a:p>
        </p:txBody>
      </p:sp>
      <p:pic>
        <p:nvPicPr>
          <p:cNvPr id="4" name="Immagine 3" descr="Schermata 2015-03-16 alle 22.59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78038"/>
            <a:ext cx="3144389" cy="2512704"/>
          </a:xfrm>
          <a:prstGeom prst="rect">
            <a:avLst/>
          </a:prstGeom>
        </p:spPr>
      </p:pic>
      <p:pic>
        <p:nvPicPr>
          <p:cNvPr id="5" name="Immagine 4" descr="Schermata 2015-03-16 alle 23.00.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70" y="3727142"/>
            <a:ext cx="2768600" cy="1727200"/>
          </a:xfrm>
          <a:prstGeom prst="rect">
            <a:avLst/>
          </a:prstGeom>
        </p:spPr>
      </p:pic>
      <p:pic>
        <p:nvPicPr>
          <p:cNvPr id="6" name="Immagine 5" descr="Schermata 2015-03-16 alle 23.02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296" y="1617959"/>
            <a:ext cx="3578504" cy="2109184"/>
          </a:xfrm>
          <a:prstGeom prst="rect">
            <a:avLst/>
          </a:prstGeom>
        </p:spPr>
      </p:pic>
      <p:pic>
        <p:nvPicPr>
          <p:cNvPr id="7" name="Immagin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8296" y="3933460"/>
            <a:ext cx="3578504" cy="208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376092"/>
                </a:solidFill>
              </a:rPr>
              <a:t>Inflammasome</a:t>
            </a:r>
            <a:r>
              <a:rPr lang="it-IT" b="1" dirty="0">
                <a:solidFill>
                  <a:srgbClr val="376092"/>
                </a:solidFill>
              </a:rPr>
              <a:t> and </a:t>
            </a:r>
            <a:r>
              <a:rPr lang="it-IT" b="1" dirty="0" err="1">
                <a:solidFill>
                  <a:srgbClr val="376092"/>
                </a:solidFill>
              </a:rPr>
              <a:t>Asbestsos</a:t>
            </a:r>
            <a:r>
              <a:rPr lang="it-IT" b="1" dirty="0">
                <a:solidFill>
                  <a:srgbClr val="376092"/>
                </a:solidFill>
              </a:rPr>
              <a:t>:</a:t>
            </a:r>
            <a:br>
              <a:rPr lang="it-IT" b="1" dirty="0">
                <a:solidFill>
                  <a:srgbClr val="376092"/>
                </a:solidFill>
              </a:rPr>
            </a:br>
            <a:r>
              <a:rPr lang="it-IT" b="1" dirty="0">
                <a:solidFill>
                  <a:srgbClr val="376092"/>
                </a:solidFill>
              </a:rPr>
              <a:t>NALP3 SENSING ASBESTOS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652" y="1702106"/>
            <a:ext cx="7682696" cy="483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464849"/>
            <a:ext cx="3200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90500" y="2636837"/>
            <a:ext cx="5753100" cy="2041525"/>
            <a:chOff x="1008" y="216"/>
            <a:chExt cx="3624" cy="128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336"/>
              <a:ext cx="3624" cy="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6" y="216"/>
              <a:ext cx="139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7200" y="612845"/>
            <a:ext cx="82899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134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Italian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patients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diagnosis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mesothelioma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due (MMAE, n=69) or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(MMAF, n=65)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asbestos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, 256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healthy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Italian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blood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donors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and 101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Italian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healthy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subjects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exposed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asbestos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(HCAE)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were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genotyped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NLRP1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(rs2670660 and rs12150220) and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NLRP3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(rs35829419 and rs10754558)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polymorphisms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While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NLRP3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SNPs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were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associated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mesothelioma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, the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NLRP1 rs12150220 allele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significantly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more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frequent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in MMAE (0.55)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than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in HCAE (0.41) (p=0.011; OR=1.79) 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suggesting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predisponent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effect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allele on 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mesothelioma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independently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asbestos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exposure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effect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amplified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the NLRP1 rs2670660 allele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combined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the NLRP1 rs12150220 allele (p=0.004; OR=0.52). </a:t>
            </a:r>
          </a:p>
        </p:txBody>
      </p:sp>
      <p:pic>
        <p:nvPicPr>
          <p:cNvPr id="7" name="Immagine 6" descr="Schermata 2015-03-17 alle 14.03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2413000"/>
            <a:ext cx="9300308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376092"/>
                </a:solidFill>
              </a:rPr>
              <a:t>IRON METABOLISIM GENES AND MESOTHELIOMA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2375"/>
            <a:ext cx="8229600" cy="525621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it-IT" sz="3789" dirty="0">
                <a:solidFill>
                  <a:srgbClr val="376092"/>
                </a:solidFill>
              </a:rPr>
              <a:t>DCYTB (</a:t>
            </a:r>
            <a:r>
              <a:rPr lang="it-IT" sz="3789" dirty="0" err="1">
                <a:solidFill>
                  <a:srgbClr val="376092"/>
                </a:solidFill>
              </a:rPr>
              <a:t>enterocyte</a:t>
            </a:r>
            <a:r>
              <a:rPr lang="it-IT" sz="3789" dirty="0">
                <a:solidFill>
                  <a:srgbClr val="376092"/>
                </a:solidFill>
              </a:rPr>
              <a:t> membrane </a:t>
            </a:r>
            <a:r>
              <a:rPr lang="it-IT" sz="3789" dirty="0" err="1">
                <a:solidFill>
                  <a:srgbClr val="376092"/>
                </a:solidFill>
              </a:rPr>
              <a:t>ferro-reductase</a:t>
            </a:r>
            <a:r>
              <a:rPr lang="it-IT" sz="3789" dirty="0">
                <a:solidFill>
                  <a:srgbClr val="376092"/>
                </a:solidFill>
              </a:rPr>
              <a:t>)</a:t>
            </a:r>
          </a:p>
          <a:p>
            <a:pPr lvl="0"/>
            <a:r>
              <a:rPr lang="it-IT" sz="3789" dirty="0">
                <a:solidFill>
                  <a:srgbClr val="376092"/>
                </a:solidFill>
              </a:rPr>
              <a:t>DMT1 (</a:t>
            </a:r>
            <a:r>
              <a:rPr lang="it-IT" sz="3789" dirty="0" err="1">
                <a:solidFill>
                  <a:srgbClr val="376092"/>
                </a:solidFill>
              </a:rPr>
              <a:t>enterocyte</a:t>
            </a:r>
            <a:r>
              <a:rPr lang="it-IT" sz="3789" dirty="0">
                <a:solidFill>
                  <a:srgbClr val="376092"/>
                </a:solidFill>
              </a:rPr>
              <a:t> </a:t>
            </a:r>
            <a:r>
              <a:rPr lang="it-IT" sz="3789" dirty="0" err="1">
                <a:solidFill>
                  <a:srgbClr val="376092"/>
                </a:solidFill>
              </a:rPr>
              <a:t>divalent</a:t>
            </a:r>
            <a:r>
              <a:rPr lang="it-IT" sz="3789" dirty="0">
                <a:solidFill>
                  <a:srgbClr val="376092"/>
                </a:solidFill>
              </a:rPr>
              <a:t> metal </a:t>
            </a:r>
            <a:r>
              <a:rPr lang="it-IT" sz="3789" dirty="0" err="1">
                <a:solidFill>
                  <a:srgbClr val="376092"/>
                </a:solidFill>
              </a:rPr>
              <a:t>transporter</a:t>
            </a:r>
            <a:r>
              <a:rPr lang="it-IT" sz="3789" dirty="0">
                <a:solidFill>
                  <a:srgbClr val="376092"/>
                </a:solidFill>
              </a:rPr>
              <a:t>;)</a:t>
            </a:r>
          </a:p>
          <a:p>
            <a:pPr lvl="0"/>
            <a:r>
              <a:rPr lang="it-IT" sz="3789" dirty="0">
                <a:solidFill>
                  <a:srgbClr val="376092"/>
                </a:solidFill>
              </a:rPr>
              <a:t>SCARA5 (recettore della ferritina, </a:t>
            </a:r>
            <a:r>
              <a:rPr lang="it-IT" sz="3789" dirty="0" err="1">
                <a:solidFill>
                  <a:srgbClr val="376092"/>
                </a:solidFill>
              </a:rPr>
              <a:t>many</a:t>
            </a:r>
            <a:r>
              <a:rPr lang="it-IT" sz="3789" dirty="0">
                <a:solidFill>
                  <a:srgbClr val="376092"/>
                </a:solidFill>
              </a:rPr>
              <a:t> </a:t>
            </a:r>
            <a:r>
              <a:rPr lang="it-IT" sz="3789" dirty="0" err="1">
                <a:solidFill>
                  <a:srgbClr val="376092"/>
                </a:solidFill>
              </a:rPr>
              <a:t>cells</a:t>
            </a:r>
            <a:r>
              <a:rPr lang="it-IT" sz="3789" dirty="0">
                <a:solidFill>
                  <a:srgbClr val="376092"/>
                </a:solidFill>
              </a:rPr>
              <a:t>) </a:t>
            </a:r>
            <a:r>
              <a:rPr lang="it-IT" sz="3789" dirty="0" err="1">
                <a:solidFill>
                  <a:srgbClr val="376092"/>
                </a:solidFill>
              </a:rPr>
              <a:t>rs</a:t>
            </a:r>
            <a:r>
              <a:rPr lang="it-IT" sz="3789" dirty="0">
                <a:solidFill>
                  <a:srgbClr val="376092"/>
                </a:solidFill>
              </a:rPr>
              <a:t>: 61737287; 61737291; 17058207; 61737296; 61737292; 17058374</a:t>
            </a:r>
          </a:p>
          <a:p>
            <a:pPr lvl="0"/>
            <a:r>
              <a:rPr lang="it-IT" sz="3789" dirty="0" err="1">
                <a:solidFill>
                  <a:srgbClr val="376092"/>
                </a:solidFill>
              </a:rPr>
              <a:t>Ferroportina</a:t>
            </a:r>
            <a:r>
              <a:rPr lang="it-IT" sz="3789" dirty="0">
                <a:solidFill>
                  <a:srgbClr val="376092"/>
                </a:solidFill>
              </a:rPr>
              <a:t> (</a:t>
            </a:r>
            <a:r>
              <a:rPr lang="it-IT" sz="3789" dirty="0" err="1">
                <a:solidFill>
                  <a:srgbClr val="376092"/>
                </a:solidFill>
              </a:rPr>
              <a:t>Channel</a:t>
            </a:r>
            <a:r>
              <a:rPr lang="it-IT" sz="3789" dirty="0">
                <a:solidFill>
                  <a:srgbClr val="376092"/>
                </a:solidFill>
              </a:rPr>
              <a:t> Fe3+Esporta ferro dalle cellule)</a:t>
            </a:r>
          </a:p>
          <a:p>
            <a:pPr lvl="0"/>
            <a:r>
              <a:rPr lang="en-GB" sz="3789" b="1" dirty="0" err="1">
                <a:solidFill>
                  <a:srgbClr val="FF0000"/>
                </a:solidFill>
              </a:rPr>
              <a:t>Hepcidin</a:t>
            </a:r>
            <a:r>
              <a:rPr lang="en-GB" sz="3789" b="1" dirty="0">
                <a:solidFill>
                  <a:srgbClr val="FF0000"/>
                </a:solidFill>
              </a:rPr>
              <a:t> (HAMP)  (peptide hormone, </a:t>
            </a:r>
            <a:r>
              <a:rPr lang="en-GB" sz="3789" b="1" dirty="0" err="1">
                <a:solidFill>
                  <a:srgbClr val="FF0000"/>
                </a:solidFill>
              </a:rPr>
              <a:t>ferroportin</a:t>
            </a:r>
            <a:r>
              <a:rPr lang="en-GB" sz="3789" b="1" dirty="0">
                <a:solidFill>
                  <a:srgbClr val="FF0000"/>
                </a:solidFill>
              </a:rPr>
              <a:t>-inhibitor which binds and targets it to </a:t>
            </a:r>
            <a:r>
              <a:rPr lang="en-GB" sz="3789" b="1" dirty="0" err="1">
                <a:solidFill>
                  <a:srgbClr val="FF0000"/>
                </a:solidFill>
              </a:rPr>
              <a:t>lysosomes</a:t>
            </a:r>
            <a:r>
              <a:rPr lang="en-GB" sz="3789" b="1" dirty="0">
                <a:solidFill>
                  <a:srgbClr val="FF0000"/>
                </a:solidFill>
              </a:rPr>
              <a:t>)</a:t>
            </a:r>
            <a:endParaRPr lang="it-IT" sz="3789" b="1" dirty="0">
              <a:solidFill>
                <a:srgbClr val="FF0000"/>
              </a:solidFill>
            </a:endParaRPr>
          </a:p>
          <a:p>
            <a:pPr lvl="0"/>
            <a:r>
              <a:rPr lang="en-GB" sz="3789" dirty="0">
                <a:solidFill>
                  <a:srgbClr val="376092"/>
                </a:solidFill>
              </a:rPr>
              <a:t>HFE	(favours plasma absorption of iron since inhibits </a:t>
            </a:r>
            <a:r>
              <a:rPr lang="en-GB" sz="3789" dirty="0" err="1">
                <a:solidFill>
                  <a:srgbClr val="376092"/>
                </a:solidFill>
              </a:rPr>
              <a:t>Hepcidin</a:t>
            </a:r>
            <a:r>
              <a:rPr lang="en-GB" sz="3789" dirty="0">
                <a:solidFill>
                  <a:srgbClr val="376092"/>
                </a:solidFill>
              </a:rPr>
              <a:t> synthesis))</a:t>
            </a:r>
            <a:endParaRPr lang="it-IT" sz="3789" dirty="0">
              <a:solidFill>
                <a:srgbClr val="376092"/>
              </a:solidFill>
            </a:endParaRPr>
          </a:p>
          <a:p>
            <a:pPr lvl="0"/>
            <a:r>
              <a:rPr lang="pt-BR" sz="3789" dirty="0" err="1">
                <a:solidFill>
                  <a:srgbClr val="376092"/>
                </a:solidFill>
              </a:rPr>
              <a:t>Ceruloplasmina</a:t>
            </a:r>
            <a:r>
              <a:rPr lang="pt-BR" sz="3789" dirty="0">
                <a:solidFill>
                  <a:srgbClr val="376092"/>
                </a:solidFill>
              </a:rPr>
              <a:t> (plasma ferro-oxidase) </a:t>
            </a:r>
            <a:r>
              <a:rPr lang="pt-BR" sz="3789" dirty="0" err="1">
                <a:solidFill>
                  <a:srgbClr val="376092"/>
                </a:solidFill>
              </a:rPr>
              <a:t>oxidizes</a:t>
            </a:r>
            <a:r>
              <a:rPr lang="pt-BR" sz="3789" dirty="0">
                <a:solidFill>
                  <a:srgbClr val="376092"/>
                </a:solidFill>
              </a:rPr>
              <a:t> Fe+3</a:t>
            </a:r>
            <a:endParaRPr lang="it-IT" sz="3789" dirty="0">
              <a:solidFill>
                <a:srgbClr val="376092"/>
              </a:solidFill>
            </a:endParaRPr>
          </a:p>
          <a:p>
            <a:pPr lvl="0"/>
            <a:r>
              <a:rPr lang="it-IT" sz="3789" dirty="0" err="1">
                <a:solidFill>
                  <a:srgbClr val="376092"/>
                </a:solidFill>
              </a:rPr>
              <a:t>Hephaestin</a:t>
            </a:r>
            <a:r>
              <a:rPr lang="it-IT" sz="3789" dirty="0">
                <a:solidFill>
                  <a:srgbClr val="376092"/>
                </a:solidFill>
              </a:rPr>
              <a:t> (membrane </a:t>
            </a:r>
            <a:r>
              <a:rPr lang="it-IT" sz="3789" dirty="0" err="1">
                <a:solidFill>
                  <a:srgbClr val="376092"/>
                </a:solidFill>
              </a:rPr>
              <a:t>bound</a:t>
            </a:r>
            <a:r>
              <a:rPr lang="it-IT" sz="3789" dirty="0">
                <a:solidFill>
                  <a:srgbClr val="376092"/>
                </a:solidFill>
              </a:rPr>
              <a:t> </a:t>
            </a:r>
            <a:r>
              <a:rPr lang="it-IT" sz="3789" dirty="0" err="1">
                <a:solidFill>
                  <a:srgbClr val="376092"/>
                </a:solidFill>
              </a:rPr>
              <a:t>ferro-oxidase</a:t>
            </a:r>
            <a:r>
              <a:rPr lang="it-IT" sz="3789" dirty="0">
                <a:solidFill>
                  <a:srgbClr val="376092"/>
                </a:solidFill>
              </a:rPr>
              <a:t>) </a:t>
            </a:r>
            <a:r>
              <a:rPr lang="it-IT" sz="3789" dirty="0" err="1">
                <a:solidFill>
                  <a:srgbClr val="376092"/>
                </a:solidFill>
              </a:rPr>
              <a:t>oxidizes</a:t>
            </a:r>
            <a:r>
              <a:rPr lang="it-IT" sz="3789" dirty="0">
                <a:solidFill>
                  <a:srgbClr val="376092"/>
                </a:solidFill>
              </a:rPr>
              <a:t> Fe+3</a:t>
            </a:r>
          </a:p>
          <a:p>
            <a:pPr lvl="0"/>
            <a:r>
              <a:rPr lang="it-IT" sz="3789" dirty="0" err="1">
                <a:solidFill>
                  <a:srgbClr val="376092"/>
                </a:solidFill>
              </a:rPr>
              <a:t>Transferrin</a:t>
            </a:r>
            <a:r>
              <a:rPr lang="it-IT" sz="3789" dirty="0">
                <a:solidFill>
                  <a:srgbClr val="376092"/>
                </a:solidFill>
              </a:rPr>
              <a:t> (</a:t>
            </a:r>
            <a:r>
              <a:rPr lang="it-IT" sz="3789" dirty="0" err="1">
                <a:solidFill>
                  <a:srgbClr val="376092"/>
                </a:solidFill>
              </a:rPr>
              <a:t>binds</a:t>
            </a:r>
            <a:r>
              <a:rPr lang="it-IT" sz="3789" dirty="0">
                <a:solidFill>
                  <a:srgbClr val="376092"/>
                </a:solidFill>
              </a:rPr>
              <a:t> Fe+3)</a:t>
            </a:r>
          </a:p>
          <a:p>
            <a:pPr lvl="0"/>
            <a:r>
              <a:rPr lang="en-GB" sz="3789" dirty="0" err="1">
                <a:solidFill>
                  <a:srgbClr val="376092"/>
                </a:solidFill>
              </a:rPr>
              <a:t>Transferrin</a:t>
            </a:r>
            <a:r>
              <a:rPr lang="en-GB" sz="3789" dirty="0">
                <a:solidFill>
                  <a:srgbClr val="376092"/>
                </a:solidFill>
              </a:rPr>
              <a:t> receptor (</a:t>
            </a:r>
            <a:r>
              <a:rPr lang="en-GB" sz="3789" dirty="0" err="1">
                <a:solidFill>
                  <a:srgbClr val="376092"/>
                </a:solidFill>
              </a:rPr>
              <a:t>endocytoses</a:t>
            </a:r>
            <a:r>
              <a:rPr lang="en-GB" sz="3789" dirty="0">
                <a:solidFill>
                  <a:srgbClr val="376092"/>
                </a:solidFill>
              </a:rPr>
              <a:t> transferrin-Fe+3) </a:t>
            </a:r>
            <a:r>
              <a:rPr lang="en-GB" sz="3789" dirty="0" err="1">
                <a:solidFill>
                  <a:srgbClr val="376092"/>
                </a:solidFill>
              </a:rPr>
              <a:t>rs</a:t>
            </a:r>
            <a:r>
              <a:rPr lang="en-GB" sz="3789" dirty="0">
                <a:solidFill>
                  <a:srgbClr val="376092"/>
                </a:solidFill>
              </a:rPr>
              <a:t>: 41298067; 41295879; 9852079; 57726969; 41295849; 34490397; 41303529; 41301381; 3817672; </a:t>
            </a:r>
            <a:endParaRPr lang="it-IT" sz="3789" dirty="0">
              <a:solidFill>
                <a:srgbClr val="376092"/>
              </a:solidFill>
            </a:endParaRPr>
          </a:p>
          <a:p>
            <a:pPr lvl="0"/>
            <a:r>
              <a:rPr lang="en-GB" sz="3789" dirty="0" err="1">
                <a:solidFill>
                  <a:srgbClr val="376092"/>
                </a:solidFill>
              </a:rPr>
              <a:t>Ferritin</a:t>
            </a:r>
            <a:r>
              <a:rPr lang="en-GB" sz="3789" dirty="0">
                <a:solidFill>
                  <a:srgbClr val="376092"/>
                </a:solidFill>
              </a:rPr>
              <a:t> light chain (FTL) </a:t>
            </a:r>
            <a:r>
              <a:rPr lang="en-GB" sz="3789" dirty="0" err="1">
                <a:solidFill>
                  <a:srgbClr val="376092"/>
                </a:solidFill>
              </a:rPr>
              <a:t>rs</a:t>
            </a:r>
            <a:r>
              <a:rPr lang="en-GB" sz="3789" dirty="0">
                <a:solidFill>
                  <a:srgbClr val="376092"/>
                </a:solidFill>
              </a:rPr>
              <a:t>: 11553205; 1153266; 11553243; 11553206;11553240; 11553262; 11553260; 11553225; 17851905; 17851422; 11553219; 11553209;11553236; 1803580; 1803578.</a:t>
            </a:r>
            <a:endParaRPr lang="it-IT" sz="3789" dirty="0">
              <a:solidFill>
                <a:srgbClr val="376092"/>
              </a:solidFill>
            </a:endParaRPr>
          </a:p>
          <a:p>
            <a:pPr lvl="0"/>
            <a:r>
              <a:rPr lang="en-GB" sz="3789" dirty="0" err="1">
                <a:solidFill>
                  <a:srgbClr val="376092"/>
                </a:solidFill>
              </a:rPr>
              <a:t>Ferritin</a:t>
            </a:r>
            <a:r>
              <a:rPr lang="en-GB" sz="3789" dirty="0">
                <a:solidFill>
                  <a:srgbClr val="376092"/>
                </a:solidFill>
              </a:rPr>
              <a:t> heavy chain (FTH) (stores Fe+3) </a:t>
            </a:r>
            <a:r>
              <a:rPr lang="en-GB" sz="3789" dirty="0" err="1">
                <a:solidFill>
                  <a:srgbClr val="376092"/>
                </a:solidFill>
              </a:rPr>
              <a:t>rs</a:t>
            </a:r>
            <a:r>
              <a:rPr lang="en-GB" sz="3789" dirty="0">
                <a:solidFill>
                  <a:srgbClr val="376092"/>
                </a:solidFill>
              </a:rPr>
              <a:t>: 1064740; 11554842; 1049351; 1049336; 11554886;11554858.</a:t>
            </a:r>
            <a:endParaRPr lang="it-IT" sz="3789" dirty="0">
              <a:solidFill>
                <a:srgbClr val="376092"/>
              </a:solidFill>
            </a:endParaRPr>
          </a:p>
          <a:p>
            <a:endParaRPr lang="it-IT" dirty="0"/>
          </a:p>
        </p:txBody>
      </p:sp>
      <p:pic>
        <p:nvPicPr>
          <p:cNvPr id="4" name="Immagine 3" descr="Schermata 2015-03-17 alle 14.29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62" y="220662"/>
            <a:ext cx="6416676" cy="6416676"/>
          </a:xfrm>
          <a:prstGeom prst="rect">
            <a:avLst/>
          </a:prstGeom>
        </p:spPr>
      </p:pic>
      <p:pic>
        <p:nvPicPr>
          <p:cNvPr id="5" name="Immagine 4" descr="Schermata 2015-03-17 alle 14.30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662" y="977900"/>
            <a:ext cx="6553200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6-01-19 alle 11.38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29" y="0"/>
            <a:ext cx="820160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533</Words>
  <Application>Microsoft Macintosh PowerPoint</Application>
  <PresentationFormat>Presentazione su schermo (4:3)</PresentationFormat>
  <Paragraphs>50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di Office</vt:lpstr>
      <vt:lpstr>FORENSIC SCIENCE: ALTERNATIVE APPLICATIONS</vt:lpstr>
      <vt:lpstr>HOW ROBUST IS DNA?</vt:lpstr>
      <vt:lpstr>THE PRESENT: HUMAN DISEASES GENETIC TESTING</vt:lpstr>
      <vt:lpstr>Presentazione standard di PowerPoint</vt:lpstr>
      <vt:lpstr>DNA EXTRACTION FROM OLD PARAFFIN EMBEDDED LUNG TISSUES</vt:lpstr>
      <vt:lpstr>Inflammasome and Asbestsos: NALP3 SENSING ASBESTOS</vt:lpstr>
      <vt:lpstr>Presentazione standard di PowerPoint</vt:lpstr>
      <vt:lpstr>IRON METABOLISIM GENES AND MESOTHELIOMA</vt:lpstr>
      <vt:lpstr>Presentazione standard di PowerPoint</vt:lpstr>
      <vt:lpstr>THE PAST…PHD PROGRAM IN MOLECULAR ANTHROPOLOGY STRASBOURG FRANCE</vt:lpstr>
      <vt:lpstr>MOLECULAR EVOLUTION AND PHYLOGENESIS OF MALAGASY LEMURS</vt:lpstr>
      <vt:lpstr>CLASSIFICATION OF PACHYLEMUR INSIGNIS AN EXTINT SUBFOSSIL LEMUR</vt:lpstr>
      <vt:lpstr>Presentazione standard di PowerPoint</vt:lpstr>
      <vt:lpstr>Presentazione standard di PowerPoint</vt:lpstr>
      <vt:lpstr>DNA EXTRACTION FROM TOOTH LESS DESTRUCTIVE TECHNIQUE</vt:lpstr>
      <vt:lpstr>NUTELLA’S STORY RAPD-PCR AND IDENTIFICATION OF NUTS PROFILES </vt:lpstr>
      <vt:lpstr>RAPD-PCR Random Amplified Polymorphic DNA</vt:lpstr>
      <vt:lpstr>Presentazione standard di PowerPoint</vt:lpstr>
      <vt:lpstr>Microchimerism  and autoimmune diseases </vt:lpstr>
      <vt:lpstr>Fetal cell microchimerism </vt:lpstr>
      <vt:lpstr>Presentazione standard di PowerPoint</vt:lpstr>
      <vt:lpstr>Presentazione standard di PowerPoint</vt:lpstr>
      <vt:lpstr>Presentazione standard di PowerPoint</vt:lpstr>
      <vt:lpstr>Introduction of Human Forensic Kits in Autoimmune diseases clinical practice</vt:lpstr>
    </vt:vector>
  </TitlesOfParts>
  <Company>IRCCS Burlo Garofolo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SCIENCE: ALTERNATIVE APPLICATIONS</dc:title>
  <dc:creator>Sergio Crovella</dc:creator>
  <cp:lastModifiedBy>THECROVELS THECROVELS</cp:lastModifiedBy>
  <cp:revision>91</cp:revision>
  <dcterms:created xsi:type="dcterms:W3CDTF">2016-01-19T09:47:43Z</dcterms:created>
  <dcterms:modified xsi:type="dcterms:W3CDTF">2020-03-14T22:00:21Z</dcterms:modified>
</cp:coreProperties>
</file>