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82" r:id="rId7"/>
    <p:sldId id="281" r:id="rId8"/>
    <p:sldId id="283" r:id="rId9"/>
    <p:sldId id="284" r:id="rId10"/>
    <p:sldId id="286" r:id="rId11"/>
    <p:sldId id="285" r:id="rId12"/>
    <p:sldId id="287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90" r:id="rId28"/>
    <p:sldId id="276" r:id="rId29"/>
    <p:sldId id="277" r:id="rId30"/>
    <p:sldId id="279" r:id="rId31"/>
    <p:sldId id="280" r:id="rId32"/>
    <p:sldId id="292" r:id="rId33"/>
    <p:sldId id="291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C5796-31AC-44F6-821C-DB84D22E17ED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F9A06-20D6-4128-80EF-46F67154A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54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F272-203C-4DF4-87DD-39E99C61E3E8}" type="datetime1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60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6A4A-100D-4CF9-AC9C-39149ACF46F4}" type="datetime1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26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40C0-5563-4A1F-9AB3-4BE15D7B0CAE}" type="datetime1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20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B82E-1BAB-475D-A78D-7CD5AC2E49DD}" type="datetime1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73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858B-6F3F-4B1F-93F3-D35C698021C8}" type="datetime1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47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6C8-6052-435F-9482-D0D656486D69}" type="datetime1">
              <a:rPr lang="it-IT" smtClean="0"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22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6321-728E-4E3B-8F84-4712330565B1}" type="datetime1">
              <a:rPr lang="it-IT" smtClean="0"/>
              <a:t>17/03/2020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74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8882-5380-41A6-A36E-A9FE512880E7}" type="datetime1">
              <a:rPr lang="it-IT" smtClean="0"/>
              <a:t>17/03/2020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84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280F-BA29-4B20-BC44-05187E4BA71C}" type="datetime1">
              <a:rPr lang="it-IT" smtClean="0"/>
              <a:t>17/03/2020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76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EC56-1F1C-43B4-A81D-AAE3ED0443EB}" type="datetime1">
              <a:rPr lang="it-IT" smtClean="0"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67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9BEB-6F21-41F9-9709-378A21F3AA43}" type="datetime1">
              <a:rPr lang="it-IT" smtClean="0"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61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DE348-7397-41D4-9425-2D7FEF0394A9}" type="datetime1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ECBD2-0F0A-4D04-BB96-8D59415766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97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mcneilmahon/johnfieldpresentati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luzrello/rellokanvindebaezaw4a2012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f.edu/web/wssc/dyswebxia" TargetMode="External"/><Relationship Id="rId2" Type="http://schemas.openxmlformats.org/officeDocument/2006/relationships/hyperlink" Target="http://www.text4all.net/dyswebxia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play.google.com/store/apps/details?id=org.easyaccess.epubread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5400" dirty="0"/>
              <a:t>Accessibilità e Comprensione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4005064"/>
            <a:ext cx="6400800" cy="1752600"/>
          </a:xfrm>
        </p:spPr>
        <p:txBody>
          <a:bodyPr/>
          <a:lstStyle/>
          <a:p>
            <a:r>
              <a:rPr lang="it-IT" dirty="0" smtClean="0"/>
              <a:t>Teorie a confronto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AAAF95F-6769-4061-B232-DE2CF7718699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11" y="3683119"/>
            <a:ext cx="385762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22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Materiale procedura e design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10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619672" y="1772816"/>
            <a:ext cx="710186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Nella condizione </a:t>
            </a:r>
            <a:r>
              <a:rPr lang="it-IT" sz="2800" dirty="0" err="1"/>
              <a:t>disfluente</a:t>
            </a:r>
            <a:r>
              <a:rPr lang="it-IT" sz="2800" dirty="0"/>
              <a:t> il materiale viene presentato in un font grigio grandezza 12, in quella fluente viene presentato un font </a:t>
            </a:r>
            <a:r>
              <a:rPr lang="it-IT" sz="2800" dirty="0" err="1"/>
              <a:t>Arial</a:t>
            </a:r>
            <a:r>
              <a:rPr lang="it-IT" sz="2800" dirty="0"/>
              <a:t> nero 16.</a:t>
            </a:r>
          </a:p>
          <a:p>
            <a:r>
              <a:rPr lang="it-IT" sz="2800" dirty="0"/>
              <a:t>Viene usato un disegno tra I soggetti (ogni partecipante viene esposto solo a 1 font</a:t>
            </a:r>
            <a:r>
              <a:rPr lang="it-IT" sz="2800" dirty="0" smtClean="0"/>
              <a:t>)</a:t>
            </a:r>
          </a:p>
          <a:p>
            <a:r>
              <a:rPr lang="it-IT" sz="2800" dirty="0" smtClean="0"/>
              <a:t> </a:t>
            </a:r>
            <a:r>
              <a:rPr lang="it-IT" sz="2800" dirty="0"/>
              <a:t>I soggetti </a:t>
            </a:r>
            <a:r>
              <a:rPr lang="it-IT" sz="2800" dirty="0" smtClean="0"/>
              <a:t>hanno </a:t>
            </a:r>
            <a:r>
              <a:rPr lang="it-IT" sz="2800" dirty="0"/>
              <a:t>90 </a:t>
            </a:r>
            <a:r>
              <a:rPr lang="it-IT" sz="2800" dirty="0" smtClean="0"/>
              <a:t>secondi </a:t>
            </a:r>
            <a:r>
              <a:rPr lang="it-IT" sz="2800" dirty="0"/>
              <a:t>per prepararsi</a:t>
            </a:r>
          </a:p>
          <a:p>
            <a:r>
              <a:rPr lang="it-IT" sz="2800" dirty="0"/>
              <a:t>Dopo 15 minuti su compiti non collegati, viene fatto un test (domande sulle caratteristiche degli alieni </a:t>
            </a:r>
            <a:r>
              <a:rPr lang="it-IT" sz="2800" dirty="0" smtClean="0"/>
              <a:t>(</a:t>
            </a:r>
            <a:r>
              <a:rPr lang="it-IT" sz="2800" dirty="0"/>
              <a:t>e.g. ‘‘</a:t>
            </a:r>
            <a:r>
              <a:rPr lang="it-IT" sz="2800" dirty="0" err="1"/>
              <a:t>what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the </a:t>
            </a:r>
            <a:r>
              <a:rPr lang="it-IT" sz="2800" dirty="0" err="1"/>
              <a:t>diet</a:t>
            </a:r>
            <a:r>
              <a:rPr lang="it-IT" sz="2800" dirty="0"/>
              <a:t> of the </a:t>
            </a:r>
            <a:r>
              <a:rPr lang="it-IT" sz="2800" dirty="0" err="1"/>
              <a:t>pangeri</a:t>
            </a:r>
            <a:r>
              <a:rPr lang="it-IT" sz="2800" dirty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26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Results and discussion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average, participants in the fluent condition successfully answered 72.8% of the questions. Meanwhile, participants in the disfluent conditions were successful on average 86.5% of the time. </a:t>
            </a:r>
          </a:p>
          <a:p>
            <a:r>
              <a:rPr lang="en-US" dirty="0" smtClean="0"/>
              <a:t>This difference was statistically significant (t(26) = 2.3, p &lt; .05).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61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404664"/>
            <a:ext cx="8579296" cy="5721499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 </a:t>
            </a:r>
            <a:r>
              <a:rPr lang="it-IT" dirty="0"/>
              <a:t>Risultati incoraggianti ma potrebbero non essere generalizzabili alla classe.</a:t>
            </a:r>
          </a:p>
          <a:p>
            <a:pPr lvl="0"/>
            <a:r>
              <a:rPr lang="it-IT" dirty="0"/>
              <a:t>Il test viene fatto dopo 15 minuti (non </a:t>
            </a:r>
            <a:r>
              <a:rPr lang="it-IT" dirty="0" err="1"/>
              <a:t>cosi’</a:t>
            </a:r>
            <a:r>
              <a:rPr lang="it-IT" dirty="0"/>
              <a:t> nella classe)</a:t>
            </a:r>
          </a:p>
          <a:p>
            <a:pPr lvl="0"/>
            <a:r>
              <a:rPr lang="it-IT" dirty="0"/>
              <a:t>Ci sono altre differenze con la classe: la natura del materiale, le strategie di apprendimento adottate, la presenza di distrazioni nell’ambiente</a:t>
            </a:r>
          </a:p>
          <a:p>
            <a:pPr lvl="0"/>
            <a:r>
              <a:rPr lang="it-IT" dirty="0"/>
              <a:t> </a:t>
            </a:r>
            <a:r>
              <a:rPr lang="it-IT" dirty="0" smtClean="0"/>
              <a:t>la </a:t>
            </a:r>
            <a:r>
              <a:rPr lang="it-IT" dirty="0"/>
              <a:t>lettura </a:t>
            </a:r>
            <a:r>
              <a:rPr lang="it-IT" dirty="0" err="1"/>
              <a:t>disfluente</a:t>
            </a:r>
            <a:r>
              <a:rPr lang="it-IT" dirty="0"/>
              <a:t> è </a:t>
            </a:r>
            <a:r>
              <a:rPr lang="it-IT" dirty="0" err="1"/>
              <a:t>piu’</a:t>
            </a:r>
            <a:r>
              <a:rPr lang="it-IT" dirty="0"/>
              <a:t> difficile e potrebbe frustrare gli </a:t>
            </a:r>
            <a:r>
              <a:rPr lang="it-IT" dirty="0" smtClean="0"/>
              <a:t>studenti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013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Esempi </a:t>
            </a:r>
            <a:r>
              <a:rPr lang="it-IT" dirty="0" err="1"/>
              <a:t>disfluency</a:t>
            </a:r>
            <a:endParaRPr lang="it-IT" dirty="0"/>
          </a:p>
          <a:p>
            <a:r>
              <a:rPr lang="it-IT" u="sng" dirty="0">
                <a:hlinkClick r:id="rId2"/>
              </a:rPr>
              <a:t>http://www.slideshare.net/mcneilmahon/johnfieldpresentation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84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41277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Linee guida per l’accessibilità alle informazioni  su web per i lettori con dislessia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Una ricerca di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Rello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Kanvinde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Beaza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-Yates, 2011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11960" y="5517233"/>
            <a:ext cx="3744416" cy="9233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u="sng" dirty="0">
                <a:hlinkClick r:id="rId2"/>
              </a:rPr>
              <a:t>http://www.slideshare.net/luzrello/rellokanvindebaezaw4a2012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7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problema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Lavoro di ricerca svolto da un gruppo che si occupa di </a:t>
            </a:r>
            <a:r>
              <a:rPr lang="it-IT" i="1" dirty="0" smtClean="0"/>
              <a:t>accessibilità</a:t>
            </a:r>
            <a:r>
              <a:rPr lang="it-IT" dirty="0" smtClean="0"/>
              <a:t> del web (</a:t>
            </a:r>
            <a:r>
              <a:rPr lang="it-IT" dirty="0" err="1" smtClean="0"/>
              <a:t>Rello</a:t>
            </a:r>
            <a:r>
              <a:rPr lang="it-IT" dirty="0" smtClean="0"/>
              <a:t>, </a:t>
            </a:r>
            <a:r>
              <a:rPr lang="it-IT" dirty="0" err="1" smtClean="0"/>
              <a:t>Kanvinde</a:t>
            </a:r>
            <a:r>
              <a:rPr lang="it-IT" dirty="0" smtClean="0"/>
              <a:t> e </a:t>
            </a:r>
            <a:r>
              <a:rPr lang="it-IT" dirty="0" err="1" smtClean="0"/>
              <a:t>Beaza</a:t>
            </a:r>
            <a:r>
              <a:rPr lang="it-IT" dirty="0" smtClean="0"/>
              <a:t>-Yates, 2011).</a:t>
            </a:r>
            <a:endParaRPr lang="it-IT" b="1" dirty="0" smtClean="0"/>
          </a:p>
          <a:p>
            <a:r>
              <a:rPr lang="it-IT" dirty="0" smtClean="0"/>
              <a:t>Verifica dell’efficacia di una serie di manipolazioni del testo per facilitare l’accesso alle informazioni su web da parte di lettori dislessici.</a:t>
            </a:r>
          </a:p>
          <a:p>
            <a:r>
              <a:rPr lang="it-IT" dirty="0"/>
              <a:t>Vengono variati  grandezza e chiarezza dei caratteri, il contrasto tra caratteri e sfondo, l’ampiezza dell’interlinea, ecc.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50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7" y="1628801"/>
            <a:ext cx="8229600" cy="4525963"/>
          </a:xfrm>
        </p:spPr>
        <p:txBody>
          <a:bodyPr>
            <a:normAutofit/>
          </a:bodyPr>
          <a:lstStyle/>
          <a:p>
            <a:r>
              <a:rPr lang="it-IT" dirty="0" err="1" smtClean="0"/>
              <a:t>Rello</a:t>
            </a:r>
            <a:r>
              <a:rPr lang="it-IT" dirty="0" smtClean="0"/>
              <a:t> e colleghi ritengono  che le linee guida   potrebbero migliorare l’accesso di tutti i lettori  </a:t>
            </a:r>
            <a:endParaRPr lang="it-IT" b="1" dirty="0" smtClean="0"/>
          </a:p>
          <a:p>
            <a:r>
              <a:rPr lang="it-IT" dirty="0" smtClean="0"/>
              <a:t>Dai loro esperimenti è risultato  che i tempi di lettura si riducono quando il testo è presentato con particolari formati, non tutti identificabili in modo intuitivo.</a:t>
            </a:r>
            <a:endParaRPr lang="it-IT" b="1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5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è la dislessia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800" dirty="0"/>
              <a:t>E’ una disabilità specifica dell’apprendimento che ha origini neurologiche.</a:t>
            </a:r>
            <a:endParaRPr lang="it-IT" sz="2800" b="1" dirty="0"/>
          </a:p>
          <a:p>
            <a:r>
              <a:rPr lang="it-IT" sz="2800" dirty="0"/>
              <a:t>I bambini dislessici hanno buone capacità intellettive, ma limitate capacità di analisi fonologica delle parole, di ricavare il suono dai simboli scritti.</a:t>
            </a:r>
          </a:p>
          <a:p>
            <a:r>
              <a:rPr lang="it-IT" sz="2800" dirty="0"/>
              <a:t>Il riconoscimento delle parole scritte è poco accurato e poco fluente.</a:t>
            </a:r>
            <a:endParaRPr lang="it-IT" sz="2800" b="1" dirty="0"/>
          </a:p>
          <a:p>
            <a:r>
              <a:rPr lang="it-IT" sz="2800" dirty="0"/>
              <a:t>Probabile conseguenza della dislessia è la difficoltà di comprensione nella lettura:</a:t>
            </a:r>
          </a:p>
          <a:p>
            <a:pPr lvl="1"/>
            <a:r>
              <a:rPr lang="it-IT" sz="2400" dirty="0"/>
              <a:t>riduzione delle esperienze di lettura</a:t>
            </a:r>
          </a:p>
          <a:p>
            <a:pPr lvl="1"/>
            <a:r>
              <a:rPr lang="it-IT" sz="2400" dirty="0"/>
              <a:t>Minore crescita del vocabolario e della conoscenza di background.</a:t>
            </a:r>
            <a:endParaRPr lang="it-IT" sz="2400" b="1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Soggetti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Un </a:t>
            </a:r>
            <a:r>
              <a:rPr lang="it-IT" dirty="0"/>
              <a:t>campione </a:t>
            </a:r>
            <a:r>
              <a:rPr lang="it-IT" dirty="0" smtClean="0"/>
              <a:t>di:</a:t>
            </a:r>
          </a:p>
          <a:p>
            <a:r>
              <a:rPr lang="it-IT" dirty="0" smtClean="0"/>
              <a:t>lettori dislessici (dai 13 ai 27 </a:t>
            </a:r>
            <a:r>
              <a:rPr lang="it-IT" dirty="0"/>
              <a:t>anni</a:t>
            </a:r>
            <a:r>
              <a:rPr lang="it-IT" dirty="0" smtClean="0"/>
              <a:t>),</a:t>
            </a:r>
          </a:p>
          <a:p>
            <a:r>
              <a:rPr lang="it-IT" dirty="0" smtClean="0"/>
              <a:t> </a:t>
            </a:r>
            <a:r>
              <a:rPr lang="it-IT" dirty="0"/>
              <a:t>un gruppo di </a:t>
            </a:r>
            <a:r>
              <a:rPr lang="it-IT" dirty="0" smtClean="0"/>
              <a:t>controllo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/>
              <a:t>con un buon livello scolare, lettori e utilizzatori di internet, </a:t>
            </a:r>
            <a:r>
              <a:rPr lang="it-IT" dirty="0" smtClean="0"/>
              <a:t>spagnoli.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1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Modifiche indagate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Il testo  è in carattere </a:t>
            </a:r>
            <a:r>
              <a:rPr lang="it-IT" dirty="0" err="1" smtClean="0"/>
              <a:t>Arial</a:t>
            </a:r>
            <a:r>
              <a:rPr lang="it-IT" dirty="0" smtClean="0"/>
              <a:t>. </a:t>
            </a:r>
          </a:p>
          <a:p>
            <a:r>
              <a:rPr lang="it-IT" dirty="0" smtClean="0"/>
              <a:t>La grandezza del carattere varia:</a:t>
            </a:r>
          </a:p>
          <a:p>
            <a:pPr lvl="1"/>
            <a:r>
              <a:rPr lang="it-IT" dirty="0" smtClean="0"/>
              <a:t> dai 14, 18, 22, 26 </a:t>
            </a:r>
            <a:r>
              <a:rPr lang="it-IT" dirty="0" err="1" smtClean="0"/>
              <a:t>pt</a:t>
            </a:r>
            <a:endParaRPr lang="it-IT" dirty="0" smtClean="0"/>
          </a:p>
          <a:p>
            <a:r>
              <a:rPr lang="it-IT" dirty="0" smtClean="0"/>
              <a:t>ha anche una diversa </a:t>
            </a:r>
            <a:r>
              <a:rPr lang="it-IT" dirty="0" err="1" smtClean="0"/>
              <a:t>brightness</a:t>
            </a:r>
            <a:r>
              <a:rPr lang="it-IT" dirty="0" smtClean="0"/>
              <a:t> (grigio più o meno chiaro),</a:t>
            </a:r>
            <a:endParaRPr lang="it-IT" b="1" dirty="0" smtClean="0"/>
          </a:p>
          <a:p>
            <a:r>
              <a:rPr lang="it-IT" dirty="0" smtClean="0"/>
              <a:t>Sfondo viene mostrato in una scala di grigi più o meno chiari,</a:t>
            </a:r>
            <a:endParaRPr lang="it-IT" b="1" dirty="0" smtClean="0"/>
          </a:p>
          <a:p>
            <a:r>
              <a:rPr lang="it-IT" dirty="0" smtClean="0"/>
              <a:t>diverse coppie e combinazioni di carattere/sfondo (crema/nero, verde/marrone, giallo/blu),</a:t>
            </a:r>
            <a:endParaRPr lang="it-IT" b="1" dirty="0" smtClean="0"/>
          </a:p>
          <a:p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aumentata</a:t>
            </a:r>
            <a:r>
              <a:rPr lang="en-US" dirty="0" smtClean="0"/>
              <a:t> la </a:t>
            </a:r>
            <a:r>
              <a:rPr lang="en-US" dirty="0" err="1" smtClean="0"/>
              <a:t>spaziatura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caratteri</a:t>
            </a:r>
            <a:r>
              <a:rPr lang="en-US" dirty="0" smtClean="0"/>
              <a:t>, </a:t>
            </a:r>
            <a:r>
              <a:rPr lang="en-US" dirty="0" err="1" smtClean="0"/>
              <a:t>l’interlinea</a:t>
            </a:r>
            <a:r>
              <a:rPr lang="en-US" dirty="0" smtClean="0"/>
              <a:t>, lo </a:t>
            </a:r>
            <a:r>
              <a:rPr lang="en-US" dirty="0" err="1" smtClean="0"/>
              <a:t>spazio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paragrafi</a:t>
            </a:r>
            <a:r>
              <a:rPr lang="en-US" dirty="0" smtClean="0"/>
              <a:t> e la </a:t>
            </a:r>
            <a:r>
              <a:rPr lang="en-US" dirty="0" err="1" smtClean="0"/>
              <a:t>grandezza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colonna.</a:t>
            </a:r>
            <a:endParaRPr lang="it-IT" b="1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3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L’accessibilità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L'accessibilità è la caratteristica di un dispositivo, di un servizio o di una risorsa d'essere </a:t>
            </a:r>
            <a:r>
              <a:rPr lang="it-IT" u="sng" dirty="0"/>
              <a:t>fruibile con facilità da una qualsiasi tipologia </a:t>
            </a:r>
            <a:r>
              <a:rPr lang="it-IT" u="sng" dirty="0" smtClean="0"/>
              <a:t>d’ utente  </a:t>
            </a:r>
            <a:r>
              <a:rPr lang="it-IT" dirty="0"/>
              <a:t>anche per persone con ridotta o impedita capacità sensoriale, motoria, o psichica.</a:t>
            </a: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</a:t>
            </a:r>
            <a:r>
              <a:rPr lang="it-IT" dirty="0"/>
              <a:t>termine ha trovato largo uso anche nel settore </a:t>
            </a:r>
            <a:r>
              <a:rPr lang="it-IT" dirty="0" smtClean="0"/>
              <a:t>di Internet</a:t>
            </a:r>
            <a:r>
              <a:rPr lang="it-IT" dirty="0"/>
              <a:t> col medesimo significato. Nel Web una risorsa accessibile facilita </a:t>
            </a:r>
            <a:r>
              <a:rPr lang="it-IT" u="sng" dirty="0"/>
              <a:t>l'accesso alla più grande fascia di individui</a:t>
            </a:r>
            <a:r>
              <a:rPr lang="it-IT" dirty="0"/>
              <a:t>, con ogni tipo di mezzo e disabilità.</a:t>
            </a:r>
          </a:p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AAAF95F-6769-4061-B232-DE2CF7718699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03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Strumenti di indagine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3"/>
            <a:ext cx="6419056" cy="4569371"/>
          </a:xfrm>
        </p:spPr>
        <p:txBody>
          <a:bodyPr/>
          <a:lstStyle/>
          <a:p>
            <a:r>
              <a:rPr lang="it-IT" dirty="0" smtClean="0"/>
              <a:t>I testi vengono presentati su schermo in modalità diverse.</a:t>
            </a:r>
          </a:p>
          <a:p>
            <a:r>
              <a:rPr lang="it-IT" dirty="0" smtClean="0"/>
              <a:t>La lettura viene esaminata con:</a:t>
            </a:r>
          </a:p>
          <a:p>
            <a:pPr lvl="1"/>
            <a:r>
              <a:rPr lang="it-IT" dirty="0" smtClean="0"/>
              <a:t> uno strumento di tracciamento oculare </a:t>
            </a:r>
            <a:r>
              <a:rPr lang="it-IT" b="1" dirty="0" smtClean="0"/>
              <a:t>(</a:t>
            </a:r>
            <a:r>
              <a:rPr lang="it-IT" b="1" dirty="0" err="1" smtClean="0"/>
              <a:t>eye</a:t>
            </a:r>
            <a:r>
              <a:rPr lang="it-IT" b="1" dirty="0" smtClean="0"/>
              <a:t> </a:t>
            </a:r>
            <a:r>
              <a:rPr lang="it-IT" b="1" dirty="0" err="1" smtClean="0"/>
              <a:t>tracking</a:t>
            </a:r>
            <a:r>
              <a:rPr lang="it-IT" b="1" dirty="0" smtClean="0"/>
              <a:t>)</a:t>
            </a:r>
            <a:endParaRPr lang="it-IT" dirty="0" smtClean="0"/>
          </a:p>
          <a:p>
            <a:pPr lvl="1"/>
            <a:r>
              <a:rPr lang="it-IT" dirty="0" smtClean="0"/>
              <a:t> un’intervista sulle preferenze di lettura.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637" y="1484785"/>
            <a:ext cx="1857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08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Misurazioni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052737"/>
            <a:ext cx="843528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Quali scelte di formato e di design garantiscono una lettura più veloce  e piacevole?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tempo </a:t>
            </a:r>
            <a:r>
              <a:rPr lang="it-IT" dirty="0"/>
              <a:t>della fissazione, numero di fissazioni, tempo di distrazione</a:t>
            </a:r>
            <a:endParaRPr lang="it-IT" b="1" dirty="0"/>
          </a:p>
          <a:p>
            <a:r>
              <a:rPr lang="it-IT" dirty="0" smtClean="0"/>
              <a:t>le </a:t>
            </a:r>
            <a:r>
              <a:rPr lang="it-IT" dirty="0"/>
              <a:t>preferenze degli utenti per una scelta o </a:t>
            </a:r>
            <a:r>
              <a:rPr lang="it-IT" dirty="0" smtClean="0"/>
              <a:t>l’altra (solo i soggetti dislessici)..</a:t>
            </a:r>
            <a:endParaRPr lang="it-IT" b="1" dirty="0"/>
          </a:p>
          <a:p>
            <a:pPr>
              <a:buNone/>
            </a:pPr>
            <a:endParaRPr lang="it-IT" b="1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64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Risultati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9" y="1268761"/>
            <a:ext cx="8229600" cy="4525963"/>
          </a:xfrm>
        </p:spPr>
        <p:txBody>
          <a:bodyPr>
            <a:noAutofit/>
          </a:bodyPr>
          <a:lstStyle/>
          <a:p>
            <a:pPr marL="514297" indent="-514297">
              <a:buFont typeface="+mj-lt"/>
              <a:buAutoNum type="arabicPeriod"/>
            </a:pPr>
            <a:r>
              <a:rPr lang="it-IT" sz="2400" dirty="0"/>
              <a:t>Tempi di lettura più lunghi per I lettori dislessici rispetto al gruppo di controllo (quindi probabile maggiore carico cognitivo nell’elaborazione)</a:t>
            </a:r>
            <a:endParaRPr lang="it-IT" sz="2400" b="1" dirty="0"/>
          </a:p>
          <a:p>
            <a:pPr lvl="1"/>
            <a:r>
              <a:rPr lang="it-IT" sz="2400" dirty="0"/>
              <a:t>Lettura più rapida con:</a:t>
            </a:r>
          </a:p>
          <a:p>
            <a:pPr lvl="2"/>
            <a:r>
              <a:rPr lang="it-IT" dirty="0" smtClean="0"/>
              <a:t>Grandezza carattere 26</a:t>
            </a:r>
          </a:p>
          <a:p>
            <a:pPr lvl="2"/>
            <a:r>
              <a:rPr lang="it-IT" dirty="0" smtClean="0"/>
              <a:t>Interlinea 1.4</a:t>
            </a:r>
          </a:p>
          <a:p>
            <a:pPr lvl="2"/>
            <a:r>
              <a:rPr lang="it-IT" dirty="0" smtClean="0"/>
              <a:t>Spazio tra paragrafi 2 </a:t>
            </a:r>
          </a:p>
          <a:p>
            <a:pPr lvl="2"/>
            <a:r>
              <a:rPr lang="it-IT" dirty="0" smtClean="0"/>
              <a:t>(font o sfondo) Grigio e non puro nero o puro bianco</a:t>
            </a:r>
          </a:p>
          <a:p>
            <a:pPr lvl="2"/>
            <a:r>
              <a:rPr lang="it-IT" dirty="0" smtClean="0"/>
              <a:t>Coppie di colore crema/nero</a:t>
            </a:r>
          </a:p>
          <a:p>
            <a:pPr lvl="2"/>
            <a:r>
              <a:rPr lang="it-IT" dirty="0" smtClean="0"/>
              <a:t>Colonna di 88 caratteri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Risultati (2)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79512" y="980729"/>
            <a:ext cx="8507288" cy="5760640"/>
          </a:xfrm>
        </p:spPr>
        <p:txBody>
          <a:bodyPr>
            <a:normAutofit fontScale="62500" lnSpcReduction="20000"/>
          </a:bodyPr>
          <a:lstStyle/>
          <a:p>
            <a:pPr marL="342865" lvl="1" indent="-342865">
              <a:buNone/>
            </a:pPr>
            <a:r>
              <a:rPr lang="it-IT" sz="3800" dirty="0"/>
              <a:t>2. Coerenza parziale tra tempi di lettura e preferenze dichiarate</a:t>
            </a:r>
          </a:p>
          <a:p>
            <a:endParaRPr lang="it-IT" sz="3800" dirty="0"/>
          </a:p>
          <a:p>
            <a:r>
              <a:rPr lang="it-IT" sz="3800" dirty="0"/>
              <a:t>Tempi di lettura/preferenze </a:t>
            </a:r>
            <a:r>
              <a:rPr lang="it-IT" sz="3800" i="1" dirty="0"/>
              <a:t>coerenti</a:t>
            </a:r>
          </a:p>
          <a:p>
            <a:pPr lvl="1"/>
            <a:r>
              <a:rPr lang="it-IT" sz="3800" dirty="0"/>
              <a:t>Ampiezza carattere 26 (il più grande)</a:t>
            </a:r>
          </a:p>
          <a:p>
            <a:pPr lvl="1"/>
            <a:r>
              <a:rPr lang="it-IT" sz="3800" dirty="0"/>
              <a:t>Spazio tra paragrafi</a:t>
            </a:r>
          </a:p>
          <a:p>
            <a:pPr lvl="1"/>
            <a:r>
              <a:rPr lang="it-IT" sz="3800" dirty="0"/>
              <a:t>Interlinea</a:t>
            </a:r>
          </a:p>
          <a:p>
            <a:pPr lvl="1"/>
            <a:endParaRPr lang="it-IT" sz="3800" dirty="0"/>
          </a:p>
          <a:p>
            <a:r>
              <a:rPr lang="it-IT" sz="3800" dirty="0"/>
              <a:t>Tempi di lettura/preferenze </a:t>
            </a:r>
            <a:r>
              <a:rPr lang="it-IT" sz="3800" i="1" dirty="0"/>
              <a:t>incoerenti</a:t>
            </a:r>
          </a:p>
          <a:p>
            <a:pPr lvl="1"/>
            <a:r>
              <a:rPr lang="it-IT" sz="3800" dirty="0"/>
              <a:t>Scala di grigi del carattere o dello sfondo (preferiscono il nero al grigio che leggono più velocemente)</a:t>
            </a:r>
          </a:p>
          <a:p>
            <a:pPr lvl="1"/>
            <a:r>
              <a:rPr lang="it-IT" sz="3800" dirty="0"/>
              <a:t>Spazio tra lettere (preferiscono meno spazio)</a:t>
            </a:r>
          </a:p>
          <a:p>
            <a:pPr lvl="1"/>
            <a:r>
              <a:rPr lang="it-IT" sz="3800" dirty="0"/>
              <a:t>Larghezza della colonna (preferiscono una colonna più ridotta)</a:t>
            </a:r>
          </a:p>
          <a:p>
            <a:pPr lvl="1"/>
            <a:r>
              <a:rPr lang="it-IT" sz="3800" dirty="0"/>
              <a:t>Coppie carattere/sfondo (preferiscono il giallo su nero)</a:t>
            </a:r>
          </a:p>
          <a:p>
            <a:pPr lvl="1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21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Linee-guida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7"/>
            <a:ext cx="43924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004048" y="1628801"/>
            <a:ext cx="4139952" cy="258531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it-IT" dirty="0" smtClean="0"/>
              <a:t>Per formulare le </a:t>
            </a:r>
            <a:r>
              <a:rPr lang="it-IT" dirty="0" err="1" smtClean="0"/>
              <a:t>lineeguida</a:t>
            </a:r>
            <a:r>
              <a:rPr lang="it-IT" dirty="0" smtClean="0"/>
              <a:t> si prendono in considerazione:</a:t>
            </a:r>
          </a:p>
          <a:p>
            <a:endParaRPr lang="it-IT" dirty="0" smtClean="0"/>
          </a:p>
          <a:p>
            <a:pPr marL="285720" indent="-285720">
              <a:buFont typeface="Arial" pitchFamily="34" charset="0"/>
              <a:buChar char="•"/>
            </a:pPr>
            <a:r>
              <a:rPr lang="it-IT" dirty="0" smtClean="0"/>
              <a:t>i </a:t>
            </a:r>
            <a:r>
              <a:rPr lang="it-IT" dirty="0"/>
              <a:t>dati sui tempi di fissazione </a:t>
            </a:r>
            <a:endParaRPr lang="it-IT" dirty="0" smtClean="0"/>
          </a:p>
          <a:p>
            <a:pPr marL="285720" indent="-285720">
              <a:buFont typeface="Arial" pitchFamily="34" charset="0"/>
              <a:buChar char="•"/>
            </a:pPr>
            <a:r>
              <a:rPr lang="it-IT" dirty="0" smtClean="0"/>
              <a:t>le </a:t>
            </a:r>
            <a:r>
              <a:rPr lang="it-IT" dirty="0"/>
              <a:t>preferenze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Se non coerenti la </a:t>
            </a:r>
            <a:r>
              <a:rPr lang="it-IT" dirty="0"/>
              <a:t>priorità </a:t>
            </a:r>
            <a:r>
              <a:rPr lang="it-IT" dirty="0" smtClean="0"/>
              <a:t>è all’</a:t>
            </a:r>
            <a:r>
              <a:rPr lang="it-IT" dirty="0" err="1" smtClean="0"/>
              <a:t>eye-tracking</a:t>
            </a:r>
            <a:r>
              <a:rPr lang="it-IT" dirty="0" smtClean="0"/>
              <a:t>, o viene fatta una media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801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653768"/>
            <a:ext cx="618172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732240" y="653768"/>
            <a:ext cx="2304256" cy="369330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fontAlgn="base"/>
            <a:r>
              <a:rPr lang="en-US" dirty="0" err="1"/>
              <a:t>AccessibleNews</a:t>
            </a:r>
            <a:r>
              <a:rPr lang="en-US" dirty="0"/>
              <a:t> </a:t>
            </a:r>
            <a:r>
              <a:rPr lang="en-US" dirty="0" err="1" smtClean="0"/>
              <a:t>Dyswebxia</a:t>
            </a:r>
            <a:endParaRPr lang="en-US" dirty="0" smtClean="0"/>
          </a:p>
          <a:p>
            <a:pPr fontAlgn="base"/>
            <a:r>
              <a:rPr lang="en-US" dirty="0" smtClean="0"/>
              <a:t>È un </a:t>
            </a:r>
            <a:r>
              <a:rPr lang="en-US" dirty="0" err="1" smtClean="0"/>
              <a:t>programma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consente</a:t>
            </a:r>
            <a:r>
              <a:rPr lang="en-US" dirty="0" smtClean="0"/>
              <a:t> di </a:t>
            </a:r>
            <a:r>
              <a:rPr lang="en-US" dirty="0" err="1" smtClean="0"/>
              <a:t>modificare</a:t>
            </a:r>
            <a:r>
              <a:rPr lang="en-US" dirty="0" smtClean="0"/>
              <a:t> I </a:t>
            </a:r>
            <a:r>
              <a:rPr lang="en-US" dirty="0" err="1" smtClean="0"/>
              <a:t>parametri</a:t>
            </a:r>
            <a:r>
              <a:rPr lang="en-US" dirty="0" smtClean="0"/>
              <a:t> (</a:t>
            </a:r>
            <a:r>
              <a:rPr lang="en-US" dirty="0" err="1" smtClean="0"/>
              <a:t>grandezza</a:t>
            </a:r>
            <a:r>
              <a:rPr lang="en-US" dirty="0" smtClean="0"/>
              <a:t> del </a:t>
            </a:r>
            <a:r>
              <a:rPr lang="en-US" dirty="0" err="1" smtClean="0"/>
              <a:t>carattere</a:t>
            </a:r>
            <a:r>
              <a:rPr lang="en-US" dirty="0" smtClean="0"/>
              <a:t>, </a:t>
            </a:r>
            <a:r>
              <a:rPr lang="en-US" dirty="0" err="1" smtClean="0"/>
              <a:t>colori</a:t>
            </a:r>
            <a:r>
              <a:rPr lang="en-US" dirty="0" smtClean="0"/>
              <a:t> </a:t>
            </a:r>
            <a:r>
              <a:rPr lang="en-US" dirty="0" err="1" smtClean="0"/>
              <a:t>sfondo</a:t>
            </a:r>
            <a:r>
              <a:rPr lang="en-US" dirty="0" smtClean="0"/>
              <a:t> e </a:t>
            </a:r>
            <a:r>
              <a:rPr lang="en-US" dirty="0" err="1" smtClean="0"/>
              <a:t>carattere</a:t>
            </a:r>
            <a:r>
              <a:rPr lang="en-US" dirty="0" smtClean="0"/>
              <a:t>, </a:t>
            </a:r>
            <a:r>
              <a:rPr lang="en-US" dirty="0" err="1" smtClean="0"/>
              <a:t>spaziatura</a:t>
            </a:r>
            <a:r>
              <a:rPr lang="en-US" dirty="0" smtClean="0"/>
              <a:t>)</a:t>
            </a:r>
          </a:p>
          <a:p>
            <a:pPr fontAlgn="base"/>
            <a:r>
              <a:rPr lang="en-US" dirty="0" smtClean="0"/>
              <a:t>E </a:t>
            </a:r>
            <a:r>
              <a:rPr lang="en-US" dirty="0" err="1" smtClean="0"/>
              <a:t>rimuove</a:t>
            </a:r>
            <a:r>
              <a:rPr lang="en-US" dirty="0" smtClean="0"/>
              <a:t> I link e le </a:t>
            </a:r>
            <a:r>
              <a:rPr lang="en-US" dirty="0" err="1" smtClean="0"/>
              <a:t>icone</a:t>
            </a:r>
            <a:r>
              <a:rPr lang="en-US" dirty="0" smtClean="0"/>
              <a:t> non </a:t>
            </a:r>
            <a:r>
              <a:rPr lang="en-US" dirty="0" err="1" smtClean="0"/>
              <a:t>rilevanti</a:t>
            </a:r>
            <a:r>
              <a:rPr lang="en-US" dirty="0" smtClean="0"/>
              <a:t> </a:t>
            </a:r>
            <a:r>
              <a:rPr lang="en-US" dirty="0" err="1" smtClean="0"/>
              <a:t>dagli</a:t>
            </a:r>
            <a:r>
              <a:rPr lang="en-US" dirty="0" smtClean="0"/>
              <a:t> </a:t>
            </a:r>
            <a:r>
              <a:rPr lang="en-US" dirty="0" err="1" smtClean="0"/>
              <a:t>articoli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vogliono</a:t>
            </a:r>
            <a:r>
              <a:rPr lang="en-US" dirty="0" smtClean="0"/>
              <a:t> </a:t>
            </a:r>
            <a:r>
              <a:rPr lang="en-US" dirty="0" err="1" smtClean="0"/>
              <a:t>leggere</a:t>
            </a:r>
            <a:r>
              <a:rPr lang="en-US" dirty="0" smtClean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161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9" y="890589"/>
            <a:ext cx="86201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6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370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12475" y="6237947"/>
            <a:ext cx="4852895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it-IT" dirty="0"/>
              <a:t>https://www.youtube.com/watch?v=P1dRqpRi4cs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0" y="620052"/>
            <a:ext cx="7883415" cy="443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0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97858" y="5733256"/>
            <a:ext cx="7367751" cy="1745749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it-IT" dirty="0">
                <a:hlinkClick r:id="rId2"/>
              </a:rPr>
              <a:t>http://</a:t>
            </a:r>
            <a:r>
              <a:rPr lang="it-IT" dirty="0" smtClean="0">
                <a:hlinkClick r:id="rId2"/>
              </a:rPr>
              <a:t>www.text4all.net/dyswebxia.html</a:t>
            </a:r>
            <a:endParaRPr lang="it-IT" dirty="0" smtClean="0"/>
          </a:p>
          <a:p>
            <a:endParaRPr lang="it-IT" dirty="0"/>
          </a:p>
          <a:p>
            <a:r>
              <a:rPr lang="en-US" b="1" u="sng" dirty="0">
                <a:hlinkClick r:id="rId3"/>
              </a:rPr>
              <a:t>https://www.upf.edu/web/wssc/dyswebxia</a:t>
            </a:r>
            <a:endParaRPr lang="it-IT" b="1" dirty="0"/>
          </a:p>
          <a:p>
            <a:r>
              <a:rPr lang="it-IT" dirty="0"/>
              <a:t> </a:t>
            </a:r>
          </a:p>
          <a:p>
            <a:r>
              <a:rPr lang="en-US" dirty="0"/>
              <a:t>So far the apps </a:t>
            </a:r>
            <a:r>
              <a:rPr lang="en-US" u="sng" dirty="0" err="1">
                <a:hlinkClick r:id="rId4" tooltip="https://play.google.com/store/apps/details?id=org.easyaccess.epubreader"/>
              </a:rPr>
              <a:t>iDEAL</a:t>
            </a:r>
            <a:r>
              <a:rPr lang="en-US" u="sng" dirty="0">
                <a:hlinkClick r:id="rId4" tooltip="https://play.google.com/store/apps/details?id=org.easyaccess.epubreader"/>
              </a:rPr>
              <a:t> eBook Reader</a:t>
            </a:r>
            <a:r>
              <a:rPr lang="en-US" dirty="0"/>
              <a:t> and </a:t>
            </a:r>
            <a:r>
              <a:rPr lang="en-US" u="sng" dirty="0">
                <a:hlinkClick r:id="rId2" tooltip="http://www.text4all.net/dyswebxia.html"/>
              </a:rPr>
              <a:t>Text4All</a:t>
            </a:r>
            <a:r>
              <a:rPr lang="en-US" dirty="0"/>
              <a:t> have integrated </a:t>
            </a:r>
            <a:r>
              <a:rPr lang="en-US" i="1" dirty="0" err="1"/>
              <a:t>DysWebxia</a:t>
            </a:r>
            <a:r>
              <a:rPr lang="en-US" dirty="0"/>
              <a:t>.</a:t>
            </a:r>
            <a:endParaRPr lang="it-IT" dirty="0"/>
          </a:p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" y="489404"/>
            <a:ext cx="8863178" cy="498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92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5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Contrapposizione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4499993" y="126876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Testo chiaro, facile, leggibile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>
          <a:xfrm>
            <a:off x="467544" y="1772816"/>
            <a:ext cx="4041775" cy="639762"/>
          </a:xfrm>
        </p:spPr>
        <p:txBody>
          <a:bodyPr>
            <a:noAutofit/>
          </a:bodyPr>
          <a:lstStyle/>
          <a:p>
            <a:r>
              <a:rPr lang="it-IT" sz="2800" dirty="0"/>
              <a:t>Testo poco chiaro, facile, leggibile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AAAF95F-6769-4061-B232-DE2CF7718699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040188" cy="265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contenuto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75" y="3284984"/>
            <a:ext cx="2736304" cy="271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94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Non occorre essere disabile per avere difficoltà di accesso all’informazione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Problemi:</a:t>
            </a:r>
          </a:p>
          <a:p>
            <a:pPr lvl="1"/>
            <a:r>
              <a:rPr lang="it-IT" dirty="0" smtClean="0"/>
              <a:t>Il lettore</a:t>
            </a:r>
          </a:p>
          <a:p>
            <a:pPr lvl="1"/>
            <a:r>
              <a:rPr lang="it-IT" dirty="0" smtClean="0"/>
              <a:t>Il materiale</a:t>
            </a:r>
          </a:p>
          <a:p>
            <a:pPr lvl="1"/>
            <a:r>
              <a:rPr lang="it-IT" dirty="0" smtClean="0"/>
              <a:t>Il contesto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AAAF95F-6769-4061-B232-DE2CF7718699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21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http://cdn2-b.examiner.com/sites/default/files/styles/image_full_width/hash/03/2b/5_126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968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AAAF95F-6769-4061-B232-DE2CF7718699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27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32</a:t>
            </a:fld>
            <a:endParaRPr lang="it-IT"/>
          </a:p>
        </p:txBody>
      </p:sp>
      <p:pic>
        <p:nvPicPr>
          <p:cNvPr id="1026" name="Picture 2" descr="E:\archivio foto\londra2008.05.04\EPSN0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746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L’accessibilità riguarda anche l’ambiente fisico</a:t>
            </a:r>
          </a:p>
          <a:p>
            <a:r>
              <a:rPr lang="it-IT" dirty="0" smtClean="0"/>
              <a:t>SI NO</a:t>
            </a:r>
          </a:p>
          <a:p>
            <a:endParaRPr lang="it-IT" dirty="0"/>
          </a:p>
          <a:p>
            <a:r>
              <a:rPr lang="it-IT" dirty="0" smtClean="0"/>
              <a:t>La miglior soluzione è scrivere con font nero su sfondo bianco</a:t>
            </a:r>
          </a:p>
          <a:p>
            <a:r>
              <a:rPr lang="it-IT" dirty="0" smtClean="0"/>
              <a:t>SI NO</a:t>
            </a:r>
          </a:p>
          <a:p>
            <a:endParaRPr lang="it-IT" dirty="0"/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90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AAAF95F-6769-4061-B232-DE2CF7718699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8" y="1124745"/>
            <a:ext cx="7301883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95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 la sensazione di </a:t>
            </a:r>
            <a:r>
              <a:rPr lang="it-IT" dirty="0"/>
              <a:t>leggere con facilità spesso non è seguita da un buon ricordo </a:t>
            </a:r>
            <a:r>
              <a:rPr lang="it-IT" dirty="0" smtClean="0"/>
              <a:t>(</a:t>
            </a:r>
            <a:r>
              <a:rPr lang="it-IT" dirty="0"/>
              <a:t>si prova una illusione di capire, di sapere).</a:t>
            </a:r>
          </a:p>
          <a:p>
            <a:r>
              <a:rPr lang="it-IT" dirty="0"/>
              <a:t>La scarsa fluidità nella lettura (</a:t>
            </a:r>
            <a:r>
              <a:rPr lang="it-IT" i="1" dirty="0" err="1"/>
              <a:t>disfluency</a:t>
            </a:r>
            <a:r>
              <a:rPr lang="it-IT" dirty="0"/>
              <a:t>) causata dai caratteri poco leggibili (12 </a:t>
            </a:r>
            <a:r>
              <a:rPr lang="it-IT" dirty="0" err="1"/>
              <a:t>pt</a:t>
            </a:r>
            <a:r>
              <a:rPr lang="it-IT" dirty="0"/>
              <a:t> Comic Sans </a:t>
            </a:r>
            <a:r>
              <a:rPr lang="it-IT" dirty="0" err="1"/>
              <a:t>Ms</a:t>
            </a:r>
            <a:r>
              <a:rPr lang="it-IT" dirty="0"/>
              <a:t> vs 16 </a:t>
            </a:r>
            <a:r>
              <a:rPr lang="it-IT" dirty="0" err="1"/>
              <a:t>Arial</a:t>
            </a:r>
            <a:r>
              <a:rPr lang="it-IT" dirty="0"/>
              <a:t>) potrebbe essere  un aiuto, un </a:t>
            </a:r>
            <a:r>
              <a:rPr lang="it-IT" i="1" dirty="0"/>
              <a:t>suggerimento</a:t>
            </a:r>
            <a:r>
              <a:rPr lang="it-IT" i="1" dirty="0" smtClean="0"/>
              <a:t>.</a:t>
            </a:r>
          </a:p>
          <a:p>
            <a:r>
              <a:rPr lang="it-IT" i="1" dirty="0" smtClean="0"/>
              <a:t> </a:t>
            </a:r>
            <a:r>
              <a:rPr lang="it-IT" dirty="0" smtClean="0"/>
              <a:t> </a:t>
            </a:r>
            <a:r>
              <a:rPr lang="it-IT" dirty="0"/>
              <a:t>il lettore  potrebbe ottenere</a:t>
            </a:r>
            <a:r>
              <a:rPr lang="it-IT" i="1" dirty="0"/>
              <a:t> </a:t>
            </a:r>
            <a:r>
              <a:rPr lang="it-IT" dirty="0"/>
              <a:t> una stima delle sue conoscenze più realistica di quella che ottiene da testi in cui ogni fattore di  carico cognitivo estraneo è stato eliminato.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9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Fluenza</a:t>
            </a:r>
            <a:r>
              <a:rPr lang="it-IT" dirty="0" smtClean="0"/>
              <a:t>: collegata con la confidenza di sapere</a:t>
            </a:r>
          </a:p>
          <a:p>
            <a:r>
              <a:rPr lang="it-IT" dirty="0" err="1" smtClean="0"/>
              <a:t>Disfluenza</a:t>
            </a:r>
            <a:r>
              <a:rPr lang="it-IT" dirty="0" smtClean="0"/>
              <a:t>: elaborazione più profonda</a:t>
            </a:r>
          </a:p>
          <a:p>
            <a:endParaRPr lang="it-IT" dirty="0"/>
          </a:p>
          <a:p>
            <a:r>
              <a:rPr lang="it-IT" dirty="0" smtClean="0"/>
              <a:t>Manipolazione del font: riguarda solo la leggibilità, non cambia il significato o la difficoltà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05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ipotesi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disfluenza</a:t>
            </a:r>
            <a:r>
              <a:rPr lang="it-IT" dirty="0" smtClean="0"/>
              <a:t> migliora la ritenzione</a:t>
            </a:r>
          </a:p>
          <a:p>
            <a:pPr marL="0" indent="0">
              <a:buNone/>
            </a:pPr>
            <a:r>
              <a:rPr lang="it-IT" dirty="0" smtClean="0"/>
              <a:t>Perché</a:t>
            </a:r>
          </a:p>
          <a:p>
            <a:r>
              <a:rPr lang="it-IT" dirty="0" smtClean="0"/>
              <a:t>Riduce la confidenza (di sapere) e aumenta l’attenzione verso il materiale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57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soggetti</a:t>
            </a:r>
            <a:endParaRPr lang="it-IT" dirty="0"/>
          </a:p>
          <a:p>
            <a:r>
              <a:rPr lang="it-IT" dirty="0"/>
              <a:t>28 partecipanti dell’Università di Princeton (età 18-40 anni)</a:t>
            </a:r>
          </a:p>
          <a:p>
            <a:r>
              <a:rPr lang="it-IT" dirty="0"/>
              <a:t>Ricompensati $12.  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b="1" dirty="0" smtClean="0"/>
              <a:t>materiali</a:t>
            </a:r>
            <a:endParaRPr lang="it-IT" b="1" dirty="0"/>
          </a:p>
          <a:p>
            <a:r>
              <a:rPr lang="it-IT" dirty="0"/>
              <a:t>I partecipanti devono imparare la descrizione di 3 specie di </a:t>
            </a:r>
            <a:r>
              <a:rPr lang="it-IT" dirty="0" smtClean="0"/>
              <a:t>alieni</a:t>
            </a:r>
            <a:r>
              <a:rPr lang="it-IT" dirty="0"/>
              <a:t>, ciascuno dei quali ha 7 caratteristiche (21 in totale)</a:t>
            </a:r>
          </a:p>
          <a:p>
            <a:r>
              <a:rPr lang="it-IT" dirty="0"/>
              <a:t>Un compito simile a quello tassonomico in biologia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dirty="0"/>
              <a:t>Si studiano gli alieni in modo da non avere differenti preconoscenze </a:t>
            </a:r>
            <a:r>
              <a:rPr lang="it-IT" dirty="0" smtClean="0"/>
              <a:t>sull’argomento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644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materiale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84" y="1772816"/>
            <a:ext cx="5420416" cy="357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5583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1136</Words>
  <Application>Microsoft Office PowerPoint</Application>
  <PresentationFormat>Presentazione su schermo (4:3)</PresentationFormat>
  <Paragraphs>165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Tema di Office</vt:lpstr>
      <vt:lpstr>Accessibilità e Comprensione</vt:lpstr>
      <vt:lpstr>L’accessibilità </vt:lpstr>
      <vt:lpstr>Contrapposizione </vt:lpstr>
      <vt:lpstr>Presentazione standard di PowerPoint</vt:lpstr>
      <vt:lpstr>Presentazione standard di PowerPoint</vt:lpstr>
      <vt:lpstr>Presentazione standard di PowerPoint</vt:lpstr>
      <vt:lpstr>ipotesi</vt:lpstr>
      <vt:lpstr>metodo</vt:lpstr>
      <vt:lpstr>materiale</vt:lpstr>
      <vt:lpstr>Materiale procedura e design</vt:lpstr>
      <vt:lpstr>3. Results and discussion </vt:lpstr>
      <vt:lpstr>Presentazione standard di PowerPoint</vt:lpstr>
      <vt:lpstr>Presentazione standard di PowerPoint</vt:lpstr>
      <vt:lpstr>Linee guida per l’accessibilità alle informazioni  su web per i lettori con dislessia</vt:lpstr>
      <vt:lpstr>Il problema</vt:lpstr>
      <vt:lpstr>Presentazione standard di PowerPoint</vt:lpstr>
      <vt:lpstr>Cosa è la dislessia</vt:lpstr>
      <vt:lpstr>Soggetti </vt:lpstr>
      <vt:lpstr>Modifiche indagate</vt:lpstr>
      <vt:lpstr>Strumenti di indagine</vt:lpstr>
      <vt:lpstr>Misurazioni </vt:lpstr>
      <vt:lpstr>Risultati </vt:lpstr>
      <vt:lpstr>Risultati (2) </vt:lpstr>
      <vt:lpstr>Linee-guida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Non occorre essere disabile per avere difficoltà di accesso all’informazione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Accessibilità e Comprensione</dc:title>
  <dc:creator>Gisella</dc:creator>
  <cp:lastModifiedBy>Acer</cp:lastModifiedBy>
  <cp:revision>17</cp:revision>
  <dcterms:created xsi:type="dcterms:W3CDTF">2015-03-08T16:00:08Z</dcterms:created>
  <dcterms:modified xsi:type="dcterms:W3CDTF">2020-03-17T15:09:22Z</dcterms:modified>
</cp:coreProperties>
</file>