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12" y="-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15/03/20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L’avvio dell’intervento:</a:t>
            </a:r>
            <a:br>
              <a:rPr lang="it-IT" dirty="0" smtClean="0"/>
            </a:br>
            <a:r>
              <a:rPr lang="it-IT" dirty="0" smtClean="0"/>
              <a:t>accesso ai servizi e interazioni iniziali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Capitolo 2, pagine 47-57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743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2D050"/>
                </a:solidFill>
              </a:rPr>
              <a:t>PRIMO INCONTRO         </a:t>
            </a:r>
            <a:r>
              <a:rPr lang="it-IT" dirty="0" smtClean="0">
                <a:solidFill>
                  <a:schemeClr val="tx1"/>
                </a:solidFill>
              </a:rPr>
              <a:t>dà l’impronta all’interazione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Definizione del tipo di relazione</a:t>
            </a:r>
          </a:p>
          <a:p>
            <a:endParaRPr lang="it-IT" dirty="0" smtClean="0"/>
          </a:p>
          <a:p>
            <a:r>
              <a:rPr lang="it-IT" dirty="0" smtClean="0"/>
              <a:t>Definizione dei significati che assume la relazione per l’utente</a:t>
            </a:r>
          </a:p>
          <a:p>
            <a:endParaRPr lang="it-IT" dirty="0" smtClean="0"/>
          </a:p>
          <a:p>
            <a:r>
              <a:rPr lang="it-IT" dirty="0" smtClean="0"/>
              <a:t>Quali possibilità di collaborazione si aprono o si chiudono</a:t>
            </a:r>
          </a:p>
          <a:p>
            <a:endParaRPr lang="it-IT" dirty="0"/>
          </a:p>
          <a:p>
            <a:r>
              <a:rPr lang="it-IT" dirty="0" smtClean="0"/>
              <a:t>Ruolo di mediazione del professionista tra istanze individuali, dimensioni istituzionali e risorse ambientali</a:t>
            </a:r>
          </a:p>
          <a:p>
            <a:endParaRPr lang="it-IT" dirty="0"/>
          </a:p>
          <a:p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rgbClr val="C00000"/>
                </a:solidFill>
              </a:rPr>
              <a:t>Rischio</a:t>
            </a:r>
            <a:r>
              <a:rPr lang="it-IT" dirty="0" smtClean="0">
                <a:solidFill>
                  <a:schemeClr val="tx1"/>
                </a:solidFill>
              </a:rPr>
              <a:t>: incontro poco curato con scarsa attenzione alle dinamiche e senza uno spazio di riflessione sull’incontro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6851561" y="978794"/>
            <a:ext cx="7212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471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25062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92D050"/>
                </a:solidFill>
              </a:rPr>
              <a:t>DIMENSIONE ISTITUZIONALE</a:t>
            </a:r>
            <a:r>
              <a:rPr lang="it-IT" dirty="0" smtClean="0">
                <a:solidFill>
                  <a:srgbClr val="92D050"/>
                </a:solidFill>
              </a:rPr>
              <a:t/>
            </a:r>
            <a:br>
              <a:rPr lang="it-IT" dirty="0" smtClean="0">
                <a:solidFill>
                  <a:srgbClr val="92D050"/>
                </a:solidFill>
              </a:rPr>
            </a:br>
            <a:r>
              <a:rPr lang="it-IT" dirty="0" smtClean="0">
                <a:solidFill>
                  <a:srgbClr val="92D050"/>
                </a:solidFill>
              </a:rPr>
              <a:t>Modelli di welfare e </a:t>
            </a:r>
            <a:r>
              <a:rPr lang="it-IT" b="1" dirty="0" smtClean="0">
                <a:solidFill>
                  <a:srgbClr val="92D050"/>
                </a:solidFill>
              </a:rPr>
              <a:t>ACCESSO</a:t>
            </a:r>
            <a:r>
              <a:rPr lang="it-IT" dirty="0" smtClean="0">
                <a:solidFill>
                  <a:srgbClr val="92D050"/>
                </a:solidFill>
              </a:rPr>
              <a:t> ai servizi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92925" y="1352282"/>
            <a:ext cx="8915400" cy="5396247"/>
          </a:xfrm>
        </p:spPr>
        <p:txBody>
          <a:bodyPr/>
          <a:lstStyle/>
          <a:p>
            <a:pPr marL="0" indent="0" algn="r">
              <a:buNone/>
            </a:pPr>
            <a:r>
              <a:rPr lang="it-IT" dirty="0" smtClean="0">
                <a:solidFill>
                  <a:schemeClr val="tx1"/>
                </a:solidFill>
              </a:rPr>
              <a:t>« Diritti delle persone a ricevere servizi e risorse di varia natura per fronteggiare i bisogni emergenti, spesso in situazioni di problematicità ».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Tre modelli di accesso ai servizi proposti da Clarke (2004) in relazione ai modelli di welfare identificati da Andersen (1990):</a:t>
            </a:r>
          </a:p>
          <a:p>
            <a:pPr marL="400050" indent="-400050">
              <a:buFont typeface="+mj-lt"/>
              <a:buAutoNum type="romanUcPeriod"/>
            </a:pPr>
            <a:r>
              <a:rPr lang="it-IT" b="1" dirty="0" smtClean="0">
                <a:solidFill>
                  <a:schemeClr val="tx1"/>
                </a:solidFill>
              </a:rPr>
              <a:t>MODELLO PASSIVO </a:t>
            </a:r>
            <a:r>
              <a:rPr lang="it-IT" dirty="0" smtClean="0">
                <a:solidFill>
                  <a:schemeClr val="tx1"/>
                </a:solidFill>
              </a:rPr>
              <a:t>– sistemi neoliberisti: massima limitazione degli interventi dello Stato a supporto degli individui, ruolo minimale e residuale dei servizi sociali che intervengono in situazioni di grave rischio. I </a:t>
            </a:r>
            <a:r>
              <a:rPr lang="it-IT" dirty="0" smtClean="0">
                <a:solidFill>
                  <a:srgbClr val="C00000"/>
                </a:solidFill>
              </a:rPr>
              <a:t>problemi</a:t>
            </a:r>
            <a:r>
              <a:rPr lang="it-IT" dirty="0" smtClean="0">
                <a:solidFill>
                  <a:schemeClr val="tx1"/>
                </a:solidFill>
              </a:rPr>
              <a:t> sono una </a:t>
            </a:r>
            <a:r>
              <a:rPr lang="it-IT" dirty="0" smtClean="0">
                <a:solidFill>
                  <a:srgbClr val="C00000"/>
                </a:solidFill>
              </a:rPr>
              <a:t>questione individuale </a:t>
            </a:r>
            <a:r>
              <a:rPr lang="it-IT" dirty="0" smtClean="0">
                <a:solidFill>
                  <a:schemeClr val="tx1"/>
                </a:solidFill>
              </a:rPr>
              <a:t>e non dell’intera società.</a:t>
            </a:r>
          </a:p>
          <a:p>
            <a:pPr marL="400050" indent="-400050">
              <a:buFont typeface="+mj-lt"/>
              <a:buAutoNum type="romanUcPeriod"/>
            </a:pPr>
            <a:r>
              <a:rPr lang="it-IT" b="1" dirty="0" smtClean="0">
                <a:solidFill>
                  <a:schemeClr val="tx1"/>
                </a:solidFill>
              </a:rPr>
              <a:t>MODELLO ATTIVO-PATERNALISTICO </a:t>
            </a:r>
            <a:r>
              <a:rPr lang="it-IT" dirty="0" smtClean="0">
                <a:solidFill>
                  <a:schemeClr val="tx1"/>
                </a:solidFill>
              </a:rPr>
              <a:t>– sistemi di welfare tradizionali: i servizi promuovono l’incontro con le persone in difficoltà secondo una propria definizione di bisogno </a:t>
            </a:r>
            <a:r>
              <a:rPr lang="it-IT" dirty="0" smtClean="0">
                <a:solidFill>
                  <a:srgbClr val="FF0000"/>
                </a:solidFill>
              </a:rPr>
              <a:t>ma</a:t>
            </a:r>
            <a:r>
              <a:rPr lang="it-IT" dirty="0" smtClean="0">
                <a:solidFill>
                  <a:schemeClr val="tx1"/>
                </a:solidFill>
              </a:rPr>
              <a:t> non vi è un’uguale definizione di problema o bisogno tra persone e servizi/operatori.</a:t>
            </a:r>
          </a:p>
          <a:p>
            <a:pPr marL="400050" indent="-400050">
              <a:buFont typeface="+mj-lt"/>
              <a:buAutoNum type="romanUcPeriod"/>
            </a:pPr>
            <a:r>
              <a:rPr lang="it-IT" b="1" dirty="0" smtClean="0">
                <a:solidFill>
                  <a:schemeClr val="tx1"/>
                </a:solidFill>
              </a:rPr>
              <a:t>MODELLO ATTIVO-TRASFORMATIVO </a:t>
            </a:r>
            <a:r>
              <a:rPr lang="it-IT" dirty="0" smtClean="0">
                <a:solidFill>
                  <a:schemeClr val="tx1"/>
                </a:solidFill>
              </a:rPr>
              <a:t>– sistemi di welfare universalistici: lo Stato si fa carico del benessere dei cittadini e del rispetto dei loro diritti sociali e umani, offrendo risposte ai bisogni ma riconoscendone la facoltà di partecipare alle scelte o offrendo servizi flessibili adattabili al soggetto.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563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5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92D050"/>
                </a:solidFill>
              </a:rPr>
              <a:t>Legislazione e gestione dell’accesso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1210613"/>
            <a:ext cx="8915400" cy="5499279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Accesso definito dalla legislatura di riferimento che specifica anche il mandato istituzionale del professionista e il suo ruolo all’interno delle relazioni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Primo passo per l’assistente sociale, che assume un ruolo all’interno del servizio è </a:t>
            </a:r>
            <a:r>
              <a:rPr lang="it-IT" dirty="0" smtClean="0">
                <a:solidFill>
                  <a:srgbClr val="FF0000"/>
                </a:solidFill>
              </a:rPr>
              <a:t>familiarizzare in modo approfondito con leggi, regolamenti e procedure specifici </a:t>
            </a:r>
            <a:r>
              <a:rPr lang="it-IT" dirty="0" smtClean="0">
                <a:solidFill>
                  <a:schemeClr val="tx1"/>
                </a:solidFill>
              </a:rPr>
              <a:t>rispetto a ciascun ambito di intervento.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m</a:t>
            </a:r>
            <a:r>
              <a:rPr lang="it-IT" b="1" dirty="0" smtClean="0">
                <a:solidFill>
                  <a:srgbClr val="FF0000"/>
                </a:solidFill>
              </a:rPr>
              <a:t>a </a:t>
            </a:r>
            <a:r>
              <a:rPr lang="it-IT" dirty="0" smtClean="0">
                <a:solidFill>
                  <a:schemeClr val="tx1"/>
                </a:solidFill>
              </a:rPr>
              <a:t>dall’accesso, il professionista  deve assumere uno sguardo critico sulle politiche e sulla legislazione, capacità di negoziare per le persone, sviluppare </a:t>
            </a:r>
            <a:r>
              <a:rPr lang="it-IT" b="1" dirty="0" smtClean="0">
                <a:solidFill>
                  <a:srgbClr val="92D050"/>
                </a:solidFill>
              </a:rPr>
              <a:t>ADVOCACY </a:t>
            </a:r>
            <a:r>
              <a:rPr lang="it-IT" dirty="0" smtClean="0">
                <a:solidFill>
                  <a:schemeClr val="tx1"/>
                </a:solidFill>
              </a:rPr>
              <a:t>e assumere un ruolo attivo per la costruzione di linee di politica sociale, chiedersi </a:t>
            </a:r>
            <a:r>
              <a:rPr lang="it-IT" dirty="0">
                <a:solidFill>
                  <a:schemeClr val="tx1"/>
                </a:solidFill>
              </a:rPr>
              <a:t>se </a:t>
            </a:r>
            <a:r>
              <a:rPr lang="it-IT" dirty="0" smtClean="0">
                <a:solidFill>
                  <a:schemeClr val="tx1"/>
                </a:solidFill>
              </a:rPr>
              <a:t>sono </a:t>
            </a:r>
            <a:r>
              <a:rPr lang="it-IT" dirty="0">
                <a:solidFill>
                  <a:schemeClr val="tx1"/>
                </a:solidFill>
              </a:rPr>
              <a:t>rispettati i diritti del soggetto e come muoversi per far sentire la sua voce se </a:t>
            </a:r>
            <a:r>
              <a:rPr lang="it-IT" dirty="0" smtClean="0">
                <a:solidFill>
                  <a:schemeClr val="tx1"/>
                </a:solidFill>
              </a:rPr>
              <a:t>necessario.</a:t>
            </a: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Aiuto verso l’autonomia e sollevare dalla dipendenza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Limitare gli aiuti pubblici, eliminando chi si approfitta e si adagia sul sistema di aiuti</a:t>
            </a: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017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92D050"/>
                </a:solidFill>
              </a:rPr>
              <a:t>DIMENSIONE ORGANIZZATIVA</a:t>
            </a:r>
            <a:br>
              <a:rPr lang="it-IT" b="1" dirty="0" smtClean="0">
                <a:solidFill>
                  <a:srgbClr val="92D050"/>
                </a:solidFill>
              </a:rPr>
            </a:br>
            <a:r>
              <a:rPr lang="it-IT" dirty="0" smtClean="0">
                <a:solidFill>
                  <a:srgbClr val="92D050"/>
                </a:solidFill>
              </a:rPr>
              <a:t>Preparare l’accesso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63650"/>
            <a:ext cx="8915400" cy="4031087"/>
          </a:xfrm>
        </p:spPr>
        <p:txBody>
          <a:bodyPr/>
          <a:lstStyle/>
          <a:p>
            <a:r>
              <a:rPr lang="it-IT" dirty="0" smtClean="0"/>
              <a:t>Far conoscere le possibilità che il servizio offre ricordando che l’informazione non è distribuita equamente</a:t>
            </a:r>
          </a:p>
          <a:p>
            <a:r>
              <a:rPr lang="it-IT" dirty="0" smtClean="0"/>
              <a:t>Studiare i modi che il servizio ha per farsi conoscere e valutare se l’informazione e modi utilizzati sono adeguati ed efficaci in relazione al contesto in cui agisce</a:t>
            </a:r>
          </a:p>
          <a:p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rgbClr val="C00000"/>
                </a:solidFill>
              </a:rPr>
              <a:t>Ostacolo </a:t>
            </a:r>
            <a:r>
              <a:rPr lang="it-IT" dirty="0" smtClean="0">
                <a:solidFill>
                  <a:schemeClr val="tx1"/>
                </a:solidFill>
              </a:rPr>
              <a:t>all’accesso può essere la distorsione di informazioni e un’immagine negativa dei servizi accostati ad azioni di intrusione, oppure il collegare l’azione del servizio a persone connotate negativamente a livello sociale, incapaci e in posizione di grave marginalità             paura di stigmatizzazioni, processo di «impoverimento d’identità» (Ferrario, 2004).</a:t>
            </a:r>
            <a:endParaRPr lang="it-IT" dirty="0" smtClean="0">
              <a:solidFill>
                <a:srgbClr val="C00000"/>
              </a:solidFill>
            </a:endParaRPr>
          </a:p>
          <a:p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7675808" y="5203064"/>
            <a:ext cx="528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88" y="1858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89212" y="276380"/>
            <a:ext cx="8911687" cy="128089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92D050"/>
                </a:solidFill>
              </a:rPr>
              <a:t>Incontro tra cittadino e servizi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978794"/>
            <a:ext cx="8915400" cy="587920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Fondamentale curare e valutare su due livelli: le «porte» da cui si accede ai servizi e le modalità di accesso (percorsi e procedure).</a:t>
            </a:r>
          </a:p>
          <a:p>
            <a:pPr marL="0" indent="0">
              <a:buNone/>
            </a:pPr>
            <a:r>
              <a:rPr lang="it-IT" dirty="0" smtClean="0"/>
              <a:t>Due modalità di accesso prevalenti: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C00000"/>
                </a:solidFill>
              </a:rPr>
              <a:t>Modalità distribuita e frammentaria</a:t>
            </a:r>
            <a:r>
              <a:rPr lang="it-IT" dirty="0" smtClean="0">
                <a:solidFill>
                  <a:schemeClr val="tx1"/>
                </a:solidFill>
              </a:rPr>
              <a:t>: il cittadino entra in contatto con un servizio specifico ed eventualmente verrà orientato/accompagnato ad altre strutture se necessario, con il rischio che gli operatori non conoscano appieno le risorse, quindi un’informazione non adeguata.</a:t>
            </a:r>
            <a:endParaRPr lang="it-IT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C00000"/>
                </a:solidFill>
              </a:rPr>
              <a:t>Modalità organizzata e unitaria</a:t>
            </a:r>
            <a:r>
              <a:rPr lang="it-IT" dirty="0" smtClean="0">
                <a:solidFill>
                  <a:schemeClr val="tx1"/>
                </a:solidFill>
              </a:rPr>
              <a:t>: quando i servizi si organizzano a livello territoriale in modo da avere uno </a:t>
            </a:r>
            <a:r>
              <a:rPr lang="it-IT" dirty="0" smtClean="0">
                <a:solidFill>
                  <a:srgbClr val="FF0000"/>
                </a:solidFill>
              </a:rPr>
              <a:t>SPORTELLO UNICO INFORMATIVO</a:t>
            </a:r>
            <a:r>
              <a:rPr lang="it-IT" dirty="0" smtClean="0">
                <a:solidFill>
                  <a:schemeClr val="tx1"/>
                </a:solidFill>
              </a:rPr>
              <a:t>, una sorta di centro smistamento dove le persone vengono accolte, ascoltate e da lì indirizzate alle strutture competenti.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In base alla complessità o semplicità delle norme e criteri di accesso un sevizio è classificato come ad alta o bassa soglia ( contatto semplice, diretto, senza passaggi)</a:t>
            </a: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Il professionista deve valutare le modalità che facilitano l’avvicinamento delle persone che ne hanno bisogno rispetto alla specifica realtà. In merito a ciò gli spazi fisici in cui avviene l’incontro hanno bisogno di una particolare attenzione.</a:t>
            </a: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896" y="1557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255</TotalTime>
  <Words>689</Words>
  <Application>Microsoft Macintosh PowerPoint</Application>
  <PresentationFormat>Personalizzato</PresentationFormat>
  <Paragraphs>39</Paragraphs>
  <Slides>6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Filo</vt:lpstr>
      <vt:lpstr>L’avvio dell’intervento: accesso ai servizi e interazioni iniziali</vt:lpstr>
      <vt:lpstr>PRIMO INCONTRO         dà l’impronta all’interazione</vt:lpstr>
      <vt:lpstr>DIMENSIONE ISTITUZIONALE Modelli di welfare e ACCESSO ai servizi</vt:lpstr>
      <vt:lpstr>Legislazione e gestione dell’accesso</vt:lpstr>
      <vt:lpstr>DIMENSIONE ORGANIZZATIVA Preparare l’accesso</vt:lpstr>
      <vt:lpstr>Incontro tra cittadino e servizi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L’avvio dell’intervento: accesso ai servizi e interazioni iniziali</dc:title>
  <dc:creator>federica bevilacqua</dc:creator>
  <cp:lastModifiedBy>Famiglia gui</cp:lastModifiedBy>
  <cp:revision>29</cp:revision>
  <dcterms:created xsi:type="dcterms:W3CDTF">2020-03-14T10:30:19Z</dcterms:created>
  <dcterms:modified xsi:type="dcterms:W3CDTF">2020-03-15T15:17:04Z</dcterms:modified>
</cp:coreProperties>
</file>