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39" y="-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70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71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32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9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18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93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107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604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1230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7225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1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058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462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44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2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864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9747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354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6463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3461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021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6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5564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2248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9539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816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0061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223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3954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9274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0803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596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2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09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6986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0872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734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0342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6402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3115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2381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906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73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8839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3247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3493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7241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7247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456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15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55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2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6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7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3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6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49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3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51216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SOCIOLOGIA DELLA CULTURA E DELLA COMUNICAZIONE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Elena Bettinelli</a:t>
            </a:r>
          </a:p>
          <a:p>
            <a:r>
              <a:rPr lang="it-IT" sz="2000" dirty="0" smtClean="0"/>
              <a:t>ELENA.BETTINELLI@dispes.units.it</a:t>
            </a:r>
          </a:p>
          <a:p>
            <a:r>
              <a:rPr lang="it-IT" dirty="0" smtClean="0"/>
              <a:t>Anno Accademico 2019-2020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743" y="0"/>
            <a:ext cx="42481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819266" y="63093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>
                <a:solidFill>
                  <a:prstClr val="black"/>
                </a:solidFill>
              </a:rPr>
              <a:t>1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464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it-IT" sz="2400" dirty="0" smtClean="0"/>
              <a:t>TESTI DIDATTICI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600" u="sng" dirty="0"/>
              <a:t>Studenti non </a:t>
            </a:r>
            <a:r>
              <a:rPr lang="it-IT" sz="1600" u="sng" dirty="0" smtClean="0"/>
              <a:t>frequentanti: </a:t>
            </a:r>
            <a:endParaRPr lang="it-IT" sz="1600" u="sng" dirty="0"/>
          </a:p>
          <a:p>
            <a:endParaRPr lang="it-IT" sz="1100" dirty="0"/>
          </a:p>
          <a:p>
            <a:pPr marL="0" indent="0">
              <a:buNone/>
            </a:pPr>
            <a:r>
              <a:rPr lang="it-IT" sz="1400" b="1" dirty="0"/>
              <a:t>Di base: </a:t>
            </a:r>
          </a:p>
          <a:p>
            <a:pPr marL="0" indent="0">
              <a:buNone/>
            </a:pPr>
            <a:r>
              <a:rPr lang="it-IT" sz="1400" dirty="0" err="1"/>
              <a:t>Cuche</a:t>
            </a:r>
            <a:r>
              <a:rPr lang="it-IT" sz="1400" dirty="0"/>
              <a:t> </a:t>
            </a:r>
            <a:r>
              <a:rPr lang="it-IT" sz="1400" dirty="0" err="1"/>
              <a:t>Denys</a:t>
            </a:r>
            <a:r>
              <a:rPr lang="it-IT" sz="1400" dirty="0"/>
              <a:t>, </a:t>
            </a:r>
            <a:r>
              <a:rPr lang="it-IT" sz="1400" i="1" dirty="0"/>
              <a:t>La nozione di cultura nelle scienze sociali</a:t>
            </a:r>
            <a:r>
              <a:rPr lang="it-IT" sz="1400" dirty="0"/>
              <a:t>, il Mulino, Bologna, 2004</a:t>
            </a:r>
          </a:p>
          <a:p>
            <a:endParaRPr lang="it-IT" sz="1100" dirty="0"/>
          </a:p>
          <a:p>
            <a:pPr marL="0" indent="0">
              <a:buNone/>
            </a:pPr>
            <a:r>
              <a:rPr lang="it-IT" sz="1400" dirty="0"/>
              <a:t>Più un testo a scelta (6 CFU) o due </a:t>
            </a:r>
            <a:r>
              <a:rPr lang="it-IT" sz="1400" dirty="0" smtClean="0"/>
              <a:t>testi (9 </a:t>
            </a:r>
            <a:r>
              <a:rPr lang="it-IT" sz="1400" dirty="0"/>
              <a:t>CFU) fra:</a:t>
            </a:r>
          </a:p>
          <a:p>
            <a:r>
              <a:rPr lang="it-IT" sz="1200" dirty="0" err="1"/>
              <a:t>Bauman</a:t>
            </a:r>
            <a:r>
              <a:rPr lang="it-IT" sz="1200" dirty="0"/>
              <a:t> </a:t>
            </a:r>
            <a:r>
              <a:rPr lang="it-IT" sz="1200" dirty="0" err="1"/>
              <a:t>Zygmunt</a:t>
            </a:r>
            <a:r>
              <a:rPr lang="it-IT" sz="1200" dirty="0"/>
              <a:t>, </a:t>
            </a:r>
            <a:r>
              <a:rPr lang="it-IT" sz="1200" i="1" dirty="0"/>
              <a:t>Consumo, dunque sono</a:t>
            </a:r>
            <a:r>
              <a:rPr lang="it-IT" sz="1200" dirty="0"/>
              <a:t>, Laterza, Bari, 2008</a:t>
            </a:r>
          </a:p>
          <a:p>
            <a:r>
              <a:rPr lang="it-IT" sz="1200" dirty="0"/>
              <a:t>Bettinelli Elena, </a:t>
            </a:r>
            <a:r>
              <a:rPr lang="it-IT" sz="1200" i="1" dirty="0"/>
              <a:t>Come comunica la cultura. Processi, dinamiche, </a:t>
            </a:r>
            <a:r>
              <a:rPr lang="it-IT" sz="1200" i="1" dirty="0" err="1"/>
              <a:t>sensorialità</a:t>
            </a:r>
            <a:r>
              <a:rPr lang="it-IT" sz="1200" dirty="0"/>
              <a:t>, Goliardica Ed., Bagnaria Arsa, 2010</a:t>
            </a:r>
          </a:p>
          <a:p>
            <a:r>
              <a:rPr lang="it-IT" sz="1200" dirty="0"/>
              <a:t>Bettinelli Elena, </a:t>
            </a:r>
            <a:r>
              <a:rPr lang="it-IT" sz="1200" i="1" dirty="0" err="1"/>
              <a:t>Somatismo</a:t>
            </a:r>
            <a:r>
              <a:rPr lang="it-IT" sz="1200" i="1" dirty="0"/>
              <a:t> culturale. Irruzione del corpo e declino dell’oralità</a:t>
            </a:r>
            <a:r>
              <a:rPr lang="it-IT" sz="1200" dirty="0"/>
              <a:t>, </a:t>
            </a:r>
            <a:r>
              <a:rPr lang="it-IT" sz="1200" dirty="0" err="1"/>
              <a:t>Aracne</a:t>
            </a:r>
            <a:r>
              <a:rPr lang="it-IT" sz="1200" dirty="0"/>
              <a:t>, Roma, 2015 </a:t>
            </a:r>
          </a:p>
          <a:p>
            <a:r>
              <a:rPr lang="it-IT" sz="1200" dirty="0" err="1"/>
              <a:t>Griswold</a:t>
            </a:r>
            <a:r>
              <a:rPr lang="it-IT" sz="1200" dirty="0"/>
              <a:t> </a:t>
            </a:r>
            <a:r>
              <a:rPr lang="it-IT" sz="1200" dirty="0" err="1"/>
              <a:t>Wendy</a:t>
            </a:r>
            <a:r>
              <a:rPr lang="it-IT" sz="1200" dirty="0"/>
              <a:t>, </a:t>
            </a:r>
            <a:r>
              <a:rPr lang="it-IT" sz="1200" i="1" dirty="0"/>
              <a:t>Sociologia della cultura</a:t>
            </a:r>
            <a:r>
              <a:rPr lang="it-IT" sz="1200" dirty="0"/>
              <a:t>, il Mulino, Bologna, 2005</a:t>
            </a:r>
          </a:p>
          <a:p>
            <a:r>
              <a:rPr lang="it-IT" sz="1200" dirty="0" err="1"/>
              <a:t>Guénon</a:t>
            </a:r>
            <a:r>
              <a:rPr lang="it-IT" sz="1200" dirty="0"/>
              <a:t> René, </a:t>
            </a:r>
            <a:r>
              <a:rPr lang="it-IT" sz="1200" i="1" dirty="0"/>
              <a:t>Oriente e Occidente</a:t>
            </a:r>
            <a:r>
              <a:rPr lang="it-IT" sz="1200" dirty="0"/>
              <a:t>, Adelphi, Milano, 2016</a:t>
            </a:r>
          </a:p>
          <a:p>
            <a:r>
              <a:rPr lang="it-IT" sz="1200" dirty="0" err="1"/>
              <a:t>Pieterse</a:t>
            </a:r>
            <a:r>
              <a:rPr lang="it-IT" sz="1200" dirty="0"/>
              <a:t> </a:t>
            </a:r>
            <a:r>
              <a:rPr lang="it-IT" sz="1200" dirty="0" err="1"/>
              <a:t>Jan</a:t>
            </a:r>
            <a:r>
              <a:rPr lang="it-IT" sz="1200" dirty="0"/>
              <a:t> </a:t>
            </a:r>
            <a:r>
              <a:rPr lang="it-IT" sz="1200" dirty="0" err="1"/>
              <a:t>Nederveen</a:t>
            </a:r>
            <a:r>
              <a:rPr lang="it-IT" sz="1200" dirty="0"/>
              <a:t>, </a:t>
            </a:r>
            <a:r>
              <a:rPr lang="it-IT" sz="1200" i="1" dirty="0"/>
              <a:t>Mélange globale. Ibridazioni e diversità culturali</a:t>
            </a:r>
            <a:r>
              <a:rPr lang="it-IT" sz="1200" dirty="0"/>
              <a:t>, Carocci, Roma, 2005</a:t>
            </a:r>
          </a:p>
          <a:p>
            <a:endParaRPr lang="it-IT" sz="1100" dirty="0"/>
          </a:p>
          <a:p>
            <a:pPr marL="0" indent="0">
              <a:buNone/>
            </a:pPr>
            <a:r>
              <a:rPr lang="it-IT" sz="1600" u="sng" dirty="0"/>
              <a:t>Studenti frequentanti: </a:t>
            </a:r>
          </a:p>
          <a:p>
            <a:endParaRPr lang="it-IT" sz="1100" dirty="0"/>
          </a:p>
          <a:p>
            <a:pPr marL="0" indent="0">
              <a:buNone/>
            </a:pPr>
            <a:r>
              <a:rPr lang="it-IT" sz="1400" b="1" dirty="0"/>
              <a:t>Di base:</a:t>
            </a:r>
          </a:p>
          <a:p>
            <a:pPr marL="0" indent="0">
              <a:buNone/>
            </a:pPr>
            <a:r>
              <a:rPr lang="it-IT" sz="1400" dirty="0"/>
              <a:t>Temi e materiali utilizzati durante le lezioni </a:t>
            </a:r>
            <a:r>
              <a:rPr lang="it-IT" sz="1400" dirty="0" smtClean="0"/>
              <a:t> (</a:t>
            </a:r>
            <a:r>
              <a:rPr lang="it-IT" sz="1400" dirty="0"/>
              <a:t>6 CFU) </a:t>
            </a:r>
          </a:p>
          <a:p>
            <a:endParaRPr lang="it-IT" sz="1100" dirty="0"/>
          </a:p>
          <a:p>
            <a:pPr marL="0" indent="0">
              <a:buNone/>
            </a:pPr>
            <a:r>
              <a:rPr lang="it-IT" sz="1400" dirty="0"/>
              <a:t>Più un testo a scelta (9 CFU) fra:</a:t>
            </a:r>
          </a:p>
          <a:p>
            <a:r>
              <a:rPr lang="it-IT" sz="1200" dirty="0" err="1"/>
              <a:t>Bauman</a:t>
            </a:r>
            <a:r>
              <a:rPr lang="it-IT" sz="1200" dirty="0"/>
              <a:t> </a:t>
            </a:r>
            <a:r>
              <a:rPr lang="it-IT" sz="1200" dirty="0" err="1"/>
              <a:t>Zygmunt</a:t>
            </a:r>
            <a:r>
              <a:rPr lang="it-IT" sz="1200" dirty="0"/>
              <a:t>, </a:t>
            </a:r>
            <a:r>
              <a:rPr lang="it-IT" sz="1200" i="1" dirty="0"/>
              <a:t>Consumo, dunque sono</a:t>
            </a:r>
            <a:r>
              <a:rPr lang="it-IT" sz="1200" dirty="0"/>
              <a:t>, Laterza, Bari, 2008</a:t>
            </a:r>
          </a:p>
          <a:p>
            <a:r>
              <a:rPr lang="it-IT" sz="1200" dirty="0"/>
              <a:t>Bettinelli Elena, </a:t>
            </a:r>
            <a:r>
              <a:rPr lang="it-IT" sz="1200" i="1" dirty="0"/>
              <a:t>Come comunica la cultura. Processi, dinamiche, </a:t>
            </a:r>
            <a:r>
              <a:rPr lang="it-IT" sz="1200" i="1" dirty="0" err="1"/>
              <a:t>sensorialità</a:t>
            </a:r>
            <a:r>
              <a:rPr lang="it-IT" sz="1200" dirty="0"/>
              <a:t>, Goliardica Ed., Bagnaria Arsa, 2010</a:t>
            </a:r>
          </a:p>
          <a:p>
            <a:r>
              <a:rPr lang="it-IT" sz="1200" dirty="0"/>
              <a:t>Bettinelli Elena, </a:t>
            </a:r>
            <a:r>
              <a:rPr lang="it-IT" sz="1200" i="1" dirty="0" err="1"/>
              <a:t>Somatismo</a:t>
            </a:r>
            <a:r>
              <a:rPr lang="it-IT" sz="1200" i="1" dirty="0"/>
              <a:t> culturale. Irruzione del corpo e declino dell’oralità</a:t>
            </a:r>
            <a:r>
              <a:rPr lang="it-IT" sz="1200" dirty="0"/>
              <a:t>, </a:t>
            </a:r>
            <a:r>
              <a:rPr lang="it-IT" sz="1200" dirty="0" err="1"/>
              <a:t>Aracne</a:t>
            </a:r>
            <a:r>
              <a:rPr lang="it-IT" sz="1200" dirty="0"/>
              <a:t>, Roma, 2015 </a:t>
            </a:r>
          </a:p>
          <a:p>
            <a:r>
              <a:rPr lang="it-IT" sz="1200" dirty="0" err="1"/>
              <a:t>Griswold</a:t>
            </a:r>
            <a:r>
              <a:rPr lang="it-IT" sz="1200" dirty="0"/>
              <a:t> </a:t>
            </a:r>
            <a:r>
              <a:rPr lang="it-IT" sz="1200" dirty="0" err="1"/>
              <a:t>Wendy</a:t>
            </a:r>
            <a:r>
              <a:rPr lang="it-IT" sz="1200" dirty="0"/>
              <a:t>, </a:t>
            </a:r>
            <a:r>
              <a:rPr lang="it-IT" sz="1200" i="1" dirty="0"/>
              <a:t>Sociologia della cultura</a:t>
            </a:r>
            <a:r>
              <a:rPr lang="it-IT" sz="1200" dirty="0"/>
              <a:t>, il Mulino, Bologna, 2005</a:t>
            </a:r>
          </a:p>
          <a:p>
            <a:r>
              <a:rPr lang="it-IT" sz="1200" dirty="0" err="1"/>
              <a:t>Guénon</a:t>
            </a:r>
            <a:r>
              <a:rPr lang="it-IT" sz="1200" dirty="0"/>
              <a:t> René, </a:t>
            </a:r>
            <a:r>
              <a:rPr lang="it-IT" sz="1200" i="1" dirty="0"/>
              <a:t>Oriente e Occidente</a:t>
            </a:r>
            <a:r>
              <a:rPr lang="it-IT" sz="1200" dirty="0"/>
              <a:t>, Adelphi, Milano, 2016</a:t>
            </a:r>
          </a:p>
          <a:p>
            <a:r>
              <a:rPr lang="it-IT" sz="1200" dirty="0" err="1"/>
              <a:t>Pieterse</a:t>
            </a:r>
            <a:r>
              <a:rPr lang="it-IT" sz="1200" dirty="0"/>
              <a:t> </a:t>
            </a:r>
            <a:r>
              <a:rPr lang="it-IT" sz="1200" dirty="0" err="1"/>
              <a:t>Jan</a:t>
            </a:r>
            <a:r>
              <a:rPr lang="it-IT" sz="1200" dirty="0"/>
              <a:t> </a:t>
            </a:r>
            <a:r>
              <a:rPr lang="it-IT" sz="1200" dirty="0" err="1"/>
              <a:t>Nederveen</a:t>
            </a:r>
            <a:r>
              <a:rPr lang="it-IT" sz="1200" dirty="0"/>
              <a:t>, </a:t>
            </a:r>
            <a:r>
              <a:rPr lang="it-IT" sz="1200" i="1" dirty="0"/>
              <a:t>Mélange globale. Ibridazioni e diversità culturali</a:t>
            </a:r>
            <a:r>
              <a:rPr lang="it-IT" sz="1200" dirty="0"/>
              <a:t>, Carocci, Roma, 2005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44007" y="64711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2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8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dirty="0"/>
              <a:t>I parte: </a:t>
            </a:r>
            <a:r>
              <a:rPr lang="it-IT" dirty="0" smtClean="0"/>
              <a:t>«cultura </a:t>
            </a:r>
            <a:r>
              <a:rPr lang="it-IT" dirty="0"/>
              <a:t>e </a:t>
            </a:r>
            <a:r>
              <a:rPr lang="it-IT" dirty="0" smtClean="0"/>
              <a:t>società»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0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it-IT" sz="2400" dirty="0" smtClean="0"/>
              <a:t>Società</a:t>
            </a:r>
          </a:p>
          <a:p>
            <a:pPr marL="0" indent="0">
              <a:buNone/>
            </a:pPr>
            <a:r>
              <a:rPr lang="it-IT" sz="2400" dirty="0" smtClean="0"/>
              <a:t> - emergere della sociologia come disciplina (momento storico e sue connotazioni).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400" dirty="0" smtClean="0"/>
              <a:t>Cultura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- evoluzione </a:t>
            </a:r>
            <a:r>
              <a:rPr lang="it-IT" sz="2400" dirty="0"/>
              <a:t>del concetto. Come può essere definita, quali le sue dimensioni.</a:t>
            </a:r>
          </a:p>
          <a:p>
            <a:pPr marL="0" indent="0">
              <a:buNone/>
            </a:pPr>
            <a:r>
              <a:rPr lang="it-IT" sz="2400" dirty="0" smtClean="0"/>
              <a:t> - rapporto cultura/ambiente</a:t>
            </a:r>
          </a:p>
          <a:p>
            <a:pPr marL="0" indent="0">
              <a:buNone/>
            </a:pPr>
            <a:r>
              <a:rPr lang="it-IT" sz="2400" dirty="0" smtClean="0"/>
              <a:t> - diversità culturale (relativismo)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- la cultura: innata o appresa?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- due macro-dimensioni di cultura: individualista e collettivista</a:t>
            </a:r>
          </a:p>
          <a:p>
            <a:pPr marL="0" indent="0">
              <a:buNone/>
            </a:pPr>
            <a:r>
              <a:rPr lang="it-IT" sz="2400" dirty="0" smtClean="0"/>
              <a:t> - un primo approccio alla Sociologia della cultura: Alfred Weber</a:t>
            </a:r>
          </a:p>
          <a:p>
            <a:pPr marL="0" indent="0">
              <a:buNone/>
            </a:pPr>
            <a:r>
              <a:rPr lang="it-IT" sz="2400" dirty="0" smtClean="0"/>
              <a:t>-  qual è la sua funzione?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- la religione come sistema culturale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95658" y="64225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3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63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II parte: «cultura e comunicazione»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484784"/>
            <a:ext cx="9001000" cy="5256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2400" dirty="0" smtClean="0"/>
              <a:t>Quale rapporto fra cultura e comunicazione?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400" dirty="0" smtClean="0"/>
              <a:t>Ruolo dei diversi tipi di comunicazione nel divenire storico e sociale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400" dirty="0" smtClean="0"/>
              <a:t>Culture tradizionali (orali) e moderne (alfabetiche)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400" dirty="0" smtClean="0"/>
              <a:t>Il «dialogo» fra culture: la comunicazione interculturale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400" dirty="0" smtClean="0"/>
              <a:t>Comunicazione verbale e comunicazione non verbale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400" dirty="0" smtClean="0"/>
              <a:t>I codici: analogico e digitale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400" dirty="0" smtClean="0"/>
              <a:t>Le comunicazioni di massa: studi, teorie e diverse concezioni del pubblico e dell’emittente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2000" y="6412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4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06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SOCIOLOGIA E LE SCIENZE SOCIALI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760640"/>
          </a:xfrm>
        </p:spPr>
        <p:txBody>
          <a:bodyPr>
            <a:normAutofit fontScale="85000" lnSpcReduction="20000"/>
          </a:bodyPr>
          <a:lstStyle/>
          <a:p>
            <a:endParaRPr lang="it-IT" sz="2000" dirty="0" smtClean="0"/>
          </a:p>
          <a:p>
            <a:r>
              <a:rPr lang="it-IT" sz="2000" dirty="0" smtClean="0"/>
              <a:t>La sociologia è una disciplina storica e interpretativa che condiziona i suoi metodi e i suoi contenuti</a:t>
            </a:r>
          </a:p>
          <a:p>
            <a:r>
              <a:rPr lang="it-IT" sz="2000" dirty="0" smtClean="0"/>
              <a:t>Suo interesse principale è indagare fenomeni di trasformazioni, </a:t>
            </a:r>
            <a:r>
              <a:rPr lang="it-IT" sz="2000" b="1" dirty="0" smtClean="0"/>
              <a:t>cambiamenti</a:t>
            </a:r>
            <a:r>
              <a:rPr lang="it-IT" sz="2000" dirty="0" smtClean="0"/>
              <a:t>, </a:t>
            </a:r>
            <a:r>
              <a:rPr lang="it-IT" sz="2000" b="1" dirty="0" smtClean="0"/>
              <a:t>mutamenti</a:t>
            </a:r>
            <a:r>
              <a:rPr lang="it-IT" sz="2000" dirty="0" smtClean="0"/>
              <a:t>, crisi dell’assetto sociale e dell’identità umana</a:t>
            </a:r>
          </a:p>
          <a:p>
            <a:pPr marL="0" indent="0">
              <a:buNone/>
            </a:pPr>
            <a:r>
              <a:rPr lang="it-IT" sz="2000" dirty="0" smtClean="0"/>
              <a:t>Alcune fasi hanno caratterizzato il rapporto fra gli </a:t>
            </a:r>
            <a:r>
              <a:rPr lang="it-IT" sz="2000" smtClean="0"/>
              <a:t>studi sociali/culturali e </a:t>
            </a:r>
            <a:r>
              <a:rPr lang="it-IT" sz="2000" dirty="0" smtClean="0"/>
              <a:t>il mondo attuale:</a:t>
            </a:r>
            <a:endParaRPr lang="it-IT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 smtClean="0"/>
              <a:t>Evoluzione dei gruppi umani </a:t>
            </a:r>
            <a:r>
              <a:rPr lang="it-IT" sz="1600" dirty="0"/>
              <a:t>d</a:t>
            </a:r>
            <a:r>
              <a:rPr lang="it-IT" sz="1600" dirty="0" smtClean="0"/>
              <a:t>ai </a:t>
            </a:r>
            <a:r>
              <a:rPr lang="it-IT" sz="1600" dirty="0"/>
              <a:t>t</a:t>
            </a:r>
            <a:r>
              <a:rPr lang="it-IT" sz="1600" dirty="0" smtClean="0"/>
              <a:t>empi più remoti (innovazioni, tecnologie, aumento demografico esponenziale)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 smtClean="0"/>
              <a:t>Avvento della modernità (sino alla fine della Prima Guerra mondiale)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 smtClean="0"/>
              <a:t>La modernità compiuta (sino al 1989)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 smtClean="0"/>
              <a:t>La modernità globalizzata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 smtClean="0"/>
              <a:t>La post-modernità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È una scienza da comprendere congiuntamente ad altre discipline (antropologia, storia, diritto, scienza politica, psicologia, economia) con le quali condivide un progetto scientifico, seppur nelle diverse specificità</a:t>
            </a:r>
          </a:p>
          <a:p>
            <a:pPr marL="0" indent="0">
              <a:buNone/>
            </a:pPr>
            <a:r>
              <a:rPr lang="it-IT" sz="2000" dirty="0" smtClean="0"/>
              <a:t>I suoi </a:t>
            </a:r>
            <a:r>
              <a:rPr lang="it-IT" sz="2000" dirty="0"/>
              <a:t>e</a:t>
            </a:r>
            <a:r>
              <a:rPr lang="it-IT" sz="2000" dirty="0" smtClean="0"/>
              <a:t>sponenti sono caratterizzati da un serrato confronto con la filosofia:</a:t>
            </a:r>
          </a:p>
          <a:p>
            <a:pPr>
              <a:buFontTx/>
              <a:buChar char="-"/>
            </a:pPr>
            <a:endParaRPr lang="it-IT" sz="1900" dirty="0" smtClean="0"/>
          </a:p>
          <a:p>
            <a:pPr>
              <a:buFontTx/>
              <a:buChar char="-"/>
            </a:pPr>
            <a:r>
              <a:rPr lang="it-IT" sz="1900" dirty="0" smtClean="0"/>
              <a:t>[  K. </a:t>
            </a:r>
            <a:r>
              <a:rPr lang="it-IT" sz="1900" dirty="0" err="1" smtClean="0"/>
              <a:t>Marx</a:t>
            </a:r>
            <a:r>
              <a:rPr lang="it-IT" sz="1900" dirty="0" smtClean="0"/>
              <a:t> (1818-1883)  ]</a:t>
            </a:r>
          </a:p>
          <a:p>
            <a:pPr>
              <a:buFontTx/>
              <a:buChar char="-"/>
            </a:pPr>
            <a:r>
              <a:rPr lang="it-IT" sz="1900" dirty="0" smtClean="0"/>
              <a:t>E. </a:t>
            </a:r>
            <a:r>
              <a:rPr lang="it-IT" sz="1900" dirty="0" err="1" smtClean="0"/>
              <a:t>Durkheim</a:t>
            </a:r>
            <a:r>
              <a:rPr lang="it-IT" sz="1900" dirty="0" smtClean="0"/>
              <a:t> (1858-1917)</a:t>
            </a:r>
          </a:p>
          <a:p>
            <a:pPr>
              <a:buFontTx/>
              <a:buChar char="-"/>
            </a:pPr>
            <a:r>
              <a:rPr lang="it-IT" sz="1900" dirty="0" smtClean="0"/>
              <a:t>M. Weber (1864-1920)</a:t>
            </a:r>
          </a:p>
          <a:p>
            <a:pPr>
              <a:buFontTx/>
              <a:buChar char="-"/>
            </a:pPr>
            <a:r>
              <a:rPr lang="it-IT" sz="1900" dirty="0" smtClean="0"/>
              <a:t>G. </a:t>
            </a:r>
            <a:r>
              <a:rPr lang="it-IT" sz="1900" dirty="0" err="1" smtClean="0"/>
              <a:t>Simmel</a:t>
            </a:r>
            <a:r>
              <a:rPr lang="it-IT" sz="1900" dirty="0" smtClean="0"/>
              <a:t> (1858-1918)</a:t>
            </a:r>
          </a:p>
          <a:p>
            <a:pPr>
              <a:buFontTx/>
              <a:buChar char="-"/>
            </a:pPr>
            <a:r>
              <a:rPr lang="it-IT" sz="1900" dirty="0" smtClean="0"/>
              <a:t>T. Parsons (1902-1979)</a:t>
            </a:r>
          </a:p>
          <a:p>
            <a:pPr>
              <a:buFontTx/>
              <a:buChar char="-"/>
            </a:pPr>
            <a:r>
              <a:rPr lang="it-IT" sz="1900" dirty="0" smtClean="0"/>
              <a:t>M. Foucault (1926-1984)</a:t>
            </a:r>
          </a:p>
          <a:p>
            <a:pPr>
              <a:buFontTx/>
              <a:buChar char="-"/>
            </a:pPr>
            <a:r>
              <a:rPr lang="it-IT" sz="1900" dirty="0" smtClean="0"/>
              <a:t>…</a:t>
            </a:r>
          </a:p>
          <a:p>
            <a:pPr>
              <a:buFontTx/>
              <a:buChar char="-"/>
            </a:pPr>
            <a:endParaRPr lang="it-IT" sz="2000" dirty="0" smtClean="0"/>
          </a:p>
          <a:p>
            <a:pPr>
              <a:buFontTx/>
              <a:buChar char="-"/>
            </a:pPr>
            <a:endParaRPr lang="it-IT" sz="2000" dirty="0" smtClean="0"/>
          </a:p>
          <a:p>
            <a:pPr>
              <a:buFontTx/>
              <a:buChar char="-"/>
            </a:pPr>
            <a:endParaRPr lang="it-IT" sz="2000" dirty="0" smtClean="0"/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716015" y="64500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5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485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632</Words>
  <Application>Microsoft Office PowerPoint</Application>
  <PresentationFormat>Presentazione su schermo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1_Tema di Office</vt:lpstr>
      <vt:lpstr>Tema di Office</vt:lpstr>
      <vt:lpstr>2_Tema di Office</vt:lpstr>
      <vt:lpstr>3_Tema di Office</vt:lpstr>
      <vt:lpstr>4_Tema di Office</vt:lpstr>
      <vt:lpstr>SOCIOLOGIA DELLA CULTURA E DELLA COMUNICAZIONE</vt:lpstr>
      <vt:lpstr>TESTI DIDATTICI</vt:lpstr>
      <vt:lpstr>I parte: «cultura e società»</vt:lpstr>
      <vt:lpstr>II parte: «cultura e comunicazione»</vt:lpstr>
      <vt:lpstr>LA SOCIOLOGIA E LE SCIENZE SOCIALI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DELLA CULTURA E DELLA COMUNICAZIONE</dc:title>
  <dc:creator>Elena</dc:creator>
  <cp:lastModifiedBy>Elena</cp:lastModifiedBy>
  <cp:revision>1</cp:revision>
  <dcterms:created xsi:type="dcterms:W3CDTF">2020-03-12T13:04:39Z</dcterms:created>
  <dcterms:modified xsi:type="dcterms:W3CDTF">2020-03-12T13:10:18Z</dcterms:modified>
</cp:coreProperties>
</file>