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76" r:id="rId6"/>
    <p:sldId id="277" r:id="rId7"/>
    <p:sldId id="278" r:id="rId8"/>
    <p:sldId id="279" r:id="rId9"/>
    <p:sldId id="280" r:id="rId10"/>
    <p:sldId id="260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81"/>
  </p:normalViewPr>
  <p:slideViewPr>
    <p:cSldViewPr snapToGrid="0" snapToObjects="1">
      <p:cViewPr varScale="1">
        <p:scale>
          <a:sx n="114" d="100"/>
          <a:sy n="114" d="100"/>
        </p:scale>
        <p:origin x="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2FDFE-678A-4C44-9B75-E08D13182CF7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9CBE0-48A1-ED48-9AAB-5C3E0FAF93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079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F3F3C1-A2CA-8846-B7C6-049DBA2C25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AC64000-8EF9-F744-AF94-83FBEE25DC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A19273B-7D05-7C49-A978-4BFC1C838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3720DA8-8B5B-FA4E-88CE-16C4EFA10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F8159BE-1FFF-AE4F-8403-96568DB4E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761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8BCC5D-FC65-A843-8BA0-891AAACCA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FC80BB9-1983-5144-904B-892BD1A6E6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A5E8EFB-31FD-4343-A5D2-CE2C46ECF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EA1DAD-B556-9848-8C79-CE38286F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0195FC1-3FFC-8647-9886-EFF00E40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0385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063261B-8EFB-1345-AE75-EDAC1AF948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55D9C21-73D2-9449-9591-F89E04750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130B597-AC08-D54E-81A4-727FDA9F7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46176E1-75AE-8D45-B60A-789DE966F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2DB26D-2795-F04F-A976-7B275923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838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6C9E72-6BE9-AF48-924B-FC1439E5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E992CF0-9AD9-1E41-9DB5-96B9E8C59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655AA7F-F396-A44F-9606-ED8E7B0BA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84E6B85-3915-4140-80A2-783A5A684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DCAEB8-318E-C54B-9B0E-5C36570BF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893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54703A-473A-E748-831C-B6EBFB379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AE34114-7853-A84D-A6D8-6C3301AAA8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5C229A-EF38-8640-8328-9F000F3C0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C9D4231-26FA-B44D-BC1C-F2BBC5D05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37A78A-E5EA-B445-B5DF-A8768ACAF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6092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12D75D-EEC8-C542-8A6C-568EB7EC9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837B104-2E11-6B44-BFC4-3F9CDCE53C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A59C79E-0A85-7447-8B91-1F72B9E2E0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BA28EE0-8FA5-F241-90BC-497E781B1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FB80CC-2B0A-3C4D-B055-C1DF1B0F0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97DB373-5975-C646-BD4D-AC7AFBB64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671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C40A9C-0BD3-0F4C-81D3-882DEC8FC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F596B4F-3E91-1F4B-BEB6-A89D03C93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9B493B7-3039-FE48-9720-14E67753F9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C5DFB7C-8ED9-0240-BB38-3E92F165CD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077D014-E24E-E244-92E8-2C1CDA82DC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FEB3BC3-A898-1441-9B2C-E547A50A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0523D912-7905-1D47-A883-B6A04F6CF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18F745B-CE2D-4349-BE0C-5119B0A48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58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1846CF-3DFE-9045-8AB2-BC534FD52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2FB4BEB-A3A9-2A4D-822A-00BD23C6C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3987385-38C7-C541-9428-1F6DC795B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B78DA07-7BFB-C14B-846E-76A625BB6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03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DE29C23-1226-E547-B9A6-62C2933D2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2331338-1629-C346-886E-6C1698E3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D5F6C6B-063C-6342-B0BC-944CA0144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8084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CC702D-7577-7047-B7E1-78D9060D4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9730FCE-E801-FB4C-9F4B-A01DA446C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3C29307-7DF6-A446-926A-4284D08794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9BB249B-64F7-964D-8726-3CA7D7237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27EC114-D7CB-6542-B059-6F2F73A84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D5713EC-B571-FE46-B02A-C582A8A03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4994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48A572-8336-C547-9DC1-03F4171F8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47998F5-F924-BD48-B675-2931DC0A4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F516D7E-B22E-FD43-9602-DF9B01931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20FE885-FA5F-EB42-8A6A-FD6A58B4E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C85013B-4301-4543-AB04-25A0DEA73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CD5E11C-42B0-8046-A1EC-CAD87789F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4873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5AF5759-A1BB-8048-995D-83A7BD768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CEADF52-2A08-B543-A9F6-1CEF5B39C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2021FB3-904F-634F-BBA6-3421D68EE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3937D-929C-E84B-91E5-D1E5E38C7933}" type="datetimeFigureOut">
              <a:rPr lang="it-IT" smtClean="0"/>
              <a:t>15/03/20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F640E80-008B-764B-AFF0-041056F944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193F730-15DA-B84A-B165-65B28A7971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92022-BFF4-444C-9E5A-F3D0F13246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553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ritannica.com/topic/Ulysses-novel-by-Joyce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britannica.com/topic/monologue" TargetMode="Externa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hyperlink" Target="https://www.britannica.com/topic/Molly-Bloom" TargetMode="External"/><Relationship Id="rId5" Type="http://schemas.openxmlformats.org/officeDocument/2006/relationships/hyperlink" Target="https://www.britannica.com/topic/The-Love-Song-of-J-Alfred-Prufrock" TargetMode="External"/><Relationship Id="rId4" Type="http://schemas.openxmlformats.org/officeDocument/2006/relationships/hyperlink" Target="https://www.britannica.com/biography/T-S-Eliot" TargetMode="External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s://www.britannica.com/biography/William-James" TargetMode="External"/><Relationship Id="rId5" Type="http://schemas.openxmlformats.org/officeDocument/2006/relationships/hyperlink" Target="https://www.britannica.com/topic/consciousness" TargetMode="External"/><Relationship Id="rId4" Type="http://schemas.openxmlformats.org/officeDocument/2006/relationships/hyperlink" Target="https://www.merriam-webster.com/dictionary/myria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it-IT" dirty="0" err="1"/>
              <a:t>Literary</a:t>
            </a:r>
            <a:r>
              <a:rPr lang="it-IT" dirty="0"/>
              <a:t> </a:t>
            </a:r>
            <a:r>
              <a:rPr lang="it-IT" dirty="0" err="1"/>
              <a:t>Modernism</a:t>
            </a:r>
            <a:r>
              <a:rPr lang="it-IT" dirty="0"/>
              <a:t>: the </a:t>
            </a:r>
            <a:r>
              <a:rPr lang="it-IT" dirty="0" err="1"/>
              <a:t>novel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Complexity and disruptive innovations</a:t>
            </a:r>
          </a:p>
          <a:p>
            <a:r>
              <a:rPr lang="en-GB" dirty="0"/>
              <a:t>Conventional, inherited forms of representation are rejected</a:t>
            </a:r>
          </a:p>
          <a:p>
            <a:r>
              <a:rPr lang="en-GB" dirty="0"/>
              <a:t>The representation/narration of ‘events’ is no longer important: </a:t>
            </a:r>
          </a:p>
          <a:p>
            <a:r>
              <a:rPr lang="en-GB" dirty="0"/>
              <a:t>The most significant example: </a:t>
            </a:r>
            <a:r>
              <a:rPr lang="en-GB" i="1" dirty="0"/>
              <a:t>Ulysses</a:t>
            </a:r>
            <a:r>
              <a:rPr lang="en-GB" dirty="0"/>
              <a:t> reduces epic events to the minute thoughts and routines of ordinary persons on one ordinary day. </a:t>
            </a:r>
          </a:p>
          <a:p>
            <a:r>
              <a:rPr lang="en-GB" dirty="0"/>
              <a:t>What matters are not the episodes which happen, (only rather banal facts) but the complex stylistic and linguistic structure that is  used to ‘represent’ these events. </a:t>
            </a:r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4379953-8B00-C243-A090-C7225D6B1E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399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2943"/>
    </mc:Choice>
    <mc:Fallback>
      <p:transition spd="slow" advTm="212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32518" y="303326"/>
            <a:ext cx="845446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the </a:t>
            </a:r>
            <a:r>
              <a:rPr lang="it-IT" dirty="0" err="1"/>
              <a:t>sun</a:t>
            </a:r>
            <a:r>
              <a:rPr lang="it-IT" dirty="0"/>
              <a:t> </a:t>
            </a:r>
            <a:r>
              <a:rPr lang="it-IT" dirty="0" err="1"/>
              <a:t>shines</a:t>
            </a:r>
            <a:r>
              <a:rPr lang="it-IT" dirty="0"/>
              <a:t> for </a:t>
            </a:r>
            <a:r>
              <a:rPr lang="it-IT" dirty="0" err="1"/>
              <a:t>you</a:t>
            </a:r>
            <a:r>
              <a:rPr lang="it-IT" dirty="0"/>
              <a:t> he </a:t>
            </a:r>
            <a:r>
              <a:rPr lang="it-IT" dirty="0" err="1"/>
              <a:t>said</a:t>
            </a:r>
            <a:r>
              <a:rPr lang="it-IT" dirty="0"/>
              <a:t> the </a:t>
            </a:r>
            <a:r>
              <a:rPr lang="it-IT" dirty="0" err="1"/>
              <a:t>day</a:t>
            </a:r>
            <a:r>
              <a:rPr lang="it-IT" dirty="0"/>
              <a:t>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lying</a:t>
            </a:r>
            <a:r>
              <a:rPr lang="it-IT" dirty="0"/>
              <a:t> </a:t>
            </a:r>
            <a:r>
              <a:rPr lang="it-IT" dirty="0" err="1"/>
              <a:t>among</a:t>
            </a:r>
            <a:r>
              <a:rPr lang="it-IT" dirty="0"/>
              <a:t> the </a:t>
            </a:r>
            <a:r>
              <a:rPr lang="it-IT" dirty="0" err="1"/>
              <a:t>rhododendrons</a:t>
            </a:r>
            <a:r>
              <a:rPr lang="it-IT" dirty="0"/>
              <a:t> on </a:t>
            </a:r>
            <a:r>
              <a:rPr lang="it-IT" dirty="0" err="1"/>
              <a:t>Howth</a:t>
            </a:r>
            <a:r>
              <a:rPr lang="it-IT" dirty="0"/>
              <a:t> head in the </a:t>
            </a:r>
            <a:r>
              <a:rPr lang="it-IT" dirty="0" err="1"/>
              <a:t>grey</a:t>
            </a:r>
            <a:r>
              <a:rPr lang="it-IT" dirty="0"/>
              <a:t> tweed </a:t>
            </a:r>
            <a:r>
              <a:rPr lang="it-IT" dirty="0" err="1"/>
              <a:t>suit</a:t>
            </a:r>
            <a:r>
              <a:rPr lang="it-IT" dirty="0"/>
              <a:t> and </a:t>
            </a:r>
            <a:r>
              <a:rPr lang="it-IT" dirty="0" err="1"/>
              <a:t>his</a:t>
            </a:r>
            <a:r>
              <a:rPr lang="it-IT" dirty="0"/>
              <a:t> </a:t>
            </a:r>
            <a:r>
              <a:rPr lang="it-IT" dirty="0" err="1"/>
              <a:t>straw</a:t>
            </a:r>
            <a:r>
              <a:rPr lang="it-IT" dirty="0"/>
              <a:t> </a:t>
            </a:r>
            <a:r>
              <a:rPr lang="it-IT" dirty="0" err="1"/>
              <a:t>hat</a:t>
            </a:r>
            <a:r>
              <a:rPr lang="it-IT" dirty="0"/>
              <a:t> the </a:t>
            </a:r>
            <a:r>
              <a:rPr lang="it-IT" dirty="0" err="1"/>
              <a:t>day</a:t>
            </a:r>
            <a:r>
              <a:rPr lang="it-IT" dirty="0"/>
              <a:t> I </a:t>
            </a:r>
            <a:r>
              <a:rPr lang="it-IT" dirty="0" err="1"/>
              <a:t>got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to propose to me yes first I </a:t>
            </a:r>
            <a:r>
              <a:rPr lang="it-IT" dirty="0" err="1"/>
              <a:t>gave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the bit of </a:t>
            </a:r>
            <a:r>
              <a:rPr lang="it-IT" dirty="0" err="1"/>
              <a:t>seedcake</a:t>
            </a:r>
            <a:r>
              <a:rPr lang="it-IT" dirty="0"/>
              <a:t> out of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mouth</a:t>
            </a:r>
            <a:r>
              <a:rPr lang="it-IT" dirty="0"/>
              <a:t> and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leapyear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now</a:t>
            </a:r>
            <a:r>
              <a:rPr lang="it-IT" dirty="0"/>
              <a:t> yes 16 </a:t>
            </a:r>
            <a:r>
              <a:rPr lang="it-IT" dirty="0" err="1"/>
              <a:t>years</a:t>
            </a:r>
            <a:r>
              <a:rPr lang="it-IT" dirty="0"/>
              <a:t> ago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God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long </a:t>
            </a:r>
            <a:r>
              <a:rPr lang="it-IT" dirty="0" err="1"/>
              <a:t>kiss</a:t>
            </a:r>
            <a:r>
              <a:rPr lang="it-IT" dirty="0"/>
              <a:t> I </a:t>
            </a:r>
            <a:r>
              <a:rPr lang="it-IT" dirty="0" err="1"/>
              <a:t>near</a:t>
            </a:r>
            <a:r>
              <a:rPr lang="it-IT" dirty="0"/>
              <a:t> </a:t>
            </a:r>
            <a:r>
              <a:rPr lang="it-IT" dirty="0" err="1"/>
              <a:t>lost</a:t>
            </a:r>
            <a:r>
              <a:rPr lang="it-IT" dirty="0"/>
              <a:t>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breath</a:t>
            </a:r>
            <a:r>
              <a:rPr lang="it-IT" dirty="0"/>
              <a:t> yes he </a:t>
            </a:r>
            <a:r>
              <a:rPr lang="it-IT" dirty="0" err="1"/>
              <a:t>said</a:t>
            </a:r>
            <a:r>
              <a:rPr lang="it-IT" dirty="0"/>
              <a:t> I </a:t>
            </a:r>
            <a:r>
              <a:rPr lang="it-IT" dirty="0" err="1"/>
              <a:t>was</a:t>
            </a:r>
            <a:r>
              <a:rPr lang="it-IT" dirty="0"/>
              <a:t> a </a:t>
            </a:r>
            <a:r>
              <a:rPr lang="it-IT" dirty="0" err="1"/>
              <a:t>flower</a:t>
            </a:r>
            <a:r>
              <a:rPr lang="it-IT" dirty="0"/>
              <a:t> of the mountain yes so </a:t>
            </a:r>
            <a:r>
              <a:rPr lang="it-IT" dirty="0" err="1"/>
              <a:t>we</a:t>
            </a:r>
            <a:r>
              <a:rPr lang="it-IT" dirty="0"/>
              <a:t> are </a:t>
            </a:r>
            <a:r>
              <a:rPr lang="it-IT" dirty="0" err="1"/>
              <a:t>flowers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a </a:t>
            </a:r>
            <a:r>
              <a:rPr lang="it-IT" dirty="0" err="1"/>
              <a:t>womans</a:t>
            </a:r>
            <a:r>
              <a:rPr lang="it-IT" dirty="0"/>
              <a:t> body yes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one</a:t>
            </a:r>
            <a:r>
              <a:rPr lang="it-IT" dirty="0"/>
              <a:t> </a:t>
            </a:r>
            <a:r>
              <a:rPr lang="it-IT" dirty="0" err="1"/>
              <a:t>true</a:t>
            </a:r>
            <a:r>
              <a:rPr lang="it-IT" dirty="0"/>
              <a:t> </a:t>
            </a:r>
            <a:r>
              <a:rPr lang="it-IT" dirty="0" err="1"/>
              <a:t>thing</a:t>
            </a:r>
            <a:r>
              <a:rPr lang="it-IT" dirty="0"/>
              <a:t> he </a:t>
            </a:r>
            <a:r>
              <a:rPr lang="it-IT" dirty="0" err="1"/>
              <a:t>said</a:t>
            </a:r>
            <a:r>
              <a:rPr lang="it-IT" dirty="0"/>
              <a:t> in </a:t>
            </a:r>
            <a:r>
              <a:rPr lang="it-IT" dirty="0" err="1"/>
              <a:t>his</a:t>
            </a:r>
            <a:r>
              <a:rPr lang="it-IT" dirty="0"/>
              <a:t> life and the </a:t>
            </a:r>
            <a:r>
              <a:rPr lang="it-IT" dirty="0" err="1"/>
              <a:t>sun</a:t>
            </a:r>
            <a:r>
              <a:rPr lang="it-IT" dirty="0"/>
              <a:t> </a:t>
            </a:r>
            <a:r>
              <a:rPr lang="it-IT" dirty="0" err="1"/>
              <a:t>shines</a:t>
            </a:r>
            <a:r>
              <a:rPr lang="it-IT" dirty="0"/>
              <a:t> for </a:t>
            </a:r>
            <a:r>
              <a:rPr lang="it-IT" dirty="0" err="1"/>
              <a:t>you</a:t>
            </a:r>
            <a:r>
              <a:rPr lang="it-IT" dirty="0"/>
              <a:t> </a:t>
            </a:r>
            <a:r>
              <a:rPr lang="it-IT" dirty="0" err="1"/>
              <a:t>today</a:t>
            </a:r>
            <a:r>
              <a:rPr lang="it-IT" dirty="0"/>
              <a:t> yes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why</a:t>
            </a:r>
            <a:r>
              <a:rPr lang="it-IT" dirty="0"/>
              <a:t> I </a:t>
            </a:r>
            <a:r>
              <a:rPr lang="it-IT" dirty="0" err="1"/>
              <a:t>liked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</a:t>
            </a:r>
            <a:r>
              <a:rPr lang="it-IT" dirty="0" err="1"/>
              <a:t>because</a:t>
            </a:r>
            <a:r>
              <a:rPr lang="it-IT" dirty="0"/>
              <a:t> I </a:t>
            </a:r>
            <a:r>
              <a:rPr lang="it-IT" dirty="0" err="1"/>
              <a:t>saw</a:t>
            </a:r>
            <a:r>
              <a:rPr lang="it-IT" dirty="0"/>
              <a:t> he </a:t>
            </a:r>
            <a:r>
              <a:rPr lang="it-IT" dirty="0" err="1"/>
              <a:t>understood</a:t>
            </a:r>
            <a:r>
              <a:rPr lang="it-IT" dirty="0"/>
              <a:t> or </a:t>
            </a:r>
            <a:r>
              <a:rPr lang="it-IT" dirty="0" err="1"/>
              <a:t>felt</a:t>
            </a:r>
            <a:r>
              <a:rPr lang="it-IT" dirty="0"/>
              <a:t> </a:t>
            </a:r>
            <a:r>
              <a:rPr lang="it-IT" dirty="0" err="1"/>
              <a:t>what</a:t>
            </a:r>
            <a:r>
              <a:rPr lang="it-IT" dirty="0"/>
              <a:t> a woman </a:t>
            </a:r>
            <a:r>
              <a:rPr lang="it-IT" dirty="0" err="1"/>
              <a:t>is</a:t>
            </a:r>
            <a:r>
              <a:rPr lang="it-IT" dirty="0"/>
              <a:t> and I </a:t>
            </a:r>
            <a:r>
              <a:rPr lang="it-IT" dirty="0" err="1"/>
              <a:t>knew</a:t>
            </a:r>
            <a:r>
              <a:rPr lang="it-IT" dirty="0"/>
              <a:t> I </a:t>
            </a:r>
            <a:r>
              <a:rPr lang="it-IT" dirty="0" err="1"/>
              <a:t>could</a:t>
            </a:r>
            <a:r>
              <a:rPr lang="it-IT" dirty="0"/>
              <a:t> </a:t>
            </a:r>
            <a:r>
              <a:rPr lang="it-IT" dirty="0" err="1"/>
              <a:t>always</a:t>
            </a:r>
            <a:r>
              <a:rPr lang="it-IT" dirty="0"/>
              <a:t> </a:t>
            </a:r>
            <a:r>
              <a:rPr lang="it-IT" dirty="0" err="1"/>
              <a:t>get</a:t>
            </a:r>
            <a:r>
              <a:rPr lang="it-IT" dirty="0"/>
              <a:t> round </a:t>
            </a:r>
            <a:r>
              <a:rPr lang="it-IT" dirty="0" err="1"/>
              <a:t>him</a:t>
            </a:r>
            <a:r>
              <a:rPr lang="it-IT" dirty="0"/>
              <a:t> and I </a:t>
            </a:r>
            <a:r>
              <a:rPr lang="it-IT" dirty="0" err="1"/>
              <a:t>gave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the </a:t>
            </a:r>
            <a:r>
              <a:rPr lang="it-IT" dirty="0" err="1"/>
              <a:t>pleasure</a:t>
            </a:r>
            <a:r>
              <a:rPr lang="it-IT" dirty="0"/>
              <a:t> I </a:t>
            </a:r>
            <a:r>
              <a:rPr lang="it-IT" dirty="0" err="1"/>
              <a:t>could</a:t>
            </a:r>
            <a:r>
              <a:rPr lang="it-IT" dirty="0"/>
              <a:t> </a:t>
            </a:r>
            <a:r>
              <a:rPr lang="it-IT" dirty="0" err="1"/>
              <a:t>leading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on </a:t>
            </a:r>
            <a:r>
              <a:rPr lang="it-IT" dirty="0" err="1"/>
              <a:t>till</a:t>
            </a:r>
            <a:r>
              <a:rPr lang="it-IT" dirty="0"/>
              <a:t> he </a:t>
            </a:r>
            <a:r>
              <a:rPr lang="it-IT" dirty="0" err="1"/>
              <a:t>asked</a:t>
            </a:r>
            <a:r>
              <a:rPr lang="it-IT" dirty="0"/>
              <a:t> me to </a:t>
            </a:r>
            <a:r>
              <a:rPr lang="it-IT" dirty="0" err="1"/>
              <a:t>say</a:t>
            </a:r>
            <a:r>
              <a:rPr lang="it-IT" dirty="0"/>
              <a:t> yes and I </a:t>
            </a:r>
            <a:r>
              <a:rPr lang="it-IT" dirty="0" err="1"/>
              <a:t>wouldnt</a:t>
            </a:r>
            <a:r>
              <a:rPr lang="it-IT" dirty="0"/>
              <a:t> </a:t>
            </a:r>
            <a:r>
              <a:rPr lang="it-IT" dirty="0" err="1"/>
              <a:t>answer</a:t>
            </a:r>
            <a:r>
              <a:rPr lang="it-IT" dirty="0"/>
              <a:t> first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looked</a:t>
            </a:r>
            <a:r>
              <a:rPr lang="it-IT" dirty="0"/>
              <a:t> out over the </a:t>
            </a:r>
            <a:r>
              <a:rPr lang="it-IT" dirty="0" err="1"/>
              <a:t>sea</a:t>
            </a:r>
            <a:r>
              <a:rPr lang="it-IT" dirty="0"/>
              <a:t> and the </a:t>
            </a:r>
            <a:r>
              <a:rPr lang="it-IT" dirty="0" err="1"/>
              <a:t>sky</a:t>
            </a:r>
            <a:r>
              <a:rPr lang="it-IT" dirty="0"/>
              <a:t> I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thinking</a:t>
            </a:r>
            <a:r>
              <a:rPr lang="it-IT" dirty="0"/>
              <a:t> of so </a:t>
            </a:r>
            <a:r>
              <a:rPr lang="it-IT" dirty="0" err="1"/>
              <a:t>many</a:t>
            </a:r>
            <a:r>
              <a:rPr lang="it-IT" dirty="0"/>
              <a:t> </a:t>
            </a:r>
            <a:r>
              <a:rPr lang="it-IT" dirty="0" err="1"/>
              <a:t>things</a:t>
            </a:r>
            <a:r>
              <a:rPr lang="it-IT" dirty="0"/>
              <a:t> he </a:t>
            </a:r>
            <a:r>
              <a:rPr lang="it-IT" dirty="0" err="1"/>
              <a:t>didnt</a:t>
            </a:r>
            <a:r>
              <a:rPr lang="it-IT" dirty="0"/>
              <a:t> </a:t>
            </a:r>
            <a:r>
              <a:rPr lang="it-IT" dirty="0" err="1"/>
              <a:t>know</a:t>
            </a:r>
            <a:r>
              <a:rPr lang="it-IT" dirty="0"/>
              <a:t> of </a:t>
            </a:r>
            <a:r>
              <a:rPr lang="it-IT" dirty="0" err="1"/>
              <a:t>Mulvey</a:t>
            </a:r>
            <a:r>
              <a:rPr lang="it-IT" dirty="0"/>
              <a:t> and </a:t>
            </a:r>
            <a:r>
              <a:rPr lang="it-IT" dirty="0" err="1"/>
              <a:t>Mr</a:t>
            </a:r>
            <a:r>
              <a:rPr lang="it-IT" dirty="0"/>
              <a:t> </a:t>
            </a:r>
            <a:r>
              <a:rPr lang="it-IT" dirty="0" err="1"/>
              <a:t>Stanhope</a:t>
            </a:r>
            <a:r>
              <a:rPr lang="it-IT" dirty="0"/>
              <a:t> and Hester and </a:t>
            </a:r>
            <a:r>
              <a:rPr lang="it-IT" dirty="0" err="1"/>
              <a:t>father</a:t>
            </a:r>
            <a:r>
              <a:rPr lang="it-IT" dirty="0"/>
              <a:t> and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captain</a:t>
            </a:r>
            <a:r>
              <a:rPr lang="it-IT" dirty="0"/>
              <a:t> </a:t>
            </a:r>
            <a:r>
              <a:rPr lang="it-IT" dirty="0" err="1"/>
              <a:t>Groves</a:t>
            </a:r>
            <a:r>
              <a:rPr lang="it-IT" dirty="0"/>
              <a:t> and the </a:t>
            </a:r>
            <a:r>
              <a:rPr lang="it-IT" dirty="0" err="1"/>
              <a:t>sailors</a:t>
            </a:r>
            <a:r>
              <a:rPr lang="it-IT" dirty="0"/>
              <a:t> </a:t>
            </a:r>
            <a:r>
              <a:rPr lang="it-IT" dirty="0" err="1"/>
              <a:t>playing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birds</a:t>
            </a:r>
            <a:r>
              <a:rPr lang="it-IT" dirty="0"/>
              <a:t> </a:t>
            </a:r>
            <a:r>
              <a:rPr lang="it-IT" dirty="0" err="1"/>
              <a:t>fly</a:t>
            </a:r>
            <a:r>
              <a:rPr lang="it-IT" dirty="0"/>
              <a:t> and I </a:t>
            </a:r>
            <a:r>
              <a:rPr lang="it-IT" dirty="0" err="1"/>
              <a:t>say</a:t>
            </a:r>
            <a:r>
              <a:rPr lang="it-IT" dirty="0"/>
              <a:t> </a:t>
            </a:r>
            <a:r>
              <a:rPr lang="it-IT" dirty="0" err="1"/>
              <a:t>stoop</a:t>
            </a:r>
            <a:r>
              <a:rPr lang="it-IT" dirty="0"/>
              <a:t> and </a:t>
            </a:r>
            <a:r>
              <a:rPr lang="it-IT" dirty="0" err="1"/>
              <a:t>washing</a:t>
            </a:r>
            <a:r>
              <a:rPr lang="it-IT" dirty="0"/>
              <a:t> up </a:t>
            </a:r>
            <a:r>
              <a:rPr lang="it-IT" dirty="0" err="1"/>
              <a:t>dishes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called</a:t>
            </a:r>
            <a:r>
              <a:rPr lang="it-IT" dirty="0"/>
              <a:t> </a:t>
            </a:r>
            <a:r>
              <a:rPr lang="it-IT" dirty="0" err="1"/>
              <a:t>it</a:t>
            </a:r>
            <a:r>
              <a:rPr lang="it-IT" dirty="0"/>
              <a:t> on the </a:t>
            </a:r>
            <a:r>
              <a:rPr lang="it-IT" dirty="0" err="1"/>
              <a:t>pier</a:t>
            </a:r>
            <a:r>
              <a:rPr lang="it-IT" dirty="0"/>
              <a:t> and the </a:t>
            </a:r>
            <a:r>
              <a:rPr lang="it-IT" dirty="0" err="1"/>
              <a:t>sentry</a:t>
            </a:r>
            <a:r>
              <a:rPr lang="it-IT" dirty="0"/>
              <a:t> in front of the </a:t>
            </a:r>
            <a:r>
              <a:rPr lang="it-IT" dirty="0" err="1"/>
              <a:t>governors</a:t>
            </a:r>
            <a:r>
              <a:rPr lang="it-IT" dirty="0"/>
              <a:t> </a:t>
            </a:r>
            <a:r>
              <a:rPr lang="it-IT" dirty="0" err="1"/>
              <a:t>house</a:t>
            </a:r>
            <a:r>
              <a:rPr lang="it-IT" dirty="0"/>
              <a:t> with the </a:t>
            </a:r>
            <a:r>
              <a:rPr lang="it-IT" dirty="0" err="1"/>
              <a:t>thing</a:t>
            </a:r>
            <a:r>
              <a:rPr lang="it-IT" dirty="0"/>
              <a:t> round </a:t>
            </a:r>
            <a:r>
              <a:rPr lang="it-IT" dirty="0" err="1"/>
              <a:t>his</a:t>
            </a:r>
            <a:r>
              <a:rPr lang="it-IT" dirty="0"/>
              <a:t> </a:t>
            </a:r>
            <a:r>
              <a:rPr lang="it-IT" dirty="0" err="1"/>
              <a:t>white</a:t>
            </a:r>
            <a:r>
              <a:rPr lang="it-IT" dirty="0"/>
              <a:t> </a:t>
            </a:r>
            <a:r>
              <a:rPr lang="it-IT" dirty="0" err="1"/>
              <a:t>helmet</a:t>
            </a:r>
            <a:r>
              <a:rPr lang="it-IT" dirty="0"/>
              <a:t> </a:t>
            </a:r>
            <a:r>
              <a:rPr lang="it-IT" dirty="0" err="1"/>
              <a:t>poor</a:t>
            </a:r>
            <a:r>
              <a:rPr lang="it-IT" dirty="0"/>
              <a:t> </a:t>
            </a:r>
            <a:r>
              <a:rPr lang="it-IT" dirty="0" err="1"/>
              <a:t>devil</a:t>
            </a:r>
            <a:r>
              <a:rPr lang="it-IT" dirty="0"/>
              <a:t> </a:t>
            </a:r>
            <a:r>
              <a:rPr lang="it-IT" dirty="0" err="1"/>
              <a:t>half</a:t>
            </a:r>
            <a:r>
              <a:rPr lang="it-IT" dirty="0"/>
              <a:t> </a:t>
            </a:r>
            <a:r>
              <a:rPr lang="it-IT" dirty="0" err="1"/>
              <a:t>roasted</a:t>
            </a:r>
            <a:r>
              <a:rPr lang="it-IT" dirty="0"/>
              <a:t> and the Spanish </a:t>
            </a:r>
            <a:r>
              <a:rPr lang="it-IT" dirty="0" err="1"/>
              <a:t>girls</a:t>
            </a:r>
            <a:r>
              <a:rPr lang="it-IT" dirty="0"/>
              <a:t> </a:t>
            </a:r>
            <a:r>
              <a:rPr lang="it-IT" dirty="0" err="1"/>
              <a:t>laughing</a:t>
            </a:r>
            <a:r>
              <a:rPr lang="it-IT" dirty="0"/>
              <a:t> in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shawls</a:t>
            </a:r>
            <a:r>
              <a:rPr lang="it-IT" dirty="0"/>
              <a:t> and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tall</a:t>
            </a:r>
            <a:r>
              <a:rPr lang="it-IT" dirty="0"/>
              <a:t> </a:t>
            </a:r>
            <a:r>
              <a:rPr lang="it-IT" dirty="0" err="1"/>
              <a:t>combs</a:t>
            </a:r>
            <a:r>
              <a:rPr lang="it-IT" dirty="0"/>
              <a:t> and the </a:t>
            </a:r>
            <a:r>
              <a:rPr lang="it-IT" dirty="0" err="1"/>
              <a:t>auctions</a:t>
            </a:r>
            <a:r>
              <a:rPr lang="it-IT" dirty="0"/>
              <a:t> in the </a:t>
            </a:r>
            <a:r>
              <a:rPr lang="it-IT" dirty="0" err="1"/>
              <a:t>morning</a:t>
            </a:r>
            <a:r>
              <a:rPr lang="it-IT" dirty="0"/>
              <a:t> the </a:t>
            </a:r>
            <a:r>
              <a:rPr lang="it-IT" dirty="0" err="1"/>
              <a:t>Greeks</a:t>
            </a:r>
            <a:r>
              <a:rPr lang="it-IT" dirty="0"/>
              <a:t> and the </a:t>
            </a:r>
            <a:r>
              <a:rPr lang="it-IT" dirty="0" err="1"/>
              <a:t>jews</a:t>
            </a:r>
            <a:r>
              <a:rPr lang="it-IT" dirty="0"/>
              <a:t> and the </a:t>
            </a:r>
            <a:r>
              <a:rPr lang="it-IT" dirty="0" err="1"/>
              <a:t>Arabs</a:t>
            </a:r>
            <a:r>
              <a:rPr lang="it-IT" dirty="0"/>
              <a:t> and the </a:t>
            </a:r>
            <a:r>
              <a:rPr lang="it-IT" dirty="0" err="1"/>
              <a:t>devil</a:t>
            </a:r>
            <a:r>
              <a:rPr lang="it-IT" dirty="0"/>
              <a:t> </a:t>
            </a:r>
            <a:r>
              <a:rPr lang="it-IT" dirty="0" err="1"/>
              <a:t>knows</a:t>
            </a:r>
            <a:r>
              <a:rPr lang="it-IT" dirty="0"/>
              <a:t> </a:t>
            </a:r>
            <a:r>
              <a:rPr lang="it-IT" dirty="0" err="1"/>
              <a:t>who</a:t>
            </a:r>
            <a:r>
              <a:rPr lang="it-IT" dirty="0"/>
              <a:t> else from </a:t>
            </a:r>
            <a:r>
              <a:rPr lang="it-IT" dirty="0" err="1"/>
              <a:t>all</a:t>
            </a:r>
            <a:r>
              <a:rPr lang="it-IT" dirty="0"/>
              <a:t> the </a:t>
            </a:r>
            <a:r>
              <a:rPr lang="it-IT" dirty="0" err="1"/>
              <a:t>ends</a:t>
            </a:r>
            <a:r>
              <a:rPr lang="it-IT" dirty="0"/>
              <a:t> of Europe and Duke </a:t>
            </a:r>
            <a:r>
              <a:rPr lang="it-IT" dirty="0" err="1"/>
              <a:t>street</a:t>
            </a:r>
            <a:r>
              <a:rPr lang="it-IT" dirty="0"/>
              <a:t> and the </a:t>
            </a:r>
            <a:r>
              <a:rPr lang="it-IT" dirty="0" err="1"/>
              <a:t>fowl</a:t>
            </a:r>
            <a:r>
              <a:rPr lang="it-IT" dirty="0"/>
              <a:t> market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clucking</a:t>
            </a:r>
            <a:r>
              <a:rPr lang="it-IT" dirty="0"/>
              <a:t> </a:t>
            </a:r>
            <a:r>
              <a:rPr lang="it-IT" dirty="0" err="1"/>
              <a:t>outside</a:t>
            </a:r>
            <a:r>
              <a:rPr lang="it-IT" dirty="0"/>
              <a:t> </a:t>
            </a:r>
            <a:r>
              <a:rPr lang="it-IT" dirty="0" err="1"/>
              <a:t>Larby</a:t>
            </a:r>
            <a:r>
              <a:rPr lang="it-IT" dirty="0"/>
              <a:t> </a:t>
            </a:r>
            <a:r>
              <a:rPr lang="it-IT" dirty="0" err="1"/>
              <a:t>Sharons</a:t>
            </a:r>
            <a:r>
              <a:rPr lang="it-IT" dirty="0"/>
              <a:t> and the </a:t>
            </a:r>
            <a:r>
              <a:rPr lang="it-IT" dirty="0" err="1"/>
              <a:t>poor</a:t>
            </a:r>
            <a:r>
              <a:rPr lang="it-IT" dirty="0"/>
              <a:t> </a:t>
            </a:r>
            <a:r>
              <a:rPr lang="it-IT" dirty="0" err="1"/>
              <a:t>donkeys</a:t>
            </a:r>
            <a:r>
              <a:rPr lang="it-IT" dirty="0"/>
              <a:t> </a:t>
            </a:r>
            <a:r>
              <a:rPr lang="it-IT" dirty="0" err="1"/>
              <a:t>slipping</a:t>
            </a:r>
            <a:r>
              <a:rPr lang="it-IT" dirty="0"/>
              <a:t> </a:t>
            </a:r>
            <a:r>
              <a:rPr lang="it-IT" dirty="0" err="1"/>
              <a:t>half</a:t>
            </a:r>
            <a:r>
              <a:rPr lang="it-IT" dirty="0"/>
              <a:t> </a:t>
            </a:r>
            <a:r>
              <a:rPr lang="it-IT" dirty="0" err="1"/>
              <a:t>asleep</a:t>
            </a:r>
            <a:r>
              <a:rPr lang="it-IT" dirty="0"/>
              <a:t> and the </a:t>
            </a:r>
            <a:r>
              <a:rPr lang="it-IT" dirty="0" err="1"/>
              <a:t>vague</a:t>
            </a:r>
            <a:r>
              <a:rPr lang="it-IT" dirty="0"/>
              <a:t> </a:t>
            </a:r>
            <a:r>
              <a:rPr lang="it-IT" dirty="0" err="1"/>
              <a:t>fellows</a:t>
            </a:r>
            <a:r>
              <a:rPr lang="it-IT" dirty="0"/>
              <a:t> in the </a:t>
            </a:r>
            <a:r>
              <a:rPr lang="it-IT" dirty="0" err="1"/>
              <a:t>cloaks</a:t>
            </a:r>
            <a:r>
              <a:rPr lang="it-IT" dirty="0"/>
              <a:t> </a:t>
            </a:r>
            <a:r>
              <a:rPr lang="it-IT" dirty="0" err="1"/>
              <a:t>asleep</a:t>
            </a:r>
            <a:r>
              <a:rPr lang="it-IT" dirty="0"/>
              <a:t> in the </a:t>
            </a:r>
            <a:r>
              <a:rPr lang="it-IT" dirty="0" err="1"/>
              <a:t>shade</a:t>
            </a:r>
            <a:r>
              <a:rPr lang="it-IT" dirty="0"/>
              <a:t> on the </a:t>
            </a:r>
            <a:r>
              <a:rPr lang="it-IT" dirty="0" err="1"/>
              <a:t>steps</a:t>
            </a:r>
            <a:r>
              <a:rPr lang="it-IT" dirty="0"/>
              <a:t> and the big </a:t>
            </a:r>
            <a:r>
              <a:rPr lang="it-IT" dirty="0" err="1"/>
              <a:t>wheels</a:t>
            </a:r>
            <a:r>
              <a:rPr lang="it-IT" dirty="0"/>
              <a:t> of the </a:t>
            </a:r>
            <a:r>
              <a:rPr lang="it-IT" dirty="0" err="1"/>
              <a:t>carts</a:t>
            </a:r>
            <a:r>
              <a:rPr lang="it-IT" dirty="0"/>
              <a:t> of the </a:t>
            </a:r>
            <a:r>
              <a:rPr lang="it-IT" dirty="0" err="1"/>
              <a:t>bulls</a:t>
            </a:r>
            <a:r>
              <a:rPr lang="it-IT" dirty="0"/>
              <a:t> and the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castle</a:t>
            </a:r>
            <a:r>
              <a:rPr lang="it-IT" dirty="0"/>
              <a:t> </a:t>
            </a:r>
            <a:r>
              <a:rPr lang="it-IT" dirty="0" err="1"/>
              <a:t>thousands</a:t>
            </a:r>
            <a:r>
              <a:rPr lang="it-IT" dirty="0"/>
              <a:t> of </a:t>
            </a:r>
            <a:r>
              <a:rPr lang="it-IT" dirty="0" err="1"/>
              <a:t>years</a:t>
            </a:r>
            <a:r>
              <a:rPr lang="it-IT" dirty="0"/>
              <a:t> </a:t>
            </a:r>
            <a:r>
              <a:rPr lang="it-IT" dirty="0" err="1"/>
              <a:t>old</a:t>
            </a:r>
            <a:r>
              <a:rPr lang="it-IT" dirty="0"/>
              <a:t> yes and </a:t>
            </a:r>
            <a:r>
              <a:rPr lang="it-IT" dirty="0" err="1"/>
              <a:t>those</a:t>
            </a:r>
            <a:r>
              <a:rPr lang="it-IT" dirty="0"/>
              <a:t> </a:t>
            </a:r>
            <a:r>
              <a:rPr lang="it-IT" dirty="0" err="1"/>
              <a:t>handsome</a:t>
            </a:r>
            <a:r>
              <a:rPr lang="it-IT" dirty="0"/>
              <a:t> </a:t>
            </a:r>
            <a:r>
              <a:rPr lang="it-IT" dirty="0" err="1"/>
              <a:t>Moors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in </a:t>
            </a:r>
            <a:r>
              <a:rPr lang="it-IT" dirty="0" err="1"/>
              <a:t>white</a:t>
            </a:r>
            <a:r>
              <a:rPr lang="it-IT" dirty="0"/>
              <a:t> and </a:t>
            </a:r>
            <a:r>
              <a:rPr lang="it-IT" dirty="0" err="1"/>
              <a:t>turbans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kings</a:t>
            </a:r>
            <a:r>
              <a:rPr lang="it-IT" dirty="0"/>
              <a:t> </a:t>
            </a:r>
            <a:r>
              <a:rPr lang="it-IT" dirty="0" err="1"/>
              <a:t>asking</a:t>
            </a:r>
            <a:r>
              <a:rPr lang="it-IT" dirty="0"/>
              <a:t> </a:t>
            </a:r>
            <a:r>
              <a:rPr lang="it-IT" dirty="0" err="1"/>
              <a:t>you</a:t>
            </a:r>
            <a:r>
              <a:rPr lang="it-IT" dirty="0"/>
              <a:t> to </a:t>
            </a:r>
            <a:r>
              <a:rPr lang="it-IT" dirty="0" err="1"/>
              <a:t>sit</a:t>
            </a:r>
            <a:r>
              <a:rPr lang="it-IT" dirty="0"/>
              <a:t> down in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little</a:t>
            </a:r>
            <a:r>
              <a:rPr lang="it-IT" dirty="0"/>
              <a:t> 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5B1BB51-49AB-1A4A-8B4F-A20F4EB75E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5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770"/>
    </mc:Choice>
    <mc:Fallback>
      <p:transition spd="slow" advTm="129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it-IT" dirty="0" err="1"/>
              <a:t>Literary</a:t>
            </a:r>
            <a:r>
              <a:rPr lang="it-IT" dirty="0"/>
              <a:t> </a:t>
            </a:r>
            <a:r>
              <a:rPr lang="it-IT" dirty="0" err="1"/>
              <a:t>Modernism</a:t>
            </a:r>
            <a:r>
              <a:rPr lang="it-IT" dirty="0"/>
              <a:t>. The </a:t>
            </a:r>
            <a:r>
              <a:rPr lang="it-IT" dirty="0" err="1"/>
              <a:t>novel</a:t>
            </a:r>
            <a:r>
              <a:rPr lang="it-IT" dirty="0"/>
              <a:t> :narrative, </a:t>
            </a:r>
            <a:r>
              <a:rPr lang="it-IT" dirty="0" err="1"/>
              <a:t>essay,descriptiveness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Given the modernist novel’s distance from events, it can appear to undo differences between action and description, or between the </a:t>
            </a:r>
            <a:r>
              <a:rPr lang="en-GB" b="1" dirty="0"/>
              <a:t>novel and the essay. </a:t>
            </a:r>
          </a:p>
          <a:p>
            <a:r>
              <a:rPr lang="en-GB" dirty="0"/>
              <a:t>In Thomas Mann’s </a:t>
            </a:r>
            <a:r>
              <a:rPr lang="en-GB" i="1" dirty="0"/>
              <a:t>Der </a:t>
            </a:r>
            <a:r>
              <a:rPr lang="en-GB" i="1" dirty="0" err="1"/>
              <a:t>Zauberberg</a:t>
            </a:r>
            <a:r>
              <a:rPr lang="en-GB" i="1" dirty="0"/>
              <a:t> </a:t>
            </a:r>
            <a:r>
              <a:rPr lang="en-GB" dirty="0"/>
              <a:t>(1924, The Magic Mountain)  the meditations on history  paradoxically result from its hero’s withdrawal from the historical world into a timeless space. </a:t>
            </a:r>
          </a:p>
          <a:p>
            <a:r>
              <a:rPr lang="en-GB" dirty="0"/>
              <a:t>Marcel Proust’s </a:t>
            </a:r>
            <a:r>
              <a:rPr lang="en-GB" i="1" dirty="0"/>
              <a:t>A’ la recherche du temps perdu</a:t>
            </a:r>
            <a:r>
              <a:rPr lang="en-GB" dirty="0"/>
              <a:t> (1913–27, Remembrance of Things Past) similarly replaces the narration of events with essayistic writing and descriptions</a:t>
            </a:r>
          </a:p>
          <a:p>
            <a:r>
              <a:rPr lang="en-GB" dirty="0"/>
              <a:t> </a:t>
            </a:r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84747CF-D09C-9449-B0A1-B4D7EF022A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886"/>
    </mc:Choice>
    <mc:Fallback>
      <p:transition spd="slow" advTm="211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it-IT" dirty="0" err="1"/>
              <a:t>Literary</a:t>
            </a:r>
            <a:r>
              <a:rPr lang="it-IT" dirty="0"/>
              <a:t> </a:t>
            </a:r>
            <a:r>
              <a:rPr lang="it-IT" dirty="0" err="1"/>
              <a:t>Modernism</a:t>
            </a:r>
            <a:r>
              <a:rPr lang="it-IT" dirty="0"/>
              <a:t>: the </a:t>
            </a:r>
            <a:r>
              <a:rPr lang="it-IT" dirty="0" err="1"/>
              <a:t>novel</a:t>
            </a:r>
            <a:r>
              <a:rPr lang="it-IT" dirty="0"/>
              <a:t> and </a:t>
            </a:r>
            <a:r>
              <a:rPr lang="it-IT" dirty="0" err="1"/>
              <a:t>history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200" dirty="0"/>
              <a:t> </a:t>
            </a:r>
            <a:r>
              <a:rPr lang="en-GB" sz="3200" dirty="0"/>
              <a:t>What can history tell if causal relations, as well as the character of TIME, are made uncertain? </a:t>
            </a:r>
          </a:p>
          <a:p>
            <a:r>
              <a:rPr lang="en-GB" sz="3200" dirty="0"/>
              <a:t>For ex. Joseph Conrad in Nostromo invents the story of a south American republic but the narration leaps backward and forward, compressing years and events</a:t>
            </a:r>
          </a:p>
          <a:p>
            <a:r>
              <a:rPr lang="en-GB" sz="3200" dirty="0"/>
              <a:t>The components are made uncertain</a:t>
            </a:r>
          </a:p>
          <a:p>
            <a:r>
              <a:rPr lang="en-GB" sz="3200" dirty="0"/>
              <a:t>modernist vision values </a:t>
            </a:r>
            <a:r>
              <a:rPr lang="en-GB" sz="3200" i="1" dirty="0" err="1"/>
              <a:t>atemporal</a:t>
            </a:r>
            <a:r>
              <a:rPr lang="en-GB" sz="3200" i="1" dirty="0"/>
              <a:t> places </a:t>
            </a:r>
            <a:r>
              <a:rPr lang="en-GB" sz="3200" dirty="0"/>
              <a:t>and spaces more than historical relations (like the Waste Land…)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A700536-C9C1-C74C-B525-563FEA97EC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627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7304"/>
    </mc:Choice>
    <mc:Fallback>
      <p:transition spd="slow" advTm="207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it-IT" dirty="0" err="1"/>
              <a:t>Literary</a:t>
            </a:r>
            <a:r>
              <a:rPr lang="it-IT" dirty="0"/>
              <a:t> </a:t>
            </a:r>
            <a:r>
              <a:rPr lang="it-IT" dirty="0" err="1"/>
              <a:t>Modernism</a:t>
            </a:r>
            <a:r>
              <a:rPr lang="it-IT" dirty="0"/>
              <a:t>: the </a:t>
            </a:r>
            <a:r>
              <a:rPr lang="it-IT" dirty="0" err="1"/>
              <a:t>novel</a:t>
            </a:r>
            <a:r>
              <a:rPr lang="it-IT" dirty="0"/>
              <a:t> and «</a:t>
            </a:r>
            <a:r>
              <a:rPr lang="it-IT" dirty="0" err="1"/>
              <a:t>character</a:t>
            </a:r>
            <a:r>
              <a:rPr lang="it-IT" dirty="0"/>
              <a:t>»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3200" dirty="0"/>
              <a:t> Characters are no longer conceived as ‘whole’, recognizable, ‘rounded’. </a:t>
            </a:r>
          </a:p>
          <a:p>
            <a:r>
              <a:rPr lang="en-GB" sz="3200" dirty="0"/>
              <a:t>Their identity becomes unstable and in flux</a:t>
            </a:r>
          </a:p>
          <a:p>
            <a:r>
              <a:rPr lang="en-GB" sz="3200" dirty="0" err="1"/>
              <a:t>D.H.Lawrence</a:t>
            </a:r>
            <a:r>
              <a:rPr lang="en-GB" sz="3200" dirty="0"/>
              <a:t> (author of </a:t>
            </a:r>
            <a:r>
              <a:rPr lang="en-GB" sz="3200" i="1" dirty="0"/>
              <a:t>Lady Chatterley’s Lover</a:t>
            </a:r>
            <a:r>
              <a:rPr lang="en-GB" sz="3200" dirty="0"/>
              <a:t>, </a:t>
            </a:r>
            <a:r>
              <a:rPr lang="en-GB" sz="3200" i="1" dirty="0"/>
              <a:t>Women in Love</a:t>
            </a:r>
            <a:r>
              <a:rPr lang="en-GB" sz="3200" dirty="0"/>
              <a:t>): </a:t>
            </a:r>
            <a:r>
              <a:rPr lang="en-GB" dirty="0"/>
              <a:t>You mustn’t look in my novel[s] for </a:t>
            </a:r>
            <a:r>
              <a:rPr lang="en-GB" b="1" dirty="0"/>
              <a:t>the old stable ego</a:t>
            </a:r>
            <a:r>
              <a:rPr lang="en-GB" dirty="0"/>
              <a:t>—of the character,’’ </a:t>
            </a:r>
            <a:endParaRPr lang="en-GB" sz="3200" dirty="0"/>
          </a:p>
          <a:p>
            <a:r>
              <a:rPr lang="en-GB" sz="3200" dirty="0"/>
              <a:t>Woolf’s Clarissa Dalloway perceives herself as a changeable, unstable creature, and her consciousness is rendered through continuous shifts from the present to the past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CCDF9590-591D-A94A-A6C2-FC581E061F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485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1257"/>
    </mc:Choice>
    <mc:Fallback>
      <p:transition spd="slow" advTm="1312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it-IT" dirty="0" err="1"/>
              <a:t>Literary</a:t>
            </a:r>
            <a:r>
              <a:rPr lang="it-IT" dirty="0"/>
              <a:t> </a:t>
            </a:r>
            <a:r>
              <a:rPr lang="it-IT" dirty="0" err="1"/>
              <a:t>Modernism</a:t>
            </a:r>
            <a:r>
              <a:rPr lang="it-IT" dirty="0"/>
              <a:t>: the </a:t>
            </a:r>
            <a:r>
              <a:rPr lang="it-IT" dirty="0" err="1"/>
              <a:t>novel</a:t>
            </a:r>
            <a:r>
              <a:rPr lang="it-IT" dirty="0"/>
              <a:t> the </a:t>
            </a:r>
            <a:r>
              <a:rPr lang="it-IT" dirty="0" err="1"/>
              <a:t>innnvation</a:t>
            </a:r>
            <a:r>
              <a:rPr lang="it-IT" dirty="0"/>
              <a:t> in narrative </a:t>
            </a:r>
            <a:r>
              <a:rPr lang="it-IT" dirty="0" err="1"/>
              <a:t>techniques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In fiction, writers use omniscient narrating voices but: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b="1" dirty="0"/>
              <a:t>there is no longer a real focus of authority in the novel</a:t>
            </a:r>
            <a:r>
              <a:rPr lang="en-GB" sz="3200" dirty="0"/>
              <a:t>  !!!!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See the example of Conrad and Joyce …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endParaRPr lang="en-GB" sz="3200" dirty="0"/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the narrative voice becomes unstable, shifting with: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unreliable protagonists,  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6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textual games, metafictional strategies that will return in Postmodern fiction </a:t>
            </a:r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FFB3DD60-1C3B-9A40-B736-192D167B77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60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775"/>
    </mc:Choice>
    <mc:Fallback>
      <p:transition spd="slow" advTm="144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sz="2800" dirty="0" err="1"/>
              <a:t>Modernism</a:t>
            </a:r>
            <a:r>
              <a:rPr lang="it-IT" sz="2800" dirty="0"/>
              <a:t> </a:t>
            </a:r>
            <a:r>
              <a:rPr lang="it-IT" sz="2800" dirty="0" err="1"/>
              <a:t>as</a:t>
            </a:r>
            <a:r>
              <a:rPr lang="it-IT" sz="2800" dirty="0"/>
              <a:t> a </a:t>
            </a:r>
            <a:r>
              <a:rPr lang="it-IT" sz="2800" dirty="0" err="1"/>
              <a:t>literature</a:t>
            </a:r>
            <a:r>
              <a:rPr lang="it-IT" sz="2800" dirty="0"/>
              <a:t> of CRISIS: </a:t>
            </a:r>
            <a:br>
              <a:rPr lang="it-IT" sz="2800" dirty="0"/>
            </a:br>
            <a:r>
              <a:rPr lang="it-IT" sz="2800" dirty="0"/>
              <a:t>THE CRISIS OF THE SELF IN MODERNIST WRITING IS ALSO A CRISIS OF DISCOURSE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b="1" dirty="0">
                <a:solidFill>
                  <a:srgbClr val="FF0000"/>
                </a:solidFill>
              </a:rPr>
              <a:t>Joseph Conrad’s </a:t>
            </a:r>
            <a:r>
              <a:rPr lang="en-GB" sz="3200" b="1" i="1" dirty="0">
                <a:solidFill>
                  <a:srgbClr val="FF0000"/>
                </a:solidFill>
              </a:rPr>
              <a:t>Heart of Darkness (1899)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as a paradigmatic text as it uses the </a:t>
            </a:r>
            <a:r>
              <a:rPr lang="en-GB" sz="3200" b="1" dirty="0"/>
              <a:t>conventions of oral storytelling</a:t>
            </a:r>
            <a:r>
              <a:rPr lang="en-GB" sz="3200" dirty="0"/>
              <a:t> but is concerned with the </a:t>
            </a:r>
            <a:r>
              <a:rPr lang="en-GB" sz="3200" b="1" dirty="0"/>
              <a:t>capacity of language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b="1" dirty="0"/>
              <a:t> to obscure, defer, deceive, persuade and blur knowledge </a:t>
            </a:r>
            <a:r>
              <a:rPr lang="en-GB" sz="3200" dirty="0"/>
              <a:t>and meaning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endParaRPr lang="en-GB" sz="3200" dirty="0"/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 a novel that foregrounds the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dirty="0"/>
              <a:t> </a:t>
            </a:r>
            <a:r>
              <a:rPr lang="en-GB" sz="3200" b="1" dirty="0"/>
              <a:t>crucial nexus of narration, language, perception and knowledge  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endParaRPr lang="en-GB" sz="3200" dirty="0"/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b="1" dirty="0"/>
              <a:t>other texts such as </a:t>
            </a:r>
            <a:r>
              <a:rPr lang="en-GB" sz="3200" b="1" i="1" dirty="0"/>
              <a:t>The Turn of the Screw</a:t>
            </a:r>
            <a:r>
              <a:rPr lang="en-GB" sz="3200" b="1" dirty="0"/>
              <a:t> and </a:t>
            </a:r>
            <a:r>
              <a:rPr lang="en-GB" sz="3200" b="1" i="1" dirty="0"/>
              <a:t>A Passage to India (1924) </a:t>
            </a:r>
            <a:r>
              <a:rPr lang="en-GB" sz="3200" b="1" dirty="0"/>
              <a:t>which have </a:t>
            </a:r>
            <a:r>
              <a:rPr lang="en-GB" sz="3600" b="1" dirty="0">
                <a:solidFill>
                  <a:srgbClr val="FF0000"/>
                </a:solidFill>
              </a:rPr>
              <a:t>an enigma</a:t>
            </a:r>
            <a:r>
              <a:rPr lang="en-GB" sz="3200" b="1" dirty="0"/>
              <a:t> at their centre </a:t>
            </a:r>
            <a:r>
              <a:rPr lang="en-GB" sz="3200" dirty="0"/>
              <a:t>as  absence and lack, a mystery. </a:t>
            </a:r>
          </a:p>
          <a:p>
            <a:pPr marL="0" indent="0" defTabSz="321457">
              <a:lnSpc>
                <a:spcPct val="100000"/>
              </a:lnSpc>
              <a:spcBef>
                <a:spcPts val="0"/>
              </a:spcBef>
              <a:buNone/>
              <a:defRPr sz="2200">
                <a:latin typeface="Candara"/>
                <a:ea typeface="Candara"/>
                <a:cs typeface="Candara"/>
                <a:sym typeface="Candara"/>
              </a:defRPr>
            </a:pPr>
            <a:r>
              <a:rPr lang="en-GB" sz="3200" b="1" dirty="0"/>
              <a:t>Something that cannot be fully represented in mimetic language</a:t>
            </a:r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7610EE4-93B7-C246-ACEA-1625B821E4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03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sz="2800" b="1" dirty="0"/>
              <a:t>The </a:t>
            </a:r>
            <a:r>
              <a:rPr lang="it-IT" sz="2800" b="1" dirty="0" err="1"/>
              <a:t>main</a:t>
            </a:r>
            <a:r>
              <a:rPr lang="it-IT" sz="2800" b="1" dirty="0"/>
              <a:t> </a:t>
            </a:r>
            <a:r>
              <a:rPr lang="it-IT" sz="2800" b="1" dirty="0" err="1"/>
              <a:t>innovations</a:t>
            </a:r>
            <a:r>
              <a:rPr lang="it-IT" sz="2800" b="1" dirty="0"/>
              <a:t> in narrative </a:t>
            </a:r>
            <a:r>
              <a:rPr lang="it-IT" sz="2800" b="1" dirty="0" err="1"/>
              <a:t>techniques</a:t>
            </a:r>
            <a:r>
              <a:rPr lang="it-IT" sz="2800" b="1" dirty="0"/>
              <a:t>: the </a:t>
            </a:r>
            <a:r>
              <a:rPr lang="it-IT" sz="2800" b="1" i="1" dirty="0" err="1"/>
              <a:t>interior</a:t>
            </a:r>
            <a:r>
              <a:rPr lang="it-IT" sz="2800" b="1" i="1" dirty="0"/>
              <a:t> </a:t>
            </a:r>
            <a:r>
              <a:rPr lang="it-IT" sz="2800" b="1" i="1" dirty="0" err="1"/>
              <a:t>monologue</a:t>
            </a:r>
            <a:r>
              <a:rPr lang="it-IT" sz="2800" b="1" i="1" dirty="0"/>
              <a:t> </a:t>
            </a:r>
            <a:r>
              <a:rPr lang="it-IT" sz="2800" b="1" dirty="0"/>
              <a:t>and the </a:t>
            </a:r>
            <a:r>
              <a:rPr lang="it-IT" sz="2800" b="1" i="1" dirty="0" err="1"/>
              <a:t>stream</a:t>
            </a:r>
            <a:r>
              <a:rPr lang="it-IT" sz="2800" b="1" i="1" dirty="0"/>
              <a:t> of </a:t>
            </a:r>
            <a:r>
              <a:rPr lang="it-IT" sz="2800" b="1" i="1" dirty="0" err="1"/>
              <a:t>consciousness</a:t>
            </a:r>
            <a:endParaRPr lang="it-IT" sz="2800" b="1" i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Interior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monologue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, in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dramatic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and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nondramatic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fiction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is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a narrative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technique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that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displays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the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thoughts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passing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through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the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minds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of the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protagonists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,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either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br>
              <a:rPr lang="it-IT" sz="3600" dirty="0">
                <a:solidFill>
                  <a:prstClr val="black"/>
                </a:solidFill>
                <a:latin typeface="Calibri Light" panose="020F0302020204030204"/>
              </a:rPr>
            </a:b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-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loosely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related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impressions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which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recall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free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association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br>
              <a:rPr lang="it-IT" sz="3600" dirty="0">
                <a:solidFill>
                  <a:prstClr val="black"/>
                </a:solidFill>
                <a:latin typeface="Calibri Light" panose="020F0302020204030204"/>
              </a:rPr>
            </a:b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-or more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rationally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structured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sequences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of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thought</a:t>
            </a:r>
            <a:r>
              <a:rPr lang="it-IT" sz="3600" dirty="0">
                <a:solidFill>
                  <a:prstClr val="black"/>
                </a:solidFill>
                <a:latin typeface="Calibri Light" panose="020F0302020204030204"/>
              </a:rPr>
              <a:t> and </a:t>
            </a:r>
            <a:r>
              <a:rPr lang="it-IT" sz="3600" dirty="0" err="1">
                <a:solidFill>
                  <a:prstClr val="black"/>
                </a:solidFill>
                <a:latin typeface="Calibri Light" panose="020F0302020204030204"/>
              </a:rPr>
              <a:t>emotion</a:t>
            </a:r>
            <a:r>
              <a:rPr lang="it-IT" dirty="0">
                <a:solidFill>
                  <a:prstClr val="black"/>
                </a:solidFill>
                <a:latin typeface="Calibri Light" panose="020F0302020204030204"/>
              </a:rPr>
              <a:t>.</a:t>
            </a:r>
            <a:endParaRPr lang="it-IT" dirty="0"/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D042643-DA2F-B84B-ACD4-4E959C718C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2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217"/>
    </mc:Choice>
    <mc:Fallback>
      <p:transition spd="slow" advTm="572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sz="2800" b="1" dirty="0"/>
              <a:t>The </a:t>
            </a:r>
            <a:r>
              <a:rPr lang="it-IT" sz="2800" b="1" dirty="0" err="1"/>
              <a:t>main</a:t>
            </a:r>
            <a:r>
              <a:rPr lang="it-IT" sz="2800" b="1" dirty="0"/>
              <a:t> </a:t>
            </a:r>
            <a:r>
              <a:rPr lang="it-IT" sz="2800" b="1" dirty="0" err="1"/>
              <a:t>innovations</a:t>
            </a:r>
            <a:r>
              <a:rPr lang="it-IT" sz="2800" b="1" dirty="0"/>
              <a:t> in narrative </a:t>
            </a:r>
            <a:r>
              <a:rPr lang="it-IT" sz="2800" b="1" dirty="0" err="1"/>
              <a:t>techniques</a:t>
            </a:r>
            <a:r>
              <a:rPr lang="it-IT" sz="2800" b="1" dirty="0"/>
              <a:t>: the </a:t>
            </a:r>
            <a:r>
              <a:rPr lang="it-IT" sz="2800" b="1" i="1" dirty="0" err="1"/>
              <a:t>interior</a:t>
            </a:r>
            <a:r>
              <a:rPr lang="it-IT" sz="2800" b="1" i="1" dirty="0"/>
              <a:t> </a:t>
            </a:r>
            <a:r>
              <a:rPr lang="it-IT" sz="2800" b="1" i="1" dirty="0" err="1"/>
              <a:t>monologue</a:t>
            </a:r>
            <a:r>
              <a:rPr lang="it-IT" sz="2800" b="1" i="1" dirty="0"/>
              <a:t> </a:t>
            </a:r>
            <a:r>
              <a:rPr lang="it-IT" sz="2800" b="1" dirty="0"/>
              <a:t>and the </a:t>
            </a:r>
            <a:r>
              <a:rPr lang="it-IT" sz="2800" b="1" i="1" dirty="0" err="1"/>
              <a:t>stream</a:t>
            </a:r>
            <a:r>
              <a:rPr lang="it-IT" sz="2800" b="1" i="1" dirty="0"/>
              <a:t> of </a:t>
            </a:r>
            <a:r>
              <a:rPr lang="it-IT" sz="2800" b="1" i="1" dirty="0" err="1"/>
              <a:t>consciousness</a:t>
            </a:r>
            <a:endParaRPr lang="it-IT" sz="2800" b="1" i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sz="3600" dirty="0" err="1"/>
              <a:t>Interior</a:t>
            </a:r>
            <a:r>
              <a:rPr lang="it-IT" sz="3600" dirty="0"/>
              <a:t> </a:t>
            </a:r>
            <a:r>
              <a:rPr lang="it-IT" sz="3600" dirty="0" err="1"/>
              <a:t>monologues</a:t>
            </a:r>
            <a:r>
              <a:rPr lang="it-IT" sz="3600" dirty="0"/>
              <a:t> </a:t>
            </a:r>
            <a:r>
              <a:rPr lang="it-IT" sz="3600" dirty="0" err="1"/>
              <a:t>comprise</a:t>
            </a:r>
            <a:r>
              <a:rPr lang="it-IT" sz="3600" dirty="0"/>
              <a:t> </a:t>
            </a:r>
            <a:r>
              <a:rPr lang="it-IT" sz="3600" dirty="0" err="1"/>
              <a:t>several</a:t>
            </a:r>
            <a:r>
              <a:rPr lang="it-IT" sz="3600" dirty="0"/>
              <a:t> </a:t>
            </a:r>
            <a:r>
              <a:rPr lang="it-IT" sz="3600" dirty="0" err="1"/>
              <a:t>forms</a:t>
            </a:r>
            <a:r>
              <a:rPr lang="it-IT" sz="3600" dirty="0"/>
              <a:t>, </a:t>
            </a:r>
            <a:r>
              <a:rPr lang="it-IT" sz="3600" dirty="0" err="1"/>
              <a:t>including</a:t>
            </a:r>
            <a:r>
              <a:rPr lang="it-IT" sz="3600" dirty="0"/>
              <a:t>-</a:t>
            </a:r>
          </a:p>
          <a:p>
            <a:r>
              <a:rPr lang="it-IT" sz="3600" dirty="0"/>
              <a:t> </a:t>
            </a:r>
            <a:r>
              <a:rPr lang="it-IT" sz="3600" dirty="0" err="1"/>
              <a:t>dramatized</a:t>
            </a:r>
            <a:r>
              <a:rPr lang="it-IT" sz="3600" dirty="0"/>
              <a:t> </a:t>
            </a:r>
            <a:r>
              <a:rPr lang="it-IT" sz="3600" dirty="0" err="1"/>
              <a:t>inner</a:t>
            </a:r>
            <a:r>
              <a:rPr lang="it-IT" sz="3600" dirty="0"/>
              <a:t> </a:t>
            </a:r>
            <a:r>
              <a:rPr lang="it-IT" sz="3600" dirty="0" err="1"/>
              <a:t>conflicts</a:t>
            </a:r>
            <a:r>
              <a:rPr lang="it-IT" sz="3600" dirty="0"/>
              <a:t>, self-</a:t>
            </a:r>
            <a:r>
              <a:rPr lang="it-IT" sz="3600" dirty="0" err="1"/>
              <a:t>analysis</a:t>
            </a:r>
            <a:r>
              <a:rPr lang="it-IT" sz="3600" dirty="0"/>
              <a:t>, </a:t>
            </a:r>
            <a:r>
              <a:rPr lang="it-IT" sz="3600" dirty="0" err="1"/>
              <a:t>imagined</a:t>
            </a:r>
            <a:r>
              <a:rPr lang="it-IT" sz="3600" dirty="0"/>
              <a:t> </a:t>
            </a:r>
            <a:r>
              <a:rPr lang="it-IT" sz="3600" dirty="0" err="1">
                <a:solidFill>
                  <a:srgbClr val="000000"/>
                </a:solidFill>
              </a:rPr>
              <a:t>dialogue</a:t>
            </a:r>
            <a:r>
              <a:rPr lang="it-IT" sz="3600" dirty="0">
                <a:solidFill>
                  <a:srgbClr val="000000"/>
                </a:solidFill>
              </a:rPr>
              <a:t> </a:t>
            </a:r>
            <a:r>
              <a:rPr lang="it-IT" sz="3600" dirty="0"/>
              <a:t>(</a:t>
            </a:r>
            <a:r>
              <a:rPr lang="it-IT" sz="3600" dirty="0" err="1"/>
              <a:t>as</a:t>
            </a:r>
            <a:r>
              <a:rPr lang="it-IT" sz="3600" dirty="0"/>
              <a:t> in </a:t>
            </a:r>
            <a:r>
              <a:rPr lang="it-IT" sz="3600" dirty="0">
                <a:hlinkClick r:id="rId4"/>
              </a:rPr>
              <a:t>T.S. </a:t>
            </a:r>
            <a:r>
              <a:rPr lang="it-IT" sz="3600" dirty="0" err="1">
                <a:hlinkClick r:id="rId4"/>
              </a:rPr>
              <a:t>Eliot</a:t>
            </a:r>
            <a:r>
              <a:rPr lang="it-IT" sz="3600" dirty="0" err="1"/>
              <a:t>’s</a:t>
            </a:r>
            <a:r>
              <a:rPr lang="it-IT" sz="3600" dirty="0"/>
              <a:t> </a:t>
            </a:r>
            <a:r>
              <a:rPr lang="it-IT" sz="3600" dirty="0">
                <a:hlinkClick r:id="rId5"/>
              </a:rPr>
              <a:t>“The Love Song of J. Alfred Prufrock</a:t>
            </a:r>
            <a:r>
              <a:rPr lang="it-IT" sz="3600" dirty="0"/>
              <a:t>” </a:t>
            </a:r>
          </a:p>
          <a:p>
            <a:r>
              <a:rPr lang="it-IT" sz="3600" dirty="0"/>
              <a:t>and </a:t>
            </a:r>
            <a:r>
              <a:rPr lang="it-IT" sz="3600" dirty="0" err="1"/>
              <a:t>rationalization</a:t>
            </a:r>
            <a:r>
              <a:rPr lang="it-IT" sz="3600" dirty="0"/>
              <a:t>. </a:t>
            </a:r>
          </a:p>
          <a:p>
            <a:r>
              <a:rPr lang="it-IT" sz="3600" dirty="0" err="1"/>
              <a:t>It</a:t>
            </a:r>
            <a:r>
              <a:rPr lang="it-IT" sz="3600" dirty="0"/>
              <a:t> </a:t>
            </a:r>
            <a:r>
              <a:rPr lang="it-IT" sz="3600" dirty="0" err="1"/>
              <a:t>may</a:t>
            </a:r>
            <a:r>
              <a:rPr lang="it-IT" sz="3600" dirty="0"/>
              <a:t> be a </a:t>
            </a:r>
            <a:r>
              <a:rPr lang="it-IT" sz="3600" dirty="0" err="1"/>
              <a:t>direct</a:t>
            </a:r>
            <a:r>
              <a:rPr lang="it-IT" sz="3600" dirty="0"/>
              <a:t> first-</a:t>
            </a:r>
            <a:r>
              <a:rPr lang="it-IT" sz="3600" dirty="0" err="1"/>
              <a:t>person</a:t>
            </a:r>
            <a:r>
              <a:rPr lang="it-IT" sz="3600" dirty="0"/>
              <a:t> </a:t>
            </a:r>
            <a:r>
              <a:rPr lang="it-IT" sz="3600" dirty="0" err="1"/>
              <a:t>expression</a:t>
            </a:r>
            <a:r>
              <a:rPr lang="it-IT" sz="3600" dirty="0"/>
              <a:t> </a:t>
            </a:r>
            <a:r>
              <a:rPr lang="it-IT" sz="3600" dirty="0" err="1"/>
              <a:t>apparently</a:t>
            </a:r>
            <a:r>
              <a:rPr lang="it-IT" sz="3600" dirty="0"/>
              <a:t> free from  the </a:t>
            </a:r>
            <a:r>
              <a:rPr lang="it-IT" sz="3600" dirty="0" err="1"/>
              <a:t>author’s</a:t>
            </a:r>
            <a:r>
              <a:rPr lang="it-IT" sz="3600" dirty="0"/>
              <a:t> </a:t>
            </a:r>
            <a:r>
              <a:rPr lang="it-IT" sz="3600" dirty="0" err="1"/>
              <a:t>selection</a:t>
            </a:r>
            <a:r>
              <a:rPr lang="it-IT" sz="3600" dirty="0"/>
              <a:t> and control, </a:t>
            </a:r>
            <a:r>
              <a:rPr lang="it-IT" sz="3600" dirty="0" err="1"/>
              <a:t>as</a:t>
            </a:r>
            <a:r>
              <a:rPr lang="it-IT" sz="3600" dirty="0"/>
              <a:t> in </a:t>
            </a:r>
            <a:r>
              <a:rPr lang="it-IT" sz="3600" dirty="0">
                <a:hlinkClick r:id="rId6"/>
              </a:rPr>
              <a:t>Molly Bloom’s</a:t>
            </a:r>
            <a:r>
              <a:rPr lang="it-IT" sz="3600" dirty="0"/>
              <a:t> </a:t>
            </a:r>
            <a:r>
              <a:rPr lang="it-IT" sz="3600" dirty="0">
                <a:hlinkClick r:id="rId7"/>
              </a:rPr>
              <a:t>monologue</a:t>
            </a:r>
            <a:r>
              <a:rPr lang="it-IT" sz="3600" dirty="0"/>
              <a:t> in </a:t>
            </a:r>
            <a:r>
              <a:rPr lang="it-IT" sz="3600" dirty="0">
                <a:hlinkClick r:id="rId8"/>
              </a:rPr>
              <a:t>Ulysses</a:t>
            </a:r>
            <a:r>
              <a:rPr lang="it-IT" sz="3600" dirty="0"/>
              <a:t> (1922), or a </a:t>
            </a:r>
            <a:r>
              <a:rPr lang="it-IT" sz="3600" dirty="0" err="1"/>
              <a:t>third-person</a:t>
            </a:r>
            <a:r>
              <a:rPr lang="it-IT" sz="3600" dirty="0"/>
              <a:t> treatment </a:t>
            </a:r>
            <a:r>
              <a:rPr lang="it-IT" sz="3600" dirty="0" err="1"/>
              <a:t>that</a:t>
            </a:r>
            <a:r>
              <a:rPr lang="it-IT" sz="3600" dirty="0"/>
              <a:t> </a:t>
            </a:r>
            <a:r>
              <a:rPr lang="it-IT" sz="3600" dirty="0" err="1"/>
              <a:t>begins</a:t>
            </a:r>
            <a:r>
              <a:rPr lang="it-IT" sz="3600" dirty="0"/>
              <a:t> with a </a:t>
            </a:r>
            <a:r>
              <a:rPr lang="it-IT" sz="3600" dirty="0" err="1"/>
              <a:t>phrase</a:t>
            </a:r>
            <a:r>
              <a:rPr lang="it-IT" sz="3600" dirty="0"/>
              <a:t> </a:t>
            </a:r>
            <a:r>
              <a:rPr lang="it-IT" sz="3600" dirty="0" err="1"/>
              <a:t>such</a:t>
            </a:r>
            <a:r>
              <a:rPr lang="it-IT" sz="3600" dirty="0"/>
              <a:t> </a:t>
            </a:r>
            <a:r>
              <a:rPr lang="it-IT" sz="3600" dirty="0" err="1"/>
              <a:t>as</a:t>
            </a:r>
            <a:r>
              <a:rPr lang="it-IT" sz="3600" dirty="0"/>
              <a:t> “he </a:t>
            </a:r>
            <a:r>
              <a:rPr lang="it-IT" sz="3600" dirty="0" err="1"/>
              <a:t>thought</a:t>
            </a:r>
            <a:r>
              <a:rPr lang="it-IT" sz="3600" dirty="0"/>
              <a:t>” or “</a:t>
            </a:r>
            <a:r>
              <a:rPr lang="it-IT" sz="3600" dirty="0" err="1"/>
              <a:t>his</a:t>
            </a:r>
            <a:r>
              <a:rPr lang="it-IT" sz="3600" dirty="0"/>
              <a:t> </a:t>
            </a:r>
            <a:r>
              <a:rPr lang="it-IT" sz="3600" dirty="0" err="1"/>
              <a:t>thoughts</a:t>
            </a:r>
            <a:r>
              <a:rPr lang="it-IT" sz="3600" dirty="0"/>
              <a:t> </a:t>
            </a:r>
            <a:r>
              <a:rPr lang="it-IT" sz="3600" dirty="0" err="1"/>
              <a:t>turned</a:t>
            </a:r>
            <a:r>
              <a:rPr lang="it-IT" sz="3600" dirty="0"/>
              <a:t> to.” Or, </a:t>
            </a:r>
            <a:r>
              <a:rPr lang="it-IT" sz="3600" dirty="0" err="1"/>
              <a:t>as</a:t>
            </a:r>
            <a:r>
              <a:rPr lang="it-IT" sz="3600" dirty="0"/>
              <a:t> in Woolf, </a:t>
            </a:r>
            <a:r>
              <a:rPr lang="it-IT" sz="3600" dirty="0" err="1"/>
              <a:t>introduced</a:t>
            </a:r>
            <a:r>
              <a:rPr lang="it-IT" sz="3600" dirty="0"/>
              <a:t> by </a:t>
            </a:r>
            <a:r>
              <a:rPr lang="it-IT" sz="3600" dirty="0" err="1"/>
              <a:t>conjunctions</a:t>
            </a:r>
            <a:r>
              <a:rPr lang="it-IT" sz="3600" dirty="0"/>
              <a:t> </a:t>
            </a:r>
            <a:r>
              <a:rPr lang="it-IT" sz="3600" dirty="0" err="1"/>
              <a:t>such</a:t>
            </a:r>
            <a:r>
              <a:rPr lang="it-IT" sz="3600" dirty="0"/>
              <a:t> </a:t>
            </a:r>
            <a:r>
              <a:rPr lang="it-IT" sz="3600" dirty="0" err="1"/>
              <a:t>as</a:t>
            </a:r>
            <a:r>
              <a:rPr lang="it-IT" sz="3600" dirty="0"/>
              <a:t> “for”</a:t>
            </a:r>
            <a:r>
              <a:rPr lang="is-IS" sz="3600" dirty="0"/>
              <a:t>…</a:t>
            </a:r>
            <a:endParaRPr lang="it-IT" sz="3600" dirty="0"/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18E913C-78D3-3F40-8F6A-5BA2C54955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6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690"/>
    </mc:Choice>
    <mc:Fallback>
      <p:transition spd="slow" advTm="85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569194-9F72-5D43-B7C0-E80C841F9C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sz="2800" b="1" dirty="0"/>
              <a:t>The </a:t>
            </a:r>
            <a:r>
              <a:rPr lang="it-IT" sz="2800" b="1" dirty="0" err="1"/>
              <a:t>main</a:t>
            </a:r>
            <a:r>
              <a:rPr lang="it-IT" sz="2800" b="1" dirty="0"/>
              <a:t> </a:t>
            </a:r>
            <a:r>
              <a:rPr lang="it-IT" sz="2800" b="1" dirty="0" err="1"/>
              <a:t>innovations</a:t>
            </a:r>
            <a:r>
              <a:rPr lang="it-IT" sz="2800" b="1" dirty="0"/>
              <a:t> in narrative </a:t>
            </a:r>
            <a:r>
              <a:rPr lang="it-IT" sz="2800" b="1" dirty="0" err="1"/>
              <a:t>techniques</a:t>
            </a:r>
            <a:r>
              <a:rPr lang="it-IT" sz="2800" b="1" dirty="0"/>
              <a:t>: the </a:t>
            </a:r>
            <a:r>
              <a:rPr lang="it-IT" sz="2800" b="1" i="1" dirty="0" err="1"/>
              <a:t>interior</a:t>
            </a:r>
            <a:r>
              <a:rPr lang="it-IT" sz="2800" b="1" i="1" dirty="0"/>
              <a:t> </a:t>
            </a:r>
            <a:r>
              <a:rPr lang="it-IT" sz="2800" b="1" i="1" dirty="0" err="1"/>
              <a:t>monologue</a:t>
            </a:r>
            <a:r>
              <a:rPr lang="it-IT" sz="2800" b="1" i="1" dirty="0"/>
              <a:t> </a:t>
            </a:r>
            <a:r>
              <a:rPr lang="it-IT" sz="2800" b="1" dirty="0"/>
              <a:t>and the </a:t>
            </a:r>
            <a:r>
              <a:rPr lang="it-IT" sz="2800" b="1" i="1" dirty="0" err="1"/>
              <a:t>stream</a:t>
            </a:r>
            <a:r>
              <a:rPr lang="it-IT" sz="2800" b="1" i="1" dirty="0"/>
              <a:t> of </a:t>
            </a:r>
            <a:r>
              <a:rPr lang="it-IT" sz="2800" b="1" i="1" dirty="0" err="1"/>
              <a:t>consciousness</a:t>
            </a:r>
            <a:endParaRPr lang="it-IT" sz="2800" b="1" i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C7B8FDA-8B7B-9F48-BE8D-E898B7778A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600" b="1" dirty="0" err="1"/>
              <a:t>Stream</a:t>
            </a:r>
            <a:r>
              <a:rPr lang="it-IT" sz="3600" b="1" dirty="0"/>
              <a:t> of </a:t>
            </a:r>
            <a:r>
              <a:rPr lang="it-IT" sz="3600" b="1" dirty="0" err="1"/>
              <a:t>consciousness</a:t>
            </a:r>
            <a:r>
              <a:rPr lang="it-IT" sz="3600" b="1" dirty="0"/>
              <a:t>: </a:t>
            </a:r>
          </a:p>
          <a:p>
            <a:pPr marL="0" indent="0">
              <a:buNone/>
            </a:pPr>
            <a:r>
              <a:rPr lang="it-IT" sz="3600" dirty="0"/>
              <a:t>narrative </a:t>
            </a:r>
            <a:r>
              <a:rPr lang="it-IT" sz="3600" dirty="0" err="1"/>
              <a:t>technique</a:t>
            </a:r>
            <a:r>
              <a:rPr lang="it-IT" sz="3600" dirty="0"/>
              <a:t> in fiction </a:t>
            </a:r>
            <a:r>
              <a:rPr lang="it-IT" sz="3600" dirty="0" err="1"/>
              <a:t>intended</a:t>
            </a:r>
            <a:r>
              <a:rPr lang="it-IT" sz="3600" dirty="0"/>
              <a:t> to render the flow of </a:t>
            </a:r>
            <a:r>
              <a:rPr lang="it-IT" sz="36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myriad impressions—visual, auditory, physical, associative, and </a:t>
            </a:r>
            <a:r>
              <a:rPr lang="it-IT" sz="3600" b="1" i="1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subliminal</a:t>
            </a:r>
            <a:r>
              <a:rPr lang="it-IT" sz="36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—that affect  the </a:t>
            </a:r>
            <a:r>
              <a:rPr lang="it-IT" sz="3600" u="sng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consciousness of an individual and form part of his awareness along with the trend of his rational thoughts. The term was first used by the psychologist </a:t>
            </a:r>
            <a:r>
              <a:rPr lang="it-IT" sz="3600" u="sng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William James in The Principles of Psychology (1890). </a:t>
            </a:r>
            <a:endParaRPr lang="it-IT" sz="3600" u="sng" dirty="0"/>
          </a:p>
          <a:p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0EBF7CB-1B1E-6A41-BE7B-4F0AEC6900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443"/>
    </mc:Choice>
    <mc:Fallback>
      <p:transition spd="slow" advTm="794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1138</Words>
  <Application>Microsoft Macintosh PowerPoint</Application>
  <PresentationFormat>Widescreen</PresentationFormat>
  <Paragraphs>50</Paragraphs>
  <Slides>10</Slides>
  <Notes>0</Notes>
  <HiddenSlides>0</HiddenSlides>
  <MMClips>10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Candara</vt:lpstr>
      <vt:lpstr>Tema di Office</vt:lpstr>
      <vt:lpstr>Literary Modernism: the novel</vt:lpstr>
      <vt:lpstr>Literary Modernism. The novel :narrative, essay,descriptiveness</vt:lpstr>
      <vt:lpstr>Literary Modernism: the novel and history</vt:lpstr>
      <vt:lpstr>Literary Modernism: the novel and «character»</vt:lpstr>
      <vt:lpstr>Literary Modernism: the novel the innnvation in narrative techniques</vt:lpstr>
      <vt:lpstr>Modernism as a literature of CRISIS:  THE CRISIS OF THE SELF IN MODERNIST WRITING IS ALSO A CRISIS OF DISCOURSE</vt:lpstr>
      <vt:lpstr>The main innovations in narrative techniques: the interior monologue and the stream of consciousness</vt:lpstr>
      <vt:lpstr>The main innovations in narrative techniques: the interior monologue and the stream of consciousness</vt:lpstr>
      <vt:lpstr>The main innovations in narrative techniques: the interior monologue and the stream of consciousness</vt:lpstr>
      <vt:lpstr>Presentazione standard di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Literary Modernism </dc:title>
  <dc:creator>Microsoft Office User</dc:creator>
  <cp:lastModifiedBy>Microsoft Office User</cp:lastModifiedBy>
  <cp:revision>15</cp:revision>
  <dcterms:created xsi:type="dcterms:W3CDTF">2020-03-12T15:27:04Z</dcterms:created>
  <dcterms:modified xsi:type="dcterms:W3CDTF">2020-03-15T18:40:03Z</dcterms:modified>
</cp:coreProperties>
</file>